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7"/>
  </p:notesMasterIdLst>
  <p:sldIdLst>
    <p:sldId id="292" r:id="rId5"/>
    <p:sldId id="293" r:id="rId6"/>
    <p:sldId id="294" r:id="rId7"/>
    <p:sldId id="295" r:id="rId8"/>
    <p:sldId id="296" r:id="rId9"/>
    <p:sldId id="297" r:id="rId10"/>
    <p:sldId id="302" r:id="rId11"/>
    <p:sldId id="298" r:id="rId12"/>
    <p:sldId id="303" r:id="rId13"/>
    <p:sldId id="300" r:id="rId14"/>
    <p:sldId id="299" r:id="rId15"/>
    <p:sldId id="301" r:id="rId16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42E8"/>
    <a:srgbClr val="590A99"/>
    <a:srgbClr val="004F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Vaalea tyyli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Vaalea tyyli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294" autoAdjust="0"/>
  </p:normalViewPr>
  <p:slideViewPr>
    <p:cSldViewPr snapToGrid="0" showGuides="1">
      <p:cViewPr varScale="1">
        <p:scale>
          <a:sx n="102" d="100"/>
          <a:sy n="102" d="100"/>
        </p:scale>
        <p:origin x="954" y="114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5528498240122199E-2"/>
          <c:y val="7.3928062992125981E-2"/>
          <c:w val="0.90688908528390755"/>
          <c:h val="0.84618381102362195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cat>
            <c:numRef>
              <c:f>Taul1!$A$2:$A$24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Taul1!$B$2:$B$24</c:f>
              <c:numCache>
                <c:formatCode>_-* #\ ##0\ _€_-;\-* #\ ##0\ _€_-;_-* "-"??\ _€_-;_-@_-</c:formatCode>
                <c:ptCount val="23"/>
                <c:pt idx="0">
                  <c:v>61782.14499999999</c:v>
                </c:pt>
                <c:pt idx="1">
                  <c:v>63124</c:v>
                </c:pt>
                <c:pt idx="2">
                  <c:v>67221</c:v>
                </c:pt>
                <c:pt idx="3">
                  <c:v>69882</c:v>
                </c:pt>
                <c:pt idx="4">
                  <c:v>72564.350000000006</c:v>
                </c:pt>
                <c:pt idx="5">
                  <c:v>74895</c:v>
                </c:pt>
                <c:pt idx="6">
                  <c:v>79046.832999999999</c:v>
                </c:pt>
                <c:pt idx="7">
                  <c:v>81811.200000000012</c:v>
                </c:pt>
                <c:pt idx="8">
                  <c:v>85641.285999999993</c:v>
                </c:pt>
                <c:pt idx="9">
                  <c:v>90418.822</c:v>
                </c:pt>
                <c:pt idx="10">
                  <c:v>95958.728000000003</c:v>
                </c:pt>
                <c:pt idx="11">
                  <c:v>102252.51300000001</c:v>
                </c:pt>
                <c:pt idx="12">
                  <c:v>106380.17899999997</c:v>
                </c:pt>
                <c:pt idx="13">
                  <c:v>115142.79599999997</c:v>
                </c:pt>
                <c:pt idx="14">
                  <c:v>126794.96799999999</c:v>
                </c:pt>
                <c:pt idx="15">
                  <c:v>143917</c:v>
                </c:pt>
                <c:pt idx="16">
                  <c:v>164289</c:v>
                </c:pt>
                <c:pt idx="17">
                  <c:v>173706.114</c:v>
                </c:pt>
                <c:pt idx="18">
                  <c:v>177689</c:v>
                </c:pt>
                <c:pt idx="19">
                  <c:v>190103</c:v>
                </c:pt>
                <c:pt idx="20">
                  <c:v>203557.14000300007</c:v>
                </c:pt>
                <c:pt idx="21">
                  <c:v>214375</c:v>
                </c:pt>
                <c:pt idx="22">
                  <c:v>231197.75800000003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AD-4520-A5AB-0AD64C240E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3515648"/>
        <c:axId val="128669952"/>
      </c:barChart>
      <c:catAx>
        <c:axId val="83515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ptos" panose="020B0004020202020204" pitchFamily="34" charset="0"/>
              </a:defRPr>
            </a:pPr>
            <a:endParaRPr lang="fi-FI"/>
          </a:p>
        </c:txPr>
        <c:crossAx val="128669952"/>
        <c:crossesAt val="0"/>
        <c:auto val="1"/>
        <c:lblAlgn val="ctr"/>
        <c:lblOffset val="100"/>
        <c:noMultiLvlLbl val="0"/>
      </c:catAx>
      <c:valAx>
        <c:axId val="128669952"/>
        <c:scaling>
          <c:orientation val="minMax"/>
          <c:max val="240000"/>
          <c:min val="0"/>
        </c:scaling>
        <c:delete val="0"/>
        <c:axPos val="l"/>
        <c:majorGridlines>
          <c:spPr>
            <a:ln>
              <a:solidFill>
                <a:srgbClr val="FFFFFF">
                  <a:lumMod val="85000"/>
                </a:srgb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>
                    <a:latin typeface="Aptos" panose="020B0004020202020204" pitchFamily="34" charset="0"/>
                  </a:defRPr>
                </a:pPr>
                <a:r>
                  <a:rPr lang="en-US" sz="1200">
                    <a:latin typeface="Aptos" panose="020B0004020202020204" pitchFamily="34" charset="0"/>
                  </a:rPr>
                  <a:t>kg</a:t>
                </a:r>
              </a:p>
            </c:rich>
          </c:tx>
          <c:layout>
            <c:manualLayout>
              <c:xMode val="edge"/>
              <c:yMode val="edge"/>
              <c:x val="3.3566431454124995E-2"/>
              <c:y val="2.2919055118110236E-3"/>
            </c:manualLayout>
          </c:layout>
          <c:overlay val="0"/>
        </c:title>
        <c:numFmt formatCode="#,##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ptos" panose="020B0004020202020204" pitchFamily="34" charset="0"/>
              </a:defRPr>
            </a:pPr>
            <a:endParaRPr lang="fi-FI"/>
          </a:p>
        </c:txPr>
        <c:crossAx val="83515648"/>
        <c:crosses val="autoZero"/>
        <c:crossBetween val="between"/>
        <c:majorUnit val="20000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4.4359669032720414E-2"/>
          <c:y val="8.6728041139391199E-2"/>
          <c:w val="0.94053543681292329"/>
          <c:h val="0.8333838530056433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</c:spPr>
          <c:invertIfNegative val="0"/>
          <c:cat>
            <c:numRef>
              <c:f>Taul1!$A$2:$A$24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Taul1!$C$2:$C$24</c:f>
              <c:numCache>
                <c:formatCode>0</c:formatCode>
                <c:ptCount val="23"/>
                <c:pt idx="0">
                  <c:v>310.88</c:v>
                </c:pt>
                <c:pt idx="1">
                  <c:v>157.35599999999999</c:v>
                </c:pt>
                <c:pt idx="2">
                  <c:v>192</c:v>
                </c:pt>
                <c:pt idx="3">
                  <c:v>116</c:v>
                </c:pt>
                <c:pt idx="4">
                  <c:v>79.290000000000006</c:v>
                </c:pt>
                <c:pt idx="5">
                  <c:v>117</c:v>
                </c:pt>
                <c:pt idx="6">
                  <c:v>146</c:v>
                </c:pt>
                <c:pt idx="7">
                  <c:v>136</c:v>
                </c:pt>
                <c:pt idx="8">
                  <c:v>146.99999999999994</c:v>
                </c:pt>
                <c:pt idx="9">
                  <c:v>64.880000000000123</c:v>
                </c:pt>
                <c:pt idx="10">
                  <c:v>114.73399999999984</c:v>
                </c:pt>
                <c:pt idx="11">
                  <c:v>110</c:v>
                </c:pt>
                <c:pt idx="12">
                  <c:v>208</c:v>
                </c:pt>
                <c:pt idx="13">
                  <c:v>142</c:v>
                </c:pt>
                <c:pt idx="14">
                  <c:v>111</c:v>
                </c:pt>
                <c:pt idx="15">
                  <c:v>87</c:v>
                </c:pt>
                <c:pt idx="16">
                  <c:v>146</c:v>
                </c:pt>
                <c:pt idx="17">
                  <c:v>115.50200000000014</c:v>
                </c:pt>
                <c:pt idx="18">
                  <c:v>120</c:v>
                </c:pt>
                <c:pt idx="19">
                  <c:v>77.779000000000934</c:v>
                </c:pt>
                <c:pt idx="20">
                  <c:v>132</c:v>
                </c:pt>
                <c:pt idx="21">
                  <c:v>154</c:v>
                </c:pt>
                <c:pt idx="22">
                  <c:v>178.00999999999993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1C-47ED-8604-A9AFECAD1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7269632"/>
        <c:axId val="137271552"/>
      </c:barChart>
      <c:catAx>
        <c:axId val="137269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ptos" panose="020B0004020202020204" pitchFamily="34" charset="0"/>
              </a:defRPr>
            </a:pPr>
            <a:endParaRPr lang="fi-FI"/>
          </a:p>
        </c:txPr>
        <c:crossAx val="137271552"/>
        <c:crosses val="autoZero"/>
        <c:auto val="1"/>
        <c:lblAlgn val="ctr"/>
        <c:lblOffset val="100"/>
        <c:noMultiLvlLbl val="0"/>
      </c:catAx>
      <c:valAx>
        <c:axId val="137271552"/>
        <c:scaling>
          <c:orientation val="minMax"/>
          <c:max val="350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>
                    <a:latin typeface="Aptos" panose="020B0004020202020204" pitchFamily="34" charset="0"/>
                  </a:defRPr>
                </a:pPr>
                <a:r>
                  <a:rPr lang="en-US" sz="1200">
                    <a:latin typeface="Aptos" panose="020B0004020202020204" pitchFamily="34" charset="0"/>
                  </a:rPr>
                  <a:t>kg</a:t>
                </a:r>
              </a:p>
            </c:rich>
          </c:tx>
          <c:layout>
            <c:manualLayout>
              <c:xMode val="edge"/>
              <c:yMode val="edge"/>
              <c:x val="1.4385613480339284E-2"/>
              <c:y val="1.1891902515426114E-2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ptos" panose="020B0004020202020204" pitchFamily="34" charset="0"/>
              </a:defRPr>
            </a:pPr>
            <a:endParaRPr lang="fi-FI"/>
          </a:p>
        </c:txPr>
        <c:crossAx val="13726963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0549544092851173E-2"/>
          <c:y val="8.3394610602346958E-2"/>
          <c:w val="0.93280316051969592"/>
          <c:h val="0.8368449002930994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6"/>
            </a:solidFill>
          </c:spPr>
          <c:invertIfNegative val="0"/>
          <c:cat>
            <c:numRef>
              <c:f>Taul1!$A$2:$A$24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Taul1!$D$2:$D$24</c:f>
              <c:numCache>
                <c:formatCode>0.00</c:formatCode>
                <c:ptCount val="23"/>
                <c:pt idx="0">
                  <c:v>0.50318745003107301</c:v>
                </c:pt>
                <c:pt idx="1">
                  <c:v>0.24928078068563461</c:v>
                </c:pt>
                <c:pt idx="2">
                  <c:v>0.28562502789306915</c:v>
                </c:pt>
                <c:pt idx="3">
                  <c:v>0.16599410434732836</c:v>
                </c:pt>
                <c:pt idx="4">
                  <c:v>0.1092685319995287</c:v>
                </c:pt>
                <c:pt idx="5">
                  <c:v>0.15621870618866412</c:v>
                </c:pt>
                <c:pt idx="6">
                  <c:v>0.18470063183935528</c:v>
                </c:pt>
                <c:pt idx="7">
                  <c:v>0.16623640772901507</c:v>
                </c:pt>
                <c:pt idx="8">
                  <c:v>0.17164618476186819</c:v>
                </c:pt>
                <c:pt idx="9">
                  <c:v>7.1754971547848878E-2</c:v>
                </c:pt>
                <c:pt idx="10">
                  <c:v>0.11956598674380077</c:v>
                </c:pt>
                <c:pt idx="11">
                  <c:v>0.10757681818538777</c:v>
                </c:pt>
                <c:pt idx="12">
                  <c:v>0.19552514571346985</c:v>
                </c:pt>
                <c:pt idx="13">
                  <c:v>0.12332512752252434</c:v>
                </c:pt>
                <c:pt idx="14">
                  <c:v>8.7542906276848464E-2</c:v>
                </c:pt>
                <c:pt idx="15">
                  <c:v>6.0451510245488713E-2</c:v>
                </c:pt>
                <c:pt idx="16">
                  <c:v>8.8867787861634073E-2</c:v>
                </c:pt>
                <c:pt idx="17">
                  <c:v>6.6492766051976807E-2</c:v>
                </c:pt>
                <c:pt idx="18">
                  <c:v>6.7533724653748961E-2</c:v>
                </c:pt>
                <c:pt idx="19">
                  <c:v>4.0914136020999636E-2</c:v>
                </c:pt>
                <c:pt idx="20">
                  <c:v>6.4846656814914264E-2</c:v>
                </c:pt>
                <c:pt idx="21">
                  <c:v>7.1836734693877552E-2</c:v>
                </c:pt>
                <c:pt idx="22">
                  <c:v>7.6994691272049415E-2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0D-48C2-92C5-E36DCCA2D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7269632"/>
        <c:axId val="137271552"/>
      </c:barChart>
      <c:catAx>
        <c:axId val="1372696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ptos" panose="020B0004020202020204" pitchFamily="34" charset="0"/>
              </a:defRPr>
            </a:pPr>
            <a:endParaRPr lang="fi-FI"/>
          </a:p>
        </c:txPr>
        <c:crossAx val="137271552"/>
        <c:crosses val="autoZero"/>
        <c:auto val="1"/>
        <c:lblAlgn val="ctr"/>
        <c:lblOffset val="100"/>
        <c:noMultiLvlLbl val="0"/>
      </c:catAx>
      <c:valAx>
        <c:axId val="13727155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>
                    <a:latin typeface="Aptos" panose="020B0004020202020204" pitchFamily="34" charset="0"/>
                  </a:defRPr>
                </a:pPr>
                <a:r>
                  <a:rPr lang="en-US" sz="1200">
                    <a:latin typeface="Aptos" panose="020B0004020202020204" pitchFamily="34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1.2787211982523809E-2"/>
              <c:y val="6.2818529642391478E-3"/>
            </c:manualLayout>
          </c:layout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ptos" panose="020B0004020202020204" pitchFamily="34" charset="0"/>
              </a:defRPr>
            </a:pPr>
            <a:endParaRPr lang="fi-FI"/>
          </a:p>
        </c:txPr>
        <c:crossAx val="13726963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453E5-AA81-B14D-BFA4-F5F0963EEC80}" type="datetimeFigureOut">
              <a:rPr lang="en-FI" smtClean="0"/>
              <a:t>09/21/2026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82F1D-3F10-2443-BB16-EC4CA29034DE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064823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kuvapaikka_muoto_violetti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43A109B-02CE-F12E-B8D4-5840DE891D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5" b="25"/>
          <a:stretch/>
        </p:blipFill>
        <p:spPr>
          <a:xfrm>
            <a:off x="5203555" y="0"/>
            <a:ext cx="70104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026B22E-9EFC-2B95-FAE3-A90E1A06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1559169"/>
            <a:ext cx="5496036" cy="200544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bg2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19C13E-6668-8C3F-362B-4D9ED8B0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3718560"/>
            <a:ext cx="4567569" cy="172689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623334-D1E0-4B76-CBCF-D2F7121D00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6801" y="422306"/>
            <a:ext cx="2689720" cy="58587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ADF20A4-2AC1-B2E1-24D3-7BB737FF80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496800" y="373029"/>
            <a:ext cx="2689721" cy="63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756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kuvapaikka_muoto_vihreä">
    <p:bg>
      <p:bgPr>
        <a:solidFill>
          <a:srgbClr val="004F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F66600-11B8-B62E-1BEE-1488AD3DA1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42" b="242"/>
          <a:stretch/>
        </p:blipFill>
        <p:spPr>
          <a:xfrm>
            <a:off x="5203555" y="0"/>
            <a:ext cx="6988445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026B22E-9EFC-2B95-FAE3-A90E1A06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1559169"/>
            <a:ext cx="5496036" cy="200544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bg2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19C13E-6668-8C3F-362B-4D9ED8B0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3718560"/>
            <a:ext cx="4567569" cy="172689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bg2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030C5B5A-321F-DF71-5790-DE7B4D05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6800" y="6358344"/>
            <a:ext cx="1016766" cy="363131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7.9.2026</a:t>
            </a:r>
            <a:endParaRPr lang="en-FI" dirty="0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FEA45934-6F30-87A5-55C9-4E3E4D00A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2752" y="6370332"/>
            <a:ext cx="2339787" cy="363131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6BFC9093-03EF-3AF5-741B-627FFFAE9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131725" y="6356350"/>
            <a:ext cx="685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2FE441-22B9-254A-9AB9-AED109024861}" type="slidenum">
              <a:rPr lang="en-FI" smtClean="0"/>
              <a:pPr/>
              <a:t>‹#›</a:t>
            </a:fld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10E0982-F611-87AA-E7CA-9D10B6CB3D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96800" y="373029"/>
            <a:ext cx="2689721" cy="635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208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kuvapaikka_muoto_vaale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7BD854-6D3A-D04F-4F94-7EB2A80449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51" b="51"/>
          <a:stretch/>
        </p:blipFill>
        <p:spPr>
          <a:xfrm>
            <a:off x="5123724" y="0"/>
            <a:ext cx="7068275" cy="6858000"/>
          </a:xfrm>
          <a:prstGeom prst="rect">
            <a:avLst/>
          </a:prstGeom>
        </p:spPr>
      </p:pic>
      <p:pic>
        <p:nvPicPr>
          <p:cNvPr id="21" name="Picture 20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BC5CF4F7-8B29-3610-5524-AA3112C44C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96800" y="373029"/>
            <a:ext cx="2689721" cy="635156"/>
          </a:xfrm>
          <a:prstGeom prst="rect">
            <a:avLst/>
          </a:prstGeom>
        </p:spPr>
      </p:pic>
      <p:sp>
        <p:nvSpPr>
          <p:cNvPr id="24" name="Päivämäärän paikkamerkki 7">
            <a:extLst>
              <a:ext uri="{FF2B5EF4-FFF2-40B4-BE49-F238E27FC236}">
                <a16:creationId xmlns:a16="http://schemas.microsoft.com/office/drawing/2014/main" id="{29426689-67B6-1066-7889-0EC3D08C5591}"/>
              </a:ext>
            </a:extLst>
          </p:cNvPr>
          <p:cNvSpPr txBox="1">
            <a:spLocks/>
          </p:cNvSpPr>
          <p:nvPr userDrawn="1"/>
        </p:nvSpPr>
        <p:spPr>
          <a:xfrm>
            <a:off x="496800" y="6358344"/>
            <a:ext cx="1016766" cy="36313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9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E620D83-A2B2-4DCD-AA04-64F59A4922D5}" type="datetime1">
              <a:rPr lang="fi-FI" smtClean="0">
                <a:solidFill>
                  <a:schemeClr val="tx1"/>
                </a:solidFill>
              </a:rPr>
              <a:pPr/>
              <a:t>21.9.2026</a:t>
            </a:fld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25" name="Alatunnisteen paikkamerkki 8">
            <a:extLst>
              <a:ext uri="{FF2B5EF4-FFF2-40B4-BE49-F238E27FC236}">
                <a16:creationId xmlns:a16="http://schemas.microsoft.com/office/drawing/2014/main" id="{99D6816B-4F9C-C403-01FF-BA8D91F9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2752" y="6370332"/>
            <a:ext cx="2339787" cy="363131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26" name="Dian numeron paikkamerkki 9">
            <a:extLst>
              <a:ext uri="{FF2B5EF4-FFF2-40B4-BE49-F238E27FC236}">
                <a16:creationId xmlns:a16="http://schemas.microsoft.com/office/drawing/2014/main" id="{723786AF-D9B4-A630-C381-A4587D45A082}"/>
              </a:ext>
            </a:extLst>
          </p:cNvPr>
          <p:cNvSpPr txBox="1">
            <a:spLocks/>
          </p:cNvSpPr>
          <p:nvPr userDrawn="1"/>
        </p:nvSpPr>
        <p:spPr>
          <a:xfrm>
            <a:off x="4131725" y="6356350"/>
            <a:ext cx="685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FI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2FE441-22B9-254A-9AB9-AED109024861}" type="slidenum">
              <a:rPr lang="en-FI" smtClean="0">
                <a:solidFill>
                  <a:schemeClr val="tx1"/>
                </a:solidFill>
              </a:rPr>
              <a:pPr/>
              <a:t>‹#›</a:t>
            </a:fld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26B22E-9EFC-2B95-FAE3-A90E1A06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2" y="1559169"/>
            <a:ext cx="5496036" cy="200544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tx2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19C13E-6668-8C3F-362B-4D9ED8B0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3718560"/>
            <a:ext cx="4567569" cy="172689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09671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oma-kuvapaikka_muo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D029BAB6-E800-F5EC-8A47-0843AE8405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449405" y="0"/>
            <a:ext cx="6742655" cy="6858000"/>
          </a:xfrm>
          <a:custGeom>
            <a:avLst/>
            <a:gdLst>
              <a:gd name="connsiteX0" fmla="*/ 4267806 w 6742655"/>
              <a:gd name="connsiteY0" fmla="*/ 0 h 6858000"/>
              <a:gd name="connsiteX1" fmla="*/ 6742655 w 6742655"/>
              <a:gd name="connsiteY1" fmla="*/ 0 h 6858000"/>
              <a:gd name="connsiteX2" fmla="*/ 6742655 w 6742655"/>
              <a:gd name="connsiteY2" fmla="*/ 6858000 h 6858000"/>
              <a:gd name="connsiteX3" fmla="*/ 335898 w 6742655"/>
              <a:gd name="connsiteY3" fmla="*/ 6858000 h 6858000"/>
              <a:gd name="connsiteX4" fmla="*/ 175040 w 6742655"/>
              <a:gd name="connsiteY4" fmla="*/ 4517829 h 6858000"/>
              <a:gd name="connsiteX5" fmla="*/ 4640256 w 6742655"/>
              <a:gd name="connsiteY5" fmla="*/ 2634304 h 6858000"/>
              <a:gd name="connsiteX6" fmla="*/ 4267806 w 6742655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42655" h="6858000">
                <a:moveTo>
                  <a:pt x="4267806" y="0"/>
                </a:moveTo>
                <a:lnTo>
                  <a:pt x="6742655" y="0"/>
                </a:lnTo>
                <a:lnTo>
                  <a:pt x="6742655" y="6858000"/>
                </a:lnTo>
                <a:lnTo>
                  <a:pt x="335898" y="6858000"/>
                </a:lnTo>
                <a:cubicBezTo>
                  <a:pt x="-34441" y="6076994"/>
                  <a:pt x="-114097" y="5258004"/>
                  <a:pt x="175040" y="4517829"/>
                </a:cubicBezTo>
                <a:cubicBezTo>
                  <a:pt x="746663" y="3054515"/>
                  <a:pt x="2586699" y="2341613"/>
                  <a:pt x="4640256" y="2634304"/>
                </a:cubicBezTo>
                <a:cubicBezTo>
                  <a:pt x="4125795" y="1771333"/>
                  <a:pt x="3964510" y="837743"/>
                  <a:pt x="426780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r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21" name="Picture 20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BC5CF4F7-8B29-3610-5524-AA3112C44C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800" y="373029"/>
            <a:ext cx="2689721" cy="635156"/>
          </a:xfrm>
          <a:prstGeom prst="rect">
            <a:avLst/>
          </a:prstGeom>
        </p:spPr>
      </p:pic>
      <p:sp>
        <p:nvSpPr>
          <p:cNvPr id="24" name="Päivämäärän paikkamerkki 7">
            <a:extLst>
              <a:ext uri="{FF2B5EF4-FFF2-40B4-BE49-F238E27FC236}">
                <a16:creationId xmlns:a16="http://schemas.microsoft.com/office/drawing/2014/main" id="{29426689-67B6-1066-7889-0EC3D08C5591}"/>
              </a:ext>
            </a:extLst>
          </p:cNvPr>
          <p:cNvSpPr txBox="1">
            <a:spLocks/>
          </p:cNvSpPr>
          <p:nvPr userDrawn="1"/>
        </p:nvSpPr>
        <p:spPr>
          <a:xfrm>
            <a:off x="496800" y="6358344"/>
            <a:ext cx="1016766" cy="36313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9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E620D83-A2B2-4DCD-AA04-64F59A4922D5}" type="datetime1">
              <a:rPr lang="fi-FI" smtClean="0">
                <a:solidFill>
                  <a:schemeClr val="tx1"/>
                </a:solidFill>
              </a:rPr>
              <a:pPr/>
              <a:t>21.9.2026</a:t>
            </a:fld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25" name="Alatunnisteen paikkamerkki 8">
            <a:extLst>
              <a:ext uri="{FF2B5EF4-FFF2-40B4-BE49-F238E27FC236}">
                <a16:creationId xmlns:a16="http://schemas.microsoft.com/office/drawing/2014/main" id="{99D6816B-4F9C-C403-01FF-BA8D91F9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2752" y="6370332"/>
            <a:ext cx="2339787" cy="363131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26" name="Dian numeron paikkamerkki 9">
            <a:extLst>
              <a:ext uri="{FF2B5EF4-FFF2-40B4-BE49-F238E27FC236}">
                <a16:creationId xmlns:a16="http://schemas.microsoft.com/office/drawing/2014/main" id="{723786AF-D9B4-A630-C381-A4587D45A082}"/>
              </a:ext>
            </a:extLst>
          </p:cNvPr>
          <p:cNvSpPr txBox="1">
            <a:spLocks/>
          </p:cNvSpPr>
          <p:nvPr userDrawn="1"/>
        </p:nvSpPr>
        <p:spPr>
          <a:xfrm>
            <a:off x="4131725" y="6356350"/>
            <a:ext cx="685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FI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2FE441-22B9-254A-9AB9-AED109024861}" type="slidenum">
              <a:rPr lang="en-FI" smtClean="0">
                <a:solidFill>
                  <a:schemeClr val="tx1"/>
                </a:solidFill>
              </a:rPr>
              <a:pPr/>
              <a:t>‹#›</a:t>
            </a:fld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26B22E-9EFC-2B95-FAE3-A90E1A06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2" y="1559169"/>
            <a:ext cx="5496036" cy="200544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tx2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19C13E-6668-8C3F-362B-4D9ED8B0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3718560"/>
            <a:ext cx="4567569" cy="172689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69160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_kuvapaikk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0D1DBFA-A710-3232-C279-C18EF7DFB48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7476" y="0"/>
            <a:ext cx="6374524" cy="68580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026B22E-9EFC-2B95-FAE3-A90E1A061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1559169"/>
            <a:ext cx="5025506" cy="2005441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 i="0">
                <a:solidFill>
                  <a:schemeClr val="tx2"/>
                </a:solidFill>
                <a:latin typeface="Aptos Display" panose="020B0004020202020204" pitchFamily="34" charset="0"/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319C13E-6668-8C3F-362B-4D9ED8B0E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3718560"/>
            <a:ext cx="5025507" cy="1726897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2" name="Picture 11" descr="A purple text on a black background&#10;&#10;Description automatically generated">
            <a:extLst>
              <a:ext uri="{FF2B5EF4-FFF2-40B4-BE49-F238E27FC236}">
                <a16:creationId xmlns:a16="http://schemas.microsoft.com/office/drawing/2014/main" id="{F66BE45C-DD3D-0680-4D08-3D349BD9C9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6800" y="373029"/>
            <a:ext cx="2689721" cy="635156"/>
          </a:xfrm>
          <a:prstGeom prst="rect">
            <a:avLst/>
          </a:prstGeom>
        </p:spPr>
      </p:pic>
      <p:sp>
        <p:nvSpPr>
          <p:cNvPr id="15" name="Alatunnisteen paikkamerkki 8">
            <a:extLst>
              <a:ext uri="{FF2B5EF4-FFF2-40B4-BE49-F238E27FC236}">
                <a16:creationId xmlns:a16="http://schemas.microsoft.com/office/drawing/2014/main" id="{6652AA1E-1CE7-34DF-3969-1FC9C770D0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652752" y="6370332"/>
            <a:ext cx="2339787" cy="363131"/>
          </a:xfrm>
        </p:spPr>
        <p:txBody>
          <a:bodyPr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endParaRPr lang="en-FI" dirty="0"/>
          </a:p>
        </p:txBody>
      </p:sp>
      <p:sp>
        <p:nvSpPr>
          <p:cNvPr id="16" name="Päivämäärän paikkamerkki 7">
            <a:extLst>
              <a:ext uri="{FF2B5EF4-FFF2-40B4-BE49-F238E27FC236}">
                <a16:creationId xmlns:a16="http://schemas.microsoft.com/office/drawing/2014/main" id="{B16B967A-5A42-DE9A-9AA8-90A9B8792372}"/>
              </a:ext>
            </a:extLst>
          </p:cNvPr>
          <p:cNvSpPr txBox="1">
            <a:spLocks/>
          </p:cNvSpPr>
          <p:nvPr userDrawn="1"/>
        </p:nvSpPr>
        <p:spPr>
          <a:xfrm>
            <a:off x="496800" y="6358344"/>
            <a:ext cx="1016766" cy="36313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FI"/>
            </a:defPPr>
            <a:lvl1pPr marL="0" algn="l" defTabSz="914400" rtl="0" eaLnBrk="1" latinLnBrk="0" hangingPunct="1">
              <a:defRPr sz="9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E620D83-A2B2-4DCD-AA04-64F59A4922D5}" type="datetime1">
              <a:rPr lang="fi-FI" smtClean="0">
                <a:solidFill>
                  <a:schemeClr val="tx1"/>
                </a:solidFill>
              </a:rPr>
              <a:pPr/>
              <a:t>21.9.2026</a:t>
            </a:fld>
            <a:endParaRPr lang="en-FI" dirty="0">
              <a:solidFill>
                <a:schemeClr val="tx1"/>
              </a:solidFill>
            </a:endParaRPr>
          </a:p>
        </p:txBody>
      </p:sp>
      <p:sp>
        <p:nvSpPr>
          <p:cNvPr id="17" name="Dian numeron paikkamerkki 9">
            <a:extLst>
              <a:ext uri="{FF2B5EF4-FFF2-40B4-BE49-F238E27FC236}">
                <a16:creationId xmlns:a16="http://schemas.microsoft.com/office/drawing/2014/main" id="{85EAE4D8-B6C8-6E29-AF97-AC7355D41DDE}"/>
              </a:ext>
            </a:extLst>
          </p:cNvPr>
          <p:cNvSpPr txBox="1">
            <a:spLocks/>
          </p:cNvSpPr>
          <p:nvPr userDrawn="1"/>
        </p:nvSpPr>
        <p:spPr>
          <a:xfrm>
            <a:off x="4131725" y="6356350"/>
            <a:ext cx="685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en-FI"/>
            </a:defPPr>
            <a:lvl1pPr marL="0" algn="r" defTabSz="914400" rtl="0" eaLnBrk="1" latinLnBrk="0" hangingPunct="1">
              <a:defRPr sz="90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92FE441-22B9-254A-9AB9-AED109024861}" type="slidenum">
              <a:rPr lang="en-FI" smtClean="0">
                <a:solidFill>
                  <a:schemeClr val="tx1"/>
                </a:solidFill>
              </a:rPr>
              <a:pPr/>
              <a:t>‹#›</a:t>
            </a:fld>
            <a:endParaRPr lang="en-FI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169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lil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F37A6D-9734-99A3-FAD6-8EF3F2F00EB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815" r="281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7C62F9-B8C4-A6C3-4939-88F59EA53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577427"/>
            <a:ext cx="5705696" cy="180837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F268BBD-0294-A909-48C9-071688833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1" y="2539756"/>
            <a:ext cx="5705696" cy="214785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Aptos Light" panose="020B0004020202020204" pitchFamily="34" charset="0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4B15364-9C10-3189-D2D3-AEBC60413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7201F22-0909-3C76-9C03-5F867A8C3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ADA41EC7-2A7F-9EB7-4B9E-758C0786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71D08EF-969B-19F3-D3D7-793DF0BE11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210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_vihreä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3C31857-9798-8D9E-614F-F6BF1B1B70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2770" r="277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57C62F9-B8C4-A6C3-4939-88F59EA53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577427"/>
            <a:ext cx="5705696" cy="180837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F268BBD-0294-A909-48C9-0716888333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1" y="2539756"/>
            <a:ext cx="5705696" cy="2147850"/>
          </a:xfrm>
        </p:spPr>
        <p:txBody>
          <a:bodyPr>
            <a:normAutofit/>
          </a:bodyPr>
          <a:lstStyle>
            <a:lvl1pPr marL="0" indent="0">
              <a:buNone/>
              <a:defRPr sz="2400" b="0" i="0">
                <a:latin typeface="Aptos Light" panose="020B0004020202020204" pitchFamily="34" charset="0"/>
              </a:defRPr>
            </a:lvl1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E4B15364-9C10-3189-D2D3-AEBC604136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97201F22-0909-3C76-9C03-5F867A8C3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ADA41EC7-2A7F-9EB7-4B9E-758C0786D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D1954A-1FDB-A92B-79B9-697E67DE0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973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ksi sisältökohde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79091-81A7-4DCC-C8D4-2E220AF2A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9162590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86F6C-4639-D070-D749-FB49BB04A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797803"/>
            <a:ext cx="9162590" cy="4206757"/>
          </a:xfrm>
          <a:prstGeom prst="rect">
            <a:avLst/>
          </a:prstGeom>
        </p:spPr>
        <p:txBody>
          <a:bodyPr tIns="46800" rIns="36000" bIns="46800"/>
          <a:lstStyle>
            <a:lvl1pPr>
              <a:lnSpc>
                <a:spcPct val="100000"/>
              </a:lnSpc>
              <a:spcBef>
                <a:spcPts val="1200"/>
              </a:spcBef>
              <a:defRPr sz="22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2C412D4-2EB8-57AF-388A-C168B268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29585FB-DBE4-721F-B36B-06B43C812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2A7BA87-72B2-4C64-A1B7-B8BB28DA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0EF1EC0-7D17-32C1-B04D-83B4445F55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5795" t="-4791" r="16989" b="27191"/>
          <a:stretch/>
        </p:blipFill>
        <p:spPr>
          <a:xfrm>
            <a:off x="8017569" y="3674225"/>
            <a:ext cx="4174431" cy="31837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352FA56-28A5-1662-10C6-A0EF010A52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173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ksi sisältökohde ilman kuvituselementti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BC949D7E-380D-E00E-3EA3-83EA453FE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1A511461-D766-1418-1485-039CBC557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16B7398D-0BBA-E469-9262-3B5FBD32E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9162590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41A3BC5-911F-DEB2-17E4-7EC8F418A3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797803"/>
            <a:ext cx="9162590" cy="4206757"/>
          </a:xfrm>
          <a:prstGeom prst="rect">
            <a:avLst/>
          </a:prstGeom>
        </p:spPr>
        <p:txBody>
          <a:bodyPr tIns="46800" rIns="36000" bIns="46800"/>
          <a:lstStyle>
            <a:lvl1pPr>
              <a:lnSpc>
                <a:spcPct val="100000"/>
              </a:lnSpc>
              <a:spcBef>
                <a:spcPts val="1200"/>
              </a:spcBef>
              <a:defRPr sz="22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22384948-AF12-8144-9525-C90E30B9F5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12" name="Päivämäärän paikkamerkki 4">
            <a:extLst>
              <a:ext uri="{FF2B5EF4-FFF2-40B4-BE49-F238E27FC236}">
                <a16:creationId xmlns:a16="http://schemas.microsoft.com/office/drawing/2014/main" id="{31A303A6-BAF7-4720-0949-0F7A15D71B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22307" y="6358344"/>
            <a:ext cx="1016766" cy="363131"/>
          </a:xfrm>
        </p:spPr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515494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ksi sisältökohdett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79091-81A7-4DCC-C8D4-2E220AF2A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11159066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86F6C-4639-D070-D749-FB49BB04A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797803"/>
            <a:ext cx="5486401" cy="4206757"/>
          </a:xfrm>
          <a:prstGeom prst="rect">
            <a:avLst/>
          </a:prstGeom>
        </p:spPr>
        <p:txBody>
          <a:bodyPr tIns="46800" rIns="36000" bIns="46800"/>
          <a:lstStyle>
            <a:lvl1pPr>
              <a:lnSpc>
                <a:spcPct val="100000"/>
              </a:lnSpc>
              <a:spcBef>
                <a:spcPts val="1200"/>
              </a:spcBef>
              <a:defRPr sz="22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FF4F7-F8DB-CED7-A8DE-FD1373DCE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9131" y="1797803"/>
            <a:ext cx="5486401" cy="4206757"/>
          </a:xfrm>
          <a:prstGeom prst="rect">
            <a:avLst/>
          </a:prstGeom>
        </p:spPr>
        <p:txBody>
          <a:bodyPr tIns="46800" rIns="36000" bIns="46800"/>
          <a:lstStyle>
            <a:lvl1pPr>
              <a:lnSpc>
                <a:spcPct val="100000"/>
              </a:lnSpc>
              <a:spcBef>
                <a:spcPts val="1200"/>
              </a:spcBef>
              <a:defRPr sz="22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20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92C412D4-2EB8-57AF-388A-C168B268E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129585FB-DBE4-721F-B36B-06B43C812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92A7BA87-72B2-4C64-A1B7-B8BB28DA7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88FE2D-1A46-59EF-D246-DE6ED2EC0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657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kohdett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79091-81A7-4DCC-C8D4-2E220AF2A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11159066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86F6C-4639-D070-D749-FB49BB04A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852047"/>
            <a:ext cx="3588173" cy="4152513"/>
          </a:xfrm>
          <a:prstGeom prst="rect">
            <a:avLst/>
          </a:prstGeom>
        </p:spPr>
        <p:txBody>
          <a:bodyPr tIns="46800" rIns="36000" bIns="46800"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941C0F6-EB54-F440-C6A9-6C5A8BD2972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249614" y="1852047"/>
            <a:ext cx="3714101" cy="4152513"/>
          </a:xfrm>
          <a:prstGeom prst="rect">
            <a:avLst/>
          </a:prstGeom>
        </p:spPr>
        <p:txBody>
          <a:bodyPr tIns="46800" rIns="36000" bIns="46800"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966E637-809E-2868-1F55-BA5F18DEC432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108689" y="1852047"/>
            <a:ext cx="3566841" cy="4152513"/>
          </a:xfrm>
          <a:prstGeom prst="rect">
            <a:avLst/>
          </a:prstGeom>
        </p:spPr>
        <p:txBody>
          <a:bodyPr tIns="46800" rIns="36000" bIns="46800"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E8E506B-CDCE-5067-01AC-9D014A4E817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D2C2B2C-0D7E-68D8-8D65-1CA01594351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638EF8BC-8572-2AEF-A063-2C5F9A1B86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4EF5FB-D905-090D-BC4F-C5BB5356BB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356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ä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69A37280-FF4A-9505-4141-7A1CCAB87C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5503331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B86F6C-4639-D070-D749-FB49BB04A8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852048"/>
            <a:ext cx="5503333" cy="379166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FF4F7-F8DB-CED7-A8DE-FD1373DCEE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504092"/>
            <a:ext cx="5503331" cy="51201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A5FF8A6-60BD-05E2-6212-3EE048564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6A76542-4E91-4365-0F51-C78B27057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2F2BE748-955B-787E-F81B-EE890B6873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186F30C-9EE5-E8B6-2954-61AB293ED3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B914766B-D3D8-644D-EB6F-A337D385B70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5" y="5785638"/>
            <a:ext cx="11192378" cy="20526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dirty="0" err="1"/>
              <a:t>Lähdeviitteet</a:t>
            </a:r>
            <a:r>
              <a:rPr lang="en-GB" dirty="0"/>
              <a:t> </a:t>
            </a:r>
            <a:r>
              <a:rPr lang="en-GB" dirty="0" err="1"/>
              <a:t>tänne</a:t>
            </a:r>
            <a:r>
              <a:rPr lang="en-GB" dirty="0"/>
              <a:t> alas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2467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kuv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B823F09-E093-3CC2-7042-6C577A8421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5503331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FI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9D191AB-A7E9-C0FC-D4B1-60AAF6830453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96800" y="1852048"/>
            <a:ext cx="5503333" cy="416189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4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6" name="Päivämäärän paikkamerkki 5">
            <a:extLst>
              <a:ext uri="{FF2B5EF4-FFF2-40B4-BE49-F238E27FC236}">
                <a16:creationId xmlns:a16="http://schemas.microsoft.com/office/drawing/2014/main" id="{01F9C36B-0CD1-CBE6-30B4-CBC1D505D944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fi-FI"/>
              <a:t>7.9.2026</a:t>
            </a:r>
            <a:endParaRPr lang="en-FI" dirty="0"/>
          </a:p>
        </p:txBody>
      </p:sp>
      <p:sp>
        <p:nvSpPr>
          <p:cNvPr id="10" name="Alatunnisteen paikkamerkki 9">
            <a:extLst>
              <a:ext uri="{FF2B5EF4-FFF2-40B4-BE49-F238E27FC236}">
                <a16:creationId xmlns:a16="http://schemas.microsoft.com/office/drawing/2014/main" id="{7C482157-D16F-24B4-614F-7D695E6CE8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11" name="Dian numeron paikkamerkki 10">
            <a:extLst>
              <a:ext uri="{FF2B5EF4-FFF2-40B4-BE49-F238E27FC236}">
                <a16:creationId xmlns:a16="http://schemas.microsoft.com/office/drawing/2014/main" id="{F1F9BBA3-5F3B-CBE2-BBD6-669346BA869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792FE441-22B9-254A-9AB9-AED109024861}" type="slidenum">
              <a:rPr lang="en-FI" smtClean="0"/>
              <a:pPr/>
              <a:t>‹#›</a:t>
            </a:fld>
            <a:endParaRPr lang="en-FI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234D591-75C7-B3E3-916A-7C658C20849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91250" y="1"/>
            <a:ext cx="6000750" cy="6013938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Lisää kuva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C1E88D-4344-5F7F-FA60-C5D4F9625E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308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D9DA1-766D-28C3-5645-EF84B9135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3"/>
            <a:ext cx="11159066" cy="118659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 b="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01CD07-A145-484B-E0F2-83FBDABBA8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6800" y="1690687"/>
            <a:ext cx="5481108" cy="7839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84B954-BE16-8D99-A156-9021956BA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6800" y="2505075"/>
            <a:ext cx="5481108" cy="34994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DD3721E-92D5-C33C-55B9-4F14F53CBF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90687"/>
            <a:ext cx="5503332" cy="783907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 noProof="0"/>
              <a:t>Muokkaa tekstin perustyylejä napsauttamalla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467B9E-6A9D-4103-164D-8DC7088E74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503332" cy="34994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  <a:lvl2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2pPr>
            <a:lvl3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3pPr>
            <a:lvl4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4pPr>
            <a:lvl5pPr>
              <a:lnSpc>
                <a:spcPct val="100000"/>
              </a:lnSpc>
              <a:spcBef>
                <a:spcPts val="1200"/>
              </a:spcBef>
              <a:defRPr sz="1800" b="0" i="0">
                <a:solidFill>
                  <a:schemeClr val="tx1"/>
                </a:solidFill>
                <a:latin typeface="Aptos Light" panose="020B0004020202020204" pitchFamily="34" charset="0"/>
              </a:defRPr>
            </a:lvl5pPr>
          </a:lstStyle>
          <a:p>
            <a:pPr lvl="0"/>
            <a:r>
              <a:rPr lang="fi-FI" noProof="0"/>
              <a:t>Muokkaa tekstin perustyylejä napsauttamalla</a:t>
            </a:r>
          </a:p>
          <a:p>
            <a:pPr lvl="1"/>
            <a:r>
              <a:rPr lang="fi-FI" noProof="0"/>
              <a:t>toinen taso</a:t>
            </a:r>
          </a:p>
          <a:p>
            <a:pPr lvl="2"/>
            <a:r>
              <a:rPr lang="fi-FI" noProof="0"/>
              <a:t>kolmas taso</a:t>
            </a:r>
          </a:p>
          <a:p>
            <a:pPr lvl="3"/>
            <a:r>
              <a:rPr lang="fi-FI" noProof="0"/>
              <a:t>neljäs taso</a:t>
            </a:r>
          </a:p>
          <a:p>
            <a:pPr lvl="4"/>
            <a:r>
              <a:rPr lang="fi-FI" noProof="0"/>
              <a:t>viides taso</a:t>
            </a:r>
            <a:endParaRPr lang="fi-FI" noProof="0" dirty="0"/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50DE331-E56B-8815-82AE-1F506B8C5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11" name="Alatunnisteen paikkamerkki 10">
            <a:extLst>
              <a:ext uri="{FF2B5EF4-FFF2-40B4-BE49-F238E27FC236}">
                <a16:creationId xmlns:a16="http://schemas.microsoft.com/office/drawing/2014/main" id="{FEFB4E21-BA89-AA43-ADDB-BB66FA508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13" name="Dian numeron paikkamerkki 12">
            <a:extLst>
              <a:ext uri="{FF2B5EF4-FFF2-40B4-BE49-F238E27FC236}">
                <a16:creationId xmlns:a16="http://schemas.microsoft.com/office/drawing/2014/main" id="{03C71C41-4FEE-EBEF-0E50-1B7768A7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49A073-0269-30AC-7E49-EBB736D6BB0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89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ulukko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0" y="504092"/>
            <a:ext cx="11178645" cy="100197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/>
              <a:t>Muokkaa ots. perustyyl. napsautt.</a:t>
            </a:r>
            <a:endParaRPr lang="fi-FI" noProof="0" dirty="0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BB21F0C0-5718-57F4-8E17-F2ADC322AB9B}"/>
              </a:ext>
            </a:extLst>
          </p:cNvPr>
          <p:cNvSpPr>
            <a:spLocks noGrp="1"/>
          </p:cNvSpPr>
          <p:nvPr>
            <p:ph type="tbl" sz="quarter" idx="12" hasCustomPrompt="1"/>
          </p:nvPr>
        </p:nvSpPr>
        <p:spPr>
          <a:xfrm>
            <a:off x="496800" y="2042172"/>
            <a:ext cx="11178733" cy="358776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dirty="0"/>
              <a:t>Taulukko</a:t>
            </a:r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A250CEC9-5E12-9408-4A54-E73C3EF4F1B3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966158C7-3440-206A-71B5-AE8A6662D906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36308E4-6FB5-52D3-414C-BC66B226C47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63F9D0-E01F-BF2F-F562-51EF2862C0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99274644-D2C0-54EB-0886-CDC1CAADEC6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888" y="1649414"/>
            <a:ext cx="11178645" cy="27439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GB" dirty="0" err="1"/>
              <a:t>Kaavion</a:t>
            </a:r>
            <a:r>
              <a:rPr lang="en-GB" dirty="0"/>
              <a:t> </a:t>
            </a:r>
            <a:r>
              <a:rPr lang="en-GB" dirty="0" err="1"/>
              <a:t>oma</a:t>
            </a:r>
            <a:r>
              <a:rPr lang="en-GB" dirty="0"/>
              <a:t> </a:t>
            </a:r>
            <a:r>
              <a:rPr lang="en-GB" dirty="0" err="1"/>
              <a:t>otsikko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8BA4115-F635-B65E-9764-289E1194B25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4" y="5781018"/>
            <a:ext cx="11192379" cy="20988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dirty="0" err="1"/>
              <a:t>Lähdeviitteet</a:t>
            </a:r>
            <a:r>
              <a:rPr lang="en-GB" dirty="0"/>
              <a:t> </a:t>
            </a:r>
            <a:r>
              <a:rPr lang="en-GB" dirty="0" err="1"/>
              <a:t>tänne</a:t>
            </a:r>
            <a:r>
              <a:rPr lang="en-GB" dirty="0"/>
              <a:t> alas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1538297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avio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F00AB60-6326-EC50-F8AD-419EC75C5A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6800" y="504092"/>
            <a:ext cx="11178733" cy="99784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2"/>
                </a:solidFill>
              </a:defRPr>
            </a:lvl1pPr>
          </a:lstStyle>
          <a:p>
            <a:r>
              <a:rPr lang="fi-FI" noProof="0" dirty="0" err="1"/>
              <a:t>Sliden</a:t>
            </a:r>
            <a:r>
              <a:rPr lang="fi-FI" noProof="0" dirty="0"/>
              <a:t> iso otsikko</a:t>
            </a:r>
          </a:p>
        </p:txBody>
      </p:sp>
      <p:sp>
        <p:nvSpPr>
          <p:cNvPr id="3" name="Chart Placeholder 2">
            <a:extLst>
              <a:ext uri="{FF2B5EF4-FFF2-40B4-BE49-F238E27FC236}">
                <a16:creationId xmlns:a16="http://schemas.microsoft.com/office/drawing/2014/main" id="{64C305AE-66B4-56DE-7B6C-4E3E5E7C6D15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496800" y="2040762"/>
            <a:ext cx="11178733" cy="359278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fi-FI" noProof="0" dirty="0"/>
              <a:t>Kaavio</a:t>
            </a:r>
          </a:p>
          <a:p>
            <a:endParaRPr lang="fi-FI" noProof="0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A9254A5-A01E-D1BD-063C-B6120B5ED7D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BCC9F48-AA10-E044-C546-EFFF076DB91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A6B2BB2-B751-942C-2E49-A71C788D52AD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D7E0AB-1F3B-EAC2-718C-CAC5B2CBA3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743F1ED-9D7A-E178-FA2D-B3ED5F8248A9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83155" y="5781018"/>
            <a:ext cx="11192276" cy="209880"/>
          </a:xfrm>
        </p:spPr>
        <p:txBody>
          <a:bodyPr>
            <a:noAutofit/>
          </a:bodyPr>
          <a:lstStyle>
            <a:lvl1pPr marL="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2pPr>
            <a:lvl3pPr marL="9144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3pPr>
            <a:lvl4pPr marL="13716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4pPr>
            <a:lvl5pPr marL="1828800" indent="0">
              <a:buNone/>
              <a:defRPr sz="1200" b="0" i="0">
                <a:solidFill>
                  <a:schemeClr val="tx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en-GB" dirty="0" err="1"/>
              <a:t>Lähdeviitteet</a:t>
            </a:r>
            <a:r>
              <a:rPr lang="en-GB" dirty="0"/>
              <a:t> </a:t>
            </a:r>
            <a:r>
              <a:rPr lang="en-GB" dirty="0" err="1"/>
              <a:t>tänne</a:t>
            </a:r>
            <a:r>
              <a:rPr lang="en-GB" dirty="0"/>
              <a:t> alas</a:t>
            </a:r>
            <a:endParaRPr lang="fi-FI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189B37B3-B1B9-528D-D81A-B6299E9F70E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6888" y="1649414"/>
            <a:ext cx="11192177" cy="274396"/>
          </a:xfrm>
        </p:spPr>
        <p:txBody>
          <a:bodyPr>
            <a:normAutofit/>
          </a:bodyPr>
          <a:lstStyle>
            <a:lvl1pPr marL="0" indent="0">
              <a:buNone/>
              <a:defRPr sz="1800" b="0" i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  <a:lvl2pPr marL="4572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2pPr>
            <a:lvl3pPr marL="9144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3pPr>
            <a:lvl4pPr marL="13716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4pPr>
            <a:lvl5pPr marL="1828800" indent="0">
              <a:buNone/>
              <a:defRPr b="0" i="0">
                <a:solidFill>
                  <a:schemeClr val="tx1"/>
                </a:solidFill>
                <a:latin typeface="Aptos Display" panose="020B0004020202020204" pitchFamily="34" charset="0"/>
              </a:defRPr>
            </a:lvl5pPr>
          </a:lstStyle>
          <a:p>
            <a:pPr lvl="0"/>
            <a:r>
              <a:rPr lang="en-GB" dirty="0" err="1"/>
              <a:t>Kaavion</a:t>
            </a:r>
            <a:r>
              <a:rPr lang="en-GB" dirty="0"/>
              <a:t> </a:t>
            </a:r>
            <a:r>
              <a:rPr lang="en-GB" dirty="0" err="1"/>
              <a:t>oma</a:t>
            </a:r>
            <a:r>
              <a:rPr lang="en-GB" dirty="0"/>
              <a:t> </a:t>
            </a:r>
            <a:r>
              <a:rPr lang="en-GB" dirty="0" err="1"/>
              <a:t>otsikko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39805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DADC6F23-B443-6E9A-7930-F354750400B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12192000" cy="6013938"/>
          </a:xfr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 noProof="0"/>
              <a:t>Lisää kuva napsauttamalla kuvaketta</a:t>
            </a:r>
            <a:endParaRPr lang="fi-FI" noProof="0" dirty="0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0AD41165-5C54-DB8D-5DC9-402117E53D19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74E63397-A0DD-7FB6-C527-C83156A758AC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/>
        <p:txBody>
          <a:bodyPr/>
          <a:lstStyle/>
          <a:p>
            <a:endParaRPr lang="fi-FI" noProof="0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626A3EA-1AE7-2DEA-1A8F-2638A6972EF9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‹#›</a:t>
            </a:fld>
            <a:endParaRPr lang="fi-FI" noProof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69E49BB-2054-4961-3DD6-8400D96DE4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275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 2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AC382DE-DB53-0B3D-987B-00E154D369CC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fi-FI" dirty="0"/>
              <a:t>Lisää koko dian kokoinen kuva</a:t>
            </a:r>
          </a:p>
        </p:txBody>
      </p:sp>
    </p:spTree>
    <p:extLst>
      <p:ext uri="{BB962C8B-B14F-4D97-AF65-F5344CB8AC3E}">
        <p14:creationId xmlns:p14="http://schemas.microsoft.com/office/powerpoint/2010/main" val="31318217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 logolla"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3C9E0DB-912D-F2CA-5C77-61AAE011EE81}"/>
              </a:ext>
            </a:extLst>
          </p:cNvPr>
          <p:cNvSpPr txBox="1">
            <a:spLocks/>
          </p:cNvSpPr>
          <p:nvPr userDrawn="1"/>
        </p:nvSpPr>
        <p:spPr>
          <a:xfrm>
            <a:off x="516467" y="960895"/>
            <a:ext cx="11159066" cy="729793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i="0" kern="1200" baseline="0">
                <a:solidFill>
                  <a:srgbClr val="006069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8A81269B-9E20-E4E3-7991-AD2295659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7.9.2026</a:t>
            </a:r>
            <a:endParaRPr lang="en-FI" dirty="0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DD3FCF43-C439-BBED-11C4-5A3B11FC8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F13E4A-890B-A261-2A12-8E52A7B97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en-FI" smtClean="0"/>
              <a:pPr/>
              <a:t>‹#›</a:t>
            </a:fld>
            <a:endParaRPr lang="en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F51C3F-83B2-0119-DFFF-36A7BEEB4C4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3154" y="6240625"/>
            <a:ext cx="1676254" cy="39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9425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petusdia_logolla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94EBAF-9752-380D-FA7D-AD2DE4789C5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77153" y="1163682"/>
            <a:ext cx="5288256" cy="1839913"/>
          </a:xfrm>
        </p:spPr>
        <p:txBody>
          <a:bodyPr>
            <a:noAutofit/>
          </a:bodyPr>
          <a:lstStyle>
            <a:lvl1pPr marL="0" indent="0">
              <a:lnSpc>
                <a:spcPct val="70000"/>
              </a:lnSpc>
              <a:buNone/>
              <a:defRPr sz="1600" b="0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lnSpc>
                <a:spcPct val="70000"/>
              </a:lnSpc>
              <a:buNone/>
              <a:defRPr sz="1600" b="0" i="0">
                <a:solidFill>
                  <a:schemeClr val="bg1"/>
                </a:solidFill>
                <a:latin typeface="Aptos" panose="020B0004020202020204" pitchFamily="34" charset="0"/>
              </a:defRPr>
            </a:lvl2pPr>
            <a:lvl3pPr marL="914400" indent="0">
              <a:lnSpc>
                <a:spcPct val="70000"/>
              </a:lnSpc>
              <a:buNone/>
              <a:defRPr sz="1600" b="0" i="0">
                <a:solidFill>
                  <a:schemeClr val="bg1"/>
                </a:solidFill>
                <a:latin typeface="Aptos" panose="020B0004020202020204" pitchFamily="34" charset="0"/>
              </a:defRPr>
            </a:lvl3pPr>
            <a:lvl4pPr marL="1371600" indent="0">
              <a:lnSpc>
                <a:spcPct val="70000"/>
              </a:lnSpc>
              <a:buNone/>
              <a:defRPr sz="1600" b="0" i="0">
                <a:solidFill>
                  <a:schemeClr val="bg1"/>
                </a:solidFill>
                <a:latin typeface="Aptos" panose="020B0004020202020204" pitchFamily="34" charset="0"/>
              </a:defRPr>
            </a:lvl4pPr>
            <a:lvl5pPr marL="1828800" indent="0">
              <a:lnSpc>
                <a:spcPct val="70000"/>
              </a:lnSpc>
              <a:buNone/>
              <a:defRPr sz="1600" b="0" i="0">
                <a:solidFill>
                  <a:schemeClr val="bg1"/>
                </a:solidFill>
                <a:latin typeface="Aptos" panose="020B0004020202020204" pitchFamily="34" charset="0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C319FC78-8FAB-178A-87EA-667401F4FC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177153" y="474663"/>
            <a:ext cx="5288256" cy="366157"/>
          </a:xfrm>
          <a:noFill/>
        </p:spPr>
        <p:txBody>
          <a:bodyPr/>
          <a:lstStyle>
            <a:lvl1pPr marL="0" indent="0">
              <a:buNone/>
              <a:defRPr b="1">
                <a:solidFill>
                  <a:schemeClr val="bg1"/>
                </a:solidFill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4" name="Picture 3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7C86E07-974D-73C0-B37B-372C008019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77153" y="4284235"/>
            <a:ext cx="7819632" cy="1839913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836CC44-BBFE-35B5-891C-94F1799DA07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11284" y="474664"/>
            <a:ext cx="2098056" cy="2098056"/>
          </a:xfrm>
          <a:prstGeom prst="ellipse">
            <a:avLst/>
          </a:prstGeom>
        </p:spPr>
        <p:txBody>
          <a:bodyPr/>
          <a:lstStyle/>
          <a:p>
            <a:r>
              <a:rPr lang="fi-FI"/>
              <a:t>Lisää kuva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205675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2C5C532-D2E5-40F6-BEF0-9CE5D1E09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847" y="914400"/>
            <a:ext cx="11289686" cy="776288"/>
          </a:xfrm>
          <a:prstGeom prst="rect">
            <a:avLst/>
          </a:prstGeom>
        </p:spPr>
        <p:txBody>
          <a:bodyPr vert="horz" lIns="0" tIns="45720" rIns="91440" bIns="45720" rtlCol="0" anchor="t">
            <a:normAutofit/>
          </a:bodyPr>
          <a:lstStyle/>
          <a:p>
            <a:endParaRPr lang="fi-FI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AE1D97-47D5-0D54-AB23-8B2FE3EB2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522307" y="6358344"/>
            <a:ext cx="1016766" cy="36313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9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r>
              <a:rPr lang="fi-FI"/>
              <a:t>7.9.2026</a:t>
            </a:r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B2E1C-EDC6-303E-0318-A17B225A2E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58981" y="6356350"/>
            <a:ext cx="4027552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CAA00A-8656-178F-A7BC-12A147C262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89733" y="6356350"/>
            <a:ext cx="685800" cy="365125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90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fld id="{792FE441-22B9-254A-9AB9-AED109024861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104BCD0-553B-E0BF-ED11-902C9107DB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5847" y="1825625"/>
            <a:ext cx="11289686" cy="43513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266941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661" r:id="rId3"/>
    <p:sldLayoutId id="2147483870" r:id="rId4"/>
    <p:sldLayoutId id="2147483869" r:id="rId5"/>
    <p:sldLayoutId id="2147483721" r:id="rId6"/>
    <p:sldLayoutId id="2147483865" r:id="rId7"/>
    <p:sldLayoutId id="2147483652" r:id="rId8"/>
    <p:sldLayoutId id="2147483872" r:id="rId9"/>
    <p:sldLayoutId id="2147483866" r:id="rId10"/>
    <p:sldLayoutId id="2147483693" r:id="rId11"/>
    <p:sldLayoutId id="2147483689" r:id="rId12"/>
    <p:sldLayoutId id="2147483657" r:id="rId13"/>
    <p:sldLayoutId id="2147483653" r:id="rId14"/>
    <p:sldLayoutId id="2147483850" r:id="rId15"/>
    <p:sldLayoutId id="2147483852" r:id="rId16"/>
    <p:sldLayoutId id="2147483853" r:id="rId17"/>
    <p:sldLayoutId id="2147483854" r:id="rId18"/>
    <p:sldLayoutId id="2147483654" r:id="rId19"/>
    <p:sldLayoutId id="2147483675" r:id="rId20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chemeClr val="tx1"/>
          </a:solidFill>
          <a:latin typeface="Aptos Display" panose="020B00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2200" b="0" i="0" kern="1200">
          <a:solidFill>
            <a:schemeClr val="tx1"/>
          </a:solidFill>
          <a:latin typeface="Aptos Light" panose="020B00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b="0" i="0" kern="1200">
          <a:solidFill>
            <a:srgbClr val="0060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rgbClr val="0060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60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rgbClr val="006069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71E2C-7F4B-3299-6A12-1AE12ED309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801" y="1559169"/>
            <a:ext cx="5093294" cy="2005441"/>
          </a:xfrm>
        </p:spPr>
        <p:txBody>
          <a:bodyPr>
            <a:normAutofit/>
          </a:bodyPr>
          <a:lstStyle/>
          <a:p>
            <a:r>
              <a:rPr lang="fi-FI" dirty="0"/>
              <a:t>SF6-kaasutilasto 2025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9EDF1C7-7064-77DB-71B4-990854923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i-FI" sz="2800" dirty="0" err="1"/>
              <a:t>Rikkiheksafluoridin</a:t>
            </a:r>
            <a:r>
              <a:rPr lang="fi-FI" sz="2800" dirty="0"/>
              <a:t> (SF6) käyttö sähkönjakelulaitteissa</a:t>
            </a:r>
            <a:endParaRPr lang="en-GB" sz="2800" dirty="0">
              <a:latin typeface="Aptos Display" panose="020B0004020202020204" pitchFamily="34" charset="0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6229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3A00D7B-E542-E552-E844-E7A88CD84C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Tilaston tausta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BA9C9F-7D1C-99AE-0FC7-DA6D48D4828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Sähköverkonhaltijoille (jakelu-, alue- ja kantaverkko) lähetettävällä kyselyllä selvitetään mm. verkonhaltijoiden omistuksessa olevaa SF6-kaasumäärää ja syntyneitä päästöjä. </a:t>
            </a:r>
          </a:p>
          <a:p>
            <a:r>
              <a:rPr lang="fi-FI" sz="2000" dirty="0"/>
              <a:t>Kysely on tehty vuosittain alkaen vuodesta 2003. </a:t>
            </a:r>
          </a:p>
          <a:p>
            <a:r>
              <a:rPr lang="fi-FI" sz="2000" dirty="0"/>
              <a:t>Kysely perustuu eurooppalaisten SF6-sähkölaitteiden valmistajien muodostaman yhteistoimintaelimen (CAPIEL) julkaisuun: </a:t>
            </a:r>
            <a:r>
              <a:rPr lang="fi-FI" sz="2000" dirty="0" err="1"/>
              <a:t>Methodology</a:t>
            </a:r>
            <a:r>
              <a:rPr lang="fi-FI" sz="2000" dirty="0"/>
              <a:t> to </a:t>
            </a:r>
            <a:r>
              <a:rPr lang="fi-FI" sz="2000" dirty="0" err="1"/>
              <a:t>Quantify</a:t>
            </a:r>
            <a:r>
              <a:rPr lang="fi-FI" sz="2000" dirty="0"/>
              <a:t> Emission of SF6 for SF6 </a:t>
            </a:r>
            <a:r>
              <a:rPr lang="fi-FI" sz="2000" dirty="0" err="1"/>
              <a:t>Switchgear</a:t>
            </a:r>
            <a:r>
              <a:rPr lang="fi-FI" sz="2000" dirty="0"/>
              <a:t> </a:t>
            </a:r>
            <a:r>
              <a:rPr lang="fi-FI" sz="2000" dirty="0" err="1"/>
              <a:t>production</a:t>
            </a:r>
            <a:r>
              <a:rPr lang="fi-FI" sz="2000" dirty="0"/>
              <a:t> and </a:t>
            </a:r>
            <a:r>
              <a:rPr lang="fi-FI" sz="2000" dirty="0" err="1"/>
              <a:t>Use</a:t>
            </a:r>
            <a:r>
              <a:rPr lang="fi-FI" sz="2000" dirty="0"/>
              <a:t>. </a:t>
            </a:r>
          </a:p>
          <a:p>
            <a:r>
              <a:rPr lang="fi-FI" sz="2000" dirty="0"/>
              <a:t>SF6-päästöjen laskenta perustuu SF6-laitteiden omistajan vastuuseen kerätä ja ylläpitää SF6-kaasun käyttöön liittyviä tietoja. 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83D319-DEC8-0EDD-1D15-7F7E344B3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729FE3E-A53A-080D-08FB-1E3DCFFA1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2</a:t>
            </a:fld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23662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3D704BB-E28D-CE5F-3944-641EE98F6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noProof="0" smtClean="0"/>
              <a:pPr/>
              <a:t>3</a:t>
            </a:fld>
            <a:endParaRPr lang="fi-FI" noProof="0" dirty="0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F1836134-9308-33A5-2B45-86BC497F2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SF6-kyselyn perustietoja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09EDD31-E9B3-7307-CB1D-732473E2B2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797803"/>
            <a:ext cx="10080074" cy="4206757"/>
          </a:xfrm>
        </p:spPr>
        <p:txBody>
          <a:bodyPr>
            <a:normAutofit/>
          </a:bodyPr>
          <a:lstStyle/>
          <a:p>
            <a:r>
              <a:rPr lang="fi-FI" sz="2000" dirty="0"/>
              <a:t>Tietoja kysyttiin kaikilta sähköverkonhaltijoilta (89 kpl) ja vastaukset saatiin 87 verkonhaltijalta eli vastausprosentti oli 98 %. </a:t>
            </a:r>
          </a:p>
          <a:p>
            <a:endParaRPr lang="fi-FI" sz="24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31D6D91-BFE5-BE51-AD56-35476FC6D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graphicFrame>
        <p:nvGraphicFramePr>
          <p:cNvPr id="5" name="Taulukko 4">
            <a:extLst>
              <a:ext uri="{FF2B5EF4-FFF2-40B4-BE49-F238E27FC236}">
                <a16:creationId xmlns:a16="http://schemas.microsoft.com/office/drawing/2014/main" id="{8225987F-4345-98E2-B73B-8A0B159834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2964341"/>
              </p:ext>
            </p:extLst>
          </p:nvPr>
        </p:nvGraphicFramePr>
        <p:xfrm>
          <a:off x="751438" y="2851842"/>
          <a:ext cx="7695445" cy="3044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0019">
                  <a:extLst>
                    <a:ext uri="{9D8B030D-6E8A-4147-A177-3AD203B41FA5}">
                      <a16:colId xmlns:a16="http://schemas.microsoft.com/office/drawing/2014/main" val="1414687194"/>
                    </a:ext>
                  </a:extLst>
                </a:gridCol>
                <a:gridCol w="1033441">
                  <a:extLst>
                    <a:ext uri="{9D8B030D-6E8A-4147-A177-3AD203B41FA5}">
                      <a16:colId xmlns:a16="http://schemas.microsoft.com/office/drawing/2014/main" val="2438044600"/>
                    </a:ext>
                  </a:extLst>
                </a:gridCol>
                <a:gridCol w="950397">
                  <a:extLst>
                    <a:ext uri="{9D8B030D-6E8A-4147-A177-3AD203B41FA5}">
                      <a16:colId xmlns:a16="http://schemas.microsoft.com/office/drawing/2014/main" val="4113234423"/>
                    </a:ext>
                  </a:extLst>
                </a:gridCol>
                <a:gridCol w="950397">
                  <a:extLst>
                    <a:ext uri="{9D8B030D-6E8A-4147-A177-3AD203B41FA5}">
                      <a16:colId xmlns:a16="http://schemas.microsoft.com/office/drawing/2014/main" val="3567831099"/>
                    </a:ext>
                  </a:extLst>
                </a:gridCol>
                <a:gridCol w="950397">
                  <a:extLst>
                    <a:ext uri="{9D8B030D-6E8A-4147-A177-3AD203B41FA5}">
                      <a16:colId xmlns:a16="http://schemas.microsoft.com/office/drawing/2014/main" val="3601673230"/>
                    </a:ext>
                  </a:extLst>
                </a:gridCol>
                <a:gridCol w="950397">
                  <a:extLst>
                    <a:ext uri="{9D8B030D-6E8A-4147-A177-3AD203B41FA5}">
                      <a16:colId xmlns:a16="http://schemas.microsoft.com/office/drawing/2014/main" val="3546383969"/>
                    </a:ext>
                  </a:extLst>
                </a:gridCol>
                <a:gridCol w="950397">
                  <a:extLst>
                    <a:ext uri="{9D8B030D-6E8A-4147-A177-3AD203B41FA5}">
                      <a16:colId xmlns:a16="http://schemas.microsoft.com/office/drawing/2014/main" val="3670857881"/>
                    </a:ext>
                  </a:extLst>
                </a:gridCol>
              </a:tblGrid>
              <a:tr h="537712">
                <a:tc rowSpan="2">
                  <a:txBody>
                    <a:bodyPr/>
                    <a:lstStyle/>
                    <a:p>
                      <a:r>
                        <a:rPr lang="fi-FI" sz="14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SF6-KAASUKYSELYN PERUSTIETOJA 2025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14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Vastauksia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14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Omistaa SF6-kaasua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i-FI" sz="14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Kaasumäärässä muutosta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9563101"/>
                  </a:ext>
                </a:extLst>
              </a:tr>
              <a:tr h="331421">
                <a:tc vMerge="1">
                  <a:txBody>
                    <a:bodyPr/>
                    <a:lstStyle/>
                    <a:p>
                      <a:endParaRPr lang="fi-FI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kpl (kpl)</a:t>
                      </a:r>
                    </a:p>
                  </a:txBody>
                  <a:tcPr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%</a:t>
                      </a:r>
                    </a:p>
                  </a:txBody>
                  <a:tcPr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kpl</a:t>
                      </a:r>
                    </a:p>
                  </a:txBody>
                  <a:tcPr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%</a:t>
                      </a:r>
                    </a:p>
                  </a:txBody>
                  <a:tcPr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kpl</a:t>
                      </a:r>
                    </a:p>
                  </a:txBody>
                  <a:tcPr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%</a:t>
                      </a:r>
                    </a:p>
                  </a:txBody>
                  <a:tcPr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0050442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fi-FI" sz="1400" b="1" dirty="0">
                          <a:latin typeface="Aptos" panose="020B0004020202020204" pitchFamily="34" charset="0"/>
                        </a:rPr>
                        <a:t>Jakeluverkko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79 (79)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100 %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73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92 %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44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56 %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030451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fi-FI" sz="1400" b="1" dirty="0">
                          <a:latin typeface="Aptos" panose="020B0004020202020204" pitchFamily="34" charset="0"/>
                        </a:rPr>
                        <a:t>Alueverkko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effectLst/>
                          <a:latin typeface="Aptos" panose="020B0004020202020204" pitchFamily="34" charset="0"/>
                        </a:rPr>
                        <a:t>7 (9)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78 %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71 %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29 %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3810901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fi-FI" sz="1400" b="1" dirty="0">
                          <a:latin typeface="Aptos" panose="020B0004020202020204" pitchFamily="34" charset="0"/>
                        </a:rPr>
                        <a:t>Kantaverkko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effectLst/>
                          <a:latin typeface="Aptos" panose="020B0004020202020204" pitchFamily="34" charset="0"/>
                        </a:rPr>
                        <a:t>1 (1)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100 %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100 %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100 %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5379268"/>
                  </a:ext>
                </a:extLst>
              </a:tr>
              <a:tr h="543958">
                <a:tc>
                  <a:txBody>
                    <a:bodyPr/>
                    <a:lstStyle/>
                    <a:p>
                      <a:r>
                        <a:rPr lang="fi-FI" sz="1400" b="1" dirty="0">
                          <a:latin typeface="Aptos" panose="020B0004020202020204" pitchFamily="34" charset="0"/>
                        </a:rPr>
                        <a:t>YHTEENSÄ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87 (89)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98 %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79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91 %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54 %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81894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77197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B7CD2E16-FD75-9BA9-F5C4-DDD41BE6D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4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BFE3BAE7-DC6D-AA38-9C3D-AD7089DE4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SF6-kaasun jakautuminen laiteryhmittäin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AC4BE0C-4F0E-4B49-E5CF-913D8EA4E8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192EDE22-0FD0-9C2E-E84B-437B5304132C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496800" y="1475715"/>
            <a:ext cx="10883406" cy="4056721"/>
          </a:xfrm>
        </p:spPr>
        <p:txBody>
          <a:bodyPr/>
          <a:lstStyle/>
          <a:p>
            <a:r>
              <a:rPr lang="fi-FI" sz="2000" dirty="0"/>
              <a:t>Sähkölaitteissa olevasta SF6-kaasun määrästä noin 46 % oli kytkinlaitoksissa (pääosin 110–400 </a:t>
            </a:r>
            <a:r>
              <a:rPr lang="fi-FI" sz="2000" dirty="0" err="1"/>
              <a:t>kV:n</a:t>
            </a:r>
            <a:r>
              <a:rPr lang="fi-FI" sz="2000" dirty="0"/>
              <a:t> kytkinlaitoksissa), 40 % RMU-kojeistoissa ja 14 % katkaisijoissa.</a:t>
            </a:r>
          </a:p>
          <a:p>
            <a:r>
              <a:rPr lang="fi-FI" sz="2000" dirty="0"/>
              <a:t>Laitteissa olevasta kaasusta 67 % oli jakeluverkon laitteissa ja 31 % kantaverkon laitteissa. Alueverkon laitteissa oleva kaasumäärä oli vähäinen (noin 2 %).</a:t>
            </a:r>
          </a:p>
          <a:p>
            <a:endParaRPr lang="fi-FI" dirty="0"/>
          </a:p>
        </p:txBody>
      </p:sp>
      <p:graphicFrame>
        <p:nvGraphicFramePr>
          <p:cNvPr id="4" name="Taulukko 3">
            <a:extLst>
              <a:ext uri="{FF2B5EF4-FFF2-40B4-BE49-F238E27FC236}">
                <a16:creationId xmlns:a16="http://schemas.microsoft.com/office/drawing/2014/main" id="{C2C05589-B0CF-A318-5F07-02742966DC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669152"/>
              </p:ext>
            </p:extLst>
          </p:nvPr>
        </p:nvGraphicFramePr>
        <p:xfrm>
          <a:off x="496800" y="3055510"/>
          <a:ext cx="11299564" cy="304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3564">
                  <a:extLst>
                    <a:ext uri="{9D8B030D-6E8A-4147-A177-3AD203B41FA5}">
                      <a16:colId xmlns:a16="http://schemas.microsoft.com/office/drawing/2014/main" val="8234914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24899430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120263830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913783574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41974448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2452269992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574564419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3804354040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317642679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730500568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974891794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3176503866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3379040570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3619058645"/>
                    </a:ext>
                  </a:extLst>
                </a:gridCol>
                <a:gridCol w="684000">
                  <a:extLst>
                    <a:ext uri="{9D8B030D-6E8A-4147-A177-3AD203B41FA5}">
                      <a16:colId xmlns:a16="http://schemas.microsoft.com/office/drawing/2014/main" val="1805878348"/>
                    </a:ext>
                  </a:extLst>
                </a:gridCol>
              </a:tblGrid>
              <a:tr h="583983">
                <a:tc rowSpan="2">
                  <a:txBody>
                    <a:bodyPr/>
                    <a:lstStyle/>
                    <a:p>
                      <a:r>
                        <a:rPr lang="fi-FI" sz="14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SF6-KAASUN JAKAUTUMINEN LAITERYHMITTÄIN 2025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110-400 kV kytkinlaitokset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110-400 kV katkaisijat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10-20 kV kytkinlaitokset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10-20 kV katkaisijat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RMU-kojeistot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Muut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Yhteensä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5997235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lang="fi-FI" sz="14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kg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kg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kg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kg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kg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kg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kg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5291139"/>
                  </a:ext>
                </a:extLst>
              </a:tr>
              <a:tr h="523968">
                <a:tc>
                  <a:txBody>
                    <a:bodyPr/>
                    <a:lstStyle/>
                    <a:p>
                      <a:pPr algn="l"/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Jakeluverkko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50 025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21,8 %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6 121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2,7 %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3 842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1,7 %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2 313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1,0 %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91 058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39,7 %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334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0,1 %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153 692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67,0 %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1346984"/>
                  </a:ext>
                </a:extLst>
              </a:tr>
              <a:tr h="523968">
                <a:tc>
                  <a:txBody>
                    <a:bodyPr/>
                    <a:lstStyle/>
                    <a:p>
                      <a:pPr algn="l"/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Alueverkko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>
                          <a:effectLst/>
                          <a:latin typeface="Aptos" panose="020B0004020202020204" pitchFamily="34" charset="0"/>
                        </a:rPr>
                        <a:t>3 701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1,6 %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>
                          <a:effectLst/>
                          <a:latin typeface="Aptos" panose="020B0004020202020204" pitchFamily="34" charset="0"/>
                        </a:rPr>
                        <a:t>1 409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0,6 %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0,0 %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126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0,1 %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fi-FI" sz="1400" b="0" i="0" u="none" strike="noStrike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1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0,0 %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5 250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2,3 %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4383981"/>
                  </a:ext>
                </a:extLst>
              </a:tr>
              <a:tr h="523968">
                <a:tc>
                  <a:txBody>
                    <a:bodyPr/>
                    <a:lstStyle/>
                    <a:p>
                      <a:pPr algn="l"/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Kantaverkko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>
                          <a:effectLst/>
                          <a:latin typeface="Aptos" panose="020B0004020202020204" pitchFamily="34" charset="0"/>
                        </a:rPr>
                        <a:t>47 771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20,8 %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>
                          <a:effectLst/>
                          <a:latin typeface="Aptos" panose="020B0004020202020204" pitchFamily="34" charset="0"/>
                        </a:rPr>
                        <a:t>22 626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9,9 %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1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fi-FI" sz="1400" b="0" i="0" u="none" strike="noStrike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70 397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30,7 %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831893"/>
                  </a:ext>
                </a:extLst>
              </a:tr>
              <a:tr h="523968">
                <a:tc>
                  <a:txBody>
                    <a:bodyPr/>
                    <a:lstStyle/>
                    <a:p>
                      <a:pPr algn="l"/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YHTEENSÄ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101 496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44,3 %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30 156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13,1 %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3 855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1,7 %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2 439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1,1 %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91 058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39,7 %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335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0,1 %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229 339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100,0 %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6321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2653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A3902635-E93D-EF61-57A4-109B7165B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5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CF0DB84-FC54-3A02-22E5-E970CC44A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SF6-kaasun määrän kehitys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5BB5CF6-089E-A6B4-CB7A-5C89D40FAF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182167"/>
            <a:ext cx="10973941" cy="4206757"/>
          </a:xfrm>
        </p:spPr>
        <p:txBody>
          <a:bodyPr/>
          <a:lstStyle/>
          <a:p>
            <a:r>
              <a:rPr lang="fi-FI" sz="2000" dirty="0"/>
              <a:t>Sähköverkonhaltijoiden omistamissa sähkölaitteissa ja säiliöissä oli SF6-kaasua reilu 231 000 kg. Kojeistoissa olevan SF6-kaasun määrä kasvoi vuodessa vajaat 17 000 kg. </a:t>
            </a:r>
          </a:p>
          <a:p>
            <a:r>
              <a:rPr lang="fi-FI" sz="2000" dirty="0"/>
              <a:t>SF6-kaasun kokonaismäärä on kasvanut melko tasaisesti johtuen kojeistoissa olevan kaasun määrän lisääntymisestä. Säiliöissä olevan SF6-kaasun määrä on pysynyt vähäisenä. Kaasun kokonaismäärästä vain alle prosentti on säiliöissä.     </a:t>
            </a:r>
          </a:p>
          <a:p>
            <a:endParaRPr lang="fi-FI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C4311D7-3452-ED8F-A421-E6A755225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4291F93E-4526-C110-FEE5-F1E307BBEE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21838"/>
              </p:ext>
            </p:extLst>
          </p:nvPr>
        </p:nvGraphicFramePr>
        <p:xfrm>
          <a:off x="200398" y="3140810"/>
          <a:ext cx="11791203" cy="30229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7622">
                  <a:extLst>
                    <a:ext uri="{9D8B030D-6E8A-4147-A177-3AD203B41FA5}">
                      <a16:colId xmlns:a16="http://schemas.microsoft.com/office/drawing/2014/main" val="672625753"/>
                    </a:ext>
                  </a:extLst>
                </a:gridCol>
                <a:gridCol w="635139">
                  <a:extLst>
                    <a:ext uri="{9D8B030D-6E8A-4147-A177-3AD203B41FA5}">
                      <a16:colId xmlns:a16="http://schemas.microsoft.com/office/drawing/2014/main" val="2250703750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4230515027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812817250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312731223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2883476896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3331131807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1979526912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3911302565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316012197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257558035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3302451392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2444727981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3293737214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2118272078"/>
                    </a:ext>
                  </a:extLst>
                </a:gridCol>
                <a:gridCol w="582683">
                  <a:extLst>
                    <a:ext uri="{9D8B030D-6E8A-4147-A177-3AD203B41FA5}">
                      <a16:colId xmlns:a16="http://schemas.microsoft.com/office/drawing/2014/main" val="53835559"/>
                    </a:ext>
                  </a:extLst>
                </a:gridCol>
                <a:gridCol w="930721">
                  <a:extLst>
                    <a:ext uri="{9D8B030D-6E8A-4147-A177-3AD203B41FA5}">
                      <a16:colId xmlns:a16="http://schemas.microsoft.com/office/drawing/2014/main" val="28980660"/>
                    </a:ext>
                  </a:extLst>
                </a:gridCol>
                <a:gridCol w="910159">
                  <a:extLst>
                    <a:ext uri="{9D8B030D-6E8A-4147-A177-3AD203B41FA5}">
                      <a16:colId xmlns:a16="http://schemas.microsoft.com/office/drawing/2014/main" val="1992144592"/>
                    </a:ext>
                  </a:extLst>
                </a:gridCol>
              </a:tblGrid>
              <a:tr h="814693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SF6-KAASUTASE 2021 - 2025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SF6-kaasua säiliöissä (kg)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SF6-kaasua kojeistoissa (kg)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Yhteensä SF6-kaasua (kg)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Muutos </a:t>
                      </a:r>
                      <a:b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SF6-kaasun määrässä kojeistoissa 2024-2025 (kg)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Muutos </a:t>
                      </a:r>
                      <a:b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SF6-kaasun määrässä yhteensä 2024-2025 (kg)</a:t>
                      </a:r>
                    </a:p>
                  </a:txBody>
                  <a:tcPr marL="9525" marR="9525" marT="9525" marB="0" anchor="b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4220554"/>
                  </a:ext>
                </a:extLst>
              </a:tr>
              <a:tr h="499047"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4012155"/>
                  </a:ext>
                </a:extLst>
              </a:tr>
              <a:tr h="427309">
                <a:tc>
                  <a:txBody>
                    <a:bodyPr/>
                    <a:lstStyle/>
                    <a:p>
                      <a:pPr algn="l"/>
                      <a:r>
                        <a:rPr lang="fi-FI" sz="13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Jakeluverkko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539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535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535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859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effectLst/>
                          <a:latin typeface="Aptos" panose="020B0004020202020204" pitchFamily="34" charset="0"/>
                        </a:rPr>
                        <a:t>883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123 037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131 679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140 672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148 325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153 685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123 576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132 214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141 207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149 183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154 568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5 360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5 385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2429424"/>
                  </a:ext>
                </a:extLst>
              </a:tr>
              <a:tr h="427309">
                <a:tc>
                  <a:txBody>
                    <a:bodyPr/>
                    <a:lstStyle/>
                    <a:p>
                      <a:pPr algn="l"/>
                      <a:r>
                        <a:rPr lang="fi-FI" sz="13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Alueverkko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127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127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127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127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186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3 262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3 375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4 077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4 101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5 249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3 389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3 502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4 204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4 228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>
                          <a:effectLst/>
                          <a:latin typeface="Aptos" panose="020B0004020202020204" pitchFamily="34" charset="0"/>
                        </a:rPr>
                        <a:t>5 434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1 148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1 206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3390935"/>
                  </a:ext>
                </a:extLst>
              </a:tr>
              <a:tr h="427309">
                <a:tc>
                  <a:txBody>
                    <a:bodyPr/>
                    <a:lstStyle/>
                    <a:p>
                      <a:pPr algn="l"/>
                      <a:r>
                        <a:rPr lang="fi-FI" sz="13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Kantaverkko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315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390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598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617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799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50 409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53 998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57 548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60 347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70 397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50 724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54 387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58 146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60 964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71 196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10 050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10 232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0876651"/>
                  </a:ext>
                </a:extLst>
              </a:tr>
              <a:tr h="427309">
                <a:tc>
                  <a:txBody>
                    <a:bodyPr/>
                    <a:lstStyle/>
                    <a:p>
                      <a:pPr algn="l"/>
                      <a:r>
                        <a:rPr lang="fi-FI" sz="13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YHTEENSÄ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981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1 052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1 260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1 602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1 867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176 708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189 051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202 297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212 772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229 331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177 689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190 103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203 557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214 375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231 198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16 558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16 823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73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907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505A50BF-CC81-106C-BD28-70410F72E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6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DDEB0BF-A43E-8718-3898-0FEEB8DF6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SF6-kaasun hankinta, käyttö ja päästöt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FB21201-5C21-EB6F-6944-A6A5E2208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799" y="1198873"/>
            <a:ext cx="11027783" cy="4206757"/>
          </a:xfrm>
        </p:spPr>
        <p:txBody>
          <a:bodyPr>
            <a:normAutofit/>
          </a:bodyPr>
          <a:lstStyle/>
          <a:p>
            <a:r>
              <a:rPr lang="fi-FI" sz="2000" dirty="0"/>
              <a:t>Sähköverkonhaltijat hankkivat SF6-kaasua yhteensä noin 15 000 kg (uusien laitteiden mukana ja säiliöissä). Lähes kaikki hankitusta kaasusta tuli uusien kojeistojen mukana. Käytettyä kaasua toimitettiin edelleen noin 200 kg. </a:t>
            </a:r>
          </a:p>
          <a:p>
            <a:r>
              <a:rPr lang="fi-FI" sz="2000" dirty="0"/>
              <a:t>SF6-kaasun päästö sähkön siirrossa ja jakelussa käytetyissä laitteissa oli 178 kg, joka on vähän edellisvuotta suurempi jakeluverkossa tapahtuneiden päästöjen takia. Päästömäärä on vain 0,08 % verkonhaltijoiden omistuksessa olevasta SF6-kaasun kokonaismäärästä.</a:t>
            </a:r>
          </a:p>
          <a:p>
            <a:endParaRPr lang="fi-FI" sz="2000" dirty="0"/>
          </a:p>
          <a:p>
            <a:endParaRPr lang="fi-FI" sz="20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B1AE7E8-C5F0-CEF0-BA36-F08E9AB7AE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08C5DE76-83A8-56E0-7E72-E31CEEA775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861352"/>
              </p:ext>
            </p:extLst>
          </p:nvPr>
        </p:nvGraphicFramePr>
        <p:xfrm>
          <a:off x="496798" y="3365626"/>
          <a:ext cx="10906605" cy="2864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382">
                  <a:extLst>
                    <a:ext uri="{9D8B030D-6E8A-4147-A177-3AD203B41FA5}">
                      <a16:colId xmlns:a16="http://schemas.microsoft.com/office/drawing/2014/main" val="3771512418"/>
                    </a:ext>
                  </a:extLst>
                </a:gridCol>
                <a:gridCol w="891766">
                  <a:extLst>
                    <a:ext uri="{9D8B030D-6E8A-4147-A177-3AD203B41FA5}">
                      <a16:colId xmlns:a16="http://schemas.microsoft.com/office/drawing/2014/main" val="3958183428"/>
                    </a:ext>
                  </a:extLst>
                </a:gridCol>
                <a:gridCol w="891766">
                  <a:extLst>
                    <a:ext uri="{9D8B030D-6E8A-4147-A177-3AD203B41FA5}">
                      <a16:colId xmlns:a16="http://schemas.microsoft.com/office/drawing/2014/main" val="386253682"/>
                    </a:ext>
                  </a:extLst>
                </a:gridCol>
                <a:gridCol w="891766">
                  <a:extLst>
                    <a:ext uri="{9D8B030D-6E8A-4147-A177-3AD203B41FA5}">
                      <a16:colId xmlns:a16="http://schemas.microsoft.com/office/drawing/2014/main" val="3707688521"/>
                    </a:ext>
                  </a:extLst>
                </a:gridCol>
                <a:gridCol w="973249">
                  <a:extLst>
                    <a:ext uri="{9D8B030D-6E8A-4147-A177-3AD203B41FA5}">
                      <a16:colId xmlns:a16="http://schemas.microsoft.com/office/drawing/2014/main" val="91194631"/>
                    </a:ext>
                  </a:extLst>
                </a:gridCol>
                <a:gridCol w="1090942">
                  <a:extLst>
                    <a:ext uri="{9D8B030D-6E8A-4147-A177-3AD203B41FA5}">
                      <a16:colId xmlns:a16="http://schemas.microsoft.com/office/drawing/2014/main" val="141865157"/>
                    </a:ext>
                  </a:extLst>
                </a:gridCol>
                <a:gridCol w="1090942">
                  <a:extLst>
                    <a:ext uri="{9D8B030D-6E8A-4147-A177-3AD203B41FA5}">
                      <a16:colId xmlns:a16="http://schemas.microsoft.com/office/drawing/2014/main" val="270505632"/>
                    </a:ext>
                  </a:extLst>
                </a:gridCol>
                <a:gridCol w="1090942">
                  <a:extLst>
                    <a:ext uri="{9D8B030D-6E8A-4147-A177-3AD203B41FA5}">
                      <a16:colId xmlns:a16="http://schemas.microsoft.com/office/drawing/2014/main" val="4140230056"/>
                    </a:ext>
                  </a:extLst>
                </a:gridCol>
                <a:gridCol w="1090942">
                  <a:extLst>
                    <a:ext uri="{9D8B030D-6E8A-4147-A177-3AD203B41FA5}">
                      <a16:colId xmlns:a16="http://schemas.microsoft.com/office/drawing/2014/main" val="2608341715"/>
                    </a:ext>
                  </a:extLst>
                </a:gridCol>
                <a:gridCol w="577636">
                  <a:extLst>
                    <a:ext uri="{9D8B030D-6E8A-4147-A177-3AD203B41FA5}">
                      <a16:colId xmlns:a16="http://schemas.microsoft.com/office/drawing/2014/main" val="901362779"/>
                    </a:ext>
                  </a:extLst>
                </a:gridCol>
                <a:gridCol w="577636">
                  <a:extLst>
                    <a:ext uri="{9D8B030D-6E8A-4147-A177-3AD203B41FA5}">
                      <a16:colId xmlns:a16="http://schemas.microsoft.com/office/drawing/2014/main" val="748128144"/>
                    </a:ext>
                  </a:extLst>
                </a:gridCol>
                <a:gridCol w="577636">
                  <a:extLst>
                    <a:ext uri="{9D8B030D-6E8A-4147-A177-3AD203B41FA5}">
                      <a16:colId xmlns:a16="http://schemas.microsoft.com/office/drawing/2014/main" val="1790443895"/>
                    </a:ext>
                  </a:extLst>
                </a:gridCol>
              </a:tblGrid>
              <a:tr h="447361">
                <a:tc rowSpan="2">
                  <a:txBody>
                    <a:bodyPr/>
                    <a:lstStyle/>
                    <a:p>
                      <a:pPr algn="l"/>
                      <a:r>
                        <a:rPr lang="fi-FI" sz="13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SF6-KAASUN HANKINTA, KÄYTTÖ JA PÄÄSTÖT 2025 (kg)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Hankittu uutta </a:t>
                      </a:r>
                      <a:br>
                        <a:rPr lang="fi-FI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fi-FI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SF6-kaasua säiliöissä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Hankittu käytettyä (käyttö-kelpoista) SF6-kaasua säiliöissä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Hankittu SF6-kaasua uusien kojeistojen mukana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Hankittu käytettyä</a:t>
                      </a:r>
                      <a:br>
                        <a:rPr lang="fi-FI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fi-FI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SF6-kaasua kierrätettyjen kojeistojen mukana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Yhteensä SF6-kaasua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1" i="0" u="none" strike="noStrike" dirty="0">
                          <a:solidFill>
                            <a:schemeClr val="tx1"/>
                          </a:solidFill>
                          <a:effectLst/>
                          <a:latin typeface="Aptos" panose="020B0004020202020204" pitchFamily="34" charset="0"/>
                        </a:rPr>
                        <a:t>SF6-kaasun päästö, E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3457362"/>
                  </a:ext>
                </a:extLst>
              </a:tr>
              <a:tr h="976701">
                <a:tc vMerge="1">
                  <a:txBody>
                    <a:bodyPr/>
                    <a:lstStyle/>
                    <a:p>
                      <a:endParaRPr lang="fi-FI" sz="1200" dirty="0">
                        <a:solidFill>
                          <a:schemeClr val="tx1"/>
                        </a:solidFill>
                        <a:latin typeface="Aptos" panose="020B0004020202020204" pitchFamily="34" charset="0"/>
                      </a:endParaRPr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300" b="1" i="0" u="none" strike="noStrike" dirty="0">
                          <a:effectLst/>
                          <a:latin typeface="Aptos" panose="020B0004020202020204" pitchFamily="34" charset="0"/>
                        </a:rPr>
                        <a:t>Hankittu, A </a:t>
                      </a: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(säiliöissä ja kojeistojen mukana)</a:t>
                      </a:r>
                      <a:endParaRPr lang="fi-FI" sz="1200" b="1" i="0" u="none" strike="noStrike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300" b="1" i="0" u="none" strike="noStrike" dirty="0">
                          <a:effectLst/>
                          <a:latin typeface="Aptos" panose="020B0004020202020204" pitchFamily="34" charset="0"/>
                        </a:rPr>
                        <a:t>Käytetty, U </a:t>
                      </a: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(hankitun ja omistuksessa olleen määrän erotus)</a:t>
                      </a:r>
                      <a:endParaRPr lang="fi-FI" sz="1200" b="1" i="0" u="none" strike="noStrike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300" b="1" i="0" u="none" strike="noStrike" dirty="0">
                          <a:effectLst/>
                          <a:latin typeface="Aptos" panose="020B0004020202020204" pitchFamily="34" charset="0"/>
                        </a:rPr>
                        <a:t>Toimitettu kotimaassa, </a:t>
                      </a:r>
                      <a:r>
                        <a:rPr lang="fi-FI" sz="1300" b="1" i="0" u="none" strike="noStrike" dirty="0" err="1">
                          <a:effectLst/>
                          <a:latin typeface="Aptos" panose="020B0004020202020204" pitchFamily="34" charset="0"/>
                        </a:rPr>
                        <a:t>T</a:t>
                      </a:r>
                      <a:r>
                        <a:rPr lang="fi-FI" sz="1300" b="1" i="0" u="none" strike="noStrike" baseline="-25000" dirty="0" err="1">
                          <a:effectLst/>
                          <a:latin typeface="Aptos" panose="020B0004020202020204" pitchFamily="34" charset="0"/>
                        </a:rPr>
                        <a:t>dom</a:t>
                      </a:r>
                      <a:endParaRPr lang="fi-FI" sz="1300" b="1" i="0" u="none" strike="noStrike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fi-FI" sz="1300" b="1" i="0" u="none" strike="noStrike" dirty="0">
                          <a:effectLst/>
                          <a:latin typeface="Aptos" panose="020B0004020202020204" pitchFamily="34" charset="0"/>
                        </a:rPr>
                        <a:t>Toimitettu ulkomaille, </a:t>
                      </a:r>
                      <a:r>
                        <a:rPr lang="fi-FI" sz="1300" b="1" i="0" u="none" strike="noStrike" dirty="0" err="1">
                          <a:effectLst/>
                          <a:latin typeface="Aptos" panose="020B0004020202020204" pitchFamily="34" charset="0"/>
                        </a:rPr>
                        <a:t>T</a:t>
                      </a:r>
                      <a:r>
                        <a:rPr lang="fi-FI" sz="1300" b="1" i="0" u="none" strike="noStrike" baseline="-25000" dirty="0" err="1">
                          <a:effectLst/>
                          <a:latin typeface="Aptos" panose="020B0004020202020204" pitchFamily="34" charset="0"/>
                        </a:rPr>
                        <a:t>exp</a:t>
                      </a:r>
                      <a:endParaRPr lang="fi-FI" sz="1300" b="1" i="0" u="none" strike="noStrike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effectLst/>
                          <a:latin typeface="Aptos" panose="020B000402020202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0" i="0" u="none" strike="noStrike" dirty="0">
                          <a:effectLst/>
                          <a:latin typeface="Aptos" panose="020B000402020202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300" b="1" i="0" u="none" strike="noStrike" dirty="0">
                          <a:effectLst/>
                          <a:latin typeface="Aptos" panose="020B0004020202020204" pitchFamily="34" charset="0"/>
                        </a:rPr>
                        <a:t>2025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396665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i-FI" sz="13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Jakeluverkko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63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4 863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4 945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345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205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76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034342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i-FI" sz="13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Alueverkko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39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70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916217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i-FI" sz="13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Kantaverkko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10 266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10 266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>
                          <a:effectLst/>
                          <a:latin typeface="Aptos" panose="020B00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0" i="0" u="none" strike="noStrike" dirty="0">
                          <a:effectLst/>
                          <a:latin typeface="Aptos" panose="020B0004020202020204" pitchFamily="34" charset="0"/>
                        </a:rPr>
                        <a:t>71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34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3140009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r>
                        <a:rPr lang="fi-FI" sz="13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YHTEENSÄ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74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15 168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15 282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392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214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132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154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200" b="1" i="0" u="none" strike="noStrike" dirty="0">
                          <a:effectLst/>
                          <a:latin typeface="Aptos" panose="020B0004020202020204" pitchFamily="34" charset="0"/>
                        </a:rPr>
                        <a:t>178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9210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11959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AE1049A8-1386-FBBC-D189-06CEEC20CD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7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89E9561C-DB1B-4FBF-A3C1-C2184BA62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SF6-kaasun päästöihin johtaneet tapahtumat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AAF1D11-0CAD-558C-C390-CA8F9531E3D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Sähköverkonhaltijoista 21 ilmoitti SF6-kaasun päästöihin johtaneita tapahtumia.</a:t>
            </a:r>
          </a:p>
          <a:p>
            <a:r>
              <a:rPr lang="fi-FI" sz="2000" dirty="0"/>
              <a:t>Ilmoitetut päästötapahtumat johtuivat erilaisista laitteiden vuodoista ja laitevaurioista sekä huoltotoimenpiteiden aikaisista pienistä kaasupäästöistä. </a:t>
            </a:r>
          </a:p>
          <a:p>
            <a:r>
              <a:rPr lang="fi-FI" sz="2000" dirty="0"/>
              <a:t>Osa vuodoista on tapahtunut hitaasti pidemmän aikavälin aikana ja havaittu normaalin huollon yhteydessä.</a:t>
            </a:r>
          </a:p>
          <a:p>
            <a:endParaRPr lang="fi-FI" sz="20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ED8FA99-8775-E830-5FE9-14A76550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626417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0DB1FDE7-02AB-A07A-E85B-84A0B7859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8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F3E0AC01-45CA-05B8-67D7-FE37DC236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SF6-laitteiden huolto ja kunnossapito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C018028-1698-63D0-6400-5D5721FCB8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6800" y="1826148"/>
            <a:ext cx="9317156" cy="2546676"/>
          </a:xfrm>
        </p:spPr>
        <p:txBody>
          <a:bodyPr>
            <a:normAutofit/>
          </a:bodyPr>
          <a:lstStyle/>
          <a:p>
            <a:r>
              <a:rPr lang="fi-FI" sz="2000" dirty="0"/>
              <a:t>SF6-kaasua sisältäviä laitteita omistavista sähköverkonhaltijoista 63 % ilmoitti, että laitteille ei ole tehty huolto- tai kunnossapidon toimenpiteitä.</a:t>
            </a:r>
          </a:p>
          <a:p>
            <a:r>
              <a:rPr lang="fi-FI" sz="2000" dirty="0"/>
              <a:t>Verkonhaltijoista 31 % ilmoitti ostaneensa palvelun ulkopuolelta. </a:t>
            </a:r>
          </a:p>
          <a:p>
            <a:r>
              <a:rPr lang="fi-FI" sz="2000" dirty="0"/>
              <a:t>Vain 5 verkonhaltijaa oli hoitanut huollon ja kunnossapidon kokonaan tai osittain itse.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473DB0C-5E55-EC79-B0BD-D0C7347D2E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sp>
        <p:nvSpPr>
          <p:cNvPr id="9" name="Sisällön paikkamerkki 3">
            <a:extLst>
              <a:ext uri="{FF2B5EF4-FFF2-40B4-BE49-F238E27FC236}">
                <a16:creationId xmlns:a16="http://schemas.microsoft.com/office/drawing/2014/main" id="{A3B4501E-12BD-5764-F22D-66655CFC6188}"/>
              </a:ext>
            </a:extLst>
          </p:cNvPr>
          <p:cNvSpPr txBox="1">
            <a:spLocks/>
          </p:cNvSpPr>
          <p:nvPr/>
        </p:nvSpPr>
        <p:spPr>
          <a:xfrm>
            <a:off x="534515" y="3523988"/>
            <a:ext cx="4915671" cy="2198367"/>
          </a:xfrm>
          <a:prstGeom prst="rect">
            <a:avLst/>
          </a:prstGeom>
        </p:spPr>
        <p:txBody>
          <a:bodyPr vert="horz" lIns="0" tIns="46800" rIns="36000" bIns="4680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200" b="0" i="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Aptos Light" panose="020B00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/>
            <a:endParaRPr lang="fi-FI" sz="2000" dirty="0"/>
          </a:p>
        </p:txBody>
      </p:sp>
      <p:graphicFrame>
        <p:nvGraphicFramePr>
          <p:cNvPr id="6" name="Taulukko 5">
            <a:extLst>
              <a:ext uri="{FF2B5EF4-FFF2-40B4-BE49-F238E27FC236}">
                <a16:creationId xmlns:a16="http://schemas.microsoft.com/office/drawing/2014/main" id="{BBAD9EEB-6A54-E550-9499-CE8E86E88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982268"/>
              </p:ext>
            </p:extLst>
          </p:nvPr>
        </p:nvGraphicFramePr>
        <p:xfrm>
          <a:off x="534515" y="3676208"/>
          <a:ext cx="8128000" cy="242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411441169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996241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73961496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9170422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375731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i-FI" sz="14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SF6-LAITTEIDEN HUOLTO JA KUNNOSSAPITO 2025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Toimenpiteitä ei tehty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Hoidettu kokonaan itse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Hoidettu osittain itse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Palvelu ostettu ulkopuolelta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904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Jakeluverkko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47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401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Alueverkko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8515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Kantaverkko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0" i="0" u="none" strike="noStrike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9974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400" b="1" dirty="0">
                          <a:solidFill>
                            <a:schemeClr val="tx1"/>
                          </a:solidFill>
                          <a:latin typeface="Aptos" panose="020B0004020202020204" pitchFamily="34" charset="0"/>
                        </a:rPr>
                        <a:t>YHTEENSÄ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54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fi-FI" sz="1400" b="1" i="0" u="none" strike="noStrike" dirty="0">
                          <a:effectLst/>
                          <a:latin typeface="Aptos" panose="020B0004020202020204" pitchFamily="34" charset="0"/>
                        </a:rPr>
                        <a:t>27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72760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24657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728C5A85-002E-9562-B685-7FE1D0351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9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D958BEC-7DEA-3434-9EBC-2FD1B7C26D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799" y="504092"/>
            <a:ext cx="9507279" cy="1186596"/>
          </a:xfrm>
        </p:spPr>
        <p:txBody>
          <a:bodyPr/>
          <a:lstStyle/>
          <a:p>
            <a:r>
              <a:rPr lang="fi-FI" dirty="0"/>
              <a:t>Käytöstä poistetut SF6-laitteet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A59FAE7D-86AD-E7FA-DB31-69F089F6926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i-FI" sz="2000" dirty="0"/>
              <a:t>Sähköverkonhaltijoilla oli omistuksessaan käytettyä kaasua 676 kg. Lisäksi käytöstä poistetuissa kojeistoissa oli kaasua 170 kg. </a:t>
            </a:r>
          </a:p>
          <a:p>
            <a:r>
              <a:rPr lang="fi-FI" sz="2000" dirty="0"/>
              <a:t>Verkonhaltijoista 12 oli toimittanut edelleen käytöstä poistettuja SF6-kojeistoja ja/tai kaasua. </a:t>
            </a:r>
          </a:p>
          <a:p>
            <a:r>
              <a:rPr lang="fi-FI" sz="2000" dirty="0"/>
              <a:t>Käytöstä poistetut kojeistot, vaurioituneet kojeistot ja kojeista talteen otettu käytetty kaasu oli useimmiten toimitettu valmistajalle, maahantuojalle tai myyjälle joko verkkoyhtiön tai huoltoa ja kunnossapitoa hoitavien yritysten toimesta. </a:t>
            </a:r>
          </a:p>
          <a:p>
            <a:endParaRPr lang="fi-FI" sz="2000" dirty="0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6477F69-545E-EE0F-412F-BE559BD00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</p:spTree>
    <p:extLst>
      <p:ext uri="{BB962C8B-B14F-4D97-AF65-F5344CB8AC3E}">
        <p14:creationId xmlns:p14="http://schemas.microsoft.com/office/powerpoint/2010/main" val="317256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459BEEBC-4E6E-E6CC-08CB-CF038C4A14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10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5C5B1590-CAF3-D41A-5A8B-F2DDC1D4B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SF6-kaasun kokonaismäärä 2003-2025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69E0AFE-6E41-1504-3025-09A27D148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graphicFrame>
        <p:nvGraphicFramePr>
          <p:cNvPr id="9" name="Sisällön paikkamerkki 8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770306615"/>
              </p:ext>
            </p:extLst>
          </p:nvPr>
        </p:nvGraphicFramePr>
        <p:xfrm>
          <a:off x="496888" y="1797050"/>
          <a:ext cx="9163050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587846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5FD99DC1-7D93-79A2-5B4E-DDC5720D1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11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4238C880-80CA-F5F7-EF4B-22BFDA149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SF6-kaasun päästöt 2003-2025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3449C2F-2619-90F3-A069-DD9FD4236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18746137"/>
              </p:ext>
            </p:extLst>
          </p:nvPr>
        </p:nvGraphicFramePr>
        <p:xfrm>
          <a:off x="496888" y="1797050"/>
          <a:ext cx="9163050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931549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A8707ADF-88DF-4CB9-8E0C-843A876A8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FE441-22B9-254A-9AB9-AED109024861}" type="slidenum">
              <a:rPr lang="fi-FI" smtClean="0"/>
              <a:pPr/>
              <a:t>12</a:t>
            </a:fld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00337B3A-B20F-577F-4D50-2F509D141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799" y="504092"/>
            <a:ext cx="9875925" cy="1186596"/>
          </a:xfrm>
        </p:spPr>
        <p:txBody>
          <a:bodyPr>
            <a:normAutofit/>
          </a:bodyPr>
          <a:lstStyle/>
          <a:p>
            <a:r>
              <a:rPr lang="fi-FI" dirty="0"/>
              <a:t>SF6-päästöjen osuus kaasun kokonaismäärästä 2003-2025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816610A-8803-01E3-F9D8-AA8EDEA39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noProof="0"/>
              <a:t>7.9.2026</a:t>
            </a:r>
            <a:endParaRPr lang="fi-FI" noProof="0" dirty="0"/>
          </a:p>
        </p:txBody>
      </p:sp>
      <p:graphicFrame>
        <p:nvGraphicFramePr>
          <p:cNvPr id="6" name="Sisällön paikkamerkki 5">
            <a:extLst>
              <a:ext uri="{FF2B5EF4-FFF2-40B4-BE49-F238E27FC236}">
                <a16:creationId xmlns:a16="http://schemas.microsoft.com/office/drawing/2014/main" id="{00D53829-B6D1-4D29-93FB-B74AD1A7AA5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98571927"/>
              </p:ext>
            </p:extLst>
          </p:nvPr>
        </p:nvGraphicFramePr>
        <p:xfrm>
          <a:off x="496888" y="1797050"/>
          <a:ext cx="9163050" cy="420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835771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Mukautettu 1">
      <a:dk1>
        <a:srgbClr val="000000"/>
      </a:dk1>
      <a:lt1>
        <a:srgbClr val="FFFFFF"/>
      </a:lt1>
      <a:dk2>
        <a:srgbClr val="590A99"/>
      </a:dk2>
      <a:lt2>
        <a:srgbClr val="FFF7EF"/>
      </a:lt2>
      <a:accent1>
        <a:srgbClr val="590A99"/>
      </a:accent1>
      <a:accent2>
        <a:srgbClr val="9641E8"/>
      </a:accent2>
      <a:accent3>
        <a:srgbClr val="004F4B"/>
      </a:accent3>
      <a:accent4>
        <a:srgbClr val="06217B"/>
      </a:accent4>
      <a:accent5>
        <a:srgbClr val="691F29"/>
      </a:accent5>
      <a:accent6>
        <a:srgbClr val="E05500"/>
      </a:accent6>
      <a:hlink>
        <a:srgbClr val="590A99"/>
      </a:hlink>
      <a:folHlink>
        <a:srgbClr val="000000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ctr">
          <a:defRPr sz="4400" b="1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itys14" id="{95CA7B46-E980-43E3-9D1A-BB20740849C1}" vid="{263A6178-A8B7-4270-87EA-0CE86188F9D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Energiateollisuus">
    <a:dk1>
      <a:srgbClr val="000000"/>
    </a:dk1>
    <a:lt1>
      <a:srgbClr val="FFFFFF"/>
    </a:lt1>
    <a:dk2>
      <a:srgbClr val="590A99"/>
    </a:dk2>
    <a:lt2>
      <a:srgbClr val="FFF7EF"/>
    </a:lt2>
    <a:accent1>
      <a:srgbClr val="590A99"/>
    </a:accent1>
    <a:accent2>
      <a:srgbClr val="9642E8"/>
    </a:accent2>
    <a:accent3>
      <a:srgbClr val="004F4B"/>
    </a:accent3>
    <a:accent4>
      <a:srgbClr val="06217B"/>
    </a:accent4>
    <a:accent5>
      <a:srgbClr val="691F29"/>
    </a:accent5>
    <a:accent6>
      <a:srgbClr val="E05500"/>
    </a:accent6>
    <a:hlink>
      <a:srgbClr val="590A99"/>
    </a:hlink>
    <a:folHlink>
      <a:srgbClr val="000000"/>
    </a:folHlink>
  </a:clrScheme>
  <a:fontScheme name="Energiateollisuus">
    <a:majorFont>
      <a:latin typeface="Aptos Display"/>
      <a:ea typeface=""/>
      <a:cs typeface=""/>
    </a:majorFont>
    <a:minorFont>
      <a:latin typeface="Apto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7C41311A7641D24EA0910A1C49EADB68" ma:contentTypeVersion="18" ma:contentTypeDescription="Luo uusi asiakirja." ma:contentTypeScope="" ma:versionID="de6eac0b40b71b1c2e3fd55744dd1183">
  <xsd:schema xmlns:xsd="http://www.w3.org/2001/XMLSchema" xmlns:xs="http://www.w3.org/2001/XMLSchema" xmlns:p="http://schemas.microsoft.com/office/2006/metadata/properties" xmlns:ns2="c0d5e69f-adab-40c0-a0da-5e9927079caf" xmlns:ns3="af8497c7-8546-42d6-9d9d-0bf2b87015e4" targetNamespace="http://schemas.microsoft.com/office/2006/metadata/properties" ma:root="true" ma:fieldsID="01d35337df1c7ad8d716243c421681bb" ns2:_="" ns3:_="">
    <xsd:import namespace="c0d5e69f-adab-40c0-a0da-5e9927079caf"/>
    <xsd:import namespace="af8497c7-8546-42d6-9d9d-0bf2b87015e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lcf76f155ced4ddcb4097134ff3c332f" minOccurs="0"/>
                <xsd:element ref="ns2:TaxCatchAll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d5e69f-adab-40c0-a0da-5e9927079ca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81ab5f44-c733-4c6e-8af1-ce4419164780}" ma:internalName="TaxCatchAll" ma:showField="CatchAllData" ma:web="c0d5e69f-adab-40c0-a0da-5e9927079c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8497c7-8546-42d6-9d9d-0bf2b87015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82b0897a-976a-40fc-9eb3-43b30155ff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f8497c7-8546-42d6-9d9d-0bf2b87015e4">
      <Terms xmlns="http://schemas.microsoft.com/office/infopath/2007/PartnerControls"/>
    </lcf76f155ced4ddcb4097134ff3c332f>
    <TaxCatchAll xmlns="c0d5e69f-adab-40c0-a0da-5e9927079caf" xsi:nil="true"/>
  </documentManagement>
</p:properties>
</file>

<file path=customXml/itemProps1.xml><?xml version="1.0" encoding="utf-8"?>
<ds:datastoreItem xmlns:ds="http://schemas.openxmlformats.org/officeDocument/2006/customXml" ds:itemID="{E2E19AF3-940E-40E8-977F-AE91CBF69D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d5e69f-adab-40c0-a0da-5e9927079caf"/>
    <ds:schemaRef ds:uri="af8497c7-8546-42d6-9d9d-0bf2b87015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59893F-7086-4550-AE1B-9DC9405CA9E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6500A94-2F62-4187-89B5-8A3EE816851C}">
  <ds:schemaRefs>
    <ds:schemaRef ds:uri="http://schemas.microsoft.com/office/2006/metadata/properties"/>
    <ds:schemaRef ds:uri="http://schemas.microsoft.com/office/infopath/2007/PartnerControls"/>
    <ds:schemaRef ds:uri="af8497c7-8546-42d6-9d9d-0bf2b87015e4"/>
    <ds:schemaRef ds:uri="c0d5e69f-adab-40c0-a0da-5e9927079caf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Energiateollisuus_PPT_mallipohja_200125</Template>
  <TotalTime>404</TotalTime>
  <Words>998</Words>
  <Application>Microsoft Office PowerPoint</Application>
  <PresentationFormat>Laajakuva</PresentationFormat>
  <Paragraphs>356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8" baseType="lpstr">
      <vt:lpstr>Aptos</vt:lpstr>
      <vt:lpstr>Aptos Display</vt:lpstr>
      <vt:lpstr>Aptos Light</vt:lpstr>
      <vt:lpstr>Arial</vt:lpstr>
      <vt:lpstr>Calibri</vt:lpstr>
      <vt:lpstr>Office-teema</vt:lpstr>
      <vt:lpstr>SF6-kaasutilasto 2025</vt:lpstr>
      <vt:lpstr>Tilaston tausta</vt:lpstr>
      <vt:lpstr>SF6-kyselyn perustietoja</vt:lpstr>
      <vt:lpstr>SF6-kaasun jakautuminen laiteryhmittäin</vt:lpstr>
      <vt:lpstr>SF6-kaasun määrän kehitys</vt:lpstr>
      <vt:lpstr>SF6-kaasun hankinta, käyttö ja päästöt</vt:lpstr>
      <vt:lpstr>SF6-kaasun päästöihin johtaneet tapahtumat</vt:lpstr>
      <vt:lpstr>SF6-laitteiden huolto ja kunnossapito</vt:lpstr>
      <vt:lpstr>Käytöstä poistetut SF6-laitteet</vt:lpstr>
      <vt:lpstr>SF6-kaasun kokonaismäärä 2003-2025</vt:lpstr>
      <vt:lpstr>SF6-kaasun päästöt 2003-2025</vt:lpstr>
      <vt:lpstr>SF6-päästöjen osuus kaasun kokonaismäärästä 2003-2025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Pasi Jonna</dc:creator>
  <cp:lastModifiedBy>Pasi Jonna</cp:lastModifiedBy>
  <cp:revision>17</cp:revision>
  <dcterms:created xsi:type="dcterms:W3CDTF">2026-08-28T06:55:59Z</dcterms:created>
  <dcterms:modified xsi:type="dcterms:W3CDTF">2026-09-21T09:19:00Z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0x0101007C41311A7641D24EA0910A1C49EADB68</vt:lpwstr>
  </property>
</Properties>
</file>