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drawings/drawing7.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drawings/drawing8.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drawings/drawing9.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drawings/drawing10.xml" ContentType="application/vnd.openxmlformats-officedocument.drawingml.chartshapes+xml"/>
  <Override PartName="/ppt/notesSlides/notesSlide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1.xml" ContentType="application/vnd.openxmlformats-officedocument.themeOverride+xml"/>
  <Override PartName="/ppt/drawings/drawing11.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2.xml" ContentType="application/vnd.openxmlformats-officedocument.themeOverride+xml"/>
  <Override PartName="/ppt/drawings/drawing12.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3.xml" ContentType="application/vnd.openxmlformats-officedocument.themeOverride+xml"/>
  <Override PartName="/ppt/drawings/drawing13.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4.xml" ContentType="application/vnd.openxmlformats-officedocument.themeOverride+xml"/>
  <Override PartName="/ppt/drawings/drawing14.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5.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27"/>
  </p:notesMasterIdLst>
  <p:handoutMasterIdLst>
    <p:handoutMasterId r:id="rId28"/>
  </p:handoutMasterIdLst>
  <p:sldIdLst>
    <p:sldId id="286" r:id="rId5"/>
    <p:sldId id="295" r:id="rId6"/>
    <p:sldId id="298" r:id="rId7"/>
    <p:sldId id="296" r:id="rId8"/>
    <p:sldId id="301" r:id="rId9"/>
    <p:sldId id="300" r:id="rId10"/>
    <p:sldId id="310" r:id="rId11"/>
    <p:sldId id="307" r:id="rId12"/>
    <p:sldId id="328" r:id="rId13"/>
    <p:sldId id="331" r:id="rId14"/>
    <p:sldId id="344" r:id="rId15"/>
    <p:sldId id="302" r:id="rId16"/>
    <p:sldId id="306" r:id="rId17"/>
    <p:sldId id="308" r:id="rId18"/>
    <p:sldId id="329" r:id="rId19"/>
    <p:sldId id="339" r:id="rId20"/>
    <p:sldId id="343" r:id="rId21"/>
    <p:sldId id="342" r:id="rId22"/>
    <p:sldId id="319" r:id="rId23"/>
    <p:sldId id="341" r:id="rId24"/>
    <p:sldId id="309" r:id="rId25"/>
    <p:sldId id="304" r:id="rId26"/>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DA8E57-6EF7-D214-F878-A3CE36FD281F}" name="Hillamo Harri" initials="HH" userId="S::harri.hillamo@energia.fi::35116708-ce86-4658-8481-d600ffbf13f4" providerId="AD"/>
  <p188:author id="{B747C4EA-1D5F-C4CE-90AF-9E6E8684EFE4}" name="Huttunen Neea" initials="NH" userId="S::neea.huttunen@energia.fi::2244a6da-0b88-4971-ba1f-380dc9513901" providerId="AD"/>
  <p188:author id="{67604AF8-8D02-3E7B-B0BC-4F926F76D983}" name="Taavitsainen Neea" initials="NT" userId="S::neea.taavitsainen@energia.fi::2244a6da-0b88-4971-ba1f-380dc951390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39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NULL"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9.xml"/><Relationship Id="rId4" Type="http://schemas.openxmlformats.org/officeDocument/2006/relationships/oleObject" Target="NULL"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0.xml"/><Relationship Id="rId4" Type="http://schemas.openxmlformats.org/officeDocument/2006/relationships/oleObject" Target="NULL"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11.xml"/><Relationship Id="rId4" Type="http://schemas.openxmlformats.org/officeDocument/2006/relationships/oleObject" Target="NULL"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12.xml"/><Relationship Id="rId4" Type="http://schemas.openxmlformats.org/officeDocument/2006/relationships/oleObject" Target="NULL"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13.xml"/><Relationship Id="rId4" Type="http://schemas.openxmlformats.org/officeDocument/2006/relationships/oleObject" Target="NULL"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14.xml"/><Relationship Id="rId4"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5.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4.xml"/><Relationship Id="rId4" Type="http://schemas.openxmlformats.org/officeDocument/2006/relationships/oleObject" Target="NULL"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5.xml"/><Relationship Id="rId4"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6.xml"/><Relationship Id="rId4" Type="http://schemas.openxmlformats.org/officeDocument/2006/relationships/oleObject" Target="NULL"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7.xml"/><Relationship Id="rId4" Type="http://schemas.openxmlformats.org/officeDocument/2006/relationships/oleObject" Target="NULL"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8.xml"/><Relationship Id="rId4"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spc="0" baseline="0">
                <a:solidFill>
                  <a:sysClr val="windowText" lastClr="000000"/>
                </a:solidFill>
                <a:latin typeface="+mn-lt"/>
                <a:ea typeface="+mn-ea"/>
                <a:cs typeface="+mn-cs"/>
              </a:defRPr>
            </a:pPr>
            <a:r>
              <a:rPr lang="en-US" sz="1600" b="0" i="0" u="none" strike="noStrike" kern="1200" spc="0" baseline="0" dirty="0" err="1">
                <a:solidFill>
                  <a:sysClr val="windowText" lastClr="000000"/>
                </a:solidFill>
              </a:rPr>
              <a:t>2Mpuk: Rakentamiskustannus, </a:t>
            </a:r>
          </a:p>
          <a:p>
            <a:pPr marL="0" marR="0" lvl="0" indent="0" algn="ctr" defTabSz="914400" rtl="0" eaLnBrk="1" fontAlgn="auto" latinLnBrk="0" hangingPunct="1">
              <a:lnSpc>
                <a:spcPct val="100000"/>
              </a:lnSpc>
              <a:spcBef>
                <a:spcPts val="0"/>
              </a:spcBef>
              <a:spcAft>
                <a:spcPts val="0"/>
              </a:spcAft>
              <a:buClrTx/>
              <a:buSzTx/>
              <a:buFontTx/>
              <a:buNone/>
              <a:tabLst/>
              <a:defRPr sz="1600">
                <a:solidFill>
                  <a:sysClr val="windowText" lastClr="000000"/>
                </a:solidFill>
              </a:defRPr>
            </a:pPr>
            <a:r>
              <a:rPr lang="fi-FI" sz="1600" b="0" i="0" u="none" strike="noStrike" kern="1200" spc="0" baseline="0" dirty="0">
                <a:solidFill>
                  <a:sysClr val="windowText" lastClr="000000"/>
                </a:solidFill>
                <a:effectLst/>
              </a:rPr>
              <a:t>johtopituudella painotettu keskiarvo</a:t>
            </a:r>
            <a:endParaRPr lang="en-US" sz="1600" b="0" i="0" u="none" strike="noStrike" kern="1200" spc="0" baseline="0" dirty="0">
              <a:solidFill>
                <a:sysClr val="windowText" lastClr="000000"/>
              </a:solidFill>
            </a:endParaRPr>
          </a:p>
        </c:rich>
      </c:tx>
      <c:layout>
        <c:manualLayout>
          <c:xMode val="edge"/>
          <c:yMode val="edge"/>
          <c:x val="0.12248434603141288"/>
          <c:y val="3.4849160758512174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Laskenta!$J$111</c:f>
              <c:strCache>
                <c:ptCount val="1"/>
                <c:pt idx="0">
                  <c:v>Painotettu keskiarvo</c:v>
                </c:pt>
              </c:strCache>
            </c:strRef>
          </c:tx>
          <c:spPr>
            <a:solidFill>
              <a:schemeClr val="accent1"/>
            </a:solidFill>
            <a:ln>
              <a:noFill/>
            </a:ln>
            <a:effectLst/>
          </c:spPr>
          <c:invertIfNegative val="0"/>
          <c:cat>
            <c:strRef>
              <c:f>Laskenta!$K$106:$N$106</c:f>
              <c:strCache>
                <c:ptCount val="4"/>
                <c:pt idx="0">
                  <c:v>DN 20-65</c:v>
                </c:pt>
                <c:pt idx="1">
                  <c:v>DN 80-150</c:v>
                </c:pt>
                <c:pt idx="2">
                  <c:v>DN 200-250</c:v>
                </c:pt>
                <c:pt idx="3">
                  <c:v>DN300-400</c:v>
                </c:pt>
              </c:strCache>
            </c:strRef>
          </c:cat>
          <c:val>
            <c:numRef>
              <c:f>Laskenta!$K$111:$N$111</c:f>
              <c:numCache>
                <c:formatCode>0</c:formatCode>
                <c:ptCount val="4"/>
                <c:pt idx="0">
                  <c:v>443.84795226471385</c:v>
                </c:pt>
                <c:pt idx="1">
                  <c:v>596.77585906663569</c:v>
                </c:pt>
                <c:pt idx="2">
                  <c:v>757.72351351351347</c:v>
                </c:pt>
                <c:pt idx="3">
                  <c:v>1566.0239207920793</c:v>
                </c:pt>
              </c:numCache>
            </c:numRef>
          </c:val>
          <c:extLst>
            <c:ext xmlns:c16="http://schemas.microsoft.com/office/drawing/2014/chart" uri="{C3380CC4-5D6E-409C-BE32-E72D297353CC}">
              <c16:uniqueId val="{00000000-04F8-4A94-9D45-3373E12DDC81}"/>
            </c:ext>
          </c:extLst>
        </c:ser>
        <c:dLbls>
          <c:showLegendKey val="0"/>
          <c:showVal val="0"/>
          <c:showCatName val="0"/>
          <c:showSerName val="0"/>
          <c:showPercent val="0"/>
          <c:showBubbleSize val="0"/>
        </c:dLbls>
        <c:gapWidth val="219"/>
        <c:overlap val="-27"/>
        <c:axId val="1021217768"/>
        <c:axId val="1021227128"/>
      </c:barChart>
      <c:catAx>
        <c:axId val="1021217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1021227128"/>
        <c:crosses val="autoZero"/>
        <c:auto val="1"/>
        <c:lblAlgn val="ctr"/>
        <c:lblOffset val="100"/>
        <c:noMultiLvlLbl val="0"/>
      </c:catAx>
      <c:valAx>
        <c:axId val="1021227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10212177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fi-FI" sz="1400" b="0" i="0" u="none" strike="noStrike" kern="1200" spc="0" baseline="0" dirty="0">
                <a:solidFill>
                  <a:sysClr val="windowText" lastClr="000000"/>
                </a:solidFill>
              </a:rPr>
              <a:t>Mpuk, </a:t>
            </a:r>
          </a:p>
          <a:p>
            <a:pPr>
              <a:defRPr>
                <a:solidFill>
                  <a:sysClr val="windowText" lastClr="000000"/>
                </a:solidFill>
              </a:defRPr>
            </a:pPr>
            <a:r>
              <a:rPr lang="fi-FI" sz="1400" b="0" i="0" u="none" strike="noStrike" kern="1200" spc="0" baseline="0" dirty="0">
                <a:solidFill>
                  <a:sysClr val="windowText" lastClr="000000"/>
                </a:solidFill>
              </a:rPr>
              <a:t>Rakennettu johtopituus</a:t>
            </a:r>
            <a:endParaRPr lang="fi-FI" sz="1400" b="0" i="0" u="none" strike="noStrike" kern="1200" spc="0" baseline="0">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Laskenta!$R$96</c:f>
              <c:strCache>
                <c:ptCount val="1"/>
                <c:pt idx="0">
                  <c:v>DN 20-65</c:v>
                </c:pt>
              </c:strCache>
            </c:strRef>
          </c:tx>
          <c:spPr>
            <a:solidFill>
              <a:schemeClr val="accent1"/>
            </a:solidFill>
            <a:ln>
              <a:noFill/>
            </a:ln>
            <a:effectLst/>
          </c:spPr>
          <c:invertIfNegative val="0"/>
          <c:cat>
            <c:strRef>
              <c:f>Laskenta!$Q$97:$Q$100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Laskenta!$R$97:$R$100</c:f>
              <c:numCache>
                <c:formatCode>0</c:formatCode>
                <c:ptCount val="4"/>
                <c:pt idx="0">
                  <c:v>10729</c:v>
                </c:pt>
                <c:pt idx="1">
                  <c:v>11684</c:v>
                </c:pt>
                <c:pt idx="2">
                  <c:v>5789</c:v>
                </c:pt>
                <c:pt idx="3">
                  <c:v>1832</c:v>
                </c:pt>
              </c:numCache>
            </c:numRef>
          </c:val>
          <c:extLst>
            <c:ext xmlns:c16="http://schemas.microsoft.com/office/drawing/2014/chart" uri="{C3380CC4-5D6E-409C-BE32-E72D297353CC}">
              <c16:uniqueId val="{00000000-F2E2-4688-99ED-54C9AA2C306F}"/>
            </c:ext>
          </c:extLst>
        </c:ser>
        <c:ser>
          <c:idx val="1"/>
          <c:order val="1"/>
          <c:tx>
            <c:strRef>
              <c:f>Laskenta!$S$96</c:f>
              <c:strCache>
                <c:ptCount val="1"/>
                <c:pt idx="0">
                  <c:v>DN 80-100</c:v>
                </c:pt>
              </c:strCache>
            </c:strRef>
          </c:tx>
          <c:spPr>
            <a:solidFill>
              <a:schemeClr val="accent2"/>
            </a:solidFill>
            <a:ln>
              <a:noFill/>
            </a:ln>
            <a:effectLst/>
          </c:spPr>
          <c:invertIfNegative val="0"/>
          <c:cat>
            <c:strRef>
              <c:f>Laskenta!$Q$97:$Q$100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Laskenta!$S$97:$S$100</c:f>
              <c:numCache>
                <c:formatCode>0</c:formatCode>
                <c:ptCount val="4"/>
                <c:pt idx="0">
                  <c:v>1402</c:v>
                </c:pt>
                <c:pt idx="1">
                  <c:v>3685</c:v>
                </c:pt>
                <c:pt idx="2">
                  <c:v>2041</c:v>
                </c:pt>
                <c:pt idx="3">
                  <c:v>551</c:v>
                </c:pt>
              </c:numCache>
            </c:numRef>
          </c:val>
          <c:extLst>
            <c:ext xmlns:c16="http://schemas.microsoft.com/office/drawing/2014/chart" uri="{C3380CC4-5D6E-409C-BE32-E72D297353CC}">
              <c16:uniqueId val="{00000001-F2E2-4688-99ED-54C9AA2C306F}"/>
            </c:ext>
          </c:extLst>
        </c:ser>
        <c:ser>
          <c:idx val="2"/>
          <c:order val="2"/>
          <c:tx>
            <c:strRef>
              <c:f>Laskenta!$T$96</c:f>
              <c:strCache>
                <c:ptCount val="1"/>
                <c:pt idx="0">
                  <c:v>DN 125-200</c:v>
                </c:pt>
              </c:strCache>
            </c:strRef>
          </c:tx>
          <c:spPr>
            <a:solidFill>
              <a:schemeClr val="accent3"/>
            </a:solidFill>
            <a:ln>
              <a:noFill/>
            </a:ln>
            <a:effectLst/>
          </c:spPr>
          <c:invertIfNegative val="0"/>
          <c:cat>
            <c:strRef>
              <c:f>Laskenta!$Q$97:$Q$100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Laskenta!$T$97:$T$100</c:f>
              <c:numCache>
                <c:formatCode>0</c:formatCode>
                <c:ptCount val="4"/>
                <c:pt idx="0">
                  <c:v>1500</c:v>
                </c:pt>
                <c:pt idx="1">
                  <c:v>6308</c:v>
                </c:pt>
                <c:pt idx="2">
                  <c:v>40</c:v>
                </c:pt>
                <c:pt idx="3">
                  <c:v>1227</c:v>
                </c:pt>
              </c:numCache>
            </c:numRef>
          </c:val>
          <c:extLst>
            <c:ext xmlns:c16="http://schemas.microsoft.com/office/drawing/2014/chart" uri="{C3380CC4-5D6E-409C-BE32-E72D297353CC}">
              <c16:uniqueId val="{00000002-F2E2-4688-99ED-54C9AA2C306F}"/>
            </c:ext>
          </c:extLst>
        </c:ser>
        <c:dLbls>
          <c:showLegendKey val="0"/>
          <c:showVal val="0"/>
          <c:showCatName val="0"/>
          <c:showSerName val="0"/>
          <c:showPercent val="0"/>
          <c:showBubbleSize val="0"/>
        </c:dLbls>
        <c:gapWidth val="219"/>
        <c:overlap val="-27"/>
        <c:axId val="831264152"/>
        <c:axId val="831263072"/>
      </c:barChart>
      <c:catAx>
        <c:axId val="831264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i-FI"/>
          </a:p>
        </c:txPr>
        <c:crossAx val="831263072"/>
        <c:crosses val="autoZero"/>
        <c:auto val="1"/>
        <c:lblAlgn val="ctr"/>
        <c:lblOffset val="100"/>
        <c:noMultiLvlLbl val="0"/>
      </c:catAx>
      <c:valAx>
        <c:axId val="831263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crossAx val="831264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kern="1200" spc="0" baseline="0" dirty="0" err="1">
                <a:solidFill>
                  <a:sysClr val="windowText" lastClr="000000"/>
                </a:solidFill>
              </a:rPr>
              <a:t>Mpuk, </a:t>
            </a:r>
          </a:p>
          <a:p>
            <a:pPr>
              <a:defRPr>
                <a:solidFill>
                  <a:sysClr val="windowText" lastClr="000000"/>
                </a:solidFill>
              </a:defRPr>
            </a:pPr>
            <a:r>
              <a:rPr lang="en-US" sz="1400" b="0" i="0" u="none" strike="noStrike" kern="1200" spc="0" baseline="0" dirty="0" err="1">
                <a:solidFill>
                  <a:sysClr val="windowText" lastClr="000000"/>
                </a:solidFill>
              </a:rPr>
              <a:t>Johtojen rakentamiskustannukset,</a:t>
            </a:r>
          </a:p>
          <a:p>
            <a:pPr>
              <a:defRPr>
                <a:solidFill>
                  <a:sysClr val="windowText" lastClr="000000"/>
                </a:solidFill>
              </a:defRPr>
            </a:pPr>
            <a:r>
              <a:rPr lang="en-US" sz="1400" b="0" i="0" u="none" strike="noStrike" kern="1200" spc="0" baseline="0" dirty="0" err="1">
                <a:solidFill>
                  <a:sysClr val="windowText" lastClr="000000"/>
                </a:solidFill>
              </a:rPr>
              <a:t>painotettu keskiarvo</a:t>
            </a:r>
            <a:endParaRPr lang="fi-FI" sz="1400" b="0" i="0" u="none" strike="noStrike" kern="1200" spc="0" baseline="0" dirty="0">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Laskenta!$R$106</c:f>
              <c:strCache>
                <c:ptCount val="1"/>
                <c:pt idx="0">
                  <c:v>DN 20-65</c:v>
                </c:pt>
              </c:strCache>
            </c:strRef>
          </c:tx>
          <c:spPr>
            <a:solidFill>
              <a:schemeClr val="accent1"/>
            </a:solidFill>
            <a:ln>
              <a:noFill/>
            </a:ln>
            <a:effectLst/>
          </c:spPr>
          <c:invertIfNegative val="0"/>
          <c:cat>
            <c:strRef>
              <c:f>Laskenta!$Q$97:$Q$100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Laskenta!$R$107:$R$110</c:f>
              <c:numCache>
                <c:formatCode>0</c:formatCode>
                <c:ptCount val="4"/>
                <c:pt idx="0">
                  <c:v>357.63612638642928</c:v>
                </c:pt>
                <c:pt idx="1">
                  <c:v>203.35552892844916</c:v>
                </c:pt>
                <c:pt idx="2">
                  <c:v>363.69459319398862</c:v>
                </c:pt>
                <c:pt idx="3">
                  <c:v>339.29257641921396</c:v>
                </c:pt>
              </c:numCache>
            </c:numRef>
          </c:val>
          <c:extLst>
            <c:ext xmlns:c16="http://schemas.microsoft.com/office/drawing/2014/chart" uri="{C3380CC4-5D6E-409C-BE32-E72D297353CC}">
              <c16:uniqueId val="{00000000-DFBB-43A2-B971-B0781BC6D410}"/>
            </c:ext>
          </c:extLst>
        </c:ser>
        <c:ser>
          <c:idx val="1"/>
          <c:order val="1"/>
          <c:tx>
            <c:strRef>
              <c:f>Laskenta!$S$106</c:f>
              <c:strCache>
                <c:ptCount val="1"/>
                <c:pt idx="0">
                  <c:v>DN 80-100</c:v>
                </c:pt>
              </c:strCache>
            </c:strRef>
          </c:tx>
          <c:spPr>
            <a:solidFill>
              <a:schemeClr val="accent2"/>
            </a:solidFill>
            <a:ln>
              <a:noFill/>
            </a:ln>
            <a:effectLst/>
          </c:spPr>
          <c:invertIfNegative val="0"/>
          <c:cat>
            <c:strRef>
              <c:f>Laskenta!$Q$97:$Q$100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Laskenta!$S$107:$S$110</c:f>
              <c:numCache>
                <c:formatCode>0</c:formatCode>
                <c:ptCount val="4"/>
                <c:pt idx="0">
                  <c:v>373.36733238231096</c:v>
                </c:pt>
                <c:pt idx="1">
                  <c:v>226.85535956580733</c:v>
                </c:pt>
                <c:pt idx="2">
                  <c:v>500.95786379225871</c:v>
                </c:pt>
                <c:pt idx="3">
                  <c:v>461.60435571687839</c:v>
                </c:pt>
              </c:numCache>
            </c:numRef>
          </c:val>
          <c:extLst>
            <c:ext xmlns:c16="http://schemas.microsoft.com/office/drawing/2014/chart" uri="{C3380CC4-5D6E-409C-BE32-E72D297353CC}">
              <c16:uniqueId val="{00000001-DFBB-43A2-B971-B0781BC6D410}"/>
            </c:ext>
          </c:extLst>
        </c:ser>
        <c:ser>
          <c:idx val="2"/>
          <c:order val="2"/>
          <c:tx>
            <c:strRef>
              <c:f>Laskenta!$T$106</c:f>
              <c:strCache>
                <c:ptCount val="1"/>
                <c:pt idx="0">
                  <c:v>DN 125-200</c:v>
                </c:pt>
              </c:strCache>
            </c:strRef>
          </c:tx>
          <c:spPr>
            <a:solidFill>
              <a:schemeClr val="accent3"/>
            </a:solidFill>
            <a:ln>
              <a:noFill/>
            </a:ln>
            <a:effectLst/>
          </c:spPr>
          <c:invertIfNegative val="0"/>
          <c:cat>
            <c:strRef>
              <c:f>Laskenta!$Q$97:$Q$100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Laskenta!$T$107:$T$110</c:f>
              <c:numCache>
                <c:formatCode>0</c:formatCode>
                <c:ptCount val="4"/>
                <c:pt idx="0">
                  <c:v>0</c:v>
                </c:pt>
                <c:pt idx="1">
                  <c:v>566.12682308180092</c:v>
                </c:pt>
                <c:pt idx="2">
                  <c:v>0</c:v>
                </c:pt>
                <c:pt idx="3">
                  <c:v>670.87204563977184</c:v>
                </c:pt>
              </c:numCache>
            </c:numRef>
          </c:val>
          <c:extLst>
            <c:ext xmlns:c16="http://schemas.microsoft.com/office/drawing/2014/chart" uri="{C3380CC4-5D6E-409C-BE32-E72D297353CC}">
              <c16:uniqueId val="{00000002-DFBB-43A2-B971-B0781BC6D410}"/>
            </c:ext>
          </c:extLst>
        </c:ser>
        <c:dLbls>
          <c:showLegendKey val="0"/>
          <c:showVal val="0"/>
          <c:showCatName val="0"/>
          <c:showSerName val="0"/>
          <c:showPercent val="0"/>
          <c:showBubbleSize val="0"/>
        </c:dLbls>
        <c:gapWidth val="219"/>
        <c:overlap val="-27"/>
        <c:axId val="831264152"/>
        <c:axId val="831263072"/>
      </c:barChart>
      <c:catAx>
        <c:axId val="831264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i-FI"/>
          </a:p>
        </c:txPr>
        <c:crossAx val="831263072"/>
        <c:crosses val="autoZero"/>
        <c:auto val="1"/>
        <c:lblAlgn val="ctr"/>
        <c:lblOffset val="100"/>
        <c:noMultiLvlLbl val="0"/>
      </c:catAx>
      <c:valAx>
        <c:axId val="831263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crossAx val="831264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1.2262414200894871E-2"/>
          <c:w val="0.95226690352122989"/>
          <c:h val="1.4097346512888685E-2"/>
        </c:manualLayout>
      </c:layout>
      <c:barChart>
        <c:barDir val="col"/>
        <c:grouping val="clustered"/>
        <c:varyColors val="0"/>
        <c:ser>
          <c:idx val="0"/>
          <c:order val="0"/>
          <c:tx>
            <c:v>Painotettu keskiarvo</c:v>
          </c:tx>
          <c:spPr>
            <a:solidFill>
              <a:schemeClr val="accent1"/>
            </a:solidFill>
            <a:ln w="25400">
              <a:noFill/>
            </a:ln>
            <a:effectLst/>
          </c:spPr>
          <c:invertIfNegative val="0"/>
          <c:val>
            <c:numLit>
              <c:formatCode>General</c:formatCode>
              <c:ptCount val="1"/>
              <c:pt idx="0">
                <c:v>0</c:v>
              </c:pt>
            </c:numLit>
          </c:val>
          <c:extLst>
            <c:ext xmlns:c16="http://schemas.microsoft.com/office/drawing/2014/chart" uri="{C3380CC4-5D6E-409C-BE32-E72D297353CC}">
              <c16:uniqueId val="{00000000-29B4-4F92-BECA-A053A6C4ED40}"/>
            </c:ext>
          </c:extLst>
        </c:ser>
        <c:dLbls>
          <c:showLegendKey val="0"/>
          <c:showVal val="0"/>
          <c:showCatName val="0"/>
          <c:showSerName val="0"/>
          <c:showPercent val="0"/>
          <c:showBubbleSize val="0"/>
        </c:dLbls>
        <c:gapWidth val="150"/>
        <c:axId val="1161823352"/>
        <c:axId val="1161824792"/>
      </c:barChart>
      <c:scatterChart>
        <c:scatterStyle val="lineMarker"/>
        <c:varyColors val="0"/>
        <c:ser>
          <c:idx val="3"/>
          <c:order val="1"/>
          <c:tx>
            <c:strRef>
              <c:f>Laskenta!$C$73</c:f>
              <c:strCache>
                <c:ptCount val="1"/>
                <c:pt idx="0">
                  <c:v>Aritmeettinen keskiarvo</c:v>
                </c:pt>
              </c:strCache>
            </c:strRef>
          </c:tx>
          <c:spPr>
            <a:ln w="25400" cap="rnd">
              <a:solidFill>
                <a:schemeClr val="accent5"/>
              </a:solidFill>
              <a:round/>
            </a:ln>
            <a:effectLst/>
          </c:spPr>
          <c:marker>
            <c:symbol val="circle"/>
            <c:size val="5"/>
            <c:spPr>
              <a:solidFill>
                <a:schemeClr val="accent5"/>
              </a:solidFill>
              <a:ln w="19050">
                <a:solidFill>
                  <a:schemeClr val="accent5"/>
                </a:solidFill>
                <a:prstDash val="solid"/>
              </a:ln>
              <a:effectLst/>
            </c:spPr>
          </c:marker>
          <c:yVal>
            <c:numLit>
              <c:formatCode>General</c:formatCode>
              <c:ptCount val="1"/>
              <c:pt idx="0">
                <c:v>0</c:v>
              </c:pt>
            </c:numLit>
          </c:yVal>
          <c:smooth val="0"/>
          <c:extLst>
            <c:ext xmlns:c16="http://schemas.microsoft.com/office/drawing/2014/chart" uri="{C3380CC4-5D6E-409C-BE32-E72D297353CC}">
              <c16:uniqueId val="{00000001-29B4-4F92-BECA-A053A6C4ED40}"/>
            </c:ext>
          </c:extLst>
        </c:ser>
        <c:ser>
          <c:idx val="1"/>
          <c:order val="2"/>
          <c:tx>
            <c:strRef>
              <c:f>Laskenta!$C$74</c:f>
              <c:strCache>
                <c:ptCount val="1"/>
                <c:pt idx="0">
                  <c:v>Maksimiarvo</c:v>
                </c:pt>
              </c:strCache>
            </c:strRef>
          </c:tx>
          <c:spPr>
            <a:ln w="25400" cap="rnd">
              <a:solidFill>
                <a:schemeClr val="accent6"/>
              </a:solidFill>
              <a:round/>
            </a:ln>
            <a:effectLst/>
          </c:spPr>
          <c:marker>
            <c:symbol val="circle"/>
            <c:size val="5"/>
            <c:spPr>
              <a:solidFill>
                <a:schemeClr val="accent6"/>
              </a:solidFill>
              <a:ln w="12700">
                <a:solidFill>
                  <a:schemeClr val="accent6"/>
                </a:solidFill>
              </a:ln>
              <a:effectLst/>
            </c:spPr>
          </c:marker>
          <c:yVal>
            <c:numLit>
              <c:formatCode>General</c:formatCode>
              <c:ptCount val="1"/>
              <c:pt idx="0">
                <c:v>0</c:v>
              </c:pt>
            </c:numLit>
          </c:yVal>
          <c:smooth val="0"/>
          <c:extLst>
            <c:ext xmlns:c16="http://schemas.microsoft.com/office/drawing/2014/chart" uri="{C3380CC4-5D6E-409C-BE32-E72D297353CC}">
              <c16:uniqueId val="{00000002-29B4-4F92-BECA-A053A6C4ED40}"/>
            </c:ext>
          </c:extLst>
        </c:ser>
        <c:ser>
          <c:idx val="2"/>
          <c:order val="3"/>
          <c:tx>
            <c:strRef>
              <c:f>Laskenta!$C$75</c:f>
              <c:strCache>
                <c:ptCount val="1"/>
                <c:pt idx="0">
                  <c:v>Minimiarvo</c:v>
                </c:pt>
              </c:strCache>
            </c:strRef>
          </c:tx>
          <c:spPr>
            <a:ln w="25400" cap="rnd">
              <a:solidFill>
                <a:schemeClr val="accent2"/>
              </a:solidFill>
              <a:round/>
            </a:ln>
            <a:effectLst/>
          </c:spPr>
          <c:marker>
            <c:symbol val="circle"/>
            <c:size val="5"/>
            <c:spPr>
              <a:solidFill>
                <a:schemeClr val="accent2"/>
              </a:solidFill>
              <a:ln w="12700">
                <a:solidFill>
                  <a:schemeClr val="accent2"/>
                </a:solidFill>
              </a:ln>
              <a:effectLst/>
            </c:spPr>
          </c:marker>
          <c:yVal>
            <c:numLit>
              <c:formatCode>General</c:formatCode>
              <c:ptCount val="1"/>
              <c:pt idx="0">
                <c:v>0</c:v>
              </c:pt>
            </c:numLit>
          </c:yVal>
          <c:smooth val="0"/>
          <c:extLst>
            <c:ext xmlns:c16="http://schemas.microsoft.com/office/drawing/2014/chart" uri="{C3380CC4-5D6E-409C-BE32-E72D297353CC}">
              <c16:uniqueId val="{00000003-29B4-4F92-BECA-A053A6C4ED40}"/>
            </c:ext>
          </c:extLst>
        </c:ser>
        <c:ser>
          <c:idx val="4"/>
          <c:order val="4"/>
          <c:tx>
            <c:v> </c:v>
          </c:tx>
          <c:spPr>
            <a:ln w="57150" cap="rnd">
              <a:solidFill>
                <a:schemeClr val="bg1">
                  <a:alpha val="0"/>
                </a:schemeClr>
              </a:solidFill>
              <a:round/>
            </a:ln>
            <a:effectLst/>
          </c:spPr>
          <c:marker>
            <c:symbol val="circle"/>
            <c:size val="5"/>
            <c:spPr>
              <a:solidFill>
                <a:schemeClr val="bg1"/>
              </a:solidFill>
              <a:ln w="57150">
                <a:solidFill>
                  <a:schemeClr val="bg1"/>
                </a:solidFill>
              </a:ln>
              <a:effectLst/>
            </c:spPr>
          </c:marker>
          <c:yVal>
            <c:numLit>
              <c:formatCode>General</c:formatCode>
              <c:ptCount val="1"/>
              <c:pt idx="0">
                <c:v>0</c:v>
              </c:pt>
            </c:numLit>
          </c:yVal>
          <c:smooth val="0"/>
          <c:extLst>
            <c:ext xmlns:c16="http://schemas.microsoft.com/office/drawing/2014/chart" uri="{C3380CC4-5D6E-409C-BE32-E72D297353CC}">
              <c16:uniqueId val="{00000004-29B4-4F92-BECA-A053A6C4ED40}"/>
            </c:ext>
          </c:extLst>
        </c:ser>
        <c:dLbls>
          <c:showLegendKey val="0"/>
          <c:showVal val="0"/>
          <c:showCatName val="0"/>
          <c:showSerName val="0"/>
          <c:showPercent val="0"/>
          <c:showBubbleSize val="0"/>
        </c:dLbls>
        <c:axId val="1161823352"/>
        <c:axId val="1161824792"/>
      </c:scatterChart>
      <c:catAx>
        <c:axId val="1161823352"/>
        <c:scaling>
          <c:orientation val="minMax"/>
        </c:scaling>
        <c:delete val="1"/>
        <c:axPos val="b"/>
        <c:numFmt formatCode="General" sourceLinked="1"/>
        <c:majorTickMark val="none"/>
        <c:minorTickMark val="none"/>
        <c:tickLblPos val="nextTo"/>
        <c:crossAx val="1161824792"/>
        <c:crosses val="autoZero"/>
        <c:auto val="1"/>
        <c:lblAlgn val="ctr"/>
        <c:lblOffset val="100"/>
        <c:noMultiLvlLbl val="0"/>
      </c:catAx>
      <c:valAx>
        <c:axId val="1161824792"/>
        <c:scaling>
          <c:orientation val="minMax"/>
        </c:scaling>
        <c:delete val="1"/>
        <c:axPos val="l"/>
        <c:numFmt formatCode="General" sourceLinked="1"/>
        <c:majorTickMark val="none"/>
        <c:minorTickMark val="none"/>
        <c:tickLblPos val="nextTo"/>
        <c:crossAx val="1161823352"/>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pPr>
      <a:endParaRPr lang="fi-FI"/>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fi-FI" sz="1200" b="1" dirty="0">
                <a:solidFill>
                  <a:sysClr val="windowText" lastClr="000000"/>
                </a:solidFill>
              </a:rPr>
              <a:t>Uudisrakentaminen </a:t>
            </a:r>
            <a:r>
              <a:rPr lang="fi-FI" sz="1200" b="1" i="0" u="none" strike="noStrike" kern="1200" spc="0" baseline="0" dirty="0">
                <a:solidFill>
                  <a:sysClr val="windowText" lastClr="000000"/>
                </a:solidFill>
              </a:rPr>
              <a:t>tiiviissä kaupunkimaisessa ympäristössä </a:t>
            </a:r>
            <a:endParaRPr lang="fi-FI" sz="1200" b="1" dirty="0">
              <a:solidFill>
                <a:sysClr val="windowText" lastClr="000000"/>
              </a:solidFill>
            </a:endParaRP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barChart>
        <c:barDir val="col"/>
        <c:grouping val="clustered"/>
        <c:varyColors val="0"/>
        <c:ser>
          <c:idx val="0"/>
          <c:order val="0"/>
          <c:tx>
            <c:strRef>
              <c:f>Laskenta!$Q$97</c:f>
              <c:strCache>
                <c:ptCount val="1"/>
                <c:pt idx="0">
                  <c:v>Uudisrakentaminen, tiivis ympäristö</c:v>
                </c:pt>
              </c:strCache>
            </c:strRef>
          </c:tx>
          <c:spPr>
            <a:solidFill>
              <a:schemeClr val="accent1"/>
            </a:solidFill>
            <a:ln>
              <a:noFill/>
            </a:ln>
            <a:effectLst/>
          </c:spPr>
          <c:invertIfNegative val="0"/>
          <c:cat>
            <c:strRef>
              <c:f>Laskenta!$R$96:$T$96</c:f>
              <c:strCache>
                <c:ptCount val="3"/>
                <c:pt idx="0">
                  <c:v>DN 20-65</c:v>
                </c:pt>
                <c:pt idx="1">
                  <c:v>DN 80-100</c:v>
                </c:pt>
                <c:pt idx="2">
                  <c:v>DN 125-200</c:v>
                </c:pt>
              </c:strCache>
            </c:strRef>
          </c:cat>
          <c:val>
            <c:numRef>
              <c:f>Laskenta!$R$107:$T$107</c:f>
              <c:numCache>
                <c:formatCode>0</c:formatCode>
                <c:ptCount val="3"/>
                <c:pt idx="0">
                  <c:v>357.63612638642928</c:v>
                </c:pt>
                <c:pt idx="1">
                  <c:v>373.36733238231096</c:v>
                </c:pt>
                <c:pt idx="2">
                  <c:v>0</c:v>
                </c:pt>
              </c:numCache>
            </c:numRef>
          </c:val>
          <c:extLst>
            <c:ext xmlns:c16="http://schemas.microsoft.com/office/drawing/2014/chart" uri="{C3380CC4-5D6E-409C-BE32-E72D297353CC}">
              <c16:uniqueId val="{00000000-51A7-4EEC-9DCD-1BFC2FF0DAF6}"/>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Laskenta!$C$83</c:f>
              <c:strCache>
                <c:ptCount val="1"/>
                <c:pt idx="0">
                  <c:v>Aritmeettinen keskiarvo</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ysDash"/>
              </a:ln>
              <a:effectLst/>
            </c:spPr>
          </c:marker>
          <c:xVal>
            <c:strRef>
              <c:f>Laskenta!$R$96:$S$96</c:f>
              <c:strCache>
                <c:ptCount val="2"/>
                <c:pt idx="0">
                  <c:v>DN 20-65</c:v>
                </c:pt>
                <c:pt idx="1">
                  <c:v>DN 80-100</c:v>
                </c:pt>
              </c:strCache>
            </c:strRef>
          </c:xVal>
          <c:yVal>
            <c:numRef>
              <c:f>Laskenta!$R$113:$S$113</c:f>
              <c:numCache>
                <c:formatCode>0</c:formatCode>
                <c:ptCount val="2"/>
                <c:pt idx="0">
                  <c:v>320.69206349206348</c:v>
                </c:pt>
                <c:pt idx="1">
                  <c:v>374.22222222222223</c:v>
                </c:pt>
              </c:numCache>
            </c:numRef>
          </c:yVal>
          <c:smooth val="1"/>
          <c:extLst>
            <c:ext xmlns:c16="http://schemas.microsoft.com/office/drawing/2014/chart" uri="{C3380CC4-5D6E-409C-BE32-E72D297353CC}">
              <c16:uniqueId val="{00000001-51A7-4EEC-9DCD-1BFC2FF0DAF6}"/>
            </c:ext>
          </c:extLst>
        </c:ser>
        <c:ser>
          <c:idx val="1"/>
          <c:order val="2"/>
          <c:tx>
            <c:strRef>
              <c:f>Laskenta!$C$84</c:f>
              <c:strCache>
                <c:ptCount val="1"/>
                <c:pt idx="0">
                  <c:v>Maksimiarvo</c:v>
                </c:pt>
              </c:strCache>
            </c:strRef>
          </c:tx>
          <c:spPr>
            <a:ln w="6350" cap="rnd">
              <a:solidFill>
                <a:schemeClr val="accent5"/>
              </a:solidFill>
              <a:round/>
            </a:ln>
            <a:effectLst/>
          </c:spPr>
          <c:marker>
            <c:symbol val="circle"/>
            <c:size val="5"/>
            <c:spPr>
              <a:solidFill>
                <a:schemeClr val="accent5"/>
              </a:solidFill>
              <a:ln w="6350">
                <a:solidFill>
                  <a:schemeClr val="accent5"/>
                </a:solidFill>
              </a:ln>
              <a:effectLst/>
            </c:spPr>
          </c:marker>
          <c:xVal>
            <c:strRef>
              <c:f>Laskenta!$R$96:$S$96</c:f>
              <c:strCache>
                <c:ptCount val="2"/>
                <c:pt idx="0">
                  <c:v>DN 20-65</c:v>
                </c:pt>
                <c:pt idx="1">
                  <c:v>DN 80-100</c:v>
                </c:pt>
              </c:strCache>
            </c:strRef>
          </c:xVal>
          <c:yVal>
            <c:numRef>
              <c:f>Laskenta!$R$119:$S$119</c:f>
              <c:numCache>
                <c:formatCode>0</c:formatCode>
                <c:ptCount val="2"/>
                <c:pt idx="0">
                  <c:v>572.5</c:v>
                </c:pt>
                <c:pt idx="1">
                  <c:v>506</c:v>
                </c:pt>
              </c:numCache>
            </c:numRef>
          </c:yVal>
          <c:smooth val="1"/>
          <c:extLst>
            <c:ext xmlns:c16="http://schemas.microsoft.com/office/drawing/2014/chart" uri="{C3380CC4-5D6E-409C-BE32-E72D297353CC}">
              <c16:uniqueId val="{00000002-51A7-4EEC-9DCD-1BFC2FF0DAF6}"/>
            </c:ext>
          </c:extLst>
        </c:ser>
        <c:ser>
          <c:idx val="2"/>
          <c:order val="3"/>
          <c:tx>
            <c:strRef>
              <c:f>Laskenta!$C$85</c:f>
              <c:strCache>
                <c:ptCount val="1"/>
                <c:pt idx="0">
                  <c:v>Minimiarvo</c:v>
                </c:pt>
              </c:strCache>
            </c:strRef>
          </c:tx>
          <c:spPr>
            <a:ln w="6350" cap="rnd">
              <a:solidFill>
                <a:schemeClr val="accent2"/>
              </a:solidFill>
              <a:round/>
            </a:ln>
            <a:effectLst/>
          </c:spPr>
          <c:marker>
            <c:symbol val="circle"/>
            <c:size val="5"/>
            <c:spPr>
              <a:solidFill>
                <a:schemeClr val="accent2"/>
              </a:solidFill>
              <a:ln w="6350">
                <a:solidFill>
                  <a:schemeClr val="accent2"/>
                </a:solidFill>
              </a:ln>
              <a:effectLst/>
            </c:spPr>
          </c:marker>
          <c:xVal>
            <c:strRef>
              <c:f>Laskenta!$R$96:$S$96</c:f>
              <c:strCache>
                <c:ptCount val="2"/>
                <c:pt idx="0">
                  <c:v>DN 20-65</c:v>
                </c:pt>
                <c:pt idx="1">
                  <c:v>DN 80-100</c:v>
                </c:pt>
              </c:strCache>
            </c:strRef>
          </c:xVal>
          <c:yVal>
            <c:numRef>
              <c:f>Laskenta!$R$120:$S$120</c:f>
              <c:numCache>
                <c:formatCode>0</c:formatCode>
                <c:ptCount val="2"/>
                <c:pt idx="0">
                  <c:v>166.86507936507937</c:v>
                </c:pt>
                <c:pt idx="1">
                  <c:v>268</c:v>
                </c:pt>
              </c:numCache>
            </c:numRef>
          </c:yVal>
          <c:smooth val="1"/>
          <c:extLst>
            <c:ext xmlns:c16="http://schemas.microsoft.com/office/drawing/2014/chart" uri="{C3380CC4-5D6E-409C-BE32-E72D297353CC}">
              <c16:uniqueId val="{00000003-51A7-4EEC-9DCD-1BFC2FF0DAF6}"/>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1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spc="0" baseline="0">
                <a:solidFill>
                  <a:sysClr val="windowText" lastClr="000000"/>
                </a:solidFill>
                <a:latin typeface="+mn-lt"/>
                <a:ea typeface="+mn-ea"/>
                <a:cs typeface="+mn-cs"/>
              </a:defRPr>
            </a:pPr>
            <a:r>
              <a:rPr lang="fi-FI" sz="1200" b="1" i="0" u="none" strike="noStrike" kern="1200" spc="0" baseline="0" dirty="0">
                <a:solidFill>
                  <a:sysClr val="windowText" lastClr="000000"/>
                </a:solidFill>
              </a:rPr>
              <a:t>Uudisrakentaminen väljemmin rakennetussa ympäristössä</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Laskenta!$J$108</c:f>
              <c:strCache>
                <c:ptCount val="1"/>
                <c:pt idx="0">
                  <c:v>Uudisrakentaminen, väljä ympäristö</c:v>
                </c:pt>
              </c:strCache>
            </c:strRef>
          </c:tx>
          <c:spPr>
            <a:solidFill>
              <a:schemeClr val="accent1"/>
            </a:solidFill>
            <a:ln>
              <a:noFill/>
            </a:ln>
            <a:effectLst/>
          </c:spPr>
          <c:invertIfNegative val="0"/>
          <c:cat>
            <c:strRef>
              <c:f>Laskenta!$R$106:$T$106</c:f>
              <c:strCache>
                <c:ptCount val="3"/>
                <c:pt idx="0">
                  <c:v>DN 20-65</c:v>
                </c:pt>
                <c:pt idx="1">
                  <c:v>DN 80-100</c:v>
                </c:pt>
                <c:pt idx="2">
                  <c:v>DN 125-200</c:v>
                </c:pt>
              </c:strCache>
            </c:strRef>
          </c:cat>
          <c:val>
            <c:numRef>
              <c:f>Laskenta!$R$108:$T$108</c:f>
              <c:numCache>
                <c:formatCode>0</c:formatCode>
                <c:ptCount val="3"/>
                <c:pt idx="0">
                  <c:v>203.35552892844916</c:v>
                </c:pt>
                <c:pt idx="1">
                  <c:v>226.85535956580733</c:v>
                </c:pt>
                <c:pt idx="2">
                  <c:v>566.12682308180092</c:v>
                </c:pt>
              </c:numCache>
            </c:numRef>
          </c:val>
          <c:extLst>
            <c:ext xmlns:c16="http://schemas.microsoft.com/office/drawing/2014/chart" uri="{C3380CC4-5D6E-409C-BE32-E72D297353CC}">
              <c16:uniqueId val="{00000000-E1F3-459A-BF60-D39B82F65ED6}"/>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Laskenta!$C$83</c:f>
              <c:strCache>
                <c:ptCount val="1"/>
                <c:pt idx="0">
                  <c:v>Aritmeettinen keskiarvo</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olid"/>
              </a:ln>
              <a:effectLst/>
            </c:spPr>
          </c:marker>
          <c:xVal>
            <c:strRef>
              <c:f>Laskenta!$R$106:$T$106</c:f>
              <c:strCache>
                <c:ptCount val="3"/>
                <c:pt idx="0">
                  <c:v>DN 20-65</c:v>
                </c:pt>
                <c:pt idx="1">
                  <c:v>DN 80-100</c:v>
                </c:pt>
                <c:pt idx="2">
                  <c:v>DN 125-200</c:v>
                </c:pt>
              </c:strCache>
            </c:strRef>
          </c:xVal>
          <c:yVal>
            <c:numRef>
              <c:f>Laskenta!$R$114:$T$114</c:f>
              <c:numCache>
                <c:formatCode>0</c:formatCode>
                <c:ptCount val="3"/>
                <c:pt idx="0">
                  <c:v>249.77777777777777</c:v>
                </c:pt>
                <c:pt idx="1">
                  <c:v>260.25</c:v>
                </c:pt>
                <c:pt idx="2">
                  <c:v>518</c:v>
                </c:pt>
              </c:numCache>
            </c:numRef>
          </c:yVal>
          <c:smooth val="1"/>
          <c:extLst>
            <c:ext xmlns:c16="http://schemas.microsoft.com/office/drawing/2014/chart" uri="{C3380CC4-5D6E-409C-BE32-E72D297353CC}">
              <c16:uniqueId val="{00000001-E1F3-459A-BF60-D39B82F65ED6}"/>
            </c:ext>
          </c:extLst>
        </c:ser>
        <c:ser>
          <c:idx val="1"/>
          <c:order val="2"/>
          <c:tx>
            <c:strRef>
              <c:f>Laskenta!$C$84</c:f>
              <c:strCache>
                <c:ptCount val="1"/>
                <c:pt idx="0">
                  <c:v>Maksimiarvo</c:v>
                </c:pt>
              </c:strCache>
            </c:strRef>
          </c:tx>
          <c:spPr>
            <a:ln w="12700" cap="rnd">
              <a:solidFill>
                <a:schemeClr val="accent5"/>
              </a:solidFill>
              <a:round/>
            </a:ln>
            <a:effectLst/>
          </c:spPr>
          <c:marker>
            <c:symbol val="circle"/>
            <c:size val="5"/>
            <c:spPr>
              <a:solidFill>
                <a:schemeClr val="accent5"/>
              </a:solidFill>
              <a:ln w="12700">
                <a:solidFill>
                  <a:schemeClr val="accent5"/>
                </a:solidFill>
              </a:ln>
              <a:effectLst/>
            </c:spPr>
          </c:marker>
          <c:xVal>
            <c:strRef>
              <c:f>Laskenta!$R$106:$T$106</c:f>
              <c:strCache>
                <c:ptCount val="3"/>
                <c:pt idx="0">
                  <c:v>DN 20-65</c:v>
                </c:pt>
                <c:pt idx="1">
                  <c:v>DN 80-100</c:v>
                </c:pt>
                <c:pt idx="2">
                  <c:v>DN 125-200</c:v>
                </c:pt>
              </c:strCache>
            </c:strRef>
          </c:xVal>
          <c:yVal>
            <c:numRef>
              <c:f>Laskenta!$R$121:$T$121</c:f>
              <c:numCache>
                <c:formatCode>0</c:formatCode>
                <c:ptCount val="3"/>
                <c:pt idx="0">
                  <c:v>331.5</c:v>
                </c:pt>
                <c:pt idx="1">
                  <c:v>321</c:v>
                </c:pt>
                <c:pt idx="2">
                  <c:v>593</c:v>
                </c:pt>
              </c:numCache>
            </c:numRef>
          </c:yVal>
          <c:smooth val="1"/>
          <c:extLst>
            <c:ext xmlns:c16="http://schemas.microsoft.com/office/drawing/2014/chart" uri="{C3380CC4-5D6E-409C-BE32-E72D297353CC}">
              <c16:uniqueId val="{00000002-E1F3-459A-BF60-D39B82F65ED6}"/>
            </c:ext>
          </c:extLst>
        </c:ser>
        <c:ser>
          <c:idx val="2"/>
          <c:order val="3"/>
          <c:tx>
            <c:strRef>
              <c:f>Laskenta!$C$85</c:f>
              <c:strCache>
                <c:ptCount val="1"/>
                <c:pt idx="0">
                  <c:v>Minimiarvo</c:v>
                </c:pt>
              </c:strCache>
            </c:strRef>
          </c:tx>
          <c:spPr>
            <a:ln w="12700" cap="rnd">
              <a:solidFill>
                <a:schemeClr val="accent2"/>
              </a:solidFill>
              <a:round/>
            </a:ln>
            <a:effectLst/>
          </c:spPr>
          <c:marker>
            <c:symbol val="circle"/>
            <c:size val="5"/>
            <c:spPr>
              <a:solidFill>
                <a:schemeClr val="accent2"/>
              </a:solidFill>
              <a:ln w="12700">
                <a:solidFill>
                  <a:schemeClr val="accent2"/>
                </a:solidFill>
              </a:ln>
              <a:effectLst/>
            </c:spPr>
          </c:marker>
          <c:xVal>
            <c:strRef>
              <c:f>Laskenta!$R$106:$T$106</c:f>
              <c:strCache>
                <c:ptCount val="3"/>
                <c:pt idx="0">
                  <c:v>DN 20-65</c:v>
                </c:pt>
                <c:pt idx="1">
                  <c:v>DN 80-100</c:v>
                </c:pt>
                <c:pt idx="2">
                  <c:v>DN 125-200</c:v>
                </c:pt>
              </c:strCache>
            </c:strRef>
          </c:xVal>
          <c:yVal>
            <c:numRef>
              <c:f>Laskenta!$R$122:$T$122</c:f>
              <c:numCache>
                <c:formatCode>0</c:formatCode>
                <c:ptCount val="3"/>
                <c:pt idx="0">
                  <c:v>193.5</c:v>
                </c:pt>
                <c:pt idx="1">
                  <c:v>199.5</c:v>
                </c:pt>
                <c:pt idx="2">
                  <c:v>443</c:v>
                </c:pt>
              </c:numCache>
            </c:numRef>
          </c:yVal>
          <c:smooth val="1"/>
          <c:extLst>
            <c:ext xmlns:c16="http://schemas.microsoft.com/office/drawing/2014/chart" uri="{C3380CC4-5D6E-409C-BE32-E72D297353CC}">
              <c16:uniqueId val="{00000003-E1F3-459A-BF60-D39B82F65ED6}"/>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1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r>
              <a:rPr lang="fi-FI" sz="1200" b="1" i="0" u="none" strike="noStrike" kern="1200" spc="0" baseline="0" dirty="0">
                <a:solidFill>
                  <a:sysClr val="windowText" lastClr="000000"/>
                </a:solidFill>
              </a:rPr>
              <a:t>Perusparantaminen tiiviissä kaupunkimaisessa ympäristössä </a:t>
            </a:r>
          </a:p>
        </c:rich>
      </c:tx>
      <c:overlay val="0"/>
      <c:spPr>
        <a:noFill/>
        <a:ln>
          <a:no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Laskenta!$J$109</c:f>
              <c:strCache>
                <c:ptCount val="1"/>
                <c:pt idx="0">
                  <c:v>Perusparantaminen, tiivis ympäristö</c:v>
                </c:pt>
              </c:strCache>
            </c:strRef>
          </c:tx>
          <c:spPr>
            <a:solidFill>
              <a:schemeClr val="accent1"/>
            </a:solidFill>
            <a:ln>
              <a:noFill/>
            </a:ln>
            <a:effectLst/>
          </c:spPr>
          <c:invertIfNegative val="0"/>
          <c:cat>
            <c:strRef>
              <c:f>Laskenta!$R$106:$T$106</c:f>
              <c:strCache>
                <c:ptCount val="3"/>
                <c:pt idx="0">
                  <c:v>DN 20-65</c:v>
                </c:pt>
                <c:pt idx="1">
                  <c:v>DN 80-100</c:v>
                </c:pt>
                <c:pt idx="2">
                  <c:v>DN 125-200</c:v>
                </c:pt>
              </c:strCache>
            </c:strRef>
          </c:cat>
          <c:val>
            <c:numRef>
              <c:f>Laskenta!$R$109:$T$109</c:f>
              <c:numCache>
                <c:formatCode>0</c:formatCode>
                <c:ptCount val="3"/>
                <c:pt idx="0">
                  <c:v>363.69459319398862</c:v>
                </c:pt>
                <c:pt idx="1">
                  <c:v>500.95786379225871</c:v>
                </c:pt>
                <c:pt idx="2">
                  <c:v>0</c:v>
                </c:pt>
              </c:numCache>
            </c:numRef>
          </c:val>
          <c:extLst>
            <c:ext xmlns:c16="http://schemas.microsoft.com/office/drawing/2014/chart" uri="{C3380CC4-5D6E-409C-BE32-E72D297353CC}">
              <c16:uniqueId val="{00000000-7B74-43CA-BBF9-183BE33B6C65}"/>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Laskenta!$H$113</c:f>
              <c:strCache>
                <c:ptCount val="1"/>
                <c:pt idx="0">
                  <c:v>Aritmeettiset keskiarvot</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ysDash"/>
              </a:ln>
              <a:effectLst/>
            </c:spPr>
          </c:marker>
          <c:xVal>
            <c:strRef>
              <c:f>Laskenta!$R$106:$S$106</c:f>
              <c:strCache>
                <c:ptCount val="2"/>
                <c:pt idx="0">
                  <c:v>DN 20-65</c:v>
                </c:pt>
                <c:pt idx="1">
                  <c:v>DN 80-100</c:v>
                </c:pt>
              </c:strCache>
            </c:strRef>
          </c:xVal>
          <c:yVal>
            <c:numRef>
              <c:f>Laskenta!$R$115:$S$115</c:f>
              <c:numCache>
                <c:formatCode>0</c:formatCode>
                <c:ptCount val="2"/>
                <c:pt idx="0">
                  <c:v>371.42857142857144</c:v>
                </c:pt>
                <c:pt idx="1">
                  <c:v>493.625</c:v>
                </c:pt>
              </c:numCache>
            </c:numRef>
          </c:yVal>
          <c:smooth val="1"/>
          <c:extLst>
            <c:ext xmlns:c16="http://schemas.microsoft.com/office/drawing/2014/chart" uri="{C3380CC4-5D6E-409C-BE32-E72D297353CC}">
              <c16:uniqueId val="{00000001-7B74-43CA-BBF9-183BE33B6C65}"/>
            </c:ext>
          </c:extLst>
        </c:ser>
        <c:ser>
          <c:idx val="1"/>
          <c:order val="2"/>
          <c:tx>
            <c:strRef>
              <c:f>Laskenta!$C$84</c:f>
              <c:strCache>
                <c:ptCount val="1"/>
                <c:pt idx="0">
                  <c:v>Maksimiarvo</c:v>
                </c:pt>
              </c:strCache>
            </c:strRef>
          </c:tx>
          <c:spPr>
            <a:ln w="6350" cap="rnd">
              <a:solidFill>
                <a:schemeClr val="accent5"/>
              </a:solidFill>
              <a:round/>
            </a:ln>
            <a:effectLst/>
          </c:spPr>
          <c:marker>
            <c:symbol val="circle"/>
            <c:size val="5"/>
            <c:spPr>
              <a:solidFill>
                <a:schemeClr val="accent5"/>
              </a:solidFill>
              <a:ln w="6350">
                <a:solidFill>
                  <a:schemeClr val="accent5"/>
                </a:solidFill>
              </a:ln>
              <a:effectLst/>
            </c:spPr>
          </c:marker>
          <c:xVal>
            <c:strRef>
              <c:f>Laskenta!$R$106:$S$106</c:f>
              <c:strCache>
                <c:ptCount val="2"/>
                <c:pt idx="0">
                  <c:v>DN 20-65</c:v>
                </c:pt>
                <c:pt idx="1">
                  <c:v>DN 80-100</c:v>
                </c:pt>
              </c:strCache>
            </c:strRef>
          </c:xVal>
          <c:yVal>
            <c:numRef>
              <c:f>Laskenta!$R$123:$S$123</c:f>
              <c:numCache>
                <c:formatCode>0</c:formatCode>
                <c:ptCount val="2"/>
                <c:pt idx="0">
                  <c:v>654</c:v>
                </c:pt>
                <c:pt idx="1">
                  <c:v>789.5</c:v>
                </c:pt>
              </c:numCache>
            </c:numRef>
          </c:yVal>
          <c:smooth val="1"/>
          <c:extLst>
            <c:ext xmlns:c16="http://schemas.microsoft.com/office/drawing/2014/chart" uri="{C3380CC4-5D6E-409C-BE32-E72D297353CC}">
              <c16:uniqueId val="{00000002-7B74-43CA-BBF9-183BE33B6C65}"/>
            </c:ext>
          </c:extLst>
        </c:ser>
        <c:ser>
          <c:idx val="2"/>
          <c:order val="3"/>
          <c:tx>
            <c:strRef>
              <c:f>Laskenta!$C$85</c:f>
              <c:strCache>
                <c:ptCount val="1"/>
                <c:pt idx="0">
                  <c:v>Minimiarvo</c:v>
                </c:pt>
              </c:strCache>
            </c:strRef>
          </c:tx>
          <c:spPr>
            <a:ln w="6350" cap="rnd">
              <a:solidFill>
                <a:schemeClr val="accent2"/>
              </a:solidFill>
              <a:round/>
            </a:ln>
            <a:effectLst/>
          </c:spPr>
          <c:marker>
            <c:symbol val="circle"/>
            <c:size val="5"/>
            <c:spPr>
              <a:solidFill>
                <a:schemeClr val="accent2"/>
              </a:solidFill>
              <a:ln w="6350">
                <a:solidFill>
                  <a:schemeClr val="accent2"/>
                </a:solidFill>
              </a:ln>
              <a:effectLst/>
            </c:spPr>
          </c:marker>
          <c:xVal>
            <c:strRef>
              <c:f>Laskenta!$R$106:$S$106</c:f>
              <c:strCache>
                <c:ptCount val="2"/>
                <c:pt idx="0">
                  <c:v>DN 20-65</c:v>
                </c:pt>
                <c:pt idx="1">
                  <c:v>DN 80-100</c:v>
                </c:pt>
              </c:strCache>
            </c:strRef>
          </c:xVal>
          <c:yVal>
            <c:numRef>
              <c:f>Laskenta!$R$124:$S$124</c:f>
              <c:numCache>
                <c:formatCode>0</c:formatCode>
                <c:ptCount val="2"/>
                <c:pt idx="0">
                  <c:v>249.5</c:v>
                </c:pt>
                <c:pt idx="1">
                  <c:v>334</c:v>
                </c:pt>
              </c:numCache>
            </c:numRef>
          </c:yVal>
          <c:smooth val="1"/>
          <c:extLst>
            <c:ext xmlns:c16="http://schemas.microsoft.com/office/drawing/2014/chart" uri="{C3380CC4-5D6E-409C-BE32-E72D297353CC}">
              <c16:uniqueId val="{00000003-7B74-43CA-BBF9-183BE33B6C65}"/>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1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spc="0" baseline="0">
                <a:solidFill>
                  <a:srgbClr val="000000">
                    <a:lumMod val="65000"/>
                    <a:lumOff val="35000"/>
                  </a:srgbClr>
                </a:solidFill>
                <a:latin typeface="+mn-lt"/>
                <a:ea typeface="+mn-ea"/>
                <a:cs typeface="+mn-cs"/>
              </a:defRPr>
            </a:pPr>
            <a:r>
              <a:rPr lang="fi-FI" sz="1200" b="1" i="0" u="none" strike="noStrike" kern="1200" spc="0" baseline="0" dirty="0">
                <a:solidFill>
                  <a:sysClr val="windowText" lastClr="000000"/>
                </a:solidFill>
              </a:rPr>
              <a:t>Perusparantaminen väljemmin rakennetussa ympäristössä</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spc="0" baseline="0">
              <a:solidFill>
                <a:srgbClr val="000000">
                  <a:lumMod val="65000"/>
                  <a:lumOff val="35000"/>
                </a:srgbClr>
              </a:solidFill>
              <a:latin typeface="+mn-lt"/>
              <a:ea typeface="+mn-ea"/>
              <a:cs typeface="+mn-cs"/>
            </a:defRPr>
          </a:pPr>
          <a:endParaRPr lang="fi-FI"/>
        </a:p>
      </c:txPr>
    </c:title>
    <c:autoTitleDeleted val="0"/>
    <c:plotArea>
      <c:layout/>
      <c:barChart>
        <c:barDir val="col"/>
        <c:grouping val="clustered"/>
        <c:varyColors val="0"/>
        <c:ser>
          <c:idx val="0"/>
          <c:order val="0"/>
          <c:tx>
            <c:strRef>
              <c:f>Laskenta!$J$110</c:f>
              <c:strCache>
                <c:ptCount val="1"/>
                <c:pt idx="0">
                  <c:v>Perusparantaminen, väljä ympäristö</c:v>
                </c:pt>
              </c:strCache>
            </c:strRef>
          </c:tx>
          <c:spPr>
            <a:solidFill>
              <a:schemeClr val="accent1"/>
            </a:solidFill>
            <a:ln>
              <a:noFill/>
            </a:ln>
            <a:effectLst/>
          </c:spPr>
          <c:invertIfNegative val="0"/>
          <c:cat>
            <c:strRef>
              <c:f>Laskenta!$R$106:$T$106</c:f>
              <c:strCache>
                <c:ptCount val="3"/>
                <c:pt idx="0">
                  <c:v>DN 20-65</c:v>
                </c:pt>
                <c:pt idx="1">
                  <c:v>DN 80-100</c:v>
                </c:pt>
                <c:pt idx="2">
                  <c:v>DN 125-200</c:v>
                </c:pt>
              </c:strCache>
            </c:strRef>
          </c:cat>
          <c:val>
            <c:numRef>
              <c:f>Laskenta!$R$110:$T$110</c:f>
              <c:numCache>
                <c:formatCode>0</c:formatCode>
                <c:ptCount val="3"/>
                <c:pt idx="0">
                  <c:v>339.29257641921396</c:v>
                </c:pt>
                <c:pt idx="1">
                  <c:v>461.60435571687839</c:v>
                </c:pt>
                <c:pt idx="2">
                  <c:v>670.87204563977184</c:v>
                </c:pt>
              </c:numCache>
            </c:numRef>
          </c:val>
          <c:extLst>
            <c:ext xmlns:c16="http://schemas.microsoft.com/office/drawing/2014/chart" uri="{C3380CC4-5D6E-409C-BE32-E72D297353CC}">
              <c16:uniqueId val="{00000000-CB8B-4E4F-B0DC-B81FC41311D6}"/>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Laskenta!$C$83</c:f>
              <c:strCache>
                <c:ptCount val="1"/>
                <c:pt idx="0">
                  <c:v>Aritmeettinen keskiarvo</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ysDash"/>
              </a:ln>
              <a:effectLst/>
            </c:spPr>
          </c:marker>
          <c:xVal>
            <c:strRef>
              <c:f>Laskenta!$R$106:$T$106</c:f>
              <c:strCache>
                <c:ptCount val="3"/>
                <c:pt idx="0">
                  <c:v>DN 20-65</c:v>
                </c:pt>
                <c:pt idx="1">
                  <c:v>DN 80-100</c:v>
                </c:pt>
                <c:pt idx="2">
                  <c:v>DN 125-200</c:v>
                </c:pt>
              </c:strCache>
            </c:strRef>
          </c:xVal>
          <c:yVal>
            <c:numRef>
              <c:f>Laskenta!$R$116:$T$116</c:f>
              <c:numCache>
                <c:formatCode>0</c:formatCode>
                <c:ptCount val="3"/>
                <c:pt idx="0">
                  <c:v>387.16959064327489</c:v>
                </c:pt>
                <c:pt idx="1">
                  <c:v>423.66666666666669</c:v>
                </c:pt>
                <c:pt idx="2">
                  <c:v>540</c:v>
                </c:pt>
              </c:numCache>
            </c:numRef>
          </c:yVal>
          <c:smooth val="1"/>
          <c:extLst>
            <c:ext xmlns:c16="http://schemas.microsoft.com/office/drawing/2014/chart" uri="{C3380CC4-5D6E-409C-BE32-E72D297353CC}">
              <c16:uniqueId val="{00000001-CB8B-4E4F-B0DC-B81FC41311D6}"/>
            </c:ext>
          </c:extLst>
        </c:ser>
        <c:ser>
          <c:idx val="1"/>
          <c:order val="2"/>
          <c:tx>
            <c:strRef>
              <c:f>Laskenta!$C$84</c:f>
              <c:strCache>
                <c:ptCount val="1"/>
                <c:pt idx="0">
                  <c:v>Maksimiarvo</c:v>
                </c:pt>
              </c:strCache>
            </c:strRef>
          </c:tx>
          <c:spPr>
            <a:ln w="6350" cap="rnd">
              <a:solidFill>
                <a:srgbClr val="691E28"/>
              </a:solidFill>
              <a:round/>
            </a:ln>
            <a:effectLst/>
          </c:spPr>
          <c:marker>
            <c:symbol val="circle"/>
            <c:size val="5"/>
            <c:spPr>
              <a:solidFill>
                <a:srgbClr val="691E28"/>
              </a:solidFill>
              <a:ln w="6350">
                <a:solidFill>
                  <a:srgbClr val="691E28"/>
                </a:solidFill>
              </a:ln>
              <a:effectLst/>
            </c:spPr>
          </c:marker>
          <c:xVal>
            <c:strRef>
              <c:f>Laskenta!$R$106:$T$106</c:f>
              <c:strCache>
                <c:ptCount val="3"/>
                <c:pt idx="0">
                  <c:v>DN 20-65</c:v>
                </c:pt>
                <c:pt idx="1">
                  <c:v>DN 80-100</c:v>
                </c:pt>
                <c:pt idx="2">
                  <c:v>DN 125-200</c:v>
                </c:pt>
              </c:strCache>
            </c:strRef>
          </c:xVal>
          <c:yVal>
            <c:numRef>
              <c:f>Laskenta!$R$125:$T$125</c:f>
              <c:numCache>
                <c:formatCode>0</c:formatCode>
                <c:ptCount val="3"/>
                <c:pt idx="0">
                  <c:v>520</c:v>
                </c:pt>
                <c:pt idx="1">
                  <c:v>458</c:v>
                </c:pt>
                <c:pt idx="2">
                  <c:v>680</c:v>
                </c:pt>
              </c:numCache>
            </c:numRef>
          </c:yVal>
          <c:smooth val="1"/>
          <c:extLst>
            <c:ext xmlns:c16="http://schemas.microsoft.com/office/drawing/2014/chart" uri="{C3380CC4-5D6E-409C-BE32-E72D297353CC}">
              <c16:uniqueId val="{00000002-CB8B-4E4F-B0DC-B81FC41311D6}"/>
            </c:ext>
          </c:extLst>
        </c:ser>
        <c:ser>
          <c:idx val="2"/>
          <c:order val="3"/>
          <c:tx>
            <c:strRef>
              <c:f>Laskenta!$C$85</c:f>
              <c:strCache>
                <c:ptCount val="1"/>
                <c:pt idx="0">
                  <c:v>Minimiarvo</c:v>
                </c:pt>
              </c:strCache>
            </c:strRef>
          </c:tx>
          <c:spPr>
            <a:ln w="6350" cap="rnd">
              <a:solidFill>
                <a:schemeClr val="accent2"/>
              </a:solidFill>
              <a:round/>
            </a:ln>
            <a:effectLst/>
          </c:spPr>
          <c:marker>
            <c:symbol val="circle"/>
            <c:size val="5"/>
            <c:spPr>
              <a:solidFill>
                <a:schemeClr val="accent2"/>
              </a:solidFill>
              <a:ln w="6350">
                <a:solidFill>
                  <a:schemeClr val="accent2"/>
                </a:solidFill>
              </a:ln>
              <a:effectLst/>
            </c:spPr>
          </c:marker>
          <c:xVal>
            <c:strRef>
              <c:f>Laskenta!$R$106:$T$106</c:f>
              <c:strCache>
                <c:ptCount val="3"/>
                <c:pt idx="0">
                  <c:v>DN 20-65</c:v>
                </c:pt>
                <c:pt idx="1">
                  <c:v>DN 80-100</c:v>
                </c:pt>
                <c:pt idx="2">
                  <c:v>DN 125-200</c:v>
                </c:pt>
              </c:strCache>
            </c:strRef>
          </c:xVal>
          <c:yVal>
            <c:numRef>
              <c:f>Laskenta!$R$126:$T$126</c:f>
              <c:numCache>
                <c:formatCode>0</c:formatCode>
                <c:ptCount val="3"/>
                <c:pt idx="0">
                  <c:v>254.33918128654972</c:v>
                </c:pt>
                <c:pt idx="1">
                  <c:v>367.5</c:v>
                </c:pt>
                <c:pt idx="2">
                  <c:v>400</c:v>
                </c:pt>
              </c:numCache>
            </c:numRef>
          </c:yVal>
          <c:smooth val="1"/>
          <c:extLst>
            <c:ext xmlns:c16="http://schemas.microsoft.com/office/drawing/2014/chart" uri="{C3380CC4-5D6E-409C-BE32-E72D297353CC}">
              <c16:uniqueId val="{00000003-CB8B-4E4F-B0DC-B81FC41311D6}"/>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1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r>
              <a:rPr lang="fi-FI" sz="1800">
                <a:solidFill>
                  <a:sysClr val="windowText" lastClr="000000"/>
                </a:solidFill>
              </a:rPr>
              <a:t>2Mpuk: johtokokoluokka DN 80-150</a:t>
            </a:r>
          </a:p>
          <a:p>
            <a:pPr>
              <a:defRPr sz="1800">
                <a:solidFill>
                  <a:sysClr val="windowText" lastClr="000000"/>
                </a:solidFill>
              </a:defRPr>
            </a:pPr>
            <a:r>
              <a:rPr lang="fi-FI" sz="1800">
                <a:solidFill>
                  <a:sysClr val="windowText" lastClr="000000"/>
                </a:solidFill>
              </a:rPr>
              <a:t>Rakentamiskustannukset</a:t>
            </a:r>
          </a:p>
        </c:rich>
      </c:tx>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1"/>
          <c:order val="1"/>
          <c:tx>
            <c:strRef>
              <c:f>Aikajana!$C$4</c:f>
              <c:strCache>
                <c:ptCount val="1"/>
                <c:pt idx="0">
                  <c:v>DN 80-150</c:v>
                </c:pt>
              </c:strCache>
            </c:strRef>
          </c:tx>
          <c:spPr>
            <a:solidFill>
              <a:schemeClr val="accent1"/>
            </a:solidFill>
            <a:ln w="25400">
              <a:noFill/>
            </a:ln>
            <a:effectLst/>
          </c:spPr>
          <c:invertIfNegative val="0"/>
          <c:cat>
            <c:numRef>
              <c:f>Aikajana!$A$27:$A$43</c:f>
              <c:numCache>
                <c:formatCode>General</c:formatCode>
                <c:ptCount val="17"/>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2025</c:v>
                </c:pt>
              </c:numCache>
            </c:numRef>
          </c:cat>
          <c:val>
            <c:numRef>
              <c:f>Aikajana!$C$27:$C$43</c:f>
              <c:numCache>
                <c:formatCode>0.0</c:formatCode>
                <c:ptCount val="17"/>
                <c:pt idx="0">
                  <c:v>227</c:v>
                </c:pt>
                <c:pt idx="1">
                  <c:v>235</c:v>
                </c:pt>
                <c:pt idx="2">
                  <c:v>285</c:v>
                </c:pt>
                <c:pt idx="3">
                  <c:v>272</c:v>
                </c:pt>
                <c:pt idx="4">
                  <c:v>248.5</c:v>
                </c:pt>
                <c:pt idx="5">
                  <c:v>278.5</c:v>
                </c:pt>
                <c:pt idx="6">
                  <c:v>271</c:v>
                </c:pt>
                <c:pt idx="7">
                  <c:v>284</c:v>
                </c:pt>
                <c:pt idx="8">
                  <c:v>344</c:v>
                </c:pt>
                <c:pt idx="9">
                  <c:v>286</c:v>
                </c:pt>
                <c:pt idx="13" formatCode="0">
                  <c:v>478.92196414017928</c:v>
                </c:pt>
                <c:pt idx="14" formatCode="0">
                  <c:v>556.9183417085427</c:v>
                </c:pt>
                <c:pt idx="15" formatCode="0">
                  <c:v>596.77585906663569</c:v>
                </c:pt>
              </c:numCache>
            </c:numRef>
          </c:val>
          <c:extLst>
            <c:ext xmlns:c16="http://schemas.microsoft.com/office/drawing/2014/chart" uri="{C3380CC4-5D6E-409C-BE32-E72D297353CC}">
              <c16:uniqueId val="{00000000-7C7F-46DA-9B92-3E606B3B2C57}"/>
            </c:ext>
          </c:extLst>
        </c:ser>
        <c:dLbls>
          <c:showLegendKey val="0"/>
          <c:showVal val="0"/>
          <c:showCatName val="0"/>
          <c:showSerName val="0"/>
          <c:showPercent val="0"/>
          <c:showBubbleSize val="0"/>
        </c:dLbls>
        <c:gapWidth val="150"/>
        <c:axId val="428009592"/>
        <c:axId val="428010312"/>
        <c:extLst>
          <c:ext xmlns:c15="http://schemas.microsoft.com/office/drawing/2012/chart" uri="{02D57815-91ED-43cb-92C2-25804820EDAC}">
            <c15:filteredBarSeries>
              <c15:ser>
                <c:idx val="0"/>
                <c:order val="0"/>
                <c:tx>
                  <c:strRef>
                    <c:extLst>
                      <c:ext uri="{02D57815-91ED-43cb-92C2-25804820EDAC}">
                        <c15:formulaRef>
                          <c15:sqref>Aikajana!$B$4</c15:sqref>
                        </c15:formulaRef>
                      </c:ext>
                    </c:extLst>
                    <c:strCache>
                      <c:ptCount val="1"/>
                      <c:pt idx="0">
                        <c:v>DN 20-65</c:v>
                      </c:pt>
                    </c:strCache>
                  </c:strRef>
                </c:tx>
                <c:spPr>
                  <a:solidFill>
                    <a:schemeClr val="accent1"/>
                  </a:solidFill>
                  <a:ln w="25400">
                    <a:noFill/>
                  </a:ln>
                  <a:effectLst/>
                </c:spPr>
                <c:invertIfNegative val="0"/>
                <c:cat>
                  <c:numRef>
                    <c:extLst>
                      <c:ext uri="{02D57815-91ED-43cb-92C2-25804820EDAC}">
                        <c15:formulaRef>
                          <c15:sqref>Aikajana!$A$27:$A$43</c15:sqref>
                        </c15:formulaRef>
                      </c:ext>
                    </c:extLst>
                    <c:numCache>
                      <c:formatCode>General</c:formatCode>
                      <c:ptCount val="17"/>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2025</c:v>
                      </c:pt>
                    </c:numCache>
                  </c:numRef>
                </c:cat>
                <c:val>
                  <c:numRef>
                    <c:extLst>
                      <c:ext uri="{02D57815-91ED-43cb-92C2-25804820EDAC}">
                        <c15:formulaRef>
                          <c15:sqref>Aikajana!$B$5:$B$42</c15:sqref>
                        </c15:formulaRef>
                      </c:ext>
                    </c:extLst>
                    <c:numCache>
                      <c:formatCode>0</c:formatCode>
                      <c:ptCount val="38"/>
                      <c:pt idx="0">
                        <c:v>102.42644721506022</c:v>
                      </c:pt>
                      <c:pt idx="1">
                        <c:v>102.76282306798323</c:v>
                      </c:pt>
                      <c:pt idx="2">
                        <c:v>105.28564196490591</c:v>
                      </c:pt>
                      <c:pt idx="3">
                        <c:v>105.11745403844439</c:v>
                      </c:pt>
                      <c:pt idx="4">
                        <c:v>123.28175009628758</c:v>
                      </c:pt>
                      <c:pt idx="5">
                        <c:v>123.95450180213363</c:v>
                      </c:pt>
                      <c:pt idx="6">
                        <c:v>120.75893119936492</c:v>
                      </c:pt>
                      <c:pt idx="7">
                        <c:v>117.22698474367319</c:v>
                      </c:pt>
                      <c:pt idx="8">
                        <c:v>111.84497109690483</c:v>
                      </c:pt>
                      <c:pt idx="9">
                        <c:v>127.48644825782536</c:v>
                      </c:pt>
                      <c:pt idx="10">
                        <c:v>121.26349497874945</c:v>
                      </c:pt>
                      <c:pt idx="11">
                        <c:v>128.1591999636714</c:v>
                      </c:pt>
                      <c:pt idx="12">
                        <c:v>140.26873066890019</c:v>
                      </c:pt>
                      <c:pt idx="13" formatCode="General">
                        <c:v>113</c:v>
                      </c:pt>
                      <c:pt idx="14">
                        <c:v>128</c:v>
                      </c:pt>
                      <c:pt idx="15">
                        <c:v>143</c:v>
                      </c:pt>
                      <c:pt idx="16">
                        <c:v>139</c:v>
                      </c:pt>
                      <c:pt idx="17">
                        <c:v>147</c:v>
                      </c:pt>
                      <c:pt idx="18">
                        <c:v>144</c:v>
                      </c:pt>
                      <c:pt idx="19">
                        <c:v>171</c:v>
                      </c:pt>
                      <c:pt idx="20">
                        <c:v>165</c:v>
                      </c:pt>
                      <c:pt idx="21">
                        <c:v>187</c:v>
                      </c:pt>
                      <c:pt idx="22">
                        <c:v>229</c:v>
                      </c:pt>
                      <c:pt idx="23">
                        <c:v>224</c:v>
                      </c:pt>
                      <c:pt idx="24">
                        <c:v>253</c:v>
                      </c:pt>
                      <c:pt idx="25">
                        <c:v>219</c:v>
                      </c:pt>
                      <c:pt idx="26">
                        <c:v>232</c:v>
                      </c:pt>
                      <c:pt idx="27">
                        <c:v>232</c:v>
                      </c:pt>
                      <c:pt idx="28">
                        <c:v>221</c:v>
                      </c:pt>
                      <c:pt idx="29">
                        <c:v>297</c:v>
                      </c:pt>
                      <c:pt idx="30">
                        <c:v>323</c:v>
                      </c:pt>
                      <c:pt idx="31">
                        <c:v>225</c:v>
                      </c:pt>
                      <c:pt idx="35">
                        <c:v>367.74501819442037</c:v>
                      </c:pt>
                      <c:pt idx="36">
                        <c:v>430.20305029353023</c:v>
                      </c:pt>
                      <c:pt idx="37">
                        <c:v>443.84795226471385</c:v>
                      </c:pt>
                    </c:numCache>
                  </c:numRef>
                </c:val>
                <c:extLst>
                  <c:ext xmlns:c16="http://schemas.microsoft.com/office/drawing/2014/chart" uri="{C3380CC4-5D6E-409C-BE32-E72D297353CC}">
                    <c16:uniqueId val="{00000001-7C7F-46DA-9B92-3E606B3B2C57}"/>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Aikajana!$D$4</c15:sqref>
                        </c15:formulaRef>
                      </c:ext>
                    </c:extLst>
                    <c:strCache>
                      <c:ptCount val="1"/>
                      <c:pt idx="0">
                        <c:v>DN 200-250</c:v>
                      </c:pt>
                    </c:strCache>
                  </c:strRef>
                </c:tx>
                <c:spPr>
                  <a:solidFill>
                    <a:schemeClr val="accent3"/>
                  </a:solidFill>
                  <a:ln w="25400">
                    <a:noFill/>
                  </a:ln>
                  <a:effectLst/>
                </c:spPr>
                <c:invertIfNegative val="0"/>
                <c:cat>
                  <c:numRef>
                    <c:extLst xmlns:c15="http://schemas.microsoft.com/office/drawing/2012/chart">
                      <c:ext xmlns:c15="http://schemas.microsoft.com/office/drawing/2012/chart" uri="{02D57815-91ED-43cb-92C2-25804820EDAC}">
                        <c15:formulaRef>
                          <c15:sqref>Aikajana!$A$27:$A$43</c15:sqref>
                        </c15:formulaRef>
                      </c:ext>
                    </c:extLst>
                    <c:numCache>
                      <c:formatCode>General</c:formatCode>
                      <c:ptCount val="17"/>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2025</c:v>
                      </c:pt>
                    </c:numCache>
                  </c:numRef>
                </c:cat>
                <c:val>
                  <c:numRef>
                    <c:extLst xmlns:c15="http://schemas.microsoft.com/office/drawing/2012/chart">
                      <c:ext xmlns:c15="http://schemas.microsoft.com/office/drawing/2012/chart" uri="{02D57815-91ED-43cb-92C2-25804820EDAC}">
                        <c15:formulaRef>
                          <c15:sqref>Aikajana!$D$37:$D$42</c15:sqref>
                        </c15:formulaRef>
                      </c:ext>
                    </c:extLst>
                    <c:numCache>
                      <c:formatCode>General</c:formatCode>
                      <c:ptCount val="6"/>
                      <c:pt idx="3" formatCode="0">
                        <c:v>981.8600295712173</c:v>
                      </c:pt>
                      <c:pt idx="4" formatCode="0">
                        <c:v>705.99197976878611</c:v>
                      </c:pt>
                      <c:pt idx="5" formatCode="0">
                        <c:v>756.79853975121682</c:v>
                      </c:pt>
                    </c:numCache>
                  </c:numRef>
                </c:val>
                <c:extLst xmlns:c15="http://schemas.microsoft.com/office/drawing/2012/chart">
                  <c:ext xmlns:c16="http://schemas.microsoft.com/office/drawing/2014/chart" uri="{C3380CC4-5D6E-409C-BE32-E72D297353CC}">
                    <c16:uniqueId val="{00000002-7C7F-46DA-9B92-3E606B3B2C5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Aikajana!$E$4</c15:sqref>
                        </c15:formulaRef>
                      </c:ext>
                    </c:extLst>
                    <c:strCache>
                      <c:ptCount val="1"/>
                      <c:pt idx="0">
                        <c:v>DN 300-400</c:v>
                      </c:pt>
                    </c:strCache>
                  </c:strRef>
                </c:tx>
                <c:spPr>
                  <a:solidFill>
                    <a:schemeClr val="accent4"/>
                  </a:solidFill>
                  <a:ln w="25400">
                    <a:noFill/>
                  </a:ln>
                  <a:effectLst/>
                </c:spPr>
                <c:invertIfNegative val="0"/>
                <c:cat>
                  <c:numRef>
                    <c:extLst xmlns:c15="http://schemas.microsoft.com/office/drawing/2012/chart">
                      <c:ext xmlns:c15="http://schemas.microsoft.com/office/drawing/2012/chart" uri="{02D57815-91ED-43cb-92C2-25804820EDAC}">
                        <c15:formulaRef>
                          <c15:sqref>Aikajana!$A$27:$A$43</c15:sqref>
                        </c15:formulaRef>
                      </c:ext>
                    </c:extLst>
                    <c:numCache>
                      <c:formatCode>General</c:formatCode>
                      <c:ptCount val="17"/>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2025</c:v>
                      </c:pt>
                    </c:numCache>
                  </c:numRef>
                </c:cat>
                <c:val>
                  <c:numRef>
                    <c:extLst xmlns:c15="http://schemas.microsoft.com/office/drawing/2012/chart">
                      <c:ext xmlns:c15="http://schemas.microsoft.com/office/drawing/2012/chart" uri="{02D57815-91ED-43cb-92C2-25804820EDAC}">
                        <c15:formulaRef>
                          <c15:sqref>Aikajana!$E$5:$E$42</c15:sqref>
                        </c15:formulaRef>
                      </c:ext>
                    </c:extLst>
                    <c:numCache>
                      <c:formatCode>0</c:formatCode>
                      <c:ptCount val="38"/>
                      <c:pt idx="0">
                        <c:v>326.28457733533139</c:v>
                      </c:pt>
                      <c:pt idx="1">
                        <c:v>437.96136050577473</c:v>
                      </c:pt>
                      <c:pt idx="2">
                        <c:v>495.14525550268849</c:v>
                      </c:pt>
                      <c:pt idx="3">
                        <c:v>407.68753374270273</c:v>
                      </c:pt>
                      <c:pt idx="4">
                        <c:v>452.25733425500317</c:v>
                      </c:pt>
                      <c:pt idx="5">
                        <c:v>454.27558937254128</c:v>
                      </c:pt>
                      <c:pt idx="6">
                        <c:v>471.43075787161541</c:v>
                      </c:pt>
                      <c:pt idx="7">
                        <c:v>373.71357259747748</c:v>
                      </c:pt>
                      <c:pt idx="8">
                        <c:v>436.61585709408263</c:v>
                      </c:pt>
                      <c:pt idx="9">
                        <c:v>285.41491120518424</c:v>
                      </c:pt>
                      <c:pt idx="10">
                        <c:v>378.92739831778437</c:v>
                      </c:pt>
                      <c:pt idx="11">
                        <c:v>337.55316840825265</c:v>
                      </c:pt>
                      <c:pt idx="12">
                        <c:v>316.36148967410224</c:v>
                      </c:pt>
                      <c:pt idx="13" formatCode="General">
                        <c:v>440</c:v>
                      </c:pt>
                      <c:pt idx="14">
                        <c:v>387</c:v>
                      </c:pt>
                      <c:pt idx="15">
                        <c:v>454</c:v>
                      </c:pt>
                      <c:pt idx="16">
                        <c:v>296</c:v>
                      </c:pt>
                      <c:pt idx="17">
                        <c:v>416</c:v>
                      </c:pt>
                      <c:pt idx="18">
                        <c:v>350</c:v>
                      </c:pt>
                      <c:pt idx="19">
                        <c:v>445</c:v>
                      </c:pt>
                      <c:pt idx="20">
                        <c:v>537</c:v>
                      </c:pt>
                      <c:pt idx="21">
                        <c:v>398</c:v>
                      </c:pt>
                      <c:pt idx="22">
                        <c:v>429</c:v>
                      </c:pt>
                      <c:pt idx="23">
                        <c:v>569</c:v>
                      </c:pt>
                      <c:pt idx="24">
                        <c:v>445</c:v>
                      </c:pt>
                      <c:pt idx="25">
                        <c:v>455</c:v>
                      </c:pt>
                      <c:pt idx="26">
                        <c:v>567</c:v>
                      </c:pt>
                      <c:pt idx="27">
                        <c:v>724</c:v>
                      </c:pt>
                      <c:pt idx="28">
                        <c:v>505</c:v>
                      </c:pt>
                      <c:pt idx="29">
                        <c:v>677</c:v>
                      </c:pt>
                      <c:pt idx="30">
                        <c:v>678</c:v>
                      </c:pt>
                      <c:pt idx="31">
                        <c:v>644</c:v>
                      </c:pt>
                      <c:pt idx="35">
                        <c:v>1291.3250286838222</c:v>
                      </c:pt>
                      <c:pt idx="36">
                        <c:v>1164.5797675149231</c:v>
                      </c:pt>
                      <c:pt idx="37">
                        <c:v>1566.0239207920793</c:v>
                      </c:pt>
                    </c:numCache>
                  </c:numRef>
                </c:val>
                <c:extLst xmlns:c15="http://schemas.microsoft.com/office/drawing/2012/chart">
                  <c:ext xmlns:c16="http://schemas.microsoft.com/office/drawing/2014/chart" uri="{C3380CC4-5D6E-409C-BE32-E72D297353CC}">
                    <c16:uniqueId val="{00000003-7C7F-46DA-9B92-3E606B3B2C57}"/>
                  </c:ext>
                </c:extLst>
              </c15:ser>
            </c15:filteredBarSeries>
          </c:ext>
        </c:extLst>
      </c:barChart>
      <c:dateAx>
        <c:axId val="428009592"/>
        <c:scaling>
          <c:orientation val="minMax"/>
        </c:scaling>
        <c:delete val="0"/>
        <c:axPos val="b"/>
        <c:numFmt formatCode="General" sourceLinked="1"/>
        <c:majorTickMark val="out"/>
        <c:minorTickMark val="out"/>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428010312"/>
        <c:crosses val="autoZero"/>
        <c:auto val="0"/>
        <c:lblOffset val="100"/>
        <c:baseTimeUnit val="days"/>
        <c:majorUnit val="2"/>
        <c:majorTimeUnit val="days"/>
      </c:dateAx>
      <c:valAx>
        <c:axId val="4280103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4280095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fi-FI" sz="1400" b="0" i="0" u="none" strike="noStrike" kern="1200" spc="0" baseline="0" dirty="0">
                <a:solidFill>
                  <a:sysClr val="windowText" lastClr="000000"/>
                </a:solidFill>
              </a:rPr>
              <a:t>2Mpuk, </a:t>
            </a:r>
          </a:p>
          <a:p>
            <a:pPr>
              <a:defRPr>
                <a:solidFill>
                  <a:sysClr val="windowText" lastClr="000000"/>
                </a:solidFill>
              </a:defRPr>
            </a:pPr>
            <a:r>
              <a:rPr lang="fi-FI" sz="1400" b="0" i="0" u="none" strike="noStrike" kern="1200" spc="0" baseline="0" dirty="0">
                <a:solidFill>
                  <a:sysClr val="windowText" lastClr="000000"/>
                </a:solidFill>
              </a:rPr>
              <a:t>Rakennettu johtopituus</a:t>
            </a:r>
            <a:endParaRPr lang="fi-FI" sz="1400" b="0" i="0" u="none" strike="noStrike" kern="1200" spc="0" baseline="0">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Laskenta!$K$96</c:f>
              <c:strCache>
                <c:ptCount val="1"/>
                <c:pt idx="0">
                  <c:v>DN 20-65</c:v>
                </c:pt>
              </c:strCache>
            </c:strRef>
          </c:tx>
          <c:spPr>
            <a:solidFill>
              <a:schemeClr val="accent1"/>
            </a:solidFill>
            <a:ln>
              <a:noFill/>
            </a:ln>
            <a:effectLst/>
          </c:spPr>
          <c:invertIfNegative val="0"/>
          <c:cat>
            <c:strRef>
              <c:f>Laskenta!$J$97:$J$100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Laskenta!$K$97:$K$100</c:f>
              <c:numCache>
                <c:formatCode>0</c:formatCode>
                <c:ptCount val="4"/>
                <c:pt idx="0">
                  <c:v>8674</c:v>
                </c:pt>
                <c:pt idx="1">
                  <c:v>1848</c:v>
                </c:pt>
                <c:pt idx="2">
                  <c:v>7808</c:v>
                </c:pt>
                <c:pt idx="3">
                  <c:v>105</c:v>
                </c:pt>
              </c:numCache>
            </c:numRef>
          </c:val>
          <c:extLst>
            <c:ext xmlns:c16="http://schemas.microsoft.com/office/drawing/2014/chart" uri="{C3380CC4-5D6E-409C-BE32-E72D297353CC}">
              <c16:uniqueId val="{00000000-77B5-4AC1-875E-949D33ECCBA4}"/>
            </c:ext>
          </c:extLst>
        </c:ser>
        <c:ser>
          <c:idx val="1"/>
          <c:order val="1"/>
          <c:tx>
            <c:strRef>
              <c:f>Laskenta!$L$96</c:f>
              <c:strCache>
                <c:ptCount val="1"/>
                <c:pt idx="0">
                  <c:v>DN 80-150</c:v>
                </c:pt>
              </c:strCache>
            </c:strRef>
          </c:tx>
          <c:spPr>
            <a:solidFill>
              <a:schemeClr val="accent2"/>
            </a:solidFill>
            <a:ln>
              <a:noFill/>
            </a:ln>
            <a:effectLst/>
          </c:spPr>
          <c:invertIfNegative val="0"/>
          <c:cat>
            <c:strRef>
              <c:f>Laskenta!$J$97:$J$100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Laskenta!$L$97:$L$100</c:f>
              <c:numCache>
                <c:formatCode>0</c:formatCode>
                <c:ptCount val="4"/>
                <c:pt idx="0">
                  <c:v>17086</c:v>
                </c:pt>
                <c:pt idx="1">
                  <c:v>2553</c:v>
                </c:pt>
                <c:pt idx="2">
                  <c:v>13803</c:v>
                </c:pt>
                <c:pt idx="3">
                  <c:v>1014</c:v>
                </c:pt>
              </c:numCache>
            </c:numRef>
          </c:val>
          <c:extLst>
            <c:ext xmlns:c16="http://schemas.microsoft.com/office/drawing/2014/chart" uri="{C3380CC4-5D6E-409C-BE32-E72D297353CC}">
              <c16:uniqueId val="{00000001-77B5-4AC1-875E-949D33ECCBA4}"/>
            </c:ext>
          </c:extLst>
        </c:ser>
        <c:ser>
          <c:idx val="2"/>
          <c:order val="2"/>
          <c:tx>
            <c:strRef>
              <c:f>Laskenta!$M$96</c:f>
              <c:strCache>
                <c:ptCount val="1"/>
                <c:pt idx="0">
                  <c:v>DN 200-250</c:v>
                </c:pt>
              </c:strCache>
            </c:strRef>
          </c:tx>
          <c:spPr>
            <a:solidFill>
              <a:schemeClr val="accent3"/>
            </a:solidFill>
            <a:ln>
              <a:noFill/>
            </a:ln>
            <a:effectLst/>
          </c:spPr>
          <c:invertIfNegative val="0"/>
          <c:cat>
            <c:strRef>
              <c:f>Laskenta!$J$97:$J$100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Laskenta!$M$97:$M$100</c:f>
              <c:numCache>
                <c:formatCode>0</c:formatCode>
                <c:ptCount val="4"/>
                <c:pt idx="0">
                  <c:v>4330</c:v>
                </c:pt>
                <c:pt idx="1">
                  <c:v>9003</c:v>
                </c:pt>
                <c:pt idx="2">
                  <c:v>4819</c:v>
                </c:pt>
                <c:pt idx="3">
                  <c:v>338</c:v>
                </c:pt>
              </c:numCache>
            </c:numRef>
          </c:val>
          <c:extLst>
            <c:ext xmlns:c16="http://schemas.microsoft.com/office/drawing/2014/chart" uri="{C3380CC4-5D6E-409C-BE32-E72D297353CC}">
              <c16:uniqueId val="{00000002-77B5-4AC1-875E-949D33ECCBA4}"/>
            </c:ext>
          </c:extLst>
        </c:ser>
        <c:ser>
          <c:idx val="3"/>
          <c:order val="3"/>
          <c:tx>
            <c:strRef>
              <c:f>Laskenta!$N$96</c:f>
              <c:strCache>
                <c:ptCount val="1"/>
                <c:pt idx="0">
                  <c:v>DN300-400</c:v>
                </c:pt>
              </c:strCache>
            </c:strRef>
          </c:tx>
          <c:spPr>
            <a:solidFill>
              <a:schemeClr val="accent4"/>
            </a:solidFill>
            <a:ln>
              <a:noFill/>
            </a:ln>
            <a:effectLst/>
          </c:spPr>
          <c:invertIfNegative val="0"/>
          <c:cat>
            <c:strRef>
              <c:f>Laskenta!$J$97:$J$100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Laskenta!$N$97:$N$100</c:f>
              <c:numCache>
                <c:formatCode>0</c:formatCode>
                <c:ptCount val="4"/>
                <c:pt idx="0">
                  <c:v>5574</c:v>
                </c:pt>
                <c:pt idx="1">
                  <c:v>1132</c:v>
                </c:pt>
                <c:pt idx="2">
                  <c:v>5919</c:v>
                </c:pt>
                <c:pt idx="3">
                  <c:v>0</c:v>
                </c:pt>
              </c:numCache>
            </c:numRef>
          </c:val>
          <c:extLst>
            <c:ext xmlns:c16="http://schemas.microsoft.com/office/drawing/2014/chart" uri="{C3380CC4-5D6E-409C-BE32-E72D297353CC}">
              <c16:uniqueId val="{00000003-77B5-4AC1-875E-949D33ECCBA4}"/>
            </c:ext>
          </c:extLst>
        </c:ser>
        <c:dLbls>
          <c:showLegendKey val="0"/>
          <c:showVal val="0"/>
          <c:showCatName val="0"/>
          <c:showSerName val="0"/>
          <c:showPercent val="0"/>
          <c:showBubbleSize val="0"/>
        </c:dLbls>
        <c:gapWidth val="219"/>
        <c:overlap val="-27"/>
        <c:axId val="831264152"/>
        <c:axId val="831263072"/>
      </c:barChart>
      <c:catAx>
        <c:axId val="831264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fi-FI"/>
          </a:p>
        </c:txPr>
        <c:crossAx val="831263072"/>
        <c:crosses val="autoZero"/>
        <c:auto val="1"/>
        <c:lblAlgn val="ctr"/>
        <c:lblOffset val="100"/>
        <c:noMultiLvlLbl val="0"/>
      </c:catAx>
      <c:valAx>
        <c:axId val="831263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crossAx val="831264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0" i="0" u="none" strike="noStrike" kern="1200" spc="0" baseline="0" dirty="0" err="1">
                <a:solidFill>
                  <a:sysClr val="windowText" lastClr="000000"/>
                </a:solidFill>
              </a:rPr>
              <a:t>2Mpuk, </a:t>
            </a:r>
          </a:p>
          <a:p>
            <a:pPr>
              <a:defRPr>
                <a:solidFill>
                  <a:sysClr val="windowText" lastClr="000000"/>
                </a:solidFill>
              </a:defRPr>
            </a:pPr>
            <a:r>
              <a:rPr lang="en-US" sz="1400" b="0" i="0" u="none" strike="noStrike" kern="1200" spc="0" baseline="0" dirty="0" err="1">
                <a:solidFill>
                  <a:sysClr val="windowText" lastClr="000000"/>
                </a:solidFill>
              </a:rPr>
              <a:t>Johtojen rakentamiskustannukset,</a:t>
            </a:r>
          </a:p>
          <a:p>
            <a:pPr>
              <a:defRPr>
                <a:solidFill>
                  <a:sysClr val="windowText" lastClr="000000"/>
                </a:solidFill>
              </a:defRPr>
            </a:pPr>
            <a:r>
              <a:rPr lang="en-US" sz="1400" b="0" i="0" u="none" strike="noStrike" kern="1200" spc="0" baseline="0" dirty="0" err="1">
                <a:solidFill>
                  <a:sysClr val="windowText" lastClr="000000"/>
                </a:solidFill>
              </a:rPr>
              <a:t>painotettu keskiarvo</a:t>
            </a:r>
            <a:endParaRPr lang="fi-FI" sz="1400" b="0" i="0" u="none" strike="noStrike" kern="1200" spc="0" baseline="0" dirty="0">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Laskenta!$K$106</c:f>
              <c:strCache>
                <c:ptCount val="1"/>
                <c:pt idx="0">
                  <c:v>DN 20-65</c:v>
                </c:pt>
              </c:strCache>
            </c:strRef>
          </c:tx>
          <c:spPr>
            <a:solidFill>
              <a:schemeClr val="accent1"/>
            </a:solidFill>
            <a:ln>
              <a:noFill/>
            </a:ln>
            <a:effectLst/>
          </c:spPr>
          <c:invertIfNegative val="0"/>
          <c:cat>
            <c:strRef>
              <c:f>Laskenta!$J$107:$J$110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Laskenta!$K$107:$K$110</c:f>
              <c:numCache>
                <c:formatCode>0</c:formatCode>
                <c:ptCount val="4"/>
                <c:pt idx="0">
                  <c:v>388.28452847590501</c:v>
                </c:pt>
                <c:pt idx="1">
                  <c:v>245.43560606060606</c:v>
                </c:pt>
                <c:pt idx="2">
                  <c:v>553.80763319672133</c:v>
                </c:pt>
                <c:pt idx="3">
                  <c:v>349.16190476190474</c:v>
                </c:pt>
              </c:numCache>
            </c:numRef>
          </c:val>
          <c:extLst>
            <c:ext xmlns:c16="http://schemas.microsoft.com/office/drawing/2014/chart" uri="{C3380CC4-5D6E-409C-BE32-E72D297353CC}">
              <c16:uniqueId val="{00000000-14CD-450B-B878-E31D1D0CE702}"/>
            </c:ext>
          </c:extLst>
        </c:ser>
        <c:ser>
          <c:idx val="1"/>
          <c:order val="1"/>
          <c:tx>
            <c:strRef>
              <c:f>Laskenta!$L$106</c:f>
              <c:strCache>
                <c:ptCount val="1"/>
                <c:pt idx="0">
                  <c:v>DN 80-150</c:v>
                </c:pt>
              </c:strCache>
            </c:strRef>
          </c:tx>
          <c:spPr>
            <a:solidFill>
              <a:schemeClr val="accent2"/>
            </a:solidFill>
            <a:ln>
              <a:noFill/>
            </a:ln>
            <a:effectLst/>
          </c:spPr>
          <c:invertIfNegative val="0"/>
          <c:cat>
            <c:strRef>
              <c:f>Laskenta!$J$107:$J$110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Laskenta!$L$107:$L$110</c:f>
              <c:numCache>
                <c:formatCode>0</c:formatCode>
                <c:ptCount val="4"/>
                <c:pt idx="0">
                  <c:v>576.52926372468687</c:v>
                </c:pt>
                <c:pt idx="1">
                  <c:v>441.9083431257344</c:v>
                </c:pt>
                <c:pt idx="2">
                  <c:v>659.67760631746717</c:v>
                </c:pt>
                <c:pt idx="3">
                  <c:v>471.60552268244578</c:v>
                </c:pt>
              </c:numCache>
            </c:numRef>
          </c:val>
          <c:extLst>
            <c:ext xmlns:c16="http://schemas.microsoft.com/office/drawing/2014/chart" uri="{C3380CC4-5D6E-409C-BE32-E72D297353CC}">
              <c16:uniqueId val="{00000001-14CD-450B-B878-E31D1D0CE702}"/>
            </c:ext>
          </c:extLst>
        </c:ser>
        <c:ser>
          <c:idx val="2"/>
          <c:order val="2"/>
          <c:tx>
            <c:strRef>
              <c:f>Laskenta!$M$106</c:f>
              <c:strCache>
                <c:ptCount val="1"/>
                <c:pt idx="0">
                  <c:v>DN 200-250</c:v>
                </c:pt>
              </c:strCache>
            </c:strRef>
          </c:tx>
          <c:spPr>
            <a:solidFill>
              <a:schemeClr val="accent3"/>
            </a:solidFill>
            <a:ln>
              <a:noFill/>
            </a:ln>
            <a:effectLst/>
          </c:spPr>
          <c:invertIfNegative val="0"/>
          <c:cat>
            <c:strRef>
              <c:f>Laskenta!$J$107:$J$110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Laskenta!$M$107:$M$110</c:f>
              <c:numCache>
                <c:formatCode>0</c:formatCode>
                <c:ptCount val="4"/>
                <c:pt idx="0">
                  <c:v>758.04157043879911</c:v>
                </c:pt>
                <c:pt idx="1">
                  <c:v>539.00899700099967</c:v>
                </c:pt>
                <c:pt idx="2">
                  <c:v>1153.2705955592446</c:v>
                </c:pt>
                <c:pt idx="3">
                  <c:v>889.27810650887579</c:v>
                </c:pt>
              </c:numCache>
            </c:numRef>
          </c:val>
          <c:extLst>
            <c:ext xmlns:c16="http://schemas.microsoft.com/office/drawing/2014/chart" uri="{C3380CC4-5D6E-409C-BE32-E72D297353CC}">
              <c16:uniqueId val="{00000002-14CD-450B-B878-E31D1D0CE702}"/>
            </c:ext>
          </c:extLst>
        </c:ser>
        <c:ser>
          <c:idx val="3"/>
          <c:order val="3"/>
          <c:tx>
            <c:strRef>
              <c:f>Laskenta!$N$106</c:f>
              <c:strCache>
                <c:ptCount val="1"/>
                <c:pt idx="0">
                  <c:v>DN300-400</c:v>
                </c:pt>
              </c:strCache>
            </c:strRef>
          </c:tx>
          <c:spPr>
            <a:solidFill>
              <a:schemeClr val="accent4"/>
            </a:solidFill>
            <a:ln>
              <a:noFill/>
            </a:ln>
            <a:effectLst/>
          </c:spPr>
          <c:invertIfNegative val="0"/>
          <c:cat>
            <c:strRef>
              <c:f>Laskenta!$J$107:$J$110</c:f>
              <c:strCache>
                <c:ptCount val="4"/>
                <c:pt idx="0">
                  <c:v>Uudisrakentaminen, tiivis ympäristö</c:v>
                </c:pt>
                <c:pt idx="1">
                  <c:v>Uudisrakentaminen, väljä ympäristö</c:v>
                </c:pt>
                <c:pt idx="2">
                  <c:v>Perusparantaminen, tiivis ympäristö</c:v>
                </c:pt>
                <c:pt idx="3">
                  <c:v>Perusparantaminen, väljä ympäristö</c:v>
                </c:pt>
              </c:strCache>
            </c:strRef>
          </c:cat>
          <c:val>
            <c:numRef>
              <c:f>Laskenta!$N$107:$N$110</c:f>
              <c:numCache>
                <c:formatCode>0</c:formatCode>
                <c:ptCount val="4"/>
                <c:pt idx="0">
                  <c:v>1323.1193039110153</c:v>
                </c:pt>
                <c:pt idx="1">
                  <c:v>855.09010600706711</c:v>
                </c:pt>
                <c:pt idx="2">
                  <c:v>1930.7354282818044</c:v>
                </c:pt>
                <c:pt idx="3">
                  <c:v>0</c:v>
                </c:pt>
              </c:numCache>
            </c:numRef>
          </c:val>
          <c:extLst>
            <c:ext xmlns:c16="http://schemas.microsoft.com/office/drawing/2014/chart" uri="{C3380CC4-5D6E-409C-BE32-E72D297353CC}">
              <c16:uniqueId val="{00000003-14CD-450B-B878-E31D1D0CE702}"/>
            </c:ext>
          </c:extLst>
        </c:ser>
        <c:dLbls>
          <c:showLegendKey val="0"/>
          <c:showVal val="0"/>
          <c:showCatName val="0"/>
          <c:showSerName val="0"/>
          <c:showPercent val="0"/>
          <c:showBubbleSize val="0"/>
        </c:dLbls>
        <c:gapWidth val="219"/>
        <c:overlap val="-27"/>
        <c:axId val="831264152"/>
        <c:axId val="831263072"/>
      </c:barChart>
      <c:catAx>
        <c:axId val="831264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i-FI"/>
          </a:p>
        </c:txPr>
        <c:crossAx val="831263072"/>
        <c:crosses val="autoZero"/>
        <c:auto val="1"/>
        <c:lblAlgn val="ctr"/>
        <c:lblOffset val="100"/>
        <c:noMultiLvlLbl val="0"/>
      </c:catAx>
      <c:valAx>
        <c:axId val="831263072"/>
        <c:scaling>
          <c:orientation val="minMax"/>
          <c:max val="2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crossAx val="831264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1.2262414200894871E-2"/>
          <c:w val="0.95226690352122989"/>
          <c:h val="1.4097346512888685E-2"/>
        </c:manualLayout>
      </c:layout>
      <c:barChart>
        <c:barDir val="col"/>
        <c:grouping val="clustered"/>
        <c:varyColors val="0"/>
        <c:ser>
          <c:idx val="0"/>
          <c:order val="0"/>
          <c:tx>
            <c:v>Painotettu keskiarvo</c:v>
          </c:tx>
          <c:spPr>
            <a:solidFill>
              <a:schemeClr val="accent1"/>
            </a:solidFill>
            <a:ln w="25400">
              <a:noFill/>
            </a:ln>
            <a:effectLst/>
          </c:spPr>
          <c:invertIfNegative val="0"/>
          <c:val>
            <c:numLit>
              <c:formatCode>General</c:formatCode>
              <c:ptCount val="1"/>
              <c:pt idx="0">
                <c:v>0</c:v>
              </c:pt>
            </c:numLit>
          </c:val>
          <c:extLst>
            <c:ext xmlns:c16="http://schemas.microsoft.com/office/drawing/2014/chart" uri="{C3380CC4-5D6E-409C-BE32-E72D297353CC}">
              <c16:uniqueId val="{00000000-C7CF-41C9-BFE4-67679F175C3E}"/>
            </c:ext>
          </c:extLst>
        </c:ser>
        <c:dLbls>
          <c:showLegendKey val="0"/>
          <c:showVal val="0"/>
          <c:showCatName val="0"/>
          <c:showSerName val="0"/>
          <c:showPercent val="0"/>
          <c:showBubbleSize val="0"/>
        </c:dLbls>
        <c:gapWidth val="150"/>
        <c:axId val="1161823352"/>
        <c:axId val="1161824792"/>
      </c:barChart>
      <c:scatterChart>
        <c:scatterStyle val="lineMarker"/>
        <c:varyColors val="0"/>
        <c:ser>
          <c:idx val="3"/>
          <c:order val="1"/>
          <c:tx>
            <c:strRef>
              <c:f>Laskenta!$C$73</c:f>
              <c:strCache>
                <c:ptCount val="1"/>
                <c:pt idx="0">
                  <c:v>Aritmeettinen keskiarvo</c:v>
                </c:pt>
              </c:strCache>
            </c:strRef>
          </c:tx>
          <c:spPr>
            <a:ln w="25400" cap="rnd">
              <a:solidFill>
                <a:schemeClr val="accent5"/>
              </a:solidFill>
              <a:round/>
            </a:ln>
            <a:effectLst/>
          </c:spPr>
          <c:marker>
            <c:symbol val="circle"/>
            <c:size val="5"/>
            <c:spPr>
              <a:solidFill>
                <a:schemeClr val="accent5"/>
              </a:solidFill>
              <a:ln w="19050">
                <a:solidFill>
                  <a:schemeClr val="accent5"/>
                </a:solidFill>
                <a:prstDash val="solid"/>
              </a:ln>
              <a:effectLst/>
            </c:spPr>
          </c:marker>
          <c:yVal>
            <c:numLit>
              <c:formatCode>General</c:formatCode>
              <c:ptCount val="1"/>
              <c:pt idx="0">
                <c:v>0</c:v>
              </c:pt>
            </c:numLit>
          </c:yVal>
          <c:smooth val="0"/>
          <c:extLst>
            <c:ext xmlns:c16="http://schemas.microsoft.com/office/drawing/2014/chart" uri="{C3380CC4-5D6E-409C-BE32-E72D297353CC}">
              <c16:uniqueId val="{00000001-C7CF-41C9-BFE4-67679F175C3E}"/>
            </c:ext>
          </c:extLst>
        </c:ser>
        <c:ser>
          <c:idx val="1"/>
          <c:order val="2"/>
          <c:tx>
            <c:strRef>
              <c:f>Laskenta!$C$74</c:f>
              <c:strCache>
                <c:ptCount val="1"/>
                <c:pt idx="0">
                  <c:v>Maksimiarvo</c:v>
                </c:pt>
              </c:strCache>
            </c:strRef>
          </c:tx>
          <c:spPr>
            <a:ln w="25400" cap="rnd">
              <a:solidFill>
                <a:schemeClr val="accent6"/>
              </a:solidFill>
              <a:round/>
            </a:ln>
            <a:effectLst/>
          </c:spPr>
          <c:marker>
            <c:symbol val="circle"/>
            <c:size val="5"/>
            <c:spPr>
              <a:solidFill>
                <a:schemeClr val="accent6"/>
              </a:solidFill>
              <a:ln w="12700">
                <a:solidFill>
                  <a:schemeClr val="accent6"/>
                </a:solidFill>
              </a:ln>
              <a:effectLst/>
            </c:spPr>
          </c:marker>
          <c:yVal>
            <c:numLit>
              <c:formatCode>General</c:formatCode>
              <c:ptCount val="1"/>
              <c:pt idx="0">
                <c:v>0</c:v>
              </c:pt>
            </c:numLit>
          </c:yVal>
          <c:smooth val="0"/>
          <c:extLst>
            <c:ext xmlns:c16="http://schemas.microsoft.com/office/drawing/2014/chart" uri="{C3380CC4-5D6E-409C-BE32-E72D297353CC}">
              <c16:uniqueId val="{00000002-C7CF-41C9-BFE4-67679F175C3E}"/>
            </c:ext>
          </c:extLst>
        </c:ser>
        <c:ser>
          <c:idx val="2"/>
          <c:order val="3"/>
          <c:tx>
            <c:strRef>
              <c:f>Laskenta!$C$75</c:f>
              <c:strCache>
                <c:ptCount val="1"/>
                <c:pt idx="0">
                  <c:v>Minimiarvo</c:v>
                </c:pt>
              </c:strCache>
            </c:strRef>
          </c:tx>
          <c:spPr>
            <a:ln w="25400" cap="rnd">
              <a:solidFill>
                <a:schemeClr val="accent2"/>
              </a:solidFill>
              <a:round/>
            </a:ln>
            <a:effectLst/>
          </c:spPr>
          <c:marker>
            <c:symbol val="circle"/>
            <c:size val="5"/>
            <c:spPr>
              <a:solidFill>
                <a:schemeClr val="accent2"/>
              </a:solidFill>
              <a:ln w="12700">
                <a:solidFill>
                  <a:schemeClr val="accent2"/>
                </a:solidFill>
              </a:ln>
              <a:effectLst/>
            </c:spPr>
          </c:marker>
          <c:yVal>
            <c:numLit>
              <c:formatCode>General</c:formatCode>
              <c:ptCount val="1"/>
              <c:pt idx="0">
                <c:v>0</c:v>
              </c:pt>
            </c:numLit>
          </c:yVal>
          <c:smooth val="0"/>
          <c:extLst>
            <c:ext xmlns:c16="http://schemas.microsoft.com/office/drawing/2014/chart" uri="{C3380CC4-5D6E-409C-BE32-E72D297353CC}">
              <c16:uniqueId val="{00000003-C7CF-41C9-BFE4-67679F175C3E}"/>
            </c:ext>
          </c:extLst>
        </c:ser>
        <c:ser>
          <c:idx val="4"/>
          <c:order val="4"/>
          <c:tx>
            <c:v> </c:v>
          </c:tx>
          <c:spPr>
            <a:ln w="57150" cap="rnd">
              <a:solidFill>
                <a:schemeClr val="bg1">
                  <a:alpha val="0"/>
                </a:schemeClr>
              </a:solidFill>
              <a:round/>
            </a:ln>
            <a:effectLst/>
          </c:spPr>
          <c:marker>
            <c:symbol val="circle"/>
            <c:size val="5"/>
            <c:spPr>
              <a:solidFill>
                <a:schemeClr val="bg1"/>
              </a:solidFill>
              <a:ln w="57150">
                <a:solidFill>
                  <a:schemeClr val="bg1"/>
                </a:solidFill>
              </a:ln>
              <a:effectLst/>
            </c:spPr>
          </c:marker>
          <c:yVal>
            <c:numLit>
              <c:formatCode>General</c:formatCode>
              <c:ptCount val="1"/>
              <c:pt idx="0">
                <c:v>0</c:v>
              </c:pt>
            </c:numLit>
          </c:yVal>
          <c:smooth val="0"/>
          <c:extLst>
            <c:ext xmlns:c16="http://schemas.microsoft.com/office/drawing/2014/chart" uri="{C3380CC4-5D6E-409C-BE32-E72D297353CC}">
              <c16:uniqueId val="{00000004-C7CF-41C9-BFE4-67679F175C3E}"/>
            </c:ext>
          </c:extLst>
        </c:ser>
        <c:dLbls>
          <c:showLegendKey val="0"/>
          <c:showVal val="0"/>
          <c:showCatName val="0"/>
          <c:showSerName val="0"/>
          <c:showPercent val="0"/>
          <c:showBubbleSize val="0"/>
        </c:dLbls>
        <c:axId val="1161823352"/>
        <c:axId val="1161824792"/>
      </c:scatterChart>
      <c:catAx>
        <c:axId val="1161823352"/>
        <c:scaling>
          <c:orientation val="minMax"/>
        </c:scaling>
        <c:delete val="1"/>
        <c:axPos val="b"/>
        <c:numFmt formatCode="General" sourceLinked="1"/>
        <c:majorTickMark val="none"/>
        <c:minorTickMark val="none"/>
        <c:tickLblPos val="nextTo"/>
        <c:crossAx val="1161824792"/>
        <c:crosses val="autoZero"/>
        <c:auto val="1"/>
        <c:lblAlgn val="ctr"/>
        <c:lblOffset val="100"/>
        <c:noMultiLvlLbl val="0"/>
      </c:catAx>
      <c:valAx>
        <c:axId val="1161824792"/>
        <c:scaling>
          <c:orientation val="minMax"/>
        </c:scaling>
        <c:delete val="1"/>
        <c:axPos val="l"/>
        <c:numFmt formatCode="General" sourceLinked="1"/>
        <c:majorTickMark val="none"/>
        <c:minorTickMark val="none"/>
        <c:tickLblPos val="nextTo"/>
        <c:crossAx val="1161823352"/>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fi-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fi-FI" sz="1200" b="1" i="0" dirty="0"/>
              <a:t>Uudisrakentaminen tiiviissä kaupunkimaisessa ympäristössä </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spPr>
            <a:solidFill>
              <a:schemeClr val="accent1"/>
            </a:solidFill>
            <a:ln>
              <a:noFill/>
            </a:ln>
            <a:effectLst/>
          </c:spPr>
          <c:invertIfNegative val="0"/>
          <c:cat>
            <c:strRef>
              <c:f>Laskenta!$K$96:$N$96</c:f>
              <c:strCache>
                <c:ptCount val="4"/>
                <c:pt idx="0">
                  <c:v>DN 20-65</c:v>
                </c:pt>
                <c:pt idx="1">
                  <c:v>DN 80-150</c:v>
                </c:pt>
                <c:pt idx="2">
                  <c:v>DN 200-250</c:v>
                </c:pt>
                <c:pt idx="3">
                  <c:v>DN300-400</c:v>
                </c:pt>
              </c:strCache>
            </c:strRef>
          </c:cat>
          <c:val>
            <c:numRef>
              <c:f>Laskenta!$K$107:$N$107</c:f>
              <c:numCache>
                <c:formatCode>0</c:formatCode>
                <c:ptCount val="4"/>
                <c:pt idx="0">
                  <c:v>388.28452847590501</c:v>
                </c:pt>
                <c:pt idx="1">
                  <c:v>576.52926372468687</c:v>
                </c:pt>
                <c:pt idx="2">
                  <c:v>758.04157043879911</c:v>
                </c:pt>
                <c:pt idx="3">
                  <c:v>1323.1193039110153</c:v>
                </c:pt>
              </c:numCache>
            </c:numRef>
          </c:val>
          <c:extLst>
            <c:ext xmlns:c16="http://schemas.microsoft.com/office/drawing/2014/chart" uri="{C3380CC4-5D6E-409C-BE32-E72D297353CC}">
              <c16:uniqueId val="{00000000-2D64-4E4F-903E-883BA74B6CFB}"/>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Laskenta!$C$83</c:f>
              <c:strCache>
                <c:ptCount val="1"/>
                <c:pt idx="0">
                  <c:v>Aritmeettinen keskiarvo</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olid"/>
              </a:ln>
              <a:effectLst/>
            </c:spPr>
          </c:marker>
          <c:xVal>
            <c:strRef>
              <c:f>Laskenta!$K$96:$N$96</c:f>
              <c:strCache>
                <c:ptCount val="4"/>
                <c:pt idx="0">
                  <c:v>DN 20-65</c:v>
                </c:pt>
                <c:pt idx="1">
                  <c:v>DN 80-150</c:v>
                </c:pt>
                <c:pt idx="2">
                  <c:v>DN 200-250</c:v>
                </c:pt>
                <c:pt idx="3">
                  <c:v>DN300-400</c:v>
                </c:pt>
              </c:strCache>
            </c:strRef>
          </c:xVal>
          <c:yVal>
            <c:numRef>
              <c:f>Laskenta!$K$113:$N$113</c:f>
              <c:numCache>
                <c:formatCode>0</c:formatCode>
                <c:ptCount val="4"/>
                <c:pt idx="0">
                  <c:v>426.2</c:v>
                </c:pt>
                <c:pt idx="1">
                  <c:v>585.35714285714289</c:v>
                </c:pt>
                <c:pt idx="2">
                  <c:v>639.79999999999995</c:v>
                </c:pt>
                <c:pt idx="3">
                  <c:v>1139.7142857142858</c:v>
                </c:pt>
              </c:numCache>
            </c:numRef>
          </c:yVal>
          <c:smooth val="1"/>
          <c:extLst>
            <c:ext xmlns:c16="http://schemas.microsoft.com/office/drawing/2014/chart" uri="{C3380CC4-5D6E-409C-BE32-E72D297353CC}">
              <c16:uniqueId val="{00000001-2D64-4E4F-903E-883BA74B6CFB}"/>
            </c:ext>
          </c:extLst>
        </c:ser>
        <c:ser>
          <c:idx val="1"/>
          <c:order val="2"/>
          <c:tx>
            <c:v>Maksimi</c:v>
          </c:tx>
          <c:spPr>
            <a:ln w="6350" cap="rnd">
              <a:solidFill>
                <a:schemeClr val="accent5"/>
              </a:solidFill>
              <a:round/>
            </a:ln>
            <a:effectLst/>
          </c:spPr>
          <c:marker>
            <c:symbol val="circle"/>
            <c:size val="5"/>
            <c:spPr>
              <a:solidFill>
                <a:schemeClr val="accent5"/>
              </a:solidFill>
              <a:ln w="6350">
                <a:solidFill>
                  <a:schemeClr val="accent5"/>
                </a:solidFill>
              </a:ln>
              <a:effectLst/>
            </c:spPr>
          </c:marker>
          <c:xVal>
            <c:strRef>
              <c:f>Laskenta!$K$96:$N$96</c:f>
              <c:strCache>
                <c:ptCount val="4"/>
                <c:pt idx="0">
                  <c:v>DN 20-65</c:v>
                </c:pt>
                <c:pt idx="1">
                  <c:v>DN 80-150</c:v>
                </c:pt>
                <c:pt idx="2">
                  <c:v>DN 200-250</c:v>
                </c:pt>
                <c:pt idx="3">
                  <c:v>DN300-400</c:v>
                </c:pt>
              </c:strCache>
            </c:strRef>
          </c:xVal>
          <c:yVal>
            <c:numRef>
              <c:f>Laskenta!$K$119:$N$119</c:f>
              <c:numCache>
                <c:formatCode>0</c:formatCode>
                <c:ptCount val="4"/>
                <c:pt idx="0">
                  <c:v>841</c:v>
                </c:pt>
                <c:pt idx="1">
                  <c:v>1017.5</c:v>
                </c:pt>
                <c:pt idx="2">
                  <c:v>860</c:v>
                </c:pt>
                <c:pt idx="3">
                  <c:v>1867.5</c:v>
                </c:pt>
              </c:numCache>
            </c:numRef>
          </c:yVal>
          <c:smooth val="1"/>
          <c:extLst>
            <c:ext xmlns:c16="http://schemas.microsoft.com/office/drawing/2014/chart" uri="{C3380CC4-5D6E-409C-BE32-E72D297353CC}">
              <c16:uniqueId val="{00000002-2D64-4E4F-903E-883BA74B6CFB}"/>
            </c:ext>
          </c:extLst>
        </c:ser>
        <c:ser>
          <c:idx val="2"/>
          <c:order val="3"/>
          <c:tx>
            <c:v>Minimi</c:v>
          </c:tx>
          <c:spPr>
            <a:ln w="12700" cap="rnd">
              <a:solidFill>
                <a:schemeClr val="accent2"/>
              </a:solidFill>
              <a:round/>
            </a:ln>
            <a:effectLst/>
          </c:spPr>
          <c:marker>
            <c:symbol val="circle"/>
            <c:size val="5"/>
            <c:spPr>
              <a:solidFill>
                <a:schemeClr val="accent2"/>
              </a:solidFill>
              <a:ln w="12700">
                <a:solidFill>
                  <a:schemeClr val="accent2"/>
                </a:solidFill>
              </a:ln>
              <a:effectLst/>
            </c:spPr>
          </c:marker>
          <c:xVal>
            <c:strRef>
              <c:f>Laskenta!$K$96:$N$96</c:f>
              <c:strCache>
                <c:ptCount val="4"/>
                <c:pt idx="0">
                  <c:v>DN 20-65</c:v>
                </c:pt>
                <c:pt idx="1">
                  <c:v>DN 80-150</c:v>
                </c:pt>
                <c:pt idx="2">
                  <c:v>DN 200-250</c:v>
                </c:pt>
                <c:pt idx="3">
                  <c:v>DN300-400</c:v>
                </c:pt>
              </c:strCache>
            </c:strRef>
          </c:xVal>
          <c:yVal>
            <c:numRef>
              <c:f>Laskenta!$K$120:$N$120</c:f>
              <c:numCache>
                <c:formatCode>0</c:formatCode>
                <c:ptCount val="4"/>
                <c:pt idx="0">
                  <c:v>176</c:v>
                </c:pt>
                <c:pt idx="1">
                  <c:v>230</c:v>
                </c:pt>
                <c:pt idx="2">
                  <c:v>402.5</c:v>
                </c:pt>
                <c:pt idx="3">
                  <c:v>637</c:v>
                </c:pt>
              </c:numCache>
            </c:numRef>
          </c:yVal>
          <c:smooth val="1"/>
          <c:extLst>
            <c:ext xmlns:c16="http://schemas.microsoft.com/office/drawing/2014/chart" uri="{C3380CC4-5D6E-409C-BE32-E72D297353CC}">
              <c16:uniqueId val="{00000003-2D64-4E4F-903E-883BA74B6CFB}"/>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solidFill>
            <a:sysClr val="windowText" lastClr="000000"/>
          </a:solidFill>
        </a:defRPr>
      </a:pPr>
      <a:endParaRPr lang="fi-FI"/>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spc="0" baseline="0">
                <a:solidFill>
                  <a:sysClr val="windowText" lastClr="000000"/>
                </a:solidFill>
                <a:latin typeface="+mn-lt"/>
                <a:ea typeface="+mn-ea"/>
                <a:cs typeface="+mn-cs"/>
              </a:defRPr>
            </a:pPr>
            <a:r>
              <a:rPr lang="fi-FI" sz="1200" b="1" i="0" u="none" strike="noStrike" kern="1200" spc="0" baseline="0" dirty="0">
                <a:solidFill>
                  <a:sysClr val="windowText" lastClr="000000"/>
                </a:solidFill>
              </a:rPr>
              <a:t>Uudisrakentaminen väljemmin rakennetussa ympäristössä</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200" b="1"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Laskenta!$J$108</c:f>
              <c:strCache>
                <c:ptCount val="1"/>
                <c:pt idx="0">
                  <c:v>Uudisrakentaminen, väljä ympäristö</c:v>
                </c:pt>
              </c:strCache>
            </c:strRef>
          </c:tx>
          <c:spPr>
            <a:solidFill>
              <a:schemeClr val="accent1"/>
            </a:solidFill>
            <a:ln>
              <a:noFill/>
            </a:ln>
            <a:effectLst/>
          </c:spPr>
          <c:invertIfNegative val="0"/>
          <c:cat>
            <c:strRef>
              <c:f>Laskenta!$K$106:$N$106</c:f>
              <c:strCache>
                <c:ptCount val="4"/>
                <c:pt idx="0">
                  <c:v>DN 20-65</c:v>
                </c:pt>
                <c:pt idx="1">
                  <c:v>DN 80-150</c:v>
                </c:pt>
                <c:pt idx="2">
                  <c:v>DN 200-250</c:v>
                </c:pt>
                <c:pt idx="3">
                  <c:v>DN300-400</c:v>
                </c:pt>
              </c:strCache>
            </c:strRef>
          </c:cat>
          <c:val>
            <c:numRef>
              <c:f>Laskenta!$K$108:$N$108</c:f>
              <c:numCache>
                <c:formatCode>0</c:formatCode>
                <c:ptCount val="4"/>
                <c:pt idx="0">
                  <c:v>245.43560606060606</c:v>
                </c:pt>
                <c:pt idx="1">
                  <c:v>441.9083431257344</c:v>
                </c:pt>
                <c:pt idx="2">
                  <c:v>539.00899700099967</c:v>
                </c:pt>
                <c:pt idx="3">
                  <c:v>855.09010600706711</c:v>
                </c:pt>
              </c:numCache>
            </c:numRef>
          </c:val>
          <c:extLst>
            <c:ext xmlns:c16="http://schemas.microsoft.com/office/drawing/2014/chart" uri="{C3380CC4-5D6E-409C-BE32-E72D297353CC}">
              <c16:uniqueId val="{00000000-9193-41D7-9B3B-ED23E3B97BBD}"/>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Laskenta!$C$83</c:f>
              <c:strCache>
                <c:ptCount val="1"/>
                <c:pt idx="0">
                  <c:v>Aritmeettinen keskiarvo</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olid"/>
              </a:ln>
              <a:effectLst/>
            </c:spPr>
          </c:marker>
          <c:xVal>
            <c:strRef>
              <c:f>Laskenta!$K$106:$N$106</c:f>
              <c:strCache>
                <c:ptCount val="4"/>
                <c:pt idx="0">
                  <c:v>DN 20-65</c:v>
                </c:pt>
                <c:pt idx="1">
                  <c:v>DN 80-150</c:v>
                </c:pt>
                <c:pt idx="2">
                  <c:v>DN 200-250</c:v>
                </c:pt>
                <c:pt idx="3">
                  <c:v>DN300-400</c:v>
                </c:pt>
              </c:strCache>
            </c:strRef>
          </c:xVal>
          <c:yVal>
            <c:numRef>
              <c:f>Laskenta!$K$114:$N$114</c:f>
              <c:numCache>
                <c:formatCode>0</c:formatCode>
                <c:ptCount val="4"/>
                <c:pt idx="0">
                  <c:v>267.60000000000002</c:v>
                </c:pt>
                <c:pt idx="1">
                  <c:v>561</c:v>
                </c:pt>
                <c:pt idx="2">
                  <c:v>494.83333333333331</c:v>
                </c:pt>
                <c:pt idx="3">
                  <c:v>900.5</c:v>
                </c:pt>
              </c:numCache>
            </c:numRef>
          </c:yVal>
          <c:smooth val="1"/>
          <c:extLst>
            <c:ext xmlns:c16="http://schemas.microsoft.com/office/drawing/2014/chart" uri="{C3380CC4-5D6E-409C-BE32-E72D297353CC}">
              <c16:uniqueId val="{00000001-9193-41D7-9B3B-ED23E3B97BBD}"/>
            </c:ext>
          </c:extLst>
        </c:ser>
        <c:ser>
          <c:idx val="1"/>
          <c:order val="2"/>
          <c:tx>
            <c:strRef>
              <c:f>Laskenta!$C$84</c:f>
              <c:strCache>
                <c:ptCount val="1"/>
                <c:pt idx="0">
                  <c:v>Maksimiarvo</c:v>
                </c:pt>
              </c:strCache>
            </c:strRef>
          </c:tx>
          <c:spPr>
            <a:ln w="12700" cap="rnd">
              <a:solidFill>
                <a:srgbClr val="691E28"/>
              </a:solidFill>
              <a:round/>
            </a:ln>
            <a:effectLst/>
          </c:spPr>
          <c:marker>
            <c:symbol val="circle"/>
            <c:size val="5"/>
            <c:spPr>
              <a:solidFill>
                <a:srgbClr val="691E28"/>
              </a:solidFill>
              <a:ln w="12700">
                <a:solidFill>
                  <a:srgbClr val="691E28"/>
                </a:solidFill>
              </a:ln>
              <a:effectLst/>
            </c:spPr>
          </c:marker>
          <c:dPt>
            <c:idx val="1"/>
            <c:marker>
              <c:symbol val="circle"/>
              <c:size val="5"/>
              <c:spPr>
                <a:solidFill>
                  <a:srgbClr val="691E28"/>
                </a:solidFill>
                <a:ln w="12700">
                  <a:solidFill>
                    <a:srgbClr val="691E28"/>
                  </a:solidFill>
                </a:ln>
                <a:effectLst/>
              </c:spPr>
            </c:marker>
            <c:bubble3D val="0"/>
            <c:spPr>
              <a:ln w="12700" cap="rnd">
                <a:solidFill>
                  <a:srgbClr val="691E28"/>
                </a:solidFill>
                <a:round/>
              </a:ln>
              <a:effectLst/>
            </c:spPr>
            <c:extLst>
              <c:ext xmlns:c16="http://schemas.microsoft.com/office/drawing/2014/chart" uri="{C3380CC4-5D6E-409C-BE32-E72D297353CC}">
                <c16:uniqueId val="{00000003-9193-41D7-9B3B-ED23E3B97BBD}"/>
              </c:ext>
            </c:extLst>
          </c:dPt>
          <c:xVal>
            <c:strRef>
              <c:f>Laskenta!$K$106:$N$106</c:f>
              <c:strCache>
                <c:ptCount val="4"/>
                <c:pt idx="0">
                  <c:v>DN 20-65</c:v>
                </c:pt>
                <c:pt idx="1">
                  <c:v>DN 80-150</c:v>
                </c:pt>
                <c:pt idx="2">
                  <c:v>DN 200-250</c:v>
                </c:pt>
                <c:pt idx="3">
                  <c:v>DN300-400</c:v>
                </c:pt>
              </c:strCache>
            </c:strRef>
          </c:xVal>
          <c:yVal>
            <c:numRef>
              <c:f>Laskenta!$K$121:$N$121</c:f>
              <c:numCache>
                <c:formatCode>0</c:formatCode>
                <c:ptCount val="4"/>
                <c:pt idx="0">
                  <c:v>406.5</c:v>
                </c:pt>
                <c:pt idx="1">
                  <c:v>982</c:v>
                </c:pt>
                <c:pt idx="2">
                  <c:v>620</c:v>
                </c:pt>
                <c:pt idx="3">
                  <c:v>991</c:v>
                </c:pt>
              </c:numCache>
            </c:numRef>
          </c:yVal>
          <c:smooth val="1"/>
          <c:extLst>
            <c:ext xmlns:c16="http://schemas.microsoft.com/office/drawing/2014/chart" uri="{C3380CC4-5D6E-409C-BE32-E72D297353CC}">
              <c16:uniqueId val="{00000004-9193-41D7-9B3B-ED23E3B97BBD}"/>
            </c:ext>
          </c:extLst>
        </c:ser>
        <c:ser>
          <c:idx val="2"/>
          <c:order val="3"/>
          <c:tx>
            <c:strRef>
              <c:f>Laskenta!$C$85</c:f>
              <c:strCache>
                <c:ptCount val="1"/>
                <c:pt idx="0">
                  <c:v>Minimiarvo</c:v>
                </c:pt>
              </c:strCache>
            </c:strRef>
          </c:tx>
          <c:spPr>
            <a:ln w="12700" cap="rnd">
              <a:solidFill>
                <a:schemeClr val="accent2"/>
              </a:solidFill>
              <a:round/>
            </a:ln>
            <a:effectLst/>
          </c:spPr>
          <c:marker>
            <c:symbol val="circle"/>
            <c:size val="5"/>
            <c:spPr>
              <a:solidFill>
                <a:schemeClr val="accent2"/>
              </a:solidFill>
              <a:ln w="12700">
                <a:solidFill>
                  <a:schemeClr val="accent2"/>
                </a:solidFill>
              </a:ln>
              <a:effectLst/>
            </c:spPr>
          </c:marker>
          <c:xVal>
            <c:strRef>
              <c:f>Laskenta!$K$106:$N$106</c:f>
              <c:strCache>
                <c:ptCount val="4"/>
                <c:pt idx="0">
                  <c:v>DN 20-65</c:v>
                </c:pt>
                <c:pt idx="1">
                  <c:v>DN 80-150</c:v>
                </c:pt>
                <c:pt idx="2">
                  <c:v>DN 200-250</c:v>
                </c:pt>
                <c:pt idx="3">
                  <c:v>DN300-400</c:v>
                </c:pt>
              </c:strCache>
            </c:strRef>
          </c:xVal>
          <c:yVal>
            <c:numRef>
              <c:f>Laskenta!$K$122:$N$122</c:f>
              <c:numCache>
                <c:formatCode>0</c:formatCode>
                <c:ptCount val="4"/>
                <c:pt idx="0">
                  <c:v>147.5</c:v>
                </c:pt>
                <c:pt idx="1">
                  <c:v>258</c:v>
                </c:pt>
                <c:pt idx="2">
                  <c:v>383</c:v>
                </c:pt>
                <c:pt idx="3">
                  <c:v>810</c:v>
                </c:pt>
              </c:numCache>
            </c:numRef>
          </c:yVal>
          <c:smooth val="1"/>
          <c:extLst>
            <c:ext xmlns:c16="http://schemas.microsoft.com/office/drawing/2014/chart" uri="{C3380CC4-5D6E-409C-BE32-E72D297353CC}">
              <c16:uniqueId val="{00000005-9193-41D7-9B3B-ED23E3B97BBD}"/>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r>
              <a:rPr lang="fi-FI" sz="1200" b="1" i="0" u="none" strike="noStrike" kern="1200" spc="0" baseline="0" dirty="0">
                <a:solidFill>
                  <a:sysClr val="windowText" lastClr="000000"/>
                </a:solidFill>
              </a:rPr>
              <a:t>Perusparantaminen tiiviissä kaupunkimaisessa ympäristössä </a:t>
            </a:r>
          </a:p>
        </c:rich>
      </c:tx>
      <c:overlay val="0"/>
      <c:spPr>
        <a:noFill/>
        <a:ln>
          <a:no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mn-lt"/>
              <a:ea typeface="+mn-ea"/>
              <a:cs typeface="+mn-cs"/>
            </a:defRPr>
          </a:pPr>
          <a:endParaRPr lang="fi-FI"/>
        </a:p>
      </c:txPr>
    </c:title>
    <c:autoTitleDeleted val="0"/>
    <c:plotArea>
      <c:layout/>
      <c:barChart>
        <c:barDir val="col"/>
        <c:grouping val="clustered"/>
        <c:varyColors val="0"/>
        <c:ser>
          <c:idx val="0"/>
          <c:order val="0"/>
          <c:tx>
            <c:strRef>
              <c:f>Laskenta!$J$109</c:f>
              <c:strCache>
                <c:ptCount val="1"/>
                <c:pt idx="0">
                  <c:v>Perusparantaminen, tiivis ympäristö</c:v>
                </c:pt>
              </c:strCache>
            </c:strRef>
          </c:tx>
          <c:spPr>
            <a:solidFill>
              <a:schemeClr val="accent1"/>
            </a:solidFill>
            <a:ln>
              <a:noFill/>
            </a:ln>
            <a:effectLst/>
          </c:spPr>
          <c:invertIfNegative val="0"/>
          <c:cat>
            <c:strRef>
              <c:f>Laskenta!$K$106:$N$106</c:f>
              <c:strCache>
                <c:ptCount val="4"/>
                <c:pt idx="0">
                  <c:v>DN 20-65</c:v>
                </c:pt>
                <c:pt idx="1">
                  <c:v>DN 80-150</c:v>
                </c:pt>
                <c:pt idx="2">
                  <c:v>DN 200-250</c:v>
                </c:pt>
                <c:pt idx="3">
                  <c:v>DN300-400</c:v>
                </c:pt>
              </c:strCache>
            </c:strRef>
          </c:cat>
          <c:val>
            <c:numRef>
              <c:f>Laskenta!$K$109:$N$109</c:f>
              <c:numCache>
                <c:formatCode>0</c:formatCode>
                <c:ptCount val="4"/>
                <c:pt idx="0">
                  <c:v>553.80763319672133</c:v>
                </c:pt>
                <c:pt idx="1">
                  <c:v>659.67760631746717</c:v>
                </c:pt>
                <c:pt idx="2">
                  <c:v>1153.2705955592446</c:v>
                </c:pt>
                <c:pt idx="3">
                  <c:v>1930.7354282818044</c:v>
                </c:pt>
              </c:numCache>
            </c:numRef>
          </c:val>
          <c:extLst>
            <c:ext xmlns:c16="http://schemas.microsoft.com/office/drawing/2014/chart" uri="{C3380CC4-5D6E-409C-BE32-E72D297353CC}">
              <c16:uniqueId val="{00000000-9220-4972-92AB-F9924F9B0468}"/>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Laskenta!$H$113</c:f>
              <c:strCache>
                <c:ptCount val="1"/>
                <c:pt idx="0">
                  <c:v>Aritmeettiset keskiarvot</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olid"/>
              </a:ln>
              <a:effectLst/>
            </c:spPr>
          </c:marker>
          <c:xVal>
            <c:strRef>
              <c:f>Laskenta!$K$106:$N$106</c:f>
              <c:strCache>
                <c:ptCount val="4"/>
                <c:pt idx="0">
                  <c:v>DN 20-65</c:v>
                </c:pt>
                <c:pt idx="1">
                  <c:v>DN 80-150</c:v>
                </c:pt>
                <c:pt idx="2">
                  <c:v>DN 200-250</c:v>
                </c:pt>
                <c:pt idx="3">
                  <c:v>DN300-400</c:v>
                </c:pt>
              </c:strCache>
            </c:strRef>
          </c:xVal>
          <c:yVal>
            <c:numRef>
              <c:f>Laskenta!$K$115:$N$115</c:f>
              <c:numCache>
                <c:formatCode>0</c:formatCode>
                <c:ptCount val="4"/>
                <c:pt idx="0">
                  <c:v>436.4</c:v>
                </c:pt>
                <c:pt idx="1">
                  <c:v>537.58823529411768</c:v>
                </c:pt>
                <c:pt idx="2">
                  <c:v>955.07142857142856</c:v>
                </c:pt>
                <c:pt idx="3">
                  <c:v>1691.3478260869567</c:v>
                </c:pt>
              </c:numCache>
            </c:numRef>
          </c:yVal>
          <c:smooth val="1"/>
          <c:extLst>
            <c:ext xmlns:c16="http://schemas.microsoft.com/office/drawing/2014/chart" uri="{C3380CC4-5D6E-409C-BE32-E72D297353CC}">
              <c16:uniqueId val="{00000001-9220-4972-92AB-F9924F9B0468}"/>
            </c:ext>
          </c:extLst>
        </c:ser>
        <c:ser>
          <c:idx val="1"/>
          <c:order val="2"/>
          <c:tx>
            <c:strRef>
              <c:f>Laskenta!$C$84</c:f>
              <c:strCache>
                <c:ptCount val="1"/>
                <c:pt idx="0">
                  <c:v>Maksimiarvo</c:v>
                </c:pt>
              </c:strCache>
            </c:strRef>
          </c:tx>
          <c:spPr>
            <a:ln w="12700" cap="rnd">
              <a:solidFill>
                <a:schemeClr val="accent5"/>
              </a:solidFill>
              <a:round/>
            </a:ln>
            <a:effectLst/>
          </c:spPr>
          <c:marker>
            <c:symbol val="circle"/>
            <c:size val="5"/>
            <c:spPr>
              <a:solidFill>
                <a:schemeClr val="accent5"/>
              </a:solidFill>
              <a:ln w="12700">
                <a:solidFill>
                  <a:schemeClr val="accent5"/>
                </a:solidFill>
              </a:ln>
              <a:effectLst/>
            </c:spPr>
          </c:marker>
          <c:xVal>
            <c:strRef>
              <c:f>Laskenta!$K$106:$N$106</c:f>
              <c:strCache>
                <c:ptCount val="4"/>
                <c:pt idx="0">
                  <c:v>DN 20-65</c:v>
                </c:pt>
                <c:pt idx="1">
                  <c:v>DN 80-150</c:v>
                </c:pt>
                <c:pt idx="2">
                  <c:v>DN 200-250</c:v>
                </c:pt>
                <c:pt idx="3">
                  <c:v>DN300-400</c:v>
                </c:pt>
              </c:strCache>
            </c:strRef>
          </c:xVal>
          <c:yVal>
            <c:numRef>
              <c:f>Laskenta!$K$123:$N$123</c:f>
              <c:numCache>
                <c:formatCode>0</c:formatCode>
                <c:ptCount val="4"/>
                <c:pt idx="0">
                  <c:v>761.5</c:v>
                </c:pt>
                <c:pt idx="1">
                  <c:v>982</c:v>
                </c:pt>
                <c:pt idx="2">
                  <c:v>1614</c:v>
                </c:pt>
                <c:pt idx="3">
                  <c:v>1956.5217391304348</c:v>
                </c:pt>
              </c:numCache>
            </c:numRef>
          </c:yVal>
          <c:smooth val="1"/>
          <c:extLst>
            <c:ext xmlns:c16="http://schemas.microsoft.com/office/drawing/2014/chart" uri="{C3380CC4-5D6E-409C-BE32-E72D297353CC}">
              <c16:uniqueId val="{00000002-9220-4972-92AB-F9924F9B0468}"/>
            </c:ext>
          </c:extLst>
        </c:ser>
        <c:ser>
          <c:idx val="2"/>
          <c:order val="3"/>
          <c:tx>
            <c:strRef>
              <c:f>Laskenta!$C$85</c:f>
              <c:strCache>
                <c:ptCount val="1"/>
                <c:pt idx="0">
                  <c:v>Minimiarvo</c:v>
                </c:pt>
              </c:strCache>
            </c:strRef>
          </c:tx>
          <c:spPr>
            <a:ln w="12700" cap="rnd">
              <a:solidFill>
                <a:schemeClr val="accent2"/>
              </a:solidFill>
              <a:round/>
            </a:ln>
            <a:effectLst/>
          </c:spPr>
          <c:marker>
            <c:symbol val="circle"/>
            <c:size val="5"/>
            <c:spPr>
              <a:solidFill>
                <a:schemeClr val="accent2"/>
              </a:solidFill>
              <a:ln w="12700">
                <a:solidFill>
                  <a:schemeClr val="accent2"/>
                </a:solidFill>
              </a:ln>
              <a:effectLst/>
            </c:spPr>
          </c:marker>
          <c:xVal>
            <c:strRef>
              <c:f>Laskenta!$K$106:$N$106</c:f>
              <c:strCache>
                <c:ptCount val="4"/>
                <c:pt idx="0">
                  <c:v>DN 20-65</c:v>
                </c:pt>
                <c:pt idx="1">
                  <c:v>DN 80-150</c:v>
                </c:pt>
                <c:pt idx="2">
                  <c:v>DN 200-250</c:v>
                </c:pt>
                <c:pt idx="3">
                  <c:v>DN300-400</c:v>
                </c:pt>
              </c:strCache>
            </c:strRef>
          </c:xVal>
          <c:yVal>
            <c:numRef>
              <c:f>Laskenta!$K$124:$N$124</c:f>
              <c:numCache>
                <c:formatCode>0</c:formatCode>
                <c:ptCount val="4"/>
                <c:pt idx="0">
                  <c:v>183.5</c:v>
                </c:pt>
                <c:pt idx="1">
                  <c:v>170</c:v>
                </c:pt>
                <c:pt idx="2">
                  <c:v>530.5</c:v>
                </c:pt>
                <c:pt idx="3">
                  <c:v>1287.0217391304348</c:v>
                </c:pt>
              </c:numCache>
            </c:numRef>
          </c:yVal>
          <c:smooth val="1"/>
          <c:extLst>
            <c:ext xmlns:c16="http://schemas.microsoft.com/office/drawing/2014/chart" uri="{C3380CC4-5D6E-409C-BE32-E72D297353CC}">
              <c16:uniqueId val="{00000003-9220-4972-92AB-F9924F9B0468}"/>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fi-FI" sz="1200" b="1" i="0" u="none" strike="noStrike" kern="1200" spc="0" baseline="0" dirty="0">
                <a:solidFill>
                  <a:sysClr val="windowText" lastClr="000000"/>
                </a:solidFill>
              </a:rPr>
              <a:t>Perusparantaminen väljemmin rakennetussa ympäristössä</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barChart>
        <c:barDir val="col"/>
        <c:grouping val="clustered"/>
        <c:varyColors val="0"/>
        <c:ser>
          <c:idx val="0"/>
          <c:order val="0"/>
          <c:tx>
            <c:strRef>
              <c:f>Laskenta!$J$110</c:f>
              <c:strCache>
                <c:ptCount val="1"/>
                <c:pt idx="0">
                  <c:v>Perusparantaminen, väljä ympäristö</c:v>
                </c:pt>
              </c:strCache>
            </c:strRef>
          </c:tx>
          <c:spPr>
            <a:solidFill>
              <a:schemeClr val="accent1"/>
            </a:solidFill>
            <a:ln>
              <a:noFill/>
            </a:ln>
            <a:effectLst/>
          </c:spPr>
          <c:invertIfNegative val="0"/>
          <c:cat>
            <c:strRef>
              <c:f>Laskenta!$K$106:$N$106</c:f>
              <c:strCache>
                <c:ptCount val="4"/>
                <c:pt idx="0">
                  <c:v>DN 20-65</c:v>
                </c:pt>
                <c:pt idx="1">
                  <c:v>DN 80-150</c:v>
                </c:pt>
                <c:pt idx="2">
                  <c:v>DN 200-250</c:v>
                </c:pt>
                <c:pt idx="3">
                  <c:v>DN300-400</c:v>
                </c:pt>
              </c:strCache>
            </c:strRef>
          </c:cat>
          <c:val>
            <c:numRef>
              <c:f>Laskenta!$K$110:$N$110</c:f>
              <c:numCache>
                <c:formatCode>0</c:formatCode>
                <c:ptCount val="4"/>
                <c:pt idx="0">
                  <c:v>349.16190476190474</c:v>
                </c:pt>
                <c:pt idx="1">
                  <c:v>471.60552268244578</c:v>
                </c:pt>
                <c:pt idx="2">
                  <c:v>889.27810650887579</c:v>
                </c:pt>
                <c:pt idx="3">
                  <c:v>0</c:v>
                </c:pt>
              </c:numCache>
            </c:numRef>
          </c:val>
          <c:extLst>
            <c:ext xmlns:c16="http://schemas.microsoft.com/office/drawing/2014/chart" uri="{C3380CC4-5D6E-409C-BE32-E72D297353CC}">
              <c16:uniqueId val="{00000000-B7F8-4845-A96F-92F5FDC4EAF4}"/>
            </c:ext>
          </c:extLst>
        </c:ser>
        <c:dLbls>
          <c:showLegendKey val="0"/>
          <c:showVal val="0"/>
          <c:showCatName val="0"/>
          <c:showSerName val="0"/>
          <c:showPercent val="0"/>
          <c:showBubbleSize val="0"/>
        </c:dLbls>
        <c:gapWidth val="219"/>
        <c:axId val="1161823352"/>
        <c:axId val="1161824792"/>
      </c:barChart>
      <c:scatterChart>
        <c:scatterStyle val="smoothMarker"/>
        <c:varyColors val="0"/>
        <c:ser>
          <c:idx val="3"/>
          <c:order val="1"/>
          <c:tx>
            <c:strRef>
              <c:f>Laskenta!$C$83</c:f>
              <c:strCache>
                <c:ptCount val="1"/>
                <c:pt idx="0">
                  <c:v>Aritmeettinen keskiarvo</c:v>
                </c:pt>
              </c:strCache>
            </c:strRef>
          </c:tx>
          <c:spPr>
            <a:ln w="19050" cap="rnd">
              <a:solidFill>
                <a:schemeClr val="accent6"/>
              </a:solidFill>
              <a:prstDash val="sysDash"/>
              <a:round/>
            </a:ln>
            <a:effectLst/>
          </c:spPr>
          <c:marker>
            <c:symbol val="circle"/>
            <c:size val="5"/>
            <c:spPr>
              <a:solidFill>
                <a:schemeClr val="accent6"/>
              </a:solidFill>
              <a:ln w="19050">
                <a:solidFill>
                  <a:schemeClr val="accent6"/>
                </a:solidFill>
                <a:prstDash val="sysDash"/>
              </a:ln>
              <a:effectLst/>
            </c:spPr>
          </c:marker>
          <c:xVal>
            <c:strRef>
              <c:f>Laskenta!$K$106:$N$106</c:f>
              <c:strCache>
                <c:ptCount val="4"/>
                <c:pt idx="0">
                  <c:v>DN 20-65</c:v>
                </c:pt>
                <c:pt idx="1">
                  <c:v>DN 80-150</c:v>
                </c:pt>
                <c:pt idx="2">
                  <c:v>DN 200-250</c:v>
                </c:pt>
                <c:pt idx="3">
                  <c:v>DN300-400</c:v>
                </c:pt>
              </c:strCache>
            </c:strRef>
          </c:xVal>
          <c:yVal>
            <c:numRef>
              <c:f>Laskenta!$K$116:$M$116</c:f>
              <c:numCache>
                <c:formatCode>0</c:formatCode>
                <c:ptCount val="3"/>
                <c:pt idx="0">
                  <c:v>298</c:v>
                </c:pt>
                <c:pt idx="1">
                  <c:v>406.5</c:v>
                </c:pt>
                <c:pt idx="2">
                  <c:v>784</c:v>
                </c:pt>
              </c:numCache>
            </c:numRef>
          </c:yVal>
          <c:smooth val="1"/>
          <c:extLst>
            <c:ext xmlns:c16="http://schemas.microsoft.com/office/drawing/2014/chart" uri="{C3380CC4-5D6E-409C-BE32-E72D297353CC}">
              <c16:uniqueId val="{00000001-B7F8-4845-A96F-92F5FDC4EAF4}"/>
            </c:ext>
          </c:extLst>
        </c:ser>
        <c:ser>
          <c:idx val="1"/>
          <c:order val="2"/>
          <c:tx>
            <c:strRef>
              <c:f>Laskenta!$C$84</c:f>
              <c:strCache>
                <c:ptCount val="1"/>
                <c:pt idx="0">
                  <c:v>Maksimiarvo</c:v>
                </c:pt>
              </c:strCache>
            </c:strRef>
          </c:tx>
          <c:spPr>
            <a:ln w="12700" cap="rnd">
              <a:solidFill>
                <a:schemeClr val="accent5"/>
              </a:solidFill>
              <a:round/>
            </a:ln>
            <a:effectLst/>
          </c:spPr>
          <c:marker>
            <c:symbol val="circle"/>
            <c:size val="5"/>
            <c:spPr>
              <a:solidFill>
                <a:schemeClr val="accent5"/>
              </a:solidFill>
              <a:ln w="12700">
                <a:solidFill>
                  <a:schemeClr val="accent5"/>
                </a:solidFill>
              </a:ln>
              <a:effectLst/>
            </c:spPr>
          </c:marker>
          <c:xVal>
            <c:strRef>
              <c:f>Laskenta!$K$106:$N$106</c:f>
              <c:strCache>
                <c:ptCount val="4"/>
                <c:pt idx="0">
                  <c:v>DN 20-65</c:v>
                </c:pt>
                <c:pt idx="1">
                  <c:v>DN 80-150</c:v>
                </c:pt>
                <c:pt idx="2">
                  <c:v>DN 200-250</c:v>
                </c:pt>
                <c:pt idx="3">
                  <c:v>DN300-400</c:v>
                </c:pt>
              </c:strCache>
            </c:strRef>
          </c:xVal>
          <c:yVal>
            <c:numRef>
              <c:f>Laskenta!$K$125:$M$125</c:f>
              <c:numCache>
                <c:formatCode>0</c:formatCode>
                <c:ptCount val="3"/>
                <c:pt idx="0">
                  <c:v>366</c:v>
                </c:pt>
                <c:pt idx="1">
                  <c:v>531</c:v>
                </c:pt>
                <c:pt idx="2">
                  <c:v>921</c:v>
                </c:pt>
              </c:numCache>
            </c:numRef>
          </c:yVal>
          <c:smooth val="1"/>
          <c:extLst>
            <c:ext xmlns:c16="http://schemas.microsoft.com/office/drawing/2014/chart" uri="{C3380CC4-5D6E-409C-BE32-E72D297353CC}">
              <c16:uniqueId val="{00000002-B7F8-4845-A96F-92F5FDC4EAF4}"/>
            </c:ext>
          </c:extLst>
        </c:ser>
        <c:ser>
          <c:idx val="2"/>
          <c:order val="3"/>
          <c:tx>
            <c:strRef>
              <c:f>Laskenta!$C$85</c:f>
              <c:strCache>
                <c:ptCount val="1"/>
                <c:pt idx="0">
                  <c:v>Minimiarvo</c:v>
                </c:pt>
              </c:strCache>
            </c:strRef>
          </c:tx>
          <c:spPr>
            <a:ln w="12700" cap="rnd">
              <a:solidFill>
                <a:schemeClr val="accent2"/>
              </a:solidFill>
              <a:round/>
            </a:ln>
            <a:effectLst/>
          </c:spPr>
          <c:marker>
            <c:symbol val="circle"/>
            <c:size val="5"/>
            <c:spPr>
              <a:solidFill>
                <a:schemeClr val="accent2"/>
              </a:solidFill>
              <a:ln w="12700">
                <a:solidFill>
                  <a:schemeClr val="accent2"/>
                </a:solidFill>
              </a:ln>
              <a:effectLst/>
            </c:spPr>
          </c:marker>
          <c:xVal>
            <c:strRef>
              <c:f>Laskenta!$K$106:$N$106</c:f>
              <c:strCache>
                <c:ptCount val="4"/>
                <c:pt idx="0">
                  <c:v>DN 20-65</c:v>
                </c:pt>
                <c:pt idx="1">
                  <c:v>DN 80-150</c:v>
                </c:pt>
                <c:pt idx="2">
                  <c:v>DN 200-250</c:v>
                </c:pt>
                <c:pt idx="3">
                  <c:v>DN300-400</c:v>
                </c:pt>
              </c:strCache>
            </c:strRef>
          </c:xVal>
          <c:yVal>
            <c:numRef>
              <c:f>Laskenta!$K$126:$M$126</c:f>
              <c:numCache>
                <c:formatCode>0</c:formatCode>
                <c:ptCount val="3"/>
                <c:pt idx="0">
                  <c:v>230</c:v>
                </c:pt>
                <c:pt idx="1">
                  <c:v>282</c:v>
                </c:pt>
                <c:pt idx="2">
                  <c:v>657</c:v>
                </c:pt>
              </c:numCache>
            </c:numRef>
          </c:yVal>
          <c:smooth val="1"/>
          <c:extLst>
            <c:ext xmlns:c16="http://schemas.microsoft.com/office/drawing/2014/chart" uri="{C3380CC4-5D6E-409C-BE32-E72D297353CC}">
              <c16:uniqueId val="{00000003-B7F8-4845-A96F-92F5FDC4EAF4}"/>
            </c:ext>
          </c:extLst>
        </c:ser>
        <c:dLbls>
          <c:showLegendKey val="0"/>
          <c:showVal val="0"/>
          <c:showCatName val="0"/>
          <c:showSerName val="0"/>
          <c:showPercent val="0"/>
          <c:showBubbleSize val="0"/>
        </c:dLbls>
        <c:axId val="1161823352"/>
        <c:axId val="1161824792"/>
      </c:scatterChart>
      <c:catAx>
        <c:axId val="1161823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4792"/>
        <c:crosses val="autoZero"/>
        <c:auto val="1"/>
        <c:lblAlgn val="ctr"/>
        <c:lblOffset val="100"/>
        <c:noMultiLvlLbl val="0"/>
      </c:catAx>
      <c:valAx>
        <c:axId val="1161824792"/>
        <c:scaling>
          <c:orientation val="minMax"/>
          <c:max val="2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1161823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fi-FI"/>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u="none" strike="noStrike" kern="1200" spc="0" baseline="0" dirty="0" err="1">
                <a:solidFill>
                  <a:sysClr val="windowText" lastClr="000000"/>
                </a:solidFill>
              </a:rPr>
              <a:t>Mpuk: Rakentamiskustannus, </a:t>
            </a:r>
          </a:p>
          <a:p>
            <a:pPr>
              <a:defRPr sz="1600"/>
            </a:pPr>
            <a:r>
              <a:rPr lang="fi-FI" sz="1600" b="0" i="0" u="none" strike="noStrike" kern="1200" spc="0" baseline="0" dirty="0">
                <a:solidFill>
                  <a:sysClr val="windowText" lastClr="000000"/>
                </a:solidFill>
                <a:effectLst/>
              </a:rPr>
              <a:t>johtopituudella painotettu keskiarvo</a:t>
            </a:r>
            <a:endParaRPr lang="en-US" sz="1600" b="0" i="0" u="none" strike="noStrike" kern="1200" spc="0" baseline="0" dirty="0">
              <a:solidFill>
                <a:sysClr val="windowText" lastClr="000000"/>
              </a:solidFill>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barChart>
        <c:barDir val="col"/>
        <c:grouping val="clustered"/>
        <c:varyColors val="0"/>
        <c:ser>
          <c:idx val="0"/>
          <c:order val="0"/>
          <c:tx>
            <c:strRef>
              <c:f>Laskenta!$J$111</c:f>
              <c:strCache>
                <c:ptCount val="1"/>
                <c:pt idx="0">
                  <c:v>Painotettu keskiarvo</c:v>
                </c:pt>
              </c:strCache>
            </c:strRef>
          </c:tx>
          <c:spPr>
            <a:solidFill>
              <a:schemeClr val="accent1"/>
            </a:solidFill>
            <a:ln>
              <a:noFill/>
            </a:ln>
            <a:effectLst/>
          </c:spPr>
          <c:invertIfNegative val="0"/>
          <c:cat>
            <c:strRef>
              <c:f>Laskenta!$R$106:$T$106</c:f>
              <c:strCache>
                <c:ptCount val="3"/>
                <c:pt idx="0">
                  <c:v>DN 20-65</c:v>
                </c:pt>
                <c:pt idx="1">
                  <c:v>DN 80-100</c:v>
                </c:pt>
                <c:pt idx="2">
                  <c:v>DN 125-200</c:v>
                </c:pt>
              </c:strCache>
            </c:strRef>
          </c:cat>
          <c:val>
            <c:numRef>
              <c:f>Laskenta!$R$111:$T$111</c:f>
              <c:numCache>
                <c:formatCode>0</c:formatCode>
                <c:ptCount val="3"/>
                <c:pt idx="0">
                  <c:v>297.66584537524142</c:v>
                </c:pt>
                <c:pt idx="1">
                  <c:v>343.30277379867169</c:v>
                </c:pt>
                <c:pt idx="2">
                  <c:v>580.19702479338844</c:v>
                </c:pt>
              </c:numCache>
            </c:numRef>
          </c:val>
          <c:extLst>
            <c:ext xmlns:c16="http://schemas.microsoft.com/office/drawing/2014/chart" uri="{C3380CC4-5D6E-409C-BE32-E72D297353CC}">
              <c16:uniqueId val="{00000000-1DC6-4A90-91B3-34EA6146D78E}"/>
            </c:ext>
          </c:extLst>
        </c:ser>
        <c:dLbls>
          <c:showLegendKey val="0"/>
          <c:showVal val="0"/>
          <c:showCatName val="0"/>
          <c:showSerName val="0"/>
          <c:showPercent val="0"/>
          <c:showBubbleSize val="0"/>
        </c:dLbls>
        <c:gapWidth val="219"/>
        <c:overlap val="-27"/>
        <c:axId val="1021217768"/>
        <c:axId val="1021227128"/>
      </c:barChart>
      <c:catAx>
        <c:axId val="1021217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1021227128"/>
        <c:crosses val="autoZero"/>
        <c:auto val="1"/>
        <c:lblAlgn val="ctr"/>
        <c:lblOffset val="100"/>
        <c:noMultiLvlLbl val="0"/>
      </c:catAx>
      <c:valAx>
        <c:axId val="1021227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10212177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0.08223</cdr:y>
    </cdr:from>
    <cdr:to>
      <cdr:x>0.12738</cdr:x>
      <cdr:y>0.208</cdr:y>
    </cdr:to>
    <cdr:sp macro="" textlink="">
      <cdr:nvSpPr>
        <cdr:cNvPr id="2" name="TextBox 1">
          <a:extLst xmlns:a="http://schemas.openxmlformats.org/drawingml/2006/main">
            <a:ext uri="{FF2B5EF4-FFF2-40B4-BE49-F238E27FC236}">
              <a16:creationId xmlns:a16="http://schemas.microsoft.com/office/drawing/2014/main" id="{69F6B7AC-ADE8-1A78-865F-B58BE31822D0}"/>
            </a:ext>
          </a:extLst>
        </cdr:cNvPr>
        <cdr:cNvSpPr txBox="1"/>
      </cdr:nvSpPr>
      <cdr:spPr>
        <a:xfrm xmlns:a="http://schemas.openxmlformats.org/drawingml/2006/main">
          <a:off x="0" y="345946"/>
          <a:ext cx="698858" cy="5290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dirty="0">
              <a:solidFill>
                <a:sysClr val="windowText" lastClr="000000"/>
              </a:solidFill>
            </a:rPr>
            <a:t>€/m</a:t>
          </a: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0.09058</cdr:y>
    </cdr:from>
    <cdr:to>
      <cdr:x>0.11989</cdr:x>
      <cdr:y>0.20414</cdr:y>
    </cdr:to>
    <cdr:sp macro="" textlink="">
      <cdr:nvSpPr>
        <cdr:cNvPr id="2" name="TextBox 1">
          <a:extLst xmlns:a="http://schemas.openxmlformats.org/drawingml/2006/main">
            <a:ext uri="{FF2B5EF4-FFF2-40B4-BE49-F238E27FC236}">
              <a16:creationId xmlns:a16="http://schemas.microsoft.com/office/drawing/2014/main" id="{3A673354-0970-9789-69DB-D68836AC397D}"/>
            </a:ext>
          </a:extLst>
        </cdr:cNvPr>
        <cdr:cNvSpPr txBox="1"/>
      </cdr:nvSpPr>
      <cdr:spPr>
        <a:xfrm xmlns:a="http://schemas.openxmlformats.org/drawingml/2006/main">
          <a:off x="0" y="248489"/>
          <a:ext cx="548137" cy="31149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a:solidFill>
                <a:sysClr val="windowText" lastClr="000000"/>
              </a:solidFill>
            </a:rPr>
            <a:t>€/m</a:t>
          </a:r>
        </a:p>
      </cdr:txBody>
    </cdr:sp>
  </cdr:relSizeAnchor>
</c:userShapes>
</file>

<file path=ppt/drawings/drawing11.xml><?xml version="1.0" encoding="utf-8"?>
<c:userShapes xmlns:c="http://schemas.openxmlformats.org/drawingml/2006/chart">
  <cdr:relSizeAnchor xmlns:cdr="http://schemas.openxmlformats.org/drawingml/2006/chartDrawing">
    <cdr:from>
      <cdr:x>0</cdr:x>
      <cdr:y>0.04289</cdr:y>
    </cdr:from>
    <cdr:to>
      <cdr:x>0.09364</cdr:x>
      <cdr:y>0.12907</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0" y="131672"/>
          <a:ext cx="548137" cy="2645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0.0185</cdr:y>
    </cdr:from>
    <cdr:to>
      <cdr:x>0.09364</cdr:x>
      <cdr:y>0.10036</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0" y="59794"/>
          <a:ext cx="548111" cy="26454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13.xml><?xml version="1.0" encoding="utf-8"?>
<c:userShapes xmlns:c="http://schemas.openxmlformats.org/drawingml/2006/chart">
  <cdr:relSizeAnchor xmlns:cdr="http://schemas.openxmlformats.org/drawingml/2006/chartDrawing">
    <cdr:from>
      <cdr:x>0.00868</cdr:x>
      <cdr:y>0.03796</cdr:y>
    </cdr:from>
    <cdr:to>
      <cdr:x>0.10232</cdr:x>
      <cdr:y>0.11983</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50800" y="122687"/>
          <a:ext cx="548137" cy="2645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0.0185</cdr:y>
    </cdr:from>
    <cdr:to>
      <cdr:x>0.09365</cdr:x>
      <cdr:y>0.10037</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0" y="59802"/>
          <a:ext cx="548170" cy="26454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15.xml><?xml version="1.0" encoding="utf-8"?>
<c:userShapes xmlns:c="http://schemas.openxmlformats.org/drawingml/2006/chart">
  <cdr:relSizeAnchor xmlns:cdr="http://schemas.openxmlformats.org/drawingml/2006/chartDrawing">
    <cdr:from>
      <cdr:x>0.01023</cdr:x>
      <cdr:y>0.07176</cdr:y>
    </cdr:from>
    <cdr:to>
      <cdr:x>0.09049</cdr:x>
      <cdr:y>0.14217</cdr:y>
    </cdr:to>
    <cdr:sp macro="" textlink="">
      <cdr:nvSpPr>
        <cdr:cNvPr id="2" name="TextBox 1">
          <a:extLst xmlns:a="http://schemas.openxmlformats.org/drawingml/2006/main">
            <a:ext uri="{FF2B5EF4-FFF2-40B4-BE49-F238E27FC236}">
              <a16:creationId xmlns:a16="http://schemas.microsoft.com/office/drawing/2014/main" id="{73013E3F-CFAA-9BDF-676E-84492FCDC90A}"/>
            </a:ext>
          </a:extLst>
        </cdr:cNvPr>
        <cdr:cNvSpPr txBox="1"/>
      </cdr:nvSpPr>
      <cdr:spPr>
        <a:xfrm xmlns:a="http://schemas.openxmlformats.org/drawingml/2006/main">
          <a:off x="69850" y="317500"/>
          <a:ext cx="548158" cy="31151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a:solidFill>
                <a:sysClr val="windowText" lastClr="000000"/>
              </a:solidFill>
            </a:rPr>
            <a:t>€/m</a:t>
          </a:r>
        </a:p>
      </cdr:txBody>
    </cdr:sp>
  </cdr:relSizeAnchor>
</c:userShapes>
</file>

<file path=ppt/drawings/drawing2.xml><?xml version="1.0" encoding="utf-8"?>
<c:userShapes xmlns:c="http://schemas.openxmlformats.org/drawingml/2006/chart">
  <cdr:relSizeAnchor xmlns:cdr="http://schemas.openxmlformats.org/drawingml/2006/chartDrawing">
    <cdr:from>
      <cdr:x>0.05632</cdr:x>
      <cdr:y>0.04473</cdr:y>
    </cdr:from>
    <cdr:to>
      <cdr:x>0.15134</cdr:x>
      <cdr:y>0.15828</cdr:y>
    </cdr:to>
    <cdr:sp macro="" textlink="">
      <cdr:nvSpPr>
        <cdr:cNvPr id="2" name="TextBox 1">
          <a:extLst xmlns:a="http://schemas.openxmlformats.org/drawingml/2006/main">
            <a:ext uri="{FF2B5EF4-FFF2-40B4-BE49-F238E27FC236}">
              <a16:creationId xmlns:a16="http://schemas.microsoft.com/office/drawing/2014/main" id="{69F6B7AC-ADE8-1A78-865F-B58BE31822D0}"/>
            </a:ext>
          </a:extLst>
        </cdr:cNvPr>
        <cdr:cNvSpPr txBox="1"/>
      </cdr:nvSpPr>
      <cdr:spPr>
        <a:xfrm xmlns:a="http://schemas.openxmlformats.org/drawingml/2006/main">
          <a:off x="257487" y="122703"/>
          <a:ext cx="434431" cy="31149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a:solidFill>
                <a:sysClr val="windowText" lastClr="000000"/>
              </a:solidFill>
            </a:rPr>
            <a:t>m</a:t>
          </a:r>
        </a:p>
      </cdr:txBody>
    </cdr:sp>
  </cdr:relSizeAnchor>
</c:userShapes>
</file>

<file path=ppt/drawings/drawing3.xml><?xml version="1.0" encoding="utf-8"?>
<c:userShapes xmlns:c="http://schemas.openxmlformats.org/drawingml/2006/chart">
  <cdr:relSizeAnchor xmlns:cdr="http://schemas.openxmlformats.org/drawingml/2006/chartDrawing">
    <cdr:from>
      <cdr:x>0.00718</cdr:x>
      <cdr:y>0.08403</cdr:y>
    </cdr:from>
    <cdr:to>
      <cdr:x>0.12707</cdr:x>
      <cdr:y>0.19758</cdr:y>
    </cdr:to>
    <cdr:sp macro="" textlink="">
      <cdr:nvSpPr>
        <cdr:cNvPr id="2" name="TextBox 1">
          <a:extLst xmlns:a="http://schemas.openxmlformats.org/drawingml/2006/main">
            <a:ext uri="{FF2B5EF4-FFF2-40B4-BE49-F238E27FC236}">
              <a16:creationId xmlns:a16="http://schemas.microsoft.com/office/drawing/2014/main" id="{3A673354-0970-9789-69DB-D68836AC397D}"/>
            </a:ext>
          </a:extLst>
        </cdr:cNvPr>
        <cdr:cNvSpPr txBox="1"/>
      </cdr:nvSpPr>
      <cdr:spPr>
        <a:xfrm xmlns:a="http://schemas.openxmlformats.org/drawingml/2006/main">
          <a:off x="32829" y="230517"/>
          <a:ext cx="548137" cy="31149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a:solidFill>
                <a:sysClr val="windowText" lastClr="000000"/>
              </a:solidFill>
            </a:rPr>
            <a:t>€/m</a:t>
          </a:r>
        </a:p>
      </cdr:txBody>
    </cdr:sp>
  </cdr:relSizeAnchor>
</c:userShapes>
</file>

<file path=ppt/drawings/drawing4.xml><?xml version="1.0" encoding="utf-8"?>
<c:userShapes xmlns:c="http://schemas.openxmlformats.org/drawingml/2006/chart">
  <cdr:relSizeAnchor xmlns:cdr="http://schemas.openxmlformats.org/drawingml/2006/chartDrawing">
    <cdr:from>
      <cdr:x>0.00522</cdr:x>
      <cdr:y>0.03114</cdr:y>
    </cdr:from>
    <cdr:to>
      <cdr:x>0.09886</cdr:x>
      <cdr:y>0.11732</cdr:y>
    </cdr:to>
    <cdr:sp macro="" textlink="">
      <cdr:nvSpPr>
        <cdr:cNvPr id="2" name="TextBox 1">
          <a:extLst xmlns:a="http://schemas.openxmlformats.org/drawingml/2006/main">
            <a:ext uri="{FF2B5EF4-FFF2-40B4-BE49-F238E27FC236}">
              <a16:creationId xmlns:a16="http://schemas.microsoft.com/office/drawing/2014/main" id="{D795B01E-F29E-C009-289F-D88DAF24C324}"/>
            </a:ext>
          </a:extLst>
        </cdr:cNvPr>
        <cdr:cNvSpPr txBox="1"/>
      </cdr:nvSpPr>
      <cdr:spPr>
        <a:xfrm xmlns:a="http://schemas.openxmlformats.org/drawingml/2006/main">
          <a:off x="30553" y="95610"/>
          <a:ext cx="548137" cy="264560"/>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r>
            <a:rPr lang="fi-FI" sz="1100" kern="1200">
              <a:solidFill>
                <a:sysClr val="windowText" lastClr="000000"/>
              </a:solidFill>
            </a:rPr>
            <a:t>€/m</a:t>
          </a:r>
        </a:p>
      </cdr:txBody>
    </cdr:sp>
  </cdr:relSizeAnchor>
</c:userShapes>
</file>

<file path=ppt/drawings/drawing5.xml><?xml version="1.0" encoding="utf-8"?>
<c:userShapes xmlns:c="http://schemas.openxmlformats.org/drawingml/2006/chart">
  <cdr:relSizeAnchor xmlns:cdr="http://schemas.openxmlformats.org/drawingml/2006/chartDrawing">
    <cdr:from>
      <cdr:x>0.00561</cdr:x>
      <cdr:y>0.02962</cdr:y>
    </cdr:from>
    <cdr:to>
      <cdr:x>0.09925</cdr:x>
      <cdr:y>0.11149</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32828" y="95730"/>
          <a:ext cx="548137" cy="2645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6.xml><?xml version="1.0" encoding="utf-8"?>
<c:userShapes xmlns:c="http://schemas.openxmlformats.org/drawingml/2006/chart">
  <cdr:relSizeAnchor xmlns:cdr="http://schemas.openxmlformats.org/drawingml/2006/chartDrawing">
    <cdr:from>
      <cdr:x>0.00868</cdr:x>
      <cdr:y>0.02406</cdr:y>
    </cdr:from>
    <cdr:to>
      <cdr:x>0.10232</cdr:x>
      <cdr:y>0.10593</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50800" y="77757"/>
          <a:ext cx="548137" cy="2645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7.xml><?xml version="1.0" encoding="utf-8"?>
<c:userShapes xmlns:c="http://schemas.openxmlformats.org/drawingml/2006/chart">
  <cdr:relSizeAnchor xmlns:cdr="http://schemas.openxmlformats.org/drawingml/2006/chartDrawing">
    <cdr:from>
      <cdr:x>0.00868</cdr:x>
      <cdr:y>0.02406</cdr:y>
    </cdr:from>
    <cdr:to>
      <cdr:x>0.10232</cdr:x>
      <cdr:y>0.10593</cdr:y>
    </cdr:to>
    <cdr:sp macro="" textlink="">
      <cdr:nvSpPr>
        <cdr:cNvPr id="2" name="TextBox 1">
          <a:extLst xmlns:a="http://schemas.openxmlformats.org/drawingml/2006/main">
            <a:ext uri="{FF2B5EF4-FFF2-40B4-BE49-F238E27FC236}">
              <a16:creationId xmlns:a16="http://schemas.microsoft.com/office/drawing/2014/main" id="{F496179D-ADDD-FE3C-059F-04C17A92F5AB}"/>
            </a:ext>
          </a:extLst>
        </cdr:cNvPr>
        <cdr:cNvSpPr txBox="1"/>
      </cdr:nvSpPr>
      <cdr:spPr>
        <a:xfrm xmlns:a="http://schemas.openxmlformats.org/drawingml/2006/main">
          <a:off x="50800" y="77757"/>
          <a:ext cx="548137" cy="2645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100" kern="1200">
              <a:solidFill>
                <a:sysClr val="windowText" lastClr="000000"/>
              </a:solidFill>
            </a:rPr>
            <a:t>€/m</a:t>
          </a: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0.05896</cdr:y>
    </cdr:from>
    <cdr:to>
      <cdr:x>0.12951</cdr:x>
      <cdr:y>0.18321</cdr:y>
    </cdr:to>
    <cdr:sp macro="" textlink="">
      <cdr:nvSpPr>
        <cdr:cNvPr id="2" name="TextBox 1">
          <a:extLst xmlns:a="http://schemas.openxmlformats.org/drawingml/2006/main">
            <a:ext uri="{FF2B5EF4-FFF2-40B4-BE49-F238E27FC236}">
              <a16:creationId xmlns:a16="http://schemas.microsoft.com/office/drawing/2014/main" id="{2E24D12D-7E80-20D4-A070-65CCA29A8E86}"/>
            </a:ext>
          </a:extLst>
        </cdr:cNvPr>
        <cdr:cNvSpPr txBox="1"/>
      </cdr:nvSpPr>
      <cdr:spPr>
        <a:xfrm xmlns:a="http://schemas.openxmlformats.org/drawingml/2006/main">
          <a:off x="-6189663" y="248057"/>
          <a:ext cx="710544" cy="52270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dirty="0">
              <a:solidFill>
                <a:sysClr val="windowText" lastClr="000000"/>
              </a:solidFill>
            </a:rPr>
            <a:t>€/m</a:t>
          </a:r>
        </a:p>
      </cdr:txBody>
    </cdr:sp>
  </cdr:relSizeAnchor>
</c:userShapes>
</file>

<file path=ppt/drawings/drawing9.xml><?xml version="1.0" encoding="utf-8"?>
<c:userShapes xmlns:c="http://schemas.openxmlformats.org/drawingml/2006/chart">
  <cdr:relSizeAnchor xmlns:cdr="http://schemas.openxmlformats.org/drawingml/2006/chartDrawing">
    <cdr:from>
      <cdr:x>0.03595</cdr:x>
      <cdr:y>0.02835</cdr:y>
    </cdr:from>
    <cdr:to>
      <cdr:x>0.12914</cdr:x>
      <cdr:y>0.1419</cdr:y>
    </cdr:to>
    <cdr:sp macro="" textlink="">
      <cdr:nvSpPr>
        <cdr:cNvPr id="2" name="TextBox 1">
          <a:extLst xmlns:a="http://schemas.openxmlformats.org/drawingml/2006/main">
            <a:ext uri="{FF2B5EF4-FFF2-40B4-BE49-F238E27FC236}">
              <a16:creationId xmlns:a16="http://schemas.microsoft.com/office/drawing/2014/main" id="{6982698D-B2A7-7C50-8AC4-1763E13BE5EB}"/>
            </a:ext>
          </a:extLst>
        </cdr:cNvPr>
        <cdr:cNvSpPr txBox="1"/>
      </cdr:nvSpPr>
      <cdr:spPr>
        <a:xfrm xmlns:a="http://schemas.openxmlformats.org/drawingml/2006/main">
          <a:off x="167617" y="77758"/>
          <a:ext cx="434436" cy="31149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i-FI" sz="1400" kern="1200">
              <a:solidFill>
                <a:sysClr val="windowText" lastClr="000000"/>
              </a:solidFill>
            </a:rPr>
            <a:t>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D0AEB9F-39EE-7549-801B-59AC627CA4F9}" type="datetimeFigureOut">
              <a:t>26.8.2026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9C4C3E-BAB1-954A-8793-B718BA3697E5}" type="slidenum">
              <a:t>‹#›</a:t>
            </a:fld>
            <a:endParaRPr lang="en-US"/>
          </a:p>
        </p:txBody>
      </p:sp>
    </p:spTree>
    <p:extLst>
      <p:ext uri="{BB962C8B-B14F-4D97-AF65-F5344CB8AC3E}">
        <p14:creationId xmlns:p14="http://schemas.microsoft.com/office/powerpoint/2010/main" val="4144867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9DC59A-DF76-7B46-BA37-12E170675C6C}" type="datetimeFigureOut">
              <a:t>26.8.2026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DB8A9B-03CC-2744-AE50-132135BAD170}" type="slidenum">
              <a:t>‹#›</a:t>
            </a:fld>
            <a:endParaRPr lang="en-US"/>
          </a:p>
        </p:txBody>
      </p:sp>
    </p:spTree>
    <p:extLst>
      <p:ext uri="{BB962C8B-B14F-4D97-AF65-F5344CB8AC3E}">
        <p14:creationId xmlns:p14="http://schemas.microsoft.com/office/powerpoint/2010/main" val="367036265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CDDB8A9B-03CC-2744-AE50-132135BAD170}" type="slidenum">
              <a:rPr lang="fi-FI" smtClean="0"/>
              <a:t>12</a:t>
            </a:fld>
            <a:endParaRPr lang="fi-FI"/>
          </a:p>
        </p:txBody>
      </p:sp>
    </p:spTree>
    <p:extLst>
      <p:ext uri="{BB962C8B-B14F-4D97-AF65-F5344CB8AC3E}">
        <p14:creationId xmlns:p14="http://schemas.microsoft.com/office/powerpoint/2010/main" val="4170204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CDDB8A9B-03CC-2744-AE50-132135BAD170}" type="slidenum">
              <a:rPr lang="fi-FI" smtClean="0"/>
              <a:t>13</a:t>
            </a:fld>
            <a:endParaRPr lang="fi-FI"/>
          </a:p>
        </p:txBody>
      </p:sp>
    </p:spTree>
    <p:extLst>
      <p:ext uri="{BB962C8B-B14F-4D97-AF65-F5344CB8AC3E}">
        <p14:creationId xmlns:p14="http://schemas.microsoft.com/office/powerpoint/2010/main" val="531556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4A71-824C-EEAE-1A83-A3FC6FDB4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1FDE6-518C-F421-A083-554F5D9EA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5EA4D-A720-285C-99C7-8BD8A960688B}"/>
              </a:ext>
            </a:extLst>
          </p:cNvPr>
          <p:cNvSpPr>
            <a:spLocks noGrp="1"/>
          </p:cNvSpPr>
          <p:nvPr>
            <p:ph type="body" idx="1"/>
          </p:nvPr>
        </p:nvSpPr>
        <p:spPr/>
        <p:txBody>
          <a:bodyPr/>
          <a:lstStyle/>
          <a:p>
            <a:endParaRPr lang="fi-FI"/>
          </a:p>
        </p:txBody>
      </p:sp>
      <p:sp>
        <p:nvSpPr>
          <p:cNvPr id="4" name="Slide Number Placeholder 3">
            <a:extLst>
              <a:ext uri="{FF2B5EF4-FFF2-40B4-BE49-F238E27FC236}">
                <a16:creationId xmlns:a16="http://schemas.microsoft.com/office/drawing/2014/main" id="{44CEF06A-49AC-420E-8E40-C28A57720713}"/>
              </a:ext>
            </a:extLst>
          </p:cNvPr>
          <p:cNvSpPr>
            <a:spLocks noGrp="1"/>
          </p:cNvSpPr>
          <p:nvPr>
            <p:ph type="sldNum" sz="quarter" idx="5"/>
          </p:nvPr>
        </p:nvSpPr>
        <p:spPr/>
        <p:txBody>
          <a:bodyPr/>
          <a:lstStyle/>
          <a:p>
            <a:fld id="{CDDB8A9B-03CC-2744-AE50-132135BAD170}" type="slidenum">
              <a:rPr lang="fi-FI" smtClean="0"/>
              <a:t>20</a:t>
            </a:fld>
            <a:endParaRPr lang="fi-FI"/>
          </a:p>
        </p:txBody>
      </p:sp>
    </p:spTree>
    <p:extLst>
      <p:ext uri="{BB962C8B-B14F-4D97-AF65-F5344CB8AC3E}">
        <p14:creationId xmlns:p14="http://schemas.microsoft.com/office/powerpoint/2010/main" val="33846412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Otsikkodia_oma-kuvapaikka_muoto">
    <p:bg>
      <p:bgPr>
        <a:solidFill>
          <a:schemeClr val="bg2"/>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029BAB6-E800-F5EC-8A47-0843AE84052F}"/>
              </a:ext>
            </a:extLst>
          </p:cNvPr>
          <p:cNvSpPr>
            <a:spLocks noGrp="1"/>
          </p:cNvSpPr>
          <p:nvPr>
            <p:ph type="pic" sz="quarter" idx="13"/>
          </p:nvPr>
        </p:nvSpPr>
        <p:spPr>
          <a:xfrm>
            <a:off x="5449405" y="0"/>
            <a:ext cx="6742655" cy="6858000"/>
          </a:xfrm>
          <a:custGeom>
            <a:avLst/>
            <a:gdLst>
              <a:gd name="connsiteX0" fmla="*/ 4267806 w 6742655"/>
              <a:gd name="connsiteY0" fmla="*/ 0 h 6858000"/>
              <a:gd name="connsiteX1" fmla="*/ 6742655 w 6742655"/>
              <a:gd name="connsiteY1" fmla="*/ 0 h 6858000"/>
              <a:gd name="connsiteX2" fmla="*/ 6742655 w 6742655"/>
              <a:gd name="connsiteY2" fmla="*/ 6858000 h 6858000"/>
              <a:gd name="connsiteX3" fmla="*/ 335898 w 6742655"/>
              <a:gd name="connsiteY3" fmla="*/ 6858000 h 6858000"/>
              <a:gd name="connsiteX4" fmla="*/ 175040 w 6742655"/>
              <a:gd name="connsiteY4" fmla="*/ 4517829 h 6858000"/>
              <a:gd name="connsiteX5" fmla="*/ 4640256 w 6742655"/>
              <a:gd name="connsiteY5" fmla="*/ 2634304 h 6858000"/>
              <a:gd name="connsiteX6" fmla="*/ 4267806 w 6742655"/>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2655" h="6858000">
                <a:moveTo>
                  <a:pt x="4267806" y="0"/>
                </a:moveTo>
                <a:lnTo>
                  <a:pt x="6742655" y="0"/>
                </a:lnTo>
                <a:lnTo>
                  <a:pt x="6742655" y="6858000"/>
                </a:lnTo>
                <a:lnTo>
                  <a:pt x="335898" y="6858000"/>
                </a:lnTo>
                <a:cubicBezTo>
                  <a:pt x="-34441" y="6076994"/>
                  <a:pt x="-114097" y="5258004"/>
                  <a:pt x="175040" y="4517829"/>
                </a:cubicBezTo>
                <a:cubicBezTo>
                  <a:pt x="746663" y="3054515"/>
                  <a:pt x="2586699" y="2341613"/>
                  <a:pt x="4640256" y="2634304"/>
                </a:cubicBezTo>
                <a:cubicBezTo>
                  <a:pt x="4125795" y="1771333"/>
                  <a:pt x="3964510" y="837743"/>
                  <a:pt x="4267806" y="0"/>
                </a:cubicBezTo>
                <a:close/>
              </a:path>
            </a:pathLst>
          </a:custGeom>
        </p:spPr>
        <p:txBody>
          <a:bodyPr wrap="square">
            <a:noAutofit/>
          </a:bodyPr>
          <a:lstStyle>
            <a:lvl1pPr marL="0" indent="0" algn="r">
              <a:buFontTx/>
              <a:buNone/>
              <a:defRPr>
                <a:solidFill>
                  <a:schemeClr val="tx1"/>
                </a:solidFill>
              </a:defRPr>
            </a:lvl1pPr>
          </a:lstStyle>
          <a:p>
            <a:r>
              <a:rPr lang="en-US"/>
              <a:t>Click icon to add picture</a:t>
            </a:r>
            <a:endParaRPr lang="fi-FI"/>
          </a:p>
        </p:txBody>
      </p:sp>
      <p:pic>
        <p:nvPicPr>
          <p:cNvPr id="21" name="Picture 20" descr="A purple text on a black background&#10;&#10;Description automatically generated">
            <a:extLst>
              <a:ext uri="{FF2B5EF4-FFF2-40B4-BE49-F238E27FC236}">
                <a16:creationId xmlns:a16="http://schemas.microsoft.com/office/drawing/2014/main" id="{BC5CF4F7-8B29-3610-5524-AA3112C44C07}"/>
              </a:ext>
            </a:extLst>
          </p:cNvPr>
          <p:cNvPicPr>
            <a:picLocks noChangeAspect="1"/>
          </p:cNvPicPr>
          <p:nvPr/>
        </p:nvPicPr>
        <p:blipFill>
          <a:blip r:embed="rId2"/>
          <a:stretch>
            <a:fillRect/>
          </a:stretch>
        </p:blipFill>
        <p:spPr>
          <a:xfrm>
            <a:off x="496800" y="373029"/>
            <a:ext cx="2689721" cy="635156"/>
          </a:xfrm>
          <a:prstGeom prst="rect">
            <a:avLst/>
          </a:prstGeom>
        </p:spPr>
      </p:pic>
      <p:sp>
        <p:nvSpPr>
          <p:cNvPr id="25" name="Alatunnisteen paikkamerkki 8">
            <a:extLst>
              <a:ext uri="{FF2B5EF4-FFF2-40B4-BE49-F238E27FC236}">
                <a16:creationId xmlns:a16="http://schemas.microsoft.com/office/drawing/2014/main" id="{99D6816B-4F9C-C403-01FF-BA8D91F96E91}"/>
              </a:ext>
            </a:extLst>
          </p:cNvPr>
          <p:cNvSpPr>
            <a:spLocks noGrp="1"/>
          </p:cNvSpPr>
          <p:nvPr>
            <p:ph type="ftr" sz="quarter" idx="11"/>
          </p:nvPr>
        </p:nvSpPr>
        <p:spPr>
          <a:xfrm>
            <a:off x="1652752" y="6370332"/>
            <a:ext cx="2339787" cy="363131"/>
          </a:xfrm>
        </p:spPr>
        <p:txBody>
          <a:bodyPr/>
          <a:lstStyle>
            <a:lvl1pPr algn="ctr">
              <a:defRPr>
                <a:solidFill>
                  <a:schemeClr val="tx1"/>
                </a:solidFill>
              </a:defRPr>
            </a:lvl1pPr>
          </a:lstStyle>
          <a:p>
            <a:r>
              <a:rPr lang="fi-FI" noProof="0"/>
              <a:t>Tekijä tai esityksen nimi</a:t>
            </a:r>
          </a:p>
        </p:txBody>
      </p:sp>
      <p:sp>
        <p:nvSpPr>
          <p:cNvPr id="7" name="Title 1">
            <a:extLst>
              <a:ext uri="{FF2B5EF4-FFF2-40B4-BE49-F238E27FC236}">
                <a16:creationId xmlns:a16="http://schemas.microsoft.com/office/drawing/2014/main" id="{5026B22E-9EFC-2B95-FAE3-A90E1A061BE0}"/>
              </a:ext>
            </a:extLst>
          </p:cNvPr>
          <p:cNvSpPr>
            <a:spLocks noGrp="1"/>
          </p:cNvSpPr>
          <p:nvPr>
            <p:ph type="title"/>
          </p:nvPr>
        </p:nvSpPr>
        <p:spPr>
          <a:xfrm>
            <a:off x="496802" y="1559169"/>
            <a:ext cx="5496036" cy="2005441"/>
          </a:xfrm>
          <a:prstGeom prst="rect">
            <a:avLst/>
          </a:prstGeom>
        </p:spPr>
        <p:txBody>
          <a:bodyPr anchor="b">
            <a:normAutofit/>
          </a:bodyPr>
          <a:lstStyle>
            <a:lvl1pPr>
              <a:defRPr sz="4000" b="0" i="0">
                <a:solidFill>
                  <a:schemeClr val="tx2"/>
                </a:solidFill>
                <a:latin typeface="Aptos Display" panose="020B0004020202020204" pitchFamily="34" charset="0"/>
              </a:defRPr>
            </a:lvl1pPr>
          </a:lstStyle>
          <a:p>
            <a:r>
              <a:rPr lang="en-US"/>
              <a:t>Click to edit Master title style</a:t>
            </a:r>
            <a:endParaRPr lang="en-FI"/>
          </a:p>
        </p:txBody>
      </p:sp>
      <p:sp>
        <p:nvSpPr>
          <p:cNvPr id="2" name="Text Placeholder 2">
            <a:extLst>
              <a:ext uri="{FF2B5EF4-FFF2-40B4-BE49-F238E27FC236}">
                <a16:creationId xmlns:a16="http://schemas.microsoft.com/office/drawing/2014/main" id="{1319C13E-6668-8C3F-362B-4D9ED8B0EEE0}"/>
              </a:ext>
            </a:extLst>
          </p:cNvPr>
          <p:cNvSpPr>
            <a:spLocks noGrp="1"/>
          </p:cNvSpPr>
          <p:nvPr>
            <p:ph type="body" idx="1"/>
          </p:nvPr>
        </p:nvSpPr>
        <p:spPr>
          <a:xfrm>
            <a:off x="496800" y="3718560"/>
            <a:ext cx="4567569" cy="1726897"/>
          </a:xfrm>
        </p:spPr>
        <p:txBody>
          <a:bodyPr>
            <a:normAutofit/>
          </a:bodyPr>
          <a:lstStyle>
            <a:lvl1pPr marL="0" indent="0">
              <a:buNone/>
              <a:defRPr sz="2400" b="0" i="0">
                <a:solidFill>
                  <a:schemeClr val="tx1"/>
                </a:solidFill>
                <a:latin typeface="Aptos Light" panose="020B00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191242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Kolme sisältökohdetta">
    <p:bg>
      <p:bgPr>
        <a:solidFill>
          <a:srgbClr val="FEFDF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9091-81A7-4DCC-C8D4-2E220AF2AEE3}"/>
              </a:ext>
            </a:extLst>
          </p:cNvPr>
          <p:cNvSpPr>
            <a:spLocks noGrp="1"/>
          </p:cNvSpPr>
          <p:nvPr>
            <p:ph type="title"/>
          </p:nvPr>
        </p:nvSpPr>
        <p:spPr>
          <a:xfrm>
            <a:off x="496800" y="504092"/>
            <a:ext cx="11159066" cy="1186596"/>
          </a:xfrm>
          <a:prstGeom prst="rect">
            <a:avLst/>
          </a:prstGeom>
        </p:spPr>
        <p:txBody>
          <a:bodyPr>
            <a:normAutofit/>
          </a:bodyPr>
          <a:lstStyle>
            <a:lvl1pPr>
              <a:defRPr sz="3200" b="0">
                <a:solidFill>
                  <a:schemeClr val="tx2"/>
                </a:solidFill>
              </a:defRPr>
            </a:lvl1p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EEB86F6C-4639-D070-D749-FB49BB04A86B}"/>
              </a:ext>
            </a:extLst>
          </p:cNvPr>
          <p:cNvSpPr>
            <a:spLocks noGrp="1"/>
          </p:cNvSpPr>
          <p:nvPr>
            <p:ph sz="half" idx="1"/>
          </p:nvPr>
        </p:nvSpPr>
        <p:spPr>
          <a:xfrm>
            <a:off x="496800" y="1852047"/>
            <a:ext cx="3588173" cy="4152513"/>
          </a:xfrm>
          <a:prstGeom prst="rect">
            <a:avLst/>
          </a:prstGeom>
        </p:spPr>
        <p:txBody>
          <a:bodyPr tIns="46800" rIns="36000" bIns="46800">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600" b="0" i="0">
                <a:solidFill>
                  <a:schemeClr val="tx1"/>
                </a:solidFill>
                <a:latin typeface="Aptos Light" panose="020B0004020202020204" pitchFamily="34" charset="0"/>
              </a:defRPr>
            </a:lvl3pPr>
            <a:lvl4pPr>
              <a:lnSpc>
                <a:spcPct val="100000"/>
              </a:lnSpc>
              <a:spcBef>
                <a:spcPts val="1200"/>
              </a:spcBef>
              <a:defRPr sz="1400" b="0" i="0">
                <a:solidFill>
                  <a:schemeClr val="tx1"/>
                </a:solidFill>
                <a:latin typeface="Aptos Light" panose="020B0004020202020204" pitchFamily="34" charset="0"/>
              </a:defRPr>
            </a:lvl4pPr>
            <a:lvl5pPr>
              <a:lnSpc>
                <a:spcPct val="100000"/>
              </a:lnSpc>
              <a:spcBef>
                <a:spcPts val="1200"/>
              </a:spcBef>
              <a:defRPr sz="14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1" name="Content Placeholder 2">
            <a:extLst>
              <a:ext uri="{FF2B5EF4-FFF2-40B4-BE49-F238E27FC236}">
                <a16:creationId xmlns:a16="http://schemas.microsoft.com/office/drawing/2014/main" id="{7941C0F6-EB54-F440-C6A9-6C5A8BD2972D}"/>
              </a:ext>
            </a:extLst>
          </p:cNvPr>
          <p:cNvSpPr>
            <a:spLocks noGrp="1"/>
          </p:cNvSpPr>
          <p:nvPr>
            <p:ph sz="half" idx="13"/>
          </p:nvPr>
        </p:nvSpPr>
        <p:spPr>
          <a:xfrm>
            <a:off x="4249614" y="1852047"/>
            <a:ext cx="3714101" cy="4152513"/>
          </a:xfrm>
          <a:prstGeom prst="rect">
            <a:avLst/>
          </a:prstGeom>
        </p:spPr>
        <p:txBody>
          <a:bodyPr tIns="46800" rIns="36000" bIns="46800">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600" b="0" i="0">
                <a:solidFill>
                  <a:schemeClr val="tx1"/>
                </a:solidFill>
                <a:latin typeface="Aptos Light" panose="020B0004020202020204" pitchFamily="34" charset="0"/>
              </a:defRPr>
            </a:lvl3pPr>
            <a:lvl4pPr>
              <a:lnSpc>
                <a:spcPct val="100000"/>
              </a:lnSpc>
              <a:spcBef>
                <a:spcPts val="1200"/>
              </a:spcBef>
              <a:defRPr sz="1400" b="0" i="0">
                <a:solidFill>
                  <a:schemeClr val="tx1"/>
                </a:solidFill>
                <a:latin typeface="Aptos Light" panose="020B0004020202020204" pitchFamily="34" charset="0"/>
              </a:defRPr>
            </a:lvl4pPr>
            <a:lvl5pPr>
              <a:lnSpc>
                <a:spcPct val="100000"/>
              </a:lnSpc>
              <a:spcBef>
                <a:spcPts val="1200"/>
              </a:spcBef>
              <a:defRPr sz="14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12" name="Content Placeholder 2">
            <a:extLst>
              <a:ext uri="{FF2B5EF4-FFF2-40B4-BE49-F238E27FC236}">
                <a16:creationId xmlns:a16="http://schemas.microsoft.com/office/drawing/2014/main" id="{0966E637-809E-2868-1F55-BA5F18DEC432}"/>
              </a:ext>
            </a:extLst>
          </p:cNvPr>
          <p:cNvSpPr>
            <a:spLocks noGrp="1"/>
          </p:cNvSpPr>
          <p:nvPr>
            <p:ph sz="half" idx="14"/>
          </p:nvPr>
        </p:nvSpPr>
        <p:spPr>
          <a:xfrm>
            <a:off x="8108689" y="1852047"/>
            <a:ext cx="3566841" cy="4152513"/>
          </a:xfrm>
          <a:prstGeom prst="rect">
            <a:avLst/>
          </a:prstGeom>
        </p:spPr>
        <p:txBody>
          <a:bodyPr tIns="46800" rIns="36000" bIns="46800">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600" b="0" i="0">
                <a:solidFill>
                  <a:schemeClr val="tx1"/>
                </a:solidFill>
                <a:latin typeface="Aptos Light" panose="020B0004020202020204" pitchFamily="34" charset="0"/>
              </a:defRPr>
            </a:lvl3pPr>
            <a:lvl4pPr>
              <a:lnSpc>
                <a:spcPct val="100000"/>
              </a:lnSpc>
              <a:spcBef>
                <a:spcPts val="1200"/>
              </a:spcBef>
              <a:defRPr sz="1400" b="0" i="0">
                <a:solidFill>
                  <a:schemeClr val="tx1"/>
                </a:solidFill>
                <a:latin typeface="Aptos Light" panose="020B0004020202020204" pitchFamily="34" charset="0"/>
              </a:defRPr>
            </a:lvl4pPr>
            <a:lvl5pPr>
              <a:lnSpc>
                <a:spcPct val="100000"/>
              </a:lnSpc>
              <a:spcBef>
                <a:spcPts val="1200"/>
              </a:spcBef>
              <a:defRPr sz="14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Päivämäärän paikkamerkki 3">
            <a:extLst>
              <a:ext uri="{FF2B5EF4-FFF2-40B4-BE49-F238E27FC236}">
                <a16:creationId xmlns:a16="http://schemas.microsoft.com/office/drawing/2014/main" id="{2E8E506B-CDCE-5067-01AC-9D014A4E817F}"/>
              </a:ext>
            </a:extLst>
          </p:cNvPr>
          <p:cNvSpPr>
            <a:spLocks noGrp="1"/>
          </p:cNvSpPr>
          <p:nvPr>
            <p:ph type="dt" sz="half" idx="15"/>
          </p:nvPr>
        </p:nvSpPr>
        <p:spPr/>
        <p:txBody>
          <a:bodyPr/>
          <a:lstStyle/>
          <a:p>
            <a:r>
              <a:rPr lang="fi-FI" noProof="0"/>
              <a:t>26.8.2026</a:t>
            </a:r>
          </a:p>
        </p:txBody>
      </p:sp>
      <p:sp>
        <p:nvSpPr>
          <p:cNvPr id="5" name="Alatunnisteen paikkamerkki 4">
            <a:extLst>
              <a:ext uri="{FF2B5EF4-FFF2-40B4-BE49-F238E27FC236}">
                <a16:creationId xmlns:a16="http://schemas.microsoft.com/office/drawing/2014/main" id="{1D2C2B2C-0D7E-68D8-8D65-1CA015943515}"/>
              </a:ext>
            </a:extLst>
          </p:cNvPr>
          <p:cNvSpPr>
            <a:spLocks noGrp="1"/>
          </p:cNvSpPr>
          <p:nvPr>
            <p:ph type="ftr" sz="quarter" idx="16"/>
          </p:nvPr>
        </p:nvSpPr>
        <p:spPr/>
        <p:txBody>
          <a:bodyPr/>
          <a:lstStyle/>
          <a:p>
            <a:r>
              <a:rPr lang="fi-FI" noProof="0"/>
              <a:t>Tekijä tai esityksen nimi</a:t>
            </a:r>
          </a:p>
        </p:txBody>
      </p:sp>
      <p:sp>
        <p:nvSpPr>
          <p:cNvPr id="10" name="Dian numeron paikkamerkki 9">
            <a:extLst>
              <a:ext uri="{FF2B5EF4-FFF2-40B4-BE49-F238E27FC236}">
                <a16:creationId xmlns:a16="http://schemas.microsoft.com/office/drawing/2014/main" id="{638EF8BC-8572-2AEF-A063-2C5F9A1B860F}"/>
              </a:ext>
            </a:extLst>
          </p:cNvPr>
          <p:cNvSpPr>
            <a:spLocks noGrp="1"/>
          </p:cNvSpPr>
          <p:nvPr>
            <p:ph type="sldNum" sz="quarter" idx="17"/>
          </p:nvPr>
        </p:nvSpPr>
        <p:spPr/>
        <p:txBody>
          <a:bodyPr/>
          <a:lstStyle/>
          <a:p>
            <a:fld id="{D5CDC59A-8C4B-3741-8921-09D2C8EE8BFB}" type="slidenum">
              <a:rPr lang="en-US" smtClean="0"/>
              <a:pPr/>
              <a:t>‹#›</a:t>
            </a:fld>
            <a:endParaRPr lang="en-US"/>
          </a:p>
        </p:txBody>
      </p:sp>
      <p:pic>
        <p:nvPicPr>
          <p:cNvPr id="7" name="Picture 6">
            <a:extLst>
              <a:ext uri="{FF2B5EF4-FFF2-40B4-BE49-F238E27FC236}">
                <a16:creationId xmlns:a16="http://schemas.microsoft.com/office/drawing/2014/main" id="{274EF5FB-D905-090D-BC4F-C5BB5356BB8F}"/>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2926232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Kaksi sisältöä">
    <p:bg>
      <p:bgPr>
        <a:solidFill>
          <a:srgbClr val="FEFDFD"/>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9A37280-FF4A-9505-4141-7A1CCAB87CD0}"/>
              </a:ext>
            </a:extLst>
          </p:cNvPr>
          <p:cNvSpPr>
            <a:spLocks noGrp="1"/>
          </p:cNvSpPr>
          <p:nvPr>
            <p:ph type="title"/>
          </p:nvPr>
        </p:nvSpPr>
        <p:spPr>
          <a:xfrm>
            <a:off x="496800" y="504092"/>
            <a:ext cx="5503331" cy="1186596"/>
          </a:xfrm>
          <a:prstGeom prst="rect">
            <a:avLst/>
          </a:prstGeom>
        </p:spPr>
        <p:txBody>
          <a:bodyPr>
            <a:normAutofit/>
          </a:bodyPr>
          <a:lstStyle>
            <a:lvl1pPr>
              <a:defRPr sz="3200" b="0">
                <a:solidFill>
                  <a:schemeClr val="tx2"/>
                </a:solidFill>
              </a:defRPr>
            </a:lvl1p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EEB86F6C-4639-D070-D749-FB49BB04A86B}"/>
              </a:ext>
            </a:extLst>
          </p:cNvPr>
          <p:cNvSpPr>
            <a:spLocks noGrp="1"/>
          </p:cNvSpPr>
          <p:nvPr>
            <p:ph sz="half" idx="1"/>
          </p:nvPr>
        </p:nvSpPr>
        <p:spPr>
          <a:xfrm>
            <a:off x="496800" y="1852048"/>
            <a:ext cx="5503333" cy="3791668"/>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600" b="0" i="0">
                <a:solidFill>
                  <a:schemeClr val="tx1"/>
                </a:solidFill>
                <a:latin typeface="Aptos Light" panose="020B0004020202020204" pitchFamily="34" charset="0"/>
              </a:defRPr>
            </a:lvl3pPr>
            <a:lvl4pPr>
              <a:lnSpc>
                <a:spcPct val="100000"/>
              </a:lnSpc>
              <a:spcBef>
                <a:spcPts val="1200"/>
              </a:spcBef>
              <a:defRPr sz="1600" b="0" i="0">
                <a:solidFill>
                  <a:schemeClr val="tx1"/>
                </a:solidFill>
                <a:latin typeface="Aptos Light" panose="020B0004020202020204" pitchFamily="34" charset="0"/>
              </a:defRPr>
            </a:lvl4pPr>
            <a:lvl5pPr>
              <a:lnSpc>
                <a:spcPct val="100000"/>
              </a:lnSpc>
              <a:spcBef>
                <a:spcPts val="1200"/>
              </a:spcBef>
              <a:defRPr sz="14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Content Placeholder 3">
            <a:extLst>
              <a:ext uri="{FF2B5EF4-FFF2-40B4-BE49-F238E27FC236}">
                <a16:creationId xmlns:a16="http://schemas.microsoft.com/office/drawing/2014/main" id="{A11FF4F7-F8DB-CED7-A8DE-FD1373DCEEA9}"/>
              </a:ext>
            </a:extLst>
          </p:cNvPr>
          <p:cNvSpPr>
            <a:spLocks noGrp="1"/>
          </p:cNvSpPr>
          <p:nvPr>
            <p:ph sz="half" idx="2"/>
          </p:nvPr>
        </p:nvSpPr>
        <p:spPr>
          <a:xfrm>
            <a:off x="6172201" y="504092"/>
            <a:ext cx="5503331" cy="5120186"/>
          </a:xfrm>
          <a:prstGeom prst="rect">
            <a:avLst/>
          </a:prstGeom>
        </p:spPr>
        <p:txBody>
          <a:bodyPr>
            <a:normAutofit/>
          </a:bodyPr>
          <a:lstStyle>
            <a:lvl1pPr>
              <a:spcBef>
                <a:spcPts val="1200"/>
              </a:spcBef>
              <a:defRPr sz="1800" b="0" i="0">
                <a:solidFill>
                  <a:schemeClr val="tx1"/>
                </a:solidFill>
                <a:latin typeface="Aptos Light" panose="020B0004020202020204" pitchFamily="34" charset="0"/>
              </a:defRPr>
            </a:lvl1pPr>
            <a:lvl2pPr>
              <a:spcBef>
                <a:spcPts val="1200"/>
              </a:spcBef>
              <a:defRPr sz="1800" b="0" i="0">
                <a:solidFill>
                  <a:schemeClr val="tx1"/>
                </a:solidFill>
                <a:latin typeface="Aptos Light" panose="020B0004020202020204" pitchFamily="34" charset="0"/>
              </a:defRPr>
            </a:lvl2pPr>
            <a:lvl3pPr>
              <a:spcBef>
                <a:spcPts val="1200"/>
              </a:spcBef>
              <a:defRPr sz="1600" b="0" i="0">
                <a:solidFill>
                  <a:schemeClr val="tx1"/>
                </a:solidFill>
                <a:latin typeface="Aptos Light" panose="020B0004020202020204" pitchFamily="34" charset="0"/>
              </a:defRPr>
            </a:lvl3pPr>
            <a:lvl4pPr>
              <a:spcBef>
                <a:spcPts val="1200"/>
              </a:spcBef>
              <a:defRPr sz="1600" b="0" i="0">
                <a:solidFill>
                  <a:schemeClr val="tx1"/>
                </a:solidFill>
                <a:latin typeface="Aptos Light" panose="020B0004020202020204" pitchFamily="34" charset="0"/>
              </a:defRPr>
            </a:lvl4pPr>
            <a:lvl5pPr>
              <a:spcBef>
                <a:spcPts val="1200"/>
              </a:spcBef>
              <a:defRPr sz="16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2" name="Päivämäärän paikkamerkki 1">
            <a:extLst>
              <a:ext uri="{FF2B5EF4-FFF2-40B4-BE49-F238E27FC236}">
                <a16:creationId xmlns:a16="http://schemas.microsoft.com/office/drawing/2014/main" id="{6A5FF8A6-60BD-05E2-6212-3EE048564819}"/>
              </a:ext>
            </a:extLst>
          </p:cNvPr>
          <p:cNvSpPr>
            <a:spLocks noGrp="1"/>
          </p:cNvSpPr>
          <p:nvPr>
            <p:ph type="dt" sz="half" idx="10"/>
          </p:nvPr>
        </p:nvSpPr>
        <p:spPr/>
        <p:txBody>
          <a:bodyPr/>
          <a:lstStyle/>
          <a:p>
            <a:r>
              <a:rPr lang="fi-FI" noProof="0"/>
              <a:t>26.8.2026</a:t>
            </a:r>
          </a:p>
        </p:txBody>
      </p:sp>
      <p:sp>
        <p:nvSpPr>
          <p:cNvPr id="5" name="Alatunnisteen paikkamerkki 4">
            <a:extLst>
              <a:ext uri="{FF2B5EF4-FFF2-40B4-BE49-F238E27FC236}">
                <a16:creationId xmlns:a16="http://schemas.microsoft.com/office/drawing/2014/main" id="{86A76542-4E91-4365-0F51-C78B27057AA9}"/>
              </a:ext>
            </a:extLst>
          </p:cNvPr>
          <p:cNvSpPr>
            <a:spLocks noGrp="1"/>
          </p:cNvSpPr>
          <p:nvPr>
            <p:ph type="ftr" sz="quarter" idx="11"/>
          </p:nvPr>
        </p:nvSpPr>
        <p:spPr/>
        <p:txBody>
          <a:bodyPr/>
          <a:lstStyle/>
          <a:p>
            <a:r>
              <a:rPr lang="fi-FI" noProof="0"/>
              <a:t>Tekijä tai esityksen nimi</a:t>
            </a:r>
          </a:p>
        </p:txBody>
      </p:sp>
      <p:sp>
        <p:nvSpPr>
          <p:cNvPr id="8" name="Dian numeron paikkamerkki 7">
            <a:extLst>
              <a:ext uri="{FF2B5EF4-FFF2-40B4-BE49-F238E27FC236}">
                <a16:creationId xmlns:a16="http://schemas.microsoft.com/office/drawing/2014/main" id="{2F2BE748-955B-787E-F81B-EE890B68731A}"/>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7" name="Picture 6">
            <a:extLst>
              <a:ext uri="{FF2B5EF4-FFF2-40B4-BE49-F238E27FC236}">
                <a16:creationId xmlns:a16="http://schemas.microsoft.com/office/drawing/2014/main" id="{7186F30C-9EE5-E8B6-2954-61AB293ED317}"/>
              </a:ext>
            </a:extLst>
          </p:cNvPr>
          <p:cNvPicPr>
            <a:picLocks noChangeAspect="1"/>
          </p:cNvPicPr>
          <p:nvPr/>
        </p:nvPicPr>
        <p:blipFill>
          <a:blip r:embed="rId2"/>
          <a:srcRect/>
          <a:stretch/>
        </p:blipFill>
        <p:spPr>
          <a:xfrm>
            <a:off x="483154" y="6240625"/>
            <a:ext cx="1676254" cy="395834"/>
          </a:xfrm>
          <a:prstGeom prst="rect">
            <a:avLst/>
          </a:prstGeom>
        </p:spPr>
      </p:pic>
      <p:sp>
        <p:nvSpPr>
          <p:cNvPr id="6" name="Content Placeholder 7">
            <a:extLst>
              <a:ext uri="{FF2B5EF4-FFF2-40B4-BE49-F238E27FC236}">
                <a16:creationId xmlns:a16="http://schemas.microsoft.com/office/drawing/2014/main" id="{B914766B-D3D8-644D-EB6F-A337D385B70B}"/>
              </a:ext>
            </a:extLst>
          </p:cNvPr>
          <p:cNvSpPr>
            <a:spLocks noGrp="1"/>
          </p:cNvSpPr>
          <p:nvPr>
            <p:ph sz="quarter" idx="19" hasCustomPrompt="1"/>
          </p:nvPr>
        </p:nvSpPr>
        <p:spPr>
          <a:xfrm>
            <a:off x="483155" y="5785638"/>
            <a:ext cx="11192378" cy="205260"/>
          </a:xfrm>
        </p:spPr>
        <p:txBody>
          <a:bodyPr>
            <a:noAutofit/>
          </a:bodyPr>
          <a:lstStyle>
            <a:lvl1pPr marL="0" indent="0">
              <a:buNone/>
              <a:defRPr sz="1200" b="0" i="0">
                <a:solidFill>
                  <a:schemeClr val="tx1"/>
                </a:solidFill>
                <a:latin typeface="Aptos" panose="020B0004020202020204" pitchFamily="34" charset="0"/>
              </a:defRPr>
            </a:lvl1pPr>
            <a:lvl2pPr marL="457200" indent="0">
              <a:buNone/>
              <a:defRPr sz="1200" b="0" i="0">
                <a:solidFill>
                  <a:schemeClr val="tx1"/>
                </a:solidFill>
                <a:latin typeface="Aptos" panose="020B0004020202020204" pitchFamily="34" charset="0"/>
              </a:defRPr>
            </a:lvl2pPr>
            <a:lvl3pPr marL="914400" indent="0">
              <a:buNone/>
              <a:defRPr sz="1200" b="0" i="0">
                <a:solidFill>
                  <a:schemeClr val="tx1"/>
                </a:solidFill>
                <a:latin typeface="Aptos" panose="020B0004020202020204" pitchFamily="34" charset="0"/>
              </a:defRPr>
            </a:lvl3pPr>
            <a:lvl4pPr marL="1371600" indent="0">
              <a:buNone/>
              <a:defRPr sz="1200" b="0" i="0">
                <a:solidFill>
                  <a:schemeClr val="tx1"/>
                </a:solidFill>
                <a:latin typeface="Aptos" panose="020B0004020202020204" pitchFamily="34" charset="0"/>
              </a:defRPr>
            </a:lvl4pPr>
            <a:lvl5pPr marL="1828800" indent="0">
              <a:buNone/>
              <a:defRPr sz="1200" b="0" i="0">
                <a:solidFill>
                  <a:schemeClr val="tx1"/>
                </a:solidFill>
                <a:latin typeface="Aptos" panose="020B0004020202020204" pitchFamily="34" charset="0"/>
              </a:defRPr>
            </a:lvl5pPr>
          </a:lstStyle>
          <a:p>
            <a:pPr lvl="0"/>
            <a:r>
              <a:rPr lang="en-GB" err="1"/>
              <a:t>Lähdeviitteet</a:t>
            </a:r>
            <a:r>
              <a:rPr lang="en-GB"/>
              <a:t> </a:t>
            </a:r>
            <a:r>
              <a:rPr lang="en-GB" err="1"/>
              <a:t>tänne</a:t>
            </a:r>
            <a:r>
              <a:rPr lang="en-GB"/>
              <a:t> alas</a:t>
            </a:r>
            <a:endParaRPr lang="fi-FI"/>
          </a:p>
        </p:txBody>
      </p:sp>
    </p:spTree>
    <p:extLst>
      <p:ext uri="{BB962C8B-B14F-4D97-AF65-F5344CB8AC3E}">
        <p14:creationId xmlns:p14="http://schemas.microsoft.com/office/powerpoint/2010/main" val="4071611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eksti ja kuva">
    <p:bg>
      <p:bgPr>
        <a:solidFill>
          <a:srgbClr val="FEFDFD"/>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B823F09-E093-3CC2-7042-6C577A842171}"/>
              </a:ext>
            </a:extLst>
          </p:cNvPr>
          <p:cNvSpPr>
            <a:spLocks noGrp="1"/>
          </p:cNvSpPr>
          <p:nvPr>
            <p:ph type="title"/>
          </p:nvPr>
        </p:nvSpPr>
        <p:spPr>
          <a:xfrm>
            <a:off x="496800" y="504092"/>
            <a:ext cx="5503331" cy="1186596"/>
          </a:xfrm>
          <a:prstGeom prst="rect">
            <a:avLst/>
          </a:prstGeom>
        </p:spPr>
        <p:txBody>
          <a:bodyPr>
            <a:normAutofit/>
          </a:bodyPr>
          <a:lstStyle>
            <a:lvl1pPr>
              <a:defRPr sz="3200" b="0">
                <a:solidFill>
                  <a:schemeClr val="tx2"/>
                </a:solidFill>
              </a:defRPr>
            </a:lvl1pPr>
          </a:lstStyle>
          <a:p>
            <a:r>
              <a:rPr lang="en-US"/>
              <a:t>Click to edit Master title style</a:t>
            </a:r>
            <a:endParaRPr lang="en-FI"/>
          </a:p>
        </p:txBody>
      </p:sp>
      <p:sp>
        <p:nvSpPr>
          <p:cNvPr id="2" name="Content Placeholder 2">
            <a:extLst>
              <a:ext uri="{FF2B5EF4-FFF2-40B4-BE49-F238E27FC236}">
                <a16:creationId xmlns:a16="http://schemas.microsoft.com/office/drawing/2014/main" id="{F9D191AB-A7E9-C0FC-D4B1-60AAF6830453}"/>
              </a:ext>
            </a:extLst>
          </p:cNvPr>
          <p:cNvSpPr>
            <a:spLocks noGrp="1"/>
          </p:cNvSpPr>
          <p:nvPr>
            <p:ph sz="half" idx="10"/>
          </p:nvPr>
        </p:nvSpPr>
        <p:spPr>
          <a:xfrm>
            <a:off x="496800" y="1852048"/>
            <a:ext cx="5503333" cy="4161890"/>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600" b="0" i="0">
                <a:solidFill>
                  <a:schemeClr val="tx1"/>
                </a:solidFill>
                <a:latin typeface="Aptos Light" panose="020B0004020202020204" pitchFamily="34" charset="0"/>
              </a:defRPr>
            </a:lvl3pPr>
            <a:lvl4pPr>
              <a:lnSpc>
                <a:spcPct val="100000"/>
              </a:lnSpc>
              <a:spcBef>
                <a:spcPts val="1200"/>
              </a:spcBef>
              <a:defRPr sz="1600" b="0" i="0">
                <a:solidFill>
                  <a:schemeClr val="tx1"/>
                </a:solidFill>
                <a:latin typeface="Aptos Light" panose="020B0004020202020204" pitchFamily="34" charset="0"/>
              </a:defRPr>
            </a:lvl4pPr>
            <a:lvl5pPr>
              <a:lnSpc>
                <a:spcPct val="100000"/>
              </a:lnSpc>
              <a:spcBef>
                <a:spcPts val="1200"/>
              </a:spcBef>
              <a:defRPr sz="1400" b="0" i="0">
                <a:solidFill>
                  <a:schemeClr val="tx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Päivämäärän paikkamerkki 5">
            <a:extLst>
              <a:ext uri="{FF2B5EF4-FFF2-40B4-BE49-F238E27FC236}">
                <a16:creationId xmlns:a16="http://schemas.microsoft.com/office/drawing/2014/main" id="{01F9C36B-0CD1-CBE6-30B4-CBC1D505D944}"/>
              </a:ext>
            </a:extLst>
          </p:cNvPr>
          <p:cNvSpPr>
            <a:spLocks noGrp="1"/>
          </p:cNvSpPr>
          <p:nvPr>
            <p:ph type="dt" sz="half" idx="11"/>
          </p:nvPr>
        </p:nvSpPr>
        <p:spPr/>
        <p:txBody>
          <a:bodyPr/>
          <a:lstStyle/>
          <a:p>
            <a:r>
              <a:rPr lang="fi-FI" noProof="0"/>
              <a:t>26.8.2026</a:t>
            </a:r>
          </a:p>
        </p:txBody>
      </p:sp>
      <p:sp>
        <p:nvSpPr>
          <p:cNvPr id="10" name="Alatunnisteen paikkamerkki 9">
            <a:extLst>
              <a:ext uri="{FF2B5EF4-FFF2-40B4-BE49-F238E27FC236}">
                <a16:creationId xmlns:a16="http://schemas.microsoft.com/office/drawing/2014/main" id="{7C482157-D16F-24B4-614F-7D695E6CE8A4}"/>
              </a:ext>
            </a:extLst>
          </p:cNvPr>
          <p:cNvSpPr>
            <a:spLocks noGrp="1"/>
          </p:cNvSpPr>
          <p:nvPr>
            <p:ph type="ftr" sz="quarter" idx="12"/>
          </p:nvPr>
        </p:nvSpPr>
        <p:spPr/>
        <p:txBody>
          <a:bodyPr/>
          <a:lstStyle/>
          <a:p>
            <a:r>
              <a:rPr lang="fi-FI" noProof="0"/>
              <a:t>Tekijä tai esityksen nimi</a:t>
            </a:r>
          </a:p>
        </p:txBody>
      </p:sp>
      <p:sp>
        <p:nvSpPr>
          <p:cNvPr id="11" name="Dian numeron paikkamerkki 10">
            <a:extLst>
              <a:ext uri="{FF2B5EF4-FFF2-40B4-BE49-F238E27FC236}">
                <a16:creationId xmlns:a16="http://schemas.microsoft.com/office/drawing/2014/main" id="{F1F9BBA3-5F3B-CBE2-BBD6-669346BA8691}"/>
              </a:ext>
            </a:extLst>
          </p:cNvPr>
          <p:cNvSpPr>
            <a:spLocks noGrp="1"/>
          </p:cNvSpPr>
          <p:nvPr>
            <p:ph type="sldNum" sz="quarter" idx="13"/>
          </p:nvPr>
        </p:nvSpPr>
        <p:spPr/>
        <p:txBody>
          <a:bodyPr/>
          <a:lstStyle/>
          <a:p>
            <a:fld id="{D5CDC59A-8C4B-3741-8921-09D2C8EE8BFB}" type="slidenum">
              <a:rPr lang="en-US" smtClean="0"/>
              <a:pPr/>
              <a:t>‹#›</a:t>
            </a:fld>
            <a:endParaRPr lang="en-US"/>
          </a:p>
        </p:txBody>
      </p:sp>
      <p:sp>
        <p:nvSpPr>
          <p:cNvPr id="13" name="Picture Placeholder 12">
            <a:extLst>
              <a:ext uri="{FF2B5EF4-FFF2-40B4-BE49-F238E27FC236}">
                <a16:creationId xmlns:a16="http://schemas.microsoft.com/office/drawing/2014/main" id="{8234D591-75C7-B3E3-916A-7C658C208491}"/>
              </a:ext>
            </a:extLst>
          </p:cNvPr>
          <p:cNvSpPr>
            <a:spLocks noGrp="1"/>
          </p:cNvSpPr>
          <p:nvPr>
            <p:ph type="pic" sz="quarter" idx="15" hasCustomPrompt="1"/>
          </p:nvPr>
        </p:nvSpPr>
        <p:spPr>
          <a:xfrm>
            <a:off x="6191250" y="1"/>
            <a:ext cx="6000750" cy="6013938"/>
          </a:xfrm>
        </p:spPr>
        <p:txBody>
          <a:bodyPr anchor="ctr"/>
          <a:lstStyle>
            <a:lvl1pPr marL="0" indent="0" algn="ctr">
              <a:buNone/>
              <a:defRPr/>
            </a:lvl1pPr>
          </a:lstStyle>
          <a:p>
            <a:r>
              <a:rPr lang="fi-FI"/>
              <a:t>Lisää kuva</a:t>
            </a:r>
          </a:p>
        </p:txBody>
      </p:sp>
      <p:pic>
        <p:nvPicPr>
          <p:cNvPr id="3" name="Picture 2">
            <a:extLst>
              <a:ext uri="{FF2B5EF4-FFF2-40B4-BE49-F238E27FC236}">
                <a16:creationId xmlns:a16="http://schemas.microsoft.com/office/drawing/2014/main" id="{83C1E88D-4344-5F7F-FA60-C5D4F9625EF5}"/>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2075910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Vertailu">
    <p:bg>
      <p:bgPr>
        <a:solidFill>
          <a:srgbClr val="FEFDF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D9DA1-766D-28C3-5645-EF84B9135F4E}"/>
              </a:ext>
            </a:extLst>
          </p:cNvPr>
          <p:cNvSpPr>
            <a:spLocks noGrp="1"/>
          </p:cNvSpPr>
          <p:nvPr>
            <p:ph type="title"/>
          </p:nvPr>
        </p:nvSpPr>
        <p:spPr>
          <a:xfrm>
            <a:off x="496800" y="504093"/>
            <a:ext cx="11159066" cy="1186596"/>
          </a:xfrm>
          <a:prstGeom prst="rect">
            <a:avLst/>
          </a:prstGeom>
        </p:spPr>
        <p:txBody>
          <a:bodyPr>
            <a:normAutofit/>
          </a:bodyPr>
          <a:lstStyle>
            <a:lvl1pPr>
              <a:defRPr sz="3200" b="0">
                <a:solidFill>
                  <a:schemeClr val="tx2"/>
                </a:solidFill>
              </a:defRPr>
            </a:lvl1pPr>
          </a:lstStyle>
          <a:p>
            <a:r>
              <a:rPr lang="en-US" noProof="0"/>
              <a:t>Click to edit Master title style</a:t>
            </a:r>
            <a:endParaRPr lang="fi-FI" noProof="0"/>
          </a:p>
        </p:txBody>
      </p:sp>
      <p:sp>
        <p:nvSpPr>
          <p:cNvPr id="3" name="Text Placeholder 2">
            <a:extLst>
              <a:ext uri="{FF2B5EF4-FFF2-40B4-BE49-F238E27FC236}">
                <a16:creationId xmlns:a16="http://schemas.microsoft.com/office/drawing/2014/main" id="{2601CD07-A145-484B-E0F2-83FBDABBA898}"/>
              </a:ext>
            </a:extLst>
          </p:cNvPr>
          <p:cNvSpPr>
            <a:spLocks noGrp="1"/>
          </p:cNvSpPr>
          <p:nvPr>
            <p:ph type="body" idx="1"/>
          </p:nvPr>
        </p:nvSpPr>
        <p:spPr>
          <a:xfrm>
            <a:off x="496800" y="1690687"/>
            <a:ext cx="5481108" cy="783907"/>
          </a:xfrm>
          <a:prstGeom prst="rect">
            <a:avLst/>
          </a:prstGeom>
        </p:spPr>
        <p:txBody>
          <a:bodyPr anchor="b">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5484B954-BE16-8D99-A156-9021956BAF5E}"/>
              </a:ext>
            </a:extLst>
          </p:cNvPr>
          <p:cNvSpPr>
            <a:spLocks noGrp="1"/>
          </p:cNvSpPr>
          <p:nvPr>
            <p:ph sz="half" idx="2"/>
          </p:nvPr>
        </p:nvSpPr>
        <p:spPr>
          <a:xfrm>
            <a:off x="496800" y="2505075"/>
            <a:ext cx="5481108" cy="3499485"/>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800" b="0" i="0">
                <a:solidFill>
                  <a:schemeClr val="tx1"/>
                </a:solidFill>
                <a:latin typeface="Aptos Light" panose="020B0004020202020204" pitchFamily="34" charset="0"/>
              </a:defRPr>
            </a:lvl3pPr>
            <a:lvl4pPr>
              <a:lnSpc>
                <a:spcPct val="100000"/>
              </a:lnSpc>
              <a:spcBef>
                <a:spcPts val="1200"/>
              </a:spcBef>
              <a:defRPr sz="1800" b="0" i="0">
                <a:solidFill>
                  <a:schemeClr val="tx1"/>
                </a:solidFill>
                <a:latin typeface="Aptos Light" panose="020B0004020202020204" pitchFamily="34" charset="0"/>
              </a:defRPr>
            </a:lvl4pPr>
            <a:lvl5pPr>
              <a:lnSpc>
                <a:spcPct val="100000"/>
              </a:lnSpc>
              <a:spcBef>
                <a:spcPts val="1200"/>
              </a:spcBef>
              <a:defRPr sz="18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5" name="Text Placeholder 4">
            <a:extLst>
              <a:ext uri="{FF2B5EF4-FFF2-40B4-BE49-F238E27FC236}">
                <a16:creationId xmlns:a16="http://schemas.microsoft.com/office/drawing/2014/main" id="{ADD3721E-92D5-C33C-55B9-4F14F53CBFAD}"/>
              </a:ext>
            </a:extLst>
          </p:cNvPr>
          <p:cNvSpPr>
            <a:spLocks noGrp="1"/>
          </p:cNvSpPr>
          <p:nvPr>
            <p:ph type="body" sz="quarter" idx="3"/>
          </p:nvPr>
        </p:nvSpPr>
        <p:spPr>
          <a:xfrm>
            <a:off x="6172200" y="1690687"/>
            <a:ext cx="5503332" cy="783907"/>
          </a:xfrm>
          <a:prstGeom prst="rect">
            <a:avLst/>
          </a:prstGeom>
        </p:spPr>
        <p:txBody>
          <a:bodyPr anchor="b">
            <a:normAutofit/>
          </a:bodyPr>
          <a:lstStyle>
            <a:lvl1pPr marL="0" indent="0">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a:extLst>
              <a:ext uri="{FF2B5EF4-FFF2-40B4-BE49-F238E27FC236}">
                <a16:creationId xmlns:a16="http://schemas.microsoft.com/office/drawing/2014/main" id="{C7467B9E-6A9D-4103-164D-8DC7088E74F8}"/>
              </a:ext>
            </a:extLst>
          </p:cNvPr>
          <p:cNvSpPr>
            <a:spLocks noGrp="1"/>
          </p:cNvSpPr>
          <p:nvPr>
            <p:ph sz="quarter" idx="4"/>
          </p:nvPr>
        </p:nvSpPr>
        <p:spPr>
          <a:xfrm>
            <a:off x="6172200" y="2505075"/>
            <a:ext cx="5503332" cy="3499485"/>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800" b="0" i="0">
                <a:solidFill>
                  <a:schemeClr val="tx1"/>
                </a:solidFill>
                <a:latin typeface="Aptos Light" panose="020B0004020202020204" pitchFamily="34" charset="0"/>
              </a:defRPr>
            </a:lvl3pPr>
            <a:lvl4pPr>
              <a:lnSpc>
                <a:spcPct val="100000"/>
              </a:lnSpc>
              <a:spcBef>
                <a:spcPts val="1200"/>
              </a:spcBef>
              <a:defRPr sz="1800" b="0" i="0">
                <a:solidFill>
                  <a:schemeClr val="tx1"/>
                </a:solidFill>
                <a:latin typeface="Aptos Light" panose="020B0004020202020204" pitchFamily="34" charset="0"/>
              </a:defRPr>
            </a:lvl4pPr>
            <a:lvl5pPr>
              <a:lnSpc>
                <a:spcPct val="100000"/>
              </a:lnSpc>
              <a:spcBef>
                <a:spcPts val="1200"/>
              </a:spcBef>
              <a:defRPr sz="18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7" name="Päivämäärän paikkamerkki 6">
            <a:extLst>
              <a:ext uri="{FF2B5EF4-FFF2-40B4-BE49-F238E27FC236}">
                <a16:creationId xmlns:a16="http://schemas.microsoft.com/office/drawing/2014/main" id="{F50DE331-E56B-8815-82AE-1F506B8C5DBE}"/>
              </a:ext>
            </a:extLst>
          </p:cNvPr>
          <p:cNvSpPr>
            <a:spLocks noGrp="1"/>
          </p:cNvSpPr>
          <p:nvPr>
            <p:ph type="dt" sz="half" idx="10"/>
          </p:nvPr>
        </p:nvSpPr>
        <p:spPr/>
        <p:txBody>
          <a:bodyPr/>
          <a:lstStyle/>
          <a:p>
            <a:r>
              <a:rPr lang="fi-FI" noProof="0"/>
              <a:t>26.8.2026</a:t>
            </a:r>
          </a:p>
        </p:txBody>
      </p:sp>
      <p:sp>
        <p:nvSpPr>
          <p:cNvPr id="11" name="Alatunnisteen paikkamerkki 10">
            <a:extLst>
              <a:ext uri="{FF2B5EF4-FFF2-40B4-BE49-F238E27FC236}">
                <a16:creationId xmlns:a16="http://schemas.microsoft.com/office/drawing/2014/main" id="{FEFB4E21-BA89-AA43-ADDB-BB66FA50822A}"/>
              </a:ext>
            </a:extLst>
          </p:cNvPr>
          <p:cNvSpPr>
            <a:spLocks noGrp="1"/>
          </p:cNvSpPr>
          <p:nvPr>
            <p:ph type="ftr" sz="quarter" idx="11"/>
          </p:nvPr>
        </p:nvSpPr>
        <p:spPr/>
        <p:txBody>
          <a:bodyPr/>
          <a:lstStyle/>
          <a:p>
            <a:r>
              <a:rPr lang="fi-FI" noProof="0"/>
              <a:t>Tekijä tai esityksen nimi</a:t>
            </a:r>
          </a:p>
        </p:txBody>
      </p:sp>
      <p:sp>
        <p:nvSpPr>
          <p:cNvPr id="13" name="Dian numeron paikkamerkki 12">
            <a:extLst>
              <a:ext uri="{FF2B5EF4-FFF2-40B4-BE49-F238E27FC236}">
                <a16:creationId xmlns:a16="http://schemas.microsoft.com/office/drawing/2014/main" id="{03C71C41-4FEE-EBEF-0E50-1B7768A7D81E}"/>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9" name="Picture 8">
            <a:extLst>
              <a:ext uri="{FF2B5EF4-FFF2-40B4-BE49-F238E27FC236}">
                <a16:creationId xmlns:a16="http://schemas.microsoft.com/office/drawing/2014/main" id="{F249A073-0269-30AC-7E49-EBB736D6BB0D}"/>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2560966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aulukko">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p:nvPr>
        </p:nvSpPr>
        <p:spPr>
          <a:xfrm>
            <a:off x="496800" y="504092"/>
            <a:ext cx="11178645" cy="1001979"/>
          </a:xfrm>
          <a:prstGeom prst="rect">
            <a:avLst/>
          </a:prstGeom>
        </p:spPr>
        <p:txBody>
          <a:bodyPr>
            <a:normAutofit/>
          </a:bodyPr>
          <a:lstStyle>
            <a:lvl1pPr>
              <a:defRPr sz="3200">
                <a:solidFill>
                  <a:schemeClr val="tx2"/>
                </a:solidFill>
              </a:defRPr>
            </a:lvl1pPr>
          </a:lstStyle>
          <a:p>
            <a:r>
              <a:rPr lang="en-US" noProof="0"/>
              <a:t>Click to edit Master title style</a:t>
            </a:r>
            <a:endParaRPr lang="fi-FI" noProof="0"/>
          </a:p>
        </p:txBody>
      </p:sp>
      <p:sp>
        <p:nvSpPr>
          <p:cNvPr id="5" name="Table Placeholder 3">
            <a:extLst>
              <a:ext uri="{FF2B5EF4-FFF2-40B4-BE49-F238E27FC236}">
                <a16:creationId xmlns:a16="http://schemas.microsoft.com/office/drawing/2014/main" id="{BB21F0C0-5718-57F4-8E17-F2ADC322AB9B}"/>
              </a:ext>
            </a:extLst>
          </p:cNvPr>
          <p:cNvSpPr>
            <a:spLocks noGrp="1"/>
          </p:cNvSpPr>
          <p:nvPr>
            <p:ph type="tbl" sz="quarter" idx="12" hasCustomPrompt="1"/>
          </p:nvPr>
        </p:nvSpPr>
        <p:spPr>
          <a:xfrm>
            <a:off x="496800" y="2042172"/>
            <a:ext cx="11178733" cy="3587767"/>
          </a:xfrm>
        </p:spPr>
        <p:txBody>
          <a:bodyPr/>
          <a:lstStyle>
            <a:lvl1pPr marL="0" indent="0">
              <a:buNone/>
              <a:defRPr/>
            </a:lvl1pPr>
          </a:lstStyle>
          <a:p>
            <a:r>
              <a:rPr lang="fi-FI" noProof="0"/>
              <a:t>Taulukko</a:t>
            </a:r>
          </a:p>
        </p:txBody>
      </p:sp>
      <p:sp>
        <p:nvSpPr>
          <p:cNvPr id="2" name="Päivämäärän paikkamerkki 1">
            <a:extLst>
              <a:ext uri="{FF2B5EF4-FFF2-40B4-BE49-F238E27FC236}">
                <a16:creationId xmlns:a16="http://schemas.microsoft.com/office/drawing/2014/main" id="{A250CEC9-5E12-9408-4A54-E73C3EF4F1B3}"/>
              </a:ext>
            </a:extLst>
          </p:cNvPr>
          <p:cNvSpPr>
            <a:spLocks noGrp="1"/>
          </p:cNvSpPr>
          <p:nvPr>
            <p:ph type="dt" sz="half" idx="13"/>
          </p:nvPr>
        </p:nvSpPr>
        <p:spPr/>
        <p:txBody>
          <a:bodyPr/>
          <a:lstStyle/>
          <a:p>
            <a:r>
              <a:rPr lang="fi-FI" noProof="0"/>
              <a:t>26.8.2026</a:t>
            </a:r>
          </a:p>
        </p:txBody>
      </p:sp>
      <p:sp>
        <p:nvSpPr>
          <p:cNvPr id="3" name="Alatunnisteen paikkamerkki 2">
            <a:extLst>
              <a:ext uri="{FF2B5EF4-FFF2-40B4-BE49-F238E27FC236}">
                <a16:creationId xmlns:a16="http://schemas.microsoft.com/office/drawing/2014/main" id="{966158C7-3440-206A-71B5-AE8A6662D906}"/>
              </a:ext>
            </a:extLst>
          </p:cNvPr>
          <p:cNvSpPr>
            <a:spLocks noGrp="1"/>
          </p:cNvSpPr>
          <p:nvPr>
            <p:ph type="ftr" sz="quarter" idx="14"/>
          </p:nvPr>
        </p:nvSpPr>
        <p:spPr/>
        <p:txBody>
          <a:bodyPr/>
          <a:lstStyle/>
          <a:p>
            <a:r>
              <a:rPr lang="fi-FI" noProof="0"/>
              <a:t>Tekijä tai esityksen nimi</a:t>
            </a:r>
          </a:p>
        </p:txBody>
      </p:sp>
      <p:sp>
        <p:nvSpPr>
          <p:cNvPr id="4" name="Dian numeron paikkamerkki 3">
            <a:extLst>
              <a:ext uri="{FF2B5EF4-FFF2-40B4-BE49-F238E27FC236}">
                <a16:creationId xmlns:a16="http://schemas.microsoft.com/office/drawing/2014/main" id="{036308E4-6FB5-52D3-414C-BC66B226C47D}"/>
              </a:ext>
            </a:extLst>
          </p:cNvPr>
          <p:cNvSpPr>
            <a:spLocks noGrp="1"/>
          </p:cNvSpPr>
          <p:nvPr>
            <p:ph type="sldNum" sz="quarter" idx="15"/>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8A63F9D0-E01F-BF2F-F562-51EF2862C0CF}"/>
              </a:ext>
            </a:extLst>
          </p:cNvPr>
          <p:cNvPicPr>
            <a:picLocks noChangeAspect="1"/>
          </p:cNvPicPr>
          <p:nvPr/>
        </p:nvPicPr>
        <p:blipFill>
          <a:blip r:embed="rId2"/>
          <a:srcRect/>
          <a:stretch/>
        </p:blipFill>
        <p:spPr>
          <a:xfrm>
            <a:off x="483154" y="6240625"/>
            <a:ext cx="1676254" cy="395834"/>
          </a:xfrm>
          <a:prstGeom prst="rect">
            <a:avLst/>
          </a:prstGeom>
        </p:spPr>
      </p:pic>
      <p:sp>
        <p:nvSpPr>
          <p:cNvPr id="7" name="Text Placeholder 10">
            <a:extLst>
              <a:ext uri="{FF2B5EF4-FFF2-40B4-BE49-F238E27FC236}">
                <a16:creationId xmlns:a16="http://schemas.microsoft.com/office/drawing/2014/main" id="{99274644-D2C0-54EB-0886-CDC1CAADEC6D}"/>
              </a:ext>
            </a:extLst>
          </p:cNvPr>
          <p:cNvSpPr>
            <a:spLocks noGrp="1"/>
          </p:cNvSpPr>
          <p:nvPr>
            <p:ph type="body" sz="quarter" idx="20" hasCustomPrompt="1"/>
          </p:nvPr>
        </p:nvSpPr>
        <p:spPr>
          <a:xfrm>
            <a:off x="496888" y="1649414"/>
            <a:ext cx="11178645" cy="274396"/>
          </a:xfrm>
        </p:spPr>
        <p:txBody>
          <a:bodyPr>
            <a:normAutofit/>
          </a:bodyPr>
          <a:lstStyle>
            <a:lvl1pPr marL="0" indent="0">
              <a:buNone/>
              <a:defRPr sz="1800" b="0" i="0">
                <a:solidFill>
                  <a:schemeClr val="tx1"/>
                </a:solidFill>
                <a:latin typeface="Aptos Display" panose="020B0004020202020204" pitchFamily="34" charset="0"/>
              </a:defRPr>
            </a:lvl1pPr>
            <a:lvl2pPr marL="457200" indent="0">
              <a:buNone/>
              <a:defRPr b="0" i="0">
                <a:solidFill>
                  <a:schemeClr val="tx1"/>
                </a:solidFill>
                <a:latin typeface="Aptos Display" panose="020B0004020202020204" pitchFamily="34" charset="0"/>
              </a:defRPr>
            </a:lvl2pPr>
            <a:lvl3pPr marL="914400" indent="0">
              <a:buNone/>
              <a:defRPr b="0" i="0">
                <a:solidFill>
                  <a:schemeClr val="tx1"/>
                </a:solidFill>
                <a:latin typeface="Aptos Display" panose="020B0004020202020204" pitchFamily="34" charset="0"/>
              </a:defRPr>
            </a:lvl3pPr>
            <a:lvl4pPr marL="1371600" indent="0">
              <a:buNone/>
              <a:defRPr b="0" i="0">
                <a:solidFill>
                  <a:schemeClr val="tx1"/>
                </a:solidFill>
                <a:latin typeface="Aptos Display" panose="020B0004020202020204" pitchFamily="34" charset="0"/>
              </a:defRPr>
            </a:lvl4pPr>
            <a:lvl5pPr marL="1828800" indent="0">
              <a:buNone/>
              <a:defRPr b="0" i="0">
                <a:solidFill>
                  <a:schemeClr val="tx1"/>
                </a:solidFill>
                <a:latin typeface="Aptos Display" panose="020B0004020202020204" pitchFamily="34" charset="0"/>
              </a:defRPr>
            </a:lvl5pPr>
          </a:lstStyle>
          <a:p>
            <a:pPr lvl="0"/>
            <a:r>
              <a:rPr lang="en-GB" err="1"/>
              <a:t>Kaavion</a:t>
            </a:r>
            <a:r>
              <a:rPr lang="en-GB"/>
              <a:t> </a:t>
            </a:r>
            <a:r>
              <a:rPr lang="en-GB" err="1"/>
              <a:t>oma</a:t>
            </a:r>
            <a:r>
              <a:rPr lang="en-GB"/>
              <a:t> </a:t>
            </a:r>
            <a:r>
              <a:rPr lang="en-GB" err="1"/>
              <a:t>otsikko</a:t>
            </a:r>
            <a:endParaRPr lang="en-GB"/>
          </a:p>
        </p:txBody>
      </p:sp>
      <p:sp>
        <p:nvSpPr>
          <p:cNvPr id="8" name="Content Placeholder 7">
            <a:extLst>
              <a:ext uri="{FF2B5EF4-FFF2-40B4-BE49-F238E27FC236}">
                <a16:creationId xmlns:a16="http://schemas.microsoft.com/office/drawing/2014/main" id="{C8BA4115-F635-B65E-9764-289E1194B255}"/>
              </a:ext>
            </a:extLst>
          </p:cNvPr>
          <p:cNvSpPr>
            <a:spLocks noGrp="1"/>
          </p:cNvSpPr>
          <p:nvPr>
            <p:ph sz="quarter" idx="19" hasCustomPrompt="1"/>
          </p:nvPr>
        </p:nvSpPr>
        <p:spPr>
          <a:xfrm>
            <a:off x="483154" y="5781018"/>
            <a:ext cx="11192379" cy="209880"/>
          </a:xfrm>
        </p:spPr>
        <p:txBody>
          <a:bodyPr>
            <a:noAutofit/>
          </a:bodyPr>
          <a:lstStyle>
            <a:lvl1pPr marL="0" indent="0">
              <a:buNone/>
              <a:defRPr sz="1200" b="0" i="0">
                <a:solidFill>
                  <a:schemeClr val="tx1"/>
                </a:solidFill>
                <a:latin typeface="Aptos" panose="020B0004020202020204" pitchFamily="34" charset="0"/>
              </a:defRPr>
            </a:lvl1pPr>
            <a:lvl2pPr marL="457200" indent="0">
              <a:buNone/>
              <a:defRPr sz="1200" b="0" i="0">
                <a:solidFill>
                  <a:schemeClr val="tx1"/>
                </a:solidFill>
                <a:latin typeface="Aptos" panose="020B0004020202020204" pitchFamily="34" charset="0"/>
              </a:defRPr>
            </a:lvl2pPr>
            <a:lvl3pPr marL="914400" indent="0">
              <a:buNone/>
              <a:defRPr sz="1200" b="0" i="0">
                <a:solidFill>
                  <a:schemeClr val="tx1"/>
                </a:solidFill>
                <a:latin typeface="Aptos" panose="020B0004020202020204" pitchFamily="34" charset="0"/>
              </a:defRPr>
            </a:lvl3pPr>
            <a:lvl4pPr marL="1371600" indent="0">
              <a:buNone/>
              <a:defRPr sz="1200" b="0" i="0">
                <a:solidFill>
                  <a:schemeClr val="tx1"/>
                </a:solidFill>
                <a:latin typeface="Aptos" panose="020B0004020202020204" pitchFamily="34" charset="0"/>
              </a:defRPr>
            </a:lvl4pPr>
            <a:lvl5pPr marL="1828800" indent="0">
              <a:buNone/>
              <a:defRPr sz="1200" b="0" i="0">
                <a:solidFill>
                  <a:schemeClr val="tx1"/>
                </a:solidFill>
                <a:latin typeface="Aptos" panose="020B0004020202020204" pitchFamily="34" charset="0"/>
              </a:defRPr>
            </a:lvl5pPr>
          </a:lstStyle>
          <a:p>
            <a:pPr lvl="0"/>
            <a:r>
              <a:rPr lang="en-GB" err="1"/>
              <a:t>Lähdeviitteet</a:t>
            </a:r>
            <a:r>
              <a:rPr lang="en-GB"/>
              <a:t> </a:t>
            </a:r>
            <a:r>
              <a:rPr lang="en-GB" err="1"/>
              <a:t>tänne</a:t>
            </a:r>
            <a:r>
              <a:rPr lang="en-GB"/>
              <a:t> alas</a:t>
            </a:r>
            <a:endParaRPr lang="fi-FI"/>
          </a:p>
        </p:txBody>
      </p:sp>
    </p:spTree>
    <p:extLst>
      <p:ext uri="{BB962C8B-B14F-4D97-AF65-F5344CB8AC3E}">
        <p14:creationId xmlns:p14="http://schemas.microsoft.com/office/powerpoint/2010/main" val="3648576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Kaavio, otsikko ja lähde">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2040762"/>
            <a:ext cx="11192177" cy="3740256"/>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
        <p:nvSpPr>
          <p:cNvPr id="8" name="Content Placeholder 7">
            <a:extLst>
              <a:ext uri="{FF2B5EF4-FFF2-40B4-BE49-F238E27FC236}">
                <a16:creationId xmlns:a16="http://schemas.microsoft.com/office/drawing/2014/main" id="{A743F1ED-9D7A-E178-FA2D-B3ED5F8248A9}"/>
              </a:ext>
            </a:extLst>
          </p:cNvPr>
          <p:cNvSpPr>
            <a:spLocks noGrp="1"/>
          </p:cNvSpPr>
          <p:nvPr>
            <p:ph sz="quarter" idx="19" hasCustomPrompt="1"/>
          </p:nvPr>
        </p:nvSpPr>
        <p:spPr>
          <a:xfrm>
            <a:off x="483155" y="5781018"/>
            <a:ext cx="11192276" cy="209880"/>
          </a:xfrm>
        </p:spPr>
        <p:txBody>
          <a:bodyPr>
            <a:noAutofit/>
          </a:bodyPr>
          <a:lstStyle>
            <a:lvl1pPr marL="0" indent="0">
              <a:buNone/>
              <a:defRPr sz="1200" b="0" i="0">
                <a:solidFill>
                  <a:schemeClr val="tx1"/>
                </a:solidFill>
                <a:latin typeface="Aptos" panose="020B0004020202020204" pitchFamily="34" charset="0"/>
              </a:defRPr>
            </a:lvl1pPr>
            <a:lvl2pPr marL="457200" indent="0">
              <a:buNone/>
              <a:defRPr sz="1200" b="0" i="0">
                <a:solidFill>
                  <a:schemeClr val="tx1"/>
                </a:solidFill>
                <a:latin typeface="Aptos" panose="020B0004020202020204" pitchFamily="34" charset="0"/>
              </a:defRPr>
            </a:lvl2pPr>
            <a:lvl3pPr marL="914400" indent="0">
              <a:buNone/>
              <a:defRPr sz="1200" b="0" i="0">
                <a:solidFill>
                  <a:schemeClr val="tx1"/>
                </a:solidFill>
                <a:latin typeface="Aptos" panose="020B0004020202020204" pitchFamily="34" charset="0"/>
              </a:defRPr>
            </a:lvl3pPr>
            <a:lvl4pPr marL="1371600" indent="0">
              <a:buNone/>
              <a:defRPr sz="1200" b="0" i="0">
                <a:solidFill>
                  <a:schemeClr val="tx1"/>
                </a:solidFill>
                <a:latin typeface="Aptos" panose="020B0004020202020204" pitchFamily="34" charset="0"/>
              </a:defRPr>
            </a:lvl4pPr>
            <a:lvl5pPr marL="1828800" indent="0">
              <a:buNone/>
              <a:defRPr sz="1200" b="0" i="0">
                <a:solidFill>
                  <a:schemeClr val="tx1"/>
                </a:solidFill>
                <a:latin typeface="Aptos" panose="020B0004020202020204" pitchFamily="34" charset="0"/>
              </a:defRPr>
            </a:lvl5pPr>
          </a:lstStyle>
          <a:p>
            <a:pPr lvl="0"/>
            <a:r>
              <a:rPr lang="en-GB" err="1"/>
              <a:t>Lähdeviitteet</a:t>
            </a:r>
            <a:r>
              <a:rPr lang="en-GB"/>
              <a:t> </a:t>
            </a:r>
            <a:r>
              <a:rPr lang="en-GB" err="1"/>
              <a:t>tänne</a:t>
            </a:r>
            <a:r>
              <a:rPr lang="en-GB"/>
              <a:t> alas</a:t>
            </a:r>
            <a:endParaRPr lang="fi-FI"/>
          </a:p>
        </p:txBody>
      </p:sp>
      <p:sp>
        <p:nvSpPr>
          <p:cNvPr id="11" name="Text Placeholder 10">
            <a:extLst>
              <a:ext uri="{FF2B5EF4-FFF2-40B4-BE49-F238E27FC236}">
                <a16:creationId xmlns:a16="http://schemas.microsoft.com/office/drawing/2014/main" id="{189B37B3-B1B9-528D-D81A-B6299E9F70E8}"/>
              </a:ext>
            </a:extLst>
          </p:cNvPr>
          <p:cNvSpPr>
            <a:spLocks noGrp="1"/>
          </p:cNvSpPr>
          <p:nvPr>
            <p:ph type="body" sz="quarter" idx="20" hasCustomPrompt="1"/>
          </p:nvPr>
        </p:nvSpPr>
        <p:spPr>
          <a:xfrm>
            <a:off x="496888" y="1649414"/>
            <a:ext cx="11192177" cy="274396"/>
          </a:xfrm>
        </p:spPr>
        <p:txBody>
          <a:bodyPr>
            <a:normAutofit/>
          </a:bodyPr>
          <a:lstStyle>
            <a:lvl1pPr marL="0" indent="0">
              <a:buNone/>
              <a:defRPr sz="1800" b="0" i="0">
                <a:solidFill>
                  <a:schemeClr val="tx1"/>
                </a:solidFill>
                <a:latin typeface="Aptos Display" panose="020B0004020202020204" pitchFamily="34" charset="0"/>
              </a:defRPr>
            </a:lvl1pPr>
            <a:lvl2pPr marL="457200" indent="0">
              <a:buNone/>
              <a:defRPr b="0" i="0">
                <a:solidFill>
                  <a:schemeClr val="tx1"/>
                </a:solidFill>
                <a:latin typeface="Aptos Display" panose="020B0004020202020204" pitchFamily="34" charset="0"/>
              </a:defRPr>
            </a:lvl2pPr>
            <a:lvl3pPr marL="914400" indent="0">
              <a:buNone/>
              <a:defRPr b="0" i="0">
                <a:solidFill>
                  <a:schemeClr val="tx1"/>
                </a:solidFill>
                <a:latin typeface="Aptos Display" panose="020B0004020202020204" pitchFamily="34" charset="0"/>
              </a:defRPr>
            </a:lvl3pPr>
            <a:lvl4pPr marL="1371600" indent="0">
              <a:buNone/>
              <a:defRPr b="0" i="0">
                <a:solidFill>
                  <a:schemeClr val="tx1"/>
                </a:solidFill>
                <a:latin typeface="Aptos Display" panose="020B0004020202020204" pitchFamily="34" charset="0"/>
              </a:defRPr>
            </a:lvl4pPr>
            <a:lvl5pPr marL="1828800" indent="0">
              <a:buNone/>
              <a:defRPr b="0" i="0">
                <a:solidFill>
                  <a:schemeClr val="tx1"/>
                </a:solidFill>
                <a:latin typeface="Aptos Display" panose="020B0004020202020204" pitchFamily="34" charset="0"/>
              </a:defRPr>
            </a:lvl5pPr>
          </a:lstStyle>
          <a:p>
            <a:pPr lvl="0"/>
            <a:r>
              <a:rPr lang="en-GB" err="1"/>
              <a:t>Kaavion</a:t>
            </a:r>
            <a:r>
              <a:rPr lang="en-GB"/>
              <a:t> </a:t>
            </a:r>
            <a:r>
              <a:rPr lang="en-GB" err="1"/>
              <a:t>oma</a:t>
            </a:r>
            <a:r>
              <a:rPr lang="en-GB"/>
              <a:t> </a:t>
            </a:r>
            <a:r>
              <a:rPr lang="en-GB" err="1"/>
              <a:t>otsikko</a:t>
            </a:r>
            <a:endParaRPr lang="en-GB"/>
          </a:p>
        </p:txBody>
      </p:sp>
    </p:spTree>
    <p:extLst>
      <p:ext uri="{BB962C8B-B14F-4D97-AF65-F5344CB8AC3E}">
        <p14:creationId xmlns:p14="http://schemas.microsoft.com/office/powerpoint/2010/main" val="1444004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Kaavio ja lähde">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1649414"/>
            <a:ext cx="11178733" cy="4131604"/>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
        <p:nvSpPr>
          <p:cNvPr id="8" name="Content Placeholder 7">
            <a:extLst>
              <a:ext uri="{FF2B5EF4-FFF2-40B4-BE49-F238E27FC236}">
                <a16:creationId xmlns:a16="http://schemas.microsoft.com/office/drawing/2014/main" id="{A743F1ED-9D7A-E178-FA2D-B3ED5F8248A9}"/>
              </a:ext>
            </a:extLst>
          </p:cNvPr>
          <p:cNvSpPr>
            <a:spLocks noGrp="1"/>
          </p:cNvSpPr>
          <p:nvPr>
            <p:ph sz="quarter" idx="19" hasCustomPrompt="1"/>
          </p:nvPr>
        </p:nvSpPr>
        <p:spPr>
          <a:xfrm>
            <a:off x="483155" y="5781018"/>
            <a:ext cx="11192276" cy="209880"/>
          </a:xfrm>
        </p:spPr>
        <p:txBody>
          <a:bodyPr>
            <a:noAutofit/>
          </a:bodyPr>
          <a:lstStyle>
            <a:lvl1pPr marL="0" indent="0">
              <a:buNone/>
              <a:defRPr sz="1200" b="0" i="0">
                <a:solidFill>
                  <a:schemeClr val="tx1"/>
                </a:solidFill>
                <a:latin typeface="Aptos" panose="020B0004020202020204" pitchFamily="34" charset="0"/>
              </a:defRPr>
            </a:lvl1pPr>
            <a:lvl2pPr marL="457200" indent="0">
              <a:buNone/>
              <a:defRPr sz="1200" b="0" i="0">
                <a:solidFill>
                  <a:schemeClr val="tx1"/>
                </a:solidFill>
                <a:latin typeface="Aptos" panose="020B0004020202020204" pitchFamily="34" charset="0"/>
              </a:defRPr>
            </a:lvl2pPr>
            <a:lvl3pPr marL="914400" indent="0">
              <a:buNone/>
              <a:defRPr sz="1200" b="0" i="0">
                <a:solidFill>
                  <a:schemeClr val="tx1"/>
                </a:solidFill>
                <a:latin typeface="Aptos" panose="020B0004020202020204" pitchFamily="34" charset="0"/>
              </a:defRPr>
            </a:lvl3pPr>
            <a:lvl4pPr marL="1371600" indent="0">
              <a:buNone/>
              <a:defRPr sz="1200" b="0" i="0">
                <a:solidFill>
                  <a:schemeClr val="tx1"/>
                </a:solidFill>
                <a:latin typeface="Aptos" panose="020B0004020202020204" pitchFamily="34" charset="0"/>
              </a:defRPr>
            </a:lvl4pPr>
            <a:lvl5pPr marL="1828800" indent="0">
              <a:buNone/>
              <a:defRPr sz="1200" b="0" i="0">
                <a:solidFill>
                  <a:schemeClr val="tx1"/>
                </a:solidFill>
                <a:latin typeface="Aptos" panose="020B0004020202020204" pitchFamily="34" charset="0"/>
              </a:defRPr>
            </a:lvl5pPr>
          </a:lstStyle>
          <a:p>
            <a:pPr lvl="0"/>
            <a:r>
              <a:rPr lang="en-GB" err="1"/>
              <a:t>Lähdeviitteet</a:t>
            </a:r>
            <a:r>
              <a:rPr lang="en-GB"/>
              <a:t> </a:t>
            </a:r>
            <a:r>
              <a:rPr lang="en-GB" err="1"/>
              <a:t>tänne</a:t>
            </a:r>
            <a:r>
              <a:rPr lang="en-GB"/>
              <a:t> alas</a:t>
            </a:r>
            <a:endParaRPr lang="fi-FI"/>
          </a:p>
        </p:txBody>
      </p:sp>
    </p:spTree>
    <p:extLst>
      <p:ext uri="{BB962C8B-B14F-4D97-AF65-F5344CB8AC3E}">
        <p14:creationId xmlns:p14="http://schemas.microsoft.com/office/powerpoint/2010/main" val="2130105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Iso Kaavio">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1649414"/>
            <a:ext cx="11178733" cy="4341484"/>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36307860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Kaavio, otsikko, teksti ja lähde">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1923810"/>
            <a:ext cx="7614000" cy="3857208"/>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
        <p:nvSpPr>
          <p:cNvPr id="8" name="Content Placeholder 7">
            <a:extLst>
              <a:ext uri="{FF2B5EF4-FFF2-40B4-BE49-F238E27FC236}">
                <a16:creationId xmlns:a16="http://schemas.microsoft.com/office/drawing/2014/main" id="{A743F1ED-9D7A-E178-FA2D-B3ED5F8248A9}"/>
              </a:ext>
            </a:extLst>
          </p:cNvPr>
          <p:cNvSpPr>
            <a:spLocks noGrp="1"/>
          </p:cNvSpPr>
          <p:nvPr>
            <p:ph sz="quarter" idx="19" hasCustomPrompt="1"/>
          </p:nvPr>
        </p:nvSpPr>
        <p:spPr>
          <a:xfrm>
            <a:off x="483155" y="5781018"/>
            <a:ext cx="7614000" cy="209880"/>
          </a:xfrm>
        </p:spPr>
        <p:txBody>
          <a:bodyPr>
            <a:noAutofit/>
          </a:bodyPr>
          <a:lstStyle>
            <a:lvl1pPr marL="0" indent="0">
              <a:buNone/>
              <a:defRPr sz="1200" b="0" i="0">
                <a:solidFill>
                  <a:schemeClr val="tx1"/>
                </a:solidFill>
                <a:latin typeface="Aptos" panose="020B0004020202020204" pitchFamily="34" charset="0"/>
              </a:defRPr>
            </a:lvl1pPr>
            <a:lvl2pPr marL="457200" indent="0">
              <a:buNone/>
              <a:defRPr sz="1200" b="0" i="0">
                <a:solidFill>
                  <a:schemeClr val="tx1"/>
                </a:solidFill>
                <a:latin typeface="Aptos" panose="020B0004020202020204" pitchFamily="34" charset="0"/>
              </a:defRPr>
            </a:lvl2pPr>
            <a:lvl3pPr marL="914400" indent="0">
              <a:buNone/>
              <a:defRPr sz="1200" b="0" i="0">
                <a:solidFill>
                  <a:schemeClr val="tx1"/>
                </a:solidFill>
                <a:latin typeface="Aptos" panose="020B0004020202020204" pitchFamily="34" charset="0"/>
              </a:defRPr>
            </a:lvl3pPr>
            <a:lvl4pPr marL="1371600" indent="0">
              <a:buNone/>
              <a:defRPr sz="1200" b="0" i="0">
                <a:solidFill>
                  <a:schemeClr val="tx1"/>
                </a:solidFill>
                <a:latin typeface="Aptos" panose="020B0004020202020204" pitchFamily="34" charset="0"/>
              </a:defRPr>
            </a:lvl4pPr>
            <a:lvl5pPr marL="1828800" indent="0">
              <a:buNone/>
              <a:defRPr sz="1200" b="0" i="0">
                <a:solidFill>
                  <a:schemeClr val="tx1"/>
                </a:solidFill>
                <a:latin typeface="Aptos" panose="020B0004020202020204" pitchFamily="34" charset="0"/>
              </a:defRPr>
            </a:lvl5pPr>
          </a:lstStyle>
          <a:p>
            <a:pPr lvl="0"/>
            <a:r>
              <a:rPr lang="en-GB" err="1"/>
              <a:t>Lähdeviitteet</a:t>
            </a:r>
            <a:r>
              <a:rPr lang="en-GB"/>
              <a:t> </a:t>
            </a:r>
            <a:r>
              <a:rPr lang="en-GB" err="1"/>
              <a:t>tänne</a:t>
            </a:r>
            <a:r>
              <a:rPr lang="en-GB"/>
              <a:t> alas</a:t>
            </a:r>
            <a:endParaRPr lang="fi-FI"/>
          </a:p>
        </p:txBody>
      </p:sp>
      <p:sp>
        <p:nvSpPr>
          <p:cNvPr id="7" name="Content Placeholder 3">
            <a:extLst>
              <a:ext uri="{FF2B5EF4-FFF2-40B4-BE49-F238E27FC236}">
                <a16:creationId xmlns:a16="http://schemas.microsoft.com/office/drawing/2014/main" id="{0A9DD354-2A28-1533-708E-C6DCBC216420}"/>
              </a:ext>
            </a:extLst>
          </p:cNvPr>
          <p:cNvSpPr>
            <a:spLocks noGrp="1"/>
          </p:cNvSpPr>
          <p:nvPr>
            <p:ph sz="half" idx="2"/>
          </p:nvPr>
        </p:nvSpPr>
        <p:spPr>
          <a:xfrm>
            <a:off x="8247354" y="1649414"/>
            <a:ext cx="3447845" cy="4355146"/>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800" b="0" i="0">
                <a:solidFill>
                  <a:schemeClr val="tx1"/>
                </a:solidFill>
                <a:latin typeface="Aptos Light" panose="020B0004020202020204" pitchFamily="34" charset="0"/>
              </a:defRPr>
            </a:lvl3pPr>
            <a:lvl4pPr>
              <a:lnSpc>
                <a:spcPct val="100000"/>
              </a:lnSpc>
              <a:spcBef>
                <a:spcPts val="1200"/>
              </a:spcBef>
              <a:defRPr sz="1800" b="0" i="0">
                <a:solidFill>
                  <a:schemeClr val="tx1"/>
                </a:solidFill>
                <a:latin typeface="Aptos Light" panose="020B0004020202020204" pitchFamily="34" charset="0"/>
              </a:defRPr>
            </a:lvl4pPr>
            <a:lvl5pPr>
              <a:lnSpc>
                <a:spcPct val="100000"/>
              </a:lnSpc>
              <a:spcBef>
                <a:spcPts val="1200"/>
              </a:spcBef>
              <a:defRPr sz="18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9" name="Text Placeholder 10">
            <a:extLst>
              <a:ext uri="{FF2B5EF4-FFF2-40B4-BE49-F238E27FC236}">
                <a16:creationId xmlns:a16="http://schemas.microsoft.com/office/drawing/2014/main" id="{2126493F-2403-532F-A0AC-3054DE3F2EF1}"/>
              </a:ext>
            </a:extLst>
          </p:cNvPr>
          <p:cNvSpPr>
            <a:spLocks noGrp="1"/>
          </p:cNvSpPr>
          <p:nvPr>
            <p:ph type="body" sz="quarter" idx="20" hasCustomPrompt="1"/>
          </p:nvPr>
        </p:nvSpPr>
        <p:spPr>
          <a:xfrm>
            <a:off x="496889" y="1649414"/>
            <a:ext cx="7613912" cy="274396"/>
          </a:xfrm>
        </p:spPr>
        <p:txBody>
          <a:bodyPr>
            <a:normAutofit/>
          </a:bodyPr>
          <a:lstStyle>
            <a:lvl1pPr marL="0" indent="0" algn="ctr">
              <a:buNone/>
              <a:defRPr sz="1800" b="0" i="0">
                <a:solidFill>
                  <a:schemeClr val="tx1"/>
                </a:solidFill>
                <a:latin typeface="Aptos Display" panose="020B0004020202020204" pitchFamily="34" charset="0"/>
              </a:defRPr>
            </a:lvl1pPr>
            <a:lvl2pPr marL="457200" indent="0">
              <a:buNone/>
              <a:defRPr b="0" i="0">
                <a:solidFill>
                  <a:schemeClr val="tx1"/>
                </a:solidFill>
                <a:latin typeface="Aptos Display" panose="020B0004020202020204" pitchFamily="34" charset="0"/>
              </a:defRPr>
            </a:lvl2pPr>
            <a:lvl3pPr marL="914400" indent="0">
              <a:buNone/>
              <a:defRPr b="0" i="0">
                <a:solidFill>
                  <a:schemeClr val="tx1"/>
                </a:solidFill>
                <a:latin typeface="Aptos Display" panose="020B0004020202020204" pitchFamily="34" charset="0"/>
              </a:defRPr>
            </a:lvl3pPr>
            <a:lvl4pPr marL="1371600" indent="0">
              <a:buNone/>
              <a:defRPr b="0" i="0">
                <a:solidFill>
                  <a:schemeClr val="tx1"/>
                </a:solidFill>
                <a:latin typeface="Aptos Display" panose="020B0004020202020204" pitchFamily="34" charset="0"/>
              </a:defRPr>
            </a:lvl4pPr>
            <a:lvl5pPr marL="1828800" indent="0">
              <a:buNone/>
              <a:defRPr b="0" i="0">
                <a:solidFill>
                  <a:schemeClr val="tx1"/>
                </a:solidFill>
                <a:latin typeface="Aptos Display" panose="020B0004020202020204" pitchFamily="34" charset="0"/>
              </a:defRPr>
            </a:lvl5pPr>
          </a:lstStyle>
          <a:p>
            <a:pPr lvl="0"/>
            <a:r>
              <a:rPr lang="en-GB" err="1"/>
              <a:t>Kaavion</a:t>
            </a:r>
            <a:r>
              <a:rPr lang="en-GB"/>
              <a:t> </a:t>
            </a:r>
            <a:r>
              <a:rPr lang="en-GB" err="1"/>
              <a:t>oma</a:t>
            </a:r>
            <a:r>
              <a:rPr lang="en-GB"/>
              <a:t> </a:t>
            </a:r>
            <a:r>
              <a:rPr lang="en-GB" err="1"/>
              <a:t>otsikko</a:t>
            </a:r>
            <a:endParaRPr lang="en-GB"/>
          </a:p>
        </p:txBody>
      </p:sp>
    </p:spTree>
    <p:extLst>
      <p:ext uri="{BB962C8B-B14F-4D97-AF65-F5344CB8AC3E}">
        <p14:creationId xmlns:p14="http://schemas.microsoft.com/office/powerpoint/2010/main" val="40959027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Kaavio, teksti ja lähde">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1649414"/>
            <a:ext cx="7614000" cy="4131604"/>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
        <p:nvSpPr>
          <p:cNvPr id="8" name="Content Placeholder 7">
            <a:extLst>
              <a:ext uri="{FF2B5EF4-FFF2-40B4-BE49-F238E27FC236}">
                <a16:creationId xmlns:a16="http://schemas.microsoft.com/office/drawing/2014/main" id="{A743F1ED-9D7A-E178-FA2D-B3ED5F8248A9}"/>
              </a:ext>
            </a:extLst>
          </p:cNvPr>
          <p:cNvSpPr>
            <a:spLocks noGrp="1"/>
          </p:cNvSpPr>
          <p:nvPr>
            <p:ph sz="quarter" idx="19" hasCustomPrompt="1"/>
          </p:nvPr>
        </p:nvSpPr>
        <p:spPr>
          <a:xfrm>
            <a:off x="483155" y="5781018"/>
            <a:ext cx="7614000" cy="209880"/>
          </a:xfrm>
        </p:spPr>
        <p:txBody>
          <a:bodyPr>
            <a:noAutofit/>
          </a:bodyPr>
          <a:lstStyle>
            <a:lvl1pPr marL="0" indent="0">
              <a:buNone/>
              <a:defRPr sz="1200" b="0" i="0">
                <a:solidFill>
                  <a:schemeClr val="tx1"/>
                </a:solidFill>
                <a:latin typeface="Aptos" panose="020B0004020202020204" pitchFamily="34" charset="0"/>
              </a:defRPr>
            </a:lvl1pPr>
            <a:lvl2pPr marL="457200" indent="0">
              <a:buNone/>
              <a:defRPr sz="1200" b="0" i="0">
                <a:solidFill>
                  <a:schemeClr val="tx1"/>
                </a:solidFill>
                <a:latin typeface="Aptos" panose="020B0004020202020204" pitchFamily="34" charset="0"/>
              </a:defRPr>
            </a:lvl2pPr>
            <a:lvl3pPr marL="914400" indent="0">
              <a:buNone/>
              <a:defRPr sz="1200" b="0" i="0">
                <a:solidFill>
                  <a:schemeClr val="tx1"/>
                </a:solidFill>
                <a:latin typeface="Aptos" panose="020B0004020202020204" pitchFamily="34" charset="0"/>
              </a:defRPr>
            </a:lvl3pPr>
            <a:lvl4pPr marL="1371600" indent="0">
              <a:buNone/>
              <a:defRPr sz="1200" b="0" i="0">
                <a:solidFill>
                  <a:schemeClr val="tx1"/>
                </a:solidFill>
                <a:latin typeface="Aptos" panose="020B0004020202020204" pitchFamily="34" charset="0"/>
              </a:defRPr>
            </a:lvl4pPr>
            <a:lvl5pPr marL="1828800" indent="0">
              <a:buNone/>
              <a:defRPr sz="1200" b="0" i="0">
                <a:solidFill>
                  <a:schemeClr val="tx1"/>
                </a:solidFill>
                <a:latin typeface="Aptos" panose="020B0004020202020204" pitchFamily="34" charset="0"/>
              </a:defRPr>
            </a:lvl5pPr>
          </a:lstStyle>
          <a:p>
            <a:pPr lvl="0"/>
            <a:r>
              <a:rPr lang="en-GB" err="1"/>
              <a:t>Lähdeviitteet</a:t>
            </a:r>
            <a:r>
              <a:rPr lang="en-GB"/>
              <a:t> </a:t>
            </a:r>
            <a:r>
              <a:rPr lang="en-GB" err="1"/>
              <a:t>tänne</a:t>
            </a:r>
            <a:r>
              <a:rPr lang="en-GB"/>
              <a:t> alas</a:t>
            </a:r>
            <a:endParaRPr lang="fi-FI"/>
          </a:p>
        </p:txBody>
      </p:sp>
      <p:sp>
        <p:nvSpPr>
          <p:cNvPr id="7" name="Content Placeholder 3">
            <a:extLst>
              <a:ext uri="{FF2B5EF4-FFF2-40B4-BE49-F238E27FC236}">
                <a16:creationId xmlns:a16="http://schemas.microsoft.com/office/drawing/2014/main" id="{0A9DD354-2A28-1533-708E-C6DCBC216420}"/>
              </a:ext>
            </a:extLst>
          </p:cNvPr>
          <p:cNvSpPr>
            <a:spLocks noGrp="1"/>
          </p:cNvSpPr>
          <p:nvPr>
            <p:ph sz="half" idx="2"/>
          </p:nvPr>
        </p:nvSpPr>
        <p:spPr>
          <a:xfrm>
            <a:off x="8247354" y="1649414"/>
            <a:ext cx="3447845" cy="4355146"/>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800" b="0" i="0">
                <a:solidFill>
                  <a:schemeClr val="tx1"/>
                </a:solidFill>
                <a:latin typeface="Aptos Light" panose="020B0004020202020204" pitchFamily="34" charset="0"/>
              </a:defRPr>
            </a:lvl3pPr>
            <a:lvl4pPr>
              <a:lnSpc>
                <a:spcPct val="100000"/>
              </a:lnSpc>
              <a:spcBef>
                <a:spcPts val="1200"/>
              </a:spcBef>
              <a:defRPr sz="1800" b="0" i="0">
                <a:solidFill>
                  <a:schemeClr val="tx1"/>
                </a:solidFill>
                <a:latin typeface="Aptos Light" panose="020B0004020202020204" pitchFamily="34" charset="0"/>
              </a:defRPr>
            </a:lvl4pPr>
            <a:lvl5pPr>
              <a:lnSpc>
                <a:spcPct val="100000"/>
              </a:lnSpc>
              <a:spcBef>
                <a:spcPts val="1200"/>
              </a:spcBef>
              <a:defRPr sz="18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3351499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Otsikkodia_kuvapaikka_muoto_vaalea">
    <p:bg>
      <p:bgPr>
        <a:solidFill>
          <a:schemeClr val="bg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7BD854-6D3A-D04F-4F94-7EB2A804497D}"/>
              </a:ext>
            </a:extLst>
          </p:cNvPr>
          <p:cNvPicPr>
            <a:picLocks noChangeAspect="1"/>
          </p:cNvPicPr>
          <p:nvPr/>
        </p:nvPicPr>
        <p:blipFill>
          <a:blip r:embed="rId2"/>
          <a:srcRect t="51" b="51"/>
          <a:stretch/>
        </p:blipFill>
        <p:spPr>
          <a:xfrm>
            <a:off x="5123724" y="0"/>
            <a:ext cx="7068275" cy="6858000"/>
          </a:xfrm>
          <a:prstGeom prst="rect">
            <a:avLst/>
          </a:prstGeom>
        </p:spPr>
      </p:pic>
      <p:pic>
        <p:nvPicPr>
          <p:cNvPr id="21" name="Picture 20" descr="A purple text on a black background&#10;&#10;Description automatically generated">
            <a:extLst>
              <a:ext uri="{FF2B5EF4-FFF2-40B4-BE49-F238E27FC236}">
                <a16:creationId xmlns:a16="http://schemas.microsoft.com/office/drawing/2014/main" id="{BC5CF4F7-8B29-3610-5524-AA3112C44C07}"/>
              </a:ext>
            </a:extLst>
          </p:cNvPr>
          <p:cNvPicPr>
            <a:picLocks noChangeAspect="1"/>
          </p:cNvPicPr>
          <p:nvPr/>
        </p:nvPicPr>
        <p:blipFill>
          <a:blip r:embed="rId3"/>
          <a:stretch>
            <a:fillRect/>
          </a:stretch>
        </p:blipFill>
        <p:spPr>
          <a:xfrm>
            <a:off x="496800" y="373029"/>
            <a:ext cx="2689721" cy="635156"/>
          </a:xfrm>
          <a:prstGeom prst="rect">
            <a:avLst/>
          </a:prstGeom>
        </p:spPr>
      </p:pic>
      <p:sp>
        <p:nvSpPr>
          <p:cNvPr id="25" name="Alatunnisteen paikkamerkki 8">
            <a:extLst>
              <a:ext uri="{FF2B5EF4-FFF2-40B4-BE49-F238E27FC236}">
                <a16:creationId xmlns:a16="http://schemas.microsoft.com/office/drawing/2014/main" id="{99D6816B-4F9C-C403-01FF-BA8D91F96E91}"/>
              </a:ext>
            </a:extLst>
          </p:cNvPr>
          <p:cNvSpPr>
            <a:spLocks noGrp="1"/>
          </p:cNvSpPr>
          <p:nvPr>
            <p:ph type="ftr" sz="quarter" idx="11"/>
          </p:nvPr>
        </p:nvSpPr>
        <p:spPr>
          <a:xfrm>
            <a:off x="1652752" y="6370332"/>
            <a:ext cx="2339787" cy="363131"/>
          </a:xfrm>
        </p:spPr>
        <p:txBody>
          <a:bodyPr/>
          <a:lstStyle>
            <a:lvl1pPr algn="ctr">
              <a:defRPr>
                <a:solidFill>
                  <a:schemeClr val="tx1"/>
                </a:solidFill>
              </a:defRPr>
            </a:lvl1pPr>
          </a:lstStyle>
          <a:p>
            <a:r>
              <a:rPr lang="fi-FI" noProof="0"/>
              <a:t>Tekijä tai esityksen nimi</a:t>
            </a:r>
          </a:p>
        </p:txBody>
      </p:sp>
      <p:sp>
        <p:nvSpPr>
          <p:cNvPr id="7" name="Title 1">
            <a:extLst>
              <a:ext uri="{FF2B5EF4-FFF2-40B4-BE49-F238E27FC236}">
                <a16:creationId xmlns:a16="http://schemas.microsoft.com/office/drawing/2014/main" id="{5026B22E-9EFC-2B95-FAE3-A90E1A061BE0}"/>
              </a:ext>
            </a:extLst>
          </p:cNvPr>
          <p:cNvSpPr>
            <a:spLocks noGrp="1"/>
          </p:cNvSpPr>
          <p:nvPr>
            <p:ph type="title"/>
          </p:nvPr>
        </p:nvSpPr>
        <p:spPr>
          <a:xfrm>
            <a:off x="496802" y="1559169"/>
            <a:ext cx="5496036" cy="2005441"/>
          </a:xfrm>
          <a:prstGeom prst="rect">
            <a:avLst/>
          </a:prstGeom>
        </p:spPr>
        <p:txBody>
          <a:bodyPr anchor="b">
            <a:normAutofit/>
          </a:bodyPr>
          <a:lstStyle>
            <a:lvl1pPr>
              <a:defRPr sz="4000" b="0" i="0">
                <a:solidFill>
                  <a:schemeClr val="tx2"/>
                </a:solidFill>
                <a:latin typeface="Aptos Display" panose="020B0004020202020204" pitchFamily="34" charset="0"/>
              </a:defRPr>
            </a:lvl1pPr>
          </a:lstStyle>
          <a:p>
            <a:r>
              <a:rPr lang="en-US"/>
              <a:t>Click to edit Master title style</a:t>
            </a:r>
            <a:endParaRPr lang="en-FI"/>
          </a:p>
        </p:txBody>
      </p:sp>
      <p:sp>
        <p:nvSpPr>
          <p:cNvPr id="2" name="Text Placeholder 2">
            <a:extLst>
              <a:ext uri="{FF2B5EF4-FFF2-40B4-BE49-F238E27FC236}">
                <a16:creationId xmlns:a16="http://schemas.microsoft.com/office/drawing/2014/main" id="{1319C13E-6668-8C3F-362B-4D9ED8B0EEE0}"/>
              </a:ext>
            </a:extLst>
          </p:cNvPr>
          <p:cNvSpPr>
            <a:spLocks noGrp="1"/>
          </p:cNvSpPr>
          <p:nvPr>
            <p:ph type="body" idx="1"/>
          </p:nvPr>
        </p:nvSpPr>
        <p:spPr>
          <a:xfrm>
            <a:off x="496800" y="3718560"/>
            <a:ext cx="4567569" cy="1726897"/>
          </a:xfrm>
        </p:spPr>
        <p:txBody>
          <a:bodyPr>
            <a:normAutofit/>
          </a:bodyPr>
          <a:lstStyle>
            <a:lvl1pPr marL="0" indent="0">
              <a:buNone/>
              <a:defRPr sz="2400" b="0" i="0">
                <a:solidFill>
                  <a:schemeClr val="tx1"/>
                </a:solidFill>
                <a:latin typeface="Aptos Light" panose="020B00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533849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aavio, otsikko, teksti">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1923810"/>
            <a:ext cx="7614000" cy="4080750"/>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
        <p:nvSpPr>
          <p:cNvPr id="7" name="Content Placeholder 3">
            <a:extLst>
              <a:ext uri="{FF2B5EF4-FFF2-40B4-BE49-F238E27FC236}">
                <a16:creationId xmlns:a16="http://schemas.microsoft.com/office/drawing/2014/main" id="{0A9DD354-2A28-1533-708E-C6DCBC216420}"/>
              </a:ext>
            </a:extLst>
          </p:cNvPr>
          <p:cNvSpPr>
            <a:spLocks noGrp="1"/>
          </p:cNvSpPr>
          <p:nvPr>
            <p:ph sz="half" idx="2"/>
          </p:nvPr>
        </p:nvSpPr>
        <p:spPr>
          <a:xfrm>
            <a:off x="8247354" y="1649414"/>
            <a:ext cx="3447845" cy="4355146"/>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800" b="0" i="0">
                <a:solidFill>
                  <a:schemeClr val="tx1"/>
                </a:solidFill>
                <a:latin typeface="Aptos Light" panose="020B0004020202020204" pitchFamily="34" charset="0"/>
              </a:defRPr>
            </a:lvl3pPr>
            <a:lvl4pPr>
              <a:lnSpc>
                <a:spcPct val="100000"/>
              </a:lnSpc>
              <a:spcBef>
                <a:spcPts val="1200"/>
              </a:spcBef>
              <a:defRPr sz="1800" b="0" i="0">
                <a:solidFill>
                  <a:schemeClr val="tx1"/>
                </a:solidFill>
                <a:latin typeface="Aptos Light" panose="020B0004020202020204" pitchFamily="34" charset="0"/>
              </a:defRPr>
            </a:lvl4pPr>
            <a:lvl5pPr>
              <a:lnSpc>
                <a:spcPct val="100000"/>
              </a:lnSpc>
              <a:spcBef>
                <a:spcPts val="1200"/>
              </a:spcBef>
              <a:defRPr sz="18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9" name="Text Placeholder 10">
            <a:extLst>
              <a:ext uri="{FF2B5EF4-FFF2-40B4-BE49-F238E27FC236}">
                <a16:creationId xmlns:a16="http://schemas.microsoft.com/office/drawing/2014/main" id="{2126493F-2403-532F-A0AC-3054DE3F2EF1}"/>
              </a:ext>
            </a:extLst>
          </p:cNvPr>
          <p:cNvSpPr>
            <a:spLocks noGrp="1"/>
          </p:cNvSpPr>
          <p:nvPr>
            <p:ph type="body" sz="quarter" idx="20" hasCustomPrompt="1"/>
          </p:nvPr>
        </p:nvSpPr>
        <p:spPr>
          <a:xfrm>
            <a:off x="496889" y="1649414"/>
            <a:ext cx="7613912" cy="274396"/>
          </a:xfrm>
        </p:spPr>
        <p:txBody>
          <a:bodyPr>
            <a:normAutofit/>
          </a:bodyPr>
          <a:lstStyle>
            <a:lvl1pPr marL="0" indent="0" algn="ctr">
              <a:buNone/>
              <a:defRPr sz="1800" b="0" i="0">
                <a:solidFill>
                  <a:schemeClr val="tx1"/>
                </a:solidFill>
                <a:latin typeface="Aptos Display" panose="020B0004020202020204" pitchFamily="34" charset="0"/>
              </a:defRPr>
            </a:lvl1pPr>
            <a:lvl2pPr marL="457200" indent="0">
              <a:buNone/>
              <a:defRPr b="0" i="0">
                <a:solidFill>
                  <a:schemeClr val="tx1"/>
                </a:solidFill>
                <a:latin typeface="Aptos Display" panose="020B0004020202020204" pitchFamily="34" charset="0"/>
              </a:defRPr>
            </a:lvl2pPr>
            <a:lvl3pPr marL="914400" indent="0">
              <a:buNone/>
              <a:defRPr b="0" i="0">
                <a:solidFill>
                  <a:schemeClr val="tx1"/>
                </a:solidFill>
                <a:latin typeface="Aptos Display" panose="020B0004020202020204" pitchFamily="34" charset="0"/>
              </a:defRPr>
            </a:lvl3pPr>
            <a:lvl4pPr marL="1371600" indent="0">
              <a:buNone/>
              <a:defRPr b="0" i="0">
                <a:solidFill>
                  <a:schemeClr val="tx1"/>
                </a:solidFill>
                <a:latin typeface="Aptos Display" panose="020B0004020202020204" pitchFamily="34" charset="0"/>
              </a:defRPr>
            </a:lvl4pPr>
            <a:lvl5pPr marL="1828800" indent="0">
              <a:buNone/>
              <a:defRPr b="0" i="0">
                <a:solidFill>
                  <a:schemeClr val="tx1"/>
                </a:solidFill>
                <a:latin typeface="Aptos Display" panose="020B0004020202020204" pitchFamily="34" charset="0"/>
              </a:defRPr>
            </a:lvl5pPr>
          </a:lstStyle>
          <a:p>
            <a:pPr lvl="0"/>
            <a:r>
              <a:rPr lang="en-GB" err="1"/>
              <a:t>Kaavion</a:t>
            </a:r>
            <a:r>
              <a:rPr lang="en-GB"/>
              <a:t> </a:t>
            </a:r>
            <a:r>
              <a:rPr lang="en-GB" err="1"/>
              <a:t>oma</a:t>
            </a:r>
            <a:r>
              <a:rPr lang="en-GB"/>
              <a:t> </a:t>
            </a:r>
            <a:r>
              <a:rPr lang="en-GB" err="1"/>
              <a:t>otsikko</a:t>
            </a:r>
            <a:endParaRPr lang="en-GB"/>
          </a:p>
        </p:txBody>
      </p:sp>
    </p:spTree>
    <p:extLst>
      <p:ext uri="{BB962C8B-B14F-4D97-AF65-F5344CB8AC3E}">
        <p14:creationId xmlns:p14="http://schemas.microsoft.com/office/powerpoint/2010/main" val="1208856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Kaavio ja teksti">
    <p:bg>
      <p:bgPr>
        <a:solidFill>
          <a:srgbClr val="FEFDFD"/>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F00AB60-6326-EC50-F8AD-419EC75C5A21}"/>
              </a:ext>
            </a:extLst>
          </p:cNvPr>
          <p:cNvSpPr>
            <a:spLocks noGrp="1"/>
          </p:cNvSpPr>
          <p:nvPr>
            <p:ph type="title" hasCustomPrompt="1"/>
          </p:nvPr>
        </p:nvSpPr>
        <p:spPr>
          <a:xfrm>
            <a:off x="496800" y="504092"/>
            <a:ext cx="11178733" cy="997849"/>
          </a:xfrm>
          <a:prstGeom prst="rect">
            <a:avLst/>
          </a:prstGeom>
        </p:spPr>
        <p:txBody>
          <a:bodyPr>
            <a:normAutofit/>
          </a:bodyPr>
          <a:lstStyle>
            <a:lvl1pPr>
              <a:defRPr sz="3200">
                <a:solidFill>
                  <a:schemeClr val="tx2"/>
                </a:solidFill>
              </a:defRPr>
            </a:lvl1pPr>
          </a:lstStyle>
          <a:p>
            <a:r>
              <a:rPr lang="fi-FI" noProof="0" err="1"/>
              <a:t>Sliden</a:t>
            </a:r>
            <a:r>
              <a:rPr lang="fi-FI" noProof="0"/>
              <a:t> iso otsikko</a:t>
            </a:r>
          </a:p>
        </p:txBody>
      </p:sp>
      <p:sp>
        <p:nvSpPr>
          <p:cNvPr id="3" name="Chart Placeholder 2">
            <a:extLst>
              <a:ext uri="{FF2B5EF4-FFF2-40B4-BE49-F238E27FC236}">
                <a16:creationId xmlns:a16="http://schemas.microsoft.com/office/drawing/2014/main" id="{64C305AE-66B4-56DE-7B6C-4E3E5E7C6D15}"/>
              </a:ext>
            </a:extLst>
          </p:cNvPr>
          <p:cNvSpPr>
            <a:spLocks noGrp="1"/>
          </p:cNvSpPr>
          <p:nvPr>
            <p:ph type="chart" sz="quarter" idx="15" hasCustomPrompt="1"/>
          </p:nvPr>
        </p:nvSpPr>
        <p:spPr>
          <a:xfrm>
            <a:off x="496800" y="1649414"/>
            <a:ext cx="7614000" cy="4341484"/>
          </a:xfrm>
        </p:spPr>
        <p:txBody>
          <a:bodyPr/>
          <a:lstStyle>
            <a:lvl1pPr marL="0" indent="0">
              <a:buNone/>
              <a:defRPr/>
            </a:lvl1pPr>
          </a:lstStyle>
          <a:p>
            <a:r>
              <a:rPr lang="fi-FI" noProof="0"/>
              <a:t>Kaavio</a:t>
            </a:r>
          </a:p>
          <a:p>
            <a:endParaRPr lang="fi-FI" noProof="0"/>
          </a:p>
        </p:txBody>
      </p:sp>
      <p:sp>
        <p:nvSpPr>
          <p:cNvPr id="2" name="Päivämäärän paikkamerkki 1">
            <a:extLst>
              <a:ext uri="{FF2B5EF4-FFF2-40B4-BE49-F238E27FC236}">
                <a16:creationId xmlns:a16="http://schemas.microsoft.com/office/drawing/2014/main" id="{CA9254A5-A01E-D1BD-063C-B6120B5ED7D6}"/>
              </a:ext>
            </a:extLst>
          </p:cNvPr>
          <p:cNvSpPr>
            <a:spLocks noGrp="1"/>
          </p:cNvSpPr>
          <p:nvPr>
            <p:ph type="dt" sz="half" idx="16"/>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6BCC9F48-AA10-E044-C546-EFFF076DB91B}"/>
              </a:ext>
            </a:extLst>
          </p:cNvPr>
          <p:cNvSpPr>
            <a:spLocks noGrp="1"/>
          </p:cNvSpPr>
          <p:nvPr>
            <p:ph type="ftr" sz="quarter" idx="17"/>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5A6B2BB2-B751-942C-2E49-A71C788D52AD}"/>
              </a:ext>
            </a:extLst>
          </p:cNvPr>
          <p:cNvSpPr>
            <a:spLocks noGrp="1"/>
          </p:cNvSpPr>
          <p:nvPr>
            <p:ph type="sldNum" sz="quarter" idx="18"/>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40D7E0AB-1F3B-EAC2-718C-CAC5B2CBA3FF}"/>
              </a:ext>
            </a:extLst>
          </p:cNvPr>
          <p:cNvPicPr>
            <a:picLocks noChangeAspect="1"/>
          </p:cNvPicPr>
          <p:nvPr/>
        </p:nvPicPr>
        <p:blipFill>
          <a:blip r:embed="rId2"/>
          <a:srcRect/>
          <a:stretch/>
        </p:blipFill>
        <p:spPr>
          <a:xfrm>
            <a:off x="483154" y="6240625"/>
            <a:ext cx="1676254" cy="395834"/>
          </a:xfrm>
          <a:prstGeom prst="rect">
            <a:avLst/>
          </a:prstGeom>
        </p:spPr>
      </p:pic>
      <p:sp>
        <p:nvSpPr>
          <p:cNvPr id="7" name="Content Placeholder 3">
            <a:extLst>
              <a:ext uri="{FF2B5EF4-FFF2-40B4-BE49-F238E27FC236}">
                <a16:creationId xmlns:a16="http://schemas.microsoft.com/office/drawing/2014/main" id="{8A859AA3-202C-CDD1-1D3D-C5AEE1C97B46}"/>
              </a:ext>
            </a:extLst>
          </p:cNvPr>
          <p:cNvSpPr>
            <a:spLocks noGrp="1"/>
          </p:cNvSpPr>
          <p:nvPr>
            <p:ph sz="half" idx="2"/>
          </p:nvPr>
        </p:nvSpPr>
        <p:spPr>
          <a:xfrm>
            <a:off x="8247354" y="1649414"/>
            <a:ext cx="3447845" cy="4355146"/>
          </a:xfrm>
          <a:prstGeom prst="rect">
            <a:avLst/>
          </a:prstGeom>
        </p:spPr>
        <p:txBody>
          <a:bodyPr>
            <a:normAutofit/>
          </a:bodyPr>
          <a:lstStyle>
            <a:lvl1pPr>
              <a:lnSpc>
                <a:spcPct val="100000"/>
              </a:lnSpc>
              <a:spcBef>
                <a:spcPts val="1200"/>
              </a:spcBef>
              <a:defRPr sz="1800" b="0" i="0">
                <a:solidFill>
                  <a:schemeClr val="tx1"/>
                </a:solidFill>
                <a:latin typeface="Aptos Light" panose="020B0004020202020204" pitchFamily="34" charset="0"/>
              </a:defRPr>
            </a:lvl1pPr>
            <a:lvl2pPr>
              <a:lnSpc>
                <a:spcPct val="100000"/>
              </a:lnSpc>
              <a:spcBef>
                <a:spcPts val="1200"/>
              </a:spcBef>
              <a:defRPr sz="1800" b="0" i="0">
                <a:solidFill>
                  <a:schemeClr val="tx1"/>
                </a:solidFill>
                <a:latin typeface="Aptos Light" panose="020B0004020202020204" pitchFamily="34" charset="0"/>
              </a:defRPr>
            </a:lvl2pPr>
            <a:lvl3pPr>
              <a:lnSpc>
                <a:spcPct val="100000"/>
              </a:lnSpc>
              <a:spcBef>
                <a:spcPts val="1200"/>
              </a:spcBef>
              <a:defRPr sz="1800" b="0" i="0">
                <a:solidFill>
                  <a:schemeClr val="tx1"/>
                </a:solidFill>
                <a:latin typeface="Aptos Light" panose="020B0004020202020204" pitchFamily="34" charset="0"/>
              </a:defRPr>
            </a:lvl3pPr>
            <a:lvl4pPr>
              <a:lnSpc>
                <a:spcPct val="100000"/>
              </a:lnSpc>
              <a:spcBef>
                <a:spcPts val="1200"/>
              </a:spcBef>
              <a:defRPr sz="1800" b="0" i="0">
                <a:solidFill>
                  <a:schemeClr val="tx1"/>
                </a:solidFill>
                <a:latin typeface="Aptos Light" panose="020B0004020202020204" pitchFamily="34" charset="0"/>
              </a:defRPr>
            </a:lvl4pPr>
            <a:lvl5pPr>
              <a:lnSpc>
                <a:spcPct val="100000"/>
              </a:lnSpc>
              <a:spcBef>
                <a:spcPts val="1200"/>
              </a:spcBef>
              <a:defRPr sz="1800"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1762862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Kuva">
    <p:bg>
      <p:bgPr>
        <a:solidFill>
          <a:srgbClr val="FEFDFD"/>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ADC6F23-B443-6E9A-7930-F354750400BB}"/>
              </a:ext>
            </a:extLst>
          </p:cNvPr>
          <p:cNvSpPr>
            <a:spLocks noGrp="1"/>
          </p:cNvSpPr>
          <p:nvPr>
            <p:ph type="pic" sz="quarter" idx="17"/>
          </p:nvPr>
        </p:nvSpPr>
        <p:spPr>
          <a:xfrm>
            <a:off x="0" y="0"/>
            <a:ext cx="12192000" cy="6013938"/>
          </a:xfrm>
        </p:spPr>
        <p:txBody>
          <a:bodyPr anchor="ctr" anchorCtr="0"/>
          <a:lstStyle>
            <a:lvl1pPr marL="0" indent="0" algn="ctr">
              <a:buNone/>
              <a:defRPr/>
            </a:lvl1pPr>
          </a:lstStyle>
          <a:p>
            <a:r>
              <a:rPr lang="en-US" noProof="0"/>
              <a:t>Click icon to add picture</a:t>
            </a:r>
            <a:endParaRPr lang="fi-FI" noProof="0"/>
          </a:p>
        </p:txBody>
      </p:sp>
      <p:sp>
        <p:nvSpPr>
          <p:cNvPr id="3" name="Päivämäärän paikkamerkki 2">
            <a:extLst>
              <a:ext uri="{FF2B5EF4-FFF2-40B4-BE49-F238E27FC236}">
                <a16:creationId xmlns:a16="http://schemas.microsoft.com/office/drawing/2014/main" id="{0AD41165-5C54-DB8D-5DC9-402117E53D19}"/>
              </a:ext>
            </a:extLst>
          </p:cNvPr>
          <p:cNvSpPr>
            <a:spLocks noGrp="1"/>
          </p:cNvSpPr>
          <p:nvPr>
            <p:ph type="dt" sz="half" idx="18"/>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74E63397-A0DD-7FB6-C527-C83156A758AC}"/>
              </a:ext>
            </a:extLst>
          </p:cNvPr>
          <p:cNvSpPr>
            <a:spLocks noGrp="1"/>
          </p:cNvSpPr>
          <p:nvPr>
            <p:ph type="ftr" sz="quarter" idx="19"/>
          </p:nvPr>
        </p:nvSpPr>
        <p:spPr/>
        <p:txBody>
          <a:bodyPr/>
          <a:lstStyle/>
          <a:p>
            <a:r>
              <a:rPr lang="fi-FI" noProof="0"/>
              <a:t>Tekijä tai esityksen nimi</a:t>
            </a:r>
          </a:p>
        </p:txBody>
      </p:sp>
      <p:sp>
        <p:nvSpPr>
          <p:cNvPr id="5" name="Dian numeron paikkamerkki 4">
            <a:extLst>
              <a:ext uri="{FF2B5EF4-FFF2-40B4-BE49-F238E27FC236}">
                <a16:creationId xmlns:a16="http://schemas.microsoft.com/office/drawing/2014/main" id="{7626A3EA-1AE7-2DEA-1A8F-2638A6972EF9}"/>
              </a:ext>
            </a:extLst>
          </p:cNvPr>
          <p:cNvSpPr>
            <a:spLocks noGrp="1"/>
          </p:cNvSpPr>
          <p:nvPr>
            <p:ph type="sldNum" sz="quarter" idx="20"/>
          </p:nvPr>
        </p:nvSpPr>
        <p:spPr/>
        <p:txBody>
          <a:bodyPr/>
          <a:lstStyle/>
          <a:p>
            <a:fld id="{D5CDC59A-8C4B-3741-8921-09D2C8EE8BFB}" type="slidenum">
              <a:rPr lang="en-US" smtClean="0"/>
              <a:pPr/>
              <a:t>‹#›</a:t>
            </a:fld>
            <a:endParaRPr lang="en-US"/>
          </a:p>
        </p:txBody>
      </p:sp>
      <p:pic>
        <p:nvPicPr>
          <p:cNvPr id="6" name="Picture 5">
            <a:extLst>
              <a:ext uri="{FF2B5EF4-FFF2-40B4-BE49-F238E27FC236}">
                <a16:creationId xmlns:a16="http://schemas.microsoft.com/office/drawing/2014/main" id="{269E49BB-2054-4961-3DD6-8400D96DE48C}"/>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4015742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Kuva 2">
    <p:bg>
      <p:bgPr>
        <a:solidFill>
          <a:srgbClr val="FEFDFD"/>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AC382DE-DB53-0B3D-987B-00E154D369CC}"/>
              </a:ext>
            </a:extLst>
          </p:cNvPr>
          <p:cNvSpPr>
            <a:spLocks noGrp="1"/>
          </p:cNvSpPr>
          <p:nvPr>
            <p:ph type="pic" sz="quarter" idx="18" hasCustomPrompt="1"/>
          </p:nvPr>
        </p:nvSpPr>
        <p:spPr>
          <a:xfrm>
            <a:off x="0" y="0"/>
            <a:ext cx="12192000" cy="6858000"/>
          </a:xfrm>
          <a:prstGeom prst="rect">
            <a:avLst/>
          </a:prstGeom>
        </p:spPr>
        <p:txBody>
          <a:bodyPr anchor="ctr" anchorCtr="0"/>
          <a:lstStyle>
            <a:lvl1pPr marL="0" indent="0" algn="ctr">
              <a:buNone/>
              <a:defRPr/>
            </a:lvl1pPr>
          </a:lstStyle>
          <a:p>
            <a:r>
              <a:rPr lang="fi-FI"/>
              <a:t>Lisää koko dian kokoinen kuva</a:t>
            </a:r>
          </a:p>
        </p:txBody>
      </p:sp>
    </p:spTree>
    <p:extLst>
      <p:ext uri="{BB962C8B-B14F-4D97-AF65-F5344CB8AC3E}">
        <p14:creationId xmlns:p14="http://schemas.microsoft.com/office/powerpoint/2010/main" val="3469013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Tyhjä logolla">
    <p:bg>
      <p:bgPr>
        <a:solidFill>
          <a:srgbClr val="FEFDFD"/>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3C9E0DB-912D-F2CA-5C77-61AAE011EE81}"/>
              </a:ext>
            </a:extLst>
          </p:cNvPr>
          <p:cNvSpPr txBox="1">
            <a:spLocks/>
          </p:cNvSpPr>
          <p:nvPr/>
        </p:nvSpPr>
        <p:spPr>
          <a:xfrm>
            <a:off x="516467" y="960895"/>
            <a:ext cx="11159066" cy="72979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3200" b="1" i="0" kern="1200" baseline="0">
                <a:solidFill>
                  <a:srgbClr val="006069"/>
                </a:solidFill>
                <a:latin typeface="Arial" panose="020B0604020202020204" pitchFamily="34" charset="0"/>
                <a:ea typeface="+mj-ea"/>
                <a:cs typeface="Arial" panose="020B0604020202020204" pitchFamily="34" charset="0"/>
              </a:defRPr>
            </a:lvl1pPr>
          </a:lstStyle>
          <a:p>
            <a:endParaRPr lang="en-FI"/>
          </a:p>
        </p:txBody>
      </p:sp>
      <p:sp>
        <p:nvSpPr>
          <p:cNvPr id="2" name="Päivämäärän paikkamerkki 1">
            <a:extLst>
              <a:ext uri="{FF2B5EF4-FFF2-40B4-BE49-F238E27FC236}">
                <a16:creationId xmlns:a16="http://schemas.microsoft.com/office/drawing/2014/main" id="{8A81269B-9E20-E4E3-7991-AD2295659CA8}"/>
              </a:ext>
            </a:extLst>
          </p:cNvPr>
          <p:cNvSpPr>
            <a:spLocks noGrp="1"/>
          </p:cNvSpPr>
          <p:nvPr>
            <p:ph type="dt" sz="half" idx="10"/>
          </p:nvPr>
        </p:nvSpPr>
        <p:spPr/>
        <p:txBody>
          <a:bodyPr/>
          <a:lstStyle/>
          <a:p>
            <a:r>
              <a:rPr lang="fi-FI" noProof="0"/>
              <a:t>26.8.2026</a:t>
            </a:r>
          </a:p>
        </p:txBody>
      </p:sp>
      <p:sp>
        <p:nvSpPr>
          <p:cNvPr id="3" name="Alatunnisteen paikkamerkki 2">
            <a:extLst>
              <a:ext uri="{FF2B5EF4-FFF2-40B4-BE49-F238E27FC236}">
                <a16:creationId xmlns:a16="http://schemas.microsoft.com/office/drawing/2014/main" id="{DD3FCF43-C439-BBED-11C4-5A3B11FC8EE6}"/>
              </a:ext>
            </a:extLst>
          </p:cNvPr>
          <p:cNvSpPr>
            <a:spLocks noGrp="1"/>
          </p:cNvSpPr>
          <p:nvPr>
            <p:ph type="ftr" sz="quarter" idx="11"/>
          </p:nvPr>
        </p:nvSpPr>
        <p:spPr/>
        <p:txBody>
          <a:bodyPr/>
          <a:lstStyle/>
          <a:p>
            <a:r>
              <a:rPr lang="fi-FI" noProof="0"/>
              <a:t>Tekijä tai esityksen nimi</a:t>
            </a:r>
          </a:p>
        </p:txBody>
      </p:sp>
      <p:sp>
        <p:nvSpPr>
          <p:cNvPr id="6" name="Dian numeron paikkamerkki 5">
            <a:extLst>
              <a:ext uri="{FF2B5EF4-FFF2-40B4-BE49-F238E27FC236}">
                <a16:creationId xmlns:a16="http://schemas.microsoft.com/office/drawing/2014/main" id="{9FF13E4A-890B-A261-2A12-8E52A7B9742B}"/>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5" name="Picture 4">
            <a:extLst>
              <a:ext uri="{FF2B5EF4-FFF2-40B4-BE49-F238E27FC236}">
                <a16:creationId xmlns:a16="http://schemas.microsoft.com/office/drawing/2014/main" id="{22F51C3F-83B2-0119-DFFF-36A7BEEB4C46}"/>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528957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Lopetusdia_logolla">
    <p:bg>
      <p:bgPr>
        <a:solidFill>
          <a:schemeClr val="tx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E94EBAF-9752-380D-FA7D-AD2DE4789C54}"/>
              </a:ext>
            </a:extLst>
          </p:cNvPr>
          <p:cNvSpPr>
            <a:spLocks noGrp="1"/>
          </p:cNvSpPr>
          <p:nvPr>
            <p:ph type="body" sz="quarter" idx="10"/>
          </p:nvPr>
        </p:nvSpPr>
        <p:spPr>
          <a:xfrm>
            <a:off x="3177153" y="1163682"/>
            <a:ext cx="5288256" cy="1839913"/>
          </a:xfrm>
        </p:spPr>
        <p:txBody>
          <a:bodyPr>
            <a:noAutofit/>
          </a:bodyPr>
          <a:lstStyle>
            <a:lvl1pPr marL="0" indent="0">
              <a:lnSpc>
                <a:spcPct val="70000"/>
              </a:lnSpc>
              <a:buNone/>
              <a:defRPr sz="1600" b="0" i="0">
                <a:solidFill>
                  <a:schemeClr val="bg1"/>
                </a:solidFill>
                <a:latin typeface="Aptos" panose="020B0004020202020204" pitchFamily="34" charset="0"/>
              </a:defRPr>
            </a:lvl1pPr>
            <a:lvl2pPr marL="457200" indent="0">
              <a:lnSpc>
                <a:spcPct val="70000"/>
              </a:lnSpc>
              <a:buNone/>
              <a:defRPr sz="1600" b="0" i="0">
                <a:solidFill>
                  <a:schemeClr val="bg1"/>
                </a:solidFill>
                <a:latin typeface="Aptos" panose="020B0004020202020204" pitchFamily="34" charset="0"/>
              </a:defRPr>
            </a:lvl2pPr>
            <a:lvl3pPr marL="914400" indent="0">
              <a:lnSpc>
                <a:spcPct val="70000"/>
              </a:lnSpc>
              <a:buNone/>
              <a:defRPr sz="1600" b="0" i="0">
                <a:solidFill>
                  <a:schemeClr val="bg1"/>
                </a:solidFill>
                <a:latin typeface="Aptos" panose="020B0004020202020204" pitchFamily="34" charset="0"/>
              </a:defRPr>
            </a:lvl3pPr>
            <a:lvl4pPr marL="1371600" indent="0">
              <a:lnSpc>
                <a:spcPct val="70000"/>
              </a:lnSpc>
              <a:buNone/>
              <a:defRPr sz="1600" b="0" i="0">
                <a:solidFill>
                  <a:schemeClr val="bg1"/>
                </a:solidFill>
                <a:latin typeface="Aptos" panose="020B0004020202020204" pitchFamily="34" charset="0"/>
              </a:defRPr>
            </a:lvl4pPr>
            <a:lvl5pPr marL="1828800" indent="0">
              <a:lnSpc>
                <a:spcPct val="70000"/>
              </a:lnSpc>
              <a:buNone/>
              <a:defRPr sz="1600" b="0" i="0">
                <a:solidFill>
                  <a:schemeClr val="bg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ext Placeholder 13">
            <a:extLst>
              <a:ext uri="{FF2B5EF4-FFF2-40B4-BE49-F238E27FC236}">
                <a16:creationId xmlns:a16="http://schemas.microsoft.com/office/drawing/2014/main" id="{C319FC78-8FAB-178A-87EA-667401F4FC53}"/>
              </a:ext>
            </a:extLst>
          </p:cNvPr>
          <p:cNvSpPr>
            <a:spLocks noGrp="1"/>
          </p:cNvSpPr>
          <p:nvPr>
            <p:ph type="body" sz="quarter" idx="11"/>
          </p:nvPr>
        </p:nvSpPr>
        <p:spPr>
          <a:xfrm>
            <a:off x="3177153" y="474663"/>
            <a:ext cx="5288256" cy="366157"/>
          </a:xfrm>
          <a:noFill/>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4" name="Picture 3" descr="A white text on a black background&#10;&#10;Description automatically generated">
            <a:extLst>
              <a:ext uri="{FF2B5EF4-FFF2-40B4-BE49-F238E27FC236}">
                <a16:creationId xmlns:a16="http://schemas.microsoft.com/office/drawing/2014/main" id="{37C86E07-974D-73C0-B37B-372C00801957}"/>
              </a:ext>
            </a:extLst>
          </p:cNvPr>
          <p:cNvPicPr>
            <a:picLocks noChangeAspect="1"/>
          </p:cNvPicPr>
          <p:nvPr/>
        </p:nvPicPr>
        <p:blipFill>
          <a:blip r:embed="rId2"/>
          <a:stretch>
            <a:fillRect/>
          </a:stretch>
        </p:blipFill>
        <p:spPr>
          <a:xfrm>
            <a:off x="3177153" y="4284235"/>
            <a:ext cx="7819632" cy="1839913"/>
          </a:xfrm>
          <a:prstGeom prst="rect">
            <a:avLst/>
          </a:prstGeom>
        </p:spPr>
      </p:pic>
      <p:sp>
        <p:nvSpPr>
          <p:cNvPr id="6" name="Picture Placeholder 5">
            <a:extLst>
              <a:ext uri="{FF2B5EF4-FFF2-40B4-BE49-F238E27FC236}">
                <a16:creationId xmlns:a16="http://schemas.microsoft.com/office/drawing/2014/main" id="{D836CC44-BBFE-35B5-891C-94F1799DA077}"/>
              </a:ext>
            </a:extLst>
          </p:cNvPr>
          <p:cNvSpPr>
            <a:spLocks noGrp="1"/>
          </p:cNvSpPr>
          <p:nvPr>
            <p:ph type="pic" sz="quarter" idx="12"/>
          </p:nvPr>
        </p:nvSpPr>
        <p:spPr>
          <a:xfrm>
            <a:off x="511284" y="474664"/>
            <a:ext cx="2098056" cy="2098056"/>
          </a:xfrm>
          <a:prstGeom prst="ellipse">
            <a:avLst/>
          </a:prstGeom>
        </p:spPr>
        <p:txBody>
          <a:bodyPr/>
          <a:lstStyle/>
          <a:p>
            <a:r>
              <a:rPr lang="en-US"/>
              <a:t>Click icon to add picture</a:t>
            </a:r>
            <a:endParaRPr lang="fi-FI"/>
          </a:p>
        </p:txBody>
      </p:sp>
    </p:spTree>
    <p:extLst>
      <p:ext uri="{BB962C8B-B14F-4D97-AF65-F5344CB8AC3E}">
        <p14:creationId xmlns:p14="http://schemas.microsoft.com/office/powerpoint/2010/main" val="204053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Otsikkodia_kuvapaikka_muoto_violetti">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3A109B-02CE-F12E-B8D4-5840DE891D62}"/>
              </a:ext>
            </a:extLst>
          </p:cNvPr>
          <p:cNvPicPr>
            <a:picLocks noChangeAspect="1"/>
          </p:cNvPicPr>
          <p:nvPr/>
        </p:nvPicPr>
        <p:blipFill>
          <a:blip r:embed="rId2"/>
          <a:srcRect t="25" b="25"/>
          <a:stretch/>
        </p:blipFill>
        <p:spPr>
          <a:xfrm>
            <a:off x="5203555" y="0"/>
            <a:ext cx="7010400" cy="6858000"/>
          </a:xfrm>
          <a:prstGeom prst="rect">
            <a:avLst/>
          </a:prstGeom>
        </p:spPr>
      </p:pic>
      <p:sp>
        <p:nvSpPr>
          <p:cNvPr id="7" name="Title 1">
            <a:extLst>
              <a:ext uri="{FF2B5EF4-FFF2-40B4-BE49-F238E27FC236}">
                <a16:creationId xmlns:a16="http://schemas.microsoft.com/office/drawing/2014/main" id="{5026B22E-9EFC-2B95-FAE3-A90E1A061BE0}"/>
              </a:ext>
            </a:extLst>
          </p:cNvPr>
          <p:cNvSpPr>
            <a:spLocks noGrp="1"/>
          </p:cNvSpPr>
          <p:nvPr>
            <p:ph type="title"/>
          </p:nvPr>
        </p:nvSpPr>
        <p:spPr>
          <a:xfrm>
            <a:off x="496801" y="1559169"/>
            <a:ext cx="5496036" cy="2005441"/>
          </a:xfrm>
          <a:prstGeom prst="rect">
            <a:avLst/>
          </a:prstGeom>
        </p:spPr>
        <p:txBody>
          <a:bodyPr anchor="b">
            <a:normAutofit/>
          </a:bodyPr>
          <a:lstStyle>
            <a:lvl1pPr>
              <a:defRPr sz="4000" b="0" i="0">
                <a:solidFill>
                  <a:schemeClr val="bg2"/>
                </a:solidFill>
                <a:latin typeface="Aptos Display" panose="020B0004020202020204" pitchFamily="34" charset="0"/>
              </a:defRPr>
            </a:lvl1pPr>
          </a:lstStyle>
          <a:p>
            <a:r>
              <a:rPr lang="en-US"/>
              <a:t>Click to edit Master title style</a:t>
            </a:r>
            <a:endParaRPr lang="en-FI"/>
          </a:p>
        </p:txBody>
      </p:sp>
      <p:sp>
        <p:nvSpPr>
          <p:cNvPr id="2" name="Text Placeholder 2">
            <a:extLst>
              <a:ext uri="{FF2B5EF4-FFF2-40B4-BE49-F238E27FC236}">
                <a16:creationId xmlns:a16="http://schemas.microsoft.com/office/drawing/2014/main" id="{1319C13E-6668-8C3F-362B-4D9ED8B0EEE0}"/>
              </a:ext>
            </a:extLst>
          </p:cNvPr>
          <p:cNvSpPr>
            <a:spLocks noGrp="1"/>
          </p:cNvSpPr>
          <p:nvPr>
            <p:ph type="body" idx="1"/>
          </p:nvPr>
        </p:nvSpPr>
        <p:spPr>
          <a:xfrm>
            <a:off x="496800" y="3718560"/>
            <a:ext cx="4567569" cy="1726897"/>
          </a:xfrm>
        </p:spPr>
        <p:txBody>
          <a:bodyPr>
            <a:normAutofit/>
          </a:bodyPr>
          <a:lstStyle>
            <a:lvl1pPr marL="0" indent="0">
              <a:buNone/>
              <a:defRPr sz="2400" b="0" i="0">
                <a:solidFill>
                  <a:schemeClr val="bg2"/>
                </a:solidFill>
                <a:latin typeface="Aptos Light" panose="020B0004020202020204" pitchFamily="34" charset="0"/>
              </a:defRPr>
            </a:lvl1pPr>
          </a:lstStyle>
          <a:p>
            <a:pPr lvl="0"/>
            <a:r>
              <a:rPr lang="en-US"/>
              <a:t>Click to edit Master text styles</a:t>
            </a:r>
          </a:p>
        </p:txBody>
      </p:sp>
      <p:pic>
        <p:nvPicPr>
          <p:cNvPr id="5" name="Picture 4">
            <a:extLst>
              <a:ext uri="{FF2B5EF4-FFF2-40B4-BE49-F238E27FC236}">
                <a16:creationId xmlns:a16="http://schemas.microsoft.com/office/drawing/2014/main" id="{57623334-D1E0-4B76-CBCF-D2F7121D0033}"/>
              </a:ext>
            </a:extLst>
          </p:cNvPr>
          <p:cNvPicPr>
            <a:picLocks noChangeAspect="1"/>
          </p:cNvPicPr>
          <p:nvPr/>
        </p:nvPicPr>
        <p:blipFill>
          <a:blip r:embed="rId3"/>
          <a:stretch>
            <a:fillRect/>
          </a:stretch>
        </p:blipFill>
        <p:spPr>
          <a:xfrm>
            <a:off x="496801" y="422306"/>
            <a:ext cx="2689720" cy="585879"/>
          </a:xfrm>
          <a:prstGeom prst="rect">
            <a:avLst/>
          </a:prstGeom>
        </p:spPr>
      </p:pic>
      <p:pic>
        <p:nvPicPr>
          <p:cNvPr id="3" name="Picture 2">
            <a:extLst>
              <a:ext uri="{FF2B5EF4-FFF2-40B4-BE49-F238E27FC236}">
                <a16:creationId xmlns:a16="http://schemas.microsoft.com/office/drawing/2014/main" id="{1ADF20A4-2AC1-B2E1-24D3-7BB737FF8079}"/>
              </a:ext>
            </a:extLst>
          </p:cNvPr>
          <p:cNvPicPr>
            <a:picLocks noChangeAspect="1"/>
          </p:cNvPicPr>
          <p:nvPr/>
        </p:nvPicPr>
        <p:blipFill>
          <a:blip r:embed="rId4"/>
          <a:srcRect/>
          <a:stretch/>
        </p:blipFill>
        <p:spPr>
          <a:xfrm>
            <a:off x="496800" y="373029"/>
            <a:ext cx="2689721" cy="635155"/>
          </a:xfrm>
          <a:prstGeom prst="rect">
            <a:avLst/>
          </a:prstGeom>
        </p:spPr>
      </p:pic>
      <p:sp>
        <p:nvSpPr>
          <p:cNvPr id="17" name="Alatunnisteen paikkamerkki 8">
            <a:extLst>
              <a:ext uri="{FF2B5EF4-FFF2-40B4-BE49-F238E27FC236}">
                <a16:creationId xmlns:a16="http://schemas.microsoft.com/office/drawing/2014/main" id="{5909C0B7-ACE8-0411-57BD-A18A9049E251}"/>
              </a:ext>
            </a:extLst>
          </p:cNvPr>
          <p:cNvSpPr>
            <a:spLocks noGrp="1"/>
          </p:cNvSpPr>
          <p:nvPr>
            <p:ph type="ftr" sz="quarter" idx="11"/>
          </p:nvPr>
        </p:nvSpPr>
        <p:spPr>
          <a:xfrm>
            <a:off x="1652752" y="6370332"/>
            <a:ext cx="2339787" cy="363131"/>
          </a:xfrm>
        </p:spPr>
        <p:txBody>
          <a:bodyPr/>
          <a:lstStyle>
            <a:lvl1pPr algn="ctr">
              <a:defRPr>
                <a:solidFill>
                  <a:schemeClr val="bg1"/>
                </a:solidFill>
              </a:defRPr>
            </a:lvl1pPr>
          </a:lstStyle>
          <a:p>
            <a:r>
              <a:rPr lang="fi-FI" noProof="0"/>
              <a:t>Tekijä tai esityksen nimi</a:t>
            </a:r>
          </a:p>
        </p:txBody>
      </p:sp>
    </p:spTree>
    <p:extLst>
      <p:ext uri="{BB962C8B-B14F-4D97-AF65-F5344CB8AC3E}">
        <p14:creationId xmlns:p14="http://schemas.microsoft.com/office/powerpoint/2010/main" val="3550016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Otsikkodia_kuvapaikka_muoto_vihreä">
    <p:bg>
      <p:bgPr>
        <a:solidFill>
          <a:srgbClr val="004F4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F66600-11B8-B62E-1BEE-1488AD3DA147}"/>
              </a:ext>
            </a:extLst>
          </p:cNvPr>
          <p:cNvPicPr>
            <a:picLocks noChangeAspect="1"/>
          </p:cNvPicPr>
          <p:nvPr/>
        </p:nvPicPr>
        <p:blipFill>
          <a:blip r:embed="rId2"/>
          <a:srcRect t="242" b="242"/>
          <a:stretch/>
        </p:blipFill>
        <p:spPr>
          <a:xfrm>
            <a:off x="5203555" y="0"/>
            <a:ext cx="6988445" cy="6858000"/>
          </a:xfrm>
          <a:prstGeom prst="rect">
            <a:avLst/>
          </a:prstGeom>
        </p:spPr>
      </p:pic>
      <p:sp>
        <p:nvSpPr>
          <p:cNvPr id="7" name="Title 1">
            <a:extLst>
              <a:ext uri="{FF2B5EF4-FFF2-40B4-BE49-F238E27FC236}">
                <a16:creationId xmlns:a16="http://schemas.microsoft.com/office/drawing/2014/main" id="{5026B22E-9EFC-2B95-FAE3-A90E1A061BE0}"/>
              </a:ext>
            </a:extLst>
          </p:cNvPr>
          <p:cNvSpPr>
            <a:spLocks noGrp="1"/>
          </p:cNvSpPr>
          <p:nvPr>
            <p:ph type="title"/>
          </p:nvPr>
        </p:nvSpPr>
        <p:spPr>
          <a:xfrm>
            <a:off x="496801" y="1559169"/>
            <a:ext cx="5496036" cy="2005441"/>
          </a:xfrm>
          <a:prstGeom prst="rect">
            <a:avLst/>
          </a:prstGeom>
        </p:spPr>
        <p:txBody>
          <a:bodyPr anchor="b">
            <a:normAutofit/>
          </a:bodyPr>
          <a:lstStyle>
            <a:lvl1pPr>
              <a:defRPr sz="4000" b="0" i="0">
                <a:solidFill>
                  <a:schemeClr val="bg2"/>
                </a:solidFill>
                <a:latin typeface="Aptos Display" panose="020B0004020202020204" pitchFamily="34" charset="0"/>
              </a:defRPr>
            </a:lvl1pPr>
          </a:lstStyle>
          <a:p>
            <a:r>
              <a:rPr lang="en-US"/>
              <a:t>Click to edit Master title style</a:t>
            </a:r>
            <a:endParaRPr lang="en-FI"/>
          </a:p>
        </p:txBody>
      </p:sp>
      <p:sp>
        <p:nvSpPr>
          <p:cNvPr id="2" name="Text Placeholder 2">
            <a:extLst>
              <a:ext uri="{FF2B5EF4-FFF2-40B4-BE49-F238E27FC236}">
                <a16:creationId xmlns:a16="http://schemas.microsoft.com/office/drawing/2014/main" id="{1319C13E-6668-8C3F-362B-4D9ED8B0EEE0}"/>
              </a:ext>
            </a:extLst>
          </p:cNvPr>
          <p:cNvSpPr>
            <a:spLocks noGrp="1"/>
          </p:cNvSpPr>
          <p:nvPr>
            <p:ph type="body" idx="1"/>
          </p:nvPr>
        </p:nvSpPr>
        <p:spPr>
          <a:xfrm>
            <a:off x="496800" y="3718560"/>
            <a:ext cx="4567569" cy="1726897"/>
          </a:xfrm>
        </p:spPr>
        <p:txBody>
          <a:bodyPr>
            <a:normAutofit/>
          </a:bodyPr>
          <a:lstStyle>
            <a:lvl1pPr marL="0" indent="0">
              <a:buNone/>
              <a:defRPr sz="2400" b="0" i="0">
                <a:solidFill>
                  <a:schemeClr val="bg2"/>
                </a:solidFill>
                <a:latin typeface="Aptos Light" panose="020B0004020202020204" pitchFamily="34" charset="0"/>
              </a:defRPr>
            </a:lvl1pPr>
          </a:lstStyle>
          <a:p>
            <a:pPr lvl="0"/>
            <a:r>
              <a:rPr lang="en-US"/>
              <a:t>Click to edit Master text styles</a:t>
            </a:r>
          </a:p>
        </p:txBody>
      </p:sp>
      <p:sp>
        <p:nvSpPr>
          <p:cNvPr id="9" name="Alatunnisteen paikkamerkki 8">
            <a:extLst>
              <a:ext uri="{FF2B5EF4-FFF2-40B4-BE49-F238E27FC236}">
                <a16:creationId xmlns:a16="http://schemas.microsoft.com/office/drawing/2014/main" id="{FEA45934-6F30-87A5-55C9-4E3E4D00A5EB}"/>
              </a:ext>
            </a:extLst>
          </p:cNvPr>
          <p:cNvSpPr>
            <a:spLocks noGrp="1"/>
          </p:cNvSpPr>
          <p:nvPr>
            <p:ph type="ftr" sz="quarter" idx="11"/>
          </p:nvPr>
        </p:nvSpPr>
        <p:spPr>
          <a:xfrm>
            <a:off x="1652752" y="6370332"/>
            <a:ext cx="2339787" cy="363131"/>
          </a:xfrm>
        </p:spPr>
        <p:txBody>
          <a:bodyPr/>
          <a:lstStyle>
            <a:lvl1pPr algn="ctr">
              <a:defRPr>
                <a:solidFill>
                  <a:schemeClr val="bg1"/>
                </a:solidFill>
              </a:defRPr>
            </a:lvl1pPr>
          </a:lstStyle>
          <a:p>
            <a:r>
              <a:rPr lang="fi-FI" noProof="0"/>
              <a:t>Tekijä tai esityksen nimi</a:t>
            </a:r>
          </a:p>
        </p:txBody>
      </p:sp>
      <p:pic>
        <p:nvPicPr>
          <p:cNvPr id="11" name="Picture 10">
            <a:extLst>
              <a:ext uri="{FF2B5EF4-FFF2-40B4-BE49-F238E27FC236}">
                <a16:creationId xmlns:a16="http://schemas.microsoft.com/office/drawing/2014/main" id="{410E0982-F611-87AA-E7CA-9D10B6CB3D72}"/>
              </a:ext>
            </a:extLst>
          </p:cNvPr>
          <p:cNvPicPr>
            <a:picLocks noChangeAspect="1"/>
          </p:cNvPicPr>
          <p:nvPr/>
        </p:nvPicPr>
        <p:blipFill>
          <a:blip r:embed="rId3"/>
          <a:srcRect/>
          <a:stretch/>
        </p:blipFill>
        <p:spPr>
          <a:xfrm>
            <a:off x="496800" y="373029"/>
            <a:ext cx="2689721" cy="635155"/>
          </a:xfrm>
          <a:prstGeom prst="rect">
            <a:avLst/>
          </a:prstGeom>
        </p:spPr>
      </p:pic>
    </p:spTree>
    <p:extLst>
      <p:ext uri="{BB962C8B-B14F-4D97-AF65-F5344CB8AC3E}">
        <p14:creationId xmlns:p14="http://schemas.microsoft.com/office/powerpoint/2010/main" val="447897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Otsikkodia_kuvapaikka">
    <p:bg>
      <p:bgPr>
        <a:solidFill>
          <a:schemeClr val="bg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0D1DBFA-A710-3232-C279-C18EF7DFB48B}"/>
              </a:ext>
            </a:extLst>
          </p:cNvPr>
          <p:cNvSpPr>
            <a:spLocks noGrp="1"/>
          </p:cNvSpPr>
          <p:nvPr>
            <p:ph type="pic" sz="quarter" idx="13"/>
          </p:nvPr>
        </p:nvSpPr>
        <p:spPr>
          <a:xfrm>
            <a:off x="5817476" y="0"/>
            <a:ext cx="6374524" cy="6858000"/>
          </a:xfrm>
        </p:spPr>
        <p:txBody>
          <a:bodyPr/>
          <a:lstStyle>
            <a:lvl1pPr marL="0" indent="0">
              <a:buNone/>
              <a:defRPr>
                <a:solidFill>
                  <a:schemeClr val="tx1"/>
                </a:solidFill>
              </a:defRPr>
            </a:lvl1pPr>
          </a:lstStyle>
          <a:p>
            <a:r>
              <a:rPr lang="en-US"/>
              <a:t>Click icon to add picture</a:t>
            </a:r>
            <a:endParaRPr lang="fi-FI"/>
          </a:p>
        </p:txBody>
      </p:sp>
      <p:sp>
        <p:nvSpPr>
          <p:cNvPr id="7" name="Title 1">
            <a:extLst>
              <a:ext uri="{FF2B5EF4-FFF2-40B4-BE49-F238E27FC236}">
                <a16:creationId xmlns:a16="http://schemas.microsoft.com/office/drawing/2014/main" id="{5026B22E-9EFC-2B95-FAE3-A90E1A061BE0}"/>
              </a:ext>
            </a:extLst>
          </p:cNvPr>
          <p:cNvSpPr>
            <a:spLocks noGrp="1"/>
          </p:cNvSpPr>
          <p:nvPr>
            <p:ph type="title"/>
          </p:nvPr>
        </p:nvSpPr>
        <p:spPr>
          <a:xfrm>
            <a:off x="496801" y="1559169"/>
            <a:ext cx="5025506" cy="2005441"/>
          </a:xfrm>
          <a:prstGeom prst="rect">
            <a:avLst/>
          </a:prstGeom>
        </p:spPr>
        <p:txBody>
          <a:bodyPr anchor="b">
            <a:normAutofit/>
          </a:bodyPr>
          <a:lstStyle>
            <a:lvl1pPr>
              <a:defRPr sz="4000" b="0" i="0">
                <a:solidFill>
                  <a:schemeClr val="tx2"/>
                </a:solidFill>
                <a:latin typeface="Aptos Display" panose="020B0004020202020204" pitchFamily="34" charset="0"/>
              </a:defRPr>
            </a:lvl1pPr>
          </a:lstStyle>
          <a:p>
            <a:r>
              <a:rPr lang="en-US"/>
              <a:t>Click to edit Master title style</a:t>
            </a:r>
            <a:endParaRPr lang="en-FI"/>
          </a:p>
        </p:txBody>
      </p:sp>
      <p:sp>
        <p:nvSpPr>
          <p:cNvPr id="2" name="Text Placeholder 2">
            <a:extLst>
              <a:ext uri="{FF2B5EF4-FFF2-40B4-BE49-F238E27FC236}">
                <a16:creationId xmlns:a16="http://schemas.microsoft.com/office/drawing/2014/main" id="{1319C13E-6668-8C3F-362B-4D9ED8B0EEE0}"/>
              </a:ext>
            </a:extLst>
          </p:cNvPr>
          <p:cNvSpPr>
            <a:spLocks noGrp="1"/>
          </p:cNvSpPr>
          <p:nvPr>
            <p:ph type="body" idx="1"/>
          </p:nvPr>
        </p:nvSpPr>
        <p:spPr>
          <a:xfrm>
            <a:off x="496800" y="3718560"/>
            <a:ext cx="5025507" cy="1726897"/>
          </a:xfrm>
        </p:spPr>
        <p:txBody>
          <a:bodyPr>
            <a:normAutofit/>
          </a:bodyPr>
          <a:lstStyle>
            <a:lvl1pPr marL="0" indent="0">
              <a:buNone/>
              <a:defRPr sz="2400" b="0" i="0">
                <a:solidFill>
                  <a:schemeClr val="tx1"/>
                </a:solidFill>
                <a:latin typeface="Aptos Light" panose="020B0004020202020204" pitchFamily="34" charset="0"/>
              </a:defRPr>
            </a:lvl1pPr>
          </a:lstStyle>
          <a:p>
            <a:pPr lvl="0"/>
            <a:r>
              <a:rPr lang="en-US"/>
              <a:t>Click to edit Master text styles</a:t>
            </a:r>
          </a:p>
        </p:txBody>
      </p:sp>
      <p:pic>
        <p:nvPicPr>
          <p:cNvPr id="12" name="Picture 11" descr="A purple text on a black background&#10;&#10;Description automatically generated">
            <a:extLst>
              <a:ext uri="{FF2B5EF4-FFF2-40B4-BE49-F238E27FC236}">
                <a16:creationId xmlns:a16="http://schemas.microsoft.com/office/drawing/2014/main" id="{F66BE45C-DD3D-0680-4D08-3D349BD9C903}"/>
              </a:ext>
            </a:extLst>
          </p:cNvPr>
          <p:cNvPicPr>
            <a:picLocks noChangeAspect="1"/>
          </p:cNvPicPr>
          <p:nvPr/>
        </p:nvPicPr>
        <p:blipFill>
          <a:blip r:embed="rId2"/>
          <a:stretch>
            <a:fillRect/>
          </a:stretch>
        </p:blipFill>
        <p:spPr>
          <a:xfrm>
            <a:off x="496800" y="373029"/>
            <a:ext cx="2689721" cy="635156"/>
          </a:xfrm>
          <a:prstGeom prst="rect">
            <a:avLst/>
          </a:prstGeom>
        </p:spPr>
      </p:pic>
      <p:sp>
        <p:nvSpPr>
          <p:cNvPr id="15" name="Alatunnisteen paikkamerkki 8">
            <a:extLst>
              <a:ext uri="{FF2B5EF4-FFF2-40B4-BE49-F238E27FC236}">
                <a16:creationId xmlns:a16="http://schemas.microsoft.com/office/drawing/2014/main" id="{6652AA1E-1CE7-34DF-3969-1FC9C770D0EC}"/>
              </a:ext>
            </a:extLst>
          </p:cNvPr>
          <p:cNvSpPr>
            <a:spLocks noGrp="1"/>
          </p:cNvSpPr>
          <p:nvPr>
            <p:ph type="ftr" sz="quarter" idx="11"/>
          </p:nvPr>
        </p:nvSpPr>
        <p:spPr>
          <a:xfrm>
            <a:off x="1652752" y="6370332"/>
            <a:ext cx="2339787" cy="363131"/>
          </a:xfrm>
        </p:spPr>
        <p:txBody>
          <a:bodyPr/>
          <a:lstStyle>
            <a:lvl1pPr algn="ctr">
              <a:defRPr>
                <a:solidFill>
                  <a:schemeClr val="tx1"/>
                </a:solidFill>
              </a:defRPr>
            </a:lvl1pPr>
          </a:lstStyle>
          <a:p>
            <a:r>
              <a:rPr lang="fi-FI" noProof="0"/>
              <a:t>Tekijä tai esityksen nimi</a:t>
            </a:r>
          </a:p>
        </p:txBody>
      </p:sp>
    </p:spTree>
    <p:extLst>
      <p:ext uri="{BB962C8B-B14F-4D97-AF65-F5344CB8AC3E}">
        <p14:creationId xmlns:p14="http://schemas.microsoft.com/office/powerpoint/2010/main" val="1214085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Väliotsikkodia_lila">
    <p:bg>
      <p:bgPr>
        <a:solidFill>
          <a:srgbClr val="FEFDFD"/>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F37A6D-9734-99A3-FAD6-8EF3F2F00EB6}"/>
              </a:ext>
            </a:extLst>
          </p:cNvPr>
          <p:cNvPicPr>
            <a:picLocks noChangeAspect="1"/>
          </p:cNvPicPr>
          <p:nvPr/>
        </p:nvPicPr>
        <p:blipFill>
          <a:blip r:embed="rId2"/>
          <a:srcRect l="-2815" r="2815"/>
          <a:stretch/>
        </p:blipFill>
        <p:spPr>
          <a:xfrm>
            <a:off x="0" y="0"/>
            <a:ext cx="12192000" cy="6858000"/>
          </a:xfrm>
          <a:prstGeom prst="rect">
            <a:avLst/>
          </a:prstGeom>
        </p:spPr>
      </p:pic>
      <p:sp>
        <p:nvSpPr>
          <p:cNvPr id="2" name="Title 1">
            <a:extLst>
              <a:ext uri="{FF2B5EF4-FFF2-40B4-BE49-F238E27FC236}">
                <a16:creationId xmlns:a16="http://schemas.microsoft.com/office/drawing/2014/main" id="{B57C62F9-B8C4-A6C3-4939-88F59EA53615}"/>
              </a:ext>
            </a:extLst>
          </p:cNvPr>
          <p:cNvSpPr>
            <a:spLocks noGrp="1"/>
          </p:cNvSpPr>
          <p:nvPr>
            <p:ph type="title"/>
          </p:nvPr>
        </p:nvSpPr>
        <p:spPr>
          <a:xfrm>
            <a:off x="496801" y="577427"/>
            <a:ext cx="5705696" cy="1808377"/>
          </a:xfrm>
          <a:prstGeom prst="rect">
            <a:avLst/>
          </a:prstGeom>
        </p:spPr>
        <p:txBody>
          <a:bodyPr anchor="b">
            <a:normAutofit/>
          </a:bodyPr>
          <a:lstStyle>
            <a:lvl1pPr>
              <a:defRPr sz="4000" b="0">
                <a:solidFill>
                  <a:schemeClr val="tx1"/>
                </a:solidFill>
              </a:defRPr>
            </a:lvl1pPr>
          </a:lstStyle>
          <a:p>
            <a:r>
              <a:rPr lang="en-US" noProof="0"/>
              <a:t>Click to edit Master title style</a:t>
            </a:r>
            <a:endParaRPr lang="fi-FI" noProof="0"/>
          </a:p>
        </p:txBody>
      </p:sp>
      <p:sp>
        <p:nvSpPr>
          <p:cNvPr id="7" name="Text Placeholder 2">
            <a:extLst>
              <a:ext uri="{FF2B5EF4-FFF2-40B4-BE49-F238E27FC236}">
                <a16:creationId xmlns:a16="http://schemas.microsoft.com/office/drawing/2014/main" id="{6F268BBD-0294-A909-48C9-071688833317}"/>
              </a:ext>
            </a:extLst>
          </p:cNvPr>
          <p:cNvSpPr>
            <a:spLocks noGrp="1"/>
          </p:cNvSpPr>
          <p:nvPr>
            <p:ph type="body" idx="1"/>
          </p:nvPr>
        </p:nvSpPr>
        <p:spPr>
          <a:xfrm>
            <a:off x="496801" y="2539756"/>
            <a:ext cx="5705696" cy="2147850"/>
          </a:xfrm>
        </p:spPr>
        <p:txBody>
          <a:bodyPr>
            <a:normAutofit/>
          </a:bodyPr>
          <a:lstStyle>
            <a:lvl1pPr marL="0" indent="0">
              <a:buNone/>
              <a:defRPr sz="2400" b="0" i="0">
                <a:latin typeface="Aptos Light" panose="020B0004020202020204" pitchFamily="34" charset="0"/>
              </a:defRPr>
            </a:lvl1pPr>
          </a:lstStyle>
          <a:p>
            <a:pPr lvl="0"/>
            <a:r>
              <a:rPr lang="en-US" noProof="0"/>
              <a:t>Click to edit Master text styles</a:t>
            </a:r>
          </a:p>
        </p:txBody>
      </p:sp>
      <p:sp>
        <p:nvSpPr>
          <p:cNvPr id="3" name="Päivämäärän paikkamerkki 2">
            <a:extLst>
              <a:ext uri="{FF2B5EF4-FFF2-40B4-BE49-F238E27FC236}">
                <a16:creationId xmlns:a16="http://schemas.microsoft.com/office/drawing/2014/main" id="{E4B15364-9C10-3189-D2D3-AEBC604136F7}"/>
              </a:ext>
            </a:extLst>
          </p:cNvPr>
          <p:cNvSpPr>
            <a:spLocks noGrp="1"/>
          </p:cNvSpPr>
          <p:nvPr>
            <p:ph type="dt" sz="half" idx="10"/>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97201F22-0909-3C76-9C03-5F867A8C3523}"/>
              </a:ext>
            </a:extLst>
          </p:cNvPr>
          <p:cNvSpPr>
            <a:spLocks noGrp="1"/>
          </p:cNvSpPr>
          <p:nvPr>
            <p:ph type="ftr" sz="quarter" idx="11"/>
          </p:nvPr>
        </p:nvSpPr>
        <p:spPr/>
        <p:txBody>
          <a:bodyPr/>
          <a:lstStyle/>
          <a:p>
            <a:r>
              <a:rPr lang="fi-FI" noProof="0"/>
              <a:t>Tekijä tai esityksen nimi</a:t>
            </a:r>
          </a:p>
        </p:txBody>
      </p:sp>
      <p:sp>
        <p:nvSpPr>
          <p:cNvPr id="8" name="Dian numeron paikkamerkki 7">
            <a:extLst>
              <a:ext uri="{FF2B5EF4-FFF2-40B4-BE49-F238E27FC236}">
                <a16:creationId xmlns:a16="http://schemas.microsoft.com/office/drawing/2014/main" id="{ADA41EC7-2A7F-9EB7-4B9E-758C0786D7D6}"/>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11" name="Picture 10">
            <a:extLst>
              <a:ext uri="{FF2B5EF4-FFF2-40B4-BE49-F238E27FC236}">
                <a16:creationId xmlns:a16="http://schemas.microsoft.com/office/drawing/2014/main" id="{871D08EF-969B-19F3-D3D7-793DF0BE11CF}"/>
              </a:ext>
            </a:extLst>
          </p:cNvPr>
          <p:cNvPicPr>
            <a:picLocks noChangeAspect="1"/>
          </p:cNvPicPr>
          <p:nvPr/>
        </p:nvPicPr>
        <p:blipFill>
          <a:blip r:embed="rId3"/>
          <a:srcRect/>
          <a:stretch/>
        </p:blipFill>
        <p:spPr>
          <a:xfrm>
            <a:off x="483154" y="6240625"/>
            <a:ext cx="1676254" cy="395834"/>
          </a:xfrm>
          <a:prstGeom prst="rect">
            <a:avLst/>
          </a:prstGeom>
        </p:spPr>
      </p:pic>
    </p:spTree>
    <p:extLst>
      <p:ext uri="{BB962C8B-B14F-4D97-AF65-F5344CB8AC3E}">
        <p14:creationId xmlns:p14="http://schemas.microsoft.com/office/powerpoint/2010/main" val="2356300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Väliotsikkodia_vihreä">
    <p:bg>
      <p:bgPr>
        <a:solidFill>
          <a:srgbClr val="FEFDFD"/>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C31857-9798-8D9E-614F-F6BF1B1B70A4}"/>
              </a:ext>
            </a:extLst>
          </p:cNvPr>
          <p:cNvPicPr>
            <a:picLocks noChangeAspect="1"/>
          </p:cNvPicPr>
          <p:nvPr/>
        </p:nvPicPr>
        <p:blipFill>
          <a:blip r:embed="rId2"/>
          <a:srcRect l="-2770" r="2770"/>
          <a:stretch/>
        </p:blipFill>
        <p:spPr>
          <a:xfrm>
            <a:off x="0" y="0"/>
            <a:ext cx="12192000" cy="6858000"/>
          </a:xfrm>
          <a:prstGeom prst="rect">
            <a:avLst/>
          </a:prstGeom>
        </p:spPr>
      </p:pic>
      <p:sp>
        <p:nvSpPr>
          <p:cNvPr id="2" name="Title 1">
            <a:extLst>
              <a:ext uri="{FF2B5EF4-FFF2-40B4-BE49-F238E27FC236}">
                <a16:creationId xmlns:a16="http://schemas.microsoft.com/office/drawing/2014/main" id="{B57C62F9-B8C4-A6C3-4939-88F59EA53615}"/>
              </a:ext>
            </a:extLst>
          </p:cNvPr>
          <p:cNvSpPr>
            <a:spLocks noGrp="1"/>
          </p:cNvSpPr>
          <p:nvPr>
            <p:ph type="title"/>
          </p:nvPr>
        </p:nvSpPr>
        <p:spPr>
          <a:xfrm>
            <a:off x="496801" y="577427"/>
            <a:ext cx="5705696" cy="1808377"/>
          </a:xfrm>
          <a:prstGeom prst="rect">
            <a:avLst/>
          </a:prstGeom>
        </p:spPr>
        <p:txBody>
          <a:bodyPr anchor="b">
            <a:normAutofit/>
          </a:bodyPr>
          <a:lstStyle>
            <a:lvl1pPr>
              <a:defRPr sz="4000" b="0">
                <a:solidFill>
                  <a:schemeClr val="tx1"/>
                </a:solidFill>
              </a:defRPr>
            </a:lvl1pPr>
          </a:lstStyle>
          <a:p>
            <a:r>
              <a:rPr lang="en-US" noProof="0"/>
              <a:t>Click to edit Master title style</a:t>
            </a:r>
            <a:endParaRPr lang="fi-FI" noProof="0"/>
          </a:p>
        </p:txBody>
      </p:sp>
      <p:sp>
        <p:nvSpPr>
          <p:cNvPr id="7" name="Text Placeholder 2">
            <a:extLst>
              <a:ext uri="{FF2B5EF4-FFF2-40B4-BE49-F238E27FC236}">
                <a16:creationId xmlns:a16="http://schemas.microsoft.com/office/drawing/2014/main" id="{6F268BBD-0294-A909-48C9-071688833317}"/>
              </a:ext>
            </a:extLst>
          </p:cNvPr>
          <p:cNvSpPr>
            <a:spLocks noGrp="1"/>
          </p:cNvSpPr>
          <p:nvPr>
            <p:ph type="body" idx="1"/>
          </p:nvPr>
        </p:nvSpPr>
        <p:spPr>
          <a:xfrm>
            <a:off x="496801" y="2539756"/>
            <a:ext cx="5705696" cy="2147850"/>
          </a:xfrm>
        </p:spPr>
        <p:txBody>
          <a:bodyPr>
            <a:normAutofit/>
          </a:bodyPr>
          <a:lstStyle>
            <a:lvl1pPr marL="0" indent="0">
              <a:buNone/>
              <a:defRPr sz="2400" b="0" i="0">
                <a:latin typeface="Aptos Light" panose="020B0004020202020204" pitchFamily="34" charset="0"/>
              </a:defRPr>
            </a:lvl1pPr>
          </a:lstStyle>
          <a:p>
            <a:pPr lvl="0"/>
            <a:r>
              <a:rPr lang="en-US" noProof="0"/>
              <a:t>Click to edit Master text styles</a:t>
            </a:r>
          </a:p>
        </p:txBody>
      </p:sp>
      <p:sp>
        <p:nvSpPr>
          <p:cNvPr id="3" name="Päivämäärän paikkamerkki 2">
            <a:extLst>
              <a:ext uri="{FF2B5EF4-FFF2-40B4-BE49-F238E27FC236}">
                <a16:creationId xmlns:a16="http://schemas.microsoft.com/office/drawing/2014/main" id="{E4B15364-9C10-3189-D2D3-AEBC604136F7}"/>
              </a:ext>
            </a:extLst>
          </p:cNvPr>
          <p:cNvSpPr>
            <a:spLocks noGrp="1"/>
          </p:cNvSpPr>
          <p:nvPr>
            <p:ph type="dt" sz="half" idx="10"/>
          </p:nvPr>
        </p:nvSpPr>
        <p:spPr/>
        <p:txBody>
          <a:bodyPr/>
          <a:lstStyle/>
          <a:p>
            <a:r>
              <a:rPr lang="fi-FI" noProof="0"/>
              <a:t>26.8.2026</a:t>
            </a:r>
          </a:p>
        </p:txBody>
      </p:sp>
      <p:sp>
        <p:nvSpPr>
          <p:cNvPr id="4" name="Alatunnisteen paikkamerkki 3">
            <a:extLst>
              <a:ext uri="{FF2B5EF4-FFF2-40B4-BE49-F238E27FC236}">
                <a16:creationId xmlns:a16="http://schemas.microsoft.com/office/drawing/2014/main" id="{97201F22-0909-3C76-9C03-5F867A8C3523}"/>
              </a:ext>
            </a:extLst>
          </p:cNvPr>
          <p:cNvSpPr>
            <a:spLocks noGrp="1"/>
          </p:cNvSpPr>
          <p:nvPr>
            <p:ph type="ftr" sz="quarter" idx="11"/>
          </p:nvPr>
        </p:nvSpPr>
        <p:spPr/>
        <p:txBody>
          <a:bodyPr/>
          <a:lstStyle/>
          <a:p>
            <a:r>
              <a:rPr lang="fi-FI" noProof="0"/>
              <a:t>Tekijä tai esityksen nimi</a:t>
            </a:r>
          </a:p>
        </p:txBody>
      </p:sp>
      <p:sp>
        <p:nvSpPr>
          <p:cNvPr id="8" name="Dian numeron paikkamerkki 7">
            <a:extLst>
              <a:ext uri="{FF2B5EF4-FFF2-40B4-BE49-F238E27FC236}">
                <a16:creationId xmlns:a16="http://schemas.microsoft.com/office/drawing/2014/main" id="{ADA41EC7-2A7F-9EB7-4B9E-758C0786D7D6}"/>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11" name="Picture 10">
            <a:extLst>
              <a:ext uri="{FF2B5EF4-FFF2-40B4-BE49-F238E27FC236}">
                <a16:creationId xmlns:a16="http://schemas.microsoft.com/office/drawing/2014/main" id="{9AD1954A-1FDB-A92B-79B9-697E67DE0AD1}"/>
              </a:ext>
            </a:extLst>
          </p:cNvPr>
          <p:cNvPicPr>
            <a:picLocks noChangeAspect="1"/>
          </p:cNvPicPr>
          <p:nvPr/>
        </p:nvPicPr>
        <p:blipFill>
          <a:blip r:embed="rId3"/>
          <a:srcRect/>
          <a:stretch/>
        </p:blipFill>
        <p:spPr>
          <a:xfrm>
            <a:off x="483154" y="6240625"/>
            <a:ext cx="1676254" cy="395834"/>
          </a:xfrm>
          <a:prstGeom prst="rect">
            <a:avLst/>
          </a:prstGeom>
        </p:spPr>
      </p:pic>
    </p:spTree>
    <p:extLst>
      <p:ext uri="{BB962C8B-B14F-4D97-AF65-F5344CB8AC3E}">
        <p14:creationId xmlns:p14="http://schemas.microsoft.com/office/powerpoint/2010/main" val="3526247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Yksi sisältökohde">
    <p:bg>
      <p:bgPr>
        <a:solidFill>
          <a:srgbClr val="FEFDF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9091-81A7-4DCC-C8D4-2E220AF2AEE3}"/>
              </a:ext>
            </a:extLst>
          </p:cNvPr>
          <p:cNvSpPr>
            <a:spLocks noGrp="1"/>
          </p:cNvSpPr>
          <p:nvPr>
            <p:ph type="title"/>
          </p:nvPr>
        </p:nvSpPr>
        <p:spPr>
          <a:xfrm>
            <a:off x="496800" y="504092"/>
            <a:ext cx="9162590" cy="1186596"/>
          </a:xfrm>
          <a:prstGeom prst="rect">
            <a:avLst/>
          </a:prstGeom>
        </p:spPr>
        <p:txBody>
          <a:bodyPr>
            <a:normAutofit/>
          </a:bodyPr>
          <a:lstStyle>
            <a:lvl1pPr>
              <a:defRPr sz="3200" b="0">
                <a:solidFill>
                  <a:schemeClr val="tx2"/>
                </a:solidFill>
              </a:defRPr>
            </a:lvl1p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EEB86F6C-4639-D070-D749-FB49BB04A86B}"/>
              </a:ext>
            </a:extLst>
          </p:cNvPr>
          <p:cNvSpPr>
            <a:spLocks noGrp="1"/>
          </p:cNvSpPr>
          <p:nvPr>
            <p:ph sz="half" idx="1"/>
          </p:nvPr>
        </p:nvSpPr>
        <p:spPr>
          <a:xfrm>
            <a:off x="496800" y="1797803"/>
            <a:ext cx="9162590" cy="4206757"/>
          </a:xfrm>
          <a:prstGeom prst="rect">
            <a:avLst/>
          </a:prstGeom>
        </p:spPr>
        <p:txBody>
          <a:bodyPr tIns="46800" rIns="36000" bIns="46800"/>
          <a:lstStyle>
            <a:lvl1pPr>
              <a:lnSpc>
                <a:spcPct val="100000"/>
              </a:lnSpc>
              <a:spcBef>
                <a:spcPts val="1200"/>
              </a:spcBef>
              <a:defRPr sz="2200" b="0" i="0">
                <a:solidFill>
                  <a:schemeClr val="tx1"/>
                </a:solidFill>
                <a:latin typeface="Aptos Light" panose="020B0004020202020204" pitchFamily="34" charset="0"/>
              </a:defRPr>
            </a:lvl1pPr>
            <a:lvl2pPr>
              <a:lnSpc>
                <a:spcPct val="100000"/>
              </a:lnSpc>
              <a:spcBef>
                <a:spcPts val="1200"/>
              </a:spcBef>
              <a:defRPr sz="2000" b="0" i="0">
                <a:solidFill>
                  <a:schemeClr val="tx1"/>
                </a:solidFill>
                <a:latin typeface="Aptos Light" panose="020B0004020202020204" pitchFamily="34" charset="0"/>
              </a:defRPr>
            </a:lvl2pPr>
            <a:lvl3pPr>
              <a:lnSpc>
                <a:spcPct val="100000"/>
              </a:lnSpc>
              <a:spcBef>
                <a:spcPts val="1200"/>
              </a:spcBef>
              <a:defRPr sz="2000" b="0" i="0">
                <a:solidFill>
                  <a:schemeClr val="tx1"/>
                </a:solidFill>
                <a:latin typeface="Aptos Light" panose="020B0004020202020204" pitchFamily="34" charset="0"/>
              </a:defRPr>
            </a:lvl3pPr>
            <a:lvl4pPr>
              <a:lnSpc>
                <a:spcPct val="100000"/>
              </a:lnSpc>
              <a:spcBef>
                <a:spcPts val="1200"/>
              </a:spcBef>
              <a:defRPr b="0" i="0">
                <a:solidFill>
                  <a:schemeClr val="tx1"/>
                </a:solidFill>
                <a:latin typeface="Aptos Light" panose="020B0004020202020204" pitchFamily="34" charset="0"/>
              </a:defRPr>
            </a:lvl4pPr>
            <a:lvl5pPr>
              <a:lnSpc>
                <a:spcPct val="100000"/>
              </a:lnSpc>
              <a:spcBef>
                <a:spcPts val="1200"/>
              </a:spcBef>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5" name="Päivämäärän paikkamerkki 4">
            <a:extLst>
              <a:ext uri="{FF2B5EF4-FFF2-40B4-BE49-F238E27FC236}">
                <a16:creationId xmlns:a16="http://schemas.microsoft.com/office/drawing/2014/main" id="{92C412D4-2EB8-57AF-388A-C168B268E263}"/>
              </a:ext>
            </a:extLst>
          </p:cNvPr>
          <p:cNvSpPr>
            <a:spLocks noGrp="1"/>
          </p:cNvSpPr>
          <p:nvPr>
            <p:ph type="dt" sz="half" idx="10"/>
          </p:nvPr>
        </p:nvSpPr>
        <p:spPr/>
        <p:txBody>
          <a:bodyPr/>
          <a:lstStyle/>
          <a:p>
            <a:r>
              <a:rPr lang="fi-FI" noProof="0"/>
              <a:t>26.8.2026</a:t>
            </a:r>
          </a:p>
        </p:txBody>
      </p:sp>
      <p:sp>
        <p:nvSpPr>
          <p:cNvPr id="8" name="Alatunnisteen paikkamerkki 7">
            <a:extLst>
              <a:ext uri="{FF2B5EF4-FFF2-40B4-BE49-F238E27FC236}">
                <a16:creationId xmlns:a16="http://schemas.microsoft.com/office/drawing/2014/main" id="{129585FB-DBE4-721F-B36B-06B43C812048}"/>
              </a:ext>
            </a:extLst>
          </p:cNvPr>
          <p:cNvSpPr>
            <a:spLocks noGrp="1"/>
          </p:cNvSpPr>
          <p:nvPr>
            <p:ph type="ftr" sz="quarter" idx="11"/>
          </p:nvPr>
        </p:nvSpPr>
        <p:spPr/>
        <p:txBody>
          <a:bodyPr/>
          <a:lstStyle/>
          <a:p>
            <a:r>
              <a:rPr lang="fi-FI" noProof="0"/>
              <a:t>Tekijä tai esityksen nimi</a:t>
            </a:r>
          </a:p>
        </p:txBody>
      </p:sp>
      <p:sp>
        <p:nvSpPr>
          <p:cNvPr id="9" name="Dian numeron paikkamerkki 8">
            <a:extLst>
              <a:ext uri="{FF2B5EF4-FFF2-40B4-BE49-F238E27FC236}">
                <a16:creationId xmlns:a16="http://schemas.microsoft.com/office/drawing/2014/main" id="{92A7BA87-72B2-4C64-A1B7-B8BB28DA7BF1}"/>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10" name="Picture 9">
            <a:extLst>
              <a:ext uri="{FF2B5EF4-FFF2-40B4-BE49-F238E27FC236}">
                <a16:creationId xmlns:a16="http://schemas.microsoft.com/office/drawing/2014/main" id="{E0EF1EC0-7D17-32C1-B04D-83B4445F5572}"/>
              </a:ext>
            </a:extLst>
          </p:cNvPr>
          <p:cNvPicPr>
            <a:picLocks noChangeAspect="1"/>
          </p:cNvPicPr>
          <p:nvPr/>
        </p:nvPicPr>
        <p:blipFill>
          <a:blip r:embed="rId2"/>
          <a:srcRect l="-5795" t="-4791" r="16989" b="27191"/>
          <a:stretch/>
        </p:blipFill>
        <p:spPr>
          <a:xfrm>
            <a:off x="8017569" y="3674225"/>
            <a:ext cx="4174431" cy="3183776"/>
          </a:xfrm>
          <a:prstGeom prst="rect">
            <a:avLst/>
          </a:prstGeom>
        </p:spPr>
      </p:pic>
      <p:pic>
        <p:nvPicPr>
          <p:cNvPr id="4" name="Picture 3">
            <a:extLst>
              <a:ext uri="{FF2B5EF4-FFF2-40B4-BE49-F238E27FC236}">
                <a16:creationId xmlns:a16="http://schemas.microsoft.com/office/drawing/2014/main" id="{0352FA56-28A5-1662-10C6-A0EF010A528C}"/>
              </a:ext>
            </a:extLst>
          </p:cNvPr>
          <p:cNvPicPr>
            <a:picLocks noChangeAspect="1"/>
          </p:cNvPicPr>
          <p:nvPr/>
        </p:nvPicPr>
        <p:blipFill>
          <a:blip r:embed="rId3"/>
          <a:srcRect/>
          <a:stretch/>
        </p:blipFill>
        <p:spPr>
          <a:xfrm>
            <a:off x="483154" y="6240625"/>
            <a:ext cx="1676254" cy="395834"/>
          </a:xfrm>
          <a:prstGeom prst="rect">
            <a:avLst/>
          </a:prstGeom>
        </p:spPr>
      </p:pic>
    </p:spTree>
    <p:extLst>
      <p:ext uri="{BB962C8B-B14F-4D97-AF65-F5344CB8AC3E}">
        <p14:creationId xmlns:p14="http://schemas.microsoft.com/office/powerpoint/2010/main" val="2827429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Kaksi sisältökohdetta">
    <p:bg>
      <p:bgPr>
        <a:solidFill>
          <a:srgbClr val="FEFDF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9091-81A7-4DCC-C8D4-2E220AF2AEE3}"/>
              </a:ext>
            </a:extLst>
          </p:cNvPr>
          <p:cNvSpPr>
            <a:spLocks noGrp="1"/>
          </p:cNvSpPr>
          <p:nvPr>
            <p:ph type="title"/>
          </p:nvPr>
        </p:nvSpPr>
        <p:spPr>
          <a:xfrm>
            <a:off x="496800" y="504092"/>
            <a:ext cx="11159066" cy="1186596"/>
          </a:xfrm>
          <a:prstGeom prst="rect">
            <a:avLst/>
          </a:prstGeom>
        </p:spPr>
        <p:txBody>
          <a:bodyPr>
            <a:normAutofit/>
          </a:bodyPr>
          <a:lstStyle>
            <a:lvl1pPr>
              <a:defRPr sz="3200" b="0">
                <a:solidFill>
                  <a:schemeClr val="tx2"/>
                </a:solidFill>
              </a:defRPr>
            </a:lvl1p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EEB86F6C-4639-D070-D749-FB49BB04A86B}"/>
              </a:ext>
            </a:extLst>
          </p:cNvPr>
          <p:cNvSpPr>
            <a:spLocks noGrp="1"/>
          </p:cNvSpPr>
          <p:nvPr>
            <p:ph sz="half" idx="1"/>
          </p:nvPr>
        </p:nvSpPr>
        <p:spPr>
          <a:xfrm>
            <a:off x="496800" y="1797803"/>
            <a:ext cx="5486401" cy="4206757"/>
          </a:xfrm>
          <a:prstGeom prst="rect">
            <a:avLst/>
          </a:prstGeom>
        </p:spPr>
        <p:txBody>
          <a:bodyPr tIns="46800" rIns="36000" bIns="46800"/>
          <a:lstStyle>
            <a:lvl1pPr>
              <a:lnSpc>
                <a:spcPct val="100000"/>
              </a:lnSpc>
              <a:spcBef>
                <a:spcPts val="1200"/>
              </a:spcBef>
              <a:defRPr sz="2200" b="0" i="0">
                <a:solidFill>
                  <a:schemeClr val="tx1"/>
                </a:solidFill>
                <a:latin typeface="Aptos Light" panose="020B0004020202020204" pitchFamily="34" charset="0"/>
              </a:defRPr>
            </a:lvl1pPr>
            <a:lvl2pPr>
              <a:lnSpc>
                <a:spcPct val="100000"/>
              </a:lnSpc>
              <a:spcBef>
                <a:spcPts val="1200"/>
              </a:spcBef>
              <a:defRPr sz="2000" b="0" i="0">
                <a:solidFill>
                  <a:schemeClr val="tx1"/>
                </a:solidFill>
                <a:latin typeface="Aptos Light" panose="020B0004020202020204" pitchFamily="34" charset="0"/>
              </a:defRPr>
            </a:lvl2pPr>
            <a:lvl3pPr>
              <a:lnSpc>
                <a:spcPct val="100000"/>
              </a:lnSpc>
              <a:spcBef>
                <a:spcPts val="1200"/>
              </a:spcBef>
              <a:defRPr sz="2000" b="0" i="0">
                <a:solidFill>
                  <a:schemeClr val="tx1"/>
                </a:solidFill>
                <a:latin typeface="Aptos Light" panose="020B0004020202020204" pitchFamily="34" charset="0"/>
              </a:defRPr>
            </a:lvl3pPr>
            <a:lvl4pPr>
              <a:lnSpc>
                <a:spcPct val="100000"/>
              </a:lnSpc>
              <a:spcBef>
                <a:spcPts val="1200"/>
              </a:spcBef>
              <a:defRPr b="0" i="0">
                <a:solidFill>
                  <a:schemeClr val="tx1"/>
                </a:solidFill>
                <a:latin typeface="Aptos Light" panose="020B0004020202020204" pitchFamily="34" charset="0"/>
              </a:defRPr>
            </a:lvl4pPr>
            <a:lvl5pPr>
              <a:lnSpc>
                <a:spcPct val="100000"/>
              </a:lnSpc>
              <a:spcBef>
                <a:spcPts val="1200"/>
              </a:spcBef>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4" name="Content Placeholder 3">
            <a:extLst>
              <a:ext uri="{FF2B5EF4-FFF2-40B4-BE49-F238E27FC236}">
                <a16:creationId xmlns:a16="http://schemas.microsoft.com/office/drawing/2014/main" id="{A11FF4F7-F8DB-CED7-A8DE-FD1373DCEEA9}"/>
              </a:ext>
            </a:extLst>
          </p:cNvPr>
          <p:cNvSpPr>
            <a:spLocks noGrp="1"/>
          </p:cNvSpPr>
          <p:nvPr>
            <p:ph sz="half" idx="2"/>
          </p:nvPr>
        </p:nvSpPr>
        <p:spPr>
          <a:xfrm>
            <a:off x="6189131" y="1797803"/>
            <a:ext cx="5486401" cy="4206757"/>
          </a:xfrm>
          <a:prstGeom prst="rect">
            <a:avLst/>
          </a:prstGeom>
        </p:spPr>
        <p:txBody>
          <a:bodyPr tIns="46800" rIns="36000" bIns="46800"/>
          <a:lstStyle>
            <a:lvl1pPr>
              <a:lnSpc>
                <a:spcPct val="100000"/>
              </a:lnSpc>
              <a:spcBef>
                <a:spcPts val="1200"/>
              </a:spcBef>
              <a:defRPr sz="2200" b="0" i="0">
                <a:solidFill>
                  <a:schemeClr val="tx1"/>
                </a:solidFill>
                <a:latin typeface="Aptos Light" panose="020B0004020202020204" pitchFamily="34" charset="0"/>
              </a:defRPr>
            </a:lvl1pPr>
            <a:lvl2pPr>
              <a:lnSpc>
                <a:spcPct val="100000"/>
              </a:lnSpc>
              <a:spcBef>
                <a:spcPts val="1200"/>
              </a:spcBef>
              <a:defRPr sz="2000" b="0" i="0">
                <a:solidFill>
                  <a:schemeClr val="tx1"/>
                </a:solidFill>
                <a:latin typeface="Aptos Light" panose="020B0004020202020204" pitchFamily="34" charset="0"/>
              </a:defRPr>
            </a:lvl2pPr>
            <a:lvl3pPr>
              <a:lnSpc>
                <a:spcPct val="100000"/>
              </a:lnSpc>
              <a:spcBef>
                <a:spcPts val="1200"/>
              </a:spcBef>
              <a:defRPr sz="2000" b="0" i="0">
                <a:solidFill>
                  <a:schemeClr val="tx1"/>
                </a:solidFill>
                <a:latin typeface="Aptos Light" panose="020B0004020202020204" pitchFamily="34" charset="0"/>
              </a:defRPr>
            </a:lvl3pPr>
            <a:lvl4pPr>
              <a:lnSpc>
                <a:spcPct val="100000"/>
              </a:lnSpc>
              <a:spcBef>
                <a:spcPts val="1200"/>
              </a:spcBef>
              <a:defRPr b="0" i="0">
                <a:solidFill>
                  <a:schemeClr val="tx1"/>
                </a:solidFill>
                <a:latin typeface="Aptos Light" panose="020B0004020202020204" pitchFamily="34" charset="0"/>
              </a:defRPr>
            </a:lvl4pPr>
            <a:lvl5pPr>
              <a:lnSpc>
                <a:spcPct val="100000"/>
              </a:lnSpc>
              <a:spcBef>
                <a:spcPts val="1200"/>
              </a:spcBef>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5" name="Päivämäärän paikkamerkki 4">
            <a:extLst>
              <a:ext uri="{FF2B5EF4-FFF2-40B4-BE49-F238E27FC236}">
                <a16:creationId xmlns:a16="http://schemas.microsoft.com/office/drawing/2014/main" id="{92C412D4-2EB8-57AF-388A-C168B268E263}"/>
              </a:ext>
            </a:extLst>
          </p:cNvPr>
          <p:cNvSpPr>
            <a:spLocks noGrp="1"/>
          </p:cNvSpPr>
          <p:nvPr>
            <p:ph type="dt" sz="half" idx="10"/>
          </p:nvPr>
        </p:nvSpPr>
        <p:spPr/>
        <p:txBody>
          <a:bodyPr/>
          <a:lstStyle/>
          <a:p>
            <a:r>
              <a:rPr lang="fi-FI" noProof="0"/>
              <a:t>26.8.2026</a:t>
            </a:r>
          </a:p>
        </p:txBody>
      </p:sp>
      <p:sp>
        <p:nvSpPr>
          <p:cNvPr id="8" name="Alatunnisteen paikkamerkki 7">
            <a:extLst>
              <a:ext uri="{FF2B5EF4-FFF2-40B4-BE49-F238E27FC236}">
                <a16:creationId xmlns:a16="http://schemas.microsoft.com/office/drawing/2014/main" id="{129585FB-DBE4-721F-B36B-06B43C812048}"/>
              </a:ext>
            </a:extLst>
          </p:cNvPr>
          <p:cNvSpPr>
            <a:spLocks noGrp="1"/>
          </p:cNvSpPr>
          <p:nvPr>
            <p:ph type="ftr" sz="quarter" idx="11"/>
          </p:nvPr>
        </p:nvSpPr>
        <p:spPr/>
        <p:txBody>
          <a:bodyPr/>
          <a:lstStyle/>
          <a:p>
            <a:r>
              <a:rPr lang="fi-FI" noProof="0"/>
              <a:t>Tekijä tai esityksen nimi</a:t>
            </a:r>
          </a:p>
        </p:txBody>
      </p:sp>
      <p:sp>
        <p:nvSpPr>
          <p:cNvPr id="9" name="Dian numeron paikkamerkki 8">
            <a:extLst>
              <a:ext uri="{FF2B5EF4-FFF2-40B4-BE49-F238E27FC236}">
                <a16:creationId xmlns:a16="http://schemas.microsoft.com/office/drawing/2014/main" id="{92A7BA87-72B2-4C64-A1B7-B8BB28DA7BF1}"/>
              </a:ext>
            </a:extLst>
          </p:cNvPr>
          <p:cNvSpPr>
            <a:spLocks noGrp="1"/>
          </p:cNvSpPr>
          <p:nvPr>
            <p:ph type="sldNum" sz="quarter" idx="12"/>
          </p:nvPr>
        </p:nvSpPr>
        <p:spPr/>
        <p:txBody>
          <a:bodyPr/>
          <a:lstStyle/>
          <a:p>
            <a:fld id="{D5CDC59A-8C4B-3741-8921-09D2C8EE8BFB}" type="slidenum">
              <a:rPr lang="en-US" smtClean="0"/>
              <a:pPr/>
              <a:t>‹#›</a:t>
            </a:fld>
            <a:endParaRPr lang="en-US"/>
          </a:p>
        </p:txBody>
      </p:sp>
      <p:pic>
        <p:nvPicPr>
          <p:cNvPr id="7" name="Picture 6">
            <a:extLst>
              <a:ext uri="{FF2B5EF4-FFF2-40B4-BE49-F238E27FC236}">
                <a16:creationId xmlns:a16="http://schemas.microsoft.com/office/drawing/2014/main" id="{C488FE2D-1A46-59EF-D246-DE6ED2EC05BB}"/>
              </a:ext>
            </a:extLst>
          </p:cNvPr>
          <p:cNvPicPr>
            <a:picLocks noChangeAspect="1"/>
          </p:cNvPicPr>
          <p:nvPr/>
        </p:nvPicPr>
        <p:blipFill>
          <a:blip r:embed="rId2"/>
          <a:srcRect/>
          <a:stretch/>
        </p:blipFill>
        <p:spPr>
          <a:xfrm>
            <a:off x="483154" y="6240625"/>
            <a:ext cx="1676254" cy="395834"/>
          </a:xfrm>
          <a:prstGeom prst="rect">
            <a:avLst/>
          </a:prstGeom>
        </p:spPr>
      </p:pic>
    </p:spTree>
    <p:extLst>
      <p:ext uri="{BB962C8B-B14F-4D97-AF65-F5344CB8AC3E}">
        <p14:creationId xmlns:p14="http://schemas.microsoft.com/office/powerpoint/2010/main" val="2220335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DF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C5C532-D2E5-40F6-BEF0-9CE5D1E09616}"/>
              </a:ext>
            </a:extLst>
          </p:cNvPr>
          <p:cNvSpPr>
            <a:spLocks noGrp="1"/>
          </p:cNvSpPr>
          <p:nvPr>
            <p:ph type="title"/>
          </p:nvPr>
        </p:nvSpPr>
        <p:spPr>
          <a:xfrm>
            <a:off x="385847" y="914400"/>
            <a:ext cx="11289686" cy="776288"/>
          </a:xfrm>
          <a:prstGeom prst="rect">
            <a:avLst/>
          </a:prstGeom>
        </p:spPr>
        <p:txBody>
          <a:bodyPr vert="horz" lIns="0" tIns="45720" rIns="91440" bIns="45720" rtlCol="0" anchor="t">
            <a:normAutofit/>
          </a:bodyPr>
          <a:lstStyle/>
          <a:p>
            <a:endParaRPr lang="fi-FI" noProof="0"/>
          </a:p>
        </p:txBody>
      </p:sp>
      <p:sp>
        <p:nvSpPr>
          <p:cNvPr id="4" name="Date Placeholder 3">
            <a:extLst>
              <a:ext uri="{FF2B5EF4-FFF2-40B4-BE49-F238E27FC236}">
                <a16:creationId xmlns:a16="http://schemas.microsoft.com/office/drawing/2014/main" id="{A0AE1D97-47D5-0D54-AB23-8B2FE3EB2F9D}"/>
              </a:ext>
            </a:extLst>
          </p:cNvPr>
          <p:cNvSpPr>
            <a:spLocks noGrp="1"/>
          </p:cNvSpPr>
          <p:nvPr>
            <p:ph type="dt" sz="half" idx="2"/>
          </p:nvPr>
        </p:nvSpPr>
        <p:spPr>
          <a:xfrm>
            <a:off x="5522307" y="6358344"/>
            <a:ext cx="1016766" cy="363131"/>
          </a:xfrm>
          <a:prstGeom prst="rect">
            <a:avLst/>
          </a:prstGeom>
        </p:spPr>
        <p:txBody>
          <a:bodyPr vert="horz" lIns="0" tIns="45720" rIns="0" bIns="45720" rtlCol="0" anchor="ctr"/>
          <a:lstStyle>
            <a:lvl1pPr algn="ctr">
              <a:defRPr sz="900">
                <a:solidFill>
                  <a:schemeClr val="tx1"/>
                </a:solidFill>
                <a:latin typeface="Aptos" panose="020B0004020202020204" pitchFamily="34" charset="0"/>
              </a:defRPr>
            </a:lvl1pPr>
          </a:lstStyle>
          <a:p>
            <a:r>
              <a:rPr lang="fi-FI" noProof="0"/>
              <a:t>26.8.2026</a:t>
            </a:r>
          </a:p>
        </p:txBody>
      </p:sp>
      <p:sp>
        <p:nvSpPr>
          <p:cNvPr id="5" name="Footer Placeholder 4">
            <a:extLst>
              <a:ext uri="{FF2B5EF4-FFF2-40B4-BE49-F238E27FC236}">
                <a16:creationId xmlns:a16="http://schemas.microsoft.com/office/drawing/2014/main" id="{B29B2E1C-EDC6-303E-0318-A17B225A2EF5}"/>
              </a:ext>
            </a:extLst>
          </p:cNvPr>
          <p:cNvSpPr>
            <a:spLocks noGrp="1"/>
          </p:cNvSpPr>
          <p:nvPr>
            <p:ph type="ftr" sz="quarter" idx="3"/>
          </p:nvPr>
        </p:nvSpPr>
        <p:spPr>
          <a:xfrm>
            <a:off x="6758981" y="6356350"/>
            <a:ext cx="4027552" cy="365125"/>
          </a:xfrm>
          <a:prstGeom prst="rect">
            <a:avLst/>
          </a:prstGeom>
        </p:spPr>
        <p:txBody>
          <a:bodyPr vert="horz" lIns="91440" tIns="45720" rIns="0" bIns="45720" rtlCol="0" anchor="ctr"/>
          <a:lstStyle>
            <a:lvl1pPr algn="r">
              <a:defRPr sz="900">
                <a:solidFill>
                  <a:schemeClr val="tx1"/>
                </a:solidFill>
                <a:latin typeface="Aptos" panose="020B0004020202020204" pitchFamily="34" charset="0"/>
              </a:defRPr>
            </a:lvl1pPr>
          </a:lstStyle>
          <a:p>
            <a:r>
              <a:rPr lang="fi-FI" noProof="0"/>
              <a:t>Tekijä tai esityksen nimi</a:t>
            </a:r>
          </a:p>
        </p:txBody>
      </p:sp>
      <p:sp>
        <p:nvSpPr>
          <p:cNvPr id="6" name="Slide Number Placeholder 5">
            <a:extLst>
              <a:ext uri="{FF2B5EF4-FFF2-40B4-BE49-F238E27FC236}">
                <a16:creationId xmlns:a16="http://schemas.microsoft.com/office/drawing/2014/main" id="{A9CAA00A-8656-178F-A7BC-12A147C26221}"/>
              </a:ext>
            </a:extLst>
          </p:cNvPr>
          <p:cNvSpPr>
            <a:spLocks noGrp="1"/>
          </p:cNvSpPr>
          <p:nvPr>
            <p:ph type="sldNum" sz="quarter" idx="4"/>
          </p:nvPr>
        </p:nvSpPr>
        <p:spPr>
          <a:xfrm>
            <a:off x="10989733" y="6356350"/>
            <a:ext cx="685800" cy="365125"/>
          </a:xfrm>
          <a:prstGeom prst="rect">
            <a:avLst/>
          </a:prstGeom>
        </p:spPr>
        <p:txBody>
          <a:bodyPr vert="horz" lIns="91440" tIns="45720" rIns="0" bIns="45720" rtlCol="0" anchor="ctr"/>
          <a:lstStyle>
            <a:lvl1pPr algn="r">
              <a:defRPr sz="900">
                <a:solidFill>
                  <a:schemeClr val="tx1"/>
                </a:solidFill>
                <a:latin typeface="Aptos" panose="020B0004020202020204" pitchFamily="34" charset="0"/>
              </a:defRPr>
            </a:lvl1pPr>
          </a:lstStyle>
          <a:p>
            <a:fld id="{D5CDC59A-8C4B-3741-8921-09D2C8EE8BFB}" type="slidenum">
              <a:rPr lang="en-US" smtClean="0"/>
              <a:pPr/>
              <a:t>‹#›</a:t>
            </a:fld>
            <a:endParaRPr lang="en-US"/>
          </a:p>
        </p:txBody>
      </p:sp>
      <p:sp>
        <p:nvSpPr>
          <p:cNvPr id="7" name="Text Placeholder 6">
            <a:extLst>
              <a:ext uri="{FF2B5EF4-FFF2-40B4-BE49-F238E27FC236}">
                <a16:creationId xmlns:a16="http://schemas.microsoft.com/office/drawing/2014/main" id="{C104BCD0-553B-E0BF-ED11-902C9107DBA7}"/>
              </a:ext>
            </a:extLst>
          </p:cNvPr>
          <p:cNvSpPr>
            <a:spLocks noGrp="1"/>
          </p:cNvSpPr>
          <p:nvPr>
            <p:ph type="body" idx="1"/>
          </p:nvPr>
        </p:nvSpPr>
        <p:spPr>
          <a:xfrm>
            <a:off x="385847" y="1825625"/>
            <a:ext cx="11289686" cy="4351338"/>
          </a:xfrm>
          <a:prstGeom prst="rect">
            <a:avLst/>
          </a:prstGeom>
        </p:spPr>
        <p:txBody>
          <a:bodyPr vert="horz" lIns="0" tIns="45720" rIns="91440" bIns="45720" rtlCol="0">
            <a:normAutofit/>
          </a:bodyPr>
          <a:lstStyle/>
          <a:p>
            <a:pPr lvl="0"/>
            <a:endParaRPr lang="fi-FI" noProof="0"/>
          </a:p>
        </p:txBody>
      </p:sp>
    </p:spTree>
    <p:extLst>
      <p:ext uri="{BB962C8B-B14F-4D97-AF65-F5344CB8AC3E}">
        <p14:creationId xmlns:p14="http://schemas.microsoft.com/office/powerpoint/2010/main" val="342778857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Lst>
  <p:hf hdr="0" ftr="0"/>
  <p:txStyles>
    <p:titleStyle>
      <a:lvl1pPr algn="l" defTabSz="914400" rtl="0" eaLnBrk="1" latinLnBrk="0" hangingPunct="1">
        <a:lnSpc>
          <a:spcPct val="90000"/>
        </a:lnSpc>
        <a:spcBef>
          <a:spcPct val="0"/>
        </a:spcBef>
        <a:buNone/>
        <a:defRPr sz="4400" b="0" i="0" kern="1200" baseline="0">
          <a:solidFill>
            <a:schemeClr val="tx1"/>
          </a:solidFill>
          <a:latin typeface="Aptos Display" panose="020B00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200"/>
        </a:spcBef>
        <a:buFont typeface="Arial" panose="020B0604020202020204" pitchFamily="34" charset="0"/>
        <a:buChar char="•"/>
        <a:defRPr sz="2200" b="0" i="0" kern="1200">
          <a:solidFill>
            <a:schemeClr val="tx1"/>
          </a:solidFill>
          <a:latin typeface="Aptos Light" panose="020B00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rgbClr val="00606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06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06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06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chart" Target="../charts/chart8.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err="1"/>
              <a:t>Kaukolämpöjohtojen</a:t>
            </a:r>
            <a:r>
              <a:rPr lang="en-US"/>
              <a:t> </a:t>
            </a:r>
            <a:r>
              <a:rPr lang="en-US" err="1"/>
              <a:t>rakentamiskustannukset</a:t>
            </a:r>
            <a:endParaRPr lang="en-US"/>
          </a:p>
        </p:txBody>
      </p:sp>
      <p:sp>
        <p:nvSpPr>
          <p:cNvPr id="5" name="Alaotsikko 4">
            <a:extLst>
              <a:ext uri="{FF2B5EF4-FFF2-40B4-BE49-F238E27FC236}">
                <a16:creationId xmlns:a16="http://schemas.microsoft.com/office/drawing/2014/main" id="{8698AD20-0F09-C2A5-E804-D12CC3C19823}"/>
              </a:ext>
            </a:extLst>
          </p:cNvPr>
          <p:cNvSpPr>
            <a:spLocks noGrp="1"/>
          </p:cNvSpPr>
          <p:nvPr>
            <p:ph type="body" idx="1"/>
          </p:nvPr>
        </p:nvSpPr>
        <p:spPr/>
        <p:txBody>
          <a:bodyPr vert="horz" lIns="91440" tIns="45720" rIns="91440" bIns="45720" rtlCol="0" anchor="t">
            <a:normAutofit/>
          </a:bodyPr>
          <a:lstStyle/>
          <a:p>
            <a:r>
              <a:rPr lang="en-US" sz="3600" b="1" dirty="0">
                <a:cs typeface="Calibri"/>
              </a:rPr>
              <a:t>2025</a:t>
            </a:r>
            <a:endParaRPr lang="fi-FI" sz="3600" dirty="0"/>
          </a:p>
        </p:txBody>
      </p:sp>
    </p:spTree>
    <p:extLst>
      <p:ext uri="{BB962C8B-B14F-4D97-AF65-F5344CB8AC3E}">
        <p14:creationId xmlns:p14="http://schemas.microsoft.com/office/powerpoint/2010/main" val="508804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0B6D8-467E-06D7-7CA5-8FA513FCA8AD}"/>
              </a:ext>
            </a:extLst>
          </p:cNvPr>
          <p:cNvSpPr>
            <a:spLocks noGrp="1"/>
          </p:cNvSpPr>
          <p:nvPr>
            <p:ph type="title"/>
          </p:nvPr>
        </p:nvSpPr>
        <p:spPr/>
        <p:txBody>
          <a:bodyPr>
            <a:noAutofit/>
          </a:bodyPr>
          <a:lstStyle/>
          <a:p>
            <a:r>
              <a:rPr lang="fi-FI" sz="2800" dirty="0"/>
              <a:t>2Mpuk-kaukolämpöjohtojen arvonlisäverottomat rakentamisen kokonaiskustannukset 2025 – </a:t>
            </a:r>
            <a:r>
              <a:rPr lang="fi-FI" sz="2800" i="1" dirty="0"/>
              <a:t>uudisrakentaminen</a:t>
            </a:r>
          </a:p>
        </p:txBody>
      </p:sp>
      <p:sp>
        <p:nvSpPr>
          <p:cNvPr id="3" name="Date Placeholder 2">
            <a:extLst>
              <a:ext uri="{FF2B5EF4-FFF2-40B4-BE49-F238E27FC236}">
                <a16:creationId xmlns:a16="http://schemas.microsoft.com/office/drawing/2014/main" id="{3EAFA04A-867B-DA56-666C-19F5C3D17719}"/>
              </a:ext>
            </a:extLst>
          </p:cNvPr>
          <p:cNvSpPr>
            <a:spLocks noGrp="1"/>
          </p:cNvSpPr>
          <p:nvPr>
            <p:ph type="dt" sz="half" idx="16"/>
          </p:nvPr>
        </p:nvSpPr>
        <p:spPr/>
        <p:txBody>
          <a:bodyPr/>
          <a:lstStyle/>
          <a:p>
            <a:r>
              <a:rPr lang="fi-FI" noProof="0"/>
              <a:t>26.8.2026</a:t>
            </a:r>
          </a:p>
        </p:txBody>
      </p:sp>
      <p:sp>
        <p:nvSpPr>
          <p:cNvPr id="4" name="Slide Number Placeholder 3">
            <a:extLst>
              <a:ext uri="{FF2B5EF4-FFF2-40B4-BE49-F238E27FC236}">
                <a16:creationId xmlns:a16="http://schemas.microsoft.com/office/drawing/2014/main" id="{D4514857-8D11-6F5E-DD01-6DA154574FEF}"/>
              </a:ext>
            </a:extLst>
          </p:cNvPr>
          <p:cNvSpPr>
            <a:spLocks noGrp="1"/>
          </p:cNvSpPr>
          <p:nvPr>
            <p:ph type="sldNum" sz="quarter" idx="18"/>
          </p:nvPr>
        </p:nvSpPr>
        <p:spPr/>
        <p:txBody>
          <a:bodyPr/>
          <a:lstStyle/>
          <a:p>
            <a:fld id="{D5CDC59A-8C4B-3741-8921-09D2C8EE8BFB}" type="slidenum">
              <a:rPr lang="en-US" smtClean="0"/>
              <a:t>10</a:t>
            </a:fld>
            <a:endParaRPr lang="en-US"/>
          </a:p>
        </p:txBody>
      </p:sp>
      <p:sp>
        <p:nvSpPr>
          <p:cNvPr id="8" name="Content Placeholder 7">
            <a:extLst>
              <a:ext uri="{FF2B5EF4-FFF2-40B4-BE49-F238E27FC236}">
                <a16:creationId xmlns:a16="http://schemas.microsoft.com/office/drawing/2014/main" id="{37A89432-01ED-06DD-539E-8E3D91FB7E75}"/>
              </a:ext>
            </a:extLst>
          </p:cNvPr>
          <p:cNvSpPr>
            <a:spLocks noGrp="1"/>
          </p:cNvSpPr>
          <p:nvPr>
            <p:ph sz="quarter" idx="19"/>
          </p:nvPr>
        </p:nvSpPr>
        <p:spPr/>
        <p:txBody>
          <a:bodyPr/>
          <a:lstStyle/>
          <a:p>
            <a:r>
              <a:rPr lang="fi-FI"/>
              <a:t>Merkintöjen selitykset: ”..”  = Tieto on liian epävarma ilmoitettavaksi. ”-” = Tilastotietoa ei ole.</a:t>
            </a:r>
          </a:p>
          <a:p>
            <a:endParaRPr lang="fi-FI"/>
          </a:p>
        </p:txBody>
      </p:sp>
      <p:graphicFrame>
        <p:nvGraphicFramePr>
          <p:cNvPr id="5" name="Table 4">
            <a:extLst>
              <a:ext uri="{FF2B5EF4-FFF2-40B4-BE49-F238E27FC236}">
                <a16:creationId xmlns:a16="http://schemas.microsoft.com/office/drawing/2014/main" id="{3D0CF4E8-D698-D1D1-90F3-CE021C91F0EC}"/>
              </a:ext>
            </a:extLst>
          </p:cNvPr>
          <p:cNvGraphicFramePr>
            <a:graphicFrameLocks noGrp="1"/>
          </p:cNvGraphicFramePr>
          <p:nvPr>
            <p:extLst>
              <p:ext uri="{D42A27DB-BD31-4B8C-83A1-F6EECF244321}">
                <p14:modId xmlns:p14="http://schemas.microsoft.com/office/powerpoint/2010/main" val="974775196"/>
              </p:ext>
            </p:extLst>
          </p:nvPr>
        </p:nvGraphicFramePr>
        <p:xfrm>
          <a:off x="483155" y="1649414"/>
          <a:ext cx="9972001" cy="1559973"/>
        </p:xfrm>
        <a:graphic>
          <a:graphicData uri="http://schemas.openxmlformats.org/drawingml/2006/table">
            <a:tbl>
              <a:tblPr>
                <a:tableStyleId>{5C22544A-7EE6-4342-B048-85BDC9FD1C3A}</a:tableStyleId>
              </a:tblPr>
              <a:tblGrid>
                <a:gridCol w="2776391">
                  <a:extLst>
                    <a:ext uri="{9D8B030D-6E8A-4147-A177-3AD203B41FA5}">
                      <a16:colId xmlns:a16="http://schemas.microsoft.com/office/drawing/2014/main" val="2889206691"/>
                    </a:ext>
                  </a:extLst>
                </a:gridCol>
                <a:gridCol w="1972638">
                  <a:extLst>
                    <a:ext uri="{9D8B030D-6E8A-4147-A177-3AD203B41FA5}">
                      <a16:colId xmlns:a16="http://schemas.microsoft.com/office/drawing/2014/main" val="3004043729"/>
                    </a:ext>
                  </a:extLst>
                </a:gridCol>
                <a:gridCol w="1305743">
                  <a:extLst>
                    <a:ext uri="{9D8B030D-6E8A-4147-A177-3AD203B41FA5}">
                      <a16:colId xmlns:a16="http://schemas.microsoft.com/office/drawing/2014/main" val="3637551683"/>
                    </a:ext>
                  </a:extLst>
                </a:gridCol>
                <a:gridCol w="1305743">
                  <a:extLst>
                    <a:ext uri="{9D8B030D-6E8A-4147-A177-3AD203B41FA5}">
                      <a16:colId xmlns:a16="http://schemas.microsoft.com/office/drawing/2014/main" val="2777350714"/>
                    </a:ext>
                  </a:extLst>
                </a:gridCol>
                <a:gridCol w="1305743">
                  <a:extLst>
                    <a:ext uri="{9D8B030D-6E8A-4147-A177-3AD203B41FA5}">
                      <a16:colId xmlns:a16="http://schemas.microsoft.com/office/drawing/2014/main" val="1895097079"/>
                    </a:ext>
                  </a:extLst>
                </a:gridCol>
                <a:gridCol w="1305743">
                  <a:extLst>
                    <a:ext uri="{9D8B030D-6E8A-4147-A177-3AD203B41FA5}">
                      <a16:colId xmlns:a16="http://schemas.microsoft.com/office/drawing/2014/main" val="2501823090"/>
                    </a:ext>
                  </a:extLst>
                </a:gridCol>
              </a:tblGrid>
              <a:tr h="334070">
                <a:tc>
                  <a:txBody>
                    <a:bodyPr/>
                    <a:lstStyle/>
                    <a:p>
                      <a:pPr marL="0" algn="l" defTabSz="914400" rtl="0" eaLnBrk="1" fontAlgn="b" latinLnBrk="0" hangingPunct="1"/>
                      <a:endParaRPr lang="fi-FI" sz="1400" b="0" i="0" u="none" strike="noStrike" kern="120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Rakennetut johdot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20-65</a:t>
                      </a: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200-250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300-400</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09060"/>
                  </a:ext>
                </a:extLst>
              </a:tr>
              <a:tr h="697918">
                <a:tc>
                  <a:txBody>
                    <a:bodyPr/>
                    <a:lstStyle/>
                    <a:p>
                      <a:pPr marL="108000" algn="l"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Uudisrakentaminen, </a:t>
                      </a:r>
                    </a:p>
                    <a:p>
                      <a:pPr marL="108000" algn="l" defTabSz="914400" rtl="0" eaLnBrk="1" fontAlgn="b" latinLnBrk="0" hangingPunct="1"/>
                      <a:r>
                        <a:rPr lang="fi-FI" sz="1400" b="1" dirty="0">
                          <a:latin typeface="Aptos" panose="020B0004020202020204" pitchFamily="34" charset="0"/>
                        </a:rPr>
                        <a:t>Tiivis kaupunkimainen ympäristö </a:t>
                      </a:r>
                      <a:endParaRPr lang="fi-FI" sz="1400" b="1" i="0" u="none" strike="noStrike" kern="1200" dirty="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dirty="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8674</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17086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4330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5574</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3718304"/>
                  </a:ext>
                </a:extLst>
              </a:tr>
              <a:tr h="527985">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Uudisrakentaminen,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Väljemmin rakennettu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1848</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2553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9003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1132</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4775915"/>
                  </a:ext>
                </a:extLst>
              </a:tr>
            </a:tbl>
          </a:graphicData>
        </a:graphic>
      </p:graphicFrame>
      <p:graphicFrame>
        <p:nvGraphicFramePr>
          <p:cNvPr id="13" name="Table 12">
            <a:extLst>
              <a:ext uri="{FF2B5EF4-FFF2-40B4-BE49-F238E27FC236}">
                <a16:creationId xmlns:a16="http://schemas.microsoft.com/office/drawing/2014/main" id="{0F1EEF68-9364-1C04-99D4-2AB955180780}"/>
              </a:ext>
            </a:extLst>
          </p:cNvPr>
          <p:cNvGraphicFramePr>
            <a:graphicFrameLocks noGrp="1"/>
          </p:cNvGraphicFramePr>
          <p:nvPr>
            <p:extLst>
              <p:ext uri="{D42A27DB-BD31-4B8C-83A1-F6EECF244321}">
                <p14:modId xmlns:p14="http://schemas.microsoft.com/office/powerpoint/2010/main" val="2984132834"/>
              </p:ext>
            </p:extLst>
          </p:nvPr>
        </p:nvGraphicFramePr>
        <p:xfrm>
          <a:off x="483156" y="3259568"/>
          <a:ext cx="9972000" cy="2471269"/>
        </p:xfrm>
        <a:graphic>
          <a:graphicData uri="http://schemas.openxmlformats.org/drawingml/2006/table">
            <a:tbl>
              <a:tblPr>
                <a:tableStyleId>{5C22544A-7EE6-4342-B048-85BDC9FD1C3A}</a:tableStyleId>
              </a:tblPr>
              <a:tblGrid>
                <a:gridCol w="2776392">
                  <a:extLst>
                    <a:ext uri="{9D8B030D-6E8A-4147-A177-3AD203B41FA5}">
                      <a16:colId xmlns:a16="http://schemas.microsoft.com/office/drawing/2014/main" val="623426573"/>
                    </a:ext>
                  </a:extLst>
                </a:gridCol>
                <a:gridCol w="1982912">
                  <a:extLst>
                    <a:ext uri="{9D8B030D-6E8A-4147-A177-3AD203B41FA5}">
                      <a16:colId xmlns:a16="http://schemas.microsoft.com/office/drawing/2014/main" val="4047652821"/>
                    </a:ext>
                  </a:extLst>
                </a:gridCol>
                <a:gridCol w="1303174">
                  <a:extLst>
                    <a:ext uri="{9D8B030D-6E8A-4147-A177-3AD203B41FA5}">
                      <a16:colId xmlns:a16="http://schemas.microsoft.com/office/drawing/2014/main" val="215659770"/>
                    </a:ext>
                  </a:extLst>
                </a:gridCol>
                <a:gridCol w="1303174">
                  <a:extLst>
                    <a:ext uri="{9D8B030D-6E8A-4147-A177-3AD203B41FA5}">
                      <a16:colId xmlns:a16="http://schemas.microsoft.com/office/drawing/2014/main" val="792762323"/>
                    </a:ext>
                  </a:extLst>
                </a:gridCol>
                <a:gridCol w="1303174">
                  <a:extLst>
                    <a:ext uri="{9D8B030D-6E8A-4147-A177-3AD203B41FA5}">
                      <a16:colId xmlns:a16="http://schemas.microsoft.com/office/drawing/2014/main" val="637564566"/>
                    </a:ext>
                  </a:extLst>
                </a:gridCol>
                <a:gridCol w="1303174">
                  <a:extLst>
                    <a:ext uri="{9D8B030D-6E8A-4147-A177-3AD203B41FA5}">
                      <a16:colId xmlns:a16="http://schemas.microsoft.com/office/drawing/2014/main" val="3266640093"/>
                    </a:ext>
                  </a:extLst>
                </a:gridCol>
              </a:tblGrid>
              <a:tr h="325892">
                <a:tc>
                  <a:txBody>
                    <a:bodyPr/>
                    <a:lstStyle/>
                    <a:p>
                      <a:pPr marL="0" algn="l" defTabSz="914400" rtl="0" eaLnBrk="1" fontAlgn="b" latinLnBrk="0" hangingPunct="1"/>
                      <a:endParaRPr lang="fi-FI" sz="1400" b="0" i="0" u="none" strike="noStrike" kern="120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Kokonaiskustannus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20-65</a:t>
                      </a: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200-250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300-400</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260393"/>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a:solidFill>
                            <a:srgbClr val="000000"/>
                          </a:solidFill>
                          <a:effectLst/>
                          <a:latin typeface="Aptos" panose="020B0004020202020204" pitchFamily="34" charset="0"/>
                          <a:ea typeface="+mn-ea"/>
                          <a:cs typeface="+mn-cs"/>
                        </a:rPr>
                        <a:t>Uudisrakentaminen,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Tiivis kaupunkimainen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388</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577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758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1323</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2625516"/>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426</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585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640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1140</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8003611"/>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841</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1018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860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1868</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4737125"/>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dirty="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176</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230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403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637</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7009488"/>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a:solidFill>
                            <a:srgbClr val="000000"/>
                          </a:solidFill>
                          <a:effectLst/>
                          <a:latin typeface="Aptos" panose="020B0004020202020204" pitchFamily="34" charset="0"/>
                          <a:ea typeface="+mn-ea"/>
                          <a:cs typeface="+mn-cs"/>
                        </a:rPr>
                        <a:t>Uudisrakentaminen,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Väljemmin rakennettu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245</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442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539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855</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383975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268</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561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495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901</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0050182"/>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407</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982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620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991</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082426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148</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258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383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810</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6856975"/>
                  </a:ext>
                </a:extLst>
              </a:tr>
            </a:tbl>
          </a:graphicData>
        </a:graphic>
      </p:graphicFrame>
    </p:spTree>
    <p:extLst>
      <p:ext uri="{BB962C8B-B14F-4D97-AF65-F5344CB8AC3E}">
        <p14:creationId xmlns:p14="http://schemas.microsoft.com/office/powerpoint/2010/main" val="1732084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AEF8-65E8-B0C6-9531-90146BAD4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6998C-C1D6-B74E-CEAD-B55937105278}"/>
              </a:ext>
            </a:extLst>
          </p:cNvPr>
          <p:cNvSpPr>
            <a:spLocks noGrp="1"/>
          </p:cNvSpPr>
          <p:nvPr>
            <p:ph type="title"/>
          </p:nvPr>
        </p:nvSpPr>
        <p:spPr/>
        <p:txBody>
          <a:bodyPr>
            <a:noAutofit/>
          </a:bodyPr>
          <a:lstStyle/>
          <a:p>
            <a:r>
              <a:rPr lang="fi-FI" sz="2800" dirty="0"/>
              <a:t>2Mpuk-kaukolämpöjohtojen arvonlisäverottomat rakentamisen kokonaiskustannukset 2025 – </a:t>
            </a:r>
            <a:r>
              <a:rPr lang="fi-FI" sz="2800" i="1" dirty="0"/>
              <a:t>perusparantaminen</a:t>
            </a:r>
          </a:p>
        </p:txBody>
      </p:sp>
      <p:sp>
        <p:nvSpPr>
          <p:cNvPr id="3" name="Date Placeholder 2">
            <a:extLst>
              <a:ext uri="{FF2B5EF4-FFF2-40B4-BE49-F238E27FC236}">
                <a16:creationId xmlns:a16="http://schemas.microsoft.com/office/drawing/2014/main" id="{03FEEC1B-9CEA-DD4F-87A4-41D79F31F75B}"/>
              </a:ext>
            </a:extLst>
          </p:cNvPr>
          <p:cNvSpPr>
            <a:spLocks noGrp="1"/>
          </p:cNvSpPr>
          <p:nvPr>
            <p:ph type="dt" sz="half" idx="16"/>
          </p:nvPr>
        </p:nvSpPr>
        <p:spPr/>
        <p:txBody>
          <a:bodyPr/>
          <a:lstStyle/>
          <a:p>
            <a:r>
              <a:rPr lang="fi-FI" noProof="0"/>
              <a:t>26.8.2026</a:t>
            </a:r>
          </a:p>
        </p:txBody>
      </p:sp>
      <p:sp>
        <p:nvSpPr>
          <p:cNvPr id="4" name="Slide Number Placeholder 3">
            <a:extLst>
              <a:ext uri="{FF2B5EF4-FFF2-40B4-BE49-F238E27FC236}">
                <a16:creationId xmlns:a16="http://schemas.microsoft.com/office/drawing/2014/main" id="{BA5865C4-0785-B6A4-A3E2-F1ADA4B56124}"/>
              </a:ext>
            </a:extLst>
          </p:cNvPr>
          <p:cNvSpPr>
            <a:spLocks noGrp="1"/>
          </p:cNvSpPr>
          <p:nvPr>
            <p:ph type="sldNum" sz="quarter" idx="18"/>
          </p:nvPr>
        </p:nvSpPr>
        <p:spPr/>
        <p:txBody>
          <a:bodyPr/>
          <a:lstStyle/>
          <a:p>
            <a:fld id="{D5CDC59A-8C4B-3741-8921-09D2C8EE8BFB}" type="slidenum">
              <a:rPr lang="en-US" smtClean="0"/>
              <a:t>11</a:t>
            </a:fld>
            <a:endParaRPr lang="en-US"/>
          </a:p>
        </p:txBody>
      </p:sp>
      <p:sp>
        <p:nvSpPr>
          <p:cNvPr id="8" name="Content Placeholder 7">
            <a:extLst>
              <a:ext uri="{FF2B5EF4-FFF2-40B4-BE49-F238E27FC236}">
                <a16:creationId xmlns:a16="http://schemas.microsoft.com/office/drawing/2014/main" id="{97DF2CE0-610F-D29F-D7C8-9043B99F588E}"/>
              </a:ext>
            </a:extLst>
          </p:cNvPr>
          <p:cNvSpPr>
            <a:spLocks noGrp="1"/>
          </p:cNvSpPr>
          <p:nvPr>
            <p:ph sz="quarter" idx="19"/>
          </p:nvPr>
        </p:nvSpPr>
        <p:spPr/>
        <p:txBody>
          <a:bodyPr/>
          <a:lstStyle/>
          <a:p>
            <a:r>
              <a:rPr lang="fi-FI"/>
              <a:t>Merkintöjen selitykset: ”..”  = Tieto on liian epävarma ilmoitettavaksi. ”-” = Tilastotietoa ei ole.</a:t>
            </a:r>
          </a:p>
          <a:p>
            <a:endParaRPr lang="fi-FI"/>
          </a:p>
        </p:txBody>
      </p:sp>
      <p:graphicFrame>
        <p:nvGraphicFramePr>
          <p:cNvPr id="5" name="Table 4">
            <a:extLst>
              <a:ext uri="{FF2B5EF4-FFF2-40B4-BE49-F238E27FC236}">
                <a16:creationId xmlns:a16="http://schemas.microsoft.com/office/drawing/2014/main" id="{D839CA3D-DD00-13A4-5E8A-F6B6EACC59CC}"/>
              </a:ext>
            </a:extLst>
          </p:cNvPr>
          <p:cNvGraphicFramePr>
            <a:graphicFrameLocks noGrp="1"/>
          </p:cNvGraphicFramePr>
          <p:nvPr>
            <p:extLst>
              <p:ext uri="{D42A27DB-BD31-4B8C-83A1-F6EECF244321}">
                <p14:modId xmlns:p14="http://schemas.microsoft.com/office/powerpoint/2010/main" val="2661315742"/>
              </p:ext>
            </p:extLst>
          </p:nvPr>
        </p:nvGraphicFramePr>
        <p:xfrm>
          <a:off x="483155" y="1649414"/>
          <a:ext cx="9972001" cy="1559973"/>
        </p:xfrm>
        <a:graphic>
          <a:graphicData uri="http://schemas.openxmlformats.org/drawingml/2006/table">
            <a:tbl>
              <a:tblPr>
                <a:tableStyleId>{5C22544A-7EE6-4342-B048-85BDC9FD1C3A}</a:tableStyleId>
              </a:tblPr>
              <a:tblGrid>
                <a:gridCol w="2776391">
                  <a:extLst>
                    <a:ext uri="{9D8B030D-6E8A-4147-A177-3AD203B41FA5}">
                      <a16:colId xmlns:a16="http://schemas.microsoft.com/office/drawing/2014/main" val="2889206691"/>
                    </a:ext>
                  </a:extLst>
                </a:gridCol>
                <a:gridCol w="1972638">
                  <a:extLst>
                    <a:ext uri="{9D8B030D-6E8A-4147-A177-3AD203B41FA5}">
                      <a16:colId xmlns:a16="http://schemas.microsoft.com/office/drawing/2014/main" val="3004043729"/>
                    </a:ext>
                  </a:extLst>
                </a:gridCol>
                <a:gridCol w="1305743">
                  <a:extLst>
                    <a:ext uri="{9D8B030D-6E8A-4147-A177-3AD203B41FA5}">
                      <a16:colId xmlns:a16="http://schemas.microsoft.com/office/drawing/2014/main" val="3637551683"/>
                    </a:ext>
                  </a:extLst>
                </a:gridCol>
                <a:gridCol w="1305743">
                  <a:extLst>
                    <a:ext uri="{9D8B030D-6E8A-4147-A177-3AD203B41FA5}">
                      <a16:colId xmlns:a16="http://schemas.microsoft.com/office/drawing/2014/main" val="2777350714"/>
                    </a:ext>
                  </a:extLst>
                </a:gridCol>
                <a:gridCol w="1305743">
                  <a:extLst>
                    <a:ext uri="{9D8B030D-6E8A-4147-A177-3AD203B41FA5}">
                      <a16:colId xmlns:a16="http://schemas.microsoft.com/office/drawing/2014/main" val="1895097079"/>
                    </a:ext>
                  </a:extLst>
                </a:gridCol>
                <a:gridCol w="1305743">
                  <a:extLst>
                    <a:ext uri="{9D8B030D-6E8A-4147-A177-3AD203B41FA5}">
                      <a16:colId xmlns:a16="http://schemas.microsoft.com/office/drawing/2014/main" val="2501823090"/>
                    </a:ext>
                  </a:extLst>
                </a:gridCol>
              </a:tblGrid>
              <a:tr h="334070">
                <a:tc>
                  <a:txBody>
                    <a:bodyPr/>
                    <a:lstStyle/>
                    <a:p>
                      <a:pPr marL="0" algn="l" defTabSz="914400" rtl="0" eaLnBrk="1" fontAlgn="b" latinLnBrk="0" hangingPunct="1"/>
                      <a:endParaRPr lang="fi-FI" sz="1400" b="0" i="0" u="none" strike="noStrike" kern="1200" dirty="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Rakennetut johdot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20-65</a:t>
                      </a: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200-250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300-400</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09060"/>
                  </a:ext>
                </a:extLst>
              </a:tr>
              <a:tr h="697918">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Perusparantaminen, </a:t>
                      </a:r>
                    </a:p>
                    <a:p>
                      <a:pPr marL="108000" algn="l" defTabSz="914400" rtl="0" eaLnBrk="1" fontAlgn="b" latinLnBrk="0" hangingPunct="1"/>
                      <a:r>
                        <a:rPr lang="fi-FI" sz="1400" b="1">
                          <a:latin typeface="Aptos" panose="020B0004020202020204" pitchFamily="34" charset="0"/>
                        </a:rPr>
                        <a:t>Tiivis kaupunkimainen ympäristö </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dirty="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7808</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13803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4819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5919</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3718304"/>
                  </a:ext>
                </a:extLst>
              </a:tr>
              <a:tr h="527985">
                <a:tc>
                  <a:txBody>
                    <a:bodyPr/>
                    <a:lstStyle/>
                    <a:p>
                      <a:pPr marL="108000" algn="l"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Perusparantaminen,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dirty="0">
                          <a:latin typeface="Aptos" panose="020B0004020202020204" pitchFamily="34" charset="0"/>
                        </a:rPr>
                        <a:t>Väljemmin rakennettu ympäristö</a:t>
                      </a:r>
                      <a:endParaRPr lang="fi-FI" sz="1400" b="1" i="0" u="none" strike="noStrike" kern="1200" dirty="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105</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1014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338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0</a:t>
                      </a:r>
                    </a:p>
                  </a:txBody>
                  <a:tcPr marL="0" marR="0"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4775915"/>
                  </a:ext>
                </a:extLst>
              </a:tr>
            </a:tbl>
          </a:graphicData>
        </a:graphic>
      </p:graphicFrame>
      <p:graphicFrame>
        <p:nvGraphicFramePr>
          <p:cNvPr id="13" name="Table 12">
            <a:extLst>
              <a:ext uri="{FF2B5EF4-FFF2-40B4-BE49-F238E27FC236}">
                <a16:creationId xmlns:a16="http://schemas.microsoft.com/office/drawing/2014/main" id="{E0D54B68-B675-DCBA-9B56-70B4E886571F}"/>
              </a:ext>
            </a:extLst>
          </p:cNvPr>
          <p:cNvGraphicFramePr>
            <a:graphicFrameLocks noGrp="1"/>
          </p:cNvGraphicFramePr>
          <p:nvPr>
            <p:extLst>
              <p:ext uri="{D42A27DB-BD31-4B8C-83A1-F6EECF244321}">
                <p14:modId xmlns:p14="http://schemas.microsoft.com/office/powerpoint/2010/main" val="3121767870"/>
              </p:ext>
            </p:extLst>
          </p:nvPr>
        </p:nvGraphicFramePr>
        <p:xfrm>
          <a:off x="483156" y="3259568"/>
          <a:ext cx="9972000" cy="2471269"/>
        </p:xfrm>
        <a:graphic>
          <a:graphicData uri="http://schemas.openxmlformats.org/drawingml/2006/table">
            <a:tbl>
              <a:tblPr>
                <a:tableStyleId>{5C22544A-7EE6-4342-B048-85BDC9FD1C3A}</a:tableStyleId>
              </a:tblPr>
              <a:tblGrid>
                <a:gridCol w="2776392">
                  <a:extLst>
                    <a:ext uri="{9D8B030D-6E8A-4147-A177-3AD203B41FA5}">
                      <a16:colId xmlns:a16="http://schemas.microsoft.com/office/drawing/2014/main" val="623426573"/>
                    </a:ext>
                  </a:extLst>
                </a:gridCol>
                <a:gridCol w="1982912">
                  <a:extLst>
                    <a:ext uri="{9D8B030D-6E8A-4147-A177-3AD203B41FA5}">
                      <a16:colId xmlns:a16="http://schemas.microsoft.com/office/drawing/2014/main" val="4047652821"/>
                    </a:ext>
                  </a:extLst>
                </a:gridCol>
                <a:gridCol w="1303174">
                  <a:extLst>
                    <a:ext uri="{9D8B030D-6E8A-4147-A177-3AD203B41FA5}">
                      <a16:colId xmlns:a16="http://schemas.microsoft.com/office/drawing/2014/main" val="215659770"/>
                    </a:ext>
                  </a:extLst>
                </a:gridCol>
                <a:gridCol w="1303174">
                  <a:extLst>
                    <a:ext uri="{9D8B030D-6E8A-4147-A177-3AD203B41FA5}">
                      <a16:colId xmlns:a16="http://schemas.microsoft.com/office/drawing/2014/main" val="792762323"/>
                    </a:ext>
                  </a:extLst>
                </a:gridCol>
                <a:gridCol w="1303174">
                  <a:extLst>
                    <a:ext uri="{9D8B030D-6E8A-4147-A177-3AD203B41FA5}">
                      <a16:colId xmlns:a16="http://schemas.microsoft.com/office/drawing/2014/main" val="637564566"/>
                    </a:ext>
                  </a:extLst>
                </a:gridCol>
                <a:gridCol w="1303174">
                  <a:extLst>
                    <a:ext uri="{9D8B030D-6E8A-4147-A177-3AD203B41FA5}">
                      <a16:colId xmlns:a16="http://schemas.microsoft.com/office/drawing/2014/main" val="3266640093"/>
                    </a:ext>
                  </a:extLst>
                </a:gridCol>
              </a:tblGrid>
              <a:tr h="325892">
                <a:tc>
                  <a:txBody>
                    <a:bodyPr/>
                    <a:lstStyle/>
                    <a:p>
                      <a:pPr marL="0" algn="l" defTabSz="914400" rtl="0" eaLnBrk="1" fontAlgn="b" latinLnBrk="0" hangingPunct="1"/>
                      <a:endParaRPr lang="fi-FI" sz="1400" b="0" i="0" u="none" strike="noStrike" kern="1200" dirty="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Kokonaiskustannus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20-65</a:t>
                      </a: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200-250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300-400</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260393"/>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a:solidFill>
                            <a:srgbClr val="000000"/>
                          </a:solidFill>
                          <a:effectLst/>
                          <a:latin typeface="Aptos" panose="020B0004020202020204" pitchFamily="34" charset="0"/>
                          <a:ea typeface="+mn-ea"/>
                          <a:cs typeface="+mn-cs"/>
                        </a:rPr>
                        <a:t>Perusparantaminen,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Tiivis kaupunkimainen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554</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660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1153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1931</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2625516"/>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436</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538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955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1691</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8003611"/>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762</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982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1614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1957</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4737125"/>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184</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170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531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1287</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7009488"/>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a:solidFill>
                            <a:srgbClr val="000000"/>
                          </a:solidFill>
                          <a:effectLst/>
                          <a:latin typeface="Aptos" panose="020B0004020202020204" pitchFamily="34" charset="0"/>
                          <a:ea typeface="+mn-ea"/>
                          <a:cs typeface="+mn-cs"/>
                        </a:rPr>
                        <a:t>Perusparantaminen,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Väljemmin rakennettu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349</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472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889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383975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298</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407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784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0050182"/>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366</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531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921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082426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230</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282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657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6856975"/>
                  </a:ext>
                </a:extLst>
              </a:tr>
            </a:tbl>
          </a:graphicData>
        </a:graphic>
      </p:graphicFrame>
    </p:spTree>
    <p:extLst>
      <p:ext uri="{BB962C8B-B14F-4D97-AF65-F5344CB8AC3E}">
        <p14:creationId xmlns:p14="http://schemas.microsoft.com/office/powerpoint/2010/main" val="3054318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B1350-2C31-7623-89E2-2C40DACAF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177F7-2AE3-9CE4-1853-1FFA4DF81F1B}"/>
              </a:ext>
            </a:extLst>
          </p:cNvPr>
          <p:cNvSpPr>
            <a:spLocks noGrp="1"/>
          </p:cNvSpPr>
          <p:nvPr>
            <p:ph type="title"/>
          </p:nvPr>
        </p:nvSpPr>
        <p:spPr/>
        <p:txBody>
          <a:bodyPr>
            <a:normAutofit/>
          </a:bodyPr>
          <a:lstStyle/>
          <a:p>
            <a:r>
              <a:rPr lang="fi-FI" sz="3200" dirty="0"/>
              <a:t>2Mpuk-kaukolämpöjohtojen arvonlisäverottomat rakentamisen kokonaiskustannukset 2025</a:t>
            </a:r>
          </a:p>
        </p:txBody>
      </p:sp>
      <p:sp>
        <p:nvSpPr>
          <p:cNvPr id="4" name="Date Placeholder 3">
            <a:extLst>
              <a:ext uri="{FF2B5EF4-FFF2-40B4-BE49-F238E27FC236}">
                <a16:creationId xmlns:a16="http://schemas.microsoft.com/office/drawing/2014/main" id="{3EA39625-31F9-892E-6DE7-ED27557DD324}"/>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78AD1160-15E9-B8C0-5272-89933E4D205D}"/>
              </a:ext>
            </a:extLst>
          </p:cNvPr>
          <p:cNvSpPr>
            <a:spLocks noGrp="1"/>
          </p:cNvSpPr>
          <p:nvPr>
            <p:ph type="sldNum" sz="quarter" idx="12"/>
          </p:nvPr>
        </p:nvSpPr>
        <p:spPr/>
        <p:txBody>
          <a:bodyPr/>
          <a:lstStyle/>
          <a:p>
            <a:fld id="{D5CDC59A-8C4B-3741-8921-09D2C8EE8BFB}" type="slidenum">
              <a:rPr lang="en-US" smtClean="0"/>
              <a:t>12</a:t>
            </a:fld>
            <a:endParaRPr lang="en-US"/>
          </a:p>
        </p:txBody>
      </p:sp>
      <p:graphicFrame>
        <p:nvGraphicFramePr>
          <p:cNvPr id="15" name="Content Placeholder 14">
            <a:extLst>
              <a:ext uri="{FF2B5EF4-FFF2-40B4-BE49-F238E27FC236}">
                <a16:creationId xmlns:a16="http://schemas.microsoft.com/office/drawing/2014/main" id="{B1AFA769-B5D2-48FD-9186-F4C4EEA2FA3B}"/>
              </a:ext>
            </a:extLst>
          </p:cNvPr>
          <p:cNvGraphicFramePr>
            <a:graphicFrameLocks noGrp="1"/>
          </p:cNvGraphicFramePr>
          <p:nvPr>
            <p:ph sz="half" idx="1"/>
          </p:nvPr>
        </p:nvGraphicFramePr>
        <p:xfrm>
          <a:off x="496888" y="1797050"/>
          <a:ext cx="5486400" cy="42068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ontent Placeholder 17">
            <a:extLst>
              <a:ext uri="{FF2B5EF4-FFF2-40B4-BE49-F238E27FC236}">
                <a16:creationId xmlns:a16="http://schemas.microsoft.com/office/drawing/2014/main" id="{9AE18F5C-2F8C-470B-BF9A-C111E61E823B}"/>
              </a:ext>
            </a:extLst>
          </p:cNvPr>
          <p:cNvGraphicFramePr>
            <a:graphicFrameLocks noGrp="1"/>
          </p:cNvGraphicFramePr>
          <p:nvPr>
            <p:ph sz="half" idx="2"/>
          </p:nvPr>
        </p:nvGraphicFramePr>
        <p:xfrm>
          <a:off x="6189663" y="1797050"/>
          <a:ext cx="5486400" cy="42068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14601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43A0C-55C1-E0B2-392A-59905BD7EFB1}"/>
              </a:ext>
            </a:extLst>
          </p:cNvPr>
          <p:cNvSpPr>
            <a:spLocks noGrp="1"/>
          </p:cNvSpPr>
          <p:nvPr>
            <p:ph type="title"/>
          </p:nvPr>
        </p:nvSpPr>
        <p:spPr/>
        <p:txBody>
          <a:bodyPr>
            <a:normAutofit/>
          </a:bodyPr>
          <a:lstStyle/>
          <a:p>
            <a:r>
              <a:rPr lang="fi-FI" sz="3200" dirty="0"/>
              <a:t>2Mpuk-rakentamisen kokonaiskustannusten vaihteluvälit</a:t>
            </a:r>
          </a:p>
        </p:txBody>
      </p:sp>
      <p:sp>
        <p:nvSpPr>
          <p:cNvPr id="4" name="Date Placeholder 3">
            <a:extLst>
              <a:ext uri="{FF2B5EF4-FFF2-40B4-BE49-F238E27FC236}">
                <a16:creationId xmlns:a16="http://schemas.microsoft.com/office/drawing/2014/main" id="{8B99C1A2-A1F8-FD40-A42C-A4A160132EE5}"/>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1000E1E0-AB48-BA8C-0E83-C47403664696}"/>
              </a:ext>
            </a:extLst>
          </p:cNvPr>
          <p:cNvSpPr>
            <a:spLocks noGrp="1"/>
          </p:cNvSpPr>
          <p:nvPr>
            <p:ph type="sldNum" sz="quarter" idx="12"/>
          </p:nvPr>
        </p:nvSpPr>
        <p:spPr/>
        <p:txBody>
          <a:bodyPr/>
          <a:lstStyle/>
          <a:p>
            <a:fld id="{D5CDC59A-8C4B-3741-8921-09D2C8EE8BFB}" type="slidenum">
              <a:rPr lang="en-US" smtClean="0"/>
              <a:t>13</a:t>
            </a:fld>
            <a:endParaRPr lang="en-US"/>
          </a:p>
        </p:txBody>
      </p:sp>
      <p:sp>
        <p:nvSpPr>
          <p:cNvPr id="10" name="Content Placeholder 7">
            <a:extLst>
              <a:ext uri="{FF2B5EF4-FFF2-40B4-BE49-F238E27FC236}">
                <a16:creationId xmlns:a16="http://schemas.microsoft.com/office/drawing/2014/main" id="{3044A2F3-71B0-C5C3-E876-7874248093B0}"/>
              </a:ext>
            </a:extLst>
          </p:cNvPr>
          <p:cNvSpPr txBox="1">
            <a:spLocks/>
          </p:cNvSpPr>
          <p:nvPr/>
        </p:nvSpPr>
        <p:spPr>
          <a:xfrm>
            <a:off x="496800" y="3743988"/>
            <a:ext cx="5486401" cy="2642908"/>
          </a:xfrm>
          <a:prstGeom prst="rect">
            <a:avLst/>
          </a:prstGeom>
        </p:spPr>
        <p:txBody>
          <a:bodyPr vert="horz" lIns="0" tIns="46800" rIns="36000" bIns="46800" rtlCol="0">
            <a:norm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200" b="0" i="0" kern="1200">
                <a:solidFill>
                  <a:schemeClr val="tx1"/>
                </a:solidFill>
                <a:latin typeface="Aptos Light" panose="020B00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200"/>
              </a:spcBef>
              <a:buFont typeface="Arial" panose="020B0604020202020204" pitchFamily="34" charset="0"/>
              <a:buChar char="•"/>
              <a:defRPr sz="2000" b="0" i="0" kern="1200">
                <a:solidFill>
                  <a:schemeClr val="tx1"/>
                </a:solidFill>
                <a:latin typeface="Aptos Light" panose="020B00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200"/>
              </a:spcBef>
              <a:buFont typeface="Arial" panose="020B0604020202020204" pitchFamily="34" charset="0"/>
              <a:buChar char="•"/>
              <a:defRPr sz="2000" b="0" i="0" kern="1200">
                <a:solidFill>
                  <a:schemeClr val="tx1"/>
                </a:solidFill>
                <a:latin typeface="Aptos Light" panose="020B00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200"/>
              </a:spcBef>
              <a:buFont typeface="Arial" panose="020B0604020202020204" pitchFamily="34" charset="0"/>
              <a:buChar char="•"/>
              <a:defRPr sz="1800" b="0" i="0" kern="1200">
                <a:solidFill>
                  <a:schemeClr val="tx1"/>
                </a:solidFill>
                <a:latin typeface="Aptos Light" panose="020B00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200"/>
              </a:spcBef>
              <a:buFont typeface="Arial" panose="020B0604020202020204" pitchFamily="34" charset="0"/>
              <a:buChar char="•"/>
              <a:defRPr sz="1800" b="0" i="0" kern="1200">
                <a:solidFill>
                  <a:schemeClr val="tx1"/>
                </a:solidFill>
                <a:latin typeface="Aptos Light" panose="020B00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i-FI"/>
          </a:p>
        </p:txBody>
      </p:sp>
      <p:sp>
        <p:nvSpPr>
          <p:cNvPr id="11" name="Content Placeholder 8">
            <a:extLst>
              <a:ext uri="{FF2B5EF4-FFF2-40B4-BE49-F238E27FC236}">
                <a16:creationId xmlns:a16="http://schemas.microsoft.com/office/drawing/2014/main" id="{A9FA3667-404A-8117-58F4-74E9DA0D830A}"/>
              </a:ext>
            </a:extLst>
          </p:cNvPr>
          <p:cNvSpPr txBox="1">
            <a:spLocks/>
          </p:cNvSpPr>
          <p:nvPr/>
        </p:nvSpPr>
        <p:spPr>
          <a:xfrm>
            <a:off x="6169130" y="3728716"/>
            <a:ext cx="5486401" cy="2642907"/>
          </a:xfrm>
          <a:prstGeom prst="rect">
            <a:avLst/>
          </a:prstGeom>
        </p:spPr>
        <p:txBody>
          <a:bodyPr vert="horz" lIns="0" tIns="46800" rIns="36000" bIns="46800" rtlCol="0">
            <a:norm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200" b="0" i="0" kern="1200">
                <a:solidFill>
                  <a:schemeClr val="tx1"/>
                </a:solidFill>
                <a:latin typeface="Aptos Light" panose="020B00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200"/>
              </a:spcBef>
              <a:buFont typeface="Arial" panose="020B0604020202020204" pitchFamily="34" charset="0"/>
              <a:buChar char="•"/>
              <a:defRPr sz="2000" b="0" i="0" kern="1200">
                <a:solidFill>
                  <a:schemeClr val="tx1"/>
                </a:solidFill>
                <a:latin typeface="Aptos Light" panose="020B00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200"/>
              </a:spcBef>
              <a:buFont typeface="Arial" panose="020B0604020202020204" pitchFamily="34" charset="0"/>
              <a:buChar char="•"/>
              <a:defRPr sz="2000" b="0" i="0" kern="1200">
                <a:solidFill>
                  <a:schemeClr val="tx1"/>
                </a:solidFill>
                <a:latin typeface="Aptos Light" panose="020B00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200"/>
              </a:spcBef>
              <a:buFont typeface="Arial" panose="020B0604020202020204" pitchFamily="34" charset="0"/>
              <a:buChar char="•"/>
              <a:defRPr sz="1800" b="0" i="0" kern="1200">
                <a:solidFill>
                  <a:schemeClr val="tx1"/>
                </a:solidFill>
                <a:latin typeface="Aptos Light" panose="020B00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200"/>
              </a:spcBef>
              <a:buFont typeface="Arial" panose="020B0604020202020204" pitchFamily="34" charset="0"/>
              <a:buChar char="•"/>
              <a:defRPr sz="1800" b="0" i="0" kern="1200">
                <a:solidFill>
                  <a:schemeClr val="tx1"/>
                </a:solidFill>
                <a:latin typeface="Aptos Light" panose="020B00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i-FI"/>
          </a:p>
        </p:txBody>
      </p:sp>
      <p:graphicFrame>
        <p:nvGraphicFramePr>
          <p:cNvPr id="19" name="Chart 18">
            <a:extLst>
              <a:ext uri="{FF2B5EF4-FFF2-40B4-BE49-F238E27FC236}">
                <a16:creationId xmlns:a16="http://schemas.microsoft.com/office/drawing/2014/main" id="{D91D9E58-9041-49FB-8B37-1A80A4DB7743}"/>
              </a:ext>
            </a:extLst>
          </p:cNvPr>
          <p:cNvGraphicFramePr>
            <a:graphicFrameLocks/>
          </p:cNvGraphicFramePr>
          <p:nvPr>
            <p:extLst>
              <p:ext uri="{D42A27DB-BD31-4B8C-83A1-F6EECF244321}">
                <p14:modId xmlns:p14="http://schemas.microsoft.com/office/powerpoint/2010/main" val="1600238614"/>
              </p:ext>
            </p:extLst>
          </p:nvPr>
        </p:nvGraphicFramePr>
        <p:xfrm>
          <a:off x="2359070" y="6344186"/>
          <a:ext cx="8001000" cy="4199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956C17C2-AACE-9645-FDD3-F08244F47BD4}"/>
              </a:ext>
            </a:extLst>
          </p:cNvPr>
          <p:cNvGraphicFramePr>
            <a:graphicFrameLocks/>
          </p:cNvGraphicFramePr>
          <p:nvPr>
            <p:extLst>
              <p:ext uri="{D42A27DB-BD31-4B8C-83A1-F6EECF244321}">
                <p14:modId xmlns:p14="http://schemas.microsoft.com/office/powerpoint/2010/main" val="2954233958"/>
              </p:ext>
            </p:extLst>
          </p:nvPr>
        </p:nvGraphicFramePr>
        <p:xfrm>
          <a:off x="544290" y="1163932"/>
          <a:ext cx="5486400" cy="2642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BB820AE-9836-4DC0-ABE7-1CD06DDE469B}"/>
              </a:ext>
            </a:extLst>
          </p:cNvPr>
          <p:cNvGraphicFramePr>
            <a:graphicFrameLocks/>
          </p:cNvGraphicFramePr>
          <p:nvPr>
            <p:extLst>
              <p:ext uri="{D42A27DB-BD31-4B8C-83A1-F6EECF244321}">
                <p14:modId xmlns:p14="http://schemas.microsoft.com/office/powerpoint/2010/main" val="2900896201"/>
              </p:ext>
            </p:extLst>
          </p:nvPr>
        </p:nvGraphicFramePr>
        <p:xfrm>
          <a:off x="6172053" y="1163932"/>
          <a:ext cx="5486400" cy="2642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F774C91A-06F9-464D-8E1C-CC95AEE68C6B}"/>
              </a:ext>
            </a:extLst>
          </p:cNvPr>
          <p:cNvGraphicFramePr>
            <a:graphicFrameLocks/>
          </p:cNvGraphicFramePr>
          <p:nvPr>
            <p:extLst>
              <p:ext uri="{D42A27DB-BD31-4B8C-83A1-F6EECF244321}">
                <p14:modId xmlns:p14="http://schemas.microsoft.com/office/powerpoint/2010/main" val="2166659161"/>
              </p:ext>
            </p:extLst>
          </p:nvPr>
        </p:nvGraphicFramePr>
        <p:xfrm>
          <a:off x="541368" y="3742197"/>
          <a:ext cx="5486400" cy="26424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0269845C-41D1-44BF-8170-6603E85805F6}"/>
              </a:ext>
            </a:extLst>
          </p:cNvPr>
          <p:cNvGraphicFramePr>
            <a:graphicFrameLocks/>
          </p:cNvGraphicFramePr>
          <p:nvPr>
            <p:extLst>
              <p:ext uri="{D42A27DB-BD31-4B8C-83A1-F6EECF244321}">
                <p14:modId xmlns:p14="http://schemas.microsoft.com/office/powerpoint/2010/main" val="3110782405"/>
              </p:ext>
            </p:extLst>
          </p:nvPr>
        </p:nvGraphicFramePr>
        <p:xfrm>
          <a:off x="6169131" y="3743988"/>
          <a:ext cx="5486400" cy="26424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383937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B0BCD-A79B-F64A-9DB2-DD15DF4B937A}"/>
              </a:ext>
            </a:extLst>
          </p:cNvPr>
          <p:cNvSpPr>
            <a:spLocks noGrp="1"/>
          </p:cNvSpPr>
          <p:nvPr>
            <p:ph type="title"/>
          </p:nvPr>
        </p:nvSpPr>
        <p:spPr/>
        <p:txBody>
          <a:bodyPr/>
          <a:lstStyle/>
          <a:p>
            <a:r>
              <a:rPr lang="fi-FI" err="1"/>
              <a:t>Mpuk</a:t>
            </a:r>
            <a:endParaRPr lang="fi-FI"/>
          </a:p>
        </p:txBody>
      </p:sp>
      <p:sp>
        <p:nvSpPr>
          <p:cNvPr id="3" name="Subtitle 2">
            <a:extLst>
              <a:ext uri="{FF2B5EF4-FFF2-40B4-BE49-F238E27FC236}">
                <a16:creationId xmlns:a16="http://schemas.microsoft.com/office/drawing/2014/main" id="{DA2E4615-7F82-96AE-43BC-8D1F6107879E}"/>
              </a:ext>
            </a:extLst>
          </p:cNvPr>
          <p:cNvSpPr>
            <a:spLocks noGrp="1"/>
          </p:cNvSpPr>
          <p:nvPr>
            <p:ph type="body" idx="1"/>
          </p:nvPr>
        </p:nvSpPr>
        <p:spPr/>
        <p:txBody>
          <a:bodyPr/>
          <a:lstStyle/>
          <a:p>
            <a:r>
              <a:rPr lang="fi-FI" dirty="0"/>
              <a:t>Rakentamisen kokonaiskustannukset vuonna 2025</a:t>
            </a:r>
          </a:p>
        </p:txBody>
      </p:sp>
      <p:sp>
        <p:nvSpPr>
          <p:cNvPr id="4" name="Date Placeholder 3">
            <a:extLst>
              <a:ext uri="{FF2B5EF4-FFF2-40B4-BE49-F238E27FC236}">
                <a16:creationId xmlns:a16="http://schemas.microsoft.com/office/drawing/2014/main" id="{9C11F2DB-3287-96F9-BDEB-0E7E6AB0B796}"/>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BC02E739-3E8C-F056-EA34-44B582FB43D9}"/>
              </a:ext>
            </a:extLst>
          </p:cNvPr>
          <p:cNvSpPr>
            <a:spLocks noGrp="1"/>
          </p:cNvSpPr>
          <p:nvPr>
            <p:ph type="sldNum" sz="quarter" idx="12"/>
          </p:nvPr>
        </p:nvSpPr>
        <p:spPr/>
        <p:txBody>
          <a:bodyPr/>
          <a:lstStyle/>
          <a:p>
            <a:fld id="{D5CDC59A-8C4B-3741-8921-09D2C8EE8BFB}" type="slidenum">
              <a:rPr lang="en-US" smtClean="0"/>
              <a:pPr/>
              <a:t>14</a:t>
            </a:fld>
            <a:endParaRPr lang="en-US"/>
          </a:p>
        </p:txBody>
      </p:sp>
    </p:spTree>
    <p:extLst>
      <p:ext uri="{BB962C8B-B14F-4D97-AF65-F5344CB8AC3E}">
        <p14:creationId xmlns:p14="http://schemas.microsoft.com/office/powerpoint/2010/main" val="395863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5EB53-5330-3008-D10B-68EFE86855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F03CFB-EFBB-F1EE-2D57-D392C50524FF}"/>
              </a:ext>
            </a:extLst>
          </p:cNvPr>
          <p:cNvSpPr>
            <a:spLocks noGrp="1"/>
          </p:cNvSpPr>
          <p:nvPr>
            <p:ph type="title"/>
          </p:nvPr>
        </p:nvSpPr>
        <p:spPr/>
        <p:txBody>
          <a:bodyPr>
            <a:noAutofit/>
          </a:bodyPr>
          <a:lstStyle/>
          <a:p>
            <a:r>
              <a:rPr lang="fi-FI" sz="3200" dirty="0" err="1"/>
              <a:t>Mpuk</a:t>
            </a:r>
            <a:r>
              <a:rPr lang="fi-FI" sz="3200" dirty="0"/>
              <a:t>-kaukolämpöjohtojen arvonlisäverottomat rakentamisen keskimääräiset kokonaiskustannukset 2025</a:t>
            </a:r>
          </a:p>
        </p:txBody>
      </p:sp>
      <p:sp>
        <p:nvSpPr>
          <p:cNvPr id="3" name="Content Placeholder 2">
            <a:extLst>
              <a:ext uri="{FF2B5EF4-FFF2-40B4-BE49-F238E27FC236}">
                <a16:creationId xmlns:a16="http://schemas.microsoft.com/office/drawing/2014/main" id="{0A959B80-CF1C-07DD-9526-12AA75CCBDE6}"/>
              </a:ext>
            </a:extLst>
          </p:cNvPr>
          <p:cNvSpPr>
            <a:spLocks noGrp="1"/>
          </p:cNvSpPr>
          <p:nvPr>
            <p:ph sz="half" idx="1"/>
          </p:nvPr>
        </p:nvSpPr>
        <p:spPr>
          <a:xfrm>
            <a:off x="496800" y="1797804"/>
            <a:ext cx="5486401" cy="1750940"/>
          </a:xfrm>
        </p:spPr>
        <p:txBody>
          <a:bodyPr>
            <a:normAutofit fontScale="77500" lnSpcReduction="20000"/>
          </a:bodyPr>
          <a:lstStyle/>
          <a:p>
            <a:pPr>
              <a:spcAft>
                <a:spcPts val="500"/>
              </a:spcAft>
            </a:pPr>
            <a:r>
              <a:rPr lang="fi-FI" sz="2300" dirty="0"/>
              <a:t>Kokonaiskustannus sisältää maanrakennustyöt, putki- ja liitostyöt ja materiaalit. </a:t>
            </a:r>
          </a:p>
          <a:p>
            <a:r>
              <a:rPr lang="fi-FI" sz="2300" dirty="0"/>
              <a:t>Rakennettu johtopituus sisältää ne rakennetut johdot, joiden kustannukset on vastattu kyselyyn. Johtopituus ei siis sisällä kaikkea vuonna 2025 rakennettua johtoa. </a:t>
            </a:r>
          </a:p>
          <a:p>
            <a:endParaRPr lang="fi-FI" dirty="0"/>
          </a:p>
        </p:txBody>
      </p:sp>
      <p:sp>
        <p:nvSpPr>
          <p:cNvPr id="4" name="Date Placeholder 3">
            <a:extLst>
              <a:ext uri="{FF2B5EF4-FFF2-40B4-BE49-F238E27FC236}">
                <a16:creationId xmlns:a16="http://schemas.microsoft.com/office/drawing/2014/main" id="{D084958B-B25B-7124-7DA4-10CEB136B854}"/>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6A466CE0-23D9-6906-936E-28214B186D29}"/>
              </a:ext>
            </a:extLst>
          </p:cNvPr>
          <p:cNvSpPr>
            <a:spLocks noGrp="1"/>
          </p:cNvSpPr>
          <p:nvPr>
            <p:ph type="sldNum" sz="quarter" idx="12"/>
          </p:nvPr>
        </p:nvSpPr>
        <p:spPr/>
        <p:txBody>
          <a:bodyPr/>
          <a:lstStyle/>
          <a:p>
            <a:fld id="{D5CDC59A-8C4B-3741-8921-09D2C8EE8BFB}" type="slidenum">
              <a:rPr lang="en-US" smtClean="0"/>
              <a:t>15</a:t>
            </a:fld>
            <a:endParaRPr lang="en-US"/>
          </a:p>
        </p:txBody>
      </p:sp>
      <p:graphicFrame>
        <p:nvGraphicFramePr>
          <p:cNvPr id="8" name="Table 7">
            <a:extLst>
              <a:ext uri="{FF2B5EF4-FFF2-40B4-BE49-F238E27FC236}">
                <a16:creationId xmlns:a16="http://schemas.microsoft.com/office/drawing/2014/main" id="{72B78809-B5F5-06A5-E647-A3B64F951454}"/>
              </a:ext>
            </a:extLst>
          </p:cNvPr>
          <p:cNvGraphicFramePr>
            <a:graphicFrameLocks noGrp="1"/>
          </p:cNvGraphicFramePr>
          <p:nvPr>
            <p:extLst>
              <p:ext uri="{D42A27DB-BD31-4B8C-83A1-F6EECF244321}">
                <p14:modId xmlns:p14="http://schemas.microsoft.com/office/powerpoint/2010/main" val="1653968892"/>
              </p:ext>
            </p:extLst>
          </p:nvPr>
        </p:nvGraphicFramePr>
        <p:xfrm>
          <a:off x="614080" y="3651749"/>
          <a:ext cx="4461353" cy="2229774"/>
        </p:xfrm>
        <a:graphic>
          <a:graphicData uri="http://schemas.openxmlformats.org/drawingml/2006/table">
            <a:tbl>
              <a:tblPr>
                <a:tableStyleId>{5C22544A-7EE6-4342-B048-85BDC9FD1C3A}</a:tableStyleId>
              </a:tblPr>
              <a:tblGrid>
                <a:gridCol w="1389381">
                  <a:extLst>
                    <a:ext uri="{9D8B030D-6E8A-4147-A177-3AD203B41FA5}">
                      <a16:colId xmlns:a16="http://schemas.microsoft.com/office/drawing/2014/main" val="874420117"/>
                    </a:ext>
                  </a:extLst>
                </a:gridCol>
                <a:gridCol w="1243173">
                  <a:extLst>
                    <a:ext uri="{9D8B030D-6E8A-4147-A177-3AD203B41FA5}">
                      <a16:colId xmlns:a16="http://schemas.microsoft.com/office/drawing/2014/main" val="1940337489"/>
                    </a:ext>
                  </a:extLst>
                </a:gridCol>
                <a:gridCol w="1828799">
                  <a:extLst>
                    <a:ext uri="{9D8B030D-6E8A-4147-A177-3AD203B41FA5}">
                      <a16:colId xmlns:a16="http://schemas.microsoft.com/office/drawing/2014/main" val="2097847780"/>
                    </a:ext>
                  </a:extLst>
                </a:gridCol>
              </a:tblGrid>
              <a:tr h="754424">
                <a:tc>
                  <a:txBody>
                    <a:bodyPr/>
                    <a:lstStyle/>
                    <a:p>
                      <a:pPr algn="ctr" fontAlgn="b"/>
                      <a:r>
                        <a:rPr lang="fi-FI" sz="1600" b="0" i="0" u="none" strike="noStrike" kern="1200">
                          <a:solidFill>
                            <a:srgbClr val="000000"/>
                          </a:solidFill>
                          <a:effectLst/>
                          <a:latin typeface="Aptos" panose="020B0004020202020204" pitchFamily="34" charset="0"/>
                          <a:ea typeface="+mn-ea"/>
                          <a:cs typeface="+mn-cs"/>
                        </a:rPr>
                        <a:t>Johtokoot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i-FI" sz="1600" b="0" i="0" u="none" strike="noStrike">
                          <a:solidFill>
                            <a:srgbClr val="000000"/>
                          </a:solidFill>
                          <a:effectLst/>
                          <a:latin typeface="Aptos" panose="020B0004020202020204" pitchFamily="34" charset="0"/>
                        </a:rPr>
                        <a:t>Rakennettu johtopituus [m]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i-FI" sz="1400" u="none" strike="noStrike">
                          <a:effectLst/>
                          <a:latin typeface="Aptos" panose="020B0004020202020204" pitchFamily="34" charset="0"/>
                        </a:rPr>
                        <a:t>Rakentamiskustannus, johtopituudella painotettu keskiarvo </a:t>
                      </a:r>
                      <a:r>
                        <a:rPr lang="fi-FI" sz="1600" u="none" strike="noStrike">
                          <a:effectLst/>
                          <a:latin typeface="Aptos" panose="020B0004020202020204" pitchFamily="34" charset="0"/>
                        </a:rPr>
                        <a:t>[€/m]</a:t>
                      </a:r>
                      <a:endParaRPr lang="fi-FI" sz="1600" b="0" i="0" u="none" strike="noStrike">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8105113"/>
                  </a:ext>
                </a:extLst>
              </a:tr>
              <a:tr h="445443">
                <a:tc>
                  <a:txBody>
                    <a:bodyPr/>
                    <a:lstStyle/>
                    <a:p>
                      <a:pPr marL="144000" algn="l" fontAlgn="b"/>
                      <a:r>
                        <a:rPr lang="fi-FI" sz="1600" u="none" strike="noStrike">
                          <a:solidFill>
                            <a:sysClr val="windowText" lastClr="000000"/>
                          </a:solidFill>
                          <a:effectLst/>
                          <a:latin typeface="Aptos" panose="020B0004020202020204" pitchFamily="34" charset="0"/>
                        </a:rPr>
                        <a:t>DN 20-65</a:t>
                      </a:r>
                      <a:endParaRPr lang="fi-FI" sz="1600" b="0" i="0" u="none" strike="noStrike">
                        <a:solidFill>
                          <a:sysClr val="windowText" lastClr="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30034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298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9515925"/>
                  </a:ext>
                </a:extLst>
              </a:tr>
              <a:tr h="445443">
                <a:tc>
                  <a:txBody>
                    <a:bodyPr/>
                    <a:lstStyle/>
                    <a:p>
                      <a:pPr marL="144000" algn="l" fontAlgn="b"/>
                      <a:r>
                        <a:rPr lang="fi-FI" sz="1600" u="none" strike="noStrike">
                          <a:solidFill>
                            <a:sysClr val="windowText" lastClr="000000"/>
                          </a:solidFill>
                          <a:effectLst/>
                          <a:latin typeface="Aptos" panose="020B0004020202020204" pitchFamily="34" charset="0"/>
                        </a:rPr>
                        <a:t>DN 80-100</a:t>
                      </a:r>
                      <a:endParaRPr lang="fi-FI" sz="1600" b="0" i="0" u="none" strike="noStrike">
                        <a:solidFill>
                          <a:sysClr val="windowText" lastClr="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7679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343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8484591"/>
                  </a:ext>
                </a:extLst>
              </a:tr>
              <a:tr h="445443">
                <a:tc>
                  <a:txBody>
                    <a:bodyPr/>
                    <a:lstStyle/>
                    <a:p>
                      <a:pPr marL="144000" algn="l" fontAlgn="b"/>
                      <a:r>
                        <a:rPr lang="fi-FI" sz="1600" u="none" strike="noStrike" dirty="0">
                          <a:solidFill>
                            <a:sysClr val="windowText" lastClr="000000"/>
                          </a:solidFill>
                          <a:effectLst/>
                          <a:latin typeface="Aptos" panose="020B0004020202020204" pitchFamily="34" charset="0"/>
                        </a:rPr>
                        <a:t>DN 125-200</a:t>
                      </a:r>
                      <a:endParaRPr lang="fi-FI" sz="1600" b="0" i="0" u="none" strike="noStrike" dirty="0">
                        <a:solidFill>
                          <a:sysClr val="windowText" lastClr="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9075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580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5726744"/>
                  </a:ext>
                </a:extLst>
              </a:tr>
            </a:tbl>
          </a:graphicData>
        </a:graphic>
      </p:graphicFrame>
      <p:graphicFrame>
        <p:nvGraphicFramePr>
          <p:cNvPr id="9" name="Content Placeholder 8">
            <a:extLst>
              <a:ext uri="{FF2B5EF4-FFF2-40B4-BE49-F238E27FC236}">
                <a16:creationId xmlns:a16="http://schemas.microsoft.com/office/drawing/2014/main" id="{8D909551-CC96-462B-B109-AD2BE9176166}"/>
              </a:ext>
            </a:extLst>
          </p:cNvPr>
          <p:cNvGraphicFramePr>
            <a:graphicFrameLocks noGrp="1"/>
          </p:cNvGraphicFramePr>
          <p:nvPr>
            <p:ph sz="half" idx="2"/>
            <p:extLst>
              <p:ext uri="{D42A27DB-BD31-4B8C-83A1-F6EECF244321}">
                <p14:modId xmlns:p14="http://schemas.microsoft.com/office/powerpoint/2010/main" val="2800193887"/>
              </p:ext>
            </p:extLst>
          </p:nvPr>
        </p:nvGraphicFramePr>
        <p:xfrm>
          <a:off x="6189663" y="1797050"/>
          <a:ext cx="5486400" cy="4206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9051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DA8CD-1AB4-957A-7DC7-DAFBFD1E5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49281-4992-EF5A-B7E3-F6B2370B3677}"/>
              </a:ext>
            </a:extLst>
          </p:cNvPr>
          <p:cNvSpPr>
            <a:spLocks noGrp="1"/>
          </p:cNvSpPr>
          <p:nvPr>
            <p:ph type="title"/>
          </p:nvPr>
        </p:nvSpPr>
        <p:spPr/>
        <p:txBody>
          <a:bodyPr/>
          <a:lstStyle/>
          <a:p>
            <a:r>
              <a:rPr lang="fi-FI"/>
              <a:t>Tarkemmat vastausluokat</a:t>
            </a:r>
          </a:p>
        </p:txBody>
      </p:sp>
      <p:sp>
        <p:nvSpPr>
          <p:cNvPr id="3" name="Content Placeholder 2">
            <a:extLst>
              <a:ext uri="{FF2B5EF4-FFF2-40B4-BE49-F238E27FC236}">
                <a16:creationId xmlns:a16="http://schemas.microsoft.com/office/drawing/2014/main" id="{1F775439-E793-FD54-5AE3-EF4257F4438A}"/>
              </a:ext>
            </a:extLst>
          </p:cNvPr>
          <p:cNvSpPr>
            <a:spLocks noGrp="1"/>
          </p:cNvSpPr>
          <p:nvPr>
            <p:ph sz="half" idx="1"/>
          </p:nvPr>
        </p:nvSpPr>
        <p:spPr>
          <a:xfrm>
            <a:off x="496800" y="1426029"/>
            <a:ext cx="9162590" cy="4578531"/>
          </a:xfrm>
        </p:spPr>
        <p:txBody>
          <a:bodyPr>
            <a:noAutofit/>
          </a:bodyPr>
          <a:lstStyle/>
          <a:p>
            <a:r>
              <a:rPr lang="fi-FI" sz="1400" dirty="0"/>
              <a:t>Seuraavissa dioissa tilastodata esitetään 4:ssä eri kategoriassa:</a:t>
            </a:r>
          </a:p>
          <a:p>
            <a:pPr lvl="1"/>
            <a:r>
              <a:rPr lang="fi-FI" sz="1200" dirty="0"/>
              <a:t>Uudisrakentamisen kustannukset tiiviissä kaupunkimaisessa ympäristössä</a:t>
            </a:r>
          </a:p>
          <a:p>
            <a:pPr lvl="1"/>
            <a:r>
              <a:rPr lang="fi-FI" sz="1200" dirty="0"/>
              <a:t>Uudisrakentamisen kustannukset väljemmin rakennetussa ympäristössä</a:t>
            </a:r>
          </a:p>
          <a:p>
            <a:pPr lvl="1"/>
            <a:r>
              <a:rPr lang="fi-FI" sz="1200" dirty="0"/>
              <a:t>Perusparantamisen kustannukset tiiviissä kaupunkimaisessa ympäristössä</a:t>
            </a:r>
          </a:p>
          <a:p>
            <a:pPr lvl="1"/>
            <a:r>
              <a:rPr lang="fi-FI" sz="1200" dirty="0"/>
              <a:t>Perusparantamisen kustannukset väljemmin rakennetussa ympäristössä</a:t>
            </a:r>
          </a:p>
          <a:p>
            <a:r>
              <a:rPr lang="fi-FI" sz="1400" dirty="0"/>
              <a:t>Seuraavissa dioissa tilastodatasta esitetään seuraavat tulokset:</a:t>
            </a:r>
          </a:p>
          <a:p>
            <a:pPr lvl="1"/>
            <a:r>
              <a:rPr lang="fi-FI" sz="1200" dirty="0"/>
              <a:t>Kustannusten johtopituudella painotettu keskiarvo</a:t>
            </a:r>
          </a:p>
          <a:p>
            <a:pPr lvl="1"/>
            <a:r>
              <a:rPr lang="fi-FI" sz="1200" dirty="0"/>
              <a:t>Kustannusten aritmeettinen keskiarvo</a:t>
            </a:r>
          </a:p>
          <a:p>
            <a:pPr lvl="1"/>
            <a:r>
              <a:rPr lang="fi-FI" sz="1200" dirty="0"/>
              <a:t>Kustannusten maksimiarvo. Maksimiarvo on kahden suurimman vastatun kustannuksen keskiarvo.</a:t>
            </a:r>
          </a:p>
          <a:p>
            <a:pPr lvl="1"/>
            <a:r>
              <a:rPr lang="fi-FI" sz="1200" dirty="0"/>
              <a:t>Kustannusten minimiarvo. Minimiarvo on kahden pienimmän vastatun kustannuksen keskiarvo.</a:t>
            </a:r>
          </a:p>
          <a:p>
            <a:pPr lvl="1"/>
            <a:r>
              <a:rPr lang="fi-FI" sz="1200" dirty="0"/>
              <a:t>Jos vastausluokkaan on tullut vain yksi vastaus, tieto on jätetty pois seuraavista taulukoista. </a:t>
            </a:r>
          </a:p>
          <a:p>
            <a:r>
              <a:rPr lang="fi-FI" sz="1400" dirty="0"/>
              <a:t>Rakennettu johtopituus sisältää ne rakennetut johdot, joiden kustannukset on vastattu kyselyyn. Tilastoitu johtojen pituus ei siis sisällä kaikkea rakennettua johtoa. </a:t>
            </a:r>
          </a:p>
          <a:p>
            <a:pPr lvl="1"/>
            <a:r>
              <a:rPr lang="fi-FI" sz="1400" dirty="0"/>
              <a:t>Johtojen tilastoidun rakentamismäärän perusteella voi arvioida kustannustietojen kattavuutta. Mitä enemmän johtoa kategoriaan on merkitty, sitä kattavampi kustannustieto todennäköisesti on.</a:t>
            </a:r>
          </a:p>
        </p:txBody>
      </p:sp>
      <p:sp>
        <p:nvSpPr>
          <p:cNvPr id="4" name="Date Placeholder 3">
            <a:extLst>
              <a:ext uri="{FF2B5EF4-FFF2-40B4-BE49-F238E27FC236}">
                <a16:creationId xmlns:a16="http://schemas.microsoft.com/office/drawing/2014/main" id="{0CAA0B01-2A65-6211-C334-F153FA39721D}"/>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D06CE790-309B-5B9B-07D0-9282C9787D11}"/>
              </a:ext>
            </a:extLst>
          </p:cNvPr>
          <p:cNvSpPr>
            <a:spLocks noGrp="1"/>
          </p:cNvSpPr>
          <p:nvPr>
            <p:ph type="sldNum" sz="quarter" idx="12"/>
          </p:nvPr>
        </p:nvSpPr>
        <p:spPr/>
        <p:txBody>
          <a:bodyPr/>
          <a:lstStyle/>
          <a:p>
            <a:fld id="{D5CDC59A-8C4B-3741-8921-09D2C8EE8BFB}" type="slidenum">
              <a:rPr lang="en-US" smtClean="0"/>
              <a:t>16</a:t>
            </a:fld>
            <a:endParaRPr lang="en-US"/>
          </a:p>
        </p:txBody>
      </p:sp>
    </p:spTree>
    <p:extLst>
      <p:ext uri="{BB962C8B-B14F-4D97-AF65-F5344CB8AC3E}">
        <p14:creationId xmlns:p14="http://schemas.microsoft.com/office/powerpoint/2010/main" val="2124756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A5CF4-B2A3-B565-F66D-AE839F6D5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9E7B6-EE34-81BC-928F-A25311896BF1}"/>
              </a:ext>
            </a:extLst>
          </p:cNvPr>
          <p:cNvSpPr>
            <a:spLocks noGrp="1"/>
          </p:cNvSpPr>
          <p:nvPr>
            <p:ph type="title"/>
          </p:nvPr>
        </p:nvSpPr>
        <p:spPr/>
        <p:txBody>
          <a:bodyPr>
            <a:noAutofit/>
          </a:bodyPr>
          <a:lstStyle/>
          <a:p>
            <a:r>
              <a:rPr lang="fi-FI" sz="2800" dirty="0" err="1"/>
              <a:t>Mpuk</a:t>
            </a:r>
            <a:r>
              <a:rPr lang="fi-FI" sz="2800" dirty="0"/>
              <a:t>-kaukolämpöjohtojen arvonlisäverottomat rakentamisen kokonaiskustannukset 2025 – </a:t>
            </a:r>
            <a:r>
              <a:rPr lang="fi-FI" sz="2800" i="1" dirty="0"/>
              <a:t>uudisrakentaminen</a:t>
            </a:r>
          </a:p>
        </p:txBody>
      </p:sp>
      <p:sp>
        <p:nvSpPr>
          <p:cNvPr id="3" name="Date Placeholder 2">
            <a:extLst>
              <a:ext uri="{FF2B5EF4-FFF2-40B4-BE49-F238E27FC236}">
                <a16:creationId xmlns:a16="http://schemas.microsoft.com/office/drawing/2014/main" id="{BBFC8BD1-ABEF-D3C8-3EEB-B11A1CEC55A8}"/>
              </a:ext>
            </a:extLst>
          </p:cNvPr>
          <p:cNvSpPr>
            <a:spLocks noGrp="1"/>
          </p:cNvSpPr>
          <p:nvPr>
            <p:ph type="dt" sz="half" idx="16"/>
          </p:nvPr>
        </p:nvSpPr>
        <p:spPr/>
        <p:txBody>
          <a:bodyPr/>
          <a:lstStyle/>
          <a:p>
            <a:r>
              <a:rPr lang="fi-FI" noProof="0"/>
              <a:t>26.8.2026</a:t>
            </a:r>
          </a:p>
        </p:txBody>
      </p:sp>
      <p:sp>
        <p:nvSpPr>
          <p:cNvPr id="4" name="Slide Number Placeholder 3">
            <a:extLst>
              <a:ext uri="{FF2B5EF4-FFF2-40B4-BE49-F238E27FC236}">
                <a16:creationId xmlns:a16="http://schemas.microsoft.com/office/drawing/2014/main" id="{D6FBED5D-AD6A-D9D0-91B0-6E262DBB757F}"/>
              </a:ext>
            </a:extLst>
          </p:cNvPr>
          <p:cNvSpPr>
            <a:spLocks noGrp="1"/>
          </p:cNvSpPr>
          <p:nvPr>
            <p:ph type="sldNum" sz="quarter" idx="18"/>
          </p:nvPr>
        </p:nvSpPr>
        <p:spPr/>
        <p:txBody>
          <a:bodyPr/>
          <a:lstStyle/>
          <a:p>
            <a:fld id="{D5CDC59A-8C4B-3741-8921-09D2C8EE8BFB}" type="slidenum">
              <a:rPr lang="en-US" smtClean="0"/>
              <a:t>17</a:t>
            </a:fld>
            <a:endParaRPr lang="en-US"/>
          </a:p>
        </p:txBody>
      </p:sp>
      <p:sp>
        <p:nvSpPr>
          <p:cNvPr id="8" name="Content Placeholder 7">
            <a:extLst>
              <a:ext uri="{FF2B5EF4-FFF2-40B4-BE49-F238E27FC236}">
                <a16:creationId xmlns:a16="http://schemas.microsoft.com/office/drawing/2014/main" id="{A8871592-234B-C693-C40F-45782D2CAEF6}"/>
              </a:ext>
            </a:extLst>
          </p:cNvPr>
          <p:cNvSpPr>
            <a:spLocks noGrp="1"/>
          </p:cNvSpPr>
          <p:nvPr>
            <p:ph sz="quarter" idx="19"/>
          </p:nvPr>
        </p:nvSpPr>
        <p:spPr/>
        <p:txBody>
          <a:bodyPr/>
          <a:lstStyle/>
          <a:p>
            <a:r>
              <a:rPr lang="fi-FI"/>
              <a:t>Merkintöjen selitykset: ”..”  = Tieto on liian epävarma ilmoitettavaksi. ”-” = Tilastotietoa ei ole.</a:t>
            </a:r>
          </a:p>
          <a:p>
            <a:endParaRPr lang="fi-FI"/>
          </a:p>
        </p:txBody>
      </p:sp>
      <p:graphicFrame>
        <p:nvGraphicFramePr>
          <p:cNvPr id="5" name="Table 4">
            <a:extLst>
              <a:ext uri="{FF2B5EF4-FFF2-40B4-BE49-F238E27FC236}">
                <a16:creationId xmlns:a16="http://schemas.microsoft.com/office/drawing/2014/main" id="{B9CE3287-B161-5AAD-FF74-E3B9911476E4}"/>
              </a:ext>
            </a:extLst>
          </p:cNvPr>
          <p:cNvGraphicFramePr>
            <a:graphicFrameLocks noGrp="1"/>
          </p:cNvGraphicFramePr>
          <p:nvPr>
            <p:extLst>
              <p:ext uri="{D42A27DB-BD31-4B8C-83A1-F6EECF244321}">
                <p14:modId xmlns:p14="http://schemas.microsoft.com/office/powerpoint/2010/main" val="3328324420"/>
              </p:ext>
            </p:extLst>
          </p:nvPr>
        </p:nvGraphicFramePr>
        <p:xfrm>
          <a:off x="496800" y="1633726"/>
          <a:ext cx="8666258" cy="1544285"/>
        </p:xfrm>
        <a:graphic>
          <a:graphicData uri="http://schemas.openxmlformats.org/drawingml/2006/table">
            <a:tbl>
              <a:tblPr>
                <a:tableStyleId>{5C22544A-7EE6-4342-B048-85BDC9FD1C3A}</a:tableStyleId>
              </a:tblPr>
              <a:tblGrid>
                <a:gridCol w="2776391">
                  <a:extLst>
                    <a:ext uri="{9D8B030D-6E8A-4147-A177-3AD203B41FA5}">
                      <a16:colId xmlns:a16="http://schemas.microsoft.com/office/drawing/2014/main" val="2889206691"/>
                    </a:ext>
                  </a:extLst>
                </a:gridCol>
                <a:gridCol w="1972638">
                  <a:extLst>
                    <a:ext uri="{9D8B030D-6E8A-4147-A177-3AD203B41FA5}">
                      <a16:colId xmlns:a16="http://schemas.microsoft.com/office/drawing/2014/main" val="3004043729"/>
                    </a:ext>
                  </a:extLst>
                </a:gridCol>
                <a:gridCol w="1305743">
                  <a:extLst>
                    <a:ext uri="{9D8B030D-6E8A-4147-A177-3AD203B41FA5}">
                      <a16:colId xmlns:a16="http://schemas.microsoft.com/office/drawing/2014/main" val="3637551683"/>
                    </a:ext>
                  </a:extLst>
                </a:gridCol>
                <a:gridCol w="1305743">
                  <a:extLst>
                    <a:ext uri="{9D8B030D-6E8A-4147-A177-3AD203B41FA5}">
                      <a16:colId xmlns:a16="http://schemas.microsoft.com/office/drawing/2014/main" val="2777350714"/>
                    </a:ext>
                  </a:extLst>
                </a:gridCol>
                <a:gridCol w="1305743">
                  <a:extLst>
                    <a:ext uri="{9D8B030D-6E8A-4147-A177-3AD203B41FA5}">
                      <a16:colId xmlns:a16="http://schemas.microsoft.com/office/drawing/2014/main" val="1895097079"/>
                    </a:ext>
                  </a:extLst>
                </a:gridCol>
              </a:tblGrid>
              <a:tr h="330710">
                <a:tc>
                  <a:txBody>
                    <a:bodyPr/>
                    <a:lstStyle/>
                    <a:p>
                      <a:pPr marL="0" algn="l" defTabSz="914400" rtl="0" eaLnBrk="1" fontAlgn="b" latinLnBrk="0" hangingPunct="1"/>
                      <a:endParaRPr lang="fi-FI" sz="1400" b="0" i="0" u="none" strike="noStrike" kern="1200" dirty="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Rakennetut johdot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20-65</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125-200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09060"/>
                  </a:ext>
                </a:extLst>
              </a:tr>
              <a:tr h="690899">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Uudisrakentaminen, </a:t>
                      </a:r>
                    </a:p>
                    <a:p>
                      <a:pPr marL="108000" algn="l" defTabSz="914400" rtl="0" eaLnBrk="1" fontAlgn="b" latinLnBrk="0" hangingPunct="1"/>
                      <a:r>
                        <a:rPr lang="fi-FI" sz="1400" b="1">
                          <a:latin typeface="Aptos" panose="020B0004020202020204" pitchFamily="34" charset="0"/>
                        </a:rPr>
                        <a:t>Tiivis kaupunkimainen ympäristö </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10729</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1402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1500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3718304"/>
                  </a:ext>
                </a:extLst>
              </a:tr>
              <a:tr h="522676">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Uudisrakentaminen,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Väljemmin rakennettu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11684</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3685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6308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4775915"/>
                  </a:ext>
                </a:extLst>
              </a:tr>
            </a:tbl>
          </a:graphicData>
        </a:graphic>
      </p:graphicFrame>
      <p:graphicFrame>
        <p:nvGraphicFramePr>
          <p:cNvPr id="13" name="Table 12">
            <a:extLst>
              <a:ext uri="{FF2B5EF4-FFF2-40B4-BE49-F238E27FC236}">
                <a16:creationId xmlns:a16="http://schemas.microsoft.com/office/drawing/2014/main" id="{FF30EE03-32BB-43E7-043E-2911EB74C340}"/>
              </a:ext>
            </a:extLst>
          </p:cNvPr>
          <p:cNvGraphicFramePr>
            <a:graphicFrameLocks noGrp="1"/>
          </p:cNvGraphicFramePr>
          <p:nvPr>
            <p:extLst>
              <p:ext uri="{D42A27DB-BD31-4B8C-83A1-F6EECF244321}">
                <p14:modId xmlns:p14="http://schemas.microsoft.com/office/powerpoint/2010/main" val="3548584555"/>
              </p:ext>
            </p:extLst>
          </p:nvPr>
        </p:nvGraphicFramePr>
        <p:xfrm>
          <a:off x="483155" y="3243880"/>
          <a:ext cx="8668826" cy="2471269"/>
        </p:xfrm>
        <a:graphic>
          <a:graphicData uri="http://schemas.openxmlformats.org/drawingml/2006/table">
            <a:tbl>
              <a:tblPr>
                <a:tableStyleId>{5C22544A-7EE6-4342-B048-85BDC9FD1C3A}</a:tableStyleId>
              </a:tblPr>
              <a:tblGrid>
                <a:gridCol w="2776392">
                  <a:extLst>
                    <a:ext uri="{9D8B030D-6E8A-4147-A177-3AD203B41FA5}">
                      <a16:colId xmlns:a16="http://schemas.microsoft.com/office/drawing/2014/main" val="623426573"/>
                    </a:ext>
                  </a:extLst>
                </a:gridCol>
                <a:gridCol w="1982912">
                  <a:extLst>
                    <a:ext uri="{9D8B030D-6E8A-4147-A177-3AD203B41FA5}">
                      <a16:colId xmlns:a16="http://schemas.microsoft.com/office/drawing/2014/main" val="4047652821"/>
                    </a:ext>
                  </a:extLst>
                </a:gridCol>
                <a:gridCol w="1303174">
                  <a:extLst>
                    <a:ext uri="{9D8B030D-6E8A-4147-A177-3AD203B41FA5}">
                      <a16:colId xmlns:a16="http://schemas.microsoft.com/office/drawing/2014/main" val="215659770"/>
                    </a:ext>
                  </a:extLst>
                </a:gridCol>
                <a:gridCol w="1303174">
                  <a:extLst>
                    <a:ext uri="{9D8B030D-6E8A-4147-A177-3AD203B41FA5}">
                      <a16:colId xmlns:a16="http://schemas.microsoft.com/office/drawing/2014/main" val="792762323"/>
                    </a:ext>
                  </a:extLst>
                </a:gridCol>
                <a:gridCol w="1303174">
                  <a:extLst>
                    <a:ext uri="{9D8B030D-6E8A-4147-A177-3AD203B41FA5}">
                      <a16:colId xmlns:a16="http://schemas.microsoft.com/office/drawing/2014/main" val="637564566"/>
                    </a:ext>
                  </a:extLst>
                </a:gridCol>
              </a:tblGrid>
              <a:tr h="325892">
                <a:tc>
                  <a:txBody>
                    <a:bodyPr/>
                    <a:lstStyle/>
                    <a:p>
                      <a:pPr marL="0" algn="l" defTabSz="914400" rtl="0" eaLnBrk="1" fontAlgn="b" latinLnBrk="0" hangingPunct="1"/>
                      <a:endParaRPr lang="fi-FI" sz="1400" b="0" i="0" u="none" strike="noStrike" kern="1200" dirty="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Kokonaiskustannus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20-65</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125-200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260393"/>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a:solidFill>
                            <a:srgbClr val="000000"/>
                          </a:solidFill>
                          <a:effectLst/>
                          <a:latin typeface="Aptos" panose="020B0004020202020204" pitchFamily="34" charset="0"/>
                          <a:ea typeface="+mn-ea"/>
                          <a:cs typeface="+mn-cs"/>
                        </a:rPr>
                        <a:t>Uudisrakentaminen,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Tiivis kaupunkimainen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358</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373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2625516"/>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321</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374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8003611"/>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dirty="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573</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506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4737125"/>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167</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268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7009488"/>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a:solidFill>
                            <a:srgbClr val="000000"/>
                          </a:solidFill>
                          <a:effectLst/>
                          <a:latin typeface="Aptos" panose="020B0004020202020204" pitchFamily="34" charset="0"/>
                          <a:ea typeface="+mn-ea"/>
                          <a:cs typeface="+mn-cs"/>
                        </a:rPr>
                        <a:t>Uudisrakentaminen,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a:latin typeface="Aptos" panose="020B0004020202020204" pitchFamily="34" charset="0"/>
                        </a:rPr>
                        <a:t>Väljemmin rakennettu ympäristö</a:t>
                      </a:r>
                      <a:endParaRPr lang="fi-FI" sz="1400" b="1" i="0" u="none" strike="noStrike" kern="120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203</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227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566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383975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250</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260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518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0050182"/>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332</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321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593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082426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194</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200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443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6856975"/>
                  </a:ext>
                </a:extLst>
              </a:tr>
            </a:tbl>
          </a:graphicData>
        </a:graphic>
      </p:graphicFrame>
    </p:spTree>
    <p:extLst>
      <p:ext uri="{BB962C8B-B14F-4D97-AF65-F5344CB8AC3E}">
        <p14:creationId xmlns:p14="http://schemas.microsoft.com/office/powerpoint/2010/main" val="2787547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F5BB2-A833-34B0-6B14-34454E0CA8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8680BF-CF3C-EC86-9D9C-24EB6F3D7A49}"/>
              </a:ext>
            </a:extLst>
          </p:cNvPr>
          <p:cNvSpPr>
            <a:spLocks noGrp="1"/>
          </p:cNvSpPr>
          <p:nvPr>
            <p:ph type="title"/>
          </p:nvPr>
        </p:nvSpPr>
        <p:spPr/>
        <p:txBody>
          <a:bodyPr>
            <a:noAutofit/>
          </a:bodyPr>
          <a:lstStyle/>
          <a:p>
            <a:r>
              <a:rPr lang="fi-FI" sz="2800" dirty="0" err="1"/>
              <a:t>Mpuk</a:t>
            </a:r>
            <a:r>
              <a:rPr lang="fi-FI" sz="2800" dirty="0"/>
              <a:t>-kaukolämpöjohtojen arvonlisäverottomat rakentamisen kokonaiskustannukset 2025 – </a:t>
            </a:r>
            <a:r>
              <a:rPr lang="fi-FI" sz="2800" i="1" dirty="0"/>
              <a:t>perusparantaminen</a:t>
            </a:r>
          </a:p>
        </p:txBody>
      </p:sp>
      <p:sp>
        <p:nvSpPr>
          <p:cNvPr id="3" name="Date Placeholder 2">
            <a:extLst>
              <a:ext uri="{FF2B5EF4-FFF2-40B4-BE49-F238E27FC236}">
                <a16:creationId xmlns:a16="http://schemas.microsoft.com/office/drawing/2014/main" id="{4077AB8E-65D6-C8B9-F4A6-66A20DFAC449}"/>
              </a:ext>
            </a:extLst>
          </p:cNvPr>
          <p:cNvSpPr>
            <a:spLocks noGrp="1"/>
          </p:cNvSpPr>
          <p:nvPr>
            <p:ph type="dt" sz="half" idx="16"/>
          </p:nvPr>
        </p:nvSpPr>
        <p:spPr/>
        <p:txBody>
          <a:bodyPr/>
          <a:lstStyle/>
          <a:p>
            <a:r>
              <a:rPr lang="fi-FI" noProof="0"/>
              <a:t>26.8.2026</a:t>
            </a:r>
          </a:p>
        </p:txBody>
      </p:sp>
      <p:sp>
        <p:nvSpPr>
          <p:cNvPr id="4" name="Slide Number Placeholder 3">
            <a:extLst>
              <a:ext uri="{FF2B5EF4-FFF2-40B4-BE49-F238E27FC236}">
                <a16:creationId xmlns:a16="http://schemas.microsoft.com/office/drawing/2014/main" id="{F53F7ACF-6B97-1ABD-7D56-096197A57CD6}"/>
              </a:ext>
            </a:extLst>
          </p:cNvPr>
          <p:cNvSpPr>
            <a:spLocks noGrp="1"/>
          </p:cNvSpPr>
          <p:nvPr>
            <p:ph type="sldNum" sz="quarter" idx="18"/>
          </p:nvPr>
        </p:nvSpPr>
        <p:spPr/>
        <p:txBody>
          <a:bodyPr/>
          <a:lstStyle/>
          <a:p>
            <a:fld id="{D5CDC59A-8C4B-3741-8921-09D2C8EE8BFB}" type="slidenum">
              <a:rPr lang="en-US" smtClean="0"/>
              <a:t>18</a:t>
            </a:fld>
            <a:endParaRPr lang="en-US"/>
          </a:p>
        </p:txBody>
      </p:sp>
      <p:sp>
        <p:nvSpPr>
          <p:cNvPr id="8" name="Content Placeholder 7">
            <a:extLst>
              <a:ext uri="{FF2B5EF4-FFF2-40B4-BE49-F238E27FC236}">
                <a16:creationId xmlns:a16="http://schemas.microsoft.com/office/drawing/2014/main" id="{D8BDD32C-2741-F1F7-B4A2-6859B5BCD626}"/>
              </a:ext>
            </a:extLst>
          </p:cNvPr>
          <p:cNvSpPr>
            <a:spLocks noGrp="1"/>
          </p:cNvSpPr>
          <p:nvPr>
            <p:ph sz="quarter" idx="19"/>
          </p:nvPr>
        </p:nvSpPr>
        <p:spPr/>
        <p:txBody>
          <a:bodyPr/>
          <a:lstStyle/>
          <a:p>
            <a:r>
              <a:rPr lang="fi-FI"/>
              <a:t>Merkintöjen selitykset: ”..”  = Tieto on liian epävarma ilmoitettavaksi. ”-” = Tilastotietoa ei ole.</a:t>
            </a:r>
          </a:p>
          <a:p>
            <a:endParaRPr lang="fi-FI"/>
          </a:p>
        </p:txBody>
      </p:sp>
      <p:graphicFrame>
        <p:nvGraphicFramePr>
          <p:cNvPr id="5" name="Table 4">
            <a:extLst>
              <a:ext uri="{FF2B5EF4-FFF2-40B4-BE49-F238E27FC236}">
                <a16:creationId xmlns:a16="http://schemas.microsoft.com/office/drawing/2014/main" id="{3FA120F3-1061-A33C-9676-FD5D9784CD3B}"/>
              </a:ext>
            </a:extLst>
          </p:cNvPr>
          <p:cNvGraphicFramePr>
            <a:graphicFrameLocks noGrp="1"/>
          </p:cNvGraphicFramePr>
          <p:nvPr>
            <p:extLst>
              <p:ext uri="{D42A27DB-BD31-4B8C-83A1-F6EECF244321}">
                <p14:modId xmlns:p14="http://schemas.microsoft.com/office/powerpoint/2010/main" val="672535454"/>
              </p:ext>
            </p:extLst>
          </p:nvPr>
        </p:nvGraphicFramePr>
        <p:xfrm>
          <a:off x="496800" y="1633726"/>
          <a:ext cx="8666258" cy="1544285"/>
        </p:xfrm>
        <a:graphic>
          <a:graphicData uri="http://schemas.openxmlformats.org/drawingml/2006/table">
            <a:tbl>
              <a:tblPr>
                <a:tableStyleId>{5C22544A-7EE6-4342-B048-85BDC9FD1C3A}</a:tableStyleId>
              </a:tblPr>
              <a:tblGrid>
                <a:gridCol w="2776391">
                  <a:extLst>
                    <a:ext uri="{9D8B030D-6E8A-4147-A177-3AD203B41FA5}">
                      <a16:colId xmlns:a16="http://schemas.microsoft.com/office/drawing/2014/main" val="2889206691"/>
                    </a:ext>
                  </a:extLst>
                </a:gridCol>
                <a:gridCol w="1972638">
                  <a:extLst>
                    <a:ext uri="{9D8B030D-6E8A-4147-A177-3AD203B41FA5}">
                      <a16:colId xmlns:a16="http://schemas.microsoft.com/office/drawing/2014/main" val="3004043729"/>
                    </a:ext>
                  </a:extLst>
                </a:gridCol>
                <a:gridCol w="1305743">
                  <a:extLst>
                    <a:ext uri="{9D8B030D-6E8A-4147-A177-3AD203B41FA5}">
                      <a16:colId xmlns:a16="http://schemas.microsoft.com/office/drawing/2014/main" val="3637551683"/>
                    </a:ext>
                  </a:extLst>
                </a:gridCol>
                <a:gridCol w="1305743">
                  <a:extLst>
                    <a:ext uri="{9D8B030D-6E8A-4147-A177-3AD203B41FA5}">
                      <a16:colId xmlns:a16="http://schemas.microsoft.com/office/drawing/2014/main" val="2777350714"/>
                    </a:ext>
                  </a:extLst>
                </a:gridCol>
                <a:gridCol w="1305743">
                  <a:extLst>
                    <a:ext uri="{9D8B030D-6E8A-4147-A177-3AD203B41FA5}">
                      <a16:colId xmlns:a16="http://schemas.microsoft.com/office/drawing/2014/main" val="1895097079"/>
                    </a:ext>
                  </a:extLst>
                </a:gridCol>
              </a:tblGrid>
              <a:tr h="330710">
                <a:tc>
                  <a:txBody>
                    <a:bodyPr/>
                    <a:lstStyle/>
                    <a:p>
                      <a:pPr marL="0" algn="l" defTabSz="914400" rtl="0" eaLnBrk="1" fontAlgn="b" latinLnBrk="0" hangingPunct="1"/>
                      <a:endParaRPr lang="fi-FI" sz="1400" b="0" i="0" u="none" strike="noStrike" kern="120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Rakennetut johdot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20-65</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125-200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09060"/>
                  </a:ext>
                </a:extLst>
              </a:tr>
              <a:tr h="690899">
                <a:tc>
                  <a:txBody>
                    <a:bodyPr/>
                    <a:lstStyle/>
                    <a:p>
                      <a:pPr marL="108000" algn="l"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Perusparantaminen, </a:t>
                      </a:r>
                    </a:p>
                    <a:p>
                      <a:pPr marL="108000" algn="l" defTabSz="914400" rtl="0" eaLnBrk="1" fontAlgn="b" latinLnBrk="0" hangingPunct="1"/>
                      <a:r>
                        <a:rPr lang="fi-FI" sz="1400" b="1" dirty="0">
                          <a:latin typeface="Aptos" panose="020B0004020202020204" pitchFamily="34" charset="0"/>
                        </a:rPr>
                        <a:t>Tiivis kaupunkimainen ympäristö </a:t>
                      </a:r>
                      <a:endParaRPr lang="fi-FI" sz="1400" b="1" i="0" u="none" strike="noStrike" kern="1200" dirty="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dirty="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5789</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2041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3718304"/>
                  </a:ext>
                </a:extLst>
              </a:tr>
              <a:tr h="522676">
                <a:tc>
                  <a:txBody>
                    <a:bodyPr/>
                    <a:lstStyle/>
                    <a:p>
                      <a:pPr marL="108000" algn="l"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Perusparantaminen,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dirty="0">
                          <a:latin typeface="Aptos" panose="020B0004020202020204" pitchFamily="34" charset="0"/>
                        </a:rPr>
                        <a:t>Väljemmin rakennettu ympäristö</a:t>
                      </a:r>
                      <a:endParaRPr lang="fi-FI" sz="1400" b="1" i="0" u="none" strike="noStrike" kern="1200" dirty="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Rakennettu johtopituus </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1832</a:t>
                      </a:r>
                    </a:p>
                  </a:txBody>
                  <a:tcPr marL="0" marR="0" marT="0"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551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fi-FI" sz="1400" b="0" i="0" u="none" strike="noStrike" dirty="0">
                          <a:solidFill>
                            <a:srgbClr val="000000"/>
                          </a:solidFill>
                          <a:effectLst/>
                          <a:latin typeface="Aptos Display" panose="020B0004020202020204" pitchFamily="34" charset="0"/>
                        </a:rPr>
                        <a:t>1227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4775915"/>
                  </a:ext>
                </a:extLst>
              </a:tr>
            </a:tbl>
          </a:graphicData>
        </a:graphic>
      </p:graphicFrame>
      <p:graphicFrame>
        <p:nvGraphicFramePr>
          <p:cNvPr id="13" name="Table 12">
            <a:extLst>
              <a:ext uri="{FF2B5EF4-FFF2-40B4-BE49-F238E27FC236}">
                <a16:creationId xmlns:a16="http://schemas.microsoft.com/office/drawing/2014/main" id="{E9F0497D-4E57-7960-32A8-6EF5FF6E3DD8}"/>
              </a:ext>
            </a:extLst>
          </p:cNvPr>
          <p:cNvGraphicFramePr>
            <a:graphicFrameLocks noGrp="1"/>
          </p:cNvGraphicFramePr>
          <p:nvPr>
            <p:extLst>
              <p:ext uri="{D42A27DB-BD31-4B8C-83A1-F6EECF244321}">
                <p14:modId xmlns:p14="http://schemas.microsoft.com/office/powerpoint/2010/main" val="3809412669"/>
              </p:ext>
            </p:extLst>
          </p:nvPr>
        </p:nvGraphicFramePr>
        <p:xfrm>
          <a:off x="483155" y="3243880"/>
          <a:ext cx="8668826" cy="2471269"/>
        </p:xfrm>
        <a:graphic>
          <a:graphicData uri="http://schemas.openxmlformats.org/drawingml/2006/table">
            <a:tbl>
              <a:tblPr>
                <a:tableStyleId>{5C22544A-7EE6-4342-B048-85BDC9FD1C3A}</a:tableStyleId>
              </a:tblPr>
              <a:tblGrid>
                <a:gridCol w="2776392">
                  <a:extLst>
                    <a:ext uri="{9D8B030D-6E8A-4147-A177-3AD203B41FA5}">
                      <a16:colId xmlns:a16="http://schemas.microsoft.com/office/drawing/2014/main" val="623426573"/>
                    </a:ext>
                  </a:extLst>
                </a:gridCol>
                <a:gridCol w="1982912">
                  <a:extLst>
                    <a:ext uri="{9D8B030D-6E8A-4147-A177-3AD203B41FA5}">
                      <a16:colId xmlns:a16="http://schemas.microsoft.com/office/drawing/2014/main" val="4047652821"/>
                    </a:ext>
                  </a:extLst>
                </a:gridCol>
                <a:gridCol w="1303174">
                  <a:extLst>
                    <a:ext uri="{9D8B030D-6E8A-4147-A177-3AD203B41FA5}">
                      <a16:colId xmlns:a16="http://schemas.microsoft.com/office/drawing/2014/main" val="215659770"/>
                    </a:ext>
                  </a:extLst>
                </a:gridCol>
                <a:gridCol w="1303174">
                  <a:extLst>
                    <a:ext uri="{9D8B030D-6E8A-4147-A177-3AD203B41FA5}">
                      <a16:colId xmlns:a16="http://schemas.microsoft.com/office/drawing/2014/main" val="792762323"/>
                    </a:ext>
                  </a:extLst>
                </a:gridCol>
                <a:gridCol w="1303174">
                  <a:extLst>
                    <a:ext uri="{9D8B030D-6E8A-4147-A177-3AD203B41FA5}">
                      <a16:colId xmlns:a16="http://schemas.microsoft.com/office/drawing/2014/main" val="637564566"/>
                    </a:ext>
                  </a:extLst>
                </a:gridCol>
              </a:tblGrid>
              <a:tr h="325892">
                <a:tc>
                  <a:txBody>
                    <a:bodyPr/>
                    <a:lstStyle/>
                    <a:p>
                      <a:pPr marL="0" algn="l" defTabSz="914400" rtl="0" eaLnBrk="1" fontAlgn="b" latinLnBrk="0" hangingPunct="1"/>
                      <a:endParaRPr lang="fi-FI" sz="1400" b="0" i="0" u="none" strike="noStrike" kern="1200">
                        <a:solidFill>
                          <a:srgbClr val="000000"/>
                        </a:solidFill>
                        <a:effectLst/>
                        <a:latin typeface="Aptos" panose="020B0004020202020204" pitchFamily="34" charset="0"/>
                        <a:ea typeface="+mn-ea"/>
                        <a:cs typeface="+mn-cs"/>
                      </a:endParaRPr>
                    </a:p>
                  </a:txBody>
                  <a:tcPr marL="9525" marR="9525" marT="9525"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Kokonaiskustannus [€/m]</a:t>
                      </a:r>
                    </a:p>
                  </a:txBody>
                  <a:tcPr marL="9525" marR="9525" marT="9525" marB="0" anchor="b">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20-65</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DN 80-100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r>
                        <a:rPr lang="fi-FI" sz="1400" b="1" i="0" u="none" strike="noStrike" kern="1200" dirty="0">
                          <a:solidFill>
                            <a:srgbClr val="000000"/>
                          </a:solidFill>
                          <a:effectLst/>
                          <a:latin typeface="Aptos" panose="020B0004020202020204" pitchFamily="34" charset="0"/>
                          <a:ea typeface="+mn-ea"/>
                          <a:cs typeface="+mn-cs"/>
                        </a:rPr>
                        <a:t>DN 125-200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260393"/>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dirty="0">
                          <a:solidFill>
                            <a:srgbClr val="000000"/>
                          </a:solidFill>
                          <a:effectLst/>
                          <a:latin typeface="Aptos" panose="020B0004020202020204" pitchFamily="34" charset="0"/>
                          <a:ea typeface="+mn-ea"/>
                          <a:cs typeface="+mn-cs"/>
                        </a:rPr>
                        <a:t>Perusparantaminen,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dirty="0">
                          <a:latin typeface="Aptos" panose="020B0004020202020204" pitchFamily="34" charset="0"/>
                        </a:rPr>
                        <a:t>Tiivis kaupunkimainen ympäristö</a:t>
                      </a:r>
                      <a:endParaRPr lang="fi-FI" sz="1400" b="1" i="0" u="none" strike="noStrike" kern="1200" dirty="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364</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501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2625516"/>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371</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494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8003611"/>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654</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790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4737125"/>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250</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334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7009488"/>
                  </a:ext>
                </a:extLst>
              </a:tr>
              <a:tr h="254378">
                <a:tc rowSpan="4">
                  <a:txBody>
                    <a:bodyPr/>
                    <a:lstStyle/>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i="0" u="none" strike="noStrike" kern="1200" dirty="0">
                          <a:solidFill>
                            <a:srgbClr val="000000"/>
                          </a:solidFill>
                          <a:effectLst/>
                          <a:latin typeface="Aptos" panose="020B0004020202020204" pitchFamily="34" charset="0"/>
                          <a:ea typeface="+mn-ea"/>
                          <a:cs typeface="+mn-cs"/>
                        </a:rPr>
                        <a:t>Perusparantaminen, </a:t>
                      </a:r>
                    </a:p>
                    <a:p>
                      <a:pPr marL="108000" marR="0" lvl="0" indent="0" algn="l" defTabSz="914400" rtl="0" eaLnBrk="1" fontAlgn="b" latinLnBrk="0" hangingPunct="1">
                        <a:lnSpc>
                          <a:spcPct val="100000"/>
                        </a:lnSpc>
                        <a:spcBef>
                          <a:spcPts val="0"/>
                        </a:spcBef>
                        <a:spcAft>
                          <a:spcPts val="0"/>
                        </a:spcAft>
                        <a:buClrTx/>
                        <a:buSzTx/>
                        <a:buFontTx/>
                        <a:buNone/>
                        <a:tabLst/>
                        <a:defRPr/>
                      </a:pPr>
                      <a:r>
                        <a:rPr lang="fi-FI" sz="1400" b="1" dirty="0">
                          <a:latin typeface="Aptos" panose="020B0004020202020204" pitchFamily="34" charset="0"/>
                        </a:rPr>
                        <a:t>Väljemmin rakennettu ympäristö</a:t>
                      </a:r>
                      <a:endParaRPr lang="fi-FI" sz="1400" b="1" i="0" u="none" strike="noStrike" kern="1200" dirty="0">
                        <a:solidFill>
                          <a:srgbClr val="000000"/>
                        </a:solidFill>
                        <a:effectLst/>
                        <a:latin typeface="Aptos" panose="020B0004020202020204" pitchFamily="34" charset="0"/>
                        <a:ea typeface="+mn-ea"/>
                        <a:cs typeface="+mn-cs"/>
                      </a:endParaRPr>
                    </a:p>
                  </a:txBody>
                  <a:tcPr marL="9525" marR="9525" marT="9525" marB="0"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108000" algn="l" defTabSz="914400" rtl="0" eaLnBrk="1" fontAlgn="b" latinLnBrk="0" hangingPunct="1"/>
                      <a:r>
                        <a:rPr lang="fi-FI" sz="1400" b="1" i="0" u="none" strike="noStrike" kern="1200">
                          <a:solidFill>
                            <a:srgbClr val="000000"/>
                          </a:solidFill>
                          <a:effectLst/>
                          <a:latin typeface="Aptos" panose="020B0004020202020204" pitchFamily="34" charset="0"/>
                          <a:ea typeface="+mn-ea"/>
                          <a:cs typeface="+mn-cs"/>
                        </a:rPr>
                        <a:t>Painotettu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339</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462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1" i="0" u="none" strike="noStrike">
                          <a:solidFill>
                            <a:schemeClr val="tx1"/>
                          </a:solidFill>
                          <a:effectLst/>
                          <a:latin typeface="Aptos Display" panose="020B0004020202020204" pitchFamily="34" charset="0"/>
                        </a:rPr>
                        <a:t>671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383975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Aritmeettinen keskiarvo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387</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424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540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0050182"/>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Maksimiarvo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520</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458*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680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0824267"/>
                  </a:ext>
                </a:extLst>
              </a:tr>
              <a:tr h="254378">
                <a:tc vMerge="1">
                  <a:txBody>
                    <a:bodyPr/>
                    <a:lstStyle/>
                    <a:p>
                      <a:endParaRPr lang="fi-FI"/>
                    </a:p>
                  </a:txBody>
                  <a:tcPr/>
                </a:tc>
                <a:tc>
                  <a:txBody>
                    <a:bodyPr/>
                    <a:lstStyle/>
                    <a:p>
                      <a:pPr marL="108000" algn="l" defTabSz="914400" rtl="0" eaLnBrk="1" fontAlgn="b" latinLnBrk="0" hangingPunct="1"/>
                      <a:r>
                        <a:rPr lang="fi-FI" sz="1400" b="0" i="0" u="none" strike="noStrike" kern="1200">
                          <a:solidFill>
                            <a:srgbClr val="000000"/>
                          </a:solidFill>
                          <a:effectLst/>
                          <a:latin typeface="Aptos" panose="020B0004020202020204" pitchFamily="34" charset="0"/>
                          <a:ea typeface="+mn-ea"/>
                          <a:cs typeface="+mn-cs"/>
                        </a:rPr>
                        <a:t>Minimiarvo</a:t>
                      </a:r>
                    </a:p>
                  </a:txBody>
                  <a:tcPr marL="9525" marR="9525" marT="9525"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254</a:t>
                      </a:r>
                    </a:p>
                  </a:txBody>
                  <a:tcPr marL="0" marR="0" marT="0" marB="0" anchor="b">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a:solidFill>
                            <a:schemeClr val="tx1"/>
                          </a:solidFill>
                          <a:effectLst/>
                          <a:latin typeface="Aptos Display" panose="020B0004020202020204" pitchFamily="34" charset="0"/>
                        </a:rPr>
                        <a:t>368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fi-FI" sz="1400" b="0" i="0" u="none" strike="noStrike" dirty="0">
                          <a:solidFill>
                            <a:schemeClr val="tx1"/>
                          </a:solidFill>
                          <a:effectLst/>
                          <a:latin typeface="Aptos Display" panose="020B0004020202020204" pitchFamily="34" charset="0"/>
                        </a:rPr>
                        <a:t>400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6856975"/>
                  </a:ext>
                </a:extLst>
              </a:tr>
            </a:tbl>
          </a:graphicData>
        </a:graphic>
      </p:graphicFrame>
      <p:sp>
        <p:nvSpPr>
          <p:cNvPr id="7" name="TextBox 6">
            <a:extLst>
              <a:ext uri="{FF2B5EF4-FFF2-40B4-BE49-F238E27FC236}">
                <a16:creationId xmlns:a16="http://schemas.microsoft.com/office/drawing/2014/main" id="{CBAD3FD5-E13A-E728-3E5B-5415F68F3CE1}"/>
              </a:ext>
            </a:extLst>
          </p:cNvPr>
          <p:cNvSpPr txBox="1"/>
          <p:nvPr/>
        </p:nvSpPr>
        <p:spPr>
          <a:xfrm>
            <a:off x="7663467" y="5865157"/>
            <a:ext cx="4073237" cy="430887"/>
          </a:xfrm>
          <a:prstGeom prst="rect">
            <a:avLst/>
          </a:prstGeom>
          <a:noFill/>
        </p:spPr>
        <p:txBody>
          <a:bodyPr wrap="square" rtlCol="0">
            <a:spAutoFit/>
          </a:bodyPr>
          <a:lstStyle/>
          <a:p>
            <a:r>
              <a:rPr lang="fi-FI" sz="1100" dirty="0">
                <a:latin typeface="Aptos" panose="020B0004020202020204" pitchFamily="34" charset="0"/>
              </a:rPr>
              <a:t>*maksimiarvo on kahden suurimman vastauksen keskiarvo, minkä vuoksi se voi olla pienempi kuin painotettu keskiarvo</a:t>
            </a:r>
          </a:p>
        </p:txBody>
      </p:sp>
    </p:spTree>
    <p:extLst>
      <p:ext uri="{BB962C8B-B14F-4D97-AF65-F5344CB8AC3E}">
        <p14:creationId xmlns:p14="http://schemas.microsoft.com/office/powerpoint/2010/main" val="4198103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B3-6ED7-4083-F01E-09BD3F8A5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3770C-6C53-57D7-33DD-56256CE3557D}"/>
              </a:ext>
            </a:extLst>
          </p:cNvPr>
          <p:cNvSpPr>
            <a:spLocks noGrp="1"/>
          </p:cNvSpPr>
          <p:nvPr>
            <p:ph type="title"/>
          </p:nvPr>
        </p:nvSpPr>
        <p:spPr/>
        <p:txBody>
          <a:bodyPr>
            <a:normAutofit/>
          </a:bodyPr>
          <a:lstStyle/>
          <a:p>
            <a:r>
              <a:rPr lang="fi-FI" sz="3200" dirty="0" err="1"/>
              <a:t>Mpuk</a:t>
            </a:r>
            <a:r>
              <a:rPr lang="fi-FI" sz="3200" dirty="0"/>
              <a:t>-kaukolämpöjohtojen arvonlisäverottomat rakentamisen kokonaiskustannukset 2025</a:t>
            </a:r>
          </a:p>
        </p:txBody>
      </p:sp>
      <p:sp>
        <p:nvSpPr>
          <p:cNvPr id="4" name="Date Placeholder 3">
            <a:extLst>
              <a:ext uri="{FF2B5EF4-FFF2-40B4-BE49-F238E27FC236}">
                <a16:creationId xmlns:a16="http://schemas.microsoft.com/office/drawing/2014/main" id="{6FC16AFE-0B9C-BC95-E981-89F68B7DAC8A}"/>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1D2FE3FD-1EA2-F0B7-C9F9-17482D06DE37}"/>
              </a:ext>
            </a:extLst>
          </p:cNvPr>
          <p:cNvSpPr>
            <a:spLocks noGrp="1"/>
          </p:cNvSpPr>
          <p:nvPr>
            <p:ph type="sldNum" sz="quarter" idx="12"/>
          </p:nvPr>
        </p:nvSpPr>
        <p:spPr/>
        <p:txBody>
          <a:bodyPr/>
          <a:lstStyle/>
          <a:p>
            <a:fld id="{D5CDC59A-8C4B-3741-8921-09D2C8EE8BFB}" type="slidenum">
              <a:rPr lang="en-US" smtClean="0"/>
              <a:t>19</a:t>
            </a:fld>
            <a:endParaRPr lang="en-US"/>
          </a:p>
        </p:txBody>
      </p:sp>
      <p:graphicFrame>
        <p:nvGraphicFramePr>
          <p:cNvPr id="13" name="Content Placeholder 12">
            <a:extLst>
              <a:ext uri="{FF2B5EF4-FFF2-40B4-BE49-F238E27FC236}">
                <a16:creationId xmlns:a16="http://schemas.microsoft.com/office/drawing/2014/main" id="{8AA7465A-398F-9F2C-DBBE-7311BE7127BC}"/>
              </a:ext>
            </a:extLst>
          </p:cNvPr>
          <p:cNvGraphicFramePr>
            <a:graphicFrameLocks noGrp="1"/>
          </p:cNvGraphicFramePr>
          <p:nvPr>
            <p:ph sz="half" idx="1"/>
          </p:nvPr>
        </p:nvGraphicFramePr>
        <p:xfrm>
          <a:off x="496888" y="1797050"/>
          <a:ext cx="5486400" cy="42068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a:extLst>
              <a:ext uri="{FF2B5EF4-FFF2-40B4-BE49-F238E27FC236}">
                <a16:creationId xmlns:a16="http://schemas.microsoft.com/office/drawing/2014/main" id="{B0B4595B-C325-4BCC-AA19-A5F94EE8091F}"/>
              </a:ext>
            </a:extLst>
          </p:cNvPr>
          <p:cNvGraphicFramePr>
            <a:graphicFrameLocks noGrp="1"/>
          </p:cNvGraphicFramePr>
          <p:nvPr>
            <p:ph sz="half" idx="2"/>
          </p:nvPr>
        </p:nvGraphicFramePr>
        <p:xfrm>
          <a:off x="6189663" y="1797050"/>
          <a:ext cx="5486400" cy="4206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7505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0FF0-07E2-EB03-96B8-32AC78F74ECA}"/>
              </a:ext>
            </a:extLst>
          </p:cNvPr>
          <p:cNvSpPr>
            <a:spLocks noGrp="1"/>
          </p:cNvSpPr>
          <p:nvPr>
            <p:ph type="title"/>
          </p:nvPr>
        </p:nvSpPr>
        <p:spPr/>
        <p:txBody>
          <a:bodyPr>
            <a:normAutofit/>
          </a:bodyPr>
          <a:lstStyle/>
          <a:p>
            <a:r>
              <a:rPr lang="fi-FI"/>
              <a:t>Tilaston sisältö</a:t>
            </a:r>
          </a:p>
        </p:txBody>
      </p:sp>
      <p:sp>
        <p:nvSpPr>
          <p:cNvPr id="3" name="Content Placeholder 2">
            <a:extLst>
              <a:ext uri="{FF2B5EF4-FFF2-40B4-BE49-F238E27FC236}">
                <a16:creationId xmlns:a16="http://schemas.microsoft.com/office/drawing/2014/main" id="{377E420E-7A3F-13A3-3EB3-9E9C37EA2047}"/>
              </a:ext>
            </a:extLst>
          </p:cNvPr>
          <p:cNvSpPr>
            <a:spLocks noGrp="1"/>
          </p:cNvSpPr>
          <p:nvPr>
            <p:ph sz="half" idx="1"/>
          </p:nvPr>
        </p:nvSpPr>
        <p:spPr/>
        <p:txBody>
          <a:bodyPr>
            <a:normAutofit fontScale="77500" lnSpcReduction="20000"/>
          </a:bodyPr>
          <a:lstStyle/>
          <a:p>
            <a:r>
              <a:rPr lang="fi-FI" dirty="0"/>
              <a:t>Tässä raportissa esitetään keskimääräiset toteutuneet arvonlisäverottomat kaukolämpöjohtojen rakentamiskustannukset vuodelta 2025. </a:t>
            </a:r>
          </a:p>
          <a:p>
            <a:r>
              <a:rPr lang="fi-FI" dirty="0"/>
              <a:t>Raportti käsittelee vain kiinnivaahdotettua muovisuojakuorijohtorakennetta (2Mpuk ja </a:t>
            </a:r>
            <a:r>
              <a:rPr lang="fi-FI" dirty="0" err="1"/>
              <a:t>Mpuk</a:t>
            </a:r>
            <a:r>
              <a:rPr lang="fi-FI" dirty="0"/>
              <a:t>), jonka osuus maanalaisten johtojen vuosittaisesta rakentamisesta Suomessa lähentelee 100 %. </a:t>
            </a:r>
          </a:p>
          <a:p>
            <a:r>
              <a:rPr lang="fi-FI" dirty="0"/>
              <a:t>Kustannustietoa on kerätty vain tiettyjen perustapausten osalta, ja tilaston kokonaismäärät eivät kuvaa kaikkia kaukolämpöjohtojen rakentamis- tai saneerausmääriä. </a:t>
            </a:r>
          </a:p>
          <a:p>
            <a:r>
              <a:rPr lang="fi-FI" dirty="0"/>
              <a:t>Vuotta 2025 koskevaan kustannuskyselyyn vastasi 66 jäsenyritystä, jotka kattoivat yhteensä 80 % Energiateollisuus ry:n jäsenten lämmönmyynnistä vuonna 2025.</a:t>
            </a:r>
          </a:p>
          <a:p>
            <a:pPr lvl="1"/>
            <a:r>
              <a:rPr lang="fi-FI" dirty="0"/>
              <a:t>Vastauksia, joita voitiin hyödyntää rakentamiskustannusten arvioinnissa, saatiin 50 kappaletta, mikä kattaa yhteensä noin 77 % jäsenten lämmönmyynnistä 2025. </a:t>
            </a:r>
          </a:p>
          <a:p>
            <a:pPr lvl="1"/>
            <a:r>
              <a:rPr lang="fi-FI" dirty="0"/>
              <a:t>Loput vastaajista eivät olleet rakentaneet lainkaan kyselyn rajauksiin sopivaa johtoa, eivät pystyneet antamaan kustannustietoja, tai annettuja tietoja ei puutteellisina pystytty tilastoinnissa hyödyntämään. </a:t>
            </a:r>
          </a:p>
        </p:txBody>
      </p:sp>
      <p:sp>
        <p:nvSpPr>
          <p:cNvPr id="4" name="Date Placeholder 3">
            <a:extLst>
              <a:ext uri="{FF2B5EF4-FFF2-40B4-BE49-F238E27FC236}">
                <a16:creationId xmlns:a16="http://schemas.microsoft.com/office/drawing/2014/main" id="{AA20192D-B362-5640-0DB9-B2B983A968EC}"/>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FD6CAA53-B694-F408-3332-949A3E4B2AB2}"/>
              </a:ext>
            </a:extLst>
          </p:cNvPr>
          <p:cNvSpPr>
            <a:spLocks noGrp="1"/>
          </p:cNvSpPr>
          <p:nvPr>
            <p:ph type="sldNum" sz="quarter" idx="12"/>
          </p:nvPr>
        </p:nvSpPr>
        <p:spPr/>
        <p:txBody>
          <a:bodyPr/>
          <a:lstStyle/>
          <a:p>
            <a:fld id="{D5CDC59A-8C4B-3741-8921-09D2C8EE8BFB}" type="slidenum">
              <a:rPr lang="en-US" smtClean="0"/>
              <a:t>2</a:t>
            </a:fld>
            <a:endParaRPr lang="en-US"/>
          </a:p>
        </p:txBody>
      </p:sp>
    </p:spTree>
    <p:extLst>
      <p:ext uri="{BB962C8B-B14F-4D97-AF65-F5344CB8AC3E}">
        <p14:creationId xmlns:p14="http://schemas.microsoft.com/office/powerpoint/2010/main" val="818709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F0CCE-2442-1060-7A5D-5BBD592DF5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FC9BE-7B67-864D-C47F-46E120D2CCF0}"/>
              </a:ext>
            </a:extLst>
          </p:cNvPr>
          <p:cNvSpPr>
            <a:spLocks noGrp="1"/>
          </p:cNvSpPr>
          <p:nvPr>
            <p:ph type="title"/>
          </p:nvPr>
        </p:nvSpPr>
        <p:spPr/>
        <p:txBody>
          <a:bodyPr>
            <a:normAutofit/>
          </a:bodyPr>
          <a:lstStyle/>
          <a:p>
            <a:r>
              <a:rPr lang="fi-FI" sz="3200" dirty="0" err="1"/>
              <a:t>Mpuk</a:t>
            </a:r>
            <a:r>
              <a:rPr lang="fi-FI" sz="3200" dirty="0"/>
              <a:t>-rakentamisen kokonaiskustannusten vaihteluvälit</a:t>
            </a:r>
          </a:p>
        </p:txBody>
      </p:sp>
      <p:sp>
        <p:nvSpPr>
          <p:cNvPr id="4" name="Date Placeholder 3">
            <a:extLst>
              <a:ext uri="{FF2B5EF4-FFF2-40B4-BE49-F238E27FC236}">
                <a16:creationId xmlns:a16="http://schemas.microsoft.com/office/drawing/2014/main" id="{71EB3271-0087-1473-ED60-E4E3A12F4F4D}"/>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089342D1-1FDE-D73C-9B50-7195D7686555}"/>
              </a:ext>
            </a:extLst>
          </p:cNvPr>
          <p:cNvSpPr>
            <a:spLocks noGrp="1"/>
          </p:cNvSpPr>
          <p:nvPr>
            <p:ph type="sldNum" sz="quarter" idx="12"/>
          </p:nvPr>
        </p:nvSpPr>
        <p:spPr/>
        <p:txBody>
          <a:bodyPr/>
          <a:lstStyle/>
          <a:p>
            <a:fld id="{D5CDC59A-8C4B-3741-8921-09D2C8EE8BFB}" type="slidenum">
              <a:rPr lang="en-US" smtClean="0"/>
              <a:t>20</a:t>
            </a:fld>
            <a:endParaRPr lang="en-US"/>
          </a:p>
        </p:txBody>
      </p:sp>
      <p:sp>
        <p:nvSpPr>
          <p:cNvPr id="11" name="Content Placeholder 8">
            <a:extLst>
              <a:ext uri="{FF2B5EF4-FFF2-40B4-BE49-F238E27FC236}">
                <a16:creationId xmlns:a16="http://schemas.microsoft.com/office/drawing/2014/main" id="{FC8FEB3B-957B-857E-1D1F-6AD966E55BA0}"/>
              </a:ext>
            </a:extLst>
          </p:cNvPr>
          <p:cNvSpPr txBox="1">
            <a:spLocks/>
          </p:cNvSpPr>
          <p:nvPr/>
        </p:nvSpPr>
        <p:spPr>
          <a:xfrm>
            <a:off x="6169130" y="3728716"/>
            <a:ext cx="5486401" cy="2642907"/>
          </a:xfrm>
          <a:prstGeom prst="rect">
            <a:avLst/>
          </a:prstGeom>
        </p:spPr>
        <p:txBody>
          <a:bodyPr vert="horz" lIns="0" tIns="46800" rIns="36000" bIns="46800" rtlCol="0">
            <a:norm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200" b="0" i="0" kern="1200">
                <a:solidFill>
                  <a:schemeClr val="tx1"/>
                </a:solidFill>
                <a:latin typeface="Aptos Light" panose="020B00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200"/>
              </a:spcBef>
              <a:buFont typeface="Arial" panose="020B0604020202020204" pitchFamily="34" charset="0"/>
              <a:buChar char="•"/>
              <a:defRPr sz="2000" b="0" i="0" kern="1200">
                <a:solidFill>
                  <a:schemeClr val="tx1"/>
                </a:solidFill>
                <a:latin typeface="Aptos Light" panose="020B00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200"/>
              </a:spcBef>
              <a:buFont typeface="Arial" panose="020B0604020202020204" pitchFamily="34" charset="0"/>
              <a:buChar char="•"/>
              <a:defRPr sz="2000" b="0" i="0" kern="1200">
                <a:solidFill>
                  <a:schemeClr val="tx1"/>
                </a:solidFill>
                <a:latin typeface="Aptos Light" panose="020B00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200"/>
              </a:spcBef>
              <a:buFont typeface="Arial" panose="020B0604020202020204" pitchFamily="34" charset="0"/>
              <a:buChar char="•"/>
              <a:defRPr sz="1800" b="0" i="0" kern="1200">
                <a:solidFill>
                  <a:schemeClr val="tx1"/>
                </a:solidFill>
                <a:latin typeface="Aptos Light" panose="020B00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200"/>
              </a:spcBef>
              <a:buFont typeface="Arial" panose="020B0604020202020204" pitchFamily="34" charset="0"/>
              <a:buChar char="•"/>
              <a:defRPr sz="1800" b="0" i="0" kern="1200">
                <a:solidFill>
                  <a:schemeClr val="tx1"/>
                </a:solidFill>
                <a:latin typeface="Aptos Light" panose="020B00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i-FI"/>
          </a:p>
        </p:txBody>
      </p:sp>
      <p:graphicFrame>
        <p:nvGraphicFramePr>
          <p:cNvPr id="13" name="Chart 12">
            <a:extLst>
              <a:ext uri="{FF2B5EF4-FFF2-40B4-BE49-F238E27FC236}">
                <a16:creationId xmlns:a16="http://schemas.microsoft.com/office/drawing/2014/main" id="{FF08C5CB-690F-5719-A71A-A0DEDFE3C927}"/>
              </a:ext>
            </a:extLst>
          </p:cNvPr>
          <p:cNvGraphicFramePr>
            <a:graphicFrameLocks/>
          </p:cNvGraphicFramePr>
          <p:nvPr>
            <p:extLst>
              <p:ext uri="{D42A27DB-BD31-4B8C-83A1-F6EECF244321}">
                <p14:modId xmlns:p14="http://schemas.microsoft.com/office/powerpoint/2010/main" val="2082246458"/>
              </p:ext>
            </p:extLst>
          </p:nvPr>
        </p:nvGraphicFramePr>
        <p:xfrm>
          <a:off x="2359070" y="6344186"/>
          <a:ext cx="8001000" cy="4199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52FD9FBC-A5B2-4305-8E1E-DAD7C790005E}"/>
              </a:ext>
            </a:extLst>
          </p:cNvPr>
          <p:cNvGraphicFramePr>
            <a:graphicFrameLocks/>
          </p:cNvGraphicFramePr>
          <p:nvPr>
            <p:extLst>
              <p:ext uri="{D42A27DB-BD31-4B8C-83A1-F6EECF244321}">
                <p14:modId xmlns:p14="http://schemas.microsoft.com/office/powerpoint/2010/main" val="339614930"/>
              </p:ext>
            </p:extLst>
          </p:nvPr>
        </p:nvGraphicFramePr>
        <p:xfrm>
          <a:off x="589933" y="1163932"/>
          <a:ext cx="5486400" cy="2642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9D912D4B-2EF0-4D3C-A535-2A014F3A22C1}"/>
              </a:ext>
            </a:extLst>
          </p:cNvPr>
          <p:cNvGraphicFramePr>
            <a:graphicFrameLocks/>
          </p:cNvGraphicFramePr>
          <p:nvPr>
            <p:extLst>
              <p:ext uri="{D42A27DB-BD31-4B8C-83A1-F6EECF244321}">
                <p14:modId xmlns:p14="http://schemas.microsoft.com/office/powerpoint/2010/main" val="3512680577"/>
              </p:ext>
            </p:extLst>
          </p:nvPr>
        </p:nvGraphicFramePr>
        <p:xfrm>
          <a:off x="6309425" y="1163932"/>
          <a:ext cx="5486400" cy="2642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0CA09D32-7316-4F12-BD72-22B22E960CBE}"/>
              </a:ext>
            </a:extLst>
          </p:cNvPr>
          <p:cNvGraphicFramePr>
            <a:graphicFrameLocks/>
          </p:cNvGraphicFramePr>
          <p:nvPr>
            <p:extLst>
              <p:ext uri="{D42A27DB-BD31-4B8C-83A1-F6EECF244321}">
                <p14:modId xmlns:p14="http://schemas.microsoft.com/office/powerpoint/2010/main" val="2350976999"/>
              </p:ext>
            </p:extLst>
          </p:nvPr>
        </p:nvGraphicFramePr>
        <p:xfrm>
          <a:off x="589933" y="3728969"/>
          <a:ext cx="5486400" cy="26424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502E04A3-9F19-4B92-BD26-E760208C537F}"/>
              </a:ext>
            </a:extLst>
          </p:cNvPr>
          <p:cNvGraphicFramePr>
            <a:graphicFrameLocks/>
          </p:cNvGraphicFramePr>
          <p:nvPr>
            <p:extLst>
              <p:ext uri="{D42A27DB-BD31-4B8C-83A1-F6EECF244321}">
                <p14:modId xmlns:p14="http://schemas.microsoft.com/office/powerpoint/2010/main" val="3262505352"/>
              </p:ext>
            </p:extLst>
          </p:nvPr>
        </p:nvGraphicFramePr>
        <p:xfrm>
          <a:off x="6309425" y="3806332"/>
          <a:ext cx="5486400" cy="26424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110838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1FD7D-287F-AE67-7E8E-C494E929BFA3}"/>
              </a:ext>
            </a:extLst>
          </p:cNvPr>
          <p:cNvSpPr>
            <a:spLocks noGrp="1"/>
          </p:cNvSpPr>
          <p:nvPr>
            <p:ph type="title"/>
          </p:nvPr>
        </p:nvSpPr>
        <p:spPr/>
        <p:txBody>
          <a:bodyPr/>
          <a:lstStyle/>
          <a:p>
            <a:r>
              <a:rPr lang="fi-FI"/>
              <a:t>Aikasarjadata</a:t>
            </a:r>
          </a:p>
        </p:txBody>
      </p:sp>
      <p:sp>
        <p:nvSpPr>
          <p:cNvPr id="6" name="Text Placeholder 5">
            <a:extLst>
              <a:ext uri="{FF2B5EF4-FFF2-40B4-BE49-F238E27FC236}">
                <a16:creationId xmlns:a16="http://schemas.microsoft.com/office/drawing/2014/main" id="{121CEFDB-0651-93EC-BE0D-DDA6E192EC1C}"/>
              </a:ext>
            </a:extLst>
          </p:cNvPr>
          <p:cNvSpPr>
            <a:spLocks noGrp="1"/>
          </p:cNvSpPr>
          <p:nvPr>
            <p:ph type="body" idx="1"/>
          </p:nvPr>
        </p:nvSpPr>
        <p:spPr/>
        <p:txBody>
          <a:bodyPr/>
          <a:lstStyle/>
          <a:p>
            <a:endParaRPr lang="fi-FI"/>
          </a:p>
        </p:txBody>
      </p:sp>
      <p:sp>
        <p:nvSpPr>
          <p:cNvPr id="3" name="Date Placeholder 2">
            <a:extLst>
              <a:ext uri="{FF2B5EF4-FFF2-40B4-BE49-F238E27FC236}">
                <a16:creationId xmlns:a16="http://schemas.microsoft.com/office/drawing/2014/main" id="{899AA544-63A0-A759-4D3D-8AAEF73353C0}"/>
              </a:ext>
            </a:extLst>
          </p:cNvPr>
          <p:cNvSpPr>
            <a:spLocks noGrp="1"/>
          </p:cNvSpPr>
          <p:nvPr>
            <p:ph type="dt" sz="half" idx="10"/>
          </p:nvPr>
        </p:nvSpPr>
        <p:spPr/>
        <p:txBody>
          <a:bodyPr/>
          <a:lstStyle/>
          <a:p>
            <a:r>
              <a:rPr lang="fi-FI" noProof="0"/>
              <a:t>26.8.2026</a:t>
            </a:r>
          </a:p>
        </p:txBody>
      </p:sp>
      <p:sp>
        <p:nvSpPr>
          <p:cNvPr id="4" name="Slide Number Placeholder 3">
            <a:extLst>
              <a:ext uri="{FF2B5EF4-FFF2-40B4-BE49-F238E27FC236}">
                <a16:creationId xmlns:a16="http://schemas.microsoft.com/office/drawing/2014/main" id="{E66030FF-1C2D-7D6C-145D-B32779160C7D}"/>
              </a:ext>
            </a:extLst>
          </p:cNvPr>
          <p:cNvSpPr>
            <a:spLocks noGrp="1"/>
          </p:cNvSpPr>
          <p:nvPr>
            <p:ph type="sldNum" sz="quarter" idx="12"/>
          </p:nvPr>
        </p:nvSpPr>
        <p:spPr/>
        <p:txBody>
          <a:bodyPr/>
          <a:lstStyle/>
          <a:p>
            <a:fld id="{D5CDC59A-8C4B-3741-8921-09D2C8EE8BFB}" type="slidenum">
              <a:rPr lang="en-US" smtClean="0"/>
              <a:pPr/>
              <a:t>21</a:t>
            </a:fld>
            <a:endParaRPr lang="en-US"/>
          </a:p>
        </p:txBody>
      </p:sp>
    </p:spTree>
    <p:extLst>
      <p:ext uri="{BB962C8B-B14F-4D97-AF65-F5344CB8AC3E}">
        <p14:creationId xmlns:p14="http://schemas.microsoft.com/office/powerpoint/2010/main" val="935377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9556D-03AA-A481-757B-8E1CB94DC40B}"/>
              </a:ext>
            </a:extLst>
          </p:cNvPr>
          <p:cNvSpPr>
            <a:spLocks noGrp="1"/>
          </p:cNvSpPr>
          <p:nvPr>
            <p:ph type="title"/>
          </p:nvPr>
        </p:nvSpPr>
        <p:spPr/>
        <p:txBody>
          <a:bodyPr>
            <a:normAutofit/>
          </a:bodyPr>
          <a:lstStyle/>
          <a:p>
            <a:r>
              <a:rPr lang="fi-FI" sz="3200" dirty="0"/>
              <a:t>2Mpuk-kaukolämpöjohtojen arvonlisäverottomat rakentamisen kokonaiskustannukset 2010-2025</a:t>
            </a:r>
          </a:p>
        </p:txBody>
      </p:sp>
      <p:sp>
        <p:nvSpPr>
          <p:cNvPr id="5" name="Date Placeholder 4">
            <a:extLst>
              <a:ext uri="{FF2B5EF4-FFF2-40B4-BE49-F238E27FC236}">
                <a16:creationId xmlns:a16="http://schemas.microsoft.com/office/drawing/2014/main" id="{6A45F99D-3B5F-768E-4276-3F9708C1C6F3}"/>
              </a:ext>
            </a:extLst>
          </p:cNvPr>
          <p:cNvSpPr>
            <a:spLocks noGrp="1"/>
          </p:cNvSpPr>
          <p:nvPr>
            <p:ph type="dt" sz="half" idx="16"/>
          </p:nvPr>
        </p:nvSpPr>
        <p:spPr/>
        <p:txBody>
          <a:bodyPr/>
          <a:lstStyle/>
          <a:p>
            <a:r>
              <a:rPr lang="fi-FI" noProof="0"/>
              <a:t>26.8.2026</a:t>
            </a:r>
          </a:p>
        </p:txBody>
      </p:sp>
      <p:sp>
        <p:nvSpPr>
          <p:cNvPr id="6" name="Slide Number Placeholder 5">
            <a:extLst>
              <a:ext uri="{FF2B5EF4-FFF2-40B4-BE49-F238E27FC236}">
                <a16:creationId xmlns:a16="http://schemas.microsoft.com/office/drawing/2014/main" id="{63DA64DE-8883-2486-119A-A8C25E76E585}"/>
              </a:ext>
            </a:extLst>
          </p:cNvPr>
          <p:cNvSpPr>
            <a:spLocks noGrp="1"/>
          </p:cNvSpPr>
          <p:nvPr>
            <p:ph type="sldNum" sz="quarter" idx="18"/>
          </p:nvPr>
        </p:nvSpPr>
        <p:spPr/>
        <p:txBody>
          <a:bodyPr/>
          <a:lstStyle/>
          <a:p>
            <a:fld id="{D5CDC59A-8C4B-3741-8921-09D2C8EE8BFB}" type="slidenum">
              <a:rPr lang="en-US" smtClean="0"/>
              <a:t>22</a:t>
            </a:fld>
            <a:endParaRPr lang="en-US"/>
          </a:p>
        </p:txBody>
      </p:sp>
      <p:sp>
        <p:nvSpPr>
          <p:cNvPr id="4" name="Content Placeholder 3">
            <a:extLst>
              <a:ext uri="{FF2B5EF4-FFF2-40B4-BE49-F238E27FC236}">
                <a16:creationId xmlns:a16="http://schemas.microsoft.com/office/drawing/2014/main" id="{9C34B4ED-8DA5-FB8F-06C4-A011A8B0B298}"/>
              </a:ext>
            </a:extLst>
          </p:cNvPr>
          <p:cNvSpPr>
            <a:spLocks noGrp="1"/>
          </p:cNvSpPr>
          <p:nvPr>
            <p:ph sz="half" idx="2"/>
          </p:nvPr>
        </p:nvSpPr>
        <p:spPr/>
        <p:txBody>
          <a:bodyPr>
            <a:normAutofit fontScale="85000" lnSpcReduction="10000"/>
          </a:bodyPr>
          <a:lstStyle/>
          <a:p>
            <a:r>
              <a:rPr lang="fi-FI" sz="1600"/>
              <a:t>Kuvaaja kuvaa yleistä rakentamiskustannusten kehitystä yleisimmän johtokokoluokan rakentamiskustannusten aikasarjana.</a:t>
            </a:r>
          </a:p>
          <a:p>
            <a:r>
              <a:rPr lang="fi-FI" sz="1600"/>
              <a:t>Vuosien 2010-2019 tiedot ovat keskiarvoja johtokokojen DN 80 ja DN 150 painotetuista kokonaiskustannuksista vuoden 2019 rakentamiskustannustilastosta. </a:t>
            </a:r>
          </a:p>
          <a:p>
            <a:pPr lvl="1"/>
            <a:r>
              <a:rPr lang="fi-FI" sz="1400"/>
              <a:t>Muista johtokokoluokista ei ole nykyjaottelua vastaavaa tilastotietoa.</a:t>
            </a:r>
          </a:p>
          <a:p>
            <a:r>
              <a:rPr lang="fi-FI" sz="1600"/>
              <a:t>Vuosilta 2020-2022 ei ole kerätty tilastotietoa.</a:t>
            </a:r>
          </a:p>
          <a:p>
            <a:r>
              <a:rPr lang="fi-FI" sz="1600"/>
              <a:t>Vuodesta 2023 eteenpäin luku on luokan DN 80-150 painotettu keskiarvo. </a:t>
            </a:r>
          </a:p>
          <a:p>
            <a:pPr lvl="1"/>
            <a:r>
              <a:rPr lang="fi-FI" sz="1400" err="1"/>
              <a:t>Huom</a:t>
            </a:r>
            <a:r>
              <a:rPr lang="fi-FI" sz="1400"/>
              <a:t>! Ohjeistusta on uudistettu vuonna 2023, jolloin kyselystä on rajattu pois mm. yhteisrakentamisena rakennetut johdot.</a:t>
            </a:r>
          </a:p>
          <a:p>
            <a:endParaRPr lang="fi-FI" sz="1600"/>
          </a:p>
        </p:txBody>
      </p:sp>
      <p:graphicFrame>
        <p:nvGraphicFramePr>
          <p:cNvPr id="12" name="Chart Placeholder 11">
            <a:extLst>
              <a:ext uri="{FF2B5EF4-FFF2-40B4-BE49-F238E27FC236}">
                <a16:creationId xmlns:a16="http://schemas.microsoft.com/office/drawing/2014/main" id="{C8BB8A3E-97EF-A764-A4C6-81DAC301B105}"/>
              </a:ext>
            </a:extLst>
          </p:cNvPr>
          <p:cNvGraphicFramePr>
            <a:graphicFrameLocks noGrp="1"/>
          </p:cNvGraphicFramePr>
          <p:nvPr>
            <p:ph type="chart" sz="quarter" idx="15"/>
            <p:extLst>
              <p:ext uri="{D42A27DB-BD31-4B8C-83A1-F6EECF244321}">
                <p14:modId xmlns:p14="http://schemas.microsoft.com/office/powerpoint/2010/main" val="2854899096"/>
              </p:ext>
            </p:extLst>
          </p:nvPr>
        </p:nvGraphicFramePr>
        <p:xfrm>
          <a:off x="496888" y="1649413"/>
          <a:ext cx="7613650" cy="43418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5103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F90FD-6865-ACAD-D498-C865AF8A967B}"/>
              </a:ext>
            </a:extLst>
          </p:cNvPr>
          <p:cNvSpPr>
            <a:spLocks noGrp="1"/>
          </p:cNvSpPr>
          <p:nvPr>
            <p:ph type="title"/>
          </p:nvPr>
        </p:nvSpPr>
        <p:spPr/>
        <p:txBody>
          <a:bodyPr/>
          <a:lstStyle/>
          <a:p>
            <a:r>
              <a:rPr lang="fi-FI"/>
              <a:t>Kyselyn rajaukset</a:t>
            </a:r>
          </a:p>
        </p:txBody>
      </p:sp>
      <p:sp>
        <p:nvSpPr>
          <p:cNvPr id="3" name="Content Placeholder 2">
            <a:extLst>
              <a:ext uri="{FF2B5EF4-FFF2-40B4-BE49-F238E27FC236}">
                <a16:creationId xmlns:a16="http://schemas.microsoft.com/office/drawing/2014/main" id="{BD5F0A99-174D-715D-FA2D-5C31D100B5AF}"/>
              </a:ext>
            </a:extLst>
          </p:cNvPr>
          <p:cNvSpPr>
            <a:spLocks noGrp="1"/>
          </p:cNvSpPr>
          <p:nvPr>
            <p:ph sz="half" idx="1"/>
          </p:nvPr>
        </p:nvSpPr>
        <p:spPr/>
        <p:txBody>
          <a:bodyPr>
            <a:noAutofit/>
          </a:bodyPr>
          <a:lstStyle/>
          <a:p>
            <a:pPr marL="0" indent="0">
              <a:buNone/>
            </a:pPr>
            <a:r>
              <a:rPr lang="fi-FI" sz="1500" dirty="0"/>
              <a:t>Tilastossa esitetään keskimääräiset kokonaiskustannukset rakennetuille kaukolämpöjohdoille.</a:t>
            </a:r>
          </a:p>
          <a:p>
            <a:pPr lvl="1"/>
            <a:r>
              <a:rPr lang="fi-FI" sz="1400" dirty="0"/>
              <a:t>Kokonaiskustannus sisältää maanrakennustyöt, putki- ja liitostyöt ja materiaalit. </a:t>
            </a:r>
          </a:p>
          <a:p>
            <a:pPr lvl="1"/>
            <a:r>
              <a:rPr lang="fi-FI" sz="1400" dirty="0"/>
              <a:t>Kokonaiskustannuksista on jätetty pois suunnittelun ja lupien kustannukset, jos yhtiö on voinut erotella ne pois rakentamishankkeen kustannuksista.</a:t>
            </a:r>
          </a:p>
          <a:p>
            <a:pPr lvl="1"/>
            <a:r>
              <a:rPr lang="fi-FI" sz="1400" dirty="0"/>
              <a:t>Kokonaiskustannukset on esitetty tilastossa arvonlisäverottomina (ALV 0%).</a:t>
            </a:r>
          </a:p>
          <a:p>
            <a:pPr marL="0" indent="0">
              <a:buNone/>
            </a:pPr>
            <a:r>
              <a:rPr lang="fi-FI" sz="1500" dirty="0"/>
              <a:t>Kustannukset koskevat vain ”</a:t>
            </a:r>
            <a:r>
              <a:rPr lang="fi-FI" sz="1500" i="1" dirty="0"/>
              <a:t>rakennuttamishankkeiden perustapauksia</a:t>
            </a:r>
            <a:r>
              <a:rPr lang="fi-FI" sz="1500" dirty="0"/>
              <a:t>", joissa kustannukset vastaavat tyypillisiä rakennustöitä ilman merkittävästi poikkeavia menoja. Kyselystä on rajattu pois yhteisrakentamisena rakennetut johdot, pistemäiset saneeraustyöt, ja muut sellaiset projektit, joissa oli poikkeuksellisia kustannuksia tai poikkeuksellinen kustannusrakenne.</a:t>
            </a:r>
          </a:p>
          <a:p>
            <a:pPr marL="0" indent="0">
              <a:buNone/>
            </a:pPr>
            <a:r>
              <a:rPr lang="fi-FI" sz="1500" dirty="0"/>
              <a:t>Kyselyyn on vastattu vain ne rakennetut johtomäärät, joiden kriteerit ovat vastanneet kyselyn perustapauksia. Kyselyyn ei ole siis ole vastattu kaikkea rakennettua johtoa. Rakentamismäärät on kysytty johtometreinä, jotka sisältävät meno- ja paluuputken. 1 metri johtoa sisältää 1 m menoputken ja 1 m paluuputken. </a:t>
            </a:r>
          </a:p>
          <a:p>
            <a:pPr marL="0" indent="0">
              <a:buNone/>
            </a:pPr>
            <a:r>
              <a:rPr lang="fi-FI" sz="1500" dirty="0"/>
              <a:t>Kaukolämpöjohtojen rakentamiskustannustilasto on ollut tauolla vuosina 2020-2022, jonka jälkeen vastausluokkia uudistettiin. Aiempia tilastotietoja (2014-2019) ei välttämättä voi suoraan verrata vuoden 2023 jälkeisiin tilastoihin.</a:t>
            </a:r>
            <a:br>
              <a:rPr lang="fi-FI" sz="1400" dirty="0"/>
            </a:br>
            <a:endParaRPr lang="fi-FI" sz="1400" dirty="0"/>
          </a:p>
        </p:txBody>
      </p:sp>
      <p:sp>
        <p:nvSpPr>
          <p:cNvPr id="4" name="Date Placeholder 3">
            <a:extLst>
              <a:ext uri="{FF2B5EF4-FFF2-40B4-BE49-F238E27FC236}">
                <a16:creationId xmlns:a16="http://schemas.microsoft.com/office/drawing/2014/main" id="{7AA6C82A-001C-B379-076E-08F34D0D218D}"/>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F887D85C-E530-EB49-071B-D5434BFD1800}"/>
              </a:ext>
            </a:extLst>
          </p:cNvPr>
          <p:cNvSpPr>
            <a:spLocks noGrp="1"/>
          </p:cNvSpPr>
          <p:nvPr>
            <p:ph type="sldNum" sz="quarter" idx="12"/>
          </p:nvPr>
        </p:nvSpPr>
        <p:spPr/>
        <p:txBody>
          <a:bodyPr/>
          <a:lstStyle/>
          <a:p>
            <a:fld id="{D5CDC59A-8C4B-3741-8921-09D2C8EE8BFB}" type="slidenum">
              <a:rPr lang="en-US" smtClean="0"/>
              <a:t>3</a:t>
            </a:fld>
            <a:endParaRPr lang="en-US"/>
          </a:p>
        </p:txBody>
      </p:sp>
    </p:spTree>
    <p:extLst>
      <p:ext uri="{BB962C8B-B14F-4D97-AF65-F5344CB8AC3E}">
        <p14:creationId xmlns:p14="http://schemas.microsoft.com/office/powerpoint/2010/main" val="346699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E9853-E10E-0621-15EC-78DDA1099A9E}"/>
              </a:ext>
            </a:extLst>
          </p:cNvPr>
          <p:cNvSpPr>
            <a:spLocks noGrp="1"/>
          </p:cNvSpPr>
          <p:nvPr>
            <p:ph type="title"/>
          </p:nvPr>
        </p:nvSpPr>
        <p:spPr/>
        <p:txBody>
          <a:bodyPr/>
          <a:lstStyle/>
          <a:p>
            <a:r>
              <a:rPr lang="fi-FI"/>
              <a:t>Tilastotulosten käyttötarkoitus</a:t>
            </a:r>
          </a:p>
        </p:txBody>
      </p:sp>
      <p:sp>
        <p:nvSpPr>
          <p:cNvPr id="3" name="Content Placeholder 2">
            <a:extLst>
              <a:ext uri="{FF2B5EF4-FFF2-40B4-BE49-F238E27FC236}">
                <a16:creationId xmlns:a16="http://schemas.microsoft.com/office/drawing/2014/main" id="{0AD68831-CADB-EB11-35E6-B9D8FB473EFD}"/>
              </a:ext>
            </a:extLst>
          </p:cNvPr>
          <p:cNvSpPr>
            <a:spLocks noGrp="1"/>
          </p:cNvSpPr>
          <p:nvPr>
            <p:ph sz="half" idx="1"/>
          </p:nvPr>
        </p:nvSpPr>
        <p:spPr/>
        <p:txBody>
          <a:bodyPr>
            <a:normAutofit fontScale="92500" lnSpcReduction="10000"/>
          </a:bodyPr>
          <a:lstStyle/>
          <a:p>
            <a:pPr marL="0" indent="0">
              <a:buNone/>
            </a:pPr>
            <a:r>
              <a:rPr lang="fi-FI"/>
              <a:t>Tilastotuloksia ei ole tarkoitettu tavoitearvoiksi, vaan lukemista saa </a:t>
            </a:r>
            <a:r>
              <a:rPr lang="fi-FI" b="1"/>
              <a:t>karkean</a:t>
            </a:r>
            <a:r>
              <a:rPr lang="fi-FI"/>
              <a:t> yleiskuvan maan johtorakentamisen kustannustasosta ja sen vaihtelusta. Tilastoja voidaan käyttää esimerkiksi alustavaan budjetointiin omissa hankkeissa soveltaen paikallista kustannustietoutta ja rakentamisympäristöä. </a:t>
            </a:r>
          </a:p>
          <a:p>
            <a:pPr marL="0" indent="0">
              <a:buNone/>
            </a:pPr>
            <a:r>
              <a:rPr lang="fi-FI"/>
              <a:t>Rakentamiskustannustilastoon jää aina epätarkkuuksia, koska </a:t>
            </a:r>
          </a:p>
          <a:p>
            <a:r>
              <a:rPr lang="fi-FI" sz="1900"/>
              <a:t>kokonaiskustannukset vaihtelevat runsaasti riippuen maaperä- ja asennusolosuhteista, asennustavasta, rakennusprojektien johtopituudesta ja luonteesta, komponenttien määrästä, jne.</a:t>
            </a:r>
          </a:p>
          <a:p>
            <a:r>
              <a:rPr lang="fi-FI" sz="1900"/>
              <a:t>vaikka kaikki yhtiöt vastaavat tilastoon samalla ohjeistuksella, yhtiöiden erilaiset kustannusseurantatavat vaikuttavat siihen, mitä kustannuksia yhtiön vastauksessa on huomioitu. Näin ollen ilmoitetuissa kustannuksissa voi olla huomioitu mm. kohdekohtaisten lisätöiden kustannukset eri tavoilla.</a:t>
            </a:r>
          </a:p>
          <a:p>
            <a:pPr marL="0" indent="0">
              <a:buNone/>
            </a:pPr>
            <a:r>
              <a:rPr lang="fi-FI"/>
              <a:t>Alimpien kustannusten saavuttaminen lienee useimmissa tapauksissa epärealistista.</a:t>
            </a:r>
          </a:p>
        </p:txBody>
      </p:sp>
      <p:sp>
        <p:nvSpPr>
          <p:cNvPr id="4" name="Date Placeholder 3">
            <a:extLst>
              <a:ext uri="{FF2B5EF4-FFF2-40B4-BE49-F238E27FC236}">
                <a16:creationId xmlns:a16="http://schemas.microsoft.com/office/drawing/2014/main" id="{48FD4864-71AF-F7BE-711D-D70C873223D3}"/>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299D48D8-2E70-6A91-7D4D-D003E217D0CF}"/>
              </a:ext>
            </a:extLst>
          </p:cNvPr>
          <p:cNvSpPr>
            <a:spLocks noGrp="1"/>
          </p:cNvSpPr>
          <p:nvPr>
            <p:ph type="sldNum" sz="quarter" idx="12"/>
          </p:nvPr>
        </p:nvSpPr>
        <p:spPr/>
        <p:txBody>
          <a:bodyPr/>
          <a:lstStyle/>
          <a:p>
            <a:fld id="{D5CDC59A-8C4B-3741-8921-09D2C8EE8BFB}" type="slidenum">
              <a:rPr lang="en-US" smtClean="0"/>
              <a:t>4</a:t>
            </a:fld>
            <a:endParaRPr lang="en-US"/>
          </a:p>
        </p:txBody>
      </p:sp>
    </p:spTree>
    <p:extLst>
      <p:ext uri="{BB962C8B-B14F-4D97-AF65-F5344CB8AC3E}">
        <p14:creationId xmlns:p14="http://schemas.microsoft.com/office/powerpoint/2010/main" val="1955452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DED9C-77AA-D876-D531-28C5E0AB0ECA}"/>
              </a:ext>
            </a:extLst>
          </p:cNvPr>
          <p:cNvSpPr>
            <a:spLocks noGrp="1"/>
          </p:cNvSpPr>
          <p:nvPr>
            <p:ph type="title"/>
          </p:nvPr>
        </p:nvSpPr>
        <p:spPr/>
        <p:txBody>
          <a:bodyPr/>
          <a:lstStyle/>
          <a:p>
            <a:r>
              <a:rPr lang="fi-FI"/>
              <a:t>Tilastossa käytetyt vastausluokat</a:t>
            </a:r>
          </a:p>
        </p:txBody>
      </p:sp>
      <p:sp>
        <p:nvSpPr>
          <p:cNvPr id="3" name="Content Placeholder 2">
            <a:extLst>
              <a:ext uri="{FF2B5EF4-FFF2-40B4-BE49-F238E27FC236}">
                <a16:creationId xmlns:a16="http://schemas.microsoft.com/office/drawing/2014/main" id="{46F61B70-F8BD-B64C-A7E0-0F9EDB124331}"/>
              </a:ext>
            </a:extLst>
          </p:cNvPr>
          <p:cNvSpPr>
            <a:spLocks noGrp="1"/>
          </p:cNvSpPr>
          <p:nvPr>
            <p:ph sz="half" idx="1"/>
          </p:nvPr>
        </p:nvSpPr>
        <p:spPr/>
        <p:txBody>
          <a:bodyPr>
            <a:normAutofit fontScale="70000" lnSpcReduction="20000"/>
          </a:bodyPr>
          <a:lstStyle/>
          <a:p>
            <a:pPr marL="285750" indent="-285750">
              <a:spcBef>
                <a:spcPts val="0"/>
              </a:spcBef>
              <a:buFont typeface="Arial" panose="020B0604020202020204" pitchFamily="34" charset="0"/>
              <a:buChar char="•"/>
            </a:pPr>
            <a:r>
              <a:rPr lang="fi-FI" sz="2100" dirty="0"/>
              <a:t>Kysytyt johtokoot on jaoteltu </a:t>
            </a:r>
            <a:r>
              <a:rPr lang="fi-FI" sz="2100" b="1" dirty="0"/>
              <a:t>2Mpuk</a:t>
            </a:r>
            <a:r>
              <a:rPr lang="fi-FI" sz="2100" dirty="0"/>
              <a:t>-johdoilla neljään ja </a:t>
            </a:r>
            <a:r>
              <a:rPr lang="fi-FI" sz="2100" b="1" dirty="0" err="1"/>
              <a:t>Mpuk</a:t>
            </a:r>
            <a:r>
              <a:rPr lang="fi-FI" sz="2100" b="1" dirty="0"/>
              <a:t>-johdoilla</a:t>
            </a:r>
            <a:r>
              <a:rPr lang="fi-FI" sz="2100" dirty="0"/>
              <a:t> kolmeen eri kokoluokkaan. </a:t>
            </a:r>
          </a:p>
          <a:p>
            <a:pPr marL="742950" lvl="1" indent="-285750">
              <a:buFont typeface="Arial" panose="020B0604020202020204" pitchFamily="34" charset="0"/>
              <a:buChar char="•"/>
            </a:pPr>
            <a:r>
              <a:rPr lang="fi-FI" sz="1800" dirty="0"/>
              <a:t>Aiempien rakentamiskustannustilastojen 2014-2019 perusteella keskimääräiset kokonaiskustannukset ovat pysyneet näiden kokoluokkien sisällä melko samantasoisina. </a:t>
            </a:r>
          </a:p>
          <a:p>
            <a:pPr marL="742950" lvl="1" indent="-285750">
              <a:buFont typeface="Arial" panose="020B0604020202020204" pitchFamily="34" charset="0"/>
              <a:buChar char="•"/>
            </a:pPr>
            <a:r>
              <a:rPr lang="fi-FI" sz="1800" dirty="0"/>
              <a:t>Suurimmat 2Mpuk johtokokoluokat (DN 500-700) on rajattu pois tästä tilastosta, koska niiden rakentamiskustannukset ovat usein tapauskohtaisia.</a:t>
            </a:r>
          </a:p>
          <a:p>
            <a:pPr algn="l">
              <a:spcAft>
                <a:spcPts val="750"/>
              </a:spcAft>
              <a:buFont typeface="Arial" panose="020B0604020202020204" pitchFamily="34" charset="0"/>
              <a:buChar char="•"/>
            </a:pPr>
            <a:r>
              <a:rPr lang="fi-FI" sz="2100" dirty="0"/>
              <a:t>Tilastossa on eroteltu </a:t>
            </a:r>
            <a:r>
              <a:rPr lang="fi-FI" sz="2100" b="1" dirty="0"/>
              <a:t>uudisrakennettujen</a:t>
            </a:r>
            <a:r>
              <a:rPr lang="fi-FI" sz="2100" dirty="0"/>
              <a:t> johtojen ja </a:t>
            </a:r>
            <a:r>
              <a:rPr lang="fi-FI" sz="2100" b="1" dirty="0"/>
              <a:t>perusparannettujen</a:t>
            </a:r>
            <a:r>
              <a:rPr lang="fi-FI" sz="2100" dirty="0"/>
              <a:t> johtojen rakentamisen kokonaiskustannukset. Johtojen perusparantamisessa on kustannuksia nostavia tekijöitä.</a:t>
            </a:r>
            <a:endParaRPr lang="fi-FI" sz="2100" dirty="0">
              <a:highlight>
                <a:srgbClr val="FFFF00"/>
              </a:highlight>
            </a:endParaRPr>
          </a:p>
          <a:p>
            <a:pPr marL="285750" indent="-285750">
              <a:buFont typeface="Arial" panose="020B0604020202020204" pitchFamily="34" charset="0"/>
              <a:buChar char="•"/>
            </a:pPr>
            <a:r>
              <a:rPr lang="fi-FI" sz="2100" dirty="0"/>
              <a:t>Tilastossa on eroteltu tiiviissä kaupunkimaisessa ympäristössä ja väljemmin rakennetussa ympäristössä rakennettujen johtojen rakentamiskustannukset, koska tiiviissä kaupunkimaisessa ympäristössä on kustannuksia nostavia tekijöitä. Määritelmät on kuvattu alla esimerkinomaisesti:</a:t>
            </a:r>
          </a:p>
          <a:p>
            <a:pPr marL="742950" lvl="1" indent="-285750">
              <a:buFont typeface="Arial" panose="020B0604020202020204" pitchFamily="34" charset="0"/>
              <a:buChar char="•"/>
            </a:pPr>
            <a:r>
              <a:rPr lang="fi-FI" b="1" dirty="0"/>
              <a:t>Tiiviin kaupunkimaisen ympäristön määritelmä: </a:t>
            </a:r>
            <a:r>
              <a:rPr lang="fi-FI" dirty="0"/>
              <a:t>Tyypillisesti asfaltoiduilla alueella, kaupunkien tai kuntien keskustoissa, joissa on paljon muuta maanalaista infraa ja/tai muita johtoja. Liikennejärjestelyt ja työsuunnittelu ovat korostetussa roolissa.</a:t>
            </a:r>
          </a:p>
          <a:p>
            <a:pPr marL="742950" lvl="1" indent="-285750">
              <a:buFont typeface="Arial" panose="020B0604020202020204" pitchFamily="34" charset="0"/>
              <a:buChar char="•"/>
            </a:pPr>
            <a:r>
              <a:rPr lang="fi-FI" b="1" dirty="0"/>
              <a:t>Väljemmin rakennetun ympäristön määritelmä: </a:t>
            </a:r>
            <a:r>
              <a:rPr lang="fi-FI" dirty="0"/>
              <a:t>Esimerkiksi kaupunkien väljemmät taajamat ja lähiöt, joissa liikutaan osin asfaltoimattomilla alueilla, alueella on kohtuullisen vähän muuta maanalaista infraa, johtoja voidaan sijoittaa yleisille alueille ja työmaalle on lähellä varastopaikkoja ja läjitysmahdollisuuksia.​</a:t>
            </a:r>
          </a:p>
          <a:p>
            <a:endParaRPr lang="fi-FI" dirty="0"/>
          </a:p>
        </p:txBody>
      </p:sp>
      <p:sp>
        <p:nvSpPr>
          <p:cNvPr id="4" name="Date Placeholder 3">
            <a:extLst>
              <a:ext uri="{FF2B5EF4-FFF2-40B4-BE49-F238E27FC236}">
                <a16:creationId xmlns:a16="http://schemas.microsoft.com/office/drawing/2014/main" id="{6090326A-EC8F-573E-3743-E8B5780E5ADD}"/>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4AB3FD4C-F502-45F5-80B3-6FF6F8F95A6F}"/>
              </a:ext>
            </a:extLst>
          </p:cNvPr>
          <p:cNvSpPr>
            <a:spLocks noGrp="1"/>
          </p:cNvSpPr>
          <p:nvPr>
            <p:ph type="sldNum" sz="quarter" idx="12"/>
          </p:nvPr>
        </p:nvSpPr>
        <p:spPr/>
        <p:txBody>
          <a:bodyPr/>
          <a:lstStyle/>
          <a:p>
            <a:fld id="{D5CDC59A-8C4B-3741-8921-09D2C8EE8BFB}" type="slidenum">
              <a:rPr lang="en-US" smtClean="0"/>
              <a:t>5</a:t>
            </a:fld>
            <a:endParaRPr lang="en-US"/>
          </a:p>
        </p:txBody>
      </p:sp>
    </p:spTree>
    <p:extLst>
      <p:ext uri="{BB962C8B-B14F-4D97-AF65-F5344CB8AC3E}">
        <p14:creationId xmlns:p14="http://schemas.microsoft.com/office/powerpoint/2010/main" val="3186619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7015B-9F06-7874-D65F-4343C7F7A997}"/>
              </a:ext>
            </a:extLst>
          </p:cNvPr>
          <p:cNvSpPr>
            <a:spLocks noGrp="1"/>
          </p:cNvSpPr>
          <p:nvPr>
            <p:ph type="title"/>
          </p:nvPr>
        </p:nvSpPr>
        <p:spPr/>
        <p:txBody>
          <a:bodyPr/>
          <a:lstStyle/>
          <a:p>
            <a:r>
              <a:rPr lang="fi-FI"/>
              <a:t>2Mpuk- ja Mpuk-kanavan tyyppipoikkileikkaukset</a:t>
            </a:r>
          </a:p>
        </p:txBody>
      </p:sp>
      <p:sp>
        <p:nvSpPr>
          <p:cNvPr id="5" name="Slide Number Placeholder 4">
            <a:extLst>
              <a:ext uri="{FF2B5EF4-FFF2-40B4-BE49-F238E27FC236}">
                <a16:creationId xmlns:a16="http://schemas.microsoft.com/office/drawing/2014/main" id="{96763866-CF37-2E3D-E886-214BC448F0D8}"/>
              </a:ext>
            </a:extLst>
          </p:cNvPr>
          <p:cNvSpPr>
            <a:spLocks noGrp="1"/>
          </p:cNvSpPr>
          <p:nvPr>
            <p:ph type="sldNum" sz="quarter" idx="18"/>
          </p:nvPr>
        </p:nvSpPr>
        <p:spPr/>
        <p:txBody>
          <a:bodyPr/>
          <a:lstStyle/>
          <a:p>
            <a:fld id="{D5CDC59A-8C4B-3741-8921-09D2C8EE8BFB}" type="slidenum">
              <a:rPr lang="en-US" smtClean="0"/>
              <a:t>6</a:t>
            </a:fld>
            <a:endParaRPr lang="en-US"/>
          </a:p>
        </p:txBody>
      </p:sp>
      <p:sp>
        <p:nvSpPr>
          <p:cNvPr id="6" name="Content Placeholder 5">
            <a:extLst>
              <a:ext uri="{FF2B5EF4-FFF2-40B4-BE49-F238E27FC236}">
                <a16:creationId xmlns:a16="http://schemas.microsoft.com/office/drawing/2014/main" id="{EC316E3C-D244-EA12-705B-C3AB6E2CC78F}"/>
              </a:ext>
            </a:extLst>
          </p:cNvPr>
          <p:cNvSpPr>
            <a:spLocks noGrp="1"/>
          </p:cNvSpPr>
          <p:nvPr>
            <p:ph sz="quarter" idx="19"/>
          </p:nvPr>
        </p:nvSpPr>
        <p:spPr/>
        <p:txBody>
          <a:bodyPr/>
          <a:lstStyle/>
          <a:p>
            <a:r>
              <a:rPr lang="fi-FI"/>
              <a:t>Lähde: Kaukolämpöjohtojen suunnittelu- ja rakentamisohjeet. Suositus L11/2013 </a:t>
            </a:r>
          </a:p>
          <a:p>
            <a:endParaRPr lang="fi-FI"/>
          </a:p>
        </p:txBody>
      </p:sp>
      <p:sp>
        <p:nvSpPr>
          <p:cNvPr id="4" name="Date Placeholder 3">
            <a:extLst>
              <a:ext uri="{FF2B5EF4-FFF2-40B4-BE49-F238E27FC236}">
                <a16:creationId xmlns:a16="http://schemas.microsoft.com/office/drawing/2014/main" id="{BC0A9C8B-0DD9-87D5-DC9F-769DC47C2980}"/>
              </a:ext>
            </a:extLst>
          </p:cNvPr>
          <p:cNvSpPr>
            <a:spLocks noGrp="1"/>
          </p:cNvSpPr>
          <p:nvPr>
            <p:ph type="dt" sz="half" idx="16"/>
          </p:nvPr>
        </p:nvSpPr>
        <p:spPr/>
        <p:txBody>
          <a:bodyPr/>
          <a:lstStyle/>
          <a:p>
            <a:r>
              <a:rPr lang="fi-FI" noProof="0"/>
              <a:t>26.8.2026</a:t>
            </a:r>
          </a:p>
        </p:txBody>
      </p:sp>
      <p:pic>
        <p:nvPicPr>
          <p:cNvPr id="7" name="Picture 6">
            <a:extLst>
              <a:ext uri="{FF2B5EF4-FFF2-40B4-BE49-F238E27FC236}">
                <a16:creationId xmlns:a16="http://schemas.microsoft.com/office/drawing/2014/main" id="{D47F260C-D5B2-CC0F-CED0-95D7B281AF1C}"/>
              </a:ext>
            </a:extLst>
          </p:cNvPr>
          <p:cNvPicPr>
            <a:picLocks noChangeAspect="1"/>
          </p:cNvPicPr>
          <p:nvPr/>
        </p:nvPicPr>
        <p:blipFill>
          <a:blip r:embed="rId2"/>
          <a:stretch>
            <a:fillRect/>
          </a:stretch>
        </p:blipFill>
        <p:spPr>
          <a:xfrm>
            <a:off x="619929" y="2071829"/>
            <a:ext cx="5339733" cy="3530157"/>
          </a:xfrm>
          <a:prstGeom prst="rect">
            <a:avLst/>
          </a:prstGeom>
        </p:spPr>
      </p:pic>
      <p:pic>
        <p:nvPicPr>
          <p:cNvPr id="9" name="Picture 8">
            <a:extLst>
              <a:ext uri="{FF2B5EF4-FFF2-40B4-BE49-F238E27FC236}">
                <a16:creationId xmlns:a16="http://schemas.microsoft.com/office/drawing/2014/main" id="{53B72F3C-0769-E48C-477C-9534318F3CD3}"/>
              </a:ext>
            </a:extLst>
          </p:cNvPr>
          <p:cNvPicPr>
            <a:picLocks noChangeAspect="1"/>
          </p:cNvPicPr>
          <p:nvPr/>
        </p:nvPicPr>
        <p:blipFill>
          <a:blip r:embed="rId3"/>
          <a:stretch>
            <a:fillRect/>
          </a:stretch>
        </p:blipFill>
        <p:spPr>
          <a:xfrm>
            <a:off x="6052134" y="2071828"/>
            <a:ext cx="4941180" cy="3530157"/>
          </a:xfrm>
          <a:prstGeom prst="rect">
            <a:avLst/>
          </a:prstGeom>
        </p:spPr>
      </p:pic>
      <p:sp>
        <p:nvSpPr>
          <p:cNvPr id="10" name="TextBox 9">
            <a:extLst>
              <a:ext uri="{FF2B5EF4-FFF2-40B4-BE49-F238E27FC236}">
                <a16:creationId xmlns:a16="http://schemas.microsoft.com/office/drawing/2014/main" id="{B00D55B4-7E56-7212-6122-C6E533B21340}"/>
              </a:ext>
            </a:extLst>
          </p:cNvPr>
          <p:cNvSpPr txBox="1"/>
          <p:nvPr/>
        </p:nvSpPr>
        <p:spPr>
          <a:xfrm>
            <a:off x="873302" y="1586236"/>
            <a:ext cx="3935003" cy="369332"/>
          </a:xfrm>
          <a:prstGeom prst="rect">
            <a:avLst/>
          </a:prstGeom>
          <a:noFill/>
        </p:spPr>
        <p:txBody>
          <a:bodyPr wrap="square" rtlCol="0">
            <a:spAutoFit/>
          </a:bodyPr>
          <a:lstStyle/>
          <a:p>
            <a:r>
              <a:rPr lang="fi-FI">
                <a:latin typeface="Aptos" panose="020B0004020202020204" pitchFamily="34" charset="0"/>
              </a:rPr>
              <a:t>2Mpuk-kanavan poikkileikkaus</a:t>
            </a:r>
          </a:p>
        </p:txBody>
      </p:sp>
      <p:sp>
        <p:nvSpPr>
          <p:cNvPr id="11" name="TextBox 10">
            <a:extLst>
              <a:ext uri="{FF2B5EF4-FFF2-40B4-BE49-F238E27FC236}">
                <a16:creationId xmlns:a16="http://schemas.microsoft.com/office/drawing/2014/main" id="{599F888A-17B9-DCE1-9B98-FBD9C5AE8828}"/>
              </a:ext>
            </a:extLst>
          </p:cNvPr>
          <p:cNvSpPr txBox="1"/>
          <p:nvPr/>
        </p:nvSpPr>
        <p:spPr>
          <a:xfrm>
            <a:off x="5959662" y="1586236"/>
            <a:ext cx="4848751" cy="369332"/>
          </a:xfrm>
          <a:prstGeom prst="rect">
            <a:avLst/>
          </a:prstGeom>
          <a:noFill/>
        </p:spPr>
        <p:txBody>
          <a:bodyPr wrap="square" rtlCol="0">
            <a:spAutoFit/>
          </a:bodyPr>
          <a:lstStyle/>
          <a:p>
            <a:r>
              <a:rPr lang="fi-FI">
                <a:latin typeface="Aptos" panose="020B0004020202020204" pitchFamily="34" charset="0"/>
              </a:rPr>
              <a:t>Mpuk-kanavan poikkileikkaus</a:t>
            </a:r>
          </a:p>
        </p:txBody>
      </p:sp>
    </p:spTree>
    <p:extLst>
      <p:ext uri="{BB962C8B-B14F-4D97-AF65-F5344CB8AC3E}">
        <p14:creationId xmlns:p14="http://schemas.microsoft.com/office/powerpoint/2010/main" val="3582484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4AA64-838C-8A68-685A-EE748BA0C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E75E5-AB3E-C788-E110-A813E80F2BC3}"/>
              </a:ext>
            </a:extLst>
          </p:cNvPr>
          <p:cNvSpPr>
            <a:spLocks noGrp="1"/>
          </p:cNvSpPr>
          <p:nvPr>
            <p:ph type="title"/>
          </p:nvPr>
        </p:nvSpPr>
        <p:spPr/>
        <p:txBody>
          <a:bodyPr/>
          <a:lstStyle/>
          <a:p>
            <a:r>
              <a:rPr lang="fi-FI"/>
              <a:t>2Mpuk</a:t>
            </a:r>
          </a:p>
        </p:txBody>
      </p:sp>
      <p:sp>
        <p:nvSpPr>
          <p:cNvPr id="3" name="Subtitle 2">
            <a:extLst>
              <a:ext uri="{FF2B5EF4-FFF2-40B4-BE49-F238E27FC236}">
                <a16:creationId xmlns:a16="http://schemas.microsoft.com/office/drawing/2014/main" id="{6EBFC056-7BFF-EF1C-9E0F-0CDCCA961545}"/>
              </a:ext>
            </a:extLst>
          </p:cNvPr>
          <p:cNvSpPr>
            <a:spLocks noGrp="1"/>
          </p:cNvSpPr>
          <p:nvPr>
            <p:ph type="body" idx="1"/>
          </p:nvPr>
        </p:nvSpPr>
        <p:spPr/>
        <p:txBody>
          <a:bodyPr/>
          <a:lstStyle/>
          <a:p>
            <a:r>
              <a:rPr lang="fi-FI" dirty="0"/>
              <a:t>Rakentamisen kokonaiskustannukset vuonna 2025</a:t>
            </a:r>
          </a:p>
        </p:txBody>
      </p:sp>
      <p:sp>
        <p:nvSpPr>
          <p:cNvPr id="4" name="Date Placeholder 3">
            <a:extLst>
              <a:ext uri="{FF2B5EF4-FFF2-40B4-BE49-F238E27FC236}">
                <a16:creationId xmlns:a16="http://schemas.microsoft.com/office/drawing/2014/main" id="{FB36AA0C-C773-C2EF-B9EB-9C069A5C8DA4}"/>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61830967-EF3A-E3B9-0B7F-1CA1DDDB3E13}"/>
              </a:ext>
            </a:extLst>
          </p:cNvPr>
          <p:cNvSpPr>
            <a:spLocks noGrp="1"/>
          </p:cNvSpPr>
          <p:nvPr>
            <p:ph type="sldNum" sz="quarter" idx="12"/>
          </p:nvPr>
        </p:nvSpPr>
        <p:spPr/>
        <p:txBody>
          <a:bodyPr/>
          <a:lstStyle/>
          <a:p>
            <a:fld id="{D5CDC59A-8C4B-3741-8921-09D2C8EE8BFB}" type="slidenum">
              <a:rPr lang="en-US" smtClean="0"/>
              <a:pPr/>
              <a:t>7</a:t>
            </a:fld>
            <a:endParaRPr lang="en-US"/>
          </a:p>
        </p:txBody>
      </p:sp>
    </p:spTree>
    <p:extLst>
      <p:ext uri="{BB962C8B-B14F-4D97-AF65-F5344CB8AC3E}">
        <p14:creationId xmlns:p14="http://schemas.microsoft.com/office/powerpoint/2010/main" val="2988234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17E2-7F96-3439-EF65-360EEEC739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89A14F-926D-00B1-6513-F8CF80F4B03F}"/>
              </a:ext>
            </a:extLst>
          </p:cNvPr>
          <p:cNvSpPr>
            <a:spLocks noGrp="1"/>
          </p:cNvSpPr>
          <p:nvPr>
            <p:ph type="title"/>
          </p:nvPr>
        </p:nvSpPr>
        <p:spPr/>
        <p:txBody>
          <a:bodyPr>
            <a:noAutofit/>
          </a:bodyPr>
          <a:lstStyle/>
          <a:p>
            <a:r>
              <a:rPr lang="fi-FI" sz="3200" dirty="0"/>
              <a:t>2Mpuk-kaukolämpöjohtojen arvonlisäverottomat rakentamisen keskimääräiset kokonaiskustannukset 2025</a:t>
            </a:r>
          </a:p>
        </p:txBody>
      </p:sp>
      <p:sp>
        <p:nvSpPr>
          <p:cNvPr id="6" name="Content Placeholder 5">
            <a:extLst>
              <a:ext uri="{FF2B5EF4-FFF2-40B4-BE49-F238E27FC236}">
                <a16:creationId xmlns:a16="http://schemas.microsoft.com/office/drawing/2014/main" id="{7E1462CE-5334-A449-73EE-6F4BD0897F12}"/>
              </a:ext>
            </a:extLst>
          </p:cNvPr>
          <p:cNvSpPr>
            <a:spLocks noGrp="1"/>
          </p:cNvSpPr>
          <p:nvPr>
            <p:ph sz="half" idx="1"/>
          </p:nvPr>
        </p:nvSpPr>
        <p:spPr>
          <a:xfrm>
            <a:off x="496800" y="1797803"/>
            <a:ext cx="5486401" cy="1554997"/>
          </a:xfrm>
        </p:spPr>
        <p:txBody>
          <a:bodyPr>
            <a:normAutofit fontScale="70000" lnSpcReduction="20000"/>
          </a:bodyPr>
          <a:lstStyle/>
          <a:p>
            <a:pPr>
              <a:spcAft>
                <a:spcPts val="500"/>
              </a:spcAft>
            </a:pPr>
            <a:r>
              <a:rPr lang="fi-FI" sz="2400" dirty="0"/>
              <a:t>Kokonaiskustannus sisältää maanrakennustyöt, putki- ja liitostyöt ja materiaalit. </a:t>
            </a:r>
          </a:p>
          <a:p>
            <a:r>
              <a:rPr lang="fi-FI" sz="2400" dirty="0"/>
              <a:t>Rakennettu johtopituus sisältää ne rakennetut johdot, joiden kustannukset on vastattu kyselyyn. Johtopituus ei siis sisällä kaikkea vuonna 2025 rakennettua johtoa. </a:t>
            </a:r>
          </a:p>
          <a:p>
            <a:endParaRPr lang="fi-FI" dirty="0"/>
          </a:p>
        </p:txBody>
      </p:sp>
      <p:sp>
        <p:nvSpPr>
          <p:cNvPr id="4" name="Date Placeholder 3">
            <a:extLst>
              <a:ext uri="{FF2B5EF4-FFF2-40B4-BE49-F238E27FC236}">
                <a16:creationId xmlns:a16="http://schemas.microsoft.com/office/drawing/2014/main" id="{12FF8425-0B17-3FBB-502A-01DA2630468A}"/>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4B259C03-AAAF-F1A7-97FE-218DAEB487E4}"/>
              </a:ext>
            </a:extLst>
          </p:cNvPr>
          <p:cNvSpPr>
            <a:spLocks noGrp="1"/>
          </p:cNvSpPr>
          <p:nvPr>
            <p:ph type="sldNum" sz="quarter" idx="12"/>
          </p:nvPr>
        </p:nvSpPr>
        <p:spPr/>
        <p:txBody>
          <a:bodyPr/>
          <a:lstStyle/>
          <a:p>
            <a:fld id="{D5CDC59A-8C4B-3741-8921-09D2C8EE8BFB}" type="slidenum">
              <a:rPr lang="en-US" smtClean="0"/>
              <a:t>8</a:t>
            </a:fld>
            <a:endParaRPr lang="en-US"/>
          </a:p>
        </p:txBody>
      </p:sp>
      <p:graphicFrame>
        <p:nvGraphicFramePr>
          <p:cNvPr id="8" name="Table 7">
            <a:extLst>
              <a:ext uri="{FF2B5EF4-FFF2-40B4-BE49-F238E27FC236}">
                <a16:creationId xmlns:a16="http://schemas.microsoft.com/office/drawing/2014/main" id="{71371289-8001-50BB-4031-9E4F752EA31B}"/>
              </a:ext>
            </a:extLst>
          </p:cNvPr>
          <p:cNvGraphicFramePr>
            <a:graphicFrameLocks noGrp="1"/>
          </p:cNvGraphicFramePr>
          <p:nvPr>
            <p:extLst>
              <p:ext uri="{D42A27DB-BD31-4B8C-83A1-F6EECF244321}">
                <p14:modId xmlns:p14="http://schemas.microsoft.com/office/powerpoint/2010/main" val="4185525280"/>
              </p:ext>
            </p:extLst>
          </p:nvPr>
        </p:nvGraphicFramePr>
        <p:xfrm>
          <a:off x="614080" y="3429000"/>
          <a:ext cx="4461353" cy="2675217"/>
        </p:xfrm>
        <a:graphic>
          <a:graphicData uri="http://schemas.openxmlformats.org/drawingml/2006/table">
            <a:tbl>
              <a:tblPr>
                <a:tableStyleId>{5C22544A-7EE6-4342-B048-85BDC9FD1C3A}</a:tableStyleId>
              </a:tblPr>
              <a:tblGrid>
                <a:gridCol w="1389381">
                  <a:extLst>
                    <a:ext uri="{9D8B030D-6E8A-4147-A177-3AD203B41FA5}">
                      <a16:colId xmlns:a16="http://schemas.microsoft.com/office/drawing/2014/main" val="874420117"/>
                    </a:ext>
                  </a:extLst>
                </a:gridCol>
                <a:gridCol w="1243173">
                  <a:extLst>
                    <a:ext uri="{9D8B030D-6E8A-4147-A177-3AD203B41FA5}">
                      <a16:colId xmlns:a16="http://schemas.microsoft.com/office/drawing/2014/main" val="1940337489"/>
                    </a:ext>
                  </a:extLst>
                </a:gridCol>
                <a:gridCol w="1828799">
                  <a:extLst>
                    <a:ext uri="{9D8B030D-6E8A-4147-A177-3AD203B41FA5}">
                      <a16:colId xmlns:a16="http://schemas.microsoft.com/office/drawing/2014/main" val="2097847780"/>
                    </a:ext>
                  </a:extLst>
                </a:gridCol>
              </a:tblGrid>
              <a:tr h="754424">
                <a:tc>
                  <a:txBody>
                    <a:bodyPr/>
                    <a:lstStyle/>
                    <a:p>
                      <a:pPr algn="ctr" fontAlgn="b"/>
                      <a:r>
                        <a:rPr lang="fi-FI" sz="1600" b="0" i="0" u="none" strike="noStrike" kern="1200">
                          <a:solidFill>
                            <a:srgbClr val="000000"/>
                          </a:solidFill>
                          <a:effectLst/>
                          <a:latin typeface="Aptos" panose="020B0004020202020204" pitchFamily="34" charset="0"/>
                          <a:ea typeface="+mn-ea"/>
                          <a:cs typeface="+mn-cs"/>
                        </a:rPr>
                        <a:t>Johtokoot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i-FI" sz="1600" b="0" i="0" u="none" strike="noStrike">
                          <a:solidFill>
                            <a:srgbClr val="000000"/>
                          </a:solidFill>
                          <a:effectLst/>
                          <a:latin typeface="Aptos" panose="020B0004020202020204" pitchFamily="34" charset="0"/>
                        </a:rPr>
                        <a:t>Rakennettu johtopituus [m]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fi-FI" sz="1400" u="none" strike="noStrike">
                          <a:effectLst/>
                          <a:latin typeface="Aptos" panose="020B0004020202020204" pitchFamily="34" charset="0"/>
                        </a:rPr>
                        <a:t>Rakentamiskustannus, johtopituudella painotettu keskiarvo </a:t>
                      </a:r>
                      <a:r>
                        <a:rPr lang="fi-FI" sz="1600" b="0" i="0" u="none" strike="noStrike">
                          <a:solidFill>
                            <a:srgbClr val="000000"/>
                          </a:solidFill>
                          <a:effectLst/>
                          <a:latin typeface="Aptos" panose="020B0004020202020204" pitchFamily="34" charset="0"/>
                        </a:rPr>
                        <a:t>[€/m]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8105113"/>
                  </a:ext>
                </a:extLst>
              </a:tr>
              <a:tr h="445443">
                <a:tc>
                  <a:txBody>
                    <a:bodyPr/>
                    <a:lstStyle/>
                    <a:p>
                      <a:pPr marL="144000" algn="l" fontAlgn="b"/>
                      <a:r>
                        <a:rPr lang="fi-FI" sz="1600" u="none" strike="noStrike">
                          <a:effectLst/>
                          <a:latin typeface="Aptos" panose="020B0004020202020204" pitchFamily="34" charset="0"/>
                        </a:rPr>
                        <a:t>DN 20-65</a:t>
                      </a:r>
                      <a:endParaRPr lang="fi-FI" sz="1600" b="0" i="0" u="none" strike="noStrike">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18435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444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9515925"/>
                  </a:ext>
                </a:extLst>
              </a:tr>
              <a:tr h="445443">
                <a:tc>
                  <a:txBody>
                    <a:bodyPr/>
                    <a:lstStyle/>
                    <a:p>
                      <a:pPr marL="144000" algn="l" fontAlgn="b"/>
                      <a:r>
                        <a:rPr lang="fi-FI" sz="1600" u="none" strike="noStrike">
                          <a:effectLst/>
                          <a:latin typeface="Aptos" panose="020B0004020202020204" pitchFamily="34" charset="0"/>
                        </a:rPr>
                        <a:t>DN 80-150</a:t>
                      </a:r>
                      <a:endParaRPr lang="fi-FI" sz="1600" b="0" i="0" u="none" strike="noStrike">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34456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597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8484591"/>
                  </a:ext>
                </a:extLst>
              </a:tr>
              <a:tr h="445443">
                <a:tc>
                  <a:txBody>
                    <a:bodyPr/>
                    <a:lstStyle/>
                    <a:p>
                      <a:pPr marL="144000" algn="l" fontAlgn="b"/>
                      <a:r>
                        <a:rPr lang="fi-FI" sz="1600" u="none" strike="noStrike">
                          <a:effectLst/>
                          <a:latin typeface="Aptos" panose="020B0004020202020204" pitchFamily="34" charset="0"/>
                        </a:rPr>
                        <a:t>DN 200-250</a:t>
                      </a:r>
                      <a:endParaRPr lang="fi-FI" sz="1600" b="0" i="0" u="none" strike="noStrike">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18490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757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5726744"/>
                  </a:ext>
                </a:extLst>
              </a:tr>
              <a:tr h="445443">
                <a:tc>
                  <a:txBody>
                    <a:bodyPr/>
                    <a:lstStyle/>
                    <a:p>
                      <a:pPr marL="144000" algn="l" fontAlgn="b"/>
                      <a:r>
                        <a:rPr lang="fi-FI" sz="1600" u="none" strike="noStrike">
                          <a:effectLst/>
                          <a:latin typeface="Aptos" panose="020B0004020202020204" pitchFamily="34" charset="0"/>
                        </a:rPr>
                        <a:t>DN 300-400</a:t>
                      </a:r>
                      <a:endParaRPr lang="fi-FI" sz="1600" b="0" i="0" u="none" strike="noStrike">
                        <a:solidFill>
                          <a:srgbClr val="000000"/>
                        </a:solidFill>
                        <a:effectLst/>
                        <a:latin typeface="Aptos"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12625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fontAlgn="b" latinLnBrk="0" hangingPunct="1">
                        <a:buNone/>
                      </a:pPr>
                      <a:r>
                        <a:rPr lang="fi-FI" sz="1600" u="none" strike="noStrike" kern="1200" dirty="0">
                          <a:solidFill>
                            <a:schemeClr val="dk1"/>
                          </a:solidFill>
                          <a:effectLst/>
                          <a:latin typeface="Aptos" panose="020B0004020202020204" pitchFamily="34" charset="0"/>
                          <a:ea typeface="+mn-ea"/>
                          <a:cs typeface="+mn-cs"/>
                        </a:rPr>
                        <a:t>1566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3850921"/>
                  </a:ext>
                </a:extLst>
              </a:tr>
            </a:tbl>
          </a:graphicData>
        </a:graphic>
      </p:graphicFrame>
      <p:graphicFrame>
        <p:nvGraphicFramePr>
          <p:cNvPr id="9" name="Content Placeholder 8">
            <a:extLst>
              <a:ext uri="{FF2B5EF4-FFF2-40B4-BE49-F238E27FC236}">
                <a16:creationId xmlns:a16="http://schemas.microsoft.com/office/drawing/2014/main" id="{9E228E3E-DCDB-2004-3A78-8281F007CAF4}"/>
              </a:ext>
            </a:extLst>
          </p:cNvPr>
          <p:cNvGraphicFramePr>
            <a:graphicFrameLocks noGrp="1"/>
          </p:cNvGraphicFramePr>
          <p:nvPr>
            <p:ph sz="half" idx="2"/>
            <p:extLst>
              <p:ext uri="{D42A27DB-BD31-4B8C-83A1-F6EECF244321}">
                <p14:modId xmlns:p14="http://schemas.microsoft.com/office/powerpoint/2010/main" val="258833996"/>
              </p:ext>
            </p:extLst>
          </p:nvPr>
        </p:nvGraphicFramePr>
        <p:xfrm>
          <a:off x="6189663" y="1797050"/>
          <a:ext cx="5486400" cy="4206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3924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38C8A-F92E-47E4-C0DF-7CF8B7035F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085A9-B12F-FD0E-2AA6-BF6BF2732ACB}"/>
              </a:ext>
            </a:extLst>
          </p:cNvPr>
          <p:cNvSpPr>
            <a:spLocks noGrp="1"/>
          </p:cNvSpPr>
          <p:nvPr>
            <p:ph type="title"/>
          </p:nvPr>
        </p:nvSpPr>
        <p:spPr/>
        <p:txBody>
          <a:bodyPr/>
          <a:lstStyle/>
          <a:p>
            <a:r>
              <a:rPr lang="fi-FI"/>
              <a:t>Tarkemmat vastausluokat</a:t>
            </a:r>
          </a:p>
        </p:txBody>
      </p:sp>
      <p:sp>
        <p:nvSpPr>
          <p:cNvPr id="3" name="Content Placeholder 2">
            <a:extLst>
              <a:ext uri="{FF2B5EF4-FFF2-40B4-BE49-F238E27FC236}">
                <a16:creationId xmlns:a16="http://schemas.microsoft.com/office/drawing/2014/main" id="{C61057A5-AB05-B994-3043-3905F94FCB2F}"/>
              </a:ext>
            </a:extLst>
          </p:cNvPr>
          <p:cNvSpPr>
            <a:spLocks noGrp="1"/>
          </p:cNvSpPr>
          <p:nvPr>
            <p:ph sz="half" idx="1"/>
          </p:nvPr>
        </p:nvSpPr>
        <p:spPr>
          <a:xfrm>
            <a:off x="496800" y="1426029"/>
            <a:ext cx="9162590" cy="4578531"/>
          </a:xfrm>
        </p:spPr>
        <p:txBody>
          <a:bodyPr>
            <a:noAutofit/>
          </a:bodyPr>
          <a:lstStyle/>
          <a:p>
            <a:r>
              <a:rPr lang="fi-FI" sz="1400" dirty="0"/>
              <a:t>Seuraavissa dioissa tilastodata esitetään 4:ssä eri kategoriassa:</a:t>
            </a:r>
          </a:p>
          <a:p>
            <a:pPr lvl="1"/>
            <a:r>
              <a:rPr lang="fi-FI" sz="1200" dirty="0"/>
              <a:t>Uudisrakentamisen kustannukset tiiviissä kaupunkimaisessa ympäristössä</a:t>
            </a:r>
          </a:p>
          <a:p>
            <a:pPr lvl="1"/>
            <a:r>
              <a:rPr lang="fi-FI" sz="1200" dirty="0"/>
              <a:t>Uudisrakentamisen kustannukset väljemmin rakennetussa ympäristössä</a:t>
            </a:r>
          </a:p>
          <a:p>
            <a:pPr lvl="1"/>
            <a:r>
              <a:rPr lang="fi-FI" sz="1200" dirty="0"/>
              <a:t>Perusparantamisen kustannukset tiiviissä kaupunkimaisessa ympäristössä</a:t>
            </a:r>
          </a:p>
          <a:p>
            <a:pPr lvl="1"/>
            <a:r>
              <a:rPr lang="fi-FI" sz="1200" dirty="0"/>
              <a:t>Perusparantamisen kustannukset väljemmin rakennetussa ympäristössä</a:t>
            </a:r>
          </a:p>
          <a:p>
            <a:r>
              <a:rPr lang="fi-FI" sz="1400" dirty="0"/>
              <a:t>Seuraavissa dioissa tilastodatasta esitetään seuraavat tulokset:</a:t>
            </a:r>
          </a:p>
          <a:p>
            <a:pPr lvl="1"/>
            <a:r>
              <a:rPr lang="fi-FI" sz="1200" dirty="0"/>
              <a:t>Kustannusten johtopituudella painotettu keskiarvo</a:t>
            </a:r>
          </a:p>
          <a:p>
            <a:pPr lvl="1"/>
            <a:r>
              <a:rPr lang="fi-FI" sz="1200" dirty="0"/>
              <a:t>Kustannusten aritmeettinen keskiarvo</a:t>
            </a:r>
          </a:p>
          <a:p>
            <a:pPr lvl="1"/>
            <a:r>
              <a:rPr lang="fi-FI" sz="1200" dirty="0"/>
              <a:t>Kustannusten maksimiarvo. Maksimiarvo on kahden suurimman vastatun kustannuksen keskiarvo.</a:t>
            </a:r>
          </a:p>
          <a:p>
            <a:pPr lvl="1"/>
            <a:r>
              <a:rPr lang="fi-FI" sz="1200" dirty="0"/>
              <a:t>Kustannusten minimiarvo. Minimiarvo on kahden pienimmän vastatun kustannuksen keskiarvo.</a:t>
            </a:r>
          </a:p>
          <a:p>
            <a:pPr lvl="1"/>
            <a:r>
              <a:rPr lang="fi-FI" sz="1200" dirty="0"/>
              <a:t>Jos vastausluokkaan on tullut vain yksi vastaus, tieto on jätetty pois seuraavista taulukoista. </a:t>
            </a:r>
          </a:p>
          <a:p>
            <a:r>
              <a:rPr lang="fi-FI" sz="1400" dirty="0"/>
              <a:t>Rakennettu johtopituus sisältää ne rakennetut johdot, joiden kustannukset on vastattu kyselyyn. Tilastoitu johtojen pituus ei siis sisällä kaikkea rakennettua johtoa. </a:t>
            </a:r>
          </a:p>
          <a:p>
            <a:pPr lvl="1"/>
            <a:r>
              <a:rPr lang="fi-FI" sz="1400" dirty="0"/>
              <a:t>Johtojen tilastoidun rakentamismäärän perusteella voi arvioida kustannustietojen kattavuutta. Mitä enemmän johtoa kategoriaan on merkitty, sitä kattavampi kustannustieto todennäköisesti on.</a:t>
            </a:r>
          </a:p>
        </p:txBody>
      </p:sp>
      <p:sp>
        <p:nvSpPr>
          <p:cNvPr id="4" name="Date Placeholder 3">
            <a:extLst>
              <a:ext uri="{FF2B5EF4-FFF2-40B4-BE49-F238E27FC236}">
                <a16:creationId xmlns:a16="http://schemas.microsoft.com/office/drawing/2014/main" id="{48B42E90-FD3E-073E-B78E-24817B2FE824}"/>
              </a:ext>
            </a:extLst>
          </p:cNvPr>
          <p:cNvSpPr>
            <a:spLocks noGrp="1"/>
          </p:cNvSpPr>
          <p:nvPr>
            <p:ph type="dt" sz="half" idx="10"/>
          </p:nvPr>
        </p:nvSpPr>
        <p:spPr/>
        <p:txBody>
          <a:bodyPr/>
          <a:lstStyle/>
          <a:p>
            <a:r>
              <a:rPr lang="fi-FI" noProof="0"/>
              <a:t>26.8.2026</a:t>
            </a:r>
          </a:p>
        </p:txBody>
      </p:sp>
      <p:sp>
        <p:nvSpPr>
          <p:cNvPr id="5" name="Slide Number Placeholder 4">
            <a:extLst>
              <a:ext uri="{FF2B5EF4-FFF2-40B4-BE49-F238E27FC236}">
                <a16:creationId xmlns:a16="http://schemas.microsoft.com/office/drawing/2014/main" id="{2BB0852E-5667-5091-2376-5921B3AA6D77}"/>
              </a:ext>
            </a:extLst>
          </p:cNvPr>
          <p:cNvSpPr>
            <a:spLocks noGrp="1"/>
          </p:cNvSpPr>
          <p:nvPr>
            <p:ph type="sldNum" sz="quarter" idx="12"/>
          </p:nvPr>
        </p:nvSpPr>
        <p:spPr/>
        <p:txBody>
          <a:bodyPr/>
          <a:lstStyle/>
          <a:p>
            <a:fld id="{D5CDC59A-8C4B-3741-8921-09D2C8EE8BFB}" type="slidenum">
              <a:rPr lang="en-US" smtClean="0"/>
              <a:t>9</a:t>
            </a:fld>
            <a:endParaRPr lang="en-US"/>
          </a:p>
        </p:txBody>
      </p:sp>
    </p:spTree>
    <p:extLst>
      <p:ext uri="{BB962C8B-B14F-4D97-AF65-F5344CB8AC3E}">
        <p14:creationId xmlns:p14="http://schemas.microsoft.com/office/powerpoint/2010/main" val="2554213287"/>
      </p:ext>
    </p:extLst>
  </p:cSld>
  <p:clrMapOvr>
    <a:masterClrMapping/>
  </p:clrMapOvr>
</p:sld>
</file>

<file path=ppt/theme/theme1.xml><?xml version="1.0" encoding="utf-8"?>
<a:theme xmlns:a="http://schemas.openxmlformats.org/drawingml/2006/main" name="PPT_Theme_2025">
  <a:themeElements>
    <a:clrScheme name="Energiateollisuus 2024">
      <a:dk1>
        <a:srgbClr val="000000"/>
      </a:dk1>
      <a:lt1>
        <a:srgbClr val="FFFFFF"/>
      </a:lt1>
      <a:dk2>
        <a:srgbClr val="590A99"/>
      </a:dk2>
      <a:lt2>
        <a:srgbClr val="FFF7EF"/>
      </a:lt2>
      <a:accent1>
        <a:srgbClr val="590A99"/>
      </a:accent1>
      <a:accent2>
        <a:srgbClr val="9641E8"/>
      </a:accent2>
      <a:accent3>
        <a:srgbClr val="004F4B"/>
      </a:accent3>
      <a:accent4>
        <a:srgbClr val="06207B"/>
      </a:accent4>
      <a:accent5>
        <a:srgbClr val="FF692E"/>
      </a:accent5>
      <a:accent6>
        <a:srgbClr val="691E28"/>
      </a:accent6>
      <a:hlink>
        <a:srgbClr val="590A99"/>
      </a:hlink>
      <a:folHlink>
        <a:srgbClr val="00000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4400" b="1" dirty="0"/>
        </a:defPPr>
      </a:lstStyle>
    </a:txDef>
  </a:objectDefaults>
  <a:extraClrSchemeLst/>
  <a:extLst>
    <a:ext uri="{05A4C25C-085E-4340-85A3-A5531E510DB2}">
      <thm15:themeFamily xmlns:thm15="http://schemas.microsoft.com/office/thememl/2012/main" name="PPT_Theme_2025" id="{9B6B4D51-3837-4B57-AFA4-D6100CFA51E1}" vid="{A6812896-8CD1-47B1-A703-7BDF6FA9F9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Energiateollisuus">
    <a:dk1>
      <a:srgbClr val="000000"/>
    </a:dk1>
    <a:lt1>
      <a:srgbClr val="FFFFFF"/>
    </a:lt1>
    <a:dk2>
      <a:srgbClr val="590A99"/>
    </a:dk2>
    <a:lt2>
      <a:srgbClr val="FFF7EF"/>
    </a:lt2>
    <a:accent1>
      <a:srgbClr val="590A99"/>
    </a:accent1>
    <a:accent2>
      <a:srgbClr val="9642E8"/>
    </a:accent2>
    <a:accent3>
      <a:srgbClr val="004F4B"/>
    </a:accent3>
    <a:accent4>
      <a:srgbClr val="06217B"/>
    </a:accent4>
    <a:accent5>
      <a:srgbClr val="691F29"/>
    </a:accent5>
    <a:accent6>
      <a:srgbClr val="E05500"/>
    </a:accent6>
    <a:hlink>
      <a:srgbClr val="590A99"/>
    </a:hlink>
    <a:folHlink>
      <a:srgbClr val="000000"/>
    </a:folHlink>
  </a:clrScheme>
  <a:fontScheme name="Energiateollisuu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23BE75E6072349999047A5FA9D42AC" ma:contentTypeVersion="18" ma:contentTypeDescription="Create a new document." ma:contentTypeScope="" ma:versionID="eea5ab055b7d9cdb6ef741d4641646d8">
  <xsd:schema xmlns:xsd="http://www.w3.org/2001/XMLSchema" xmlns:xs="http://www.w3.org/2001/XMLSchema" xmlns:p="http://schemas.microsoft.com/office/2006/metadata/properties" xmlns:ns2="2c39e6aa-46e8-428a-81cc-27a4ca9f5229" xmlns:ns3="f3637f4e-3105-4f21-b1b4-ef4680048a14" targetNamespace="http://schemas.microsoft.com/office/2006/metadata/properties" ma:root="true" ma:fieldsID="92342dbdaf3c709d3624a380d40ed819" ns2:_="" ns3:_="">
    <xsd:import namespace="2c39e6aa-46e8-428a-81cc-27a4ca9f5229"/>
    <xsd:import namespace="f3637f4e-3105-4f21-b1b4-ef4680048a1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39e6aa-46e8-428a-81cc-27a4ca9f52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2b0897a-976a-40fc-9eb3-43b30155ff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637f4e-3105-4f21-b1b4-ef4680048a1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bdb7821-bbcb-453a-9820-f8d58f23fe74}" ma:internalName="TaxCatchAll" ma:showField="CatchAllData" ma:web="f3637f4e-3105-4f21-b1b4-ef4680048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39e6aa-46e8-428a-81cc-27a4ca9f5229">
      <Terms xmlns="http://schemas.microsoft.com/office/infopath/2007/PartnerControls"/>
    </lcf76f155ced4ddcb4097134ff3c332f>
    <TaxCatchAll xmlns="f3637f4e-3105-4f21-b1b4-ef4680048a1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4C6B78-A534-4750-BCBA-F34BDBA7337E}">
  <ds:schemaRefs>
    <ds:schemaRef ds:uri="2c39e6aa-46e8-428a-81cc-27a4ca9f5229"/>
    <ds:schemaRef ds:uri="f3637f4e-3105-4f21-b1b4-ef4680048a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B04427F-6517-4D84-B543-5A014A47DD82}">
  <ds:schemaRefs>
    <ds:schemaRef ds:uri="http://schemas.microsoft.com/office/2006/metadata/properties"/>
    <ds:schemaRef ds:uri="http://purl.org/dc/dcmitype/"/>
    <ds:schemaRef ds:uri="http://www.w3.org/XML/1998/namespace"/>
    <ds:schemaRef ds:uri="http://schemas.microsoft.com/office/infopath/2007/PartnerControls"/>
    <ds:schemaRef ds:uri="http://schemas.microsoft.com/office/2006/documentManagement/types"/>
    <ds:schemaRef ds:uri="f3637f4e-3105-4f21-b1b4-ef4680048a14"/>
    <ds:schemaRef ds:uri="http://schemas.openxmlformats.org/package/2006/metadata/core-properties"/>
    <ds:schemaRef ds:uri="2c39e6aa-46e8-428a-81cc-27a4ca9f5229"/>
    <ds:schemaRef ds:uri="http://purl.org/dc/terms/"/>
    <ds:schemaRef ds:uri="http://purl.org/dc/elements/1.1/"/>
  </ds:schemaRefs>
</ds:datastoreItem>
</file>

<file path=customXml/itemProps3.xml><?xml version="1.0" encoding="utf-8"?>
<ds:datastoreItem xmlns:ds="http://schemas.openxmlformats.org/officeDocument/2006/customXml" ds:itemID="{BB5DA2C5-933D-43C4-98C5-03E6F877B289}">
  <ds:schemaRefs>
    <ds:schemaRef ds:uri="http://schemas.microsoft.com/sharepoint/v3/contenttype/forms"/>
  </ds:schemaRefs>
</ds:datastoreItem>
</file>

<file path=docMetadata/LabelInfo.xml><?xml version="1.0" encoding="utf-8"?>
<clbl:labelList xmlns:clbl="http://schemas.microsoft.com/office/2020/mipLabelMetadata">
  <clbl:label id="{342e649a-c408-4687-a930-34aecd3b29e6}" enabled="0" method="" siteId="{342e649a-c408-4687-a930-34aecd3b29e6}" removed="1"/>
</clbl:labelList>
</file>

<file path=docProps/app.xml><?xml version="1.0" encoding="utf-8"?>
<Properties xmlns="http://schemas.openxmlformats.org/officeDocument/2006/extended-properties" xmlns:vt="http://schemas.openxmlformats.org/officeDocument/2006/docPropsVTypes">
  <Template>Energiateollisuus_PPT_mallipohja_lisätyt tilastodiapohjat</Template>
  <TotalTime>640</TotalTime>
  <Words>1739</Words>
  <Application>Microsoft Office PowerPoint</Application>
  <PresentationFormat>Widescreen</PresentationFormat>
  <Paragraphs>453</Paragraphs>
  <Slides>22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Aptos Light</vt:lpstr>
      <vt:lpstr>Arial</vt:lpstr>
      <vt:lpstr>Calibri</vt:lpstr>
      <vt:lpstr>PPT_Theme_2025</vt:lpstr>
      <vt:lpstr>Kaukolämpöjohtojen rakentamiskustannukset</vt:lpstr>
      <vt:lpstr>Tilaston sisältö</vt:lpstr>
      <vt:lpstr>Kyselyn rajaukset</vt:lpstr>
      <vt:lpstr>Tilastotulosten käyttötarkoitus</vt:lpstr>
      <vt:lpstr>Tilastossa käytetyt vastausluokat</vt:lpstr>
      <vt:lpstr>2Mpuk- ja Mpuk-kanavan tyyppipoikkileikkaukset</vt:lpstr>
      <vt:lpstr>2Mpuk</vt:lpstr>
      <vt:lpstr>2Mpuk-kaukolämpöjohtojen arvonlisäverottomat rakentamisen keskimääräiset kokonaiskustannukset 2025</vt:lpstr>
      <vt:lpstr>Tarkemmat vastausluokat</vt:lpstr>
      <vt:lpstr>2Mpuk-kaukolämpöjohtojen arvonlisäverottomat rakentamisen kokonaiskustannukset 2025 – uudisrakentaminen</vt:lpstr>
      <vt:lpstr>2Mpuk-kaukolämpöjohtojen arvonlisäverottomat rakentamisen kokonaiskustannukset 2025 – perusparantaminen</vt:lpstr>
      <vt:lpstr>2Mpuk-kaukolämpöjohtojen arvonlisäverottomat rakentamisen kokonaiskustannukset 2025</vt:lpstr>
      <vt:lpstr>2Mpuk-rakentamisen kokonaiskustannusten vaihteluvälit</vt:lpstr>
      <vt:lpstr>Mpuk</vt:lpstr>
      <vt:lpstr>Mpuk-kaukolämpöjohtojen arvonlisäverottomat rakentamisen keskimääräiset kokonaiskustannukset 2025</vt:lpstr>
      <vt:lpstr>Tarkemmat vastausluokat</vt:lpstr>
      <vt:lpstr>Mpuk-kaukolämpöjohtojen arvonlisäverottomat rakentamisen kokonaiskustannukset 2025 – uudisrakentaminen</vt:lpstr>
      <vt:lpstr>Mpuk-kaukolämpöjohtojen arvonlisäverottomat rakentamisen kokonaiskustannukset 2025 – perusparantaminen</vt:lpstr>
      <vt:lpstr>Mpuk-kaukolämpöjohtojen arvonlisäverottomat rakentamisen kokonaiskustannukset 2025</vt:lpstr>
      <vt:lpstr>Mpuk-rakentamisen kokonaiskustannusten vaihteluvälit</vt:lpstr>
      <vt:lpstr>Aikasarjadata</vt:lpstr>
      <vt:lpstr>2Mpuk-kaukolämpöjohtojen arvonlisäverottomat rakentamisen kokonaiskustannukset 2010-2025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Kaukolämpöjohtojen rakentamiskustannukset</dc:title>
  <dc:creator>Huttunen Neea</dc:creator>
  <cp:lastModifiedBy>Taavitsainen Neea</cp:lastModifiedBy>
  <cp:revision>15</cp:revision>
  <dcterms:created xsi:type="dcterms:W3CDTF">2023-11-17T13:07:03Z</dcterms:created>
  <dcterms:modified xsi:type="dcterms:W3CDTF">2026-08-26T08:15:41Z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0x010100C023BE75E6072349999047A5FA9D42AC</vt:lpwstr>
  </property>
  <property fmtid="{D5CDD505-2E9C-101B-9397-08002B2CF9AE}" pid="3" name="Order">
    <vt:r8>6600</vt:r8>
  </property>
  <property fmtid="{D5CDD505-2E9C-101B-9397-08002B2CF9AE}" pid="4" name="MediaServiceImageTags">
    <vt:lpwstr/>
  </property>
</Properties>
</file>