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sldIdLst>
    <p:sldId id="257" r:id="rId2"/>
    <p:sldId id="266" r:id="rId3"/>
    <p:sldId id="267" r:id="rId4"/>
    <p:sldId id="260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2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03828269732247E-2"/>
          <c:y val="0.12537161903831856"/>
          <c:w val="0.85356930004815534"/>
          <c:h val="0.73550098438163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Laskenta!$B$5</c:f>
              <c:strCache>
                <c:ptCount val="1"/>
                <c:pt idx="0">
                  <c:v>Kaukokylmän käyttö</c:v>
                </c:pt>
              </c:strCache>
            </c:strRef>
          </c:tx>
          <c:spPr>
            <a:solidFill>
              <a:srgbClr val="E05500"/>
            </a:solidFill>
            <a:ln w="12700">
              <a:noFill/>
            </a:ln>
            <a:effectLst/>
          </c:spPr>
          <c:invertIfNegative val="0"/>
          <c:cat>
            <c:numRef>
              <c:f>Laskenta!$A$9:$A$33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Laskenta!$B$9:$B$33</c:f>
              <c:numCache>
                <c:formatCode>#,##0</c:formatCode>
                <c:ptCount val="25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191000.12900000002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333217.076</c:v>
                </c:pt>
                <c:pt idx="23">
                  <c:v>401243.22600000002</c:v>
                </c:pt>
                <c:pt idx="24">
                  <c:v>380035.48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B-4983-AF53-8D8F51DD0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Laskenta!$C$5</c:f>
              <c:strCache>
                <c:ptCount val="1"/>
                <c:pt idx="0">
                  <c:v>Sopimusteho</c:v>
                </c:pt>
              </c:strCache>
            </c:strRef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Laskenta!$A$9:$A$33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Laskenta!$C$9:$C$33</c:f>
              <c:numCache>
                <c:formatCode>General</c:formatCode>
                <c:ptCount val="25"/>
                <c:pt idx="0">
                  <c:v>6.3</c:v>
                </c:pt>
                <c:pt idx="1">
                  <c:v>15.1</c:v>
                </c:pt>
                <c:pt idx="2">
                  <c:v>20.100000000000001</c:v>
                </c:pt>
                <c:pt idx="3">
                  <c:v>28.5</c:v>
                </c:pt>
                <c:pt idx="4">
                  <c:v>41.2</c:v>
                </c:pt>
                <c:pt idx="5">
                  <c:v>67.5</c:v>
                </c:pt>
                <c:pt idx="6">
                  <c:v>73.599999999999994</c:v>
                </c:pt>
                <c:pt idx="7">
                  <c:v>101.3</c:v>
                </c:pt>
                <c:pt idx="8">
                  <c:v>116.9</c:v>
                </c:pt>
                <c:pt idx="9">
                  <c:v>134.19999999999999</c:v>
                </c:pt>
                <c:pt idx="10">
                  <c:v>155.9</c:v>
                </c:pt>
                <c:pt idx="11" formatCode="0.0">
                  <c:v>183</c:v>
                </c:pt>
                <c:pt idx="12" formatCode="0.0">
                  <c:v>204.20000000000002</c:v>
                </c:pt>
                <c:pt idx="13" formatCode="0.0">
                  <c:v>225.75400000000002</c:v>
                </c:pt>
                <c:pt idx="14" formatCode="0.0">
                  <c:v>243.374</c:v>
                </c:pt>
                <c:pt idx="15">
                  <c:v>276.3</c:v>
                </c:pt>
                <c:pt idx="16" formatCode="0.0">
                  <c:v>297.8</c:v>
                </c:pt>
                <c:pt idx="17" formatCode="0.0">
                  <c:v>324.5</c:v>
                </c:pt>
                <c:pt idx="18" formatCode="0.0">
                  <c:v>372.10999999999996</c:v>
                </c:pt>
                <c:pt idx="19" formatCode="0.0">
                  <c:v>411.96100000000013</c:v>
                </c:pt>
                <c:pt idx="20" formatCode="0.0">
                  <c:v>446.06000000000006</c:v>
                </c:pt>
                <c:pt idx="21" formatCode="0.0">
                  <c:v>465.23</c:v>
                </c:pt>
                <c:pt idx="22" formatCode="0.0">
                  <c:v>497.7120000000001</c:v>
                </c:pt>
                <c:pt idx="23" formatCode="0.0">
                  <c:v>513.41200000000003</c:v>
                </c:pt>
                <c:pt idx="24" formatCode="0.0">
                  <c:v>527.16000000000008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AB-4983-AF53-8D8F51DD0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878104"/>
        <c:axId val="643879088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Aptos" panose="020B0004020202020204" pitchFamily="34" charset="0"/>
                  </a:defRPr>
                </a:pPr>
                <a:r>
                  <a:rPr lang="fi-FI" sz="14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Käyttö (MWh)</a:t>
                </a:r>
              </a:p>
            </c:rich>
          </c:tx>
          <c:layout>
            <c:manualLayout>
              <c:xMode val="edge"/>
              <c:yMode val="edge"/>
              <c:x val="6.9073085960313328E-3"/>
              <c:y val="5.9310679294631149E-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 w="635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43879088"/>
        <c:scaling>
          <c:orientation val="minMax"/>
          <c:max val="7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Sopimusteho (MW)</a:t>
                </a:r>
              </a:p>
            </c:rich>
          </c:tx>
          <c:layout>
            <c:manualLayout>
              <c:xMode val="edge"/>
              <c:yMode val="edge"/>
              <c:x val="0.8462501635726819"/>
              <c:y val="1.04632317504126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lumMod val="75000"/>
                <a:lumOff val="2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643878104"/>
        <c:crosses val="max"/>
        <c:crossBetween val="between"/>
      </c:valAx>
      <c:catAx>
        <c:axId val="6438781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43879088"/>
        <c:crosses val="max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1853447426661"/>
          <c:y val="0.93296070857052305"/>
          <c:w val="0.50162931051466775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03828269732247E-2"/>
          <c:y val="0.12763772360479911"/>
          <c:w val="0.85356930004815534"/>
          <c:h val="0.7332348798151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Laskenta!$B$5</c:f>
              <c:strCache>
                <c:ptCount val="1"/>
                <c:pt idx="0">
                  <c:v>Kaukokylmän käyttö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Laskenta!$A$9:$A$33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Laskenta!$B$9:$B$33</c:f>
              <c:numCache>
                <c:formatCode>#,##0</c:formatCode>
                <c:ptCount val="25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191000.12900000002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333217.076</c:v>
                </c:pt>
                <c:pt idx="23">
                  <c:v>401243.22600000002</c:v>
                </c:pt>
                <c:pt idx="24">
                  <c:v>380035.48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F-49BE-92EF-18B0EBE02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Laskenta!$D$5</c:f>
              <c:strCache>
                <c:ptCount val="1"/>
                <c:pt idx="0">
                  <c:v>Asiakasmäärä</c:v>
                </c:pt>
              </c:strCache>
            </c:strRef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Laskenta!$A$9:$A$33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Laskenta!$D$9:$D$33</c:f>
              <c:numCache>
                <c:formatCode>General</c:formatCode>
                <c:ptCount val="25"/>
                <c:pt idx="0">
                  <c:v>10</c:v>
                </c:pt>
                <c:pt idx="1">
                  <c:v>14</c:v>
                </c:pt>
                <c:pt idx="2">
                  <c:v>17</c:v>
                </c:pt>
                <c:pt idx="3">
                  <c:v>30</c:v>
                </c:pt>
                <c:pt idx="4">
                  <c:v>56</c:v>
                </c:pt>
                <c:pt idx="5">
                  <c:v>80</c:v>
                </c:pt>
                <c:pt idx="6">
                  <c:v>125</c:v>
                </c:pt>
                <c:pt idx="7">
                  <c:v>164</c:v>
                </c:pt>
                <c:pt idx="8">
                  <c:v>195</c:v>
                </c:pt>
                <c:pt idx="9">
                  <c:v>216</c:v>
                </c:pt>
                <c:pt idx="10">
                  <c:v>270</c:v>
                </c:pt>
                <c:pt idx="11">
                  <c:v>315</c:v>
                </c:pt>
                <c:pt idx="12">
                  <c:v>352</c:v>
                </c:pt>
                <c:pt idx="13">
                  <c:v>398</c:v>
                </c:pt>
                <c:pt idx="14">
                  <c:v>441</c:v>
                </c:pt>
                <c:pt idx="15">
                  <c:v>491</c:v>
                </c:pt>
                <c:pt idx="16">
                  <c:v>541</c:v>
                </c:pt>
                <c:pt idx="17">
                  <c:v>586</c:v>
                </c:pt>
                <c:pt idx="18">
                  <c:v>648</c:v>
                </c:pt>
                <c:pt idx="19">
                  <c:v>669</c:v>
                </c:pt>
                <c:pt idx="20">
                  <c:v>721</c:v>
                </c:pt>
                <c:pt idx="21">
                  <c:v>760</c:v>
                </c:pt>
                <c:pt idx="22">
                  <c:v>693</c:v>
                </c:pt>
                <c:pt idx="23">
                  <c:v>743</c:v>
                </c:pt>
                <c:pt idx="24">
                  <c:v>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DF-49BE-92EF-18B0EBE02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82656"/>
        <c:axId val="643788888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Käyttö (MWh)</a:t>
                </a:r>
              </a:p>
            </c:rich>
          </c:tx>
          <c:layout>
            <c:manualLayout>
              <c:xMode val="edge"/>
              <c:yMode val="edge"/>
              <c:x val="0"/>
              <c:y val="1.1596272705650057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43788888"/>
        <c:scaling>
          <c:orientation val="minMax"/>
          <c:max val="1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Asiakasmäärä (kpl)</a:t>
                </a:r>
              </a:p>
            </c:rich>
          </c:tx>
          <c:layout>
            <c:manualLayout>
              <c:xMode val="edge"/>
              <c:yMode val="edge"/>
              <c:x val="0.85205926449020097"/>
              <c:y val="8.327404941878568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>
                <a:lumMod val="75000"/>
                <a:lumOff val="2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643782656"/>
        <c:crosses val="max"/>
        <c:crossBetween val="between"/>
      </c:valAx>
      <c:catAx>
        <c:axId val="64378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788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10118668444175"/>
          <c:y val="0.93296070857052305"/>
          <c:w val="0.51179749528806817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92216773977274E-2"/>
          <c:y val="0.10994349824451174"/>
          <c:w val="0.89491239053498406"/>
          <c:h val="0.751152283885161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Laskenta!$D$106</c:f>
              <c:strCache>
                <c:ptCount val="1"/>
                <c:pt idx="0">
                  <c:v>Lämpöpumppu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Laskenta!$A$108:$A$123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Laskenta!$D$108:$D$123</c:f>
              <c:numCache>
                <c:formatCode>0</c:formatCode>
                <c:ptCount val="16"/>
                <c:pt idx="0">
                  <c:v>25375</c:v>
                </c:pt>
                <c:pt idx="1">
                  <c:v>38223.1</c:v>
                </c:pt>
                <c:pt idx="2">
                  <c:v>59953</c:v>
                </c:pt>
                <c:pt idx="3">
                  <c:v>82568</c:v>
                </c:pt>
                <c:pt idx="4">
                  <c:v>107091</c:v>
                </c:pt>
                <c:pt idx="5">
                  <c:v>109795</c:v>
                </c:pt>
                <c:pt idx="6" formatCode="General">
                  <c:v>131285</c:v>
                </c:pt>
                <c:pt idx="7" formatCode="General">
                  <c:v>151541</c:v>
                </c:pt>
                <c:pt idx="8" formatCode="General">
                  <c:v>185600</c:v>
                </c:pt>
                <c:pt idx="9" formatCode="General">
                  <c:v>188021</c:v>
                </c:pt>
                <c:pt idx="10">
                  <c:v>178066.66</c:v>
                </c:pt>
                <c:pt idx="11">
                  <c:v>229490.66</c:v>
                </c:pt>
                <c:pt idx="12">
                  <c:v>224316.36984903336</c:v>
                </c:pt>
                <c:pt idx="13">
                  <c:v>233382.68000000002</c:v>
                </c:pt>
                <c:pt idx="14">
                  <c:v>269936</c:v>
                </c:pt>
                <c:pt idx="15">
                  <c:v>267996.3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0-400E-A61D-DF0CA4FB1581}"/>
            </c:ext>
          </c:extLst>
        </c:ser>
        <c:ser>
          <c:idx val="2"/>
          <c:order val="1"/>
          <c:tx>
            <c:strRef>
              <c:f>Laskenta!$C$106</c:f>
              <c:strCache>
                <c:ptCount val="1"/>
                <c:pt idx="0">
                  <c:v>Absorptio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D0-400E-A61D-DF0CA4FB1581}"/>
              </c:ext>
            </c:extLst>
          </c:dPt>
          <c:cat>
            <c:numRef>
              <c:f>Laskenta!$A$108:$A$123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Laskenta!$C$108:$C$123</c:f>
              <c:numCache>
                <c:formatCode>0</c:formatCode>
                <c:ptCount val="16"/>
                <c:pt idx="0">
                  <c:v>29921</c:v>
                </c:pt>
                <c:pt idx="1">
                  <c:v>27681.200000000001</c:v>
                </c:pt>
                <c:pt idx="2">
                  <c:v>23721</c:v>
                </c:pt>
                <c:pt idx="3">
                  <c:v>28932</c:v>
                </c:pt>
                <c:pt idx="4">
                  <c:v>25400</c:v>
                </c:pt>
                <c:pt idx="5">
                  <c:v>17400</c:v>
                </c:pt>
                <c:pt idx="6" formatCode="General">
                  <c:v>16386</c:v>
                </c:pt>
                <c:pt idx="7" formatCode="General">
                  <c:v>8617</c:v>
                </c:pt>
                <c:pt idx="8" formatCode="General">
                  <c:v>15755</c:v>
                </c:pt>
                <c:pt idx="9" formatCode="General">
                  <c:v>10758</c:v>
                </c:pt>
                <c:pt idx="10">
                  <c:v>5132</c:v>
                </c:pt>
                <c:pt idx="11">
                  <c:v>4478</c:v>
                </c:pt>
                <c:pt idx="12" formatCode="General">
                  <c:v>3162</c:v>
                </c:pt>
                <c:pt idx="13" formatCode="General">
                  <c:v>1295</c:v>
                </c:pt>
                <c:pt idx="14">
                  <c:v>53</c:v>
                </c:pt>
                <c:pt idx="15">
                  <c:v>257.29000000000002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D0-400E-A61D-DF0CA4FB1581}"/>
            </c:ext>
          </c:extLst>
        </c:ser>
        <c:ser>
          <c:idx val="1"/>
          <c:order val="2"/>
          <c:tx>
            <c:strRef>
              <c:f>Laskenta!$E$106</c:f>
              <c:strCache>
                <c:ptCount val="1"/>
                <c:pt idx="0">
                  <c:v>Vapaajäähdytys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Laskenta!$A$108:$A$123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Laskenta!$E$108:$E$123</c:f>
              <c:numCache>
                <c:formatCode>0</c:formatCode>
                <c:ptCount val="16"/>
                <c:pt idx="0">
                  <c:v>48298</c:v>
                </c:pt>
                <c:pt idx="1">
                  <c:v>49965</c:v>
                </c:pt>
                <c:pt idx="2">
                  <c:v>42402</c:v>
                </c:pt>
                <c:pt idx="3">
                  <c:v>44580</c:v>
                </c:pt>
                <c:pt idx="4">
                  <c:v>46677</c:v>
                </c:pt>
                <c:pt idx="5">
                  <c:v>44929.2</c:v>
                </c:pt>
                <c:pt idx="6" formatCode="General">
                  <c:v>45393</c:v>
                </c:pt>
                <c:pt idx="7" formatCode="General">
                  <c:v>44711</c:v>
                </c:pt>
                <c:pt idx="8" formatCode="General">
                  <c:v>58718</c:v>
                </c:pt>
                <c:pt idx="9" formatCode="General">
                  <c:v>57047</c:v>
                </c:pt>
                <c:pt idx="10">
                  <c:v>71538.98</c:v>
                </c:pt>
                <c:pt idx="11">
                  <c:v>62386.755000000005</c:v>
                </c:pt>
                <c:pt idx="12">
                  <c:v>75311.532999999996</c:v>
                </c:pt>
                <c:pt idx="13">
                  <c:v>72841.040000000008</c:v>
                </c:pt>
                <c:pt idx="14">
                  <c:v>101203</c:v>
                </c:pt>
                <c:pt idx="15">
                  <c:v>81222.820000000007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D0-400E-A61D-DF0CA4FB1581}"/>
            </c:ext>
          </c:extLst>
        </c:ser>
        <c:ser>
          <c:idx val="3"/>
          <c:order val="3"/>
          <c:tx>
            <c:strRef>
              <c:f>Laskenta!$B$106</c:f>
              <c:strCache>
                <c:ptCount val="1"/>
                <c:pt idx="0">
                  <c:v>Kompressori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Laskenta!$A$108:$A$123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Laskenta!$B$108:$B$123</c:f>
              <c:numCache>
                <c:formatCode>0</c:formatCode>
                <c:ptCount val="16"/>
                <c:pt idx="0">
                  <c:v>6613</c:v>
                </c:pt>
                <c:pt idx="1">
                  <c:v>10011.299999999999</c:v>
                </c:pt>
                <c:pt idx="2">
                  <c:v>4877</c:v>
                </c:pt>
                <c:pt idx="3">
                  <c:v>13137</c:v>
                </c:pt>
                <c:pt idx="4">
                  <c:v>11831.43</c:v>
                </c:pt>
                <c:pt idx="5">
                  <c:v>9464.009</c:v>
                </c:pt>
                <c:pt idx="6">
                  <c:v>11857.1</c:v>
                </c:pt>
                <c:pt idx="7" formatCode="General">
                  <c:v>18570</c:v>
                </c:pt>
                <c:pt idx="8" formatCode="General">
                  <c:v>41286</c:v>
                </c:pt>
                <c:pt idx="9" formatCode="General">
                  <c:v>25356</c:v>
                </c:pt>
                <c:pt idx="10">
                  <c:v>33685.97</c:v>
                </c:pt>
                <c:pt idx="11">
                  <c:v>40000.802414864302</c:v>
                </c:pt>
                <c:pt idx="12">
                  <c:v>31961.817995012581</c:v>
                </c:pt>
                <c:pt idx="13">
                  <c:v>28714.400000000001</c:v>
                </c:pt>
                <c:pt idx="14">
                  <c:v>33562</c:v>
                </c:pt>
                <c:pt idx="15">
                  <c:v>37555.199999999997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D0-400E-A61D-DF0CA4FB1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MWh</a:t>
                </a:r>
              </a:p>
            </c:rich>
          </c:tx>
          <c:layout>
            <c:manualLayout>
              <c:xMode val="edge"/>
              <c:yMode val="edge"/>
              <c:x val="1.6544118245719889E-2"/>
              <c:y val="1.238037552998183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24765388479902"/>
          <c:y val="0.93296070857052305"/>
          <c:w val="0.77350469223040197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546033125169697"/>
          <c:y val="2.2641508088455914E-2"/>
          <c:w val="0.57858626120010859"/>
          <c:h val="0.94975474968030016"/>
        </c:manualLayout>
      </c:layout>
      <c:doughnutChart>
        <c:varyColors val="1"/>
        <c:ser>
          <c:idx val="0"/>
          <c:order val="0"/>
          <c:spPr>
            <a:solidFill>
              <a:srgbClr val="E05500"/>
            </a:solidFill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42-40A8-A51C-8037D9DFAAF8}"/>
              </c:ext>
            </c:extLst>
          </c:dPt>
          <c:dPt>
            <c:idx val="1"/>
            <c:bubble3D val="0"/>
            <c:spPr>
              <a:solidFill>
                <a:srgbClr val="9642E8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42-40A8-A51C-8037D9DFAAF8}"/>
              </c:ext>
            </c:extLst>
          </c:dPt>
          <c:dPt>
            <c:idx val="2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42-40A8-A51C-8037D9DFAAF8}"/>
              </c:ext>
            </c:extLst>
          </c:dPt>
          <c:dPt>
            <c:idx val="3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42-40A8-A51C-8037D9DFAAF8}"/>
              </c:ext>
            </c:extLst>
          </c:dPt>
          <c:dPt>
            <c:idx val="4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42-40A8-A51C-8037D9DFAAF8}"/>
              </c:ext>
            </c:extLst>
          </c:dPt>
          <c:dPt>
            <c:idx val="5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B42-40A8-A51C-8037D9DFAAF8}"/>
              </c:ext>
            </c:extLst>
          </c:dPt>
          <c:dPt>
            <c:idx val="6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B42-40A8-A51C-8037D9DFAAF8}"/>
              </c:ext>
            </c:extLst>
          </c:dPt>
          <c:dPt>
            <c:idx val="7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B42-40A8-A51C-8037D9DFAAF8}"/>
              </c:ext>
            </c:extLst>
          </c:dPt>
          <c:dPt>
            <c:idx val="8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B42-40A8-A51C-8037D9DFAAF8}"/>
              </c:ext>
            </c:extLst>
          </c:dPt>
          <c:dLbls>
            <c:dLbl>
              <c:idx val="0"/>
              <c:layout>
                <c:manualLayout>
                  <c:x val="-3.336113427856547E-3"/>
                  <c:y val="9.0496778764257869E-3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42-40A8-A51C-8037D9DFAAF8}"/>
                </c:ext>
              </c:extLst>
            </c:dLbl>
            <c:dLbl>
              <c:idx val="1"/>
              <c:layout>
                <c:manualLayout>
                  <c:x val="-0.12370676351027432"/>
                  <c:y val="2.952500016122301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42-40A8-A51C-8037D9DFAAF8}"/>
                </c:ext>
              </c:extLst>
            </c:dLbl>
            <c:dLbl>
              <c:idx val="2"/>
              <c:layout>
                <c:manualLayout>
                  <c:x val="-4.2433129970513545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42-40A8-A51C-8037D9DFAAF8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Laskenta!$A$96:$A$99</c:f>
              <c:strCache>
                <c:ptCount val="4"/>
                <c:pt idx="0">
                  <c:v>Kompressori</c:v>
                </c:pt>
                <c:pt idx="1">
                  <c:v>Absorptio</c:v>
                </c:pt>
                <c:pt idx="2">
                  <c:v>Lämpöpumppu</c:v>
                </c:pt>
                <c:pt idx="3">
                  <c:v>Vapaajäähdytys</c:v>
                </c:pt>
              </c:strCache>
            </c:strRef>
          </c:cat>
          <c:val>
            <c:numRef>
              <c:f>Laskenta!$E$96:$E$99</c:f>
              <c:numCache>
                <c:formatCode>0.00%</c:formatCode>
                <c:ptCount val="4"/>
                <c:pt idx="0">
                  <c:v>9.7000000000000003E-2</c:v>
                </c:pt>
                <c:pt idx="1">
                  <c:v>1E-3</c:v>
                </c:pt>
                <c:pt idx="2">
                  <c:v>0.69199999999999995</c:v>
                </c:pt>
                <c:pt idx="3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B42-40A8-A51C-8037D9DFAA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26871682112388E-2"/>
          <c:y val="0.10547469330722521"/>
          <c:w val="0.92847704940661868"/>
          <c:h val="0.79618734395037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Laskenta!$A$67:$A$91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Laskenta!$B$67:$B$91</c:f>
              <c:numCache>
                <c:formatCode>General</c:formatCode>
                <c:ptCount val="25"/>
                <c:pt idx="0">
                  <c:v>4.3</c:v>
                </c:pt>
                <c:pt idx="1">
                  <c:v>6.4</c:v>
                </c:pt>
                <c:pt idx="2">
                  <c:v>9.4</c:v>
                </c:pt>
                <c:pt idx="3">
                  <c:v>14.1</c:v>
                </c:pt>
                <c:pt idx="4">
                  <c:v>23.2</c:v>
                </c:pt>
                <c:pt idx="5">
                  <c:v>34.1</c:v>
                </c:pt>
                <c:pt idx="6">
                  <c:v>44.2</c:v>
                </c:pt>
                <c:pt idx="7">
                  <c:v>51.2</c:v>
                </c:pt>
                <c:pt idx="8">
                  <c:v>58.3</c:v>
                </c:pt>
                <c:pt idx="9" formatCode="0.0">
                  <c:v>66</c:v>
                </c:pt>
                <c:pt idx="10">
                  <c:v>76.900000000000006</c:v>
                </c:pt>
                <c:pt idx="11">
                  <c:v>86.1</c:v>
                </c:pt>
                <c:pt idx="12">
                  <c:v>95.699999999999989</c:v>
                </c:pt>
                <c:pt idx="13">
                  <c:v>103.4</c:v>
                </c:pt>
                <c:pt idx="14" formatCode="0.0">
                  <c:v>110.702</c:v>
                </c:pt>
                <c:pt idx="15">
                  <c:v>132.4</c:v>
                </c:pt>
                <c:pt idx="16" formatCode="0.0">
                  <c:v>144.1</c:v>
                </c:pt>
                <c:pt idx="17" formatCode="0.0">
                  <c:v>153.5</c:v>
                </c:pt>
                <c:pt idx="18" formatCode="0.0">
                  <c:v>162.92500000000004</c:v>
                </c:pt>
                <c:pt idx="19" formatCode="0.0">
                  <c:v>164.52700000000002</c:v>
                </c:pt>
                <c:pt idx="20" formatCode="0.0">
                  <c:v>175.07900000000001</c:v>
                </c:pt>
                <c:pt idx="21" formatCode="0.0">
                  <c:v>185.9</c:v>
                </c:pt>
                <c:pt idx="22" formatCode="0.0">
                  <c:v>193.73100000000002</c:v>
                </c:pt>
                <c:pt idx="23" formatCode="0.0">
                  <c:v>203.3</c:v>
                </c:pt>
                <c:pt idx="24" formatCode="0.0">
                  <c:v>210.3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6-48EF-BF51-807F9CB3B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  <c:max val="220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km</a:t>
                </a:r>
              </a:p>
            </c:rich>
          </c:tx>
          <c:layout>
            <c:manualLayout>
              <c:xMode val="edge"/>
              <c:yMode val="edge"/>
              <c:x val="1.1051693753650131E-2"/>
              <c:y val="2.305693735996461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26871682112388E-2"/>
          <c:y val="0.10328913366124559"/>
          <c:w val="0.92847704940661868"/>
          <c:h val="0.722482917270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Laskenta!$B$37</c:f>
              <c:strCache>
                <c:ptCount val="1"/>
                <c:pt idx="0">
                  <c:v>Vapaajäähdytys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Laskenta!$A$39:$A$63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Laskenta!$B$39:$B$63</c:f>
              <c:numCache>
                <c:formatCode>0.0</c:formatCode>
                <c:ptCount val="25"/>
                <c:pt idx="0">
                  <c:v>10.5</c:v>
                </c:pt>
                <c:pt idx="1">
                  <c:v>10.5</c:v>
                </c:pt>
                <c:pt idx="2">
                  <c:v>12.5</c:v>
                </c:pt>
                <c:pt idx="3" formatCode="General">
                  <c:v>16.5</c:v>
                </c:pt>
                <c:pt idx="4">
                  <c:v>46.5</c:v>
                </c:pt>
                <c:pt idx="5" formatCode="General">
                  <c:v>61.5</c:v>
                </c:pt>
                <c:pt idx="6">
                  <c:v>75.8</c:v>
                </c:pt>
                <c:pt idx="7">
                  <c:v>75.8</c:v>
                </c:pt>
                <c:pt idx="8">
                  <c:v>89.5</c:v>
                </c:pt>
                <c:pt idx="9">
                  <c:v>110.5</c:v>
                </c:pt>
                <c:pt idx="10">
                  <c:v>110.5</c:v>
                </c:pt>
                <c:pt idx="11">
                  <c:v>114.6</c:v>
                </c:pt>
                <c:pt idx="12">
                  <c:v>116.1</c:v>
                </c:pt>
                <c:pt idx="13">
                  <c:v>116.5</c:v>
                </c:pt>
                <c:pt idx="14">
                  <c:v>110.9</c:v>
                </c:pt>
                <c:pt idx="15">
                  <c:v>159.30000000000001</c:v>
                </c:pt>
                <c:pt idx="16">
                  <c:v>167.4</c:v>
                </c:pt>
                <c:pt idx="17">
                  <c:v>167.4</c:v>
                </c:pt>
                <c:pt idx="18">
                  <c:v>167.39999999999998</c:v>
                </c:pt>
                <c:pt idx="19">
                  <c:v>197.8</c:v>
                </c:pt>
                <c:pt idx="20">
                  <c:v>182.14999999999998</c:v>
                </c:pt>
                <c:pt idx="21">
                  <c:v>182.14999999999998</c:v>
                </c:pt>
                <c:pt idx="22">
                  <c:v>182.14999999999998</c:v>
                </c:pt>
                <c:pt idx="23">
                  <c:v>179.14999999999998</c:v>
                </c:pt>
                <c:pt idx="24">
                  <c:v>179.14999999999998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0-4EDB-9781-198834EE0EDC}"/>
            </c:ext>
          </c:extLst>
        </c:ser>
        <c:ser>
          <c:idx val="1"/>
          <c:order val="1"/>
          <c:tx>
            <c:strRef>
              <c:f>Laskenta!$C$37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Laskenta!$A$39:$A$63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Laskenta!$C$39:$C$63</c:f>
              <c:numCache>
                <c:formatCode>General</c:formatCode>
                <c:ptCount val="25"/>
                <c:pt idx="6" formatCode="0.0">
                  <c:v>60.5</c:v>
                </c:pt>
                <c:pt idx="7" formatCode="0.0">
                  <c:v>60.5</c:v>
                </c:pt>
                <c:pt idx="8" formatCode="0.0">
                  <c:v>60.5</c:v>
                </c:pt>
                <c:pt idx="9" formatCode="0.0">
                  <c:v>64.5</c:v>
                </c:pt>
                <c:pt idx="10" formatCode="0.0">
                  <c:v>64.5</c:v>
                </c:pt>
                <c:pt idx="11" formatCode="0.0">
                  <c:v>72.5</c:v>
                </c:pt>
                <c:pt idx="12" formatCode="0.0">
                  <c:v>73.900000000000006</c:v>
                </c:pt>
                <c:pt idx="13" formatCode="0.0">
                  <c:v>73.900000000000006</c:v>
                </c:pt>
                <c:pt idx="14" formatCode="0.0">
                  <c:v>74</c:v>
                </c:pt>
                <c:pt idx="15" formatCode="0.0">
                  <c:v>74</c:v>
                </c:pt>
                <c:pt idx="16" formatCode="0.0">
                  <c:v>74</c:v>
                </c:pt>
                <c:pt idx="17" formatCode="0.0">
                  <c:v>89.9</c:v>
                </c:pt>
                <c:pt idx="18" formatCode="0.0">
                  <c:v>99.9</c:v>
                </c:pt>
                <c:pt idx="19" formatCode="0.0">
                  <c:v>101</c:v>
                </c:pt>
                <c:pt idx="20" formatCode="0.0">
                  <c:v>134.446</c:v>
                </c:pt>
                <c:pt idx="21" formatCode="0.0">
                  <c:v>135.49600000000001</c:v>
                </c:pt>
                <c:pt idx="22" formatCode="0.0">
                  <c:v>130.84899999999999</c:v>
                </c:pt>
                <c:pt idx="23" formatCode="0.0">
                  <c:v>171.64899999999994</c:v>
                </c:pt>
                <c:pt idx="24" formatCode="0.0">
                  <c:v>171.68899999999996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0-4EDB-9781-198834EE0EDC}"/>
            </c:ext>
          </c:extLst>
        </c:ser>
        <c:ser>
          <c:idx val="2"/>
          <c:order val="2"/>
          <c:tx>
            <c:strRef>
              <c:f>Laskenta!$D$37</c:f>
              <c:strCache>
                <c:ptCount val="1"/>
                <c:pt idx="0">
                  <c:v>Absorptio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Laskenta!$A$39:$A$63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Laskenta!$D$39:$D$63</c:f>
              <c:numCache>
                <c:formatCode>0.0</c:formatCode>
                <c:ptCount val="25"/>
                <c:pt idx="0">
                  <c:v>8.5</c:v>
                </c:pt>
                <c:pt idx="1">
                  <c:v>8.8000000000000007</c:v>
                </c:pt>
                <c:pt idx="2">
                  <c:v>8.8000000000000007</c:v>
                </c:pt>
                <c:pt idx="3" formatCode="General">
                  <c:v>15.5</c:v>
                </c:pt>
                <c:pt idx="4">
                  <c:v>22.5</c:v>
                </c:pt>
                <c:pt idx="5" formatCode="General">
                  <c:v>36.5</c:v>
                </c:pt>
                <c:pt idx="6">
                  <c:v>36.5</c:v>
                </c:pt>
                <c:pt idx="7">
                  <c:v>36.5</c:v>
                </c:pt>
                <c:pt idx="8">
                  <c:v>35.6</c:v>
                </c:pt>
                <c:pt idx="9">
                  <c:v>35.6</c:v>
                </c:pt>
                <c:pt idx="10">
                  <c:v>35.6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  <c:pt idx="2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0-4EDB-9781-198834EE0EDC}"/>
            </c:ext>
          </c:extLst>
        </c:ser>
        <c:ser>
          <c:idx val="3"/>
          <c:order val="3"/>
          <c:tx>
            <c:strRef>
              <c:f>Laskenta!$E$37</c:f>
              <c:strCache>
                <c:ptCount val="1"/>
                <c:pt idx="0">
                  <c:v>Kompressorit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Laskenta!$A$39:$A$63</c:f>
              <c:numCache>
                <c:formatCode>General</c:formatCode>
                <c:ptCount val="2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</c:numCache>
            </c:numRef>
          </c:cat>
          <c:val>
            <c:numRef>
              <c:f>Laskenta!$E$39:$E$63</c:f>
              <c:numCache>
                <c:formatCode>0.0</c:formatCode>
                <c:ptCount val="25"/>
                <c:pt idx="0">
                  <c:v>2.5</c:v>
                </c:pt>
                <c:pt idx="1">
                  <c:v>4</c:v>
                </c:pt>
                <c:pt idx="2">
                  <c:v>11.4</c:v>
                </c:pt>
                <c:pt idx="3" formatCode="General">
                  <c:v>17.100000000000001</c:v>
                </c:pt>
                <c:pt idx="4">
                  <c:v>18.5</c:v>
                </c:pt>
                <c:pt idx="5" formatCode="General">
                  <c:v>22.7</c:v>
                </c:pt>
                <c:pt idx="6">
                  <c:v>23.9</c:v>
                </c:pt>
                <c:pt idx="7">
                  <c:v>25.1</c:v>
                </c:pt>
                <c:pt idx="8">
                  <c:v>26.3</c:v>
                </c:pt>
                <c:pt idx="9">
                  <c:v>22.3</c:v>
                </c:pt>
                <c:pt idx="10">
                  <c:v>22.7</c:v>
                </c:pt>
                <c:pt idx="11">
                  <c:v>25.2</c:v>
                </c:pt>
                <c:pt idx="12">
                  <c:v>24.6</c:v>
                </c:pt>
                <c:pt idx="13">
                  <c:v>28.103999999999996</c:v>
                </c:pt>
                <c:pt idx="14">
                  <c:v>32.6</c:v>
                </c:pt>
                <c:pt idx="15">
                  <c:v>35.4</c:v>
                </c:pt>
                <c:pt idx="16">
                  <c:v>46.3</c:v>
                </c:pt>
                <c:pt idx="17">
                  <c:v>48.1</c:v>
                </c:pt>
                <c:pt idx="18">
                  <c:v>67.7</c:v>
                </c:pt>
                <c:pt idx="19">
                  <c:v>65.400000000000006</c:v>
                </c:pt>
                <c:pt idx="20">
                  <c:v>65.73</c:v>
                </c:pt>
                <c:pt idx="21">
                  <c:v>88.130000000000024</c:v>
                </c:pt>
                <c:pt idx="22">
                  <c:v>87.861999999999995</c:v>
                </c:pt>
                <c:pt idx="23">
                  <c:v>89.462000000000018</c:v>
                </c:pt>
                <c:pt idx="24">
                  <c:v>90.561999999999998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C0-4EDB-9781-198834EE0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27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  <c:max val="2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5.5258468768250657E-3"/>
              <c:y val="7.1943639866411807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01183056316744"/>
          <c:y val="0.93296070857052305"/>
          <c:w val="0.65197622850775694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0.35546</cdr:x>
      <cdr:y>0.4271</cdr:y>
    </cdr:from>
    <cdr:to>
      <cdr:x>0.66005</cdr:x>
      <cdr:y>0.57597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E844B8F-6D1D-490D-B590-86A3A98D255A}"/>
            </a:ext>
          </a:extLst>
        </cdr:cNvPr>
        <cdr:cNvSpPr txBox="1"/>
      </cdr:nvSpPr>
      <cdr:spPr>
        <a:xfrm xmlns:a="http://schemas.openxmlformats.org/drawingml/2006/main">
          <a:off x="2706377" y="1854408"/>
          <a:ext cx="231904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1800" dirty="0">
              <a:solidFill>
                <a:schemeClr val="tx1"/>
              </a:solidFill>
              <a:latin typeface="Aptos" panose="020B0004020202020204" pitchFamily="34" charset="0"/>
            </a:rPr>
            <a:t>Tuotanto</a:t>
          </a:r>
        </a:p>
        <a:p xmlns:a="http://schemas.openxmlformats.org/drawingml/2006/main">
          <a:pPr algn="ctr"/>
          <a:r>
            <a:rPr lang="fi-FI" sz="1800" dirty="0">
              <a:solidFill>
                <a:schemeClr val="tx1"/>
              </a:solidFill>
              <a:latin typeface="Aptos" panose="020B0004020202020204" pitchFamily="34" charset="0"/>
            </a:rPr>
            <a:t>387 </a:t>
          </a:r>
          <a:r>
            <a:rPr lang="fi-FI" sz="1800" dirty="0" err="1">
              <a:solidFill>
                <a:schemeClr val="tx1"/>
              </a:solidFill>
              <a:latin typeface="Aptos" panose="020B0004020202020204" pitchFamily="34" charset="0"/>
            </a:rPr>
            <a:t>GWh</a:t>
          </a:r>
          <a:endParaRPr lang="fi-FI" sz="18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0.08915</cdr:x>
      <cdr:y>0.16918</cdr:y>
    </cdr:from>
    <cdr:to>
      <cdr:x>0.4681</cdr:x>
      <cdr:y>0.37804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7769" y="734548"/>
          <a:ext cx="3433600" cy="906831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0000" tIns="46800" rIns="90000" bIns="4680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Huom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! Eri </a:t>
          </a:r>
          <a:r>
            <a:rPr lang="fi-FI" sz="1200" b="0" i="0" u="none" strike="noStrike" baseline="0" dirty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tuotantomuotojen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maksimitehot eivät ole yhtä aikaa käytettävissä, esim. vapaajäähdytyksestä saatava teho riippuu meriveden / ulkoilman lämpötiloista.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577B3-A5DD-4B3D-AC6B-9742425407D3}" type="datetimeFigureOut">
              <a:rPr lang="fi-FI" smtClean="0"/>
              <a:t>30.3.2026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78AC-FD20-447D-B72B-5B5B823BF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30.3.2026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81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47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6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38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83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06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5384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872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30.3.2026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94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1019805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69100267-6B5B-89D5-4C17-22D526EE133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/>
              <a:pPr/>
              <a:t>30.3.2026</a:t>
            </a:fld>
            <a:endParaRPr lang="en-FI" dirty="0"/>
          </a:p>
        </p:txBody>
      </p:sp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8" name="Dian numeron paikkamerkki 9">
            <a:extLst>
              <a:ext uri="{FF2B5EF4-FFF2-40B4-BE49-F238E27FC236}">
                <a16:creationId xmlns:a16="http://schemas.microsoft.com/office/drawing/2014/main" id="{CF82BAF0-1D66-0240-880D-ACFADE184DC8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919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30.3.2026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30.3.2026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30.3.2026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499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6D1D-4CE0-4061-A262-84A8518F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Kaukojäähdytystilasto</a:t>
            </a:r>
            <a:endParaRPr lang="fi-FI" dirty="0">
              <a:highlight>
                <a:srgbClr val="00FF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2C60-212C-904A-22DD-F0B7FDC95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97486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844ECF-54F0-B396-79A5-A351C050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Kaukojäähdytyksen käyttö ja sopimusteho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1DC5-81DA-C3DF-C1FA-2015DF48DF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DABDE-EDB2-5DC4-5B33-03DA112345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Sopimusteho kasvoi edellisvuodesta </a:t>
            </a:r>
            <a:r>
              <a:rPr lang="fi-FI" dirty="0"/>
              <a:t>3</a:t>
            </a:r>
            <a:r>
              <a:rPr lang="fi-FI" sz="1800" dirty="0"/>
              <a:t> % ja on lähes nelinkertaistunut vuodesta 2010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Kaukojäähdytysenergian käyttö laski edellisvuodesta 5 %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Kaukojäähdytysenergian käyttö on 3,5-kertaistunut vuodesta 2010</a:t>
            </a:r>
          </a:p>
          <a:p>
            <a:endParaRPr lang="fi-FI" dirty="0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1CC95AFF-E6C9-4400-8628-B01230451A9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545743813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D4EB-2720-3C3C-FBE6-15FA35CC14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832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0589-8CDE-D651-99ED-5EC4F711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Kaukojäähdytyksen käyttö ja asiakasmäärä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C5AC-7CAA-6515-B804-F3808E17F5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98DA3A-8DDC-0A0B-3F46-D9A6B2E020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800" dirty="0"/>
              <a:t>Kaukojäähdytysenergian käyttö laski edellisvuodesta </a:t>
            </a:r>
            <a:r>
              <a:rPr lang="fi-FI" dirty="0"/>
              <a:t>5</a:t>
            </a:r>
            <a:r>
              <a:rPr lang="fi-FI" sz="1800" dirty="0"/>
              <a:t> %</a:t>
            </a:r>
          </a:p>
          <a:p>
            <a:endParaRPr lang="fi-FI" dirty="0"/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C4620E40-4E20-406E-8406-06600207115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298425062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5B032A-C728-06A7-27BE-EFFFDAC1ED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40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Jäähdytysenergian tuotanto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CBE2CCD-E72F-433C-AA1E-A9BA9B3A18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graphicFrame>
        <p:nvGraphicFramePr>
          <p:cNvPr id="5" name="Kaavio 1">
            <a:extLst>
              <a:ext uri="{FF2B5EF4-FFF2-40B4-BE49-F238E27FC236}">
                <a16:creationId xmlns:a16="http://schemas.microsoft.com/office/drawing/2014/main" id="{443CA4A9-81ED-496A-8288-5C80F1F8793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55253454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8F7A5-5438-7F35-93C1-6D80E976047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4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5333-C1C5-B9B2-67EA-85F0F841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Jäähdytysenergian tuotanto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38A7-458C-73C1-5813-A9EBDCC5360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A2C55E-6221-8E62-7C6B-14EA12FA45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Yli 90 % kaukojäähdytyksestä tuotetaan energialähteillä, jotka muuten menisivät hukkaan.</a:t>
            </a:r>
          </a:p>
          <a:p>
            <a:pPr>
              <a:lnSpc>
                <a:spcPct val="100000"/>
              </a:lnSpc>
            </a:pPr>
            <a:r>
              <a:rPr lang="fi-FI" dirty="0"/>
              <a:t>Samoilla lämpöpumpuilla tuotetaan usein sekä lämpöä että jäähdytystä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 dirty="0"/>
              <a:t>Kaukojäähdytyksessä hyödynnetään myös vesistöjen ja ulkoilman energiaa aina kun lämpötila on riittävän alhainen.</a:t>
            </a:r>
          </a:p>
          <a:p>
            <a:endParaRPr lang="fi-FI" dirty="0"/>
          </a:p>
        </p:txBody>
      </p:sp>
      <p:graphicFrame>
        <p:nvGraphicFramePr>
          <p:cNvPr id="11" name="Kaavio 1">
            <a:extLst>
              <a:ext uri="{FF2B5EF4-FFF2-40B4-BE49-F238E27FC236}">
                <a16:creationId xmlns:a16="http://schemas.microsoft.com/office/drawing/2014/main" id="{48EDD1B3-BB45-401C-AEFF-2644DC6D2E6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25418989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67F87-BD19-1FAF-DAFB-E3A8FAA704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1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5BB1-890B-B5CA-1C4D-8DB8E380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Kaukojäähdytysverkoston pituus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256A-606D-A91E-53F5-756EFE34AA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6D40A0CE-8DDA-450A-AC6E-6EFA4144F6F9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88835-0E0A-8026-7E1E-3768AD706E2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900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A147-63BA-5AA7-3B9C-C8CEB59B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Tuotantokapasiteetti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6FDC2-0A6E-F956-1810-9A4F81FD81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graphicFrame>
        <p:nvGraphicFramePr>
          <p:cNvPr id="6" name="Kaavio 1">
            <a:extLst>
              <a:ext uri="{FF2B5EF4-FFF2-40B4-BE49-F238E27FC236}">
                <a16:creationId xmlns:a16="http://schemas.microsoft.com/office/drawing/2014/main" id="{64034DCA-B824-4527-A899-5B65DD83671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76541452"/>
              </p:ext>
            </p:extLst>
          </p:nvPr>
        </p:nvGraphicFramePr>
        <p:xfrm>
          <a:off x="496887" y="1649413"/>
          <a:ext cx="9060769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7598C-A0F0-82CA-1B2F-AE6A68646B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0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B9CB-93B7-C761-DAA3-BB61252F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Kaukojäähdytystä v. 2025 myyneet energiayritykset</a:t>
            </a:r>
          </a:p>
        </p:txBody>
      </p:sp>
      <p:graphicFrame>
        <p:nvGraphicFramePr>
          <p:cNvPr id="8" name="Taulukko 6">
            <a:extLst>
              <a:ext uri="{FF2B5EF4-FFF2-40B4-BE49-F238E27FC236}">
                <a16:creationId xmlns:a16="http://schemas.microsoft.com/office/drawing/2014/main" id="{EF6791BF-7942-6439-0A5A-5760137911B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45102274"/>
              </p:ext>
            </p:extLst>
          </p:nvPr>
        </p:nvGraphicFramePr>
        <p:xfrm>
          <a:off x="496888" y="1649415"/>
          <a:ext cx="11179174" cy="434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587">
                  <a:extLst>
                    <a:ext uri="{9D8B030D-6E8A-4147-A177-3AD203B41FA5}">
                      <a16:colId xmlns:a16="http://schemas.microsoft.com/office/drawing/2014/main" val="2330032000"/>
                    </a:ext>
                  </a:extLst>
                </a:gridCol>
                <a:gridCol w="5589587">
                  <a:extLst>
                    <a:ext uri="{9D8B030D-6E8A-4147-A177-3AD203B41FA5}">
                      <a16:colId xmlns:a16="http://schemas.microsoft.com/office/drawing/2014/main" val="2385399438"/>
                    </a:ext>
                  </a:extLst>
                </a:gridCol>
              </a:tblGrid>
              <a:tr h="366886">
                <a:tc>
                  <a:txBody>
                    <a:bodyPr/>
                    <a:lstStyle/>
                    <a:p>
                      <a:r>
                        <a:rPr lang="fi-FI" dirty="0">
                          <a:latin typeface="Aptos" panose="020B0004020202020204" pitchFamily="34" charset="0"/>
                        </a:rPr>
                        <a:t>Energiayhtiö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ptos" panose="020B0004020202020204" pitchFamily="34" charset="0"/>
                        </a:rPr>
                        <a:t>Kaukojäähdytystoiminnan aloittamisvuosi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882816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Alva-yhtiöt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65280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ESE-Energia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24428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Fortum Power and Heat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7627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Helen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27645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Kuopion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1059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Lahti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00480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Lempäälän Lämpö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88132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Loimua Oy, Hämeenlinna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62423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Oulun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5942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Pori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14809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Tampereen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221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Turku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82133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Vierumäen Infra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357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9032-32EA-9CAD-D1A6-5186678847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30.3.2026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D7182-01BB-13AE-55A7-7A8291E3D7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1130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" id="{9B6B4D51-3837-4B57-AFA4-D6100CFA51E1}" vid="{A6812896-8CD1-47B1-A703-7BDF6FA9F9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PPT_Theme_2025</Template>
  <TotalTime>272</TotalTime>
  <Words>217</Words>
  <Application>Microsoft Office PowerPoint</Application>
  <PresentationFormat>Widescreen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Aptos Light</vt:lpstr>
      <vt:lpstr>Arial</vt:lpstr>
      <vt:lpstr>Calibri</vt:lpstr>
      <vt:lpstr>PPT_Theme_2025</vt:lpstr>
      <vt:lpstr>Kaukojäähdytystilasto</vt:lpstr>
      <vt:lpstr>Kaukojäähdytyksen käyttö ja sopimusteho</vt:lpstr>
      <vt:lpstr>Kaukojäähdytyksen käyttö ja asiakasmäärä</vt:lpstr>
      <vt:lpstr>Jäähdytysenergian tuotanto</vt:lpstr>
      <vt:lpstr>Jäähdytysenergian tuotanto 2025</vt:lpstr>
      <vt:lpstr>Kaukojäähdytysverkoston pituus</vt:lpstr>
      <vt:lpstr>Tuotantokapasiteetti</vt:lpstr>
      <vt:lpstr>Kaukojäähdytystä v. 2025 myyneet energiayritykset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Kaukojäähdytystilasto</dc:title>
  <dc:creator>Huhdanmäki Joonatan</dc:creator>
  <cp:lastModifiedBy>Taavitsainen Neea</cp:lastModifiedBy>
  <cp:revision>77</cp:revision>
  <dcterms:created xsi:type="dcterms:W3CDTF">2019-06-12T12:26:45Z</dcterms:created>
  <dcterms:modified xsi:type="dcterms:W3CDTF">2026-03-30T15:07:58Z</dcterms:modified>
</cp:coreProperties>
</file>