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13.xml" ContentType="application/vnd.openxmlformats-officedocument.drawingml.chartshapes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14.xml" ContentType="application/vnd.openxmlformats-officedocument.drawingml.chartshapes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5.xml" ContentType="application/vnd.openxmlformats-officedocument.themeOverride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1.xml" ContentType="application/vnd.openxmlformats-officedocument.themeOverride+xml"/>
  <Override PartName="/ppt/drawings/drawing16.xml" ContentType="application/vnd.openxmlformats-officedocument.drawingml.chartshapes+xml"/>
  <Override PartName="/ppt/charts/chart3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2.xml" ContentType="application/vnd.openxmlformats-officedocument.themeOverride+xml"/>
  <Override PartName="/ppt/drawings/drawing17.xml" ContentType="application/vnd.openxmlformats-officedocument.drawingml.chartshapes+xml"/>
  <Override PartName="/ppt/charts/chart3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2" r:id="rId4"/>
    <p:sldMasterId id="2147483898" r:id="rId5"/>
  </p:sldMasterIdLst>
  <p:notesMasterIdLst>
    <p:notesMasterId r:id="rId45"/>
  </p:notesMasterIdLst>
  <p:sldIdLst>
    <p:sldId id="292" r:id="rId6"/>
    <p:sldId id="293" r:id="rId7"/>
    <p:sldId id="294" r:id="rId8"/>
    <p:sldId id="295" r:id="rId9"/>
    <p:sldId id="296" r:id="rId10"/>
    <p:sldId id="297" r:id="rId11"/>
    <p:sldId id="300" r:id="rId12"/>
    <p:sldId id="336" r:id="rId13"/>
    <p:sldId id="301" r:id="rId14"/>
    <p:sldId id="302" r:id="rId15"/>
    <p:sldId id="305" r:id="rId16"/>
    <p:sldId id="306" r:id="rId17"/>
    <p:sldId id="307" r:id="rId18"/>
    <p:sldId id="309" r:id="rId19"/>
    <p:sldId id="310" r:id="rId20"/>
    <p:sldId id="312" r:id="rId21"/>
    <p:sldId id="313" r:id="rId22"/>
    <p:sldId id="314" r:id="rId23"/>
    <p:sldId id="230717750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3" r:id="rId32"/>
    <p:sldId id="324" r:id="rId33"/>
    <p:sldId id="337" r:id="rId34"/>
    <p:sldId id="325" r:id="rId35"/>
    <p:sldId id="326" r:id="rId36"/>
    <p:sldId id="330" r:id="rId37"/>
    <p:sldId id="329" r:id="rId38"/>
    <p:sldId id="331" r:id="rId39"/>
    <p:sldId id="332" r:id="rId40"/>
    <p:sldId id="333" r:id="rId41"/>
    <p:sldId id="334" r:id="rId42"/>
    <p:sldId id="335" r:id="rId43"/>
    <p:sldId id="230717752" r:id="rId4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A99"/>
    <a:srgbClr val="00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94" autoAdjust="0"/>
  </p:normalViewPr>
  <p:slideViewPr>
    <p:cSldViewPr snapToGrid="0" showGuides="1">
      <p:cViewPr varScale="1">
        <p:scale>
          <a:sx n="98" d="100"/>
          <a:sy n="98" d="100"/>
        </p:scale>
        <p:origin x="1074" y="31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4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logon\yleiset\energia\yhteiset\tilastot\ENERGIAVUOSI\Tuulivoimakuvat\tuulivoima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logon\yleiset\energia\yhteiset\tilastot\ENERGIAVUOSI\2025\Lauhde,%20CHP_kapasiteetti%20ja%20tuotanto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logon\yleiset\energia\yhteiset\tilastot\ENERGIAVUOSI\2025\Lauhde,%20CHP_kapasiteetti%20ja%20tuotanto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linkeinoelama.sharepoint.com/sites/ENEKaikki/Shared%20Documents/Tilastot/S&#228;hk&#246;n%20hintatilastot/S&#228;hk&#246;n%20hintatilastot%202025/S&#228;hk&#246;n%20hintatilastot%202025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5.xml"/><Relationship Id="rId4" Type="http://schemas.openxmlformats.org/officeDocument/2006/relationships/oleObject" Target="https://elinkeinoelama.sharepoint.com/sites/ENEKaikki/Shared%20Documents/Tilastot/S&#228;hk&#246;n%20hintatilastot/S&#228;hk&#246;n%20hintatilastot%202025/S&#228;hk&#246;n%20hintatilastot%202025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elinkeinoelama.sharepoint.com/sites/ENEKaikki/Shared%20Documents/Tilastot/S&#228;hk&#246;n%20hintatilastot/S&#228;hk&#246;n%20hintatilastot%202025/S&#228;hk&#246;n%20hintatilastot%202025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elinkeinoelama.sharepoint.com/sites/ENEKaikki/Shared%20Documents/Tilastot/S&#228;hk&#246;n%20hintatilastot/S&#228;hk&#246;n%20hintatilastot%202025/S&#228;hk&#246;n%20hintatilastot%202025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elinkeinoelama.sharepoint.com/sites/ENEKaikki/Shared%20Documents/Tilastot/S&#228;hk&#246;n%20hintatilastot/S&#228;hk&#246;n%20hintatilastot%202025/S&#228;hk&#246;n%20hintatilastot%202025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elinkeinoelama.sharepoint.com/sites/ENEKaikki/Shared%20Documents/Tilastot/S&#228;hk&#246;n%20hintatilastot/S&#228;hk&#246;n%20hintatilastot%202025/S&#228;hk&#246;n%20hintatilastot%20202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elinkeinoelama.sharepoint.com/sites/ENEKaikki/Shared%20Documents/Tilastot/S&#228;hk&#246;n%20hintatilastot/S&#228;hk&#246;n%20hintatilastot%202025/S&#228;hk&#246;n%20hintatilastot%202025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6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7.xml"/><Relationship Id="rId4" Type="http://schemas.openxmlformats.org/officeDocument/2006/relationships/oleObject" Target="https://elinkeinoelama.sharepoint.com/sites/ENEKaikki/Shared%20Documents/Tilastot/S&#228;hk&#246;n%20hintatilastot/S&#228;hk&#246;n%20hintatilastot%202025/S&#228;hk&#246;n%20hintatilastot%202025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elinkeinoelama.sharepoint.com/sites/ENEKaikki/Shared%20Documents/Tilastot/S&#228;hk&#246;n%20hintatilastot/Hintadata,%20s&#228;hk&#246;n%20v&#228;hitt&#228;ismarkkinat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elinkeinoelama.sharepoint.com/sites/ENEKaikki/Shared%20Documents/Tilastot/S&#228;hk&#246;n%20hintatilastot/Hintadata,%20s&#228;hk&#246;n%20v&#228;hitt&#228;ismarkkinat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Liikenne.xlsx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Liikenne.xlsx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gon\yleiset\energia\yhteiset\tilastot\ENERGIAVUOSI\2025\Liikenne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yleiset\ENERGIA\yhteiset\tilastot\ENERGIAVUOSI\2024\Liikenn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logon\yleiset\energia\yhteiset\tilastot\ENERGIAVUOSI\2025\S&#228;hk&#246;vuosi%20kuvat%202025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657280128119575E-2"/>
          <c:y val="8.185258092738408E-2"/>
          <c:w val="0.93465910405267139"/>
          <c:h val="0.85154126567512411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Vsidata!$A$56:$A$101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Vsidata!$B$56:$B$101</c:f>
              <c:numCache>
                <c:formatCode>0.000</c:formatCode>
                <c:ptCount val="46"/>
                <c:pt idx="0">
                  <c:v>39.920999999999999</c:v>
                </c:pt>
                <c:pt idx="1">
                  <c:v>41.359000000000002</c:v>
                </c:pt>
                <c:pt idx="2">
                  <c:v>41.668999999999997</c:v>
                </c:pt>
                <c:pt idx="3">
                  <c:v>45.125</c:v>
                </c:pt>
                <c:pt idx="4">
                  <c:v>48.441000000000003</c:v>
                </c:pt>
                <c:pt idx="5">
                  <c:v>52.042999999999999</c:v>
                </c:pt>
                <c:pt idx="6">
                  <c:v>52.722999999999999</c:v>
                </c:pt>
                <c:pt idx="7">
                  <c:v>56.442</c:v>
                </c:pt>
                <c:pt idx="8">
                  <c:v>58.652000000000001</c:v>
                </c:pt>
                <c:pt idx="9">
                  <c:v>60.021999999999998</c:v>
                </c:pt>
                <c:pt idx="10">
                  <c:v>62.334000000000003</c:v>
                </c:pt>
                <c:pt idx="11">
                  <c:v>62.286999999999999</c:v>
                </c:pt>
                <c:pt idx="12">
                  <c:v>63.195999999999998</c:v>
                </c:pt>
                <c:pt idx="13">
                  <c:v>65.545000000000002</c:v>
                </c:pt>
                <c:pt idx="14">
                  <c:v>68.257999999999996</c:v>
                </c:pt>
                <c:pt idx="15">
                  <c:v>68.945999999999998</c:v>
                </c:pt>
                <c:pt idx="16">
                  <c:v>70.018000000000001</c:v>
                </c:pt>
                <c:pt idx="17">
                  <c:v>73.602999999999994</c:v>
                </c:pt>
                <c:pt idx="18">
                  <c:v>76.63</c:v>
                </c:pt>
                <c:pt idx="19">
                  <c:v>77.778999999999996</c:v>
                </c:pt>
                <c:pt idx="20">
                  <c:v>79.158000000000001</c:v>
                </c:pt>
                <c:pt idx="21">
                  <c:v>81.188000000000002</c:v>
                </c:pt>
                <c:pt idx="22">
                  <c:v>83.542000000000002</c:v>
                </c:pt>
                <c:pt idx="23">
                  <c:v>85.228999999999999</c:v>
                </c:pt>
                <c:pt idx="24">
                  <c:v>87.025000000000006</c:v>
                </c:pt>
                <c:pt idx="25">
                  <c:v>84.671999999999997</c:v>
                </c:pt>
                <c:pt idx="26">
                  <c:v>90.024000000000001</c:v>
                </c:pt>
                <c:pt idx="27">
                  <c:v>90.373999999999995</c:v>
                </c:pt>
                <c:pt idx="28">
                  <c:v>87.247</c:v>
                </c:pt>
                <c:pt idx="29">
                  <c:v>81.293000000000006</c:v>
                </c:pt>
                <c:pt idx="30">
                  <c:v>87.703999999999994</c:v>
                </c:pt>
                <c:pt idx="31">
                  <c:v>84.241</c:v>
                </c:pt>
                <c:pt idx="32">
                  <c:v>85.131</c:v>
                </c:pt>
                <c:pt idx="33">
                  <c:v>84.043999999999997</c:v>
                </c:pt>
                <c:pt idx="34">
                  <c:v>83.4</c:v>
                </c:pt>
                <c:pt idx="35">
                  <c:v>82.465999999999994</c:v>
                </c:pt>
                <c:pt idx="36">
                  <c:v>85.119</c:v>
                </c:pt>
                <c:pt idx="37">
                  <c:v>85.448999999999998</c:v>
                </c:pt>
                <c:pt idx="38">
                  <c:v>87.451999999999998</c:v>
                </c:pt>
                <c:pt idx="39">
                  <c:v>86.075000000000003</c:v>
                </c:pt>
                <c:pt idx="40">
                  <c:v>81.683999999999997</c:v>
                </c:pt>
                <c:pt idx="41">
                  <c:v>87.075999999999993</c:v>
                </c:pt>
                <c:pt idx="42">
                  <c:v>81.638999999999996</c:v>
                </c:pt>
                <c:pt idx="43">
                  <c:v>80.007000000000005</c:v>
                </c:pt>
                <c:pt idx="44">
                  <c:v>83.052999999999997</c:v>
                </c:pt>
                <c:pt idx="45">
                  <c:v>84.623000000000005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EA-48CA-9AB2-87237F29F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467704"/>
        <c:axId val="1"/>
      </c:lineChart>
      <c:catAx>
        <c:axId val="1323467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 dirty="0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9.1768570508727991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234677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11792753410069"/>
          <c:y val="0.10424788568095655"/>
          <c:w val="0.48517145034290071"/>
          <c:h val="0.79379440069991247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82B-469D-B9B8-F72E6182435D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82B-469D-B9B8-F72E6182435D}"/>
              </c:ext>
            </c:extLst>
          </c:dPt>
          <c:dPt>
            <c:idx val="2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82B-469D-B9B8-F72E6182435D}"/>
              </c:ext>
            </c:extLst>
          </c:dPt>
          <c:dPt>
            <c:idx val="3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82B-469D-B9B8-F72E6182435D}"/>
              </c:ext>
            </c:extLst>
          </c:dPt>
          <c:dPt>
            <c:idx val="4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82B-469D-B9B8-F72E6182435D}"/>
              </c:ext>
            </c:extLst>
          </c:dPt>
          <c:dPt>
            <c:idx val="5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82B-469D-B9B8-F72E6182435D}"/>
              </c:ext>
            </c:extLst>
          </c:dPt>
          <c:dPt>
            <c:idx val="6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82B-469D-B9B8-F72E6182435D}"/>
              </c:ext>
            </c:extLst>
          </c:dPt>
          <c:dPt>
            <c:idx val="7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82B-469D-B9B8-F72E6182435D}"/>
              </c:ext>
            </c:extLst>
          </c:dPt>
          <c:dLbls>
            <c:dLbl>
              <c:idx val="0"/>
              <c:layout>
                <c:manualLayout>
                  <c:x val="0.15956650616629242"/>
                  <c:y val="9.302677009088890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2B-469D-B9B8-F72E6182435D}"/>
                </c:ext>
              </c:extLst>
            </c:dLbl>
            <c:dLbl>
              <c:idx val="1"/>
              <c:layout>
                <c:manualLayout>
                  <c:x val="0.14714204867006225"/>
                  <c:y val="2.22222222222222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2B-469D-B9B8-F72E6182435D}"/>
                </c:ext>
              </c:extLst>
            </c:dLbl>
            <c:dLbl>
              <c:idx val="2"/>
              <c:layout>
                <c:manualLayout>
                  <c:x val="0.18342996647477888"/>
                  <c:y val="4.6605196171552232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594281323675242"/>
                      <c:h val="8.36991560205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82B-469D-B9B8-F72E6182435D}"/>
                </c:ext>
              </c:extLst>
            </c:dLbl>
            <c:dLbl>
              <c:idx val="3"/>
              <c:layout>
                <c:manualLayout>
                  <c:x val="0.1834038726442617"/>
                  <c:y val="9.44178375295843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58124903504702"/>
                      <c:h val="0.103112479305875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82B-469D-B9B8-F72E6182435D}"/>
                </c:ext>
              </c:extLst>
            </c:dLbl>
            <c:dLbl>
              <c:idx val="4"/>
              <c:layout>
                <c:manualLayout>
                  <c:x val="0.10955117283133732"/>
                  <c:y val="0.148092662694745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06221063484656"/>
                      <c:h val="0.103112479305875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82B-469D-B9B8-F72E6182435D}"/>
                </c:ext>
              </c:extLst>
            </c:dLbl>
            <c:dLbl>
              <c:idx val="5"/>
              <c:layout>
                <c:manualLayout>
                  <c:x val="-6.4200639127235337E-2"/>
                  <c:y val="0.133306706422144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77789374192699"/>
                      <c:h val="0.10311253160125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82B-469D-B9B8-F72E6182435D}"/>
                </c:ext>
              </c:extLst>
            </c:dLbl>
            <c:dLbl>
              <c:idx val="6"/>
              <c:layout>
                <c:manualLayout>
                  <c:x val="-0.17445438805443436"/>
                  <c:y val="-3.99821549159659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81899137607801"/>
                      <c:h val="0.103112479305875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82B-469D-B9B8-F72E6182435D}"/>
                </c:ext>
              </c:extLst>
            </c:dLbl>
            <c:dLbl>
              <c:idx val="7"/>
              <c:layout>
                <c:manualLayout>
                  <c:x val="0.24240602921917614"/>
                  <c:y val="5.555529407863385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50163214892253"/>
                      <c:h val="0.103112479305875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82B-469D-B9B8-F72E6182435D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Vsidata!$X$6:$AE$6</c:f>
              <c:strCache>
                <c:ptCount val="8"/>
                <c:pt idx="0">
                  <c:v>Solar power</c:v>
                </c:pt>
                <c:pt idx="1">
                  <c:v>Net imports</c:v>
                </c:pt>
                <c:pt idx="2">
                  <c:v>Condensing power</c:v>
                </c:pt>
                <c:pt idx="3">
                  <c:v>CHP, district heating</c:v>
                </c:pt>
                <c:pt idx="4">
                  <c:v>CHP, industry</c:v>
                </c:pt>
                <c:pt idx="5">
                  <c:v>Hydro power</c:v>
                </c:pt>
                <c:pt idx="6">
                  <c:v>Wind power</c:v>
                </c:pt>
                <c:pt idx="7">
                  <c:v>Nuclear power</c:v>
                </c:pt>
              </c:strCache>
            </c:strRef>
          </c:cat>
          <c:val>
            <c:numRef>
              <c:f>Vsidata!$X$101:$AE$101</c:f>
              <c:numCache>
                <c:formatCode>General</c:formatCode>
                <c:ptCount val="8"/>
                <c:pt idx="0">
                  <c:v>1.2</c:v>
                </c:pt>
                <c:pt idx="1">
                  <c:v>6.6</c:v>
                </c:pt>
                <c:pt idx="2">
                  <c:v>1.7</c:v>
                </c:pt>
                <c:pt idx="3">
                  <c:v>5.2</c:v>
                </c:pt>
                <c:pt idx="4">
                  <c:v>7.7</c:v>
                </c:pt>
                <c:pt idx="5">
                  <c:v>14.5</c:v>
                </c:pt>
                <c:pt idx="6">
                  <c:v>26.1</c:v>
                </c:pt>
                <c:pt idx="7" formatCode="0.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82B-469D-B9B8-F72E61824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52279272118972"/>
          <c:y val="0.17049819735183355"/>
          <c:w val="0.56162523648671336"/>
          <c:h val="0.52371643610804697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C82-4F48-B015-89981CB74A73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C82-4F48-B015-89981CB74A73}"/>
              </c:ext>
            </c:extLst>
          </c:dPt>
          <c:dPt>
            <c:idx val="2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C82-4F48-B015-89981CB74A73}"/>
              </c:ext>
            </c:extLst>
          </c:dPt>
          <c:dPt>
            <c:idx val="3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C82-4F48-B015-89981CB74A73}"/>
              </c:ext>
            </c:extLst>
          </c:dPt>
          <c:dPt>
            <c:idx val="4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C82-4F48-B015-89981CB74A73}"/>
              </c:ext>
            </c:extLst>
          </c:dPt>
          <c:dPt>
            <c:idx val="5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C82-4F48-B015-89981CB74A73}"/>
              </c:ext>
            </c:extLst>
          </c:dPt>
          <c:dPt>
            <c:idx val="6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C82-4F48-B015-89981CB74A73}"/>
              </c:ext>
            </c:extLst>
          </c:dPt>
          <c:dPt>
            <c:idx val="7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C82-4F48-B015-89981CB74A73}"/>
              </c:ext>
            </c:extLst>
          </c:dPt>
          <c:dLbls>
            <c:dLbl>
              <c:idx val="0"/>
              <c:layout>
                <c:manualLayout>
                  <c:x val="0.20286065821556787"/>
                  <c:y val="1.0037016506359892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95253164556964"/>
                      <c:h val="8.2345690908068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F48-B015-89981CB74A73}"/>
                </c:ext>
              </c:extLst>
            </c:dLbl>
            <c:dLbl>
              <c:idx val="1"/>
              <c:layout>
                <c:manualLayout>
                  <c:x val="0.20239503999853831"/>
                  <c:y val="2.742323689767864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32964561122493"/>
                      <c:h val="5.7223239306562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82-4F48-B015-89981CB74A73}"/>
                </c:ext>
              </c:extLst>
            </c:dLbl>
            <c:dLbl>
              <c:idx val="2"/>
              <c:layout>
                <c:manualLayout>
                  <c:x val="0.21476976859619901"/>
                  <c:y val="6.15989770272765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90092786864279"/>
                      <c:h val="8.2345690908068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82-4F48-B015-89981CB74A73}"/>
                </c:ext>
              </c:extLst>
            </c:dLbl>
            <c:dLbl>
              <c:idx val="3"/>
              <c:layout>
                <c:manualLayout>
                  <c:x val="0.21939520545372787"/>
                  <c:y val="8.92462401336127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86084508014426"/>
                      <c:h val="8.2345690908068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C82-4F48-B015-89981CB74A73}"/>
                </c:ext>
              </c:extLst>
            </c:dLbl>
            <c:dLbl>
              <c:idx val="4"/>
              <c:layout>
                <c:manualLayout>
                  <c:x val="0.11470916807867371"/>
                  <c:y val="0.13325775459896089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87552742616037"/>
                      <c:h val="0.114595628678566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C82-4F48-B015-89981CB74A73}"/>
                </c:ext>
              </c:extLst>
            </c:dLbl>
            <c:dLbl>
              <c:idx val="5"/>
              <c:layout>
                <c:manualLayout>
                  <c:x val="-7.2140062792783816E-2"/>
                  <c:y val="0.104852696745597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82-4F48-B015-89981CB74A73}"/>
                </c:ext>
              </c:extLst>
            </c:dLbl>
            <c:dLbl>
              <c:idx val="6"/>
              <c:layout>
                <c:manualLayout>
                  <c:x val="-0.15256723403079567"/>
                  <c:y val="-5.084385623779862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82-4F48-B015-89981CB74A73}"/>
                </c:ext>
              </c:extLst>
            </c:dLbl>
            <c:dLbl>
              <c:idx val="7"/>
              <c:layout>
                <c:manualLayout>
                  <c:x val="0.26238039469749824"/>
                  <c:y val="-4.15998201366640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166666666666667"/>
                      <c:h val="8.2345690908068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C82-4F48-B015-89981CB74A73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Vsidata!$X$6:$AE$6</c:f>
              <c:strCache>
                <c:ptCount val="8"/>
                <c:pt idx="0">
                  <c:v>Solar power</c:v>
                </c:pt>
                <c:pt idx="1">
                  <c:v>Net imports</c:v>
                </c:pt>
                <c:pt idx="2">
                  <c:v>Condensing power</c:v>
                </c:pt>
                <c:pt idx="3">
                  <c:v>CHP, district heating</c:v>
                </c:pt>
                <c:pt idx="4">
                  <c:v>CHP, industry</c:v>
                </c:pt>
                <c:pt idx="5">
                  <c:v>Hydro power</c:v>
                </c:pt>
                <c:pt idx="6">
                  <c:v>Wind power</c:v>
                </c:pt>
                <c:pt idx="7">
                  <c:v>Nuclear power</c:v>
                </c:pt>
              </c:strCache>
            </c:strRef>
          </c:cat>
          <c:val>
            <c:numRef>
              <c:f>Vsidata!$X$100:$AE$100</c:f>
              <c:numCache>
                <c:formatCode>General</c:formatCode>
                <c:ptCount val="8"/>
                <c:pt idx="0">
                  <c:v>1.1000000000000001</c:v>
                </c:pt>
                <c:pt idx="1">
                  <c:v>3.8</c:v>
                </c:pt>
                <c:pt idx="2">
                  <c:v>1.8</c:v>
                </c:pt>
                <c:pt idx="3">
                  <c:v>6.5</c:v>
                </c:pt>
                <c:pt idx="4">
                  <c:v>7.9</c:v>
                </c:pt>
                <c:pt idx="5" formatCode="0.0">
                  <c:v>17</c:v>
                </c:pt>
                <c:pt idx="6">
                  <c:v>24.4</c:v>
                </c:pt>
                <c:pt idx="7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C82-4F48-B015-89981CB74A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595510875232275E-2"/>
          <c:y val="7.9457092915577621E-2"/>
          <c:w val="0.94274454233118987"/>
          <c:h val="0.78318982949975713"/>
        </c:manualLayout>
      </c:layout>
      <c:barChart>
        <c:barDir val="col"/>
        <c:grouping val="stacked"/>
        <c:varyColors val="0"/>
        <c:ser>
          <c:idx val="0"/>
          <c:order val="0"/>
          <c:tx>
            <c:v>Nordic countries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Vsidata!$CA$86:$CA$101</c:f>
              <c:numCache>
                <c:formatCode>0.000</c:formatCode>
                <c:ptCount val="16"/>
                <c:pt idx="0" formatCode="General">
                  <c:v>-4.9719999999999995</c:v>
                </c:pt>
                <c:pt idx="1">
                  <c:v>-3.3207100000000001</c:v>
                </c:pt>
                <c:pt idx="2">
                  <c:v>-0.115277059</c:v>
                </c:pt>
                <c:pt idx="3">
                  <c:v>-0.32900000000000001</c:v>
                </c:pt>
                <c:pt idx="4" formatCode="General">
                  <c:v>-0.13200000000000001</c:v>
                </c:pt>
                <c:pt idx="5" formatCode="General">
                  <c:v>-6.5000000000000002E-2</c:v>
                </c:pt>
                <c:pt idx="6" formatCode="General">
                  <c:v>-0.108</c:v>
                </c:pt>
                <c:pt idx="7">
                  <c:v>-0.12221718500000001</c:v>
                </c:pt>
                <c:pt idx="8">
                  <c:v>-0.24547330899999995</c:v>
                </c:pt>
                <c:pt idx="9">
                  <c:v>-0.101987499</c:v>
                </c:pt>
                <c:pt idx="10">
                  <c:v>-3.9603249E-2</c:v>
                </c:pt>
                <c:pt idx="11">
                  <c:v>-3.2450969000000003E-2</c:v>
                </c:pt>
                <c:pt idx="12">
                  <c:v>-5.4623355999999998E-2</c:v>
                </c:pt>
                <c:pt idx="13">
                  <c:v>-0.90226274977400001</c:v>
                </c:pt>
                <c:pt idx="14">
                  <c:v>-1.6254564522499999</c:v>
                </c:pt>
                <c:pt idx="15">
                  <c:v>-0.731091640037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D-47E6-B821-EFA5D6FF6A51}"/>
            </c:ext>
          </c:extLst>
        </c:ser>
        <c:ser>
          <c:idx val="1"/>
          <c:order val="1"/>
          <c:tx>
            <c:v>Pohjoismaat, t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Vsidata!$CE$86:$CE$101</c:f>
              <c:numCache>
                <c:formatCode>0.000</c:formatCode>
                <c:ptCount val="16"/>
                <c:pt idx="0" formatCode="General">
                  <c:v>2.1139999999999999</c:v>
                </c:pt>
                <c:pt idx="1">
                  <c:v>5.2368399999999999</c:v>
                </c:pt>
                <c:pt idx="2">
                  <c:v>14.312999999999999</c:v>
                </c:pt>
                <c:pt idx="3" formatCode="General">
                  <c:v>12.418999999999999</c:v>
                </c:pt>
                <c:pt idx="4" formatCode="General">
                  <c:v>18.204999999999998</c:v>
                </c:pt>
                <c:pt idx="5" formatCode="General">
                  <c:v>17.506</c:v>
                </c:pt>
                <c:pt idx="6" formatCode="General">
                  <c:v>15.596</c:v>
                </c:pt>
                <c:pt idx="7">
                  <c:v>15.571759238874</c:v>
                </c:pt>
                <c:pt idx="8">
                  <c:v>13.848650441773</c:v>
                </c:pt>
                <c:pt idx="9">
                  <c:v>16.068712682847998</c:v>
                </c:pt>
                <c:pt idx="10">
                  <c:v>18.771323515698999</c:v>
                </c:pt>
                <c:pt idx="11">
                  <c:v>15.28957773094</c:v>
                </c:pt>
                <c:pt idx="12">
                  <c:v>15.727403471345999</c:v>
                </c:pt>
                <c:pt idx="13">
                  <c:v>9.5988609968839995</c:v>
                </c:pt>
                <c:pt idx="14">
                  <c:v>8.4380590217269997</c:v>
                </c:pt>
                <c:pt idx="15">
                  <c:v>10.96360920631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D-47E6-B821-EFA5D6FF6A51}"/>
            </c:ext>
          </c:extLst>
        </c:ser>
        <c:ser>
          <c:idx val="2"/>
          <c:order val="2"/>
          <c:tx>
            <c:v>Venäjä, t</c:v>
          </c:tx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Vsidata!$CD$86:$CD$101</c:f>
              <c:numCache>
                <c:formatCode>0.000</c:formatCode>
                <c:ptCount val="16"/>
                <c:pt idx="0" formatCode="General">
                  <c:v>11.638</c:v>
                </c:pt>
                <c:pt idx="1">
                  <c:v>10.768940000000001</c:v>
                </c:pt>
                <c:pt idx="2">
                  <c:v>4.4028137870000004</c:v>
                </c:pt>
                <c:pt idx="3" formatCode="General">
                  <c:v>4.7130000000000001</c:v>
                </c:pt>
                <c:pt idx="4" formatCode="General">
                  <c:v>3.3849999999999998</c:v>
                </c:pt>
                <c:pt idx="5" formatCode="General">
                  <c:v>3.9260000000000002</c:v>
                </c:pt>
                <c:pt idx="6" formatCode="General">
                  <c:v>5.8579999999999997</c:v>
                </c:pt>
                <c:pt idx="7">
                  <c:v>5.7915537920000002</c:v>
                </c:pt>
                <c:pt idx="8">
                  <c:v>7.8497317039999999</c:v>
                </c:pt>
                <c:pt idx="9">
                  <c:v>7.5948611060000033</c:v>
                </c:pt>
                <c:pt idx="10">
                  <c:v>2.9814317990000001</c:v>
                </c:pt>
                <c:pt idx="11">
                  <c:v>9.1484341499999999</c:v>
                </c:pt>
                <c:pt idx="12">
                  <c:v>3.6367247539999998</c:v>
                </c:pt>
                <c:pt idx="13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D-47E6-B821-EFA5D6FF6A51}"/>
            </c:ext>
          </c:extLst>
        </c:ser>
        <c:ser>
          <c:idx val="3"/>
          <c:order val="3"/>
          <c:tx>
            <c:v>Estonia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Vsidata!$CB$86:$CB$101</c:f>
              <c:numCache>
                <c:formatCode>General</c:formatCode>
                <c:ptCount val="16"/>
                <c:pt idx="0">
                  <c:v>-0.246</c:v>
                </c:pt>
                <c:pt idx="1">
                  <c:v>-0.48399999999999999</c:v>
                </c:pt>
                <c:pt idx="2" formatCode="0.000">
                  <c:v>-1.5300357</c:v>
                </c:pt>
                <c:pt idx="3">
                  <c:v>-1.544</c:v>
                </c:pt>
                <c:pt idx="4">
                  <c:v>-3.5230000000000001</c:v>
                </c:pt>
                <c:pt idx="5">
                  <c:v>-5.0339999999999998</c:v>
                </c:pt>
                <c:pt idx="6" formatCode="0.000">
                  <c:v>-3.0496300000000001</c:v>
                </c:pt>
                <c:pt idx="7" formatCode="0.000">
                  <c:v>-1.6558170050000001</c:v>
                </c:pt>
                <c:pt idx="8" formatCode="0.000">
                  <c:v>-2.3667112599999998</c:v>
                </c:pt>
                <c:pt idx="9" formatCode="0.000">
                  <c:v>-3.7942949800000001</c:v>
                </c:pt>
                <c:pt idx="10" formatCode="0.000">
                  <c:v>-6.6106624150000002</c:v>
                </c:pt>
                <c:pt idx="11" formatCode="0.000">
                  <c:v>-6.6913772849999997</c:v>
                </c:pt>
                <c:pt idx="12" formatCode="0.000">
                  <c:v>-6.8252781200000001</c:v>
                </c:pt>
                <c:pt idx="13" formatCode="0.000">
                  <c:v>-7.0175463359999997</c:v>
                </c:pt>
                <c:pt idx="14" formatCode="0.000">
                  <c:v>-3.9092642839999998</c:v>
                </c:pt>
                <c:pt idx="15" formatCode="0.000">
                  <c:v>-4.8160892559999997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D-47E6-B821-EFA5D6FF6A51}"/>
            </c:ext>
          </c:extLst>
        </c:ser>
        <c:ser>
          <c:idx val="4"/>
          <c:order val="4"/>
          <c:tx>
            <c:v>Viro t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Vsidata!$CF$86:$CF$101</c:f>
              <c:numCache>
                <c:formatCode>0.000</c:formatCode>
                <c:ptCount val="16"/>
                <c:pt idx="0" formatCode="General">
                  <c:v>1.9670000000000001</c:v>
                </c:pt>
                <c:pt idx="1">
                  <c:v>1.6499600000000001</c:v>
                </c:pt>
                <c:pt idx="2">
                  <c:v>0.373</c:v>
                </c:pt>
                <c:pt idx="3" formatCode="General">
                  <c:v>0.45900000000000002</c:v>
                </c:pt>
                <c:pt idx="4" formatCode="General">
                  <c:v>3.2000000000000001E-2</c:v>
                </c:pt>
                <c:pt idx="5" formatCode="General">
                  <c:v>2.7E-2</c:v>
                </c:pt>
                <c:pt idx="6">
                  <c:v>0.65525</c:v>
                </c:pt>
                <c:pt idx="7">
                  <c:v>0.84039065000000002</c:v>
                </c:pt>
                <c:pt idx="8">
                  <c:v>0.84965050500000039</c:v>
                </c:pt>
                <c:pt idx="9">
                  <c:v>0.27458427499999999</c:v>
                </c:pt>
                <c:pt idx="10">
                  <c:v>2.1610620000000001E-2</c:v>
                </c:pt>
                <c:pt idx="11">
                  <c:v>5.3950789999999998E-2</c:v>
                </c:pt>
                <c:pt idx="12">
                  <c:v>3.3269970000000003E-2</c:v>
                </c:pt>
                <c:pt idx="13">
                  <c:v>4.5195842999999999E-2</c:v>
                </c:pt>
                <c:pt idx="14">
                  <c:v>0.27766025500000002</c:v>
                </c:pt>
                <c:pt idx="15">
                  <c:v>0.14543262600000001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D-47E6-B821-EFA5D6FF6A51}"/>
            </c:ext>
          </c:extLst>
        </c:ser>
        <c:ser>
          <c:idx val="5"/>
          <c:order val="5"/>
          <c:tx>
            <c:v>Russia</c:v>
          </c:tx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Vsidata!$CC$86:$CC$101</c:f>
              <c:numCache>
                <c:formatCode>General</c:formatCode>
                <c:ptCount val="16"/>
                <c:pt idx="3">
                  <c:v>-3.0000000000000001E-3</c:v>
                </c:pt>
                <c:pt idx="5">
                  <c:v>-2.3E-2</c:v>
                </c:pt>
                <c:pt idx="6">
                  <c:v>-1E-3</c:v>
                </c:pt>
                <c:pt idx="7" formatCode="0.000">
                  <c:v>-1.28935E-4</c:v>
                </c:pt>
                <c:pt idx="8" formatCode="0.000">
                  <c:v>-3.6701E-5</c:v>
                </c:pt>
                <c:pt idx="9" formatCode="0.000">
                  <c:v>-3.6701E-5</c:v>
                </c:pt>
                <c:pt idx="10" formatCode="0.000">
                  <c:v>-1.9503475999999999E-2</c:v>
                </c:pt>
                <c:pt idx="11" formatCode="0.000">
                  <c:v>0</c:v>
                </c:pt>
                <c:pt idx="12" formatCode="0.000">
                  <c:v>0</c:v>
                </c:pt>
                <c:pt idx="13" formatCode="0.000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AD-47E6-B821-EFA5D6FF6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6056256"/>
        <c:axId val="1"/>
      </c:barChart>
      <c:catAx>
        <c:axId val="13260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3.0535870516185479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26056256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8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18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en-US"/>
          </a:p>
        </c:txPr>
      </c:legendEntry>
      <c:legendEntry>
        <c:idx val="4"/>
        <c:delete val="1"/>
      </c:legendEntry>
      <c:legendEntry>
        <c:idx val="5"/>
        <c:txPr>
          <a:bodyPr/>
          <a:lstStyle/>
          <a:p>
            <a:pPr>
              <a:defRPr sz="118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468193384223919"/>
          <c:y val="0.94884251968503941"/>
          <c:w val="0.75420887754056209"/>
          <c:h val="5.115748031496063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65726419172137E-2"/>
          <c:y val="7.8323924593224736E-2"/>
          <c:w val="0.95848954364575401"/>
          <c:h val="0.84103892041427786"/>
        </c:manualLayout>
      </c:layout>
      <c:barChart>
        <c:barDir val="col"/>
        <c:grouping val="clustered"/>
        <c:varyColors val="0"/>
        <c:ser>
          <c:idx val="0"/>
          <c:order val="0"/>
          <c:tx>
            <c:v>nettotuonti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Vsidata!$O$86:$O$101</c:f>
              <c:numCache>
                <c:formatCode>0.000</c:formatCode>
                <c:ptCount val="16"/>
                <c:pt idx="0">
                  <c:v>10.500999999999999</c:v>
                </c:pt>
                <c:pt idx="1">
                  <c:v>13.851000000000001</c:v>
                </c:pt>
                <c:pt idx="2">
                  <c:v>17.443000000000001</c:v>
                </c:pt>
                <c:pt idx="3">
                  <c:v>15.715</c:v>
                </c:pt>
                <c:pt idx="4">
                  <c:v>17.966999999999999</c:v>
                </c:pt>
                <c:pt idx="5">
                  <c:v>16.337</c:v>
                </c:pt>
                <c:pt idx="6" formatCode="0.0">
                  <c:v>18.951000000000001</c:v>
                </c:pt>
                <c:pt idx="7">
                  <c:v>20.425999999999998</c:v>
                </c:pt>
                <c:pt idx="8">
                  <c:v>19.935811380773</c:v>
                </c:pt>
                <c:pt idx="9">
                  <c:v>20.041849459847999</c:v>
                </c:pt>
                <c:pt idx="10">
                  <c:v>15.104596794699001</c:v>
                </c:pt>
                <c:pt idx="11">
                  <c:v>17.768134416940001</c:v>
                </c:pt>
                <c:pt idx="12">
                  <c:v>12.517496719345999</c:v>
                </c:pt>
                <c:pt idx="13">
                  <c:v>1.7242477541100001</c:v>
                </c:pt>
                <c:pt idx="14">
                  <c:v>3.1809985404769998</c:v>
                </c:pt>
                <c:pt idx="15">
                  <c:v>5.5618609362729998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7-487B-9B69-2A6A2B060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24414264"/>
        <c:axId val="1"/>
      </c:barChart>
      <c:catAx>
        <c:axId val="132441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1454860041936097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24414264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493706987413986E-2"/>
          <c:y val="8.5024278215223112E-2"/>
          <c:w val="0.91178283423233508"/>
          <c:h val="0.78582951081253638"/>
        </c:manualLayout>
      </c:layout>
      <c:barChart>
        <c:barDir val="col"/>
        <c:grouping val="clustered"/>
        <c:varyColors val="0"/>
        <c:ser>
          <c:idx val="0"/>
          <c:order val="0"/>
          <c:tx>
            <c:v>Installed generation capacity at the end of the year (MW)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367644322140563E-3"/>
                  <c:y val="5.279293529982401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98-4FB1-B548-293CA5075133}"/>
                </c:ext>
              </c:extLst>
            </c:dLbl>
            <c:dLbl>
              <c:idx val="1"/>
              <c:layout>
                <c:manualLayout>
                  <c:x val="0"/>
                  <c:y val="5.3555980774847002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98-4FB1-B548-293CA5075133}"/>
                </c:ext>
              </c:extLst>
            </c:dLbl>
            <c:dLbl>
              <c:idx val="2"/>
              <c:layout>
                <c:manualLayout>
                  <c:x val="0"/>
                  <c:y val="5.040591347575609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98-4FB1-B548-293CA5075133}"/>
                </c:ext>
              </c:extLst>
            </c:dLbl>
            <c:dLbl>
              <c:idx val="3"/>
              <c:layout>
                <c:manualLayout>
                  <c:x val="0"/>
                  <c:y val="5.244192977494189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98-4FB1-B548-293CA5075133}"/>
                </c:ext>
              </c:extLst>
            </c:dLbl>
            <c:dLbl>
              <c:idx val="4"/>
              <c:layout>
                <c:manualLayout>
                  <c:x val="-4.9014129632440229E-17"/>
                  <c:y val="5.335790679098945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98-4FB1-B548-293CA5075133}"/>
                </c:ext>
              </c:extLst>
            </c:dLbl>
            <c:dLbl>
              <c:idx val="5"/>
              <c:layout>
                <c:manualLayout>
                  <c:x val="-4.9014129632440229E-17"/>
                  <c:y val="5.808058939447390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98-4FB1-B548-293CA5075133}"/>
                </c:ext>
              </c:extLst>
            </c:dLbl>
            <c:dLbl>
              <c:idx val="6"/>
              <c:layout>
                <c:manualLayout>
                  <c:x val="-4.9014129632440229E-17"/>
                  <c:y val="6.326621235557862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98-4FB1-B548-293CA5075133}"/>
                </c:ext>
              </c:extLst>
            </c:dLbl>
            <c:dLbl>
              <c:idx val="7"/>
              <c:layout>
                <c:manualLayout>
                  <c:x val="0"/>
                  <c:y val="6.963544252952454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98-4FB1-B548-293CA5075133}"/>
                </c:ext>
              </c:extLst>
            </c:dLbl>
            <c:dLbl>
              <c:idx val="10"/>
              <c:layout>
                <c:manualLayout>
                  <c:x val="-3.7234152289256457E-3"/>
                  <c:y val="6.0075608985372925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82919897706996E-2"/>
                      <c:h val="4.40802135145418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898-4FB1-B548-293CA507513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l"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vuosi!$A$9:$A$27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vuosi!$C$9:$C$27</c:f>
              <c:numCache>
                <c:formatCode>General</c:formatCode>
                <c:ptCount val="19"/>
                <c:pt idx="0">
                  <c:v>109</c:v>
                </c:pt>
                <c:pt idx="1">
                  <c:v>142</c:v>
                </c:pt>
                <c:pt idx="2">
                  <c:v>146</c:v>
                </c:pt>
                <c:pt idx="3">
                  <c:v>196</c:v>
                </c:pt>
                <c:pt idx="4">
                  <c:v>199</c:v>
                </c:pt>
                <c:pt idx="5">
                  <c:v>259</c:v>
                </c:pt>
                <c:pt idx="6">
                  <c:v>453</c:v>
                </c:pt>
                <c:pt idx="7">
                  <c:v>631</c:v>
                </c:pt>
                <c:pt idx="8">
                  <c:v>1004</c:v>
                </c:pt>
                <c:pt idx="9">
                  <c:v>1532</c:v>
                </c:pt>
                <c:pt idx="10">
                  <c:v>2044</c:v>
                </c:pt>
                <c:pt idx="11" formatCode="0">
                  <c:v>2041</c:v>
                </c:pt>
                <c:pt idx="12" formatCode="0.0">
                  <c:v>2283.5</c:v>
                </c:pt>
                <c:pt idx="13" formatCode="0.0">
                  <c:v>2585.6</c:v>
                </c:pt>
                <c:pt idx="14" formatCode="0.0">
                  <c:v>3256.5</c:v>
                </c:pt>
                <c:pt idx="15" formatCode="0.00">
                  <c:v>5676.71</c:v>
                </c:pt>
                <c:pt idx="16" formatCode="0.00">
                  <c:v>6944.91</c:v>
                </c:pt>
                <c:pt idx="17" formatCode="0.00">
                  <c:v>8410.01</c:v>
                </c:pt>
                <c:pt idx="18" formatCode="0.00">
                  <c:v>9432.81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98-4FB1-B548-293CA5075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8702120"/>
        <c:axId val="1"/>
      </c:barChart>
      <c:lineChart>
        <c:grouping val="standard"/>
        <c:varyColors val="0"/>
        <c:ser>
          <c:idx val="1"/>
          <c:order val="1"/>
          <c:tx>
            <c:v>Generation (GWh)</c:v>
          </c:tx>
          <c:spPr>
            <a:ln w="254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590A99"/>
              </a:solidFill>
              <a:ln>
                <a:solidFill>
                  <a:srgbClr val="590A99"/>
                </a:solidFill>
              </a:ln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2898-4FB1-B548-293CA5075133}"/>
              </c:ext>
            </c:extLst>
          </c:dPt>
          <c:dLbls>
            <c:dLbl>
              <c:idx val="7"/>
              <c:layout>
                <c:manualLayout>
                  <c:x val="-3.7626015252030562E-2"/>
                  <c:y val="-3.809711286089238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98-4FB1-B548-293CA5075133}"/>
                </c:ext>
              </c:extLst>
            </c:dLbl>
            <c:dLbl>
              <c:idx val="8"/>
              <c:layout>
                <c:manualLayout>
                  <c:x val="-4.2333757867043478E-2"/>
                  <c:y val="-3.817664754327421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98-4FB1-B548-293CA5075133}"/>
                </c:ext>
              </c:extLst>
            </c:dLbl>
            <c:dLbl>
              <c:idx val="9"/>
              <c:layout>
                <c:manualLayout>
                  <c:x val="-4.3510428964974535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98-4FB1-B548-293CA5075133}"/>
                </c:ext>
              </c:extLst>
            </c:dLbl>
            <c:dLbl>
              <c:idx val="10"/>
              <c:layout>
                <c:manualLayout>
                  <c:x val="-4.6658857725429062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98-4FB1-B548-293CA5075133}"/>
                </c:ext>
              </c:extLst>
            </c:dLbl>
            <c:dLbl>
              <c:idx val="11"/>
              <c:layout>
                <c:manualLayout>
                  <c:x val="-5.6501408398330261E-2"/>
                  <c:y val="-3.539307064696250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98-4FB1-B548-293CA5075133}"/>
                </c:ext>
              </c:extLst>
            </c:dLbl>
            <c:dLbl>
              <c:idx val="12"/>
              <c:layout>
                <c:manualLayout>
                  <c:x val="-4.3925227850455703E-2"/>
                  <c:y val="-4.087489063867016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98-4FB1-B548-293CA5075133}"/>
                </c:ext>
              </c:extLst>
            </c:dLbl>
            <c:dLbl>
              <c:idx val="13"/>
              <c:layout>
                <c:manualLayout>
                  <c:x val="-4.2350383367433402E-2"/>
                  <c:y val="-3.531933508311461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98-4FB1-B548-293CA5075133}"/>
                </c:ext>
              </c:extLst>
            </c:dLbl>
            <c:dLbl>
              <c:idx val="14"/>
              <c:layout>
                <c:manualLayout>
                  <c:x val="1.2031496062991972E-2"/>
                  <c:y val="-2.45363079615048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98-4FB1-B548-293CA5075133}"/>
                </c:ext>
              </c:extLst>
            </c:dLbl>
            <c:dLbl>
              <c:idx val="15"/>
              <c:layout>
                <c:manualLayout>
                  <c:x val="-4.9076156818980303E-2"/>
                  <c:y val="-2.6527704870224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898-4FB1-B548-293CA5075133}"/>
                </c:ext>
              </c:extLst>
            </c:dLbl>
            <c:dLbl>
              <c:idx val="16"/>
              <c:layout>
                <c:manualLayout>
                  <c:x val="2.3679776785980062E-3"/>
                  <c:y val="1.2357717082579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898-4FB1-B548-293CA5075133}"/>
                </c:ext>
              </c:extLst>
            </c:dLbl>
            <c:dLbl>
              <c:idx val="17"/>
              <c:layout>
                <c:manualLayout>
                  <c:x val="-5.0904200092794609E-2"/>
                  <c:y val="-2.6520263889822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898-4FB1-B548-293CA507513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vuosi!$A$9:$A$27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vuosi!$B$9:$B$27</c:f>
              <c:numCache>
                <c:formatCode>General</c:formatCode>
                <c:ptCount val="19"/>
                <c:pt idx="0">
                  <c:v>188</c:v>
                </c:pt>
                <c:pt idx="1">
                  <c:v>261</c:v>
                </c:pt>
                <c:pt idx="2">
                  <c:v>277</c:v>
                </c:pt>
                <c:pt idx="3">
                  <c:v>294</c:v>
                </c:pt>
                <c:pt idx="4">
                  <c:v>481</c:v>
                </c:pt>
                <c:pt idx="5">
                  <c:v>494</c:v>
                </c:pt>
                <c:pt idx="6">
                  <c:v>774</c:v>
                </c:pt>
                <c:pt idx="7">
                  <c:v>1107</c:v>
                </c:pt>
                <c:pt idx="8">
                  <c:v>2327</c:v>
                </c:pt>
                <c:pt idx="9">
                  <c:v>3068</c:v>
                </c:pt>
                <c:pt idx="10">
                  <c:v>4795</c:v>
                </c:pt>
                <c:pt idx="11" formatCode="0">
                  <c:v>5839</c:v>
                </c:pt>
                <c:pt idx="12" formatCode="0">
                  <c:v>6025</c:v>
                </c:pt>
                <c:pt idx="13" formatCode="0">
                  <c:v>7938</c:v>
                </c:pt>
                <c:pt idx="14" formatCode="0">
                  <c:v>8179.5524569999998</c:v>
                </c:pt>
                <c:pt idx="15" formatCode="0">
                  <c:v>11559.611351631</c:v>
                </c:pt>
                <c:pt idx="16" formatCode="0">
                  <c:v>14464.589598549999</c:v>
                </c:pt>
                <c:pt idx="17" formatCode="0">
                  <c:v>20236.785253726222</c:v>
                </c:pt>
                <c:pt idx="18" formatCode="0">
                  <c:v>22070.012136721441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2898-4FB1-B548-293CA5075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02120"/>
        <c:axId val="1"/>
      </c:lineChart>
      <c:catAx>
        <c:axId val="418702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418702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844011590063398"/>
          <c:y val="0.95123925218318983"/>
          <c:w val="0.75557957053442792"/>
          <c:h val="4.683804826187776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375742505870976E-2"/>
          <c:y val="9.3374977397136433E-2"/>
          <c:w val="0.94096439982353652"/>
          <c:h val="0.83103864100320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Vsidata!$H$86:$H$101</c:f>
              <c:numCache>
                <c:formatCode>General</c:formatCode>
                <c:ptCount val="16"/>
                <c:pt idx="0">
                  <c:v>12.743</c:v>
                </c:pt>
                <c:pt idx="1">
                  <c:v>12.278</c:v>
                </c:pt>
                <c:pt idx="2" formatCode="0.000">
                  <c:v>16.667000000000002</c:v>
                </c:pt>
                <c:pt idx="3">
                  <c:v>12.672000000000001</c:v>
                </c:pt>
                <c:pt idx="4" formatCode="0.000">
                  <c:v>13.24</c:v>
                </c:pt>
                <c:pt idx="5">
                  <c:v>16.584</c:v>
                </c:pt>
                <c:pt idx="6" formatCode="0.000">
                  <c:v>15.634</c:v>
                </c:pt>
                <c:pt idx="7" formatCode="0.000">
                  <c:v>14.61024273048745</c:v>
                </c:pt>
                <c:pt idx="8" formatCode="0.000">
                  <c:v>13.1373644545852</c:v>
                </c:pt>
                <c:pt idx="9" formatCode="0.000">
                  <c:v>12.246453473882999</c:v>
                </c:pt>
                <c:pt idx="10" formatCode="0.000">
                  <c:v>15.6693477975129</c:v>
                </c:pt>
                <c:pt idx="11" formatCode="0.000">
                  <c:v>15.6239284927686</c:v>
                </c:pt>
                <c:pt idx="12" formatCode="0.000">
                  <c:v>13.3372005319635</c:v>
                </c:pt>
                <c:pt idx="13" formatCode="0.000">
                  <c:v>15.026288608010701</c:v>
                </c:pt>
                <c:pt idx="14" formatCode="0.000">
                  <c:v>14.132335166366</c:v>
                </c:pt>
                <c:pt idx="15" formatCode="0.000">
                  <c:v>12.313409316062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A-4387-9C02-00F073156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26068856"/>
        <c:axId val="1"/>
      </c:barChart>
      <c:lineChart>
        <c:grouping val="standard"/>
        <c:varyColors val="0"/>
        <c:ser>
          <c:idx val="1"/>
          <c:order val="1"/>
          <c:spPr>
            <a:ln w="25400" cap="rnd">
              <a:solidFill>
                <a:srgbClr val="FF692E"/>
              </a:solidFill>
              <a:round/>
            </a:ln>
            <a:effectLst/>
          </c:spPr>
          <c:marker>
            <c:symbol val="none"/>
          </c:marker>
          <c:cat>
            <c:numRef>
              <c:f>Vsidata!$A$84:$A$101</c:f>
              <c:numCache>
                <c:formatCode>General</c:formatCod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numCache>
            </c:numRef>
          </c:cat>
          <c:val>
            <c:numRef>
              <c:f>Vsidata!$F$86:$F$101</c:f>
              <c:numCache>
                <c:formatCode>General</c:formatCode>
                <c:ptCount val="16"/>
                <c:pt idx="0">
                  <c:v>13.1</c:v>
                </c:pt>
                <c:pt idx="1">
                  <c:v>13.1</c:v>
                </c:pt>
                <c:pt idx="2">
                  <c:v>13.1</c:v>
                </c:pt>
                <c:pt idx="3">
                  <c:v>13.1</c:v>
                </c:pt>
                <c:pt idx="4">
                  <c:v>13.1</c:v>
                </c:pt>
                <c:pt idx="5">
                  <c:v>13.1</c:v>
                </c:pt>
                <c:pt idx="6">
                  <c:v>13.1</c:v>
                </c:pt>
                <c:pt idx="7">
                  <c:v>13.1</c:v>
                </c:pt>
                <c:pt idx="8">
                  <c:v>13.1</c:v>
                </c:pt>
                <c:pt idx="9">
                  <c:v>13.1</c:v>
                </c:pt>
                <c:pt idx="10">
                  <c:v>13.1</c:v>
                </c:pt>
                <c:pt idx="11">
                  <c:v>13.1</c:v>
                </c:pt>
                <c:pt idx="12">
                  <c:v>13.1</c:v>
                </c:pt>
                <c:pt idx="13">
                  <c:v>13.1</c:v>
                </c:pt>
                <c:pt idx="14">
                  <c:v>13.1</c:v>
                </c:pt>
                <c:pt idx="15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8A-4387-9C02-00F073156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068856"/>
        <c:axId val="1"/>
      </c:lineChart>
      <c:catAx>
        <c:axId val="1326068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1.1452099737532808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26068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724678116022912E-2"/>
          <c:y val="9.0591400500824676E-2"/>
          <c:w val="0.91295934858536387"/>
          <c:h val="0.77331295734276584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Electricity generation capacity in peak load period (MW)*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'3.5'!$A$58:$A$73</c:f>
              <c:numCache>
                <c:formatCode>0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'3.5'!$O$58:$O$73</c:f>
              <c:numCache>
                <c:formatCode>#,##0</c:formatCode>
                <c:ptCount val="16"/>
                <c:pt idx="0">
                  <c:v>3350</c:v>
                </c:pt>
                <c:pt idx="1">
                  <c:v>3490</c:v>
                </c:pt>
                <c:pt idx="2">
                  <c:v>3490</c:v>
                </c:pt>
                <c:pt idx="3">
                  <c:v>3550</c:v>
                </c:pt>
                <c:pt idx="4">
                  <c:v>3430</c:v>
                </c:pt>
                <c:pt idx="5">
                  <c:v>3350</c:v>
                </c:pt>
                <c:pt idx="6">
                  <c:v>3250</c:v>
                </c:pt>
                <c:pt idx="7">
                  <c:v>3021</c:v>
                </c:pt>
                <c:pt idx="8">
                  <c:v>3051</c:v>
                </c:pt>
                <c:pt idx="9">
                  <c:v>3051</c:v>
                </c:pt>
                <c:pt idx="10">
                  <c:v>3061</c:v>
                </c:pt>
                <c:pt idx="11">
                  <c:v>3097</c:v>
                </c:pt>
                <c:pt idx="12">
                  <c:v>3097</c:v>
                </c:pt>
                <c:pt idx="13">
                  <c:v>3030</c:v>
                </c:pt>
                <c:pt idx="14">
                  <c:v>3000</c:v>
                </c:pt>
                <c:pt idx="15">
                  <c:v>2760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0-4572-851D-1A65AD109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7984944"/>
        <c:axId val="1"/>
      </c:barChart>
      <c:lineChart>
        <c:grouping val="standard"/>
        <c:varyColors val="0"/>
        <c:ser>
          <c:idx val="1"/>
          <c:order val="1"/>
          <c:tx>
            <c:v>Generation (GWh)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590A99"/>
                </a:solidFill>
              </a:ln>
            </c:spPr>
          </c:marker>
          <c:dLbls>
            <c:dLbl>
              <c:idx val="1"/>
              <c:layout>
                <c:manualLayout>
                  <c:x val="-2.0729700126066938E-2"/>
                  <c:y val="-2.652770487022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60-4572-851D-1A65AD109DEA}"/>
                </c:ext>
              </c:extLst>
            </c:dLbl>
            <c:dLbl>
              <c:idx val="2"/>
              <c:layout>
                <c:manualLayout>
                  <c:x val="-3.7276662731208186E-2"/>
                  <c:y val="-2.9825916854338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60-4572-851D-1A65AD109DEA}"/>
                </c:ext>
              </c:extLst>
            </c:dLbl>
            <c:dLbl>
              <c:idx val="3"/>
              <c:layout>
                <c:manualLayout>
                  <c:x val="-5.7929948839039744E-3"/>
                  <c:y val="-2.4258763061715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60-4572-851D-1A65AD109DEA}"/>
                </c:ext>
              </c:extLst>
            </c:dLbl>
            <c:dLbl>
              <c:idx val="4"/>
              <c:layout>
                <c:manualLayout>
                  <c:x val="-4.4619505239010475E-2"/>
                  <c:y val="2.58572470107903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60-4572-851D-1A65AD109DEA}"/>
                </c:ext>
              </c:extLst>
            </c:dLbl>
            <c:dLbl>
              <c:idx val="10"/>
              <c:layout>
                <c:manualLayout>
                  <c:x val="-2.576377952755898E-2"/>
                  <c:y val="2.1620443277923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60-4572-851D-1A65AD109DEA}"/>
                </c:ext>
              </c:extLst>
            </c:dLbl>
            <c:dLbl>
              <c:idx val="12"/>
              <c:layout>
                <c:manualLayout>
                  <c:x val="-3.290160580321172E-2"/>
                  <c:y val="3.69028871391076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60-4572-851D-1A65AD109DEA}"/>
                </c:ext>
              </c:extLst>
            </c:dLbl>
            <c:dLbl>
              <c:idx val="13"/>
              <c:layout>
                <c:manualLayout>
                  <c:x val="-1.526509186351706E-2"/>
                  <c:y val="-2.652770487022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60-4572-851D-1A65AD109DE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'3.5'!$A$58:$A$73</c:f>
              <c:numCache>
                <c:formatCode>0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'3.5'!$P$58:$P$73</c:f>
              <c:numCache>
                <c:formatCode>#,##0</c:formatCode>
                <c:ptCount val="16"/>
                <c:pt idx="0">
                  <c:v>16909</c:v>
                </c:pt>
                <c:pt idx="1">
                  <c:v>14804</c:v>
                </c:pt>
                <c:pt idx="2">
                  <c:v>13897</c:v>
                </c:pt>
                <c:pt idx="3">
                  <c:v>13602</c:v>
                </c:pt>
                <c:pt idx="4">
                  <c:v>12785</c:v>
                </c:pt>
                <c:pt idx="5">
                  <c:v>12119</c:v>
                </c:pt>
                <c:pt idx="6">
                  <c:v>11988</c:v>
                </c:pt>
                <c:pt idx="7">
                  <c:v>11606.846258384843</c:v>
                </c:pt>
                <c:pt idx="8">
                  <c:v>12266.855329486045</c:v>
                </c:pt>
                <c:pt idx="9">
                  <c:v>11983.153741461037</c:v>
                </c:pt>
                <c:pt idx="10">
                  <c:v>9474.9631837534853</c:v>
                </c:pt>
                <c:pt idx="11">
                  <c:v>10646.623835775405</c:v>
                </c:pt>
                <c:pt idx="12">
                  <c:v>8883.2857206027238</c:v>
                </c:pt>
                <c:pt idx="13">
                  <c:v>6604</c:v>
                </c:pt>
                <c:pt idx="14">
                  <c:v>5432</c:v>
                </c:pt>
                <c:pt idx="15">
                  <c:v>4369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060-4572-851D-1A65AD109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984944"/>
        <c:axId val="1"/>
      </c:lineChart>
      <c:catAx>
        <c:axId val="8579849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857984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345552720186281E-2"/>
          <c:y val="0.94056085253385846"/>
          <c:w val="0.89391853183706371"/>
          <c:h val="5.943914746614150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306817946969243E-2"/>
          <c:y val="9.3374977397136433E-2"/>
          <c:w val="0.91952549238431813"/>
          <c:h val="0.75820441985811093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Electricity generation capacity in peak load period (MW)*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'3.5'!$A$58:$A$73</c:f>
              <c:numCache>
                <c:formatCode>0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'3.5'!$K$58:$K$73</c:f>
              <c:numCache>
                <c:formatCode>#,##0</c:formatCode>
                <c:ptCount val="16"/>
                <c:pt idx="0">
                  <c:v>2300</c:v>
                </c:pt>
                <c:pt idx="1">
                  <c:v>2365</c:v>
                </c:pt>
                <c:pt idx="2">
                  <c:v>2370</c:v>
                </c:pt>
                <c:pt idx="3">
                  <c:v>2330</c:v>
                </c:pt>
                <c:pt idx="4">
                  <c:v>2330</c:v>
                </c:pt>
                <c:pt idx="5">
                  <c:v>2250</c:v>
                </c:pt>
                <c:pt idx="6">
                  <c:v>2000</c:v>
                </c:pt>
                <c:pt idx="7">
                  <c:v>1990</c:v>
                </c:pt>
                <c:pt idx="8">
                  <c:v>2250</c:v>
                </c:pt>
                <c:pt idx="9">
                  <c:v>2250</c:v>
                </c:pt>
                <c:pt idx="10">
                  <c:v>2250</c:v>
                </c:pt>
                <c:pt idx="11">
                  <c:v>2250</c:v>
                </c:pt>
                <c:pt idx="12">
                  <c:v>2150</c:v>
                </c:pt>
                <c:pt idx="13">
                  <c:v>2070</c:v>
                </c:pt>
                <c:pt idx="14">
                  <c:v>1800</c:v>
                </c:pt>
                <c:pt idx="15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E-4453-BC25-1433CF763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2160576"/>
        <c:axId val="1"/>
      </c:barChart>
      <c:lineChart>
        <c:grouping val="standard"/>
        <c:varyColors val="0"/>
        <c:ser>
          <c:idx val="1"/>
          <c:order val="1"/>
          <c:tx>
            <c:v>Generation (GWh)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590A99"/>
                </a:solidFill>
              </a:ln>
            </c:spPr>
          </c:marker>
          <c:dLbls>
            <c:dLbl>
              <c:idx val="1"/>
              <c:layout>
                <c:manualLayout>
                  <c:x val="-5.3526450153524398E-2"/>
                  <c:y val="3.460771401265706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E-4453-BC25-1433CF7638BE}"/>
                </c:ext>
              </c:extLst>
            </c:dLbl>
            <c:dLbl>
              <c:idx val="2"/>
              <c:layout>
                <c:manualLayout>
                  <c:x val="-3.2888668444003552E-2"/>
                  <c:y val="2.20259550889472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7E-4453-BC25-1433CF7638BE}"/>
                </c:ext>
              </c:extLst>
            </c:dLbl>
            <c:dLbl>
              <c:idx val="4"/>
              <c:layout>
                <c:manualLayout>
                  <c:x val="-3.2888657512852276E-2"/>
                  <c:y val="2.86291979682079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E-4453-BC25-1433CF7638BE}"/>
                </c:ext>
              </c:extLst>
            </c:dLbl>
            <c:dLbl>
              <c:idx val="5"/>
              <c:layout>
                <c:manualLayout>
                  <c:x val="-3.2888657512852214E-2"/>
                  <c:y val="-3.26094937506506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7E-4453-BC25-1433CF7638BE}"/>
                </c:ext>
              </c:extLst>
            </c:dLbl>
            <c:dLbl>
              <c:idx val="9"/>
              <c:layout>
                <c:manualLayout>
                  <c:x val="-3.2888657512852332E-2"/>
                  <c:y val="-3.26094937506507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E-4453-BC25-1433CF7638B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'3.5'!$A$58:$A$73</c:f>
              <c:numCache>
                <c:formatCode>0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'3.5'!$L$58:$L$73</c:f>
              <c:numCache>
                <c:formatCode>#,##0</c:formatCode>
                <c:ptCount val="16"/>
                <c:pt idx="0">
                  <c:v>11189</c:v>
                </c:pt>
                <c:pt idx="1">
                  <c:v>10739</c:v>
                </c:pt>
                <c:pt idx="2">
                  <c:v>9389</c:v>
                </c:pt>
                <c:pt idx="3">
                  <c:v>9724</c:v>
                </c:pt>
                <c:pt idx="4">
                  <c:v>9277</c:v>
                </c:pt>
                <c:pt idx="5">
                  <c:v>8710</c:v>
                </c:pt>
                <c:pt idx="6">
                  <c:v>8879</c:v>
                </c:pt>
                <c:pt idx="7">
                  <c:v>9109.4836544439149</c:v>
                </c:pt>
                <c:pt idx="8">
                  <c:v>9553.7200368806425</c:v>
                </c:pt>
                <c:pt idx="9">
                  <c:v>9575.5129769572923</c:v>
                </c:pt>
                <c:pt idx="10">
                  <c:v>8613.5695210444337</c:v>
                </c:pt>
                <c:pt idx="11">
                  <c:v>9066.4659033351254</c:v>
                </c:pt>
                <c:pt idx="12">
                  <c:v>7849.0573292196759</c:v>
                </c:pt>
                <c:pt idx="13">
                  <c:v>6899</c:v>
                </c:pt>
                <c:pt idx="14">
                  <c:v>6542</c:v>
                </c:pt>
                <c:pt idx="15">
                  <c:v>6546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17E-4453-BC25-1433CF763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160576"/>
        <c:axId val="1"/>
      </c:lineChart>
      <c:catAx>
        <c:axId val="8621605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862160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3659276632974069E-2"/>
          <c:y val="0.94649146631241743"/>
          <c:w val="0.89496840060346783"/>
          <c:h val="4.794524439676675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57120637698067E-2"/>
          <c:y val="8.7193238059379785E-2"/>
          <c:w val="0.89461835326139805"/>
          <c:h val="0.80732332198528234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trendline>
            <c:spPr>
              <a:ln w="25400">
                <a:solidFill>
                  <a:srgbClr val="FF692E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'Hiili ja CO2'!$E$37:$E$56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'Hiili ja CO2'!$F$37:$F$56</c:f>
              <c:numCache>
                <c:formatCode>0</c:formatCode>
                <c:ptCount val="20"/>
                <c:pt idx="0">
                  <c:v>15285.310838999208</c:v>
                </c:pt>
                <c:pt idx="1">
                  <c:v>12981.898235099739</c:v>
                </c:pt>
                <c:pt idx="2">
                  <c:v>7897.5271120754005</c:v>
                </c:pt>
                <c:pt idx="3">
                  <c:v>10382.352236787772</c:v>
                </c:pt>
                <c:pt idx="4">
                  <c:v>13593.052884212742</c:v>
                </c:pt>
                <c:pt idx="5">
                  <c:v>9613.7180313505305</c:v>
                </c:pt>
                <c:pt idx="6">
                  <c:v>7058.7039816387814</c:v>
                </c:pt>
                <c:pt idx="7">
                  <c:v>10396.058656913467</c:v>
                </c:pt>
                <c:pt idx="8">
                  <c:v>7942.8667081117092</c:v>
                </c:pt>
                <c:pt idx="9">
                  <c:v>5285.9954857821158</c:v>
                </c:pt>
                <c:pt idx="10">
                  <c:v>6995.0209418195745</c:v>
                </c:pt>
                <c:pt idx="11">
                  <c:v>5927.4647507695108</c:v>
                </c:pt>
                <c:pt idx="12">
                  <c:v>6136.2614456315032</c:v>
                </c:pt>
                <c:pt idx="13">
                  <c:v>4124.0003269710724</c:v>
                </c:pt>
                <c:pt idx="14">
                  <c:v>2293.6629157296634</c:v>
                </c:pt>
                <c:pt idx="15">
                  <c:v>2517.4901862421775</c:v>
                </c:pt>
                <c:pt idx="16">
                  <c:v>3243.7162151873963</c:v>
                </c:pt>
                <c:pt idx="17">
                  <c:v>1474.3656584009636</c:v>
                </c:pt>
                <c:pt idx="18">
                  <c:v>787.44128821182323</c:v>
                </c:pt>
                <c:pt idx="19">
                  <c:v>260.98065670533992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CB-47F5-BDE3-884C670E5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133816"/>
        <c:axId val="1"/>
      </c:lineChart>
      <c:catAx>
        <c:axId val="1323133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GWh</a:t>
                </a:r>
              </a:p>
            </c:rich>
          </c:tx>
          <c:layout>
            <c:manualLayout>
              <c:xMode val="edge"/>
              <c:yMode val="edge"/>
              <c:x val="4.1367159202187103E-3"/>
              <c:y val="4.883455174465020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231338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895701386861292E-2"/>
          <c:y val="7.9590865714889047E-2"/>
          <c:w val="0.8943157409205249"/>
          <c:h val="0.77520179164428016"/>
        </c:manualLayout>
      </c:layout>
      <c:barChart>
        <c:barDir val="col"/>
        <c:grouping val="stacked"/>
        <c:varyColors val="0"/>
        <c:ser>
          <c:idx val="0"/>
          <c:order val="0"/>
          <c:tx>
            <c:v>Condensing power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'Hiili ja CO2'!$A$14:$A$29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'Hiili ja CO2'!$D$14:$D$29</c:f>
              <c:numCache>
                <c:formatCode>0</c:formatCode>
                <c:ptCount val="16"/>
                <c:pt idx="0">
                  <c:v>11333.876357361107</c:v>
                </c:pt>
                <c:pt idx="1">
                  <c:v>7439.2098081478343</c:v>
                </c:pt>
                <c:pt idx="2">
                  <c:v>3774.7314237757682</c:v>
                </c:pt>
                <c:pt idx="3">
                  <c:v>6569.3612863670805</c:v>
                </c:pt>
                <c:pt idx="4">
                  <c:v>4710.8710390847509</c:v>
                </c:pt>
                <c:pt idx="5">
                  <c:v>2674.9376247766613</c:v>
                </c:pt>
                <c:pt idx="6">
                  <c:v>3283.9516725722633</c:v>
                </c:pt>
                <c:pt idx="7">
                  <c:v>2251.5513330921331</c:v>
                </c:pt>
                <c:pt idx="8">
                  <c:v>3229.6018507222848</c:v>
                </c:pt>
                <c:pt idx="9">
                  <c:v>1778.0325020996349</c:v>
                </c:pt>
                <c:pt idx="10">
                  <c:v>1406.1840619622569</c:v>
                </c:pt>
                <c:pt idx="11">
                  <c:v>1725.2488690130281</c:v>
                </c:pt>
                <c:pt idx="12">
                  <c:v>1737.6863518538576</c:v>
                </c:pt>
                <c:pt idx="13">
                  <c:v>1125.7712339228995</c:v>
                </c:pt>
                <c:pt idx="14">
                  <c:v>1163.33950268747</c:v>
                </c:pt>
                <c:pt idx="15">
                  <c:v>1248.02865562277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C-47B5-AA49-735D211EAB04}"/>
            </c:ext>
          </c:extLst>
        </c:ser>
        <c:ser>
          <c:idx val="1"/>
          <c:order val="1"/>
          <c:tx>
            <c:v>CHP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'Hiili ja CO2'!$A$14:$A$29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'Hiili ja CO2'!$E$14:$E$29</c:f>
              <c:numCache>
                <c:formatCode>0</c:formatCode>
                <c:ptCount val="16"/>
                <c:pt idx="0">
                  <c:v>6171.7180796119228</c:v>
                </c:pt>
                <c:pt idx="1">
                  <c:v>5377.5920157939436</c:v>
                </c:pt>
                <c:pt idx="2">
                  <c:v>4619.2106541981138</c:v>
                </c:pt>
                <c:pt idx="3">
                  <c:v>4346.5164204307466</c:v>
                </c:pt>
                <c:pt idx="4">
                  <c:v>3989.3512544748601</c:v>
                </c:pt>
                <c:pt idx="5">
                  <c:v>3752.2519797441387</c:v>
                </c:pt>
                <c:pt idx="6">
                  <c:v>4071.0662353718826</c:v>
                </c:pt>
                <c:pt idx="7">
                  <c:v>3925.2972827282911</c:v>
                </c:pt>
                <c:pt idx="8">
                  <c:v>4006.8483429026019</c:v>
                </c:pt>
                <c:pt idx="9">
                  <c:v>3680.474471062073</c:v>
                </c:pt>
                <c:pt idx="10">
                  <c:v>2882.4022804922051</c:v>
                </c:pt>
                <c:pt idx="11">
                  <c:v>2958.2378176352399</c:v>
                </c:pt>
                <c:pt idx="12">
                  <c:v>2366.893995509939</c:v>
                </c:pt>
                <c:pt idx="13">
                  <c:v>1458.6343221499874</c:v>
                </c:pt>
                <c:pt idx="14">
                  <c:v>1098.1474383948801</c:v>
                </c:pt>
                <c:pt idx="15">
                  <c:v>789.68177629198499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CC-47B5-AA49-735D211EA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9292464"/>
        <c:axId val="1"/>
      </c:barChart>
      <c:lineChart>
        <c:grouping val="standard"/>
        <c:varyColors val="0"/>
        <c:ser>
          <c:idx val="2"/>
          <c:order val="2"/>
          <c:tx>
            <c:v>Specific carbon dioxide emissions*</c:v>
          </c:tx>
          <c:spPr>
            <a:ln w="38100">
              <a:solidFill>
                <a:srgbClr val="E05500"/>
              </a:solidFill>
            </a:ln>
            <a:effectLst/>
          </c:spPr>
          <c:marker>
            <c:symbol val="square"/>
            <c:size val="5"/>
            <c:spPr>
              <a:solidFill>
                <a:srgbClr val="E05500"/>
              </a:solidFill>
              <a:ln>
                <a:noFill/>
              </a:ln>
            </c:spPr>
          </c:marker>
          <c:dLbls>
            <c:dLbl>
              <c:idx val="1"/>
              <c:layout>
                <c:manualLayout>
                  <c:x val="-1.9114125729113255E-2"/>
                  <c:y val="-3.099426131055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CC-47B5-AA49-735D211EAB04}"/>
                </c:ext>
              </c:extLst>
            </c:dLbl>
            <c:dLbl>
              <c:idx val="2"/>
              <c:layout>
                <c:manualLayout>
                  <c:x val="-2.0955923524266094E-2"/>
                  <c:y val="1.87232528137372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CC-47B5-AA49-735D211EAB04}"/>
                </c:ext>
              </c:extLst>
            </c:dLbl>
            <c:dLbl>
              <c:idx val="4"/>
              <c:layout>
                <c:manualLayout>
                  <c:x val="-1.9114125729113279E-2"/>
                  <c:y val="-3.7773922327505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CC-47B5-AA49-735D211EAB04}"/>
                </c:ext>
              </c:extLst>
            </c:dLbl>
            <c:dLbl>
              <c:idx val="5"/>
              <c:layout>
                <c:manualLayout>
                  <c:x val="-1.3144393364293943E-2"/>
                  <c:y val="1.64633658080875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CC-47B5-AA49-735D211EAB0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'Hiili ja CO2'!$A$14:$A$28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'Hiili ja CO2'!$M$14:$M$29</c:f>
              <c:numCache>
                <c:formatCode>0</c:formatCode>
                <c:ptCount val="16"/>
                <c:pt idx="0">
                  <c:v>230.4</c:v>
                </c:pt>
                <c:pt idx="1">
                  <c:v>188.7</c:v>
                </c:pt>
                <c:pt idx="2">
                  <c:v>131</c:v>
                </c:pt>
                <c:pt idx="3">
                  <c:v>166.7</c:v>
                </c:pt>
                <c:pt idx="4">
                  <c:v>140.6</c:v>
                </c:pt>
                <c:pt idx="5">
                  <c:v>104.9</c:v>
                </c:pt>
                <c:pt idx="6">
                  <c:v>114.2</c:v>
                </c:pt>
                <c:pt idx="7">
                  <c:v>100.3</c:v>
                </c:pt>
                <c:pt idx="8">
                  <c:v>113.5</c:v>
                </c:pt>
                <c:pt idx="9">
                  <c:v>87.1</c:v>
                </c:pt>
                <c:pt idx="10">
                  <c:v>67.7</c:v>
                </c:pt>
                <c:pt idx="11">
                  <c:v>75.3</c:v>
                </c:pt>
                <c:pt idx="12">
                  <c:v>65.8</c:v>
                </c:pt>
                <c:pt idx="13">
                  <c:v>38.200000000000003</c:v>
                </c:pt>
                <c:pt idx="14">
                  <c:v>29.5</c:v>
                </c:pt>
                <c:pt idx="15">
                  <c:v>25.8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FCC-47B5-AA49-735D211EA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1929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 sz="1400" b="1" i="0" u="none" strike="noStrike" baseline="0">
                    <a:solidFill>
                      <a:srgbClr val="000000"/>
                    </a:solidFill>
                    <a:latin typeface="Aptos"/>
                  </a:rPr>
                  <a:t>1000 tCO</a:t>
                </a:r>
                <a:r>
                  <a:rPr lang="fi-FI" sz="1400" b="1" i="0" u="none" strike="noStrike" baseline="-25000">
                    <a:solidFill>
                      <a:srgbClr val="000000"/>
                    </a:solidFill>
                    <a:latin typeface="Aptos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2.7573440600173168E-3"/>
              <c:y val="3.891810133902753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19292464"/>
        <c:crosses val="autoZero"/>
        <c:crossBetween val="between"/>
        <c:majorUnit val="50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latin typeface="Aptos" panose="020B0004020202020204" pitchFamily="34" charset="0"/>
              </a:defRPr>
            </a:pPr>
            <a:endParaRPr lang="fi-FI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994385834106589"/>
          <c:y val="0.93233397575203514"/>
          <c:w val="0.73435242303935044"/>
          <c:h val="6.483706533157626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43135970482467E-2"/>
          <c:y val="7.9503499562554675E-2"/>
          <c:w val="0.94990878262458278"/>
          <c:h val="0.89204068241469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Vsidata!$D$86:$D$101</c:f>
              <c:numCache>
                <c:formatCode>0.000</c:formatCode>
                <c:ptCount val="16"/>
                <c:pt idx="0">
                  <c:v>6.4109999999999872</c:v>
                </c:pt>
                <c:pt idx="1">
                  <c:v>-3.4629999999999939</c:v>
                </c:pt>
                <c:pt idx="2">
                  <c:v>0.89000000000000057</c:v>
                </c:pt>
                <c:pt idx="3">
                  <c:v>-1.0870000000000033</c:v>
                </c:pt>
                <c:pt idx="4">
                  <c:v>-0.64399999999999125</c:v>
                </c:pt>
                <c:pt idx="5">
                  <c:v>-0.93400000000001171</c:v>
                </c:pt>
                <c:pt idx="6">
                  <c:v>2.6530000000000058</c:v>
                </c:pt>
                <c:pt idx="7">
                  <c:v>0.32999999999999829</c:v>
                </c:pt>
                <c:pt idx="8">
                  <c:v>2.0030000000000001</c:v>
                </c:pt>
                <c:pt idx="9">
                  <c:v>-1.3769999999999953</c:v>
                </c:pt>
                <c:pt idx="10">
                  <c:v>-4.3910000000000053</c:v>
                </c:pt>
                <c:pt idx="11">
                  <c:v>5.3919999999999959</c:v>
                </c:pt>
                <c:pt idx="12">
                  <c:v>-5.4369999999999976</c:v>
                </c:pt>
                <c:pt idx="13">
                  <c:v>-1.6319999999999908</c:v>
                </c:pt>
                <c:pt idx="14">
                  <c:v>3.0459999999999923</c:v>
                </c:pt>
                <c:pt idx="15">
                  <c:v>1.5700000000000074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1-4454-9E85-1FC64B0DF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3468064"/>
        <c:axId val="1"/>
      </c:barChart>
      <c:catAx>
        <c:axId val="13234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 dirty="0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1.2546369203849519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23468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06294207362455E-2"/>
          <c:y val="8.4731270981406134E-2"/>
          <c:w val="0.9350525713822655"/>
          <c:h val="0.72231189600272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Condensing power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Taul1!$A$6:$A$31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2025*</c:v>
                </c:pt>
              </c:strCache>
            </c:strRef>
          </c:cat>
          <c:val>
            <c:numRef>
              <c:f>Taul1!$B$6:$B$31</c:f>
              <c:numCache>
                <c:formatCode>#\ ##0.0</c:formatCode>
                <c:ptCount val="26"/>
                <c:pt idx="0">
                  <c:v>6.6</c:v>
                </c:pt>
                <c:pt idx="1">
                  <c:v>9.6999999999999993</c:v>
                </c:pt>
                <c:pt idx="2">
                  <c:v>11.2</c:v>
                </c:pt>
                <c:pt idx="3">
                  <c:v>18.600000000000001</c:v>
                </c:pt>
                <c:pt idx="4">
                  <c:v>15.3</c:v>
                </c:pt>
                <c:pt idx="5">
                  <c:v>5.2</c:v>
                </c:pt>
                <c:pt idx="6">
                  <c:v>15.2</c:v>
                </c:pt>
                <c:pt idx="7">
                  <c:v>12.8</c:v>
                </c:pt>
                <c:pt idx="8">
                  <c:v>7.5</c:v>
                </c:pt>
                <c:pt idx="9">
                  <c:v>7.7</c:v>
                </c:pt>
                <c:pt idx="10">
                  <c:v>11.9</c:v>
                </c:pt>
                <c:pt idx="11">
                  <c:v>8.1</c:v>
                </c:pt>
                <c:pt idx="12">
                  <c:v>4.3</c:v>
                </c:pt>
                <c:pt idx="13">
                  <c:v>7.1</c:v>
                </c:pt>
                <c:pt idx="14">
                  <c:v>5.3</c:v>
                </c:pt>
                <c:pt idx="15">
                  <c:v>3.2</c:v>
                </c:pt>
                <c:pt idx="16">
                  <c:v>3.7</c:v>
                </c:pt>
                <c:pt idx="17">
                  <c:v>2.9</c:v>
                </c:pt>
                <c:pt idx="18">
                  <c:v>3.9</c:v>
                </c:pt>
                <c:pt idx="19">
                  <c:v>2.2999999999999998</c:v>
                </c:pt>
                <c:pt idx="20">
                  <c:v>1.9</c:v>
                </c:pt>
                <c:pt idx="21">
                  <c:v>2.6</c:v>
                </c:pt>
                <c:pt idx="22">
                  <c:v>2.2999999999999998</c:v>
                </c:pt>
                <c:pt idx="23">
                  <c:v>1.7</c:v>
                </c:pt>
                <c:pt idx="24">
                  <c:v>1.4</c:v>
                </c:pt>
                <c:pt idx="25">
                  <c:v>1.4352329539661854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0-4B9D-B011-D9C153273A94}"/>
            </c:ext>
          </c:extLst>
        </c:ser>
        <c:ser>
          <c:idx val="1"/>
          <c:order val="1"/>
          <c:tx>
            <c:strRef>
              <c:f>Taul1!$C$4</c:f>
              <c:strCache>
                <c:ptCount val="1"/>
                <c:pt idx="0">
                  <c:v>CHP electricity and district heating</c:v>
                </c:pt>
              </c:strCache>
            </c:strRef>
          </c:tx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Taul1!$A$6:$A$31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2025*</c:v>
                </c:pt>
              </c:strCache>
            </c:strRef>
          </c:cat>
          <c:val>
            <c:numRef>
              <c:f>Taul1!$C$6:$C$31</c:f>
              <c:numCache>
                <c:formatCode>#\ ##0.0</c:formatCode>
                <c:ptCount val="26"/>
                <c:pt idx="0">
                  <c:v>10.6</c:v>
                </c:pt>
                <c:pt idx="1">
                  <c:v>12.3</c:v>
                </c:pt>
                <c:pt idx="2">
                  <c:v>12.5</c:v>
                </c:pt>
                <c:pt idx="3">
                  <c:v>12.899999999999999</c:v>
                </c:pt>
                <c:pt idx="4">
                  <c:v>12.5</c:v>
                </c:pt>
                <c:pt idx="5">
                  <c:v>11.7</c:v>
                </c:pt>
                <c:pt idx="6">
                  <c:v>12.100000000000001</c:v>
                </c:pt>
                <c:pt idx="7">
                  <c:v>12.2</c:v>
                </c:pt>
                <c:pt idx="8">
                  <c:v>11.4</c:v>
                </c:pt>
                <c:pt idx="9">
                  <c:v>11.7</c:v>
                </c:pt>
                <c:pt idx="10">
                  <c:v>12.600000000000001</c:v>
                </c:pt>
                <c:pt idx="11">
                  <c:v>11</c:v>
                </c:pt>
                <c:pt idx="12">
                  <c:v>10.5</c:v>
                </c:pt>
                <c:pt idx="13">
                  <c:v>10</c:v>
                </c:pt>
                <c:pt idx="14">
                  <c:v>9.3999999999999986</c:v>
                </c:pt>
                <c:pt idx="15">
                  <c:v>8.8000000000000007</c:v>
                </c:pt>
                <c:pt idx="16">
                  <c:v>9.3000000000000007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8.6</c:v>
                </c:pt>
                <c:pt idx="20">
                  <c:v>6.3</c:v>
                </c:pt>
                <c:pt idx="21">
                  <c:v>6.3</c:v>
                </c:pt>
                <c:pt idx="22">
                  <c:v>5.6999999999999993</c:v>
                </c:pt>
                <c:pt idx="23">
                  <c:v>3.5</c:v>
                </c:pt>
                <c:pt idx="24">
                  <c:v>2.5</c:v>
                </c:pt>
                <c:pt idx="25">
                  <c:v>1.5216524923145429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0-4B9D-B011-D9C153273A94}"/>
            </c:ext>
          </c:extLst>
        </c:ser>
        <c:ser>
          <c:idx val="2"/>
          <c:order val="2"/>
          <c:tx>
            <c:strRef>
              <c:f>Taul1!$D$4</c:f>
              <c:strCache>
                <c:ptCount val="1"/>
                <c:pt idx="0">
                  <c:v>Separate production of district heating</c:v>
                </c:pt>
              </c:strCache>
            </c:strRef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Taul1!$A$6:$A$31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2025*</c:v>
                </c:pt>
              </c:strCache>
            </c:strRef>
          </c:cat>
          <c:val>
            <c:numRef>
              <c:f>Taul1!$D$6:$D$31</c:f>
              <c:numCache>
                <c:formatCode>#\ ##0.0</c:formatCode>
                <c:ptCount val="26"/>
                <c:pt idx="0">
                  <c:v>1.5</c:v>
                </c:pt>
                <c:pt idx="1">
                  <c:v>1.5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1.5</c:v>
                </c:pt>
                <c:pt idx="6">
                  <c:v>1.7</c:v>
                </c:pt>
                <c:pt idx="7">
                  <c:v>1.8</c:v>
                </c:pt>
                <c:pt idx="8">
                  <c:v>1.7</c:v>
                </c:pt>
                <c:pt idx="9">
                  <c:v>2.1</c:v>
                </c:pt>
                <c:pt idx="10">
                  <c:v>2.4</c:v>
                </c:pt>
                <c:pt idx="11">
                  <c:v>2.1</c:v>
                </c:pt>
                <c:pt idx="12">
                  <c:v>2.7</c:v>
                </c:pt>
                <c:pt idx="13">
                  <c:v>2</c:v>
                </c:pt>
                <c:pt idx="14">
                  <c:v>1.8</c:v>
                </c:pt>
                <c:pt idx="15">
                  <c:v>1.5</c:v>
                </c:pt>
                <c:pt idx="16">
                  <c:v>1.7</c:v>
                </c:pt>
                <c:pt idx="17">
                  <c:v>1.4</c:v>
                </c:pt>
                <c:pt idx="18">
                  <c:v>1.4</c:v>
                </c:pt>
                <c:pt idx="19">
                  <c:v>1.3</c:v>
                </c:pt>
                <c:pt idx="20">
                  <c:v>1.3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1.7</c:v>
                </c:pt>
                <c:pt idx="25">
                  <c:v>0.91556785571685617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0-4B9D-B011-D9C153273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5113016"/>
        <c:axId val="1"/>
      </c:barChart>
      <c:catAx>
        <c:axId val="555113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 sz="1400" b="1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cs typeface="Calibri"/>
                  </a:rPr>
                  <a:t>million t CO</a:t>
                </a:r>
                <a:r>
                  <a:rPr lang="fi-FI" sz="1400" b="1" i="0" u="none" strike="noStrike" baseline="-25000">
                    <a:solidFill>
                      <a:sysClr val="windowText" lastClr="000000"/>
                    </a:solidFill>
                    <a:latin typeface="Aptos" panose="020B0004020202020204" pitchFamily="34" charset="0"/>
                    <a:cs typeface="Calibri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1.3650443131660742E-3"/>
              <c:y val="9.8557664617941552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5551130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5454547654529154"/>
          <c:w val="0.85323281615499069"/>
          <c:h val="4.545454545454541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96018506161305E-2"/>
          <c:y val="9.169477229433598E-2"/>
          <c:w val="0.90909844743983259"/>
          <c:h val="0.78096039822596963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Kulhuiput!$A$12:$A$57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Kulhuiput!$B$12:$B$57</c:f>
              <c:numCache>
                <c:formatCode>General</c:formatCode>
                <c:ptCount val="46"/>
                <c:pt idx="0">
                  <c:v>6600</c:v>
                </c:pt>
                <c:pt idx="1">
                  <c:v>6680</c:v>
                </c:pt>
                <c:pt idx="2">
                  <c:v>7120</c:v>
                </c:pt>
                <c:pt idx="3">
                  <c:v>7150</c:v>
                </c:pt>
                <c:pt idx="4">
                  <c:v>7720</c:v>
                </c:pt>
                <c:pt idx="5">
                  <c:v>8840</c:v>
                </c:pt>
                <c:pt idx="6">
                  <c:v>8870</c:v>
                </c:pt>
                <c:pt idx="7">
                  <c:v>10050</c:v>
                </c:pt>
                <c:pt idx="8">
                  <c:v>9480</c:v>
                </c:pt>
                <c:pt idx="9">
                  <c:v>9930</c:v>
                </c:pt>
                <c:pt idx="10">
                  <c:v>10450</c:v>
                </c:pt>
                <c:pt idx="11">
                  <c:v>10270</c:v>
                </c:pt>
                <c:pt idx="12">
                  <c:v>10400</c:v>
                </c:pt>
                <c:pt idx="13">
                  <c:v>10380</c:v>
                </c:pt>
                <c:pt idx="14">
                  <c:v>11300</c:v>
                </c:pt>
                <c:pt idx="15">
                  <c:v>10860</c:v>
                </c:pt>
                <c:pt idx="16">
                  <c:v>11220</c:v>
                </c:pt>
                <c:pt idx="17">
                  <c:v>11320</c:v>
                </c:pt>
                <c:pt idx="18">
                  <c:v>12190</c:v>
                </c:pt>
                <c:pt idx="19">
                  <c:v>13080</c:v>
                </c:pt>
                <c:pt idx="20">
                  <c:v>12400</c:v>
                </c:pt>
                <c:pt idx="21">
                  <c:v>13310</c:v>
                </c:pt>
                <c:pt idx="22">
                  <c:v>13550</c:v>
                </c:pt>
                <c:pt idx="23">
                  <c:v>14040</c:v>
                </c:pt>
                <c:pt idx="24">
                  <c:v>13570</c:v>
                </c:pt>
                <c:pt idx="25">
                  <c:v>13475</c:v>
                </c:pt>
                <c:pt idx="26">
                  <c:v>14849</c:v>
                </c:pt>
                <c:pt idx="27">
                  <c:v>14921</c:v>
                </c:pt>
                <c:pt idx="28">
                  <c:v>13816</c:v>
                </c:pt>
                <c:pt idx="29">
                  <c:v>13342</c:v>
                </c:pt>
                <c:pt idx="30">
                  <c:v>14624</c:v>
                </c:pt>
                <c:pt idx="31">
                  <c:v>14965</c:v>
                </c:pt>
                <c:pt idx="32">
                  <c:v>14441</c:v>
                </c:pt>
                <c:pt idx="33">
                  <c:v>14170</c:v>
                </c:pt>
                <c:pt idx="34">
                  <c:v>14388</c:v>
                </c:pt>
                <c:pt idx="35">
                  <c:v>13567</c:v>
                </c:pt>
                <c:pt idx="36">
                  <c:v>15149</c:v>
                </c:pt>
                <c:pt idx="37">
                  <c:v>14363</c:v>
                </c:pt>
                <c:pt idx="38" formatCode="0">
                  <c:v>14184</c:v>
                </c:pt>
                <c:pt idx="39" formatCode="0">
                  <c:v>14714</c:v>
                </c:pt>
                <c:pt idx="40" formatCode="0">
                  <c:v>12844</c:v>
                </c:pt>
                <c:pt idx="41" formatCode="0">
                  <c:v>14765</c:v>
                </c:pt>
                <c:pt idx="42" formatCode="0">
                  <c:v>14035</c:v>
                </c:pt>
                <c:pt idx="43">
                  <c:v>13367</c:v>
                </c:pt>
                <c:pt idx="44" formatCode="0">
                  <c:v>15031</c:v>
                </c:pt>
                <c:pt idx="45" formatCode="0">
                  <c:v>13681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4-464A-B5D9-C8DFE7523E30}"/>
            </c:ext>
          </c:extLst>
        </c:ser>
        <c:ser>
          <c:idx val="1"/>
          <c:order val="1"/>
          <c:tx>
            <c:v>Peak of year 2025 13 681 MW (4.2.2025)</c:v>
          </c:tx>
          <c:spPr>
            <a:ln w="38100" cap="rnd">
              <a:solidFill>
                <a:srgbClr val="FF692E"/>
              </a:solidFill>
              <a:round/>
            </a:ln>
            <a:effectLst/>
          </c:spPr>
          <c:marker>
            <c:symbol val="none"/>
          </c:marker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1-E534-464A-B5D9-C8DFE7523E30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2-E534-464A-B5D9-C8DFE7523E30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3-E534-464A-B5D9-C8DFE7523E30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04-E534-464A-B5D9-C8DFE7523E30}"/>
              </c:ext>
            </c:extLst>
          </c:dPt>
          <c:cat>
            <c:numRef>
              <c:f>Kulhuiput!$A$12:$A$57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Kulhuiput!$C$12:$C$57</c:f>
              <c:numCache>
                <c:formatCode>General</c:formatCode>
                <c:ptCount val="46"/>
                <c:pt idx="44">
                  <c:v>15031</c:v>
                </c:pt>
                <c:pt idx="45">
                  <c:v>13681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34-464A-B5D9-C8DFE7523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522776"/>
        <c:axId val="1"/>
      </c:lineChart>
      <c:catAx>
        <c:axId val="132352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MW</a:t>
                </a:r>
              </a:p>
            </c:rich>
          </c:tx>
          <c:layout>
            <c:manualLayout>
              <c:xMode val="edge"/>
              <c:yMode val="edge"/>
              <c:x val="8.4708534686023206E-3"/>
              <c:y val="2.3485629784842383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2352277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8.1745023295213895E-2"/>
          <c:y val="0.94455994455994452"/>
          <c:w val="0.80135535789919521"/>
          <c:h val="5.544005544005543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ysClr val="windowText" lastClr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12502665200065"/>
          <c:y val="0.1156509964889913"/>
          <c:w val="0.84168255654240931"/>
          <c:h val="0.80945883912053662"/>
        </c:manualLayout>
      </c:layout>
      <c:barChart>
        <c:barDir val="bar"/>
        <c:grouping val="stacked"/>
        <c:varyColors val="0"/>
        <c:ser>
          <c:idx val="0"/>
          <c:order val="0"/>
          <c:tx>
            <c:v>Nuclear power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4.2.25'!$A$2:$A$25</c:f>
              <c:strCache>
                <c:ptCount val="24"/>
                <c:pt idx="0">
                  <c:v>1  11535</c:v>
                </c:pt>
                <c:pt idx="1">
                  <c:v>2  11386</c:v>
                </c:pt>
                <c:pt idx="2">
                  <c:v>3  11276</c:v>
                </c:pt>
                <c:pt idx="3">
                  <c:v>4  11314</c:v>
                </c:pt>
                <c:pt idx="4">
                  <c:v>5  11379</c:v>
                </c:pt>
                <c:pt idx="5">
                  <c:v>6  11617</c:v>
                </c:pt>
                <c:pt idx="6">
                  <c:v>7  12252</c:v>
                </c:pt>
                <c:pt idx="7">
                  <c:v>8  12661</c:v>
                </c:pt>
                <c:pt idx="8">
                  <c:v>9  12686</c:v>
                </c:pt>
                <c:pt idx="9">
                  <c:v>10  12699</c:v>
                </c:pt>
                <c:pt idx="10">
                  <c:v>11  12660</c:v>
                </c:pt>
                <c:pt idx="11">
                  <c:v>12  12727</c:v>
                </c:pt>
                <c:pt idx="12">
                  <c:v>13  12662</c:v>
                </c:pt>
                <c:pt idx="13">
                  <c:v>14  12595</c:v>
                </c:pt>
                <c:pt idx="14">
                  <c:v>15  12572</c:v>
                </c:pt>
                <c:pt idx="15">
                  <c:v>16  12644</c:v>
                </c:pt>
                <c:pt idx="16">
                  <c:v>17  12871</c:v>
                </c:pt>
                <c:pt idx="17">
                  <c:v>18  13390</c:v>
                </c:pt>
                <c:pt idx="18">
                  <c:v>19  13610</c:v>
                </c:pt>
                <c:pt idx="19">
                  <c:v>20  13681</c:v>
                </c:pt>
                <c:pt idx="20">
                  <c:v>21  13451</c:v>
                </c:pt>
                <c:pt idx="21">
                  <c:v>22  12946</c:v>
                </c:pt>
                <c:pt idx="22">
                  <c:v>23  12850</c:v>
                </c:pt>
                <c:pt idx="23">
                  <c:v>24  12603</c:v>
                </c:pt>
              </c:strCache>
            </c:strRef>
          </c:cat>
          <c:val>
            <c:numRef>
              <c:f>'data 4.2.25'!$P$2:$P$25</c:f>
              <c:numCache>
                <c:formatCode>0</c:formatCode>
                <c:ptCount val="24"/>
                <c:pt idx="0">
                  <c:v>4212.7823999800003</c:v>
                </c:pt>
                <c:pt idx="1">
                  <c:v>4212.9942475600001</c:v>
                </c:pt>
                <c:pt idx="2">
                  <c:v>4213.4023208799999</c:v>
                </c:pt>
                <c:pt idx="3">
                  <c:v>4213.3160196600002</c:v>
                </c:pt>
                <c:pt idx="4">
                  <c:v>4213.1980937099997</c:v>
                </c:pt>
                <c:pt idx="5">
                  <c:v>4212.8762263600001</c:v>
                </c:pt>
                <c:pt idx="6">
                  <c:v>4212.4234307300003</c:v>
                </c:pt>
                <c:pt idx="7">
                  <c:v>4211.9317233499996</c:v>
                </c:pt>
                <c:pt idx="8">
                  <c:v>4211.7447849999999</c:v>
                </c:pt>
                <c:pt idx="9">
                  <c:v>4212.95795533</c:v>
                </c:pt>
                <c:pt idx="10">
                  <c:v>4213.2666298300001</c:v>
                </c:pt>
                <c:pt idx="11">
                  <c:v>4213.6065480400002</c:v>
                </c:pt>
                <c:pt idx="12">
                  <c:v>4213.6174547600003</c:v>
                </c:pt>
                <c:pt idx="13">
                  <c:v>4213.7530029199997</c:v>
                </c:pt>
                <c:pt idx="14">
                  <c:v>4213.8663089900001</c:v>
                </c:pt>
                <c:pt idx="15">
                  <c:v>4214.4775140299998</c:v>
                </c:pt>
                <c:pt idx="16">
                  <c:v>4214.5816756000004</c:v>
                </c:pt>
                <c:pt idx="17">
                  <c:v>4214.9762226700004</c:v>
                </c:pt>
                <c:pt idx="18">
                  <c:v>4215.13239359</c:v>
                </c:pt>
                <c:pt idx="19">
                  <c:v>4214.6704058300002</c:v>
                </c:pt>
                <c:pt idx="20">
                  <c:v>4213.4818113499996</c:v>
                </c:pt>
                <c:pt idx="21">
                  <c:v>4214.0517708799998</c:v>
                </c:pt>
                <c:pt idx="22">
                  <c:v>4214.7509441100001</c:v>
                </c:pt>
                <c:pt idx="23">
                  <c:v>4215.1131520299996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D-4205-9CF5-1A6867AB96A0}"/>
            </c:ext>
          </c:extLst>
        </c:ser>
        <c:ser>
          <c:idx val="1"/>
          <c:order val="1"/>
          <c:tx>
            <c:v>Hydro power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4.2.25'!$A$2:$A$25</c:f>
              <c:strCache>
                <c:ptCount val="24"/>
                <c:pt idx="0">
                  <c:v>1  11535</c:v>
                </c:pt>
                <c:pt idx="1">
                  <c:v>2  11386</c:v>
                </c:pt>
                <c:pt idx="2">
                  <c:v>3  11276</c:v>
                </c:pt>
                <c:pt idx="3">
                  <c:v>4  11314</c:v>
                </c:pt>
                <c:pt idx="4">
                  <c:v>5  11379</c:v>
                </c:pt>
                <c:pt idx="5">
                  <c:v>6  11617</c:v>
                </c:pt>
                <c:pt idx="6">
                  <c:v>7  12252</c:v>
                </c:pt>
                <c:pt idx="7">
                  <c:v>8  12661</c:v>
                </c:pt>
                <c:pt idx="8">
                  <c:v>9  12686</c:v>
                </c:pt>
                <c:pt idx="9">
                  <c:v>10  12699</c:v>
                </c:pt>
                <c:pt idx="10">
                  <c:v>11  12660</c:v>
                </c:pt>
                <c:pt idx="11">
                  <c:v>12  12727</c:v>
                </c:pt>
                <c:pt idx="12">
                  <c:v>13  12662</c:v>
                </c:pt>
                <c:pt idx="13">
                  <c:v>14  12595</c:v>
                </c:pt>
                <c:pt idx="14">
                  <c:v>15  12572</c:v>
                </c:pt>
                <c:pt idx="15">
                  <c:v>16  12644</c:v>
                </c:pt>
                <c:pt idx="16">
                  <c:v>17  12871</c:v>
                </c:pt>
                <c:pt idx="17">
                  <c:v>18  13390</c:v>
                </c:pt>
                <c:pt idx="18">
                  <c:v>19  13610</c:v>
                </c:pt>
                <c:pt idx="19">
                  <c:v>20  13681</c:v>
                </c:pt>
                <c:pt idx="20">
                  <c:v>21  13451</c:v>
                </c:pt>
                <c:pt idx="21">
                  <c:v>22  12946</c:v>
                </c:pt>
                <c:pt idx="22">
                  <c:v>23  12850</c:v>
                </c:pt>
                <c:pt idx="23">
                  <c:v>24  12603</c:v>
                </c:pt>
              </c:strCache>
            </c:strRef>
          </c:cat>
          <c:val>
            <c:numRef>
              <c:f>'data 4.2.25'!$L$2:$L$25</c:f>
              <c:numCache>
                <c:formatCode>0</c:formatCode>
                <c:ptCount val="24"/>
                <c:pt idx="0">
                  <c:v>1884.2309401299999</c:v>
                </c:pt>
                <c:pt idx="1">
                  <c:v>1810.06720606</c:v>
                </c:pt>
                <c:pt idx="2">
                  <c:v>1684.9797919299999</c:v>
                </c:pt>
                <c:pt idx="3">
                  <c:v>1680.8188537799999</c:v>
                </c:pt>
                <c:pt idx="4">
                  <c:v>1683.4508915900001</c:v>
                </c:pt>
                <c:pt idx="5">
                  <c:v>1873.0131615499999</c:v>
                </c:pt>
                <c:pt idx="6">
                  <c:v>2203.32086291</c:v>
                </c:pt>
                <c:pt idx="7">
                  <c:v>2306.2578765200001</c:v>
                </c:pt>
                <c:pt idx="8">
                  <c:v>2215.9630431300002</c:v>
                </c:pt>
                <c:pt idx="9">
                  <c:v>2226.5804672200002</c:v>
                </c:pt>
                <c:pt idx="10">
                  <c:v>2181.15882027</c:v>
                </c:pt>
                <c:pt idx="11">
                  <c:v>2071.2514762199999</c:v>
                </c:pt>
                <c:pt idx="12">
                  <c:v>2063.0570224600001</c:v>
                </c:pt>
                <c:pt idx="13">
                  <c:v>1998.00561692</c:v>
                </c:pt>
                <c:pt idx="14">
                  <c:v>2008.10804532</c:v>
                </c:pt>
                <c:pt idx="15">
                  <c:v>2073.64697798</c:v>
                </c:pt>
                <c:pt idx="16">
                  <c:v>1998.4840245600001</c:v>
                </c:pt>
                <c:pt idx="17">
                  <c:v>1937.6560421500001</c:v>
                </c:pt>
                <c:pt idx="18">
                  <c:v>1923.80953922</c:v>
                </c:pt>
                <c:pt idx="19">
                  <c:v>1797.0182026800001</c:v>
                </c:pt>
                <c:pt idx="20">
                  <c:v>1627.5246979599999</c:v>
                </c:pt>
                <c:pt idx="21">
                  <c:v>1480.9452781299999</c:v>
                </c:pt>
                <c:pt idx="22">
                  <c:v>1337.29356368</c:v>
                </c:pt>
                <c:pt idx="23">
                  <c:v>1227.0048729499999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D-4205-9CF5-1A6867AB96A0}"/>
            </c:ext>
          </c:extLst>
        </c:ser>
        <c:ser>
          <c:idx val="2"/>
          <c:order val="2"/>
          <c:tx>
            <c:v>Wind and solar power</c:v>
          </c:tx>
          <c:spPr>
            <a:solidFill>
              <a:srgbClr val="004F4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4.2.25'!$A$2:$A$25</c:f>
              <c:strCache>
                <c:ptCount val="24"/>
                <c:pt idx="0">
                  <c:v>1  11535</c:v>
                </c:pt>
                <c:pt idx="1">
                  <c:v>2  11386</c:v>
                </c:pt>
                <c:pt idx="2">
                  <c:v>3  11276</c:v>
                </c:pt>
                <c:pt idx="3">
                  <c:v>4  11314</c:v>
                </c:pt>
                <c:pt idx="4">
                  <c:v>5  11379</c:v>
                </c:pt>
                <c:pt idx="5">
                  <c:v>6  11617</c:v>
                </c:pt>
                <c:pt idx="6">
                  <c:v>7  12252</c:v>
                </c:pt>
                <c:pt idx="7">
                  <c:v>8  12661</c:v>
                </c:pt>
                <c:pt idx="8">
                  <c:v>9  12686</c:v>
                </c:pt>
                <c:pt idx="9">
                  <c:v>10  12699</c:v>
                </c:pt>
                <c:pt idx="10">
                  <c:v>11  12660</c:v>
                </c:pt>
                <c:pt idx="11">
                  <c:v>12  12727</c:v>
                </c:pt>
                <c:pt idx="12">
                  <c:v>13  12662</c:v>
                </c:pt>
                <c:pt idx="13">
                  <c:v>14  12595</c:v>
                </c:pt>
                <c:pt idx="14">
                  <c:v>15  12572</c:v>
                </c:pt>
                <c:pt idx="15">
                  <c:v>16  12644</c:v>
                </c:pt>
                <c:pt idx="16">
                  <c:v>17  12871</c:v>
                </c:pt>
                <c:pt idx="17">
                  <c:v>18  13390</c:v>
                </c:pt>
                <c:pt idx="18">
                  <c:v>19  13610</c:v>
                </c:pt>
                <c:pt idx="19">
                  <c:v>20  13681</c:v>
                </c:pt>
                <c:pt idx="20">
                  <c:v>21  13451</c:v>
                </c:pt>
                <c:pt idx="21">
                  <c:v>22  12946</c:v>
                </c:pt>
                <c:pt idx="22">
                  <c:v>23  12850</c:v>
                </c:pt>
                <c:pt idx="23">
                  <c:v>24  12603</c:v>
                </c:pt>
              </c:strCache>
            </c:strRef>
          </c:cat>
          <c:val>
            <c:numRef>
              <c:f>'data 4.2.25'!$O$2:$O$25</c:f>
              <c:numCache>
                <c:formatCode>0</c:formatCode>
                <c:ptCount val="24"/>
                <c:pt idx="0">
                  <c:v>2242.39999592</c:v>
                </c:pt>
                <c:pt idx="1">
                  <c:v>1891.9620782500001</c:v>
                </c:pt>
                <c:pt idx="2">
                  <c:v>1632.54968549</c:v>
                </c:pt>
                <c:pt idx="3">
                  <c:v>1303.2532522199999</c:v>
                </c:pt>
                <c:pt idx="4">
                  <c:v>1136.0270224000001</c:v>
                </c:pt>
                <c:pt idx="5">
                  <c:v>1145.9318571900001</c:v>
                </c:pt>
                <c:pt idx="6">
                  <c:v>1122.3263933000001</c:v>
                </c:pt>
                <c:pt idx="7">
                  <c:v>1204.9062185</c:v>
                </c:pt>
                <c:pt idx="8">
                  <c:v>1170.9965496499999</c:v>
                </c:pt>
                <c:pt idx="9">
                  <c:v>1466.25904457</c:v>
                </c:pt>
                <c:pt idx="10">
                  <c:v>1626.6045495599999</c:v>
                </c:pt>
                <c:pt idx="11">
                  <c:v>1842.4683019199999</c:v>
                </c:pt>
                <c:pt idx="12">
                  <c:v>2210.0771479599998</c:v>
                </c:pt>
                <c:pt idx="13">
                  <c:v>2756.9754798600002</c:v>
                </c:pt>
                <c:pt idx="14">
                  <c:v>2950.48837589</c:v>
                </c:pt>
                <c:pt idx="15">
                  <c:v>3806.1432985500001</c:v>
                </c:pt>
                <c:pt idx="16">
                  <c:v>4860.1622805200004</c:v>
                </c:pt>
                <c:pt idx="17">
                  <c:v>5399.32106105</c:v>
                </c:pt>
                <c:pt idx="18">
                  <c:v>5699.1637711000003</c:v>
                </c:pt>
                <c:pt idx="19">
                  <c:v>5950.4560033400003</c:v>
                </c:pt>
                <c:pt idx="20">
                  <c:v>6369.0325436000003</c:v>
                </c:pt>
                <c:pt idx="21">
                  <c:v>6574.97708711</c:v>
                </c:pt>
                <c:pt idx="22">
                  <c:v>6771.2916783399996</c:v>
                </c:pt>
                <c:pt idx="23">
                  <c:v>6722.8993393299997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D-4205-9CF5-1A6867AB96A0}"/>
            </c:ext>
          </c:extLst>
        </c:ser>
        <c:ser>
          <c:idx val="3"/>
          <c:order val="3"/>
          <c:tx>
            <c:v>CHP</c:v>
          </c:tx>
          <c:spPr>
            <a:solidFill>
              <a:srgbClr val="06217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4.2.25'!$A$2:$A$25</c:f>
              <c:strCache>
                <c:ptCount val="24"/>
                <c:pt idx="0">
                  <c:v>1  11535</c:v>
                </c:pt>
                <c:pt idx="1">
                  <c:v>2  11386</c:v>
                </c:pt>
                <c:pt idx="2">
                  <c:v>3  11276</c:v>
                </c:pt>
                <c:pt idx="3">
                  <c:v>4  11314</c:v>
                </c:pt>
                <c:pt idx="4">
                  <c:v>5  11379</c:v>
                </c:pt>
                <c:pt idx="5">
                  <c:v>6  11617</c:v>
                </c:pt>
                <c:pt idx="6">
                  <c:v>7  12252</c:v>
                </c:pt>
                <c:pt idx="7">
                  <c:v>8  12661</c:v>
                </c:pt>
                <c:pt idx="8">
                  <c:v>9  12686</c:v>
                </c:pt>
                <c:pt idx="9">
                  <c:v>10  12699</c:v>
                </c:pt>
                <c:pt idx="10">
                  <c:v>11  12660</c:v>
                </c:pt>
                <c:pt idx="11">
                  <c:v>12  12727</c:v>
                </c:pt>
                <c:pt idx="12">
                  <c:v>13  12662</c:v>
                </c:pt>
                <c:pt idx="13">
                  <c:v>14  12595</c:v>
                </c:pt>
                <c:pt idx="14">
                  <c:v>15  12572</c:v>
                </c:pt>
                <c:pt idx="15">
                  <c:v>16  12644</c:v>
                </c:pt>
                <c:pt idx="16">
                  <c:v>17  12871</c:v>
                </c:pt>
                <c:pt idx="17">
                  <c:v>18  13390</c:v>
                </c:pt>
                <c:pt idx="18">
                  <c:v>19  13610</c:v>
                </c:pt>
                <c:pt idx="19">
                  <c:v>20  13681</c:v>
                </c:pt>
                <c:pt idx="20">
                  <c:v>21  13451</c:v>
                </c:pt>
                <c:pt idx="21">
                  <c:v>22  12946</c:v>
                </c:pt>
                <c:pt idx="22">
                  <c:v>23  12850</c:v>
                </c:pt>
                <c:pt idx="23">
                  <c:v>24  12603</c:v>
                </c:pt>
              </c:strCache>
            </c:strRef>
          </c:cat>
          <c:val>
            <c:numRef>
              <c:f>'data 4.2.25'!$R$2:$R$25</c:f>
              <c:numCache>
                <c:formatCode>0</c:formatCode>
                <c:ptCount val="24"/>
                <c:pt idx="0">
                  <c:v>2533.8622121899998</c:v>
                </c:pt>
                <c:pt idx="1">
                  <c:v>2370.3792818500001</c:v>
                </c:pt>
                <c:pt idx="2">
                  <c:v>2326.8370589900001</c:v>
                </c:pt>
                <c:pt idx="3">
                  <c:v>2334.9034869399998</c:v>
                </c:pt>
                <c:pt idx="4">
                  <c:v>2426.8476050899999</c:v>
                </c:pt>
                <c:pt idx="5">
                  <c:v>2500.3918387899998</c:v>
                </c:pt>
                <c:pt idx="6">
                  <c:v>2752.5215604499999</c:v>
                </c:pt>
                <c:pt idx="7">
                  <c:v>2929.8174879799999</c:v>
                </c:pt>
                <c:pt idx="8">
                  <c:v>3088.76848625</c:v>
                </c:pt>
                <c:pt idx="9">
                  <c:v>3039.3992761600002</c:v>
                </c:pt>
                <c:pt idx="10">
                  <c:v>2955.0997939999997</c:v>
                </c:pt>
                <c:pt idx="11">
                  <c:v>2839.76990815</c:v>
                </c:pt>
                <c:pt idx="12">
                  <c:v>2666.6120437099999</c:v>
                </c:pt>
                <c:pt idx="13">
                  <c:v>2466.84649408</c:v>
                </c:pt>
                <c:pt idx="14">
                  <c:v>2351.8590700499999</c:v>
                </c:pt>
                <c:pt idx="15">
                  <c:v>2252.4053475000001</c:v>
                </c:pt>
                <c:pt idx="16">
                  <c:v>2090.3961202099999</c:v>
                </c:pt>
                <c:pt idx="17">
                  <c:v>1700.4463889399999</c:v>
                </c:pt>
                <c:pt idx="18">
                  <c:v>1607.1980569299999</c:v>
                </c:pt>
                <c:pt idx="19">
                  <c:v>1557.8368402400001</c:v>
                </c:pt>
                <c:pt idx="20">
                  <c:v>1526.8755104299998</c:v>
                </c:pt>
                <c:pt idx="21">
                  <c:v>1479.65900792</c:v>
                </c:pt>
                <c:pt idx="22">
                  <c:v>1441.42633258</c:v>
                </c:pt>
                <c:pt idx="23">
                  <c:v>1408.9412060899999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8D-4205-9CF5-1A6867AB96A0}"/>
            </c:ext>
          </c:extLst>
        </c:ser>
        <c:ser>
          <c:idx val="4"/>
          <c:order val="4"/>
          <c:tx>
            <c:v>Condensing power</c:v>
          </c:tx>
          <c:spPr>
            <a:solidFill>
              <a:srgbClr val="691E2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4.2.25'!$A$2:$A$25</c:f>
              <c:strCache>
                <c:ptCount val="24"/>
                <c:pt idx="0">
                  <c:v>1  11535</c:v>
                </c:pt>
                <c:pt idx="1">
                  <c:v>2  11386</c:v>
                </c:pt>
                <c:pt idx="2">
                  <c:v>3  11276</c:v>
                </c:pt>
                <c:pt idx="3">
                  <c:v>4  11314</c:v>
                </c:pt>
                <c:pt idx="4">
                  <c:v>5  11379</c:v>
                </c:pt>
                <c:pt idx="5">
                  <c:v>6  11617</c:v>
                </c:pt>
                <c:pt idx="6">
                  <c:v>7  12252</c:v>
                </c:pt>
                <c:pt idx="7">
                  <c:v>8  12661</c:v>
                </c:pt>
                <c:pt idx="8">
                  <c:v>9  12686</c:v>
                </c:pt>
                <c:pt idx="9">
                  <c:v>10  12699</c:v>
                </c:pt>
                <c:pt idx="10">
                  <c:v>11  12660</c:v>
                </c:pt>
                <c:pt idx="11">
                  <c:v>12  12727</c:v>
                </c:pt>
                <c:pt idx="12">
                  <c:v>13  12662</c:v>
                </c:pt>
                <c:pt idx="13">
                  <c:v>14  12595</c:v>
                </c:pt>
                <c:pt idx="14">
                  <c:v>15  12572</c:v>
                </c:pt>
                <c:pt idx="15">
                  <c:v>16  12644</c:v>
                </c:pt>
                <c:pt idx="16">
                  <c:v>17  12871</c:v>
                </c:pt>
                <c:pt idx="17">
                  <c:v>18  13390</c:v>
                </c:pt>
                <c:pt idx="18">
                  <c:v>19  13610</c:v>
                </c:pt>
                <c:pt idx="19">
                  <c:v>20  13681</c:v>
                </c:pt>
                <c:pt idx="20">
                  <c:v>21  13451</c:v>
                </c:pt>
                <c:pt idx="21">
                  <c:v>22  12946</c:v>
                </c:pt>
                <c:pt idx="22">
                  <c:v>23  12850</c:v>
                </c:pt>
                <c:pt idx="23">
                  <c:v>24  12603</c:v>
                </c:pt>
              </c:strCache>
            </c:strRef>
          </c:cat>
          <c:val>
            <c:numRef>
              <c:f>'data 4.2.25'!$U$2:$U$25</c:f>
              <c:numCache>
                <c:formatCode>0</c:formatCode>
                <c:ptCount val="24"/>
                <c:pt idx="0">
                  <c:v>170.00115019</c:v>
                </c:pt>
                <c:pt idx="1">
                  <c:v>171.41482905000001</c:v>
                </c:pt>
                <c:pt idx="2">
                  <c:v>163.16599879</c:v>
                </c:pt>
                <c:pt idx="3">
                  <c:v>156.83403519000001</c:v>
                </c:pt>
                <c:pt idx="4">
                  <c:v>168.55424445</c:v>
                </c:pt>
                <c:pt idx="5">
                  <c:v>171.06495831999999</c:v>
                </c:pt>
                <c:pt idx="6">
                  <c:v>189.37427686999999</c:v>
                </c:pt>
                <c:pt idx="7">
                  <c:v>191.13052981999999</c:v>
                </c:pt>
                <c:pt idx="8">
                  <c:v>237.54883028</c:v>
                </c:pt>
                <c:pt idx="9">
                  <c:v>211.16038789000001</c:v>
                </c:pt>
                <c:pt idx="10">
                  <c:v>209.16450176999999</c:v>
                </c:pt>
                <c:pt idx="11">
                  <c:v>210.76266129000001</c:v>
                </c:pt>
                <c:pt idx="12">
                  <c:v>203.07625204999999</c:v>
                </c:pt>
                <c:pt idx="13">
                  <c:v>193.24472076999999</c:v>
                </c:pt>
                <c:pt idx="14">
                  <c:v>192.14409781000001</c:v>
                </c:pt>
                <c:pt idx="15">
                  <c:v>188.37000082</c:v>
                </c:pt>
                <c:pt idx="16">
                  <c:v>161.12970086000001</c:v>
                </c:pt>
                <c:pt idx="17">
                  <c:v>139.20652235</c:v>
                </c:pt>
                <c:pt idx="18">
                  <c:v>119.78476277999999</c:v>
                </c:pt>
                <c:pt idx="19">
                  <c:v>112.95378304</c:v>
                </c:pt>
                <c:pt idx="20">
                  <c:v>111.45290871</c:v>
                </c:pt>
                <c:pt idx="21">
                  <c:v>120.81345637</c:v>
                </c:pt>
                <c:pt idx="22">
                  <c:v>122.6192362</c:v>
                </c:pt>
                <c:pt idx="23">
                  <c:v>104.66601426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8D-4205-9CF5-1A6867AB96A0}"/>
            </c:ext>
          </c:extLst>
        </c:ser>
        <c:ser>
          <c:idx val="5"/>
          <c:order val="5"/>
          <c:tx>
            <c:v>Net imports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4.2.25'!$A$2:$A$25</c:f>
              <c:strCache>
                <c:ptCount val="24"/>
                <c:pt idx="0">
                  <c:v>1  11535</c:v>
                </c:pt>
                <c:pt idx="1">
                  <c:v>2  11386</c:v>
                </c:pt>
                <c:pt idx="2">
                  <c:v>3  11276</c:v>
                </c:pt>
                <c:pt idx="3">
                  <c:v>4  11314</c:v>
                </c:pt>
                <c:pt idx="4">
                  <c:v>5  11379</c:v>
                </c:pt>
                <c:pt idx="5">
                  <c:v>6  11617</c:v>
                </c:pt>
                <c:pt idx="6">
                  <c:v>7  12252</c:v>
                </c:pt>
                <c:pt idx="7">
                  <c:v>8  12661</c:v>
                </c:pt>
                <c:pt idx="8">
                  <c:v>9  12686</c:v>
                </c:pt>
                <c:pt idx="9">
                  <c:v>10  12699</c:v>
                </c:pt>
                <c:pt idx="10">
                  <c:v>11  12660</c:v>
                </c:pt>
                <c:pt idx="11">
                  <c:v>12  12727</c:v>
                </c:pt>
                <c:pt idx="12">
                  <c:v>13  12662</c:v>
                </c:pt>
                <c:pt idx="13">
                  <c:v>14  12595</c:v>
                </c:pt>
                <c:pt idx="14">
                  <c:v>15  12572</c:v>
                </c:pt>
                <c:pt idx="15">
                  <c:v>16  12644</c:v>
                </c:pt>
                <c:pt idx="16">
                  <c:v>17  12871</c:v>
                </c:pt>
                <c:pt idx="17">
                  <c:v>18  13390</c:v>
                </c:pt>
                <c:pt idx="18">
                  <c:v>19  13610</c:v>
                </c:pt>
                <c:pt idx="19">
                  <c:v>20  13681</c:v>
                </c:pt>
                <c:pt idx="20">
                  <c:v>21  13451</c:v>
                </c:pt>
                <c:pt idx="21">
                  <c:v>22  12946</c:v>
                </c:pt>
                <c:pt idx="22">
                  <c:v>23  12850</c:v>
                </c:pt>
                <c:pt idx="23">
                  <c:v>24  12603</c:v>
                </c:pt>
              </c:strCache>
            </c:strRef>
          </c:cat>
          <c:val>
            <c:numRef>
              <c:f>'data 4.2.25'!$AM$2:$AM$25</c:f>
              <c:numCache>
                <c:formatCode>0</c:formatCode>
                <c:ptCount val="24"/>
                <c:pt idx="0">
                  <c:v>491.87625399999996</c:v>
                </c:pt>
                <c:pt idx="1">
                  <c:v>929.22257800000011</c:v>
                </c:pt>
                <c:pt idx="2">
                  <c:v>1255.5071370000001</c:v>
                </c:pt>
                <c:pt idx="3">
                  <c:v>1624.4258399999999</c:v>
                </c:pt>
                <c:pt idx="4">
                  <c:v>1750.9754800000001</c:v>
                </c:pt>
                <c:pt idx="5">
                  <c:v>1714.0799259999999</c:v>
                </c:pt>
                <c:pt idx="6">
                  <c:v>1771.6225549999999</c:v>
                </c:pt>
                <c:pt idx="7">
                  <c:v>1817.4045509999996</c:v>
                </c:pt>
                <c:pt idx="8">
                  <c:v>1760.7851370000001</c:v>
                </c:pt>
                <c:pt idx="9">
                  <c:v>1542.539012</c:v>
                </c:pt>
                <c:pt idx="10">
                  <c:v>1474.6658200000002</c:v>
                </c:pt>
                <c:pt idx="11">
                  <c:v>1549.137301</c:v>
                </c:pt>
                <c:pt idx="12">
                  <c:v>1305.7615779999999</c:v>
                </c:pt>
                <c:pt idx="13">
                  <c:v>966.20525800000007</c:v>
                </c:pt>
                <c:pt idx="14">
                  <c:v>855.26369999999997</c:v>
                </c:pt>
                <c:pt idx="15">
                  <c:v>109.32110300000005</c:v>
                </c:pt>
                <c:pt idx="16">
                  <c:v>-453.56466300000005</c:v>
                </c:pt>
                <c:pt idx="17">
                  <c:v>-1.6450609999999983</c:v>
                </c:pt>
                <c:pt idx="18">
                  <c:v>45.098410000000001</c:v>
                </c:pt>
                <c:pt idx="19">
                  <c:v>48.115250000000003</c:v>
                </c:pt>
                <c:pt idx="20">
                  <c:v>-397.448464</c:v>
                </c:pt>
                <c:pt idx="21">
                  <c:v>-924.78967599999999</c:v>
                </c:pt>
                <c:pt idx="22">
                  <c:v>-1036.9246539999999</c:v>
                </c:pt>
                <c:pt idx="23">
                  <c:v>-1075.591623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8D-4205-9CF5-1A6867AB9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22618152"/>
        <c:axId val="1"/>
      </c:barChart>
      <c:catAx>
        <c:axId val="1322618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4000"/>
          <c:min val="-2000"/>
        </c:scaling>
        <c:delete val="0"/>
        <c:axPos val="t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0.94247130377461807"/>
              <c:y val="0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spPr>
          <a:noFill/>
          <a:ln w="9525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1322618152"/>
        <c:crosses val="autoZero"/>
        <c:crossBetween val="between"/>
        <c:minorUnit val="1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137876064614437E-2"/>
          <c:y val="0.94098196319645344"/>
          <c:w val="0.89999995657515164"/>
          <c:h val="5.90180368035465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075028492677898E-2"/>
          <c:y val="9.8668408994602039E-2"/>
          <c:w val="0.8924862744802996"/>
          <c:h val="0.75579692674474819"/>
        </c:manualLayout>
      </c:layout>
      <c:areaChart>
        <c:grouping val="stacked"/>
        <c:varyColors val="0"/>
        <c:ser>
          <c:idx val="0"/>
          <c:order val="0"/>
          <c:tx>
            <c:v>Nuclear power</c:v>
          </c:tx>
          <c:spPr>
            <a:solidFill>
              <a:srgbClr val="590A99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viikkotehot!$N$2:$N$53</c:f>
              <c:numCache>
                <c:formatCode>0</c:formatCode>
                <c:ptCount val="52"/>
                <c:pt idx="0">
                  <c:v>3987.5</c:v>
                </c:pt>
                <c:pt idx="1">
                  <c:v>4186.9047619047615</c:v>
                </c:pt>
                <c:pt idx="2">
                  <c:v>3958.9285714285716</c:v>
                </c:pt>
                <c:pt idx="3">
                  <c:v>4042.8571428571427</c:v>
                </c:pt>
                <c:pt idx="4">
                  <c:v>4195.833333333333</c:v>
                </c:pt>
                <c:pt idx="5">
                  <c:v>4177.9761904761908</c:v>
                </c:pt>
                <c:pt idx="6">
                  <c:v>4198.2142857142853</c:v>
                </c:pt>
                <c:pt idx="7">
                  <c:v>4049.4047619047615</c:v>
                </c:pt>
                <c:pt idx="8">
                  <c:v>3566.0714285714284</c:v>
                </c:pt>
                <c:pt idx="9">
                  <c:v>2628.5714285714284</c:v>
                </c:pt>
                <c:pt idx="10">
                  <c:v>2637.5</c:v>
                </c:pt>
                <c:pt idx="11">
                  <c:v>2637.5</c:v>
                </c:pt>
                <c:pt idx="12">
                  <c:v>2637.5</c:v>
                </c:pt>
                <c:pt idx="13">
                  <c:v>2597.6190476190473</c:v>
                </c:pt>
                <c:pt idx="14">
                  <c:v>2624.4047619047615</c:v>
                </c:pt>
                <c:pt idx="15">
                  <c:v>2100.5952380952381</c:v>
                </c:pt>
                <c:pt idx="16">
                  <c:v>1887.5000000000002</c:v>
                </c:pt>
                <c:pt idx="17">
                  <c:v>2680.3571428571427</c:v>
                </c:pt>
                <c:pt idx="18">
                  <c:v>3649.4047619047619</c:v>
                </c:pt>
                <c:pt idx="19">
                  <c:v>2976.1904761904761</c:v>
                </c:pt>
                <c:pt idx="20">
                  <c:v>3149.4047619047619</c:v>
                </c:pt>
                <c:pt idx="21">
                  <c:v>3025.5952380952381</c:v>
                </c:pt>
                <c:pt idx="22">
                  <c:v>3026.7857142857142</c:v>
                </c:pt>
                <c:pt idx="23">
                  <c:v>3244.0476190476193</c:v>
                </c:pt>
                <c:pt idx="24">
                  <c:v>3053.5714285714284</c:v>
                </c:pt>
                <c:pt idx="25">
                  <c:v>3590.4761904761908</c:v>
                </c:pt>
                <c:pt idx="26">
                  <c:v>3929.761904761905</c:v>
                </c:pt>
                <c:pt idx="27">
                  <c:v>4085.1190476190473</c:v>
                </c:pt>
                <c:pt idx="28">
                  <c:v>4080.9523809523807</c:v>
                </c:pt>
                <c:pt idx="29">
                  <c:v>4057.1428571428569</c:v>
                </c:pt>
                <c:pt idx="30">
                  <c:v>3915.4761904761904</c:v>
                </c:pt>
                <c:pt idx="31">
                  <c:v>3906.5476190476188</c:v>
                </c:pt>
                <c:pt idx="32">
                  <c:v>3954.1666666666665</c:v>
                </c:pt>
                <c:pt idx="33">
                  <c:v>3599.4047619047624</c:v>
                </c:pt>
                <c:pt idx="34">
                  <c:v>3630.3571428571427</c:v>
                </c:pt>
                <c:pt idx="35">
                  <c:v>3466.6666666666665</c:v>
                </c:pt>
                <c:pt idx="36">
                  <c:v>3008.3333333333335</c:v>
                </c:pt>
                <c:pt idx="37">
                  <c:v>3179.1666666666665</c:v>
                </c:pt>
                <c:pt idx="38">
                  <c:v>3534.5238095238092</c:v>
                </c:pt>
                <c:pt idx="39">
                  <c:v>3645.8333333333335</c:v>
                </c:pt>
                <c:pt idx="40">
                  <c:v>4033.333333333333</c:v>
                </c:pt>
                <c:pt idx="41">
                  <c:v>4164.2857142857147</c:v>
                </c:pt>
                <c:pt idx="42">
                  <c:v>3985.7142857142858</c:v>
                </c:pt>
                <c:pt idx="43">
                  <c:v>4160.7142857142853</c:v>
                </c:pt>
                <c:pt idx="44">
                  <c:v>4092.261904761905</c:v>
                </c:pt>
                <c:pt idx="45">
                  <c:v>4098.2142857142853</c:v>
                </c:pt>
                <c:pt idx="46">
                  <c:v>4220.2380952380945</c:v>
                </c:pt>
                <c:pt idx="47">
                  <c:v>4008.9285714285711</c:v>
                </c:pt>
                <c:pt idx="48">
                  <c:v>4226.7857142857147</c:v>
                </c:pt>
                <c:pt idx="49">
                  <c:v>4226.1904761904761</c:v>
                </c:pt>
                <c:pt idx="50">
                  <c:v>4148.2142857142853</c:v>
                </c:pt>
                <c:pt idx="51">
                  <c:v>3883.3333333333335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2-42B3-94D3-D7D3E506B4A4}"/>
            </c:ext>
          </c:extLst>
        </c:ser>
        <c:ser>
          <c:idx val="1"/>
          <c:order val="1"/>
          <c:tx>
            <c:v>Hydro power</c:v>
          </c:tx>
          <c:spPr>
            <a:solidFill>
              <a:srgbClr val="9642E8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viikkotehot!$K$2:$K$53</c:f>
              <c:numCache>
                <c:formatCode>0</c:formatCode>
                <c:ptCount val="52"/>
                <c:pt idx="0">
                  <c:v>1644.047619047619</c:v>
                </c:pt>
                <c:pt idx="1">
                  <c:v>1763.0952380952381</c:v>
                </c:pt>
                <c:pt idx="2">
                  <c:v>1250.5952380952381</c:v>
                </c:pt>
                <c:pt idx="3">
                  <c:v>1740.4761904761904</c:v>
                </c:pt>
                <c:pt idx="4">
                  <c:v>1647.6190476190477</c:v>
                </c:pt>
                <c:pt idx="5">
                  <c:v>1523.2142857142858</c:v>
                </c:pt>
                <c:pt idx="6">
                  <c:v>1700.0000000000002</c:v>
                </c:pt>
                <c:pt idx="7">
                  <c:v>1354.7619047619048</c:v>
                </c:pt>
                <c:pt idx="8">
                  <c:v>1369.6428571428571</c:v>
                </c:pt>
                <c:pt idx="9">
                  <c:v>1264.2857142857142</c:v>
                </c:pt>
                <c:pt idx="10">
                  <c:v>1690.4761904761904</c:v>
                </c:pt>
                <c:pt idx="11">
                  <c:v>1380.3571428571429</c:v>
                </c:pt>
                <c:pt idx="12">
                  <c:v>1177.3809523809525</c:v>
                </c:pt>
                <c:pt idx="13">
                  <c:v>1445.2380952380952</c:v>
                </c:pt>
                <c:pt idx="14">
                  <c:v>1448.8095238095239</c:v>
                </c:pt>
                <c:pt idx="15">
                  <c:v>1573.2142857142858</c:v>
                </c:pt>
                <c:pt idx="16">
                  <c:v>1851.7857142857144</c:v>
                </c:pt>
                <c:pt idx="17">
                  <c:v>1561.3095238095239</c:v>
                </c:pt>
                <c:pt idx="18">
                  <c:v>1716.0714285714287</c:v>
                </c:pt>
                <c:pt idx="19">
                  <c:v>1459.5238095238094</c:v>
                </c:pt>
                <c:pt idx="20">
                  <c:v>1609.5238095238094</c:v>
                </c:pt>
                <c:pt idx="21">
                  <c:v>1587.5</c:v>
                </c:pt>
                <c:pt idx="22">
                  <c:v>1664.2857142857144</c:v>
                </c:pt>
                <c:pt idx="23">
                  <c:v>1765.4761904761906</c:v>
                </c:pt>
                <c:pt idx="24">
                  <c:v>1544.0476190476188</c:v>
                </c:pt>
                <c:pt idx="25">
                  <c:v>1487.5</c:v>
                </c:pt>
                <c:pt idx="26">
                  <c:v>1338.0952380952383</c:v>
                </c:pt>
                <c:pt idx="27">
                  <c:v>1538.0952380952381</c:v>
                </c:pt>
                <c:pt idx="28">
                  <c:v>1217.8571428571427</c:v>
                </c:pt>
                <c:pt idx="29">
                  <c:v>995.23809523809518</c:v>
                </c:pt>
                <c:pt idx="30">
                  <c:v>827.97619047619037</c:v>
                </c:pt>
                <c:pt idx="31">
                  <c:v>755.95238095238096</c:v>
                </c:pt>
                <c:pt idx="32">
                  <c:v>893.45238095238085</c:v>
                </c:pt>
                <c:pt idx="33">
                  <c:v>1055.952380952381</c:v>
                </c:pt>
                <c:pt idx="34">
                  <c:v>1117.8571428571429</c:v>
                </c:pt>
                <c:pt idx="35">
                  <c:v>838.09523809523807</c:v>
                </c:pt>
                <c:pt idx="36">
                  <c:v>973.21428571428567</c:v>
                </c:pt>
                <c:pt idx="37">
                  <c:v>1123.2142857142858</c:v>
                </c:pt>
                <c:pt idx="38">
                  <c:v>1154.1666666666667</c:v>
                </c:pt>
                <c:pt idx="39">
                  <c:v>1110.7142857142858</c:v>
                </c:pt>
                <c:pt idx="40">
                  <c:v>1014.2857142857142</c:v>
                </c:pt>
                <c:pt idx="41">
                  <c:v>1430.3571428571429</c:v>
                </c:pt>
                <c:pt idx="42">
                  <c:v>1272.0238095238094</c:v>
                </c:pt>
                <c:pt idx="43">
                  <c:v>1669.0476190476188</c:v>
                </c:pt>
                <c:pt idx="44">
                  <c:v>1417.8571428571427</c:v>
                </c:pt>
                <c:pt idx="45">
                  <c:v>1452.9761904761904</c:v>
                </c:pt>
                <c:pt idx="46">
                  <c:v>1669.0476190476188</c:v>
                </c:pt>
                <c:pt idx="47">
                  <c:v>1289.2857142857142</c:v>
                </c:pt>
                <c:pt idx="48">
                  <c:v>1694.6428571428571</c:v>
                </c:pt>
                <c:pt idx="49">
                  <c:v>1777.3809523809525</c:v>
                </c:pt>
                <c:pt idx="50">
                  <c:v>1539.8809523809523</c:v>
                </c:pt>
                <c:pt idx="51">
                  <c:v>1622.6190476190479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2-42B3-94D3-D7D3E506B4A4}"/>
            </c:ext>
          </c:extLst>
        </c:ser>
        <c:ser>
          <c:idx val="2"/>
          <c:order val="2"/>
          <c:tx>
            <c:v>Wind power</c:v>
          </c:tx>
          <c:spPr>
            <a:solidFill>
              <a:srgbClr val="004F4B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viikkotehot!$L$2:$L$53</c:f>
              <c:numCache>
                <c:formatCode>0</c:formatCode>
                <c:ptCount val="52"/>
                <c:pt idx="0">
                  <c:v>2314.8809523809523</c:v>
                </c:pt>
                <c:pt idx="1">
                  <c:v>2185.1190476190477</c:v>
                </c:pt>
                <c:pt idx="2">
                  <c:v>5394.6428571428569</c:v>
                </c:pt>
                <c:pt idx="3">
                  <c:v>3264.8809523809527</c:v>
                </c:pt>
                <c:pt idx="4">
                  <c:v>2809.5238095238092</c:v>
                </c:pt>
                <c:pt idx="5">
                  <c:v>3480.9523809523807</c:v>
                </c:pt>
                <c:pt idx="6">
                  <c:v>1980.3571428571427</c:v>
                </c:pt>
                <c:pt idx="7">
                  <c:v>3816.666666666667</c:v>
                </c:pt>
                <c:pt idx="8">
                  <c:v>3119.6428571428573</c:v>
                </c:pt>
                <c:pt idx="9">
                  <c:v>3599.9999999999995</c:v>
                </c:pt>
                <c:pt idx="10">
                  <c:v>2163.6904761904761</c:v>
                </c:pt>
                <c:pt idx="11">
                  <c:v>3372.0238095238092</c:v>
                </c:pt>
                <c:pt idx="12">
                  <c:v>4047.0238095238092</c:v>
                </c:pt>
                <c:pt idx="13">
                  <c:v>2454.1666666666665</c:v>
                </c:pt>
                <c:pt idx="14">
                  <c:v>3213.0952380952376</c:v>
                </c:pt>
                <c:pt idx="15">
                  <c:v>2196.4285714285716</c:v>
                </c:pt>
                <c:pt idx="16">
                  <c:v>1838.6904761904761</c:v>
                </c:pt>
                <c:pt idx="17">
                  <c:v>2485.7142857142858</c:v>
                </c:pt>
                <c:pt idx="18">
                  <c:v>1424.4047619047619</c:v>
                </c:pt>
                <c:pt idx="19">
                  <c:v>1923.2142857142858</c:v>
                </c:pt>
                <c:pt idx="20">
                  <c:v>2307.1428571428573</c:v>
                </c:pt>
                <c:pt idx="21">
                  <c:v>2029.7619047619046</c:v>
                </c:pt>
                <c:pt idx="22">
                  <c:v>2506.5476190476193</c:v>
                </c:pt>
                <c:pt idx="23">
                  <c:v>1150</c:v>
                </c:pt>
                <c:pt idx="24">
                  <c:v>1308.3333333333333</c:v>
                </c:pt>
                <c:pt idx="25">
                  <c:v>1619.6428571428573</c:v>
                </c:pt>
                <c:pt idx="26">
                  <c:v>1522.6190476190477</c:v>
                </c:pt>
                <c:pt idx="27">
                  <c:v>1498.8095238095239</c:v>
                </c:pt>
                <c:pt idx="28">
                  <c:v>1043.452380952381</c:v>
                </c:pt>
                <c:pt idx="29">
                  <c:v>816.07142857142856</c:v>
                </c:pt>
                <c:pt idx="30">
                  <c:v>1405.3571428571427</c:v>
                </c:pt>
                <c:pt idx="31">
                  <c:v>2135.7142857142858</c:v>
                </c:pt>
                <c:pt idx="32">
                  <c:v>2037.5</c:v>
                </c:pt>
                <c:pt idx="33">
                  <c:v>1485.1190476190477</c:v>
                </c:pt>
                <c:pt idx="34">
                  <c:v>1405.9523809523807</c:v>
                </c:pt>
                <c:pt idx="35">
                  <c:v>1795.2380952380954</c:v>
                </c:pt>
                <c:pt idx="36">
                  <c:v>2556.5476190476193</c:v>
                </c:pt>
                <c:pt idx="37">
                  <c:v>2421.4285714285716</c:v>
                </c:pt>
                <c:pt idx="38">
                  <c:v>2805.3571428571427</c:v>
                </c:pt>
                <c:pt idx="39">
                  <c:v>3618.4523809523807</c:v>
                </c:pt>
                <c:pt idx="40">
                  <c:v>3600.5952380952381</c:v>
                </c:pt>
                <c:pt idx="41">
                  <c:v>2920.8333333333335</c:v>
                </c:pt>
                <c:pt idx="42">
                  <c:v>3578.5714285714289</c:v>
                </c:pt>
                <c:pt idx="43">
                  <c:v>1682.1428571428573</c:v>
                </c:pt>
                <c:pt idx="44">
                  <c:v>2559.5238095238092</c:v>
                </c:pt>
                <c:pt idx="45">
                  <c:v>3455.9523809523812</c:v>
                </c:pt>
                <c:pt idx="46">
                  <c:v>1882.7380952380952</c:v>
                </c:pt>
                <c:pt idx="47">
                  <c:v>4247.0238095238092</c:v>
                </c:pt>
                <c:pt idx="48">
                  <c:v>3316.666666666667</c:v>
                </c:pt>
                <c:pt idx="49">
                  <c:v>2360.7142857142858</c:v>
                </c:pt>
                <c:pt idx="50">
                  <c:v>3239.8809523809523</c:v>
                </c:pt>
                <c:pt idx="51">
                  <c:v>3694.6428571428573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12-42B3-94D3-D7D3E506B4A4}"/>
            </c:ext>
          </c:extLst>
        </c:ser>
        <c:ser>
          <c:idx val="3"/>
          <c:order val="3"/>
          <c:tx>
            <c:v>Solar power</c:v>
          </c:tx>
          <c:spPr>
            <a:solidFill>
              <a:srgbClr val="E05500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viikkotehot!$M$2:$M$53</c:f>
              <c:numCache>
                <c:formatCode>0</c:formatCode>
                <c:ptCount val="52"/>
                <c:pt idx="0">
                  <c:v>4.7619047619047628</c:v>
                </c:pt>
                <c:pt idx="1">
                  <c:v>5.3571428571428568</c:v>
                </c:pt>
                <c:pt idx="2">
                  <c:v>8.9285714285714288</c:v>
                </c:pt>
                <c:pt idx="3">
                  <c:v>7.7380952380952381</c:v>
                </c:pt>
                <c:pt idx="4">
                  <c:v>9.5238095238095255</c:v>
                </c:pt>
                <c:pt idx="5">
                  <c:v>19.047619047619051</c:v>
                </c:pt>
                <c:pt idx="6">
                  <c:v>32.142857142857146</c:v>
                </c:pt>
                <c:pt idx="7">
                  <c:v>36.904761904761905</c:v>
                </c:pt>
                <c:pt idx="8">
                  <c:v>29.761904761904759</c:v>
                </c:pt>
                <c:pt idx="9">
                  <c:v>55.952380952380956</c:v>
                </c:pt>
                <c:pt idx="10">
                  <c:v>80.952380952380963</c:v>
                </c:pt>
                <c:pt idx="11">
                  <c:v>114.28571428571428</c:v>
                </c:pt>
                <c:pt idx="12">
                  <c:v>111.3095238095238</c:v>
                </c:pt>
                <c:pt idx="13">
                  <c:v>125</c:v>
                </c:pt>
                <c:pt idx="14">
                  <c:v>164.28571428571428</c:v>
                </c:pt>
                <c:pt idx="15">
                  <c:v>131.54761904761907</c:v>
                </c:pt>
                <c:pt idx="16">
                  <c:v>165.47619047619048</c:v>
                </c:pt>
                <c:pt idx="17">
                  <c:v>180.95238095238093</c:v>
                </c:pt>
                <c:pt idx="18">
                  <c:v>210.71428571428572</c:v>
                </c:pt>
                <c:pt idx="19">
                  <c:v>235.11904761904762</c:v>
                </c:pt>
                <c:pt idx="20">
                  <c:v>208.33333333333334</c:v>
                </c:pt>
                <c:pt idx="21">
                  <c:v>218.45238095238099</c:v>
                </c:pt>
                <c:pt idx="22">
                  <c:v>231.54761904761904</c:v>
                </c:pt>
                <c:pt idx="23">
                  <c:v>255.95238095238093</c:v>
                </c:pt>
                <c:pt idx="24">
                  <c:v>217.26190476190476</c:v>
                </c:pt>
                <c:pt idx="25">
                  <c:v>177.97619047619045</c:v>
                </c:pt>
                <c:pt idx="26">
                  <c:v>215.47619047619048</c:v>
                </c:pt>
                <c:pt idx="27">
                  <c:v>241.66666666666666</c:v>
                </c:pt>
                <c:pt idx="28">
                  <c:v>298.8095238095238</c:v>
                </c:pt>
                <c:pt idx="29">
                  <c:v>273.21428571428567</c:v>
                </c:pt>
                <c:pt idx="30">
                  <c:v>219.04761904761901</c:v>
                </c:pt>
                <c:pt idx="31">
                  <c:v>211.9047619047619</c:v>
                </c:pt>
                <c:pt idx="32">
                  <c:v>203.57142857142858</c:v>
                </c:pt>
                <c:pt idx="33">
                  <c:v>195.23809523809521</c:v>
                </c:pt>
                <c:pt idx="34">
                  <c:v>141.66666666666666</c:v>
                </c:pt>
                <c:pt idx="35">
                  <c:v>144.04761904761904</c:v>
                </c:pt>
                <c:pt idx="36">
                  <c:v>121.42857142857142</c:v>
                </c:pt>
                <c:pt idx="37">
                  <c:v>82.142857142857139</c:v>
                </c:pt>
                <c:pt idx="38">
                  <c:v>120.83333333333333</c:v>
                </c:pt>
                <c:pt idx="39">
                  <c:v>90.476190476190467</c:v>
                </c:pt>
                <c:pt idx="40">
                  <c:v>55.357142857142861</c:v>
                </c:pt>
                <c:pt idx="41">
                  <c:v>57.738095238095234</c:v>
                </c:pt>
                <c:pt idx="42">
                  <c:v>23.809523809523807</c:v>
                </c:pt>
                <c:pt idx="43">
                  <c:v>19.047619047619051</c:v>
                </c:pt>
                <c:pt idx="44">
                  <c:v>13.690476190476188</c:v>
                </c:pt>
                <c:pt idx="45">
                  <c:v>14.285714285714285</c:v>
                </c:pt>
                <c:pt idx="46">
                  <c:v>11.309523809523808</c:v>
                </c:pt>
                <c:pt idx="47">
                  <c:v>5.9523809523809517</c:v>
                </c:pt>
                <c:pt idx="48">
                  <c:v>2.9761904761904758</c:v>
                </c:pt>
                <c:pt idx="49">
                  <c:v>3.5714285714285712</c:v>
                </c:pt>
                <c:pt idx="50">
                  <c:v>2.3809523809523814</c:v>
                </c:pt>
                <c:pt idx="51">
                  <c:v>5.3571428571428568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12-42B3-94D3-D7D3E506B4A4}"/>
            </c:ext>
          </c:extLst>
        </c:ser>
        <c:ser>
          <c:idx val="4"/>
          <c:order val="4"/>
          <c:tx>
            <c:v>CHP</c:v>
          </c:tx>
          <c:spPr>
            <a:solidFill>
              <a:srgbClr val="06217B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viikkotehot!$P$2:$P$53</c:f>
              <c:numCache>
                <c:formatCode>0</c:formatCode>
                <c:ptCount val="52"/>
                <c:pt idx="0">
                  <c:v>2242.8571428571427</c:v>
                </c:pt>
                <c:pt idx="1">
                  <c:v>2267.8571428571427</c:v>
                </c:pt>
                <c:pt idx="2">
                  <c:v>1351.7857142857142</c:v>
                </c:pt>
                <c:pt idx="3">
                  <c:v>2043.4523809523805</c:v>
                </c:pt>
                <c:pt idx="4">
                  <c:v>1745.2380952380954</c:v>
                </c:pt>
                <c:pt idx="5">
                  <c:v>1778.5714285714287</c:v>
                </c:pt>
                <c:pt idx="6">
                  <c:v>2568.4523809523807</c:v>
                </c:pt>
                <c:pt idx="7">
                  <c:v>2006.5476190476193</c:v>
                </c:pt>
                <c:pt idx="8">
                  <c:v>1503.5714285714287</c:v>
                </c:pt>
                <c:pt idx="9">
                  <c:v>1408.3333333333335</c:v>
                </c:pt>
                <c:pt idx="10">
                  <c:v>2501.7857142857142</c:v>
                </c:pt>
                <c:pt idx="11">
                  <c:v>1795.8333333333333</c:v>
                </c:pt>
                <c:pt idx="12">
                  <c:v>1329.7619047619046</c:v>
                </c:pt>
                <c:pt idx="13">
                  <c:v>1258.3333333333333</c:v>
                </c:pt>
                <c:pt idx="14">
                  <c:v>1375</c:v>
                </c:pt>
                <c:pt idx="15">
                  <c:v>1153.5714285714287</c:v>
                </c:pt>
                <c:pt idx="16">
                  <c:v>1648.8095238095236</c:v>
                </c:pt>
                <c:pt idx="17">
                  <c:v>1214.2857142857142</c:v>
                </c:pt>
                <c:pt idx="18">
                  <c:v>1067.2619047619048</c:v>
                </c:pt>
                <c:pt idx="19">
                  <c:v>975.59523809523819</c:v>
                </c:pt>
                <c:pt idx="20">
                  <c:v>873.80952380952374</c:v>
                </c:pt>
                <c:pt idx="21">
                  <c:v>791.66666666666663</c:v>
                </c:pt>
                <c:pt idx="22">
                  <c:v>738.09523809523819</c:v>
                </c:pt>
                <c:pt idx="23">
                  <c:v>778.57142857142867</c:v>
                </c:pt>
                <c:pt idx="24">
                  <c:v>699.40476190476181</c:v>
                </c:pt>
                <c:pt idx="25">
                  <c:v>725</c:v>
                </c:pt>
                <c:pt idx="26">
                  <c:v>695.83333333333326</c:v>
                </c:pt>
                <c:pt idx="27">
                  <c:v>767.85714285714289</c:v>
                </c:pt>
                <c:pt idx="28">
                  <c:v>735.71428571428567</c:v>
                </c:pt>
                <c:pt idx="29">
                  <c:v>725.59523809523819</c:v>
                </c:pt>
                <c:pt idx="30">
                  <c:v>707.14285714285711</c:v>
                </c:pt>
                <c:pt idx="31">
                  <c:v>645.2380952380953</c:v>
                </c:pt>
                <c:pt idx="32">
                  <c:v>716.07142857142867</c:v>
                </c:pt>
                <c:pt idx="33">
                  <c:v>722.61904761904759</c:v>
                </c:pt>
                <c:pt idx="34">
                  <c:v>884.52380952380952</c:v>
                </c:pt>
                <c:pt idx="35">
                  <c:v>764.88095238095229</c:v>
                </c:pt>
                <c:pt idx="36">
                  <c:v>707.7380952380953</c:v>
                </c:pt>
                <c:pt idx="37">
                  <c:v>763.69047619047626</c:v>
                </c:pt>
                <c:pt idx="38">
                  <c:v>780.35714285714289</c:v>
                </c:pt>
                <c:pt idx="39">
                  <c:v>864.88095238095241</c:v>
                </c:pt>
                <c:pt idx="40">
                  <c:v>934.52380952380952</c:v>
                </c:pt>
                <c:pt idx="41">
                  <c:v>1300.5952380952381</c:v>
                </c:pt>
                <c:pt idx="42">
                  <c:v>958.92857142857156</c:v>
                </c:pt>
                <c:pt idx="43">
                  <c:v>1254.7619047619048</c:v>
                </c:pt>
                <c:pt idx="44">
                  <c:v>1025</c:v>
                </c:pt>
                <c:pt idx="45">
                  <c:v>1372.0238095238096</c:v>
                </c:pt>
                <c:pt idx="46">
                  <c:v>2228.5714285714284</c:v>
                </c:pt>
                <c:pt idx="47">
                  <c:v>1607.1428571428571</c:v>
                </c:pt>
                <c:pt idx="48">
                  <c:v>1558.9285714285713</c:v>
                </c:pt>
                <c:pt idx="49">
                  <c:v>1751.1904761904761</c:v>
                </c:pt>
                <c:pt idx="50">
                  <c:v>1208.3333333333333</c:v>
                </c:pt>
                <c:pt idx="51">
                  <c:v>1139.2857142857142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2-42B3-94D3-D7D3E506B4A4}"/>
            </c:ext>
          </c:extLst>
        </c:ser>
        <c:ser>
          <c:idx val="6"/>
          <c:order val="5"/>
          <c:tx>
            <c:v>Condensing power</c:v>
          </c:tx>
          <c:spPr>
            <a:solidFill>
              <a:srgbClr val="691E28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viikkotehot!$S$2:$S$53</c:f>
              <c:numCache>
                <c:formatCode>0</c:formatCode>
                <c:ptCount val="52"/>
                <c:pt idx="0">
                  <c:v>211.9047619047619</c:v>
                </c:pt>
                <c:pt idx="1">
                  <c:v>213.69047619047618</c:v>
                </c:pt>
                <c:pt idx="2">
                  <c:v>164.28571428571428</c:v>
                </c:pt>
                <c:pt idx="3">
                  <c:v>183.92857142857144</c:v>
                </c:pt>
                <c:pt idx="4">
                  <c:v>169.64285714285714</c:v>
                </c:pt>
                <c:pt idx="5">
                  <c:v>160.11904761904762</c:v>
                </c:pt>
                <c:pt idx="6">
                  <c:v>233.33333333333334</c:v>
                </c:pt>
                <c:pt idx="7">
                  <c:v>216.66666666666671</c:v>
                </c:pt>
                <c:pt idx="8">
                  <c:v>175.59523809523807</c:v>
                </c:pt>
                <c:pt idx="9">
                  <c:v>176.1904761904762</c:v>
                </c:pt>
                <c:pt idx="10">
                  <c:v>235.11904761904762</c:v>
                </c:pt>
                <c:pt idx="11">
                  <c:v>202.97619047619048</c:v>
                </c:pt>
                <c:pt idx="12">
                  <c:v>169.04761904761904</c:v>
                </c:pt>
                <c:pt idx="13">
                  <c:v>163.0952380952381</c:v>
                </c:pt>
                <c:pt idx="14">
                  <c:v>155.95238095238099</c:v>
                </c:pt>
                <c:pt idx="15">
                  <c:v>176.78571428571431</c:v>
                </c:pt>
                <c:pt idx="16">
                  <c:v>191.66666666666669</c:v>
                </c:pt>
                <c:pt idx="17">
                  <c:v>148.8095238095238</c:v>
                </c:pt>
                <c:pt idx="18">
                  <c:v>165.47619047619048</c:v>
                </c:pt>
                <c:pt idx="19">
                  <c:v>157.73809523809524</c:v>
                </c:pt>
                <c:pt idx="20">
                  <c:v>148.8095238095238</c:v>
                </c:pt>
                <c:pt idx="21">
                  <c:v>142.85714285714286</c:v>
                </c:pt>
                <c:pt idx="22">
                  <c:v>113.6904761904762</c:v>
                </c:pt>
                <c:pt idx="23">
                  <c:v>151.78571428571428</c:v>
                </c:pt>
                <c:pt idx="24">
                  <c:v>142.85714285714286</c:v>
                </c:pt>
                <c:pt idx="25">
                  <c:v>138.6904761904762</c:v>
                </c:pt>
                <c:pt idx="26">
                  <c:v>135.71428571428572</c:v>
                </c:pt>
                <c:pt idx="27">
                  <c:v>141.66666666666666</c:v>
                </c:pt>
                <c:pt idx="28">
                  <c:v>148.21428571428572</c:v>
                </c:pt>
                <c:pt idx="29">
                  <c:v>148.21428571428572</c:v>
                </c:pt>
                <c:pt idx="30">
                  <c:v>145.23809523809524</c:v>
                </c:pt>
                <c:pt idx="31">
                  <c:v>130.95238095238096</c:v>
                </c:pt>
                <c:pt idx="32">
                  <c:v>145.23809523809524</c:v>
                </c:pt>
                <c:pt idx="33">
                  <c:v>148.21428571428572</c:v>
                </c:pt>
                <c:pt idx="34">
                  <c:v>167.85714285714286</c:v>
                </c:pt>
                <c:pt idx="35">
                  <c:v>161.30952380952382</c:v>
                </c:pt>
                <c:pt idx="36">
                  <c:v>164.88095238095238</c:v>
                </c:pt>
                <c:pt idx="37">
                  <c:v>144.04761904761907</c:v>
                </c:pt>
                <c:pt idx="38">
                  <c:v>142.85714285714286</c:v>
                </c:pt>
                <c:pt idx="39">
                  <c:v>133.92857142857142</c:v>
                </c:pt>
                <c:pt idx="40">
                  <c:v>148.21428571428572</c:v>
                </c:pt>
                <c:pt idx="41">
                  <c:v>174.4047619047619</c:v>
                </c:pt>
                <c:pt idx="42">
                  <c:v>152.38095238095238</c:v>
                </c:pt>
                <c:pt idx="43">
                  <c:v>172.02380952380952</c:v>
                </c:pt>
                <c:pt idx="44">
                  <c:v>154.76190476190476</c:v>
                </c:pt>
                <c:pt idx="45">
                  <c:v>176.78571428571431</c:v>
                </c:pt>
                <c:pt idx="46">
                  <c:v>212.50000000000003</c:v>
                </c:pt>
                <c:pt idx="47">
                  <c:v>198.8095238095238</c:v>
                </c:pt>
                <c:pt idx="48">
                  <c:v>174.4047619047619</c:v>
                </c:pt>
                <c:pt idx="49">
                  <c:v>201.78571428571428</c:v>
                </c:pt>
                <c:pt idx="50">
                  <c:v>152.97619047619048</c:v>
                </c:pt>
                <c:pt idx="51">
                  <c:v>160.11904761904759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12-42B3-94D3-D7D3E506B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4908376"/>
        <c:axId val="1"/>
      </c:areaChart>
      <c:catAx>
        <c:axId val="132490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"/>
        <c:scaling>
          <c:orientation val="minMax"/>
          <c:max val="13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MW /week</a:t>
                </a:r>
              </a:p>
            </c:rich>
          </c:tx>
          <c:layout>
            <c:manualLayout>
              <c:xMode val="edge"/>
              <c:yMode val="edge"/>
              <c:x val="1.2714622606832904E-3"/>
              <c:y val="1.09716450412259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525">
            <a:solidFill>
              <a:srgbClr val="000000">
                <a:lumMod val="75000"/>
                <a:lumOff val="25000"/>
              </a:srgb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1324908376"/>
        <c:crosses val="autoZero"/>
        <c:crossBetween val="midCat"/>
        <c:majorUnit val="1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048113067580079E-2"/>
          <c:y val="0.93700610175477927"/>
          <c:w val="0.89999991089182585"/>
          <c:h val="6.2993898245220684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5880819317935E-2"/>
          <c:y val="9.3555231521985679E-2"/>
          <c:w val="0.90762787887544083"/>
          <c:h val="0.79762185282395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Suomi'!$D$1</c:f>
              <c:strCache>
                <c:ptCount val="1"/>
                <c:pt idx="0">
                  <c:v>Suomen inflaatiokorjattu sähkön hinta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'Vuosi, Suomi'!$A$14:$A$29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'Vuosi, Suomi'!$D$14:$D$29</c:f>
              <c:numCache>
                <c:formatCode>0.00</c:formatCode>
                <c:ptCount val="16"/>
                <c:pt idx="0">
                  <c:v>75.433740719588812</c:v>
                </c:pt>
                <c:pt idx="1">
                  <c:v>63.447902869757165</c:v>
                </c:pt>
                <c:pt idx="2">
                  <c:v>45.863918411164789</c:v>
                </c:pt>
                <c:pt idx="3">
                  <c:v>50.785777777777767</c:v>
                </c:pt>
                <c:pt idx="4">
                  <c:v>43.978345549738222</c:v>
                </c:pt>
                <c:pt idx="5">
                  <c:v>36.289150052465899</c:v>
                </c:pt>
                <c:pt idx="6">
                  <c:v>39.557449032932574</c:v>
                </c:pt>
                <c:pt idx="7">
                  <c:v>40.16558380902957</c:v>
                </c:pt>
                <c:pt idx="8">
                  <c:v>56.025462012320325</c:v>
                </c:pt>
                <c:pt idx="9">
                  <c:v>52.185609756097563</c:v>
                </c:pt>
                <c:pt idx="10">
                  <c:v>33.101641337386013</c:v>
                </c:pt>
                <c:pt idx="11">
                  <c:v>83.637521070897378</c:v>
                </c:pt>
                <c:pt idx="12">
                  <c:v>166.22919018972698</c:v>
                </c:pt>
                <c:pt idx="13">
                  <c:v>57.345261324041815</c:v>
                </c:pt>
                <c:pt idx="14">
                  <c:v>45.57</c:v>
                </c:pt>
                <c:pt idx="15">
                  <c:v>40.479999999999997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A-4A5F-BB64-17DC3AC4E6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6968776"/>
        <c:axId val="946968056"/>
      </c:barChart>
      <c:catAx>
        <c:axId val="9469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946968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696805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4.4393950339193525E-4"/>
              <c:y val="1.17694177116749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94696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96322420930484E-2"/>
          <c:y val="0.10016326602139106"/>
          <c:w val="0.93668500311795722"/>
          <c:h val="0.60662675102835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EU'!$C$1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DE-4576-A5B4-04C0D797D9F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E-4576-A5B4-04C0D797D9F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'Vuosi, EU'!$A$2:$A$28</c:f>
              <c:strCache>
                <c:ptCount val="27"/>
                <c:pt idx="0">
                  <c:v>Finland</c:v>
                </c:pt>
                <c:pt idx="1">
                  <c:v>Sweden*</c:v>
                </c:pt>
                <c:pt idx="2">
                  <c:v>Norway*</c:v>
                </c:pt>
                <c:pt idx="3">
                  <c:v>France</c:v>
                </c:pt>
                <c:pt idx="4">
                  <c:v>Spain</c:v>
                </c:pt>
                <c:pt idx="5">
                  <c:v>Portugal</c:v>
                </c:pt>
                <c:pt idx="6">
                  <c:v>Estonia</c:v>
                </c:pt>
                <c:pt idx="7">
                  <c:v>Denmark*</c:v>
                </c:pt>
                <c:pt idx="8">
                  <c:v>Belgium</c:v>
                </c:pt>
                <c:pt idx="9">
                  <c:v>Lithuenia</c:v>
                </c:pt>
                <c:pt idx="10">
                  <c:v>Latvia</c:v>
                </c:pt>
                <c:pt idx="11">
                  <c:v>Netherlands</c:v>
                </c:pt>
                <c:pt idx="12">
                  <c:v>Average</c:v>
                </c:pt>
                <c:pt idx="13">
                  <c:v>Germany &amp; Luxembourg</c:v>
                </c:pt>
                <c:pt idx="14">
                  <c:v>Czech</c:v>
                </c:pt>
                <c:pt idx="15">
                  <c:v>Austria</c:v>
                </c:pt>
                <c:pt idx="16">
                  <c:v>Switzerland</c:v>
                </c:pt>
                <c:pt idx="17">
                  <c:v>Slovakia</c:v>
                </c:pt>
                <c:pt idx="18">
                  <c:v>Greece</c:v>
                </c:pt>
                <c:pt idx="19">
                  <c:v>Poland</c:v>
                </c:pt>
                <c:pt idx="20">
                  <c:v>Slovenia</c:v>
                </c:pt>
                <c:pt idx="21">
                  <c:v>Croatia</c:v>
                </c:pt>
                <c:pt idx="22">
                  <c:v>Bulgaria</c:v>
                </c:pt>
                <c:pt idx="23">
                  <c:v>Romania</c:v>
                </c:pt>
                <c:pt idx="24">
                  <c:v>Hungary</c:v>
                </c:pt>
                <c:pt idx="25">
                  <c:v>Italy*</c:v>
                </c:pt>
                <c:pt idx="26">
                  <c:v>Ireland</c:v>
                </c:pt>
              </c:strCache>
            </c:strRef>
          </c:cat>
          <c:val>
            <c:numRef>
              <c:f>'Vuosi, EU'!$C$2:$C$28</c:f>
              <c:numCache>
                <c:formatCode>General</c:formatCode>
                <c:ptCount val="27"/>
                <c:pt idx="0">
                  <c:v>40.479999999999997</c:v>
                </c:pt>
                <c:pt idx="1">
                  <c:v>46.23</c:v>
                </c:pt>
                <c:pt idx="2">
                  <c:v>58.36</c:v>
                </c:pt>
                <c:pt idx="3">
                  <c:v>61.07</c:v>
                </c:pt>
                <c:pt idx="4">
                  <c:v>65.290000000000006</c:v>
                </c:pt>
                <c:pt idx="5">
                  <c:v>66.180000000000007</c:v>
                </c:pt>
                <c:pt idx="6">
                  <c:v>80.39</c:v>
                </c:pt>
                <c:pt idx="7">
                  <c:v>82.49</c:v>
                </c:pt>
                <c:pt idx="8">
                  <c:v>82.53</c:v>
                </c:pt>
                <c:pt idx="9">
                  <c:v>85.31</c:v>
                </c:pt>
                <c:pt idx="10">
                  <c:v>85.73</c:v>
                </c:pt>
                <c:pt idx="11">
                  <c:v>86.81</c:v>
                </c:pt>
                <c:pt idx="12">
                  <c:v>88.56</c:v>
                </c:pt>
                <c:pt idx="13">
                  <c:v>89.32</c:v>
                </c:pt>
                <c:pt idx="14">
                  <c:v>96.83</c:v>
                </c:pt>
                <c:pt idx="15">
                  <c:v>98.94</c:v>
                </c:pt>
                <c:pt idx="16">
                  <c:v>101.69</c:v>
                </c:pt>
                <c:pt idx="17">
                  <c:v>102.7</c:v>
                </c:pt>
                <c:pt idx="18">
                  <c:v>103.6</c:v>
                </c:pt>
                <c:pt idx="19">
                  <c:v>104.29</c:v>
                </c:pt>
                <c:pt idx="20">
                  <c:v>104.64</c:v>
                </c:pt>
                <c:pt idx="21">
                  <c:v>105.35</c:v>
                </c:pt>
                <c:pt idx="22">
                  <c:v>106.9</c:v>
                </c:pt>
                <c:pt idx="23">
                  <c:v>108.17</c:v>
                </c:pt>
                <c:pt idx="24">
                  <c:v>108.51</c:v>
                </c:pt>
                <c:pt idx="25">
                  <c:v>114.23</c:v>
                </c:pt>
                <c:pt idx="26">
                  <c:v>116.55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DE-4576-A5B4-04C0D797D9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578952296"/>
        <c:axId val="578951216"/>
      </c:barChart>
      <c:catAx>
        <c:axId val="578952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78951216"/>
        <c:crosses val="autoZero"/>
        <c:auto val="1"/>
        <c:lblAlgn val="ctr"/>
        <c:lblOffset val="100"/>
        <c:noMultiLvlLbl val="0"/>
      </c:catAx>
      <c:valAx>
        <c:axId val="57895121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8.1203325701719234E-4"/>
              <c:y val="1.161402689806496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789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12740446797215E-2"/>
          <c:y val="9.3490684034866017E-2"/>
          <c:w val="0.93436948721697355"/>
          <c:h val="0.75570201872914033"/>
        </c:manualLayout>
      </c:layout>
      <c:lineChart>
        <c:grouping val="standard"/>
        <c:varyColors val="0"/>
        <c:ser>
          <c:idx val="0"/>
          <c:order val="0"/>
          <c:tx>
            <c:strRef>
              <c:f>'FI-SE vertailu kk'!$B$1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'FI-SE vertailu kk'!$A$3:$A$17</c:f>
              <c:numCache>
                <c:formatCode>mm\/yy</c:formatCode>
                <c:ptCount val="15"/>
                <c:pt idx="0">
                  <c:v>45566</c:v>
                </c:pt>
                <c:pt idx="1">
                  <c:v>45597</c:v>
                </c:pt>
                <c:pt idx="2">
                  <c:v>45627</c:v>
                </c:pt>
                <c:pt idx="3">
                  <c:v>45658</c:v>
                </c:pt>
                <c:pt idx="4">
                  <c:v>45689</c:v>
                </c:pt>
                <c:pt idx="5">
                  <c:v>45717</c:v>
                </c:pt>
                <c:pt idx="6">
                  <c:v>45748</c:v>
                </c:pt>
                <c:pt idx="7">
                  <c:v>45778</c:v>
                </c:pt>
                <c:pt idx="8">
                  <c:v>45809</c:v>
                </c:pt>
                <c:pt idx="9">
                  <c:v>45839</c:v>
                </c:pt>
                <c:pt idx="10">
                  <c:v>45870</c:v>
                </c:pt>
                <c:pt idx="11">
                  <c:v>45901</c:v>
                </c:pt>
                <c:pt idx="12">
                  <c:v>45931</c:v>
                </c:pt>
                <c:pt idx="13">
                  <c:v>45962</c:v>
                </c:pt>
                <c:pt idx="14">
                  <c:v>45992</c:v>
                </c:pt>
              </c:numCache>
            </c:numRef>
          </c:cat>
          <c:val>
            <c:numRef>
              <c:f>'FI-SE vertailu kk'!$B$3:$B$17</c:f>
              <c:numCache>
                <c:formatCode>General</c:formatCode>
                <c:ptCount val="15"/>
                <c:pt idx="0">
                  <c:v>40.64</c:v>
                </c:pt>
                <c:pt idx="1">
                  <c:v>45.34</c:v>
                </c:pt>
                <c:pt idx="2">
                  <c:v>38.79</c:v>
                </c:pt>
                <c:pt idx="3">
                  <c:v>52.82</c:v>
                </c:pt>
                <c:pt idx="4">
                  <c:v>47.29</c:v>
                </c:pt>
                <c:pt idx="5">
                  <c:v>47.52</c:v>
                </c:pt>
                <c:pt idx="6">
                  <c:v>47.75</c:v>
                </c:pt>
                <c:pt idx="7">
                  <c:v>18.14</c:v>
                </c:pt>
                <c:pt idx="8">
                  <c:v>18.579999999999998</c:v>
                </c:pt>
                <c:pt idx="9">
                  <c:v>24.16</c:v>
                </c:pt>
                <c:pt idx="10">
                  <c:v>55.34</c:v>
                </c:pt>
                <c:pt idx="11">
                  <c:v>41.72</c:v>
                </c:pt>
                <c:pt idx="12">
                  <c:v>48.94</c:v>
                </c:pt>
                <c:pt idx="13">
                  <c:v>47.94</c:v>
                </c:pt>
                <c:pt idx="14">
                  <c:v>36.01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E2-4F5A-B221-A4A7E1EF6E85}"/>
            </c:ext>
          </c:extLst>
        </c:ser>
        <c:ser>
          <c:idx val="1"/>
          <c:order val="1"/>
          <c:tx>
            <c:strRef>
              <c:f>'FI-SE vertailu kk'!$C$1</c:f>
              <c:strCache>
                <c:ptCount val="1"/>
                <c:pt idx="0">
                  <c:v>Stockholm (SE3)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'FI-SE vertailu kk'!$A$3:$A$17</c:f>
              <c:numCache>
                <c:formatCode>mm\/yy</c:formatCode>
                <c:ptCount val="15"/>
                <c:pt idx="0">
                  <c:v>45566</c:v>
                </c:pt>
                <c:pt idx="1">
                  <c:v>45597</c:v>
                </c:pt>
                <c:pt idx="2">
                  <c:v>45627</c:v>
                </c:pt>
                <c:pt idx="3">
                  <c:v>45658</c:v>
                </c:pt>
                <c:pt idx="4">
                  <c:v>45689</c:v>
                </c:pt>
                <c:pt idx="5">
                  <c:v>45717</c:v>
                </c:pt>
                <c:pt idx="6">
                  <c:v>45748</c:v>
                </c:pt>
                <c:pt idx="7">
                  <c:v>45778</c:v>
                </c:pt>
                <c:pt idx="8">
                  <c:v>45809</c:v>
                </c:pt>
                <c:pt idx="9">
                  <c:v>45839</c:v>
                </c:pt>
                <c:pt idx="10">
                  <c:v>45870</c:v>
                </c:pt>
                <c:pt idx="11">
                  <c:v>45901</c:v>
                </c:pt>
                <c:pt idx="12">
                  <c:v>45931</c:v>
                </c:pt>
                <c:pt idx="13">
                  <c:v>45962</c:v>
                </c:pt>
                <c:pt idx="14">
                  <c:v>45992</c:v>
                </c:pt>
              </c:numCache>
            </c:numRef>
          </c:cat>
          <c:val>
            <c:numRef>
              <c:f>'FI-SE vertailu kk'!$C$3:$C$17</c:f>
              <c:numCache>
                <c:formatCode>General</c:formatCode>
                <c:ptCount val="15"/>
                <c:pt idx="0">
                  <c:v>20.190000000000001</c:v>
                </c:pt>
                <c:pt idx="1">
                  <c:v>57.76</c:v>
                </c:pt>
                <c:pt idx="2">
                  <c:v>50.54</c:v>
                </c:pt>
                <c:pt idx="3">
                  <c:v>55.25</c:v>
                </c:pt>
                <c:pt idx="4">
                  <c:v>68.28</c:v>
                </c:pt>
                <c:pt idx="5">
                  <c:v>46.32</c:v>
                </c:pt>
                <c:pt idx="6">
                  <c:v>34.24</c:v>
                </c:pt>
                <c:pt idx="7">
                  <c:v>39.409999999999997</c:v>
                </c:pt>
                <c:pt idx="8">
                  <c:v>20.75</c:v>
                </c:pt>
                <c:pt idx="9">
                  <c:v>33.07</c:v>
                </c:pt>
                <c:pt idx="10">
                  <c:v>43.55</c:v>
                </c:pt>
                <c:pt idx="11">
                  <c:v>47.56</c:v>
                </c:pt>
                <c:pt idx="12">
                  <c:v>57.15</c:v>
                </c:pt>
                <c:pt idx="13">
                  <c:v>63.35</c:v>
                </c:pt>
                <c:pt idx="14">
                  <c:v>47.39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E2-4F5A-B221-A4A7E1EF6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117112"/>
        <c:axId val="898122872"/>
      </c:lineChart>
      <c:dateAx>
        <c:axId val="898117112"/>
        <c:scaling>
          <c:orientation val="minMax"/>
        </c:scaling>
        <c:delete val="0"/>
        <c:axPos val="b"/>
        <c:numFmt formatCode="mm\/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898122872"/>
        <c:crosses val="autoZero"/>
        <c:auto val="1"/>
        <c:lblOffset val="100"/>
        <c:baseTimeUnit val="months"/>
      </c:dateAx>
      <c:valAx>
        <c:axId val="89812287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1.948285642268393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89811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59327803080639"/>
          <c:y val="0.92717410323709537"/>
          <c:w val="0.25481332825809094"/>
          <c:h val="6.9286154045559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753165505687875E-2"/>
          <c:y val="8.97271392246662E-2"/>
          <c:w val="0.88331313108827281"/>
          <c:h val="0.67043663386259855"/>
        </c:manualLayout>
      </c:layout>
      <c:lineChart>
        <c:grouping val="standard"/>
        <c:varyColors val="0"/>
        <c:ser>
          <c:idx val="0"/>
          <c:order val="0"/>
          <c:tx>
            <c:v>Spot price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Tuulivoima!$A$336:$A$366</c:f>
              <c:numCache>
                <c:formatCode>m/d/yyyy</c:formatCode>
                <c:ptCount val="31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  <c:pt idx="30">
                  <c:v>46022</c:v>
                </c:pt>
              </c:numCache>
            </c:numRef>
          </c:cat>
          <c:val>
            <c:numRef>
              <c:f>Tuulivoima!$B$336:$B$366</c:f>
              <c:numCache>
                <c:formatCode>0.00</c:formatCode>
                <c:ptCount val="31"/>
                <c:pt idx="0">
                  <c:v>54.14</c:v>
                </c:pt>
                <c:pt idx="1">
                  <c:v>41.72</c:v>
                </c:pt>
                <c:pt idx="2">
                  <c:v>19.899999999999999</c:v>
                </c:pt>
                <c:pt idx="3">
                  <c:v>98.31</c:v>
                </c:pt>
                <c:pt idx="4">
                  <c:v>118.97</c:v>
                </c:pt>
                <c:pt idx="5">
                  <c:v>27.02</c:v>
                </c:pt>
                <c:pt idx="6">
                  <c:v>23.1</c:v>
                </c:pt>
                <c:pt idx="7">
                  <c:v>45.21</c:v>
                </c:pt>
                <c:pt idx="8">
                  <c:v>72.08</c:v>
                </c:pt>
                <c:pt idx="9">
                  <c:v>41.05</c:v>
                </c:pt>
                <c:pt idx="10">
                  <c:v>46.71</c:v>
                </c:pt>
                <c:pt idx="11">
                  <c:v>85.03</c:v>
                </c:pt>
                <c:pt idx="12">
                  <c:v>65.63</c:v>
                </c:pt>
                <c:pt idx="13">
                  <c:v>27.5</c:v>
                </c:pt>
                <c:pt idx="14">
                  <c:v>18.22</c:v>
                </c:pt>
                <c:pt idx="15">
                  <c:v>32.89</c:v>
                </c:pt>
                <c:pt idx="16">
                  <c:v>25.23</c:v>
                </c:pt>
                <c:pt idx="17">
                  <c:v>7.06</c:v>
                </c:pt>
                <c:pt idx="18" formatCode="General">
                  <c:v>2.67</c:v>
                </c:pt>
                <c:pt idx="19" formatCode="General">
                  <c:v>3.02</c:v>
                </c:pt>
                <c:pt idx="20" formatCode="General">
                  <c:v>7.55</c:v>
                </c:pt>
                <c:pt idx="21" formatCode="General">
                  <c:v>58.21</c:v>
                </c:pt>
                <c:pt idx="22" formatCode="General">
                  <c:v>31.62</c:v>
                </c:pt>
                <c:pt idx="23" formatCode="General">
                  <c:v>19.91</c:v>
                </c:pt>
                <c:pt idx="24" formatCode="General">
                  <c:v>0.73</c:v>
                </c:pt>
                <c:pt idx="25" formatCode="General">
                  <c:v>3.07</c:v>
                </c:pt>
                <c:pt idx="26" formatCode="General">
                  <c:v>1.04</c:v>
                </c:pt>
                <c:pt idx="27" formatCode="General">
                  <c:v>2.7</c:v>
                </c:pt>
                <c:pt idx="28" formatCode="General">
                  <c:v>3.2</c:v>
                </c:pt>
                <c:pt idx="29" formatCode="General">
                  <c:v>33.71</c:v>
                </c:pt>
                <c:pt idx="30" formatCode="General">
                  <c:v>99.17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28-4911-ADFE-7419C12FE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648768"/>
        <c:axId val="556659928"/>
      </c:lineChart>
      <c:lineChart>
        <c:grouping val="standard"/>
        <c:varyColors val="0"/>
        <c:ser>
          <c:idx val="1"/>
          <c:order val="1"/>
          <c:tx>
            <c:v>Wind power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Tuulivoima!$A$336:$A$366</c:f>
              <c:numCache>
                <c:formatCode>m/d/yyyy</c:formatCode>
                <c:ptCount val="31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  <c:pt idx="30">
                  <c:v>46022</c:v>
                </c:pt>
              </c:numCache>
            </c:numRef>
          </c:cat>
          <c:val>
            <c:numRef>
              <c:f>Tuulivoima!$C$336:$C$366</c:f>
              <c:numCache>
                <c:formatCode>0.00</c:formatCode>
                <c:ptCount val="31"/>
                <c:pt idx="0">
                  <c:v>3729.9098811787503</c:v>
                </c:pt>
                <c:pt idx="1">
                  <c:v>3891.87830784875</c:v>
                </c:pt>
                <c:pt idx="2">
                  <c:v>5164.7406870100003</c:v>
                </c:pt>
                <c:pt idx="3">
                  <c:v>2443.0088945720836</c:v>
                </c:pt>
                <c:pt idx="4">
                  <c:v>559.96775583625003</c:v>
                </c:pt>
                <c:pt idx="5">
                  <c:v>2715.3087324624998</c:v>
                </c:pt>
                <c:pt idx="6">
                  <c:v>4712.4258308945837</c:v>
                </c:pt>
                <c:pt idx="7">
                  <c:v>2935.9798751641665</c:v>
                </c:pt>
                <c:pt idx="8">
                  <c:v>777.74840578666669</c:v>
                </c:pt>
                <c:pt idx="9">
                  <c:v>1231.7782079737501</c:v>
                </c:pt>
                <c:pt idx="10">
                  <c:v>1282.4887464591668</c:v>
                </c:pt>
                <c:pt idx="11">
                  <c:v>2464.8859413845835</c:v>
                </c:pt>
                <c:pt idx="12">
                  <c:v>2747.5308818379171</c:v>
                </c:pt>
                <c:pt idx="13">
                  <c:v>5084.4401438320829</c:v>
                </c:pt>
                <c:pt idx="14">
                  <c:v>3093.8755480070836</c:v>
                </c:pt>
                <c:pt idx="15">
                  <c:v>1646.8453882587501</c:v>
                </c:pt>
                <c:pt idx="16">
                  <c:v>2700.0328259591665</c:v>
                </c:pt>
                <c:pt idx="17">
                  <c:v>3614.8988229658339</c:v>
                </c:pt>
                <c:pt idx="18" formatCode="General">
                  <c:v>4942.0963483895839</c:v>
                </c:pt>
                <c:pt idx="19" formatCode="General">
                  <c:v>4087.3696988758334</c:v>
                </c:pt>
                <c:pt idx="20" formatCode="General">
                  <c:v>2593.8358735874999</c:v>
                </c:pt>
                <c:pt idx="21" formatCode="General">
                  <c:v>1445.1541830229166</c:v>
                </c:pt>
                <c:pt idx="22" formatCode="General">
                  <c:v>2870.2078643837494</c:v>
                </c:pt>
                <c:pt idx="23" formatCode="General">
                  <c:v>3208.9400717045833</c:v>
                </c:pt>
                <c:pt idx="24" formatCode="General">
                  <c:v>5531.7766086866659</c:v>
                </c:pt>
                <c:pt idx="25" formatCode="General">
                  <c:v>3864.5034568483329</c:v>
                </c:pt>
                <c:pt idx="26" formatCode="General">
                  <c:v>4739.3797887245828</c:v>
                </c:pt>
                <c:pt idx="27" formatCode="General">
                  <c:v>4203.8038092579163</c:v>
                </c:pt>
                <c:pt idx="28" formatCode="General">
                  <c:v>5782.9329876174997</c:v>
                </c:pt>
                <c:pt idx="29" formatCode="General">
                  <c:v>4831.0707690533336</c:v>
                </c:pt>
                <c:pt idx="30" formatCode="General">
                  <c:v>2461.67701092875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28-4911-ADFE-7419C12FE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994904"/>
        <c:axId val="547279600"/>
      </c:lineChart>
      <c:dateAx>
        <c:axId val="5566487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56659928"/>
        <c:crosses val="autoZero"/>
        <c:auto val="1"/>
        <c:lblOffset val="100"/>
        <c:baseTimeUnit val="days"/>
      </c:dateAx>
      <c:valAx>
        <c:axId val="556659928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chemeClr val="accent1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8.7868499340001125E-4"/>
              <c:y val="1.314213525992975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56648768"/>
        <c:crosses val="autoZero"/>
        <c:crossBetween val="between"/>
      </c:valAx>
      <c:valAx>
        <c:axId val="547279600"/>
        <c:scaling>
          <c:orientation val="minMax"/>
          <c:max val="600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chemeClr val="accent2"/>
                    </a:solidFill>
                    <a:latin typeface="Aptos" panose="020B0004020202020204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0.96061389740794489"/>
              <c:y val="2.701387181688894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847994904"/>
        <c:crosses val="max"/>
        <c:crossBetween val="between"/>
      </c:valAx>
      <c:dateAx>
        <c:axId val="8479949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4727960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26722399900184"/>
          <c:y val="0.93693213807622377"/>
          <c:w val="0.2934654206589481"/>
          <c:h val="5.9960395710130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1627375675834E-2"/>
          <c:y val="0.12434473515529398"/>
          <c:w val="0.91272970286675303"/>
          <c:h val="0.73232847639236698"/>
        </c:manualLayout>
      </c:layout>
      <c:lineChart>
        <c:grouping val="standard"/>
        <c:varyColors val="0"/>
        <c:ser>
          <c:idx val="0"/>
          <c:order val="0"/>
          <c:tx>
            <c:v>Inflation-adjusted electricity price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'Kuukausi, Suomi'!$A$86:$A$337</c:f>
              <c:numCache>
                <c:formatCode>mm\/yy</c:formatCode>
                <c:ptCount val="25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  <c:pt idx="240">
                  <c:v>45658</c:v>
                </c:pt>
                <c:pt idx="241">
                  <c:v>45689</c:v>
                </c:pt>
                <c:pt idx="242">
                  <c:v>45717</c:v>
                </c:pt>
                <c:pt idx="243">
                  <c:v>45748</c:v>
                </c:pt>
                <c:pt idx="244">
                  <c:v>45778</c:v>
                </c:pt>
                <c:pt idx="245">
                  <c:v>45809</c:v>
                </c:pt>
                <c:pt idx="246">
                  <c:v>45839</c:v>
                </c:pt>
                <c:pt idx="247">
                  <c:v>45870</c:v>
                </c:pt>
                <c:pt idx="248">
                  <c:v>45901</c:v>
                </c:pt>
                <c:pt idx="249">
                  <c:v>45931</c:v>
                </c:pt>
                <c:pt idx="250">
                  <c:v>45962</c:v>
                </c:pt>
                <c:pt idx="251">
                  <c:v>45992</c:v>
                </c:pt>
              </c:numCache>
            </c:numRef>
          </c:cat>
          <c:val>
            <c:numRef>
              <c:f>'Kuukausi, Suomi'!$D$86:$D$337</c:f>
              <c:numCache>
                <c:formatCode>0.00</c:formatCode>
                <c:ptCount val="252"/>
                <c:pt idx="0">
                  <c:v>34.350647619047621</c:v>
                </c:pt>
                <c:pt idx="1">
                  <c:v>37.666542586750793</c:v>
                </c:pt>
                <c:pt idx="2">
                  <c:v>45.10564424890007</c:v>
                </c:pt>
                <c:pt idx="3">
                  <c:v>45.18267711598746</c:v>
                </c:pt>
                <c:pt idx="4">
                  <c:v>44.929679446888748</c:v>
                </c:pt>
                <c:pt idx="5">
                  <c:v>39.112489028213162</c:v>
                </c:pt>
                <c:pt idx="6">
                  <c:v>43.976536769327467</c:v>
                </c:pt>
                <c:pt idx="7">
                  <c:v>51.2967460815047</c:v>
                </c:pt>
                <c:pt idx="8">
                  <c:v>43.591028678304234</c:v>
                </c:pt>
                <c:pt idx="9">
                  <c:v>49.27971303805365</c:v>
                </c:pt>
                <c:pt idx="10">
                  <c:v>46.820594493116396</c:v>
                </c:pt>
                <c:pt idx="11">
                  <c:v>53.950624999999995</c:v>
                </c:pt>
                <c:pt idx="12">
                  <c:v>63.027567398119125</c:v>
                </c:pt>
                <c:pt idx="13">
                  <c:v>69.322184194150594</c:v>
                </c:pt>
                <c:pt idx="14">
                  <c:v>77.052679900744423</c:v>
                </c:pt>
                <c:pt idx="15">
                  <c:v>70.724009870450331</c:v>
                </c:pt>
                <c:pt idx="16">
                  <c:v>50.555520640788664</c:v>
                </c:pt>
                <c:pt idx="17">
                  <c:v>65.120006157635459</c:v>
                </c:pt>
                <c:pt idx="18">
                  <c:v>70.76766666666667</c:v>
                </c:pt>
                <c:pt idx="19">
                  <c:v>96.476580565805648</c:v>
                </c:pt>
                <c:pt idx="20">
                  <c:v>91.257679558011048</c:v>
                </c:pt>
                <c:pt idx="21">
                  <c:v>72.547299448867122</c:v>
                </c:pt>
                <c:pt idx="22">
                  <c:v>66.292037943696442</c:v>
                </c:pt>
                <c:pt idx="23">
                  <c:v>45.689700305810405</c:v>
                </c:pt>
                <c:pt idx="24">
                  <c:v>39.255012254901956</c:v>
                </c:pt>
                <c:pt idx="25">
                  <c:v>42.738514007308162</c:v>
                </c:pt>
                <c:pt idx="26">
                  <c:v>33.409123867069482</c:v>
                </c:pt>
                <c:pt idx="27">
                  <c:v>31.130048105832831</c:v>
                </c:pt>
                <c:pt idx="28">
                  <c:v>30.928753762793498</c:v>
                </c:pt>
                <c:pt idx="29">
                  <c:v>37.765700541190618</c:v>
                </c:pt>
                <c:pt idx="30">
                  <c:v>31.401450060168475</c:v>
                </c:pt>
                <c:pt idx="31">
                  <c:v>37.686923076923073</c:v>
                </c:pt>
                <c:pt idx="32">
                  <c:v>45.01251944943148</c:v>
                </c:pt>
                <c:pt idx="33">
                  <c:v>51.807346451997617</c:v>
                </c:pt>
                <c:pt idx="34">
                  <c:v>63.310398809523811</c:v>
                </c:pt>
                <c:pt idx="35">
                  <c:v>60.660780691299173</c:v>
                </c:pt>
                <c:pt idx="36">
                  <c:v>63.479622418879053</c:v>
                </c:pt>
                <c:pt idx="37">
                  <c:v>54.441233118027014</c:v>
                </c:pt>
                <c:pt idx="38">
                  <c:v>43.348470040721352</c:v>
                </c:pt>
                <c:pt idx="39">
                  <c:v>59.050249854735618</c:v>
                </c:pt>
                <c:pt idx="40">
                  <c:v>51.744052023121384</c:v>
                </c:pt>
                <c:pt idx="41">
                  <c:v>77.4351728110599</c:v>
                </c:pt>
                <c:pt idx="42">
                  <c:v>79.475380622837378</c:v>
                </c:pt>
                <c:pt idx="43">
                  <c:v>87.387055109070033</c:v>
                </c:pt>
                <c:pt idx="44">
                  <c:v>97.812691428571441</c:v>
                </c:pt>
                <c:pt idx="45">
                  <c:v>80.455171428571433</c:v>
                </c:pt>
                <c:pt idx="46">
                  <c:v>70.284807581849506</c:v>
                </c:pt>
                <c:pt idx="47">
                  <c:v>59.615138248847927</c:v>
                </c:pt>
                <c:pt idx="48">
                  <c:v>55.334665127020784</c:v>
                </c:pt>
                <c:pt idx="49">
                  <c:v>51.60062896710906</c:v>
                </c:pt>
                <c:pt idx="50">
                  <c:v>46.929088811995392</c:v>
                </c:pt>
                <c:pt idx="51">
                  <c:v>46.364002306805077</c:v>
                </c:pt>
                <c:pt idx="52">
                  <c:v>44.651813980358185</c:v>
                </c:pt>
                <c:pt idx="53">
                  <c:v>47.574374639769459</c:v>
                </c:pt>
                <c:pt idx="54">
                  <c:v>45.753323665893276</c:v>
                </c:pt>
                <c:pt idx="55">
                  <c:v>50.289710815500293</c:v>
                </c:pt>
                <c:pt idx="56">
                  <c:v>47.953117782909935</c:v>
                </c:pt>
                <c:pt idx="57">
                  <c:v>47.499500870574579</c:v>
                </c:pt>
                <c:pt idx="58">
                  <c:v>49.621895652173905</c:v>
                </c:pt>
                <c:pt idx="59">
                  <c:v>64.853615295480878</c:v>
                </c:pt>
                <c:pt idx="60">
                  <c:v>88.759248120300754</c:v>
                </c:pt>
                <c:pt idx="61">
                  <c:v>125.99544668587897</c:v>
                </c:pt>
                <c:pt idx="62">
                  <c:v>73.869415137614666</c:v>
                </c:pt>
                <c:pt idx="63">
                  <c:v>58.304991423670671</c:v>
                </c:pt>
                <c:pt idx="64">
                  <c:v>52.709507727532909</c:v>
                </c:pt>
                <c:pt idx="65">
                  <c:v>55.906727584237579</c:v>
                </c:pt>
                <c:pt idx="66">
                  <c:v>65.302571756601608</c:v>
                </c:pt>
                <c:pt idx="67">
                  <c:v>57.638038879359634</c:v>
                </c:pt>
                <c:pt idx="68">
                  <c:v>67.984974388161646</c:v>
                </c:pt>
                <c:pt idx="69">
                  <c:v>67.754869614512458</c:v>
                </c:pt>
                <c:pt idx="70">
                  <c:v>74.727256787330319</c:v>
                </c:pt>
                <c:pt idx="71">
                  <c:v>119.91908835115363</c:v>
                </c:pt>
                <c:pt idx="72">
                  <c:v>90.179674705552443</c:v>
                </c:pt>
                <c:pt idx="73">
                  <c:v>83.982798216276478</c:v>
                </c:pt>
                <c:pt idx="74">
                  <c:v>78.771080931263853</c:v>
                </c:pt>
                <c:pt idx="75">
                  <c:v>68.337404537908142</c:v>
                </c:pt>
                <c:pt idx="76">
                  <c:v>70.222267699115051</c:v>
                </c:pt>
                <c:pt idx="77">
                  <c:v>62.462118036403744</c:v>
                </c:pt>
                <c:pt idx="78">
                  <c:v>54.453871681415933</c:v>
                </c:pt>
                <c:pt idx="79">
                  <c:v>62.958865013774101</c:v>
                </c:pt>
                <c:pt idx="80">
                  <c:v>49.731420735052112</c:v>
                </c:pt>
                <c:pt idx="81">
                  <c:v>47.119704433497532</c:v>
                </c:pt>
                <c:pt idx="82">
                  <c:v>53.611804264625484</c:v>
                </c:pt>
                <c:pt idx="83">
                  <c:v>42.550448577680534</c:v>
                </c:pt>
                <c:pt idx="84">
                  <c:v>49.221228260869566</c:v>
                </c:pt>
                <c:pt idx="85">
                  <c:v>66.597691891891898</c:v>
                </c:pt>
                <c:pt idx="86">
                  <c:v>45.868513731825523</c:v>
                </c:pt>
                <c:pt idx="87">
                  <c:v>45.683220611916262</c:v>
                </c:pt>
                <c:pt idx="88">
                  <c:v>41.728658798283263</c:v>
                </c:pt>
                <c:pt idx="89">
                  <c:v>34.250691689008043</c:v>
                </c:pt>
                <c:pt idx="90">
                  <c:v>17.137082213863515</c:v>
                </c:pt>
                <c:pt idx="91">
                  <c:v>47.760825737265414</c:v>
                </c:pt>
                <c:pt idx="92">
                  <c:v>51.134075854700853</c:v>
                </c:pt>
                <c:pt idx="93">
                  <c:v>47.991365333333334</c:v>
                </c:pt>
                <c:pt idx="94">
                  <c:v>46.123247726056718</c:v>
                </c:pt>
                <c:pt idx="95">
                  <c:v>58.343703901656866</c:v>
                </c:pt>
                <c:pt idx="96">
                  <c:v>51.887417112299467</c:v>
                </c:pt>
                <c:pt idx="97">
                  <c:v>48.904938862307283</c:v>
                </c:pt>
                <c:pt idx="98">
                  <c:v>55.589375330862886</c:v>
                </c:pt>
                <c:pt idx="99">
                  <c:v>54.144836152219874</c:v>
                </c:pt>
                <c:pt idx="100">
                  <c:v>46.055787526427068</c:v>
                </c:pt>
                <c:pt idx="101">
                  <c:v>47.6593283976732</c:v>
                </c:pt>
                <c:pt idx="102">
                  <c:v>45.685346377578007</c:v>
                </c:pt>
                <c:pt idx="103">
                  <c:v>53.715842161016944</c:v>
                </c:pt>
                <c:pt idx="104">
                  <c:v>58.830031678986266</c:v>
                </c:pt>
                <c:pt idx="105">
                  <c:v>56.510991038481812</c:v>
                </c:pt>
                <c:pt idx="106">
                  <c:v>46.857085533262932</c:v>
                </c:pt>
                <c:pt idx="107">
                  <c:v>43.75142030510257</c:v>
                </c:pt>
                <c:pt idx="108">
                  <c:v>49.398205263157898</c:v>
                </c:pt>
                <c:pt idx="109">
                  <c:v>41.834792650918629</c:v>
                </c:pt>
                <c:pt idx="110">
                  <c:v>38.141922472498692</c:v>
                </c:pt>
                <c:pt idx="111">
                  <c:v>38.472536610878663</c:v>
                </c:pt>
                <c:pt idx="112">
                  <c:v>44.80045097011012</c:v>
                </c:pt>
                <c:pt idx="113">
                  <c:v>43.299209009952854</c:v>
                </c:pt>
                <c:pt idx="114">
                  <c:v>45.032894598846362</c:v>
                </c:pt>
                <c:pt idx="115">
                  <c:v>46.904421162912527</c:v>
                </c:pt>
                <c:pt idx="116">
                  <c:v>46.574942708333332</c:v>
                </c:pt>
                <c:pt idx="117">
                  <c:v>44.711774530271398</c:v>
                </c:pt>
                <c:pt idx="118">
                  <c:v>43.184281233664393</c:v>
                </c:pt>
                <c:pt idx="119">
                  <c:v>45.353031413612563</c:v>
                </c:pt>
                <c:pt idx="120">
                  <c:v>41.568476541908268</c:v>
                </c:pt>
                <c:pt idx="121">
                  <c:v>40.698706624605677</c:v>
                </c:pt>
                <c:pt idx="122">
                  <c:v>35.97319706498952</c:v>
                </c:pt>
                <c:pt idx="123">
                  <c:v>36.792437106918243</c:v>
                </c:pt>
                <c:pt idx="124">
                  <c:v>31.649035133717884</c:v>
                </c:pt>
                <c:pt idx="125">
                  <c:v>26.327299423177767</c:v>
                </c:pt>
                <c:pt idx="126">
                  <c:v>33.817460567823339</c:v>
                </c:pt>
                <c:pt idx="127">
                  <c:v>38.091794333683104</c:v>
                </c:pt>
                <c:pt idx="128">
                  <c:v>38.822196016771493</c:v>
                </c:pt>
                <c:pt idx="129">
                  <c:v>40.885489272632135</c:v>
                </c:pt>
                <c:pt idx="130">
                  <c:v>38.809968553459122</c:v>
                </c:pt>
                <c:pt idx="131">
                  <c:v>32.510220356768102</c:v>
                </c:pt>
                <c:pt idx="132">
                  <c:v>46.500205479452049</c:v>
                </c:pt>
                <c:pt idx="133">
                  <c:v>32.035773684210533</c:v>
                </c:pt>
                <c:pt idx="134">
                  <c:v>33.141567907708442</c:v>
                </c:pt>
                <c:pt idx="135">
                  <c:v>33.232749607945635</c:v>
                </c:pt>
                <c:pt idx="136">
                  <c:v>34.238483263598326</c:v>
                </c:pt>
                <c:pt idx="137">
                  <c:v>43.184281233664393</c:v>
                </c:pt>
                <c:pt idx="138">
                  <c:v>37.789231171548117</c:v>
                </c:pt>
                <c:pt idx="139">
                  <c:v>38.269492943021426</c:v>
                </c:pt>
                <c:pt idx="140">
                  <c:v>39.597682672233823</c:v>
                </c:pt>
                <c:pt idx="141">
                  <c:v>45.615010416666664</c:v>
                </c:pt>
                <c:pt idx="142">
                  <c:v>49.817626236335244</c:v>
                </c:pt>
                <c:pt idx="143">
                  <c:v>41.206233766233765</c:v>
                </c:pt>
                <c:pt idx="144">
                  <c:v>40.577622779519331</c:v>
                </c:pt>
                <c:pt idx="145">
                  <c:v>42.547223088923552</c:v>
                </c:pt>
                <c:pt idx="146">
                  <c:v>37.22123764950598</c:v>
                </c:pt>
                <c:pt idx="147">
                  <c:v>37.976257128045617</c:v>
                </c:pt>
                <c:pt idx="148">
                  <c:v>37.151147455867083</c:v>
                </c:pt>
                <c:pt idx="149">
                  <c:v>37.07630705394191</c:v>
                </c:pt>
                <c:pt idx="150">
                  <c:v>41.476904266389177</c:v>
                </c:pt>
                <c:pt idx="151">
                  <c:v>43.92384016606124</c:v>
                </c:pt>
                <c:pt idx="152">
                  <c:v>45.02895390989125</c:v>
                </c:pt>
                <c:pt idx="153">
                  <c:v>40.377452097358884</c:v>
                </c:pt>
                <c:pt idx="154">
                  <c:v>40.574436983471074</c:v>
                </c:pt>
                <c:pt idx="155">
                  <c:v>38.485457364341087</c:v>
                </c:pt>
                <c:pt idx="156">
                  <c:v>44.845847589424572</c:v>
                </c:pt>
                <c:pt idx="157">
                  <c:v>52.278490956072346</c:v>
                </c:pt>
                <c:pt idx="158">
                  <c:v>54.865807117070659</c:v>
                </c:pt>
                <c:pt idx="159">
                  <c:v>48.256136831275718</c:v>
                </c:pt>
                <c:pt idx="160">
                  <c:v>46.31232785200411</c:v>
                </c:pt>
                <c:pt idx="161">
                  <c:v>56.434671794871797</c:v>
                </c:pt>
                <c:pt idx="162">
                  <c:v>64.672484599589325</c:v>
                </c:pt>
                <c:pt idx="163">
                  <c:v>66.342819067145044</c:v>
                </c:pt>
                <c:pt idx="164">
                  <c:v>60.860869565217399</c:v>
                </c:pt>
                <c:pt idx="165">
                  <c:v>55.182591836734687</c:v>
                </c:pt>
                <c:pt idx="166">
                  <c:v>59.610530612244894</c:v>
                </c:pt>
                <c:pt idx="167">
                  <c:v>62.340429009193059</c:v>
                </c:pt>
                <c:pt idx="168">
                  <c:v>66.735764102564104</c:v>
                </c:pt>
                <c:pt idx="169">
                  <c:v>55.687126084737109</c:v>
                </c:pt>
                <c:pt idx="170">
                  <c:v>47.59986231514533</c:v>
                </c:pt>
                <c:pt idx="171">
                  <c:v>49.02612576064908</c:v>
                </c:pt>
                <c:pt idx="172">
                  <c:v>47.205038090401224</c:v>
                </c:pt>
                <c:pt idx="173">
                  <c:v>36.368746192893404</c:v>
                </c:pt>
                <c:pt idx="174">
                  <c:v>54.507903307888029</c:v>
                </c:pt>
                <c:pt idx="175">
                  <c:v>57.668732894069947</c:v>
                </c:pt>
                <c:pt idx="176">
                  <c:v>57.645083628991387</c:v>
                </c:pt>
                <c:pt idx="177">
                  <c:v>54.728045569620249</c:v>
                </c:pt>
                <c:pt idx="178">
                  <c:v>54.050395337050183</c:v>
                </c:pt>
                <c:pt idx="179">
                  <c:v>45.361265182186237</c:v>
                </c:pt>
                <c:pt idx="180">
                  <c:v>32.180944641950234</c:v>
                </c:pt>
                <c:pt idx="181">
                  <c:v>28.843719635627529</c:v>
                </c:pt>
                <c:pt idx="182">
                  <c:v>24.098601115053217</c:v>
                </c:pt>
                <c:pt idx="183">
                  <c:v>23.519867751780264</c:v>
                </c:pt>
                <c:pt idx="184">
                  <c:v>23.104417302798982</c:v>
                </c:pt>
                <c:pt idx="185">
                  <c:v>33.484296597257497</c:v>
                </c:pt>
                <c:pt idx="186">
                  <c:v>23.861300607287451</c:v>
                </c:pt>
                <c:pt idx="187">
                  <c:v>47.851871522508851</c:v>
                </c:pt>
                <c:pt idx="188">
                  <c:v>44.642078907435511</c:v>
                </c:pt>
                <c:pt idx="189">
                  <c:v>36.639535118746835</c:v>
                </c:pt>
                <c:pt idx="190">
                  <c:v>32.593555892766823</c:v>
                </c:pt>
                <c:pt idx="191">
                  <c:v>46.247601010101015</c:v>
                </c:pt>
                <c:pt idx="192">
                  <c:v>60.139033719174641</c:v>
                </c:pt>
                <c:pt idx="193">
                  <c:v>66.842673019057173</c:v>
                </c:pt>
                <c:pt idx="194">
                  <c:v>44.757653826913455</c:v>
                </c:pt>
                <c:pt idx="195">
                  <c:v>42.752283150548351</c:v>
                </c:pt>
                <c:pt idx="196">
                  <c:v>53.348939771030366</c:v>
                </c:pt>
                <c:pt idx="197">
                  <c:v>65.249641434262941</c:v>
                </c:pt>
                <c:pt idx="198">
                  <c:v>91.189617866004966</c:v>
                </c:pt>
                <c:pt idx="199">
                  <c:v>78.767623762376232</c:v>
                </c:pt>
                <c:pt idx="200">
                  <c:v>102.79709279368213</c:v>
                </c:pt>
                <c:pt idx="201">
                  <c:v>74.116472317491429</c:v>
                </c:pt>
                <c:pt idx="202">
                  <c:v>97.75839024390244</c:v>
                </c:pt>
                <c:pt idx="203">
                  <c:v>220.18327964860904</c:v>
                </c:pt>
                <c:pt idx="204">
                  <c:v>120.03588717454195</c:v>
                </c:pt>
                <c:pt idx="205">
                  <c:v>90.722802303262952</c:v>
                </c:pt>
                <c:pt idx="206">
                  <c:v>95.393777777777771</c:v>
                </c:pt>
                <c:pt idx="207">
                  <c:v>87.292258368694007</c:v>
                </c:pt>
                <c:pt idx="208">
                  <c:v>144.01851093531874</c:v>
                </c:pt>
                <c:pt idx="209">
                  <c:v>150.9715011547344</c:v>
                </c:pt>
                <c:pt idx="210">
                  <c:v>197.77867863720076</c:v>
                </c:pt>
                <c:pt idx="211">
                  <c:v>280.74375057524162</c:v>
                </c:pt>
                <c:pt idx="212">
                  <c:v>229.01750684931505</c:v>
                </c:pt>
                <c:pt idx="213">
                  <c:v>119.74167345092718</c:v>
                </c:pt>
                <c:pt idx="214">
                  <c:v>203.64233690795353</c:v>
                </c:pt>
                <c:pt idx="215">
                  <c:v>256.65086762075128</c:v>
                </c:pt>
                <c:pt idx="216">
                  <c:v>81.701680746998676</c:v>
                </c:pt>
                <c:pt idx="217">
                  <c:v>82.42649470899471</c:v>
                </c:pt>
                <c:pt idx="218">
                  <c:v>75.827611744084138</c:v>
                </c:pt>
                <c:pt idx="219">
                  <c:v>61.713914373088684</c:v>
                </c:pt>
                <c:pt idx="220">
                  <c:v>27.038819686411152</c:v>
                </c:pt>
                <c:pt idx="221">
                  <c:v>43.992265217391299</c:v>
                </c:pt>
                <c:pt idx="222">
                  <c:v>33.219013840830449</c:v>
                </c:pt>
                <c:pt idx="223">
                  <c:v>67.540095860566453</c:v>
                </c:pt>
                <c:pt idx="224">
                  <c:v>33.122340977931636</c:v>
                </c:pt>
                <c:pt idx="225">
                  <c:v>37.883572044866263</c:v>
                </c:pt>
                <c:pt idx="226">
                  <c:v>70.373783549783553</c:v>
                </c:pt>
                <c:pt idx="227">
                  <c:v>76.799620034542301</c:v>
                </c:pt>
                <c:pt idx="228">
                  <c:v>106.7231955211025</c:v>
                </c:pt>
                <c:pt idx="229">
                  <c:v>51.535820128479656</c:v>
                </c:pt>
                <c:pt idx="230">
                  <c:v>59.405463121783875</c:v>
                </c:pt>
                <c:pt idx="231">
                  <c:v>48.92</c:v>
                </c:pt>
                <c:pt idx="232">
                  <c:v>35.175231759656661</c:v>
                </c:pt>
                <c:pt idx="233">
                  <c:v>36.136467811158802</c:v>
                </c:pt>
                <c:pt idx="234">
                  <c:v>16.725661670235546</c:v>
                </c:pt>
                <c:pt idx="235">
                  <c:v>12.583938872148085</c:v>
                </c:pt>
                <c:pt idx="236">
                  <c:v>56.092128755364818</c:v>
                </c:pt>
                <c:pt idx="237">
                  <c:v>40.466547161758427</c:v>
                </c:pt>
                <c:pt idx="238">
                  <c:v>45.32057412167952</c:v>
                </c:pt>
                <c:pt idx="239">
                  <c:v>38.79</c:v>
                </c:pt>
                <c:pt idx="240">
                  <c:v>52.707040205303677</c:v>
                </c:pt>
                <c:pt idx="241">
                  <c:v>47.048004264392326</c:v>
                </c:pt>
                <c:pt idx="242">
                  <c:v>47.27682729211088</c:v>
                </c:pt>
                <c:pt idx="243">
                  <c:v>47.52591723549488</c:v>
                </c:pt>
                <c:pt idx="244">
                  <c:v>18.078009397693293</c:v>
                </c:pt>
                <c:pt idx="245">
                  <c:v>18.564085653104922</c:v>
                </c:pt>
                <c:pt idx="246">
                  <c:v>24.087726495726496</c:v>
                </c:pt>
                <c:pt idx="247">
                  <c:v>55.316289631533849</c:v>
                </c:pt>
                <c:pt idx="248">
                  <c:v>41.559675491033303</c:v>
                </c:pt>
                <c:pt idx="249">
                  <c:v>48.835337895637295</c:v>
                </c:pt>
                <c:pt idx="250">
                  <c:v>47.94</c:v>
                </c:pt>
                <c:pt idx="251">
                  <c:v>36.01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E8-479B-83F1-2119E9054CD2}"/>
            </c:ext>
          </c:extLst>
        </c:ser>
        <c:ser>
          <c:idx val="1"/>
          <c:order val="1"/>
          <c:tx>
            <c:v>Average 2005-2020</c:v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'Kuukausi, Suomi'!$A$86:$A$337</c:f>
              <c:numCache>
                <c:formatCode>mm\/yy</c:formatCode>
                <c:ptCount val="25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  <c:pt idx="240">
                  <c:v>45658</c:v>
                </c:pt>
                <c:pt idx="241">
                  <c:v>45689</c:v>
                </c:pt>
                <c:pt idx="242">
                  <c:v>45717</c:v>
                </c:pt>
                <c:pt idx="243">
                  <c:v>45748</c:v>
                </c:pt>
                <c:pt idx="244">
                  <c:v>45778</c:v>
                </c:pt>
                <c:pt idx="245">
                  <c:v>45809</c:v>
                </c:pt>
                <c:pt idx="246">
                  <c:v>45839</c:v>
                </c:pt>
                <c:pt idx="247">
                  <c:v>45870</c:v>
                </c:pt>
                <c:pt idx="248">
                  <c:v>45901</c:v>
                </c:pt>
                <c:pt idx="249">
                  <c:v>45931</c:v>
                </c:pt>
                <c:pt idx="250">
                  <c:v>45962</c:v>
                </c:pt>
                <c:pt idx="251">
                  <c:v>45992</c:v>
                </c:pt>
              </c:numCache>
            </c:numRef>
          </c:cat>
          <c:val>
            <c:numRef>
              <c:f>'Kuukausi, Suomi'!$E$86:$E$337</c:f>
              <c:numCache>
                <c:formatCode>0.00</c:formatCode>
                <c:ptCount val="252"/>
                <c:pt idx="0">
                  <c:v>50.797907913025369</c:v>
                </c:pt>
                <c:pt idx="1">
                  <c:v>50.797907913025369</c:v>
                </c:pt>
                <c:pt idx="2">
                  <c:v>50.797907913025369</c:v>
                </c:pt>
                <c:pt idx="3">
                  <c:v>50.797907913025369</c:v>
                </c:pt>
                <c:pt idx="4">
                  <c:v>50.797907913025369</c:v>
                </c:pt>
                <c:pt idx="5">
                  <c:v>50.797907913025369</c:v>
                </c:pt>
                <c:pt idx="6">
                  <c:v>50.797907913025369</c:v>
                </c:pt>
                <c:pt idx="7">
                  <c:v>50.797907913025369</c:v>
                </c:pt>
                <c:pt idx="8">
                  <c:v>50.797907913025369</c:v>
                </c:pt>
                <c:pt idx="9">
                  <c:v>50.797907913025369</c:v>
                </c:pt>
                <c:pt idx="10">
                  <c:v>50.797907913025369</c:v>
                </c:pt>
                <c:pt idx="11">
                  <c:v>50.797907913025369</c:v>
                </c:pt>
                <c:pt idx="12">
                  <c:v>50.797907913025369</c:v>
                </c:pt>
                <c:pt idx="13">
                  <c:v>50.797907913025369</c:v>
                </c:pt>
                <c:pt idx="14">
                  <c:v>50.797907913025369</c:v>
                </c:pt>
                <c:pt idx="15">
                  <c:v>50.797907913025369</c:v>
                </c:pt>
                <c:pt idx="16">
                  <c:v>50.797907913025369</c:v>
                </c:pt>
                <c:pt idx="17">
                  <c:v>50.797907913025369</c:v>
                </c:pt>
                <c:pt idx="18">
                  <c:v>50.797907913025369</c:v>
                </c:pt>
                <c:pt idx="19">
                  <c:v>50.797907913025369</c:v>
                </c:pt>
                <c:pt idx="20">
                  <c:v>50.797907913025369</c:v>
                </c:pt>
                <c:pt idx="21">
                  <c:v>50.797907913025369</c:v>
                </c:pt>
                <c:pt idx="22">
                  <c:v>50.797907913025369</c:v>
                </c:pt>
                <c:pt idx="23">
                  <c:v>50.797907913025369</c:v>
                </c:pt>
                <c:pt idx="24">
                  <c:v>50.797907913025369</c:v>
                </c:pt>
                <c:pt idx="25">
                  <c:v>50.797907913025369</c:v>
                </c:pt>
                <c:pt idx="26">
                  <c:v>50.797907913025369</c:v>
                </c:pt>
                <c:pt idx="27">
                  <c:v>50.797907913025369</c:v>
                </c:pt>
                <c:pt idx="28">
                  <c:v>50.797907913025369</c:v>
                </c:pt>
                <c:pt idx="29">
                  <c:v>50.797907913025369</c:v>
                </c:pt>
                <c:pt idx="30">
                  <c:v>50.797907913025369</c:v>
                </c:pt>
                <c:pt idx="31">
                  <c:v>50.797907913025369</c:v>
                </c:pt>
                <c:pt idx="32">
                  <c:v>50.797907913025369</c:v>
                </c:pt>
                <c:pt idx="33">
                  <c:v>50.797907913025369</c:v>
                </c:pt>
                <c:pt idx="34">
                  <c:v>50.797907913025369</c:v>
                </c:pt>
                <c:pt idx="35">
                  <c:v>50.797907913025369</c:v>
                </c:pt>
                <c:pt idx="36">
                  <c:v>50.797907913025369</c:v>
                </c:pt>
                <c:pt idx="37">
                  <c:v>50.797907913025369</c:v>
                </c:pt>
                <c:pt idx="38">
                  <c:v>50.797907913025369</c:v>
                </c:pt>
                <c:pt idx="39">
                  <c:v>50.797907913025369</c:v>
                </c:pt>
                <c:pt idx="40">
                  <c:v>50.797907913025369</c:v>
                </c:pt>
                <c:pt idx="41">
                  <c:v>50.797907913025369</c:v>
                </c:pt>
                <c:pt idx="42">
                  <c:v>50.797907913025369</c:v>
                </c:pt>
                <c:pt idx="43">
                  <c:v>50.797907913025369</c:v>
                </c:pt>
                <c:pt idx="44">
                  <c:v>50.797907913025369</c:v>
                </c:pt>
                <c:pt idx="45">
                  <c:v>50.797907913025369</c:v>
                </c:pt>
                <c:pt idx="46">
                  <c:v>50.797907913025369</c:v>
                </c:pt>
                <c:pt idx="47">
                  <c:v>50.797907913025369</c:v>
                </c:pt>
                <c:pt idx="48">
                  <c:v>50.797907913025369</c:v>
                </c:pt>
                <c:pt idx="49">
                  <c:v>50.797907913025369</c:v>
                </c:pt>
                <c:pt idx="50">
                  <c:v>50.797907913025369</c:v>
                </c:pt>
                <c:pt idx="51">
                  <c:v>50.797907913025369</c:v>
                </c:pt>
                <c:pt idx="52">
                  <c:v>50.797907913025369</c:v>
                </c:pt>
                <c:pt idx="53">
                  <c:v>50.797907913025369</c:v>
                </c:pt>
                <c:pt idx="54">
                  <c:v>50.797907913025369</c:v>
                </c:pt>
                <c:pt idx="55">
                  <c:v>50.797907913025369</c:v>
                </c:pt>
                <c:pt idx="56">
                  <c:v>50.797907913025369</c:v>
                </c:pt>
                <c:pt idx="57">
                  <c:v>50.797907913025369</c:v>
                </c:pt>
                <c:pt idx="58">
                  <c:v>50.797907913025369</c:v>
                </c:pt>
                <c:pt idx="59">
                  <c:v>50.797907913025369</c:v>
                </c:pt>
                <c:pt idx="60">
                  <c:v>50.797907913025369</c:v>
                </c:pt>
                <c:pt idx="61">
                  <c:v>50.797907913025369</c:v>
                </c:pt>
                <c:pt idx="62">
                  <c:v>50.797907913025369</c:v>
                </c:pt>
                <c:pt idx="63">
                  <c:v>50.797907913025369</c:v>
                </c:pt>
                <c:pt idx="64">
                  <c:v>50.797907913025369</c:v>
                </c:pt>
                <c:pt idx="65">
                  <c:v>50.797907913025369</c:v>
                </c:pt>
                <c:pt idx="66">
                  <c:v>50.797907913025369</c:v>
                </c:pt>
                <c:pt idx="67">
                  <c:v>50.797907913025369</c:v>
                </c:pt>
                <c:pt idx="68">
                  <c:v>50.797907913025369</c:v>
                </c:pt>
                <c:pt idx="69">
                  <c:v>50.797907913025369</c:v>
                </c:pt>
                <c:pt idx="70">
                  <c:v>50.797907913025369</c:v>
                </c:pt>
                <c:pt idx="71">
                  <c:v>50.797907913025369</c:v>
                </c:pt>
                <c:pt idx="72">
                  <c:v>50.797907913025369</c:v>
                </c:pt>
                <c:pt idx="73">
                  <c:v>50.797907913025369</c:v>
                </c:pt>
                <c:pt idx="74">
                  <c:v>50.797907913025369</c:v>
                </c:pt>
                <c:pt idx="75">
                  <c:v>50.797907913025369</c:v>
                </c:pt>
                <c:pt idx="76">
                  <c:v>50.797907913025369</c:v>
                </c:pt>
                <c:pt idx="77">
                  <c:v>50.797907913025369</c:v>
                </c:pt>
                <c:pt idx="78">
                  <c:v>50.797907913025369</c:v>
                </c:pt>
                <c:pt idx="79">
                  <c:v>50.797907913025369</c:v>
                </c:pt>
                <c:pt idx="80">
                  <c:v>50.797907913025369</c:v>
                </c:pt>
                <c:pt idx="81">
                  <c:v>50.797907913025369</c:v>
                </c:pt>
                <c:pt idx="82">
                  <c:v>50.797907913025369</c:v>
                </c:pt>
                <c:pt idx="83">
                  <c:v>50.797907913025369</c:v>
                </c:pt>
                <c:pt idx="84">
                  <c:v>50.797907913025369</c:v>
                </c:pt>
                <c:pt idx="85">
                  <c:v>50.797907913025369</c:v>
                </c:pt>
                <c:pt idx="86">
                  <c:v>50.797907913025369</c:v>
                </c:pt>
                <c:pt idx="87">
                  <c:v>50.797907913025369</c:v>
                </c:pt>
                <c:pt idx="88">
                  <c:v>50.797907913025369</c:v>
                </c:pt>
                <c:pt idx="89">
                  <c:v>50.797907913025369</c:v>
                </c:pt>
                <c:pt idx="90">
                  <c:v>50.797907913025369</c:v>
                </c:pt>
                <c:pt idx="91">
                  <c:v>50.797907913025369</c:v>
                </c:pt>
                <c:pt idx="92">
                  <c:v>50.797907913025369</c:v>
                </c:pt>
                <c:pt idx="93">
                  <c:v>50.797907913025369</c:v>
                </c:pt>
                <c:pt idx="94">
                  <c:v>50.797907913025369</c:v>
                </c:pt>
                <c:pt idx="95">
                  <c:v>50.797907913025369</c:v>
                </c:pt>
                <c:pt idx="96">
                  <c:v>50.797907913025369</c:v>
                </c:pt>
                <c:pt idx="97">
                  <c:v>50.797907913025369</c:v>
                </c:pt>
                <c:pt idx="98">
                  <c:v>50.797907913025369</c:v>
                </c:pt>
                <c:pt idx="99">
                  <c:v>50.797907913025369</c:v>
                </c:pt>
                <c:pt idx="100">
                  <c:v>50.797907913025369</c:v>
                </c:pt>
                <c:pt idx="101">
                  <c:v>50.797907913025369</c:v>
                </c:pt>
                <c:pt idx="102">
                  <c:v>50.797907913025369</c:v>
                </c:pt>
                <c:pt idx="103">
                  <c:v>50.797907913025369</c:v>
                </c:pt>
                <c:pt idx="104">
                  <c:v>50.797907913025369</c:v>
                </c:pt>
                <c:pt idx="105">
                  <c:v>50.797907913025369</c:v>
                </c:pt>
                <c:pt idx="106">
                  <c:v>50.797907913025369</c:v>
                </c:pt>
                <c:pt idx="107">
                  <c:v>50.797907913025369</c:v>
                </c:pt>
                <c:pt idx="108">
                  <c:v>50.797907913025369</c:v>
                </c:pt>
                <c:pt idx="109">
                  <c:v>50.797907913025369</c:v>
                </c:pt>
                <c:pt idx="110">
                  <c:v>50.797907913025369</c:v>
                </c:pt>
                <c:pt idx="111">
                  <c:v>50.797907913025369</c:v>
                </c:pt>
                <c:pt idx="112">
                  <c:v>50.797907913025369</c:v>
                </c:pt>
                <c:pt idx="113">
                  <c:v>50.797907913025369</c:v>
                </c:pt>
                <c:pt idx="114">
                  <c:v>50.797907913025369</c:v>
                </c:pt>
                <c:pt idx="115">
                  <c:v>50.797907913025369</c:v>
                </c:pt>
                <c:pt idx="116">
                  <c:v>50.797907913025369</c:v>
                </c:pt>
                <c:pt idx="117">
                  <c:v>50.797907913025369</c:v>
                </c:pt>
                <c:pt idx="118">
                  <c:v>50.797907913025369</c:v>
                </c:pt>
                <c:pt idx="119">
                  <c:v>50.797907913025369</c:v>
                </c:pt>
                <c:pt idx="120">
                  <c:v>50.797907913025369</c:v>
                </c:pt>
                <c:pt idx="121">
                  <c:v>50.797907913025369</c:v>
                </c:pt>
                <c:pt idx="122">
                  <c:v>50.797907913025369</c:v>
                </c:pt>
                <c:pt idx="123">
                  <c:v>50.797907913025369</c:v>
                </c:pt>
                <c:pt idx="124">
                  <c:v>50.797907913025369</c:v>
                </c:pt>
                <c:pt idx="125">
                  <c:v>50.797907913025369</c:v>
                </c:pt>
                <c:pt idx="126">
                  <c:v>50.797907913025369</c:v>
                </c:pt>
                <c:pt idx="127">
                  <c:v>50.797907913025369</c:v>
                </c:pt>
                <c:pt idx="128">
                  <c:v>50.797907913025369</c:v>
                </c:pt>
                <c:pt idx="129">
                  <c:v>50.797907913025369</c:v>
                </c:pt>
                <c:pt idx="130">
                  <c:v>50.797907913025369</c:v>
                </c:pt>
                <c:pt idx="131">
                  <c:v>50.797907913025369</c:v>
                </c:pt>
                <c:pt idx="132">
                  <c:v>50.797907913025369</c:v>
                </c:pt>
                <c:pt idx="133">
                  <c:v>50.797907913025369</c:v>
                </c:pt>
                <c:pt idx="134">
                  <c:v>50.797907913025369</c:v>
                </c:pt>
                <c:pt idx="135">
                  <c:v>50.797907913025369</c:v>
                </c:pt>
                <c:pt idx="136">
                  <c:v>50.797907913025369</c:v>
                </c:pt>
                <c:pt idx="137">
                  <c:v>50.797907913025369</c:v>
                </c:pt>
                <c:pt idx="138">
                  <c:v>50.797907913025369</c:v>
                </c:pt>
                <c:pt idx="139">
                  <c:v>50.797907913025369</c:v>
                </c:pt>
                <c:pt idx="140">
                  <c:v>50.797907913025369</c:v>
                </c:pt>
                <c:pt idx="141">
                  <c:v>50.797907913025369</c:v>
                </c:pt>
                <c:pt idx="142">
                  <c:v>50.797907913025369</c:v>
                </c:pt>
                <c:pt idx="143">
                  <c:v>50.797907913025369</c:v>
                </c:pt>
                <c:pt idx="144">
                  <c:v>50.797907913025369</c:v>
                </c:pt>
                <c:pt idx="145">
                  <c:v>50.797907913025369</c:v>
                </c:pt>
                <c:pt idx="146">
                  <c:v>50.797907913025369</c:v>
                </c:pt>
                <c:pt idx="147">
                  <c:v>50.797907913025369</c:v>
                </c:pt>
                <c:pt idx="148">
                  <c:v>50.797907913025369</c:v>
                </c:pt>
                <c:pt idx="149">
                  <c:v>50.797907913025369</c:v>
                </c:pt>
                <c:pt idx="150">
                  <c:v>50.797907913025369</c:v>
                </c:pt>
                <c:pt idx="151">
                  <c:v>50.797907913025369</c:v>
                </c:pt>
                <c:pt idx="152">
                  <c:v>50.797907913025369</c:v>
                </c:pt>
                <c:pt idx="153">
                  <c:v>50.797907913025369</c:v>
                </c:pt>
                <c:pt idx="154">
                  <c:v>50.797907913025369</c:v>
                </c:pt>
                <c:pt idx="155">
                  <c:v>50.797907913025369</c:v>
                </c:pt>
                <c:pt idx="156">
                  <c:v>50.797907913025369</c:v>
                </c:pt>
                <c:pt idx="157">
                  <c:v>50.797907913025369</c:v>
                </c:pt>
                <c:pt idx="158">
                  <c:v>50.797907913025369</c:v>
                </c:pt>
                <c:pt idx="159">
                  <c:v>50.797907913025369</c:v>
                </c:pt>
                <c:pt idx="160">
                  <c:v>50.797907913025369</c:v>
                </c:pt>
                <c:pt idx="161">
                  <c:v>50.797907913025369</c:v>
                </c:pt>
                <c:pt idx="162">
                  <c:v>50.797907913025369</c:v>
                </c:pt>
                <c:pt idx="163">
                  <c:v>50.797907913025369</c:v>
                </c:pt>
                <c:pt idx="164">
                  <c:v>50.797907913025369</c:v>
                </c:pt>
                <c:pt idx="165">
                  <c:v>50.797907913025369</c:v>
                </c:pt>
                <c:pt idx="166">
                  <c:v>50.797907913025369</c:v>
                </c:pt>
                <c:pt idx="167">
                  <c:v>50.797907913025369</c:v>
                </c:pt>
                <c:pt idx="168">
                  <c:v>50.797907913025369</c:v>
                </c:pt>
                <c:pt idx="169">
                  <c:v>50.797907913025369</c:v>
                </c:pt>
                <c:pt idx="170">
                  <c:v>50.797907913025369</c:v>
                </c:pt>
                <c:pt idx="171">
                  <c:v>50.797907913025369</c:v>
                </c:pt>
                <c:pt idx="172">
                  <c:v>50.797907913025369</c:v>
                </c:pt>
                <c:pt idx="173">
                  <c:v>50.797907913025369</c:v>
                </c:pt>
                <c:pt idx="174">
                  <c:v>50.797907913025369</c:v>
                </c:pt>
                <c:pt idx="175">
                  <c:v>50.797907913025369</c:v>
                </c:pt>
                <c:pt idx="176">
                  <c:v>50.797907913025369</c:v>
                </c:pt>
                <c:pt idx="177">
                  <c:v>50.797907913025369</c:v>
                </c:pt>
                <c:pt idx="178">
                  <c:v>50.797907913025369</c:v>
                </c:pt>
                <c:pt idx="179">
                  <c:v>50.797907913025369</c:v>
                </c:pt>
                <c:pt idx="180">
                  <c:v>50.797907913025369</c:v>
                </c:pt>
                <c:pt idx="181">
                  <c:v>50.797907913025369</c:v>
                </c:pt>
                <c:pt idx="182">
                  <c:v>50.797907913025369</c:v>
                </c:pt>
                <c:pt idx="183">
                  <c:v>50.797907913025369</c:v>
                </c:pt>
                <c:pt idx="184">
                  <c:v>50.797907913025369</c:v>
                </c:pt>
                <c:pt idx="185">
                  <c:v>50.797907913025369</c:v>
                </c:pt>
                <c:pt idx="186">
                  <c:v>50.797907913025369</c:v>
                </c:pt>
                <c:pt idx="187">
                  <c:v>50.797907913025369</c:v>
                </c:pt>
                <c:pt idx="188">
                  <c:v>50.797907913025369</c:v>
                </c:pt>
                <c:pt idx="189">
                  <c:v>50.797907913025369</c:v>
                </c:pt>
                <c:pt idx="190">
                  <c:v>50.797907913025369</c:v>
                </c:pt>
                <c:pt idx="191">
                  <c:v>50.797907913025369</c:v>
                </c:pt>
                <c:pt idx="192">
                  <c:v>50.797907913025369</c:v>
                </c:pt>
                <c:pt idx="193">
                  <c:v>50.797907913025369</c:v>
                </c:pt>
                <c:pt idx="194">
                  <c:v>50.797907913025369</c:v>
                </c:pt>
                <c:pt idx="195">
                  <c:v>50.797907913025369</c:v>
                </c:pt>
                <c:pt idx="196">
                  <c:v>50.797907913025369</c:v>
                </c:pt>
                <c:pt idx="197">
                  <c:v>50.797907913025369</c:v>
                </c:pt>
                <c:pt idx="198">
                  <c:v>50.797907913025369</c:v>
                </c:pt>
                <c:pt idx="199">
                  <c:v>50.797907913025369</c:v>
                </c:pt>
                <c:pt idx="200">
                  <c:v>50.797907913025369</c:v>
                </c:pt>
                <c:pt idx="201">
                  <c:v>50.797907913025369</c:v>
                </c:pt>
                <c:pt idx="202">
                  <c:v>50.797907913025369</c:v>
                </c:pt>
                <c:pt idx="203">
                  <c:v>50.797907913025369</c:v>
                </c:pt>
                <c:pt idx="204">
                  <c:v>50.797907913025369</c:v>
                </c:pt>
                <c:pt idx="205">
                  <c:v>50.797907913025369</c:v>
                </c:pt>
                <c:pt idx="206">
                  <c:v>50.797907913025369</c:v>
                </c:pt>
                <c:pt idx="207">
                  <c:v>50.797907913025369</c:v>
                </c:pt>
                <c:pt idx="208">
                  <c:v>50.797907913025369</c:v>
                </c:pt>
                <c:pt idx="209">
                  <c:v>50.797907913025369</c:v>
                </c:pt>
                <c:pt idx="210">
                  <c:v>50.797907913025369</c:v>
                </c:pt>
                <c:pt idx="211">
                  <c:v>50.797907913025369</c:v>
                </c:pt>
                <c:pt idx="212">
                  <c:v>50.797907913025369</c:v>
                </c:pt>
                <c:pt idx="213">
                  <c:v>50.797907913025369</c:v>
                </c:pt>
                <c:pt idx="214">
                  <c:v>50.797907913025369</c:v>
                </c:pt>
                <c:pt idx="215">
                  <c:v>50.797907913025369</c:v>
                </c:pt>
                <c:pt idx="216">
                  <c:v>50.797907913025369</c:v>
                </c:pt>
                <c:pt idx="217">
                  <c:v>50.797907913025369</c:v>
                </c:pt>
                <c:pt idx="218">
                  <c:v>50.797907913025369</c:v>
                </c:pt>
                <c:pt idx="219">
                  <c:v>50.797907913025369</c:v>
                </c:pt>
                <c:pt idx="220">
                  <c:v>50.797907913025369</c:v>
                </c:pt>
                <c:pt idx="221">
                  <c:v>50.797907913025369</c:v>
                </c:pt>
                <c:pt idx="222">
                  <c:v>50.797907913025369</c:v>
                </c:pt>
                <c:pt idx="223">
                  <c:v>50.797907913025369</c:v>
                </c:pt>
                <c:pt idx="224">
                  <c:v>50.797907913025369</c:v>
                </c:pt>
                <c:pt idx="225">
                  <c:v>50.797907913025369</c:v>
                </c:pt>
                <c:pt idx="226">
                  <c:v>50.797907913025369</c:v>
                </c:pt>
                <c:pt idx="227">
                  <c:v>50.797907913025369</c:v>
                </c:pt>
                <c:pt idx="228">
                  <c:v>50.797907913025369</c:v>
                </c:pt>
                <c:pt idx="229">
                  <c:v>50.797907913025369</c:v>
                </c:pt>
                <c:pt idx="230">
                  <c:v>50.797907913025369</c:v>
                </c:pt>
                <c:pt idx="231">
                  <c:v>50.797907913025369</c:v>
                </c:pt>
                <c:pt idx="232">
                  <c:v>50.797907913025369</c:v>
                </c:pt>
                <c:pt idx="233">
                  <c:v>50.797907913025369</c:v>
                </c:pt>
                <c:pt idx="234">
                  <c:v>50.797907913025369</c:v>
                </c:pt>
                <c:pt idx="235">
                  <c:v>50.797907913025369</c:v>
                </c:pt>
                <c:pt idx="236">
                  <c:v>50.797907913025369</c:v>
                </c:pt>
                <c:pt idx="237">
                  <c:v>50.797907913025369</c:v>
                </c:pt>
                <c:pt idx="238">
                  <c:v>50.797907913025369</c:v>
                </c:pt>
                <c:pt idx="239">
                  <c:v>50.797907913025369</c:v>
                </c:pt>
                <c:pt idx="240">
                  <c:v>50.797907913025369</c:v>
                </c:pt>
                <c:pt idx="241">
                  <c:v>50.797907913025369</c:v>
                </c:pt>
                <c:pt idx="242">
                  <c:v>50.797907913025369</c:v>
                </c:pt>
                <c:pt idx="243">
                  <c:v>50.797907913025369</c:v>
                </c:pt>
                <c:pt idx="244">
                  <c:v>50.797907913025369</c:v>
                </c:pt>
                <c:pt idx="245">
                  <c:v>50.797907913025369</c:v>
                </c:pt>
                <c:pt idx="246">
                  <c:v>50.797907913025369</c:v>
                </c:pt>
                <c:pt idx="247">
                  <c:v>50.797907913025369</c:v>
                </c:pt>
                <c:pt idx="248">
                  <c:v>50.797907913025369</c:v>
                </c:pt>
                <c:pt idx="249">
                  <c:v>50.797907913025369</c:v>
                </c:pt>
                <c:pt idx="250">
                  <c:v>50.797907913025369</c:v>
                </c:pt>
                <c:pt idx="251">
                  <c:v>50.797907913025369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E8-479B-83F1-2119E9054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154576"/>
        <c:axId val="584156376"/>
      </c:lineChart>
      <c:dateAx>
        <c:axId val="58415457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4156376"/>
        <c:crosses val="autoZero"/>
        <c:auto val="0"/>
        <c:lblOffset val="100"/>
        <c:baseTimeUnit val="months"/>
        <c:majorUnit val="12"/>
        <c:majorTimeUnit val="months"/>
      </c:dateAx>
      <c:valAx>
        <c:axId val="58415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7.4492526991809926E-3"/>
              <c:y val="2.84290607255469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415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954313772927671"/>
          <c:y val="0.13857548087915894"/>
          <c:w val="0.64091357773857816"/>
          <c:h val="6.3528052731700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916011032244066E-2"/>
          <c:y val="0.12434473515529398"/>
          <c:w val="0.93559858958938857"/>
          <c:h val="0.64842987580712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'Kuukausi, Suomi'!$B$1</c:f>
              <c:strCache>
                <c:ptCount val="1"/>
                <c:pt idx="0">
                  <c:v>Suomen sähkön tukkuhinnat kuukausittain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</c:strLit>
          </c:cat>
          <c:val>
            <c:numRef>
              <c:f>'Kuukausi, Suomi'!$B$326:$B$337</c:f>
              <c:numCache>
                <c:formatCode>General</c:formatCode>
                <c:ptCount val="12"/>
                <c:pt idx="0">
                  <c:v>52.82</c:v>
                </c:pt>
                <c:pt idx="1">
                  <c:v>47.29</c:v>
                </c:pt>
                <c:pt idx="2">
                  <c:v>47.52</c:v>
                </c:pt>
                <c:pt idx="3">
                  <c:v>47.75</c:v>
                </c:pt>
                <c:pt idx="4">
                  <c:v>18.14</c:v>
                </c:pt>
                <c:pt idx="5">
                  <c:v>18.579999999999998</c:v>
                </c:pt>
                <c:pt idx="6">
                  <c:v>24.16</c:v>
                </c:pt>
                <c:pt idx="7">
                  <c:v>55.34</c:v>
                </c:pt>
                <c:pt idx="8">
                  <c:v>41.72</c:v>
                </c:pt>
                <c:pt idx="9">
                  <c:v>48.94</c:v>
                </c:pt>
                <c:pt idx="10">
                  <c:v>47.94</c:v>
                </c:pt>
                <c:pt idx="11">
                  <c:v>36.01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3-460D-B450-3790D38ED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154576"/>
        <c:axId val="584156376"/>
      </c:barChart>
      <c:catAx>
        <c:axId val="584154576"/>
        <c:scaling>
          <c:orientation val="minMax"/>
        </c:scaling>
        <c:delete val="0"/>
        <c:axPos val="b"/>
        <c:numFmt formatCode="mmmm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4156376"/>
        <c:crosses val="autoZero"/>
        <c:auto val="1"/>
        <c:lblAlgn val="ctr"/>
        <c:lblOffset val="100"/>
        <c:tickLblSkip val="1"/>
        <c:noMultiLvlLbl val="0"/>
      </c:catAx>
      <c:valAx>
        <c:axId val="58415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7.4492526991809926E-3"/>
              <c:y val="2.84290607255469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415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657280128119575E-2"/>
          <c:y val="8.185258092738408E-2"/>
          <c:w val="0.93465910405267139"/>
          <c:h val="0.79665932103923431"/>
        </c:manualLayout>
      </c:layout>
      <c:lineChart>
        <c:grouping val="standard"/>
        <c:varyColors val="0"/>
        <c:ser>
          <c:idx val="0"/>
          <c:order val="0"/>
          <c:tx>
            <c:v>Industry</c:v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Kulutus!$A$4:$A$29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Kulutus!$D$4:$D$29</c:f>
              <c:numCache>
                <c:formatCode>General</c:formatCode>
                <c:ptCount val="26"/>
                <c:pt idx="0">
                  <c:v>43.537999999999997</c:v>
                </c:pt>
                <c:pt idx="1">
                  <c:v>43.094000000000001</c:v>
                </c:pt>
                <c:pt idx="2">
                  <c:v>44.341000000000001</c:v>
                </c:pt>
                <c:pt idx="3">
                  <c:v>44.991999999999997</c:v>
                </c:pt>
                <c:pt idx="4">
                  <c:v>46.795000000000002</c:v>
                </c:pt>
                <c:pt idx="5">
                  <c:v>43.68</c:v>
                </c:pt>
                <c:pt idx="6">
                  <c:v>47.83</c:v>
                </c:pt>
                <c:pt idx="7">
                  <c:v>47.677</c:v>
                </c:pt>
                <c:pt idx="8">
                  <c:v>44.259</c:v>
                </c:pt>
                <c:pt idx="9">
                  <c:v>37.304000000000002</c:v>
                </c:pt>
                <c:pt idx="10" formatCode="0.000">
                  <c:v>41.466000000000001</c:v>
                </c:pt>
                <c:pt idx="11">
                  <c:v>40.356999999999999</c:v>
                </c:pt>
                <c:pt idx="12">
                  <c:v>39.320999999999998</c:v>
                </c:pt>
                <c:pt idx="13">
                  <c:v>39.832999999999998</c:v>
                </c:pt>
                <c:pt idx="14" formatCode="0.000">
                  <c:v>39.25</c:v>
                </c:pt>
                <c:pt idx="15" formatCode="0.000">
                  <c:v>39.103000000000002</c:v>
                </c:pt>
                <c:pt idx="16" formatCode="0.000">
                  <c:v>39.701999999999998</c:v>
                </c:pt>
                <c:pt idx="17" formatCode="0.000">
                  <c:v>39.923999999999999</c:v>
                </c:pt>
                <c:pt idx="18" formatCode="0.000">
                  <c:v>40.746000000000002</c:v>
                </c:pt>
                <c:pt idx="19" formatCode="0.000">
                  <c:v>39.795999999999999</c:v>
                </c:pt>
                <c:pt idx="20" formatCode="0.000">
                  <c:v>36.862000000000002</c:v>
                </c:pt>
                <c:pt idx="21" formatCode="0.000">
                  <c:v>38.530999999999999</c:v>
                </c:pt>
                <c:pt idx="22" formatCode="0.000">
                  <c:v>35.597000000000001</c:v>
                </c:pt>
                <c:pt idx="23" formatCode="0.000">
                  <c:v>34.101000000000006</c:v>
                </c:pt>
                <c:pt idx="24" formatCode="0.000">
                  <c:v>34.391999999999996</c:v>
                </c:pt>
                <c:pt idx="25" formatCode="0.000">
                  <c:v>35.293999999999997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56-4D78-AD47-8AF8EF80E57C}"/>
            </c:ext>
          </c:extLst>
        </c:ser>
        <c:ser>
          <c:idx val="1"/>
          <c:order val="1"/>
          <c:tx>
            <c:v>Other consumption</c:v>
          </c:tx>
          <c:spPr>
            <a:ln w="38100">
              <a:solidFill>
                <a:srgbClr val="9641E8"/>
              </a:solidFill>
            </a:ln>
          </c:spPr>
          <c:marker>
            <c:symbol val="none"/>
          </c:marker>
          <c:cat>
            <c:numRef>
              <c:f>Kulutus!$A$4:$A$29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Kulutus!$N$4:$N$29</c:f>
              <c:numCache>
                <c:formatCode>General</c:formatCode>
                <c:ptCount val="26"/>
                <c:pt idx="0">
                  <c:v>32.988</c:v>
                </c:pt>
                <c:pt idx="1">
                  <c:v>35.152000000000001</c:v>
                </c:pt>
                <c:pt idx="2">
                  <c:v>36.26</c:v>
                </c:pt>
                <c:pt idx="3">
                  <c:v>36.79</c:v>
                </c:pt>
                <c:pt idx="4">
                  <c:v>37.271000000000001</c:v>
                </c:pt>
                <c:pt idx="5">
                  <c:v>37.950000000000003</c:v>
                </c:pt>
                <c:pt idx="6">
                  <c:v>39.14</c:v>
                </c:pt>
                <c:pt idx="7">
                  <c:v>39.653999999999996</c:v>
                </c:pt>
                <c:pt idx="8">
                  <c:v>39.653999999999996</c:v>
                </c:pt>
                <c:pt idx="9">
                  <c:v>41.215000000000003</c:v>
                </c:pt>
                <c:pt idx="10" formatCode="0.000">
                  <c:v>43.471999999999994</c:v>
                </c:pt>
                <c:pt idx="11" formatCode="0.000">
                  <c:v>41.185000000000002</c:v>
                </c:pt>
                <c:pt idx="12" formatCode="0.000">
                  <c:v>42.896000000000001</c:v>
                </c:pt>
                <c:pt idx="13" formatCode="0.000">
                  <c:v>41.602999999999994</c:v>
                </c:pt>
                <c:pt idx="14" formatCode="0.000">
                  <c:v>41.378</c:v>
                </c:pt>
                <c:pt idx="15" formatCode="0.000">
                  <c:v>40.92</c:v>
                </c:pt>
                <c:pt idx="16" formatCode="0.000">
                  <c:v>42.831000000000003</c:v>
                </c:pt>
                <c:pt idx="17" formatCode="0.000">
                  <c:v>42.757000000000005</c:v>
                </c:pt>
                <c:pt idx="18" formatCode="0.000">
                  <c:v>43.682000000000002</c:v>
                </c:pt>
                <c:pt idx="19" formatCode="0.000">
                  <c:v>43.218000000000004</c:v>
                </c:pt>
                <c:pt idx="20" formatCode="0.000">
                  <c:v>41.673999999999999</c:v>
                </c:pt>
                <c:pt idx="21" formatCode="0.000">
                  <c:v>45.152999999999999</c:v>
                </c:pt>
                <c:pt idx="22" formatCode="0.000">
                  <c:v>43.224999999999994</c:v>
                </c:pt>
                <c:pt idx="23" formatCode="0.000">
                  <c:v>43.003</c:v>
                </c:pt>
                <c:pt idx="24" formatCode="0.000">
                  <c:v>45.611000000000004</c:v>
                </c:pt>
                <c:pt idx="25" formatCode="0.000">
                  <c:v>46.198961890791502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56-4D78-AD47-8AF8EF80E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9225672"/>
        <c:axId val="1"/>
      </c:lineChart>
      <c:catAx>
        <c:axId val="1319225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 dirty="0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9.1768570508727991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1922567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808140287033845"/>
          <c:y val="0.95458022878694404"/>
          <c:w val="0.70012706480304954"/>
          <c:h val="4.5419771213055952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756141832815911E-2"/>
          <c:y val="0.12024472548900769"/>
          <c:w val="0.90971265260175072"/>
          <c:h val="0.79841522714730462"/>
        </c:manualLayout>
      </c:layout>
      <c:areaChart>
        <c:grouping val="stacked"/>
        <c:varyColors val="0"/>
        <c:ser>
          <c:idx val="1"/>
          <c:order val="1"/>
          <c:tx>
            <c:strRef>
              <c:f>Viikko!$D$1</c:f>
              <c:strCache>
                <c:ptCount val="1"/>
              </c:strCache>
            </c:strRef>
          </c:tx>
          <c:spPr>
            <a:solidFill>
              <a:schemeClr val="accent1">
                <a:alpha val="20000"/>
              </a:schemeClr>
            </a:solidFill>
            <a:ln>
              <a:noFill/>
            </a:ln>
            <a:effectLst/>
          </c:spPr>
          <c:cat>
            <c:numRef>
              <c:f>Viikko!$A$2:$A$261</c:f>
              <c:numCache>
                <c:formatCode>General</c:formatCode>
                <c:ptCount val="260"/>
                <c:pt idx="0">
                  <c:v>2021</c:v>
                </c:pt>
                <c:pt idx="52">
                  <c:v>2022</c:v>
                </c:pt>
                <c:pt idx="104">
                  <c:v>2023</c:v>
                </c:pt>
                <c:pt idx="156">
                  <c:v>2024</c:v>
                </c:pt>
                <c:pt idx="208">
                  <c:v>2025</c:v>
                </c:pt>
              </c:numCache>
            </c:numRef>
          </c:cat>
          <c:val>
            <c:numRef>
              <c:f>Viikko!$D$2:$D$261</c:f>
              <c:numCache>
                <c:formatCode>General</c:formatCode>
                <c:ptCount val="260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  <c:pt idx="12">
                  <c:v>400</c:v>
                </c:pt>
                <c:pt idx="13">
                  <c:v>400</c:v>
                </c:pt>
                <c:pt idx="14">
                  <c:v>400</c:v>
                </c:pt>
                <c:pt idx="15">
                  <c:v>400</c:v>
                </c:pt>
                <c:pt idx="16">
                  <c:v>400</c:v>
                </c:pt>
                <c:pt idx="17">
                  <c:v>400</c:v>
                </c:pt>
                <c:pt idx="18">
                  <c:v>400</c:v>
                </c:pt>
                <c:pt idx="19">
                  <c:v>400</c:v>
                </c:pt>
                <c:pt idx="20">
                  <c:v>400</c:v>
                </c:pt>
                <c:pt idx="21">
                  <c:v>400</c:v>
                </c:pt>
                <c:pt idx="22">
                  <c:v>400</c:v>
                </c:pt>
                <c:pt idx="23">
                  <c:v>400</c:v>
                </c:pt>
                <c:pt idx="24">
                  <c:v>400</c:v>
                </c:pt>
                <c:pt idx="25">
                  <c:v>400</c:v>
                </c:pt>
                <c:pt idx="26">
                  <c:v>400</c:v>
                </c:pt>
                <c:pt idx="27">
                  <c:v>400</c:v>
                </c:pt>
                <c:pt idx="28">
                  <c:v>400</c:v>
                </c:pt>
                <c:pt idx="29">
                  <c:v>400</c:v>
                </c:pt>
                <c:pt idx="30">
                  <c:v>400</c:v>
                </c:pt>
                <c:pt idx="31">
                  <c:v>400</c:v>
                </c:pt>
                <c:pt idx="32">
                  <c:v>400</c:v>
                </c:pt>
                <c:pt idx="33">
                  <c:v>400</c:v>
                </c:pt>
                <c:pt idx="34">
                  <c:v>400</c:v>
                </c:pt>
                <c:pt idx="35">
                  <c:v>400</c:v>
                </c:pt>
                <c:pt idx="36">
                  <c:v>400</c:v>
                </c:pt>
                <c:pt idx="37">
                  <c:v>400</c:v>
                </c:pt>
                <c:pt idx="38">
                  <c:v>400</c:v>
                </c:pt>
                <c:pt idx="39">
                  <c:v>400</c:v>
                </c:pt>
                <c:pt idx="40">
                  <c:v>400</c:v>
                </c:pt>
                <c:pt idx="41">
                  <c:v>400</c:v>
                </c:pt>
                <c:pt idx="42">
                  <c:v>400</c:v>
                </c:pt>
                <c:pt idx="43">
                  <c:v>400</c:v>
                </c:pt>
                <c:pt idx="44">
                  <c:v>400</c:v>
                </c:pt>
                <c:pt idx="45">
                  <c:v>400</c:v>
                </c:pt>
                <c:pt idx="46">
                  <c:v>400</c:v>
                </c:pt>
                <c:pt idx="47">
                  <c:v>400</c:v>
                </c:pt>
                <c:pt idx="48">
                  <c:v>400</c:v>
                </c:pt>
                <c:pt idx="49">
                  <c:v>400</c:v>
                </c:pt>
                <c:pt idx="50">
                  <c:v>400</c:v>
                </c:pt>
                <c:pt idx="51">
                  <c:v>400</c:v>
                </c:pt>
                <c:pt idx="104">
                  <c:v>400</c:v>
                </c:pt>
                <c:pt idx="105">
                  <c:v>400</c:v>
                </c:pt>
                <c:pt idx="106">
                  <c:v>400</c:v>
                </c:pt>
                <c:pt idx="107">
                  <c:v>400</c:v>
                </c:pt>
                <c:pt idx="108">
                  <c:v>400</c:v>
                </c:pt>
                <c:pt idx="109">
                  <c:v>400</c:v>
                </c:pt>
                <c:pt idx="110">
                  <c:v>400</c:v>
                </c:pt>
                <c:pt idx="111">
                  <c:v>400</c:v>
                </c:pt>
                <c:pt idx="112">
                  <c:v>400</c:v>
                </c:pt>
                <c:pt idx="113">
                  <c:v>400</c:v>
                </c:pt>
                <c:pt idx="114">
                  <c:v>400</c:v>
                </c:pt>
                <c:pt idx="115">
                  <c:v>400</c:v>
                </c:pt>
                <c:pt idx="116">
                  <c:v>400</c:v>
                </c:pt>
                <c:pt idx="117">
                  <c:v>400</c:v>
                </c:pt>
                <c:pt idx="118">
                  <c:v>400</c:v>
                </c:pt>
                <c:pt idx="119">
                  <c:v>400</c:v>
                </c:pt>
                <c:pt idx="120">
                  <c:v>400</c:v>
                </c:pt>
                <c:pt idx="121">
                  <c:v>400</c:v>
                </c:pt>
                <c:pt idx="122">
                  <c:v>400</c:v>
                </c:pt>
                <c:pt idx="123">
                  <c:v>400</c:v>
                </c:pt>
                <c:pt idx="124">
                  <c:v>400</c:v>
                </c:pt>
                <c:pt idx="125">
                  <c:v>400</c:v>
                </c:pt>
                <c:pt idx="126">
                  <c:v>400</c:v>
                </c:pt>
                <c:pt idx="127">
                  <c:v>400</c:v>
                </c:pt>
                <c:pt idx="128">
                  <c:v>400</c:v>
                </c:pt>
                <c:pt idx="129">
                  <c:v>400</c:v>
                </c:pt>
                <c:pt idx="130">
                  <c:v>400</c:v>
                </c:pt>
                <c:pt idx="131">
                  <c:v>400</c:v>
                </c:pt>
                <c:pt idx="132">
                  <c:v>400</c:v>
                </c:pt>
                <c:pt idx="133">
                  <c:v>400</c:v>
                </c:pt>
                <c:pt idx="134">
                  <c:v>400</c:v>
                </c:pt>
                <c:pt idx="135">
                  <c:v>400</c:v>
                </c:pt>
                <c:pt idx="136">
                  <c:v>400</c:v>
                </c:pt>
                <c:pt idx="137">
                  <c:v>400</c:v>
                </c:pt>
                <c:pt idx="138">
                  <c:v>400</c:v>
                </c:pt>
                <c:pt idx="139">
                  <c:v>400</c:v>
                </c:pt>
                <c:pt idx="140">
                  <c:v>400</c:v>
                </c:pt>
                <c:pt idx="141">
                  <c:v>400</c:v>
                </c:pt>
                <c:pt idx="142">
                  <c:v>400</c:v>
                </c:pt>
                <c:pt idx="143">
                  <c:v>400</c:v>
                </c:pt>
                <c:pt idx="144">
                  <c:v>400</c:v>
                </c:pt>
                <c:pt idx="145">
                  <c:v>400</c:v>
                </c:pt>
                <c:pt idx="146">
                  <c:v>400</c:v>
                </c:pt>
                <c:pt idx="147">
                  <c:v>400</c:v>
                </c:pt>
                <c:pt idx="148">
                  <c:v>400</c:v>
                </c:pt>
                <c:pt idx="149">
                  <c:v>400</c:v>
                </c:pt>
                <c:pt idx="150">
                  <c:v>400</c:v>
                </c:pt>
                <c:pt idx="151">
                  <c:v>400</c:v>
                </c:pt>
                <c:pt idx="152">
                  <c:v>400</c:v>
                </c:pt>
                <c:pt idx="153">
                  <c:v>400</c:v>
                </c:pt>
                <c:pt idx="154">
                  <c:v>400</c:v>
                </c:pt>
                <c:pt idx="155">
                  <c:v>400</c:v>
                </c:pt>
                <c:pt idx="208">
                  <c:v>400</c:v>
                </c:pt>
                <c:pt idx="209">
                  <c:v>400</c:v>
                </c:pt>
                <c:pt idx="210">
                  <c:v>400</c:v>
                </c:pt>
                <c:pt idx="211">
                  <c:v>400</c:v>
                </c:pt>
                <c:pt idx="212">
                  <c:v>400</c:v>
                </c:pt>
                <c:pt idx="213">
                  <c:v>400</c:v>
                </c:pt>
                <c:pt idx="214">
                  <c:v>400</c:v>
                </c:pt>
                <c:pt idx="215">
                  <c:v>400</c:v>
                </c:pt>
                <c:pt idx="216">
                  <c:v>400</c:v>
                </c:pt>
                <c:pt idx="217">
                  <c:v>400</c:v>
                </c:pt>
                <c:pt idx="218">
                  <c:v>400</c:v>
                </c:pt>
                <c:pt idx="219">
                  <c:v>400</c:v>
                </c:pt>
                <c:pt idx="220">
                  <c:v>400</c:v>
                </c:pt>
                <c:pt idx="221">
                  <c:v>400</c:v>
                </c:pt>
                <c:pt idx="222">
                  <c:v>400</c:v>
                </c:pt>
                <c:pt idx="223">
                  <c:v>400</c:v>
                </c:pt>
                <c:pt idx="224">
                  <c:v>400</c:v>
                </c:pt>
                <c:pt idx="225">
                  <c:v>400</c:v>
                </c:pt>
                <c:pt idx="226">
                  <c:v>400</c:v>
                </c:pt>
                <c:pt idx="227">
                  <c:v>400</c:v>
                </c:pt>
                <c:pt idx="228">
                  <c:v>400</c:v>
                </c:pt>
                <c:pt idx="229">
                  <c:v>400</c:v>
                </c:pt>
                <c:pt idx="230">
                  <c:v>400</c:v>
                </c:pt>
                <c:pt idx="231">
                  <c:v>400</c:v>
                </c:pt>
                <c:pt idx="232">
                  <c:v>400</c:v>
                </c:pt>
                <c:pt idx="233">
                  <c:v>400</c:v>
                </c:pt>
                <c:pt idx="234">
                  <c:v>400</c:v>
                </c:pt>
                <c:pt idx="235">
                  <c:v>400</c:v>
                </c:pt>
                <c:pt idx="236">
                  <c:v>400</c:v>
                </c:pt>
                <c:pt idx="237">
                  <c:v>400</c:v>
                </c:pt>
                <c:pt idx="238">
                  <c:v>400</c:v>
                </c:pt>
                <c:pt idx="239">
                  <c:v>400</c:v>
                </c:pt>
                <c:pt idx="240">
                  <c:v>400</c:v>
                </c:pt>
                <c:pt idx="241">
                  <c:v>400</c:v>
                </c:pt>
                <c:pt idx="242">
                  <c:v>400</c:v>
                </c:pt>
                <c:pt idx="243">
                  <c:v>400</c:v>
                </c:pt>
                <c:pt idx="244">
                  <c:v>400</c:v>
                </c:pt>
                <c:pt idx="245">
                  <c:v>400</c:v>
                </c:pt>
                <c:pt idx="246">
                  <c:v>400</c:v>
                </c:pt>
                <c:pt idx="247">
                  <c:v>400</c:v>
                </c:pt>
                <c:pt idx="248">
                  <c:v>400</c:v>
                </c:pt>
                <c:pt idx="249">
                  <c:v>400</c:v>
                </c:pt>
                <c:pt idx="250">
                  <c:v>400</c:v>
                </c:pt>
                <c:pt idx="251">
                  <c:v>400</c:v>
                </c:pt>
                <c:pt idx="252">
                  <c:v>400</c:v>
                </c:pt>
                <c:pt idx="253">
                  <c:v>400</c:v>
                </c:pt>
                <c:pt idx="254">
                  <c:v>400</c:v>
                </c:pt>
                <c:pt idx="255">
                  <c:v>400</c:v>
                </c:pt>
                <c:pt idx="256">
                  <c:v>400</c:v>
                </c:pt>
                <c:pt idx="257">
                  <c:v>400</c:v>
                </c:pt>
                <c:pt idx="258">
                  <c:v>400</c:v>
                </c:pt>
                <c:pt idx="259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7-45BA-BB78-CB8DB1C1E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133040"/>
        <c:axId val="1055134120"/>
      </c:areaChart>
      <c:lineChart>
        <c:grouping val="standard"/>
        <c:varyColors val="0"/>
        <c:ser>
          <c:idx val="0"/>
          <c:order val="0"/>
          <c:tx>
            <c:strRef>
              <c:f>Viikko!$C$1</c:f>
              <c:strCache>
                <c:ptCount val="1"/>
                <c:pt idx="0">
                  <c:v>Suomen sähkön tukkuhinnat viikottain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Viikko!$A$2:$A$261</c:f>
              <c:numCache>
                <c:formatCode>General</c:formatCode>
                <c:ptCount val="260"/>
                <c:pt idx="0">
                  <c:v>2021</c:v>
                </c:pt>
                <c:pt idx="52">
                  <c:v>2022</c:v>
                </c:pt>
                <c:pt idx="104">
                  <c:v>2023</c:v>
                </c:pt>
                <c:pt idx="156">
                  <c:v>2024</c:v>
                </c:pt>
                <c:pt idx="208">
                  <c:v>2025</c:v>
                </c:pt>
              </c:numCache>
            </c:numRef>
          </c:cat>
          <c:val>
            <c:numRef>
              <c:f>Viikko!$C$2:$C$261</c:f>
              <c:numCache>
                <c:formatCode>General</c:formatCode>
                <c:ptCount val="260"/>
                <c:pt idx="0">
                  <c:v>53.35</c:v>
                </c:pt>
                <c:pt idx="1">
                  <c:v>58.39</c:v>
                </c:pt>
                <c:pt idx="2">
                  <c:v>47.23</c:v>
                </c:pt>
                <c:pt idx="3">
                  <c:v>55.74</c:v>
                </c:pt>
                <c:pt idx="4">
                  <c:v>62.27</c:v>
                </c:pt>
                <c:pt idx="5">
                  <c:v>69.48</c:v>
                </c:pt>
                <c:pt idx="6">
                  <c:v>60.44</c:v>
                </c:pt>
                <c:pt idx="7">
                  <c:v>36.32</c:v>
                </c:pt>
                <c:pt idx="8">
                  <c:v>37.67</c:v>
                </c:pt>
                <c:pt idx="9">
                  <c:v>43.81</c:v>
                </c:pt>
                <c:pt idx="10">
                  <c:v>42.57</c:v>
                </c:pt>
                <c:pt idx="11">
                  <c:v>33.6</c:v>
                </c:pt>
                <c:pt idx="12">
                  <c:v>25.92</c:v>
                </c:pt>
                <c:pt idx="13">
                  <c:v>28.75</c:v>
                </c:pt>
                <c:pt idx="14">
                  <c:v>42.93</c:v>
                </c:pt>
                <c:pt idx="15">
                  <c:v>31.24</c:v>
                </c:pt>
                <c:pt idx="16">
                  <c:v>54.04</c:v>
                </c:pt>
                <c:pt idx="17">
                  <c:v>52.64</c:v>
                </c:pt>
                <c:pt idx="18">
                  <c:v>36.590000000000003</c:v>
                </c:pt>
                <c:pt idx="19">
                  <c:v>45.39</c:v>
                </c:pt>
                <c:pt idx="20">
                  <c:v>48.44</c:v>
                </c:pt>
                <c:pt idx="21">
                  <c:v>53.31</c:v>
                </c:pt>
                <c:pt idx="22">
                  <c:v>53.31</c:v>
                </c:pt>
                <c:pt idx="23">
                  <c:v>59.52</c:v>
                </c:pt>
                <c:pt idx="24">
                  <c:v>50.51</c:v>
                </c:pt>
                <c:pt idx="25">
                  <c:v>74.930000000000007</c:v>
                </c:pt>
                <c:pt idx="26">
                  <c:v>80.56</c:v>
                </c:pt>
                <c:pt idx="27">
                  <c:v>85.09</c:v>
                </c:pt>
                <c:pt idx="28">
                  <c:v>70.91</c:v>
                </c:pt>
                <c:pt idx="29">
                  <c:v>76.239999999999995</c:v>
                </c:pt>
                <c:pt idx="30">
                  <c:v>60.81</c:v>
                </c:pt>
                <c:pt idx="31">
                  <c:v>75.239999999999995</c:v>
                </c:pt>
                <c:pt idx="32">
                  <c:v>64.44</c:v>
                </c:pt>
                <c:pt idx="33">
                  <c:v>67.84</c:v>
                </c:pt>
                <c:pt idx="34">
                  <c:v>77.5</c:v>
                </c:pt>
                <c:pt idx="35">
                  <c:v>87.2</c:v>
                </c:pt>
                <c:pt idx="36">
                  <c:v>98.64</c:v>
                </c:pt>
                <c:pt idx="37">
                  <c:v>89.83</c:v>
                </c:pt>
                <c:pt idx="38">
                  <c:v>72.45</c:v>
                </c:pt>
                <c:pt idx="39">
                  <c:v>71.36</c:v>
                </c:pt>
                <c:pt idx="40">
                  <c:v>75.27</c:v>
                </c:pt>
                <c:pt idx="41">
                  <c:v>68.86</c:v>
                </c:pt>
                <c:pt idx="42">
                  <c:v>54.69</c:v>
                </c:pt>
                <c:pt idx="43">
                  <c:v>50.73</c:v>
                </c:pt>
                <c:pt idx="44">
                  <c:v>55.62</c:v>
                </c:pt>
                <c:pt idx="45">
                  <c:v>55.39</c:v>
                </c:pt>
                <c:pt idx="46">
                  <c:v>144.37</c:v>
                </c:pt>
                <c:pt idx="47">
                  <c:v>184.12</c:v>
                </c:pt>
                <c:pt idx="48">
                  <c:v>289.26</c:v>
                </c:pt>
                <c:pt idx="49">
                  <c:v>128.71</c:v>
                </c:pt>
                <c:pt idx="50">
                  <c:v>233.03</c:v>
                </c:pt>
                <c:pt idx="51">
                  <c:v>103.23</c:v>
                </c:pt>
                <c:pt idx="52">
                  <c:v>138.29</c:v>
                </c:pt>
                <c:pt idx="53">
                  <c:v>97.55</c:v>
                </c:pt>
                <c:pt idx="54">
                  <c:v>103.22</c:v>
                </c:pt>
                <c:pt idx="55">
                  <c:v>88.88</c:v>
                </c:pt>
                <c:pt idx="56">
                  <c:v>120.16</c:v>
                </c:pt>
                <c:pt idx="57">
                  <c:v>70.77</c:v>
                </c:pt>
                <c:pt idx="58">
                  <c:v>69.55</c:v>
                </c:pt>
                <c:pt idx="59">
                  <c:v>75.069999999999993</c:v>
                </c:pt>
                <c:pt idx="60">
                  <c:v>92.71</c:v>
                </c:pt>
                <c:pt idx="61">
                  <c:v>118.64</c:v>
                </c:pt>
                <c:pt idx="62">
                  <c:v>58.27</c:v>
                </c:pt>
                <c:pt idx="63">
                  <c:v>67.42</c:v>
                </c:pt>
                <c:pt idx="64">
                  <c:v>96.72</c:v>
                </c:pt>
                <c:pt idx="65">
                  <c:v>51.14</c:v>
                </c:pt>
                <c:pt idx="66">
                  <c:v>79.17</c:v>
                </c:pt>
                <c:pt idx="67">
                  <c:v>61.81</c:v>
                </c:pt>
                <c:pt idx="68">
                  <c:v>129.32</c:v>
                </c:pt>
                <c:pt idx="69">
                  <c:v>96.82</c:v>
                </c:pt>
                <c:pt idx="70">
                  <c:v>105.52</c:v>
                </c:pt>
                <c:pt idx="71">
                  <c:v>174.71</c:v>
                </c:pt>
                <c:pt idx="72">
                  <c:v>146.49</c:v>
                </c:pt>
                <c:pt idx="73">
                  <c:v>133.69999999999999</c:v>
                </c:pt>
                <c:pt idx="74">
                  <c:v>143.41</c:v>
                </c:pt>
                <c:pt idx="75">
                  <c:v>120.49</c:v>
                </c:pt>
                <c:pt idx="76">
                  <c:v>124.3</c:v>
                </c:pt>
                <c:pt idx="77">
                  <c:v>168.03</c:v>
                </c:pt>
                <c:pt idx="78">
                  <c:v>160.76</c:v>
                </c:pt>
                <c:pt idx="79">
                  <c:v>299.83</c:v>
                </c:pt>
                <c:pt idx="80">
                  <c:v>186.14</c:v>
                </c:pt>
                <c:pt idx="81">
                  <c:v>124.3</c:v>
                </c:pt>
                <c:pt idx="82">
                  <c:v>84.47</c:v>
                </c:pt>
                <c:pt idx="83">
                  <c:v>269.95</c:v>
                </c:pt>
                <c:pt idx="84">
                  <c:v>260.56</c:v>
                </c:pt>
                <c:pt idx="85">
                  <c:v>385.35</c:v>
                </c:pt>
                <c:pt idx="86">
                  <c:v>292.20999999999998</c:v>
                </c:pt>
                <c:pt idx="87">
                  <c:v>298.47000000000003</c:v>
                </c:pt>
                <c:pt idx="88">
                  <c:v>122.55</c:v>
                </c:pt>
                <c:pt idx="89">
                  <c:v>197.97</c:v>
                </c:pt>
                <c:pt idx="90">
                  <c:v>241.46</c:v>
                </c:pt>
                <c:pt idx="91">
                  <c:v>79.97</c:v>
                </c:pt>
                <c:pt idx="92">
                  <c:v>69.8</c:v>
                </c:pt>
                <c:pt idx="93">
                  <c:v>137.61000000000001</c:v>
                </c:pt>
                <c:pt idx="94">
                  <c:v>120.81</c:v>
                </c:pt>
                <c:pt idx="95">
                  <c:v>111.02</c:v>
                </c:pt>
                <c:pt idx="96">
                  <c:v>105.94</c:v>
                </c:pt>
                <c:pt idx="97">
                  <c:v>231.11</c:v>
                </c:pt>
                <c:pt idx="98">
                  <c:v>261.36</c:v>
                </c:pt>
                <c:pt idx="99">
                  <c:v>346</c:v>
                </c:pt>
                <c:pt idx="100">
                  <c:v>328.66</c:v>
                </c:pt>
                <c:pt idx="101">
                  <c:v>347.38</c:v>
                </c:pt>
                <c:pt idx="102">
                  <c:v>170.08</c:v>
                </c:pt>
                <c:pt idx="103">
                  <c:v>48.32</c:v>
                </c:pt>
                <c:pt idx="104">
                  <c:v>98.9</c:v>
                </c:pt>
                <c:pt idx="105">
                  <c:v>65.52</c:v>
                </c:pt>
                <c:pt idx="106">
                  <c:v>93.34</c:v>
                </c:pt>
                <c:pt idx="107">
                  <c:v>70.66</c:v>
                </c:pt>
                <c:pt idx="108">
                  <c:v>98.94</c:v>
                </c:pt>
                <c:pt idx="109">
                  <c:v>60.87</c:v>
                </c:pt>
                <c:pt idx="110">
                  <c:v>72.56</c:v>
                </c:pt>
                <c:pt idx="111">
                  <c:v>90.22</c:v>
                </c:pt>
                <c:pt idx="112">
                  <c:v>70.34</c:v>
                </c:pt>
                <c:pt idx="113">
                  <c:v>117.7</c:v>
                </c:pt>
                <c:pt idx="114">
                  <c:v>62.76</c:v>
                </c:pt>
                <c:pt idx="115">
                  <c:v>45.99</c:v>
                </c:pt>
                <c:pt idx="116">
                  <c:v>60.63</c:v>
                </c:pt>
                <c:pt idx="117">
                  <c:v>82.83</c:v>
                </c:pt>
                <c:pt idx="118">
                  <c:v>37.549999999999997</c:v>
                </c:pt>
                <c:pt idx="119">
                  <c:v>61.77</c:v>
                </c:pt>
                <c:pt idx="120">
                  <c:v>63.94</c:v>
                </c:pt>
                <c:pt idx="121">
                  <c:v>70.16</c:v>
                </c:pt>
                <c:pt idx="122">
                  <c:v>26.43</c:v>
                </c:pt>
                <c:pt idx="123">
                  <c:v>9.6</c:v>
                </c:pt>
                <c:pt idx="124">
                  <c:v>6.02</c:v>
                </c:pt>
                <c:pt idx="125">
                  <c:v>13.33</c:v>
                </c:pt>
                <c:pt idx="126">
                  <c:v>18.93</c:v>
                </c:pt>
                <c:pt idx="127">
                  <c:v>49.28</c:v>
                </c:pt>
                <c:pt idx="128">
                  <c:v>45.25</c:v>
                </c:pt>
                <c:pt idx="129">
                  <c:v>69.5</c:v>
                </c:pt>
                <c:pt idx="130">
                  <c:v>48.62</c:v>
                </c:pt>
                <c:pt idx="131">
                  <c:v>37.729999999999997</c:v>
                </c:pt>
                <c:pt idx="132">
                  <c:v>20.56</c:v>
                </c:pt>
                <c:pt idx="133">
                  <c:v>26.64</c:v>
                </c:pt>
                <c:pt idx="134">
                  <c:v>24.63</c:v>
                </c:pt>
                <c:pt idx="135">
                  <c:v>8.19</c:v>
                </c:pt>
                <c:pt idx="136">
                  <c:v>62.91</c:v>
                </c:pt>
                <c:pt idx="137">
                  <c:v>145.61000000000001</c:v>
                </c:pt>
                <c:pt idx="138">
                  <c:v>92.65</c:v>
                </c:pt>
                <c:pt idx="139">
                  <c:v>34.74</c:v>
                </c:pt>
                <c:pt idx="140">
                  <c:v>60.9</c:v>
                </c:pt>
                <c:pt idx="141">
                  <c:v>6.33</c:v>
                </c:pt>
                <c:pt idx="142">
                  <c:v>6.73</c:v>
                </c:pt>
                <c:pt idx="143">
                  <c:v>27.38</c:v>
                </c:pt>
                <c:pt idx="144">
                  <c:v>22.06</c:v>
                </c:pt>
                <c:pt idx="145">
                  <c:v>29.32</c:v>
                </c:pt>
                <c:pt idx="146">
                  <c:v>69.39</c:v>
                </c:pt>
                <c:pt idx="147">
                  <c:v>32.590000000000003</c:v>
                </c:pt>
                <c:pt idx="148">
                  <c:v>57.46</c:v>
                </c:pt>
                <c:pt idx="149">
                  <c:v>96.76</c:v>
                </c:pt>
                <c:pt idx="150">
                  <c:v>70.72</c:v>
                </c:pt>
                <c:pt idx="151">
                  <c:v>105.99</c:v>
                </c:pt>
                <c:pt idx="152">
                  <c:v>115.62</c:v>
                </c:pt>
                <c:pt idx="153">
                  <c:v>98.92</c:v>
                </c:pt>
                <c:pt idx="154">
                  <c:v>31.5</c:v>
                </c:pt>
                <c:pt idx="155">
                  <c:v>44.65</c:v>
                </c:pt>
                <c:pt idx="156">
                  <c:v>242.73</c:v>
                </c:pt>
                <c:pt idx="157">
                  <c:v>82.81</c:v>
                </c:pt>
                <c:pt idx="158">
                  <c:v>91.89</c:v>
                </c:pt>
                <c:pt idx="159">
                  <c:v>46.04</c:v>
                </c:pt>
                <c:pt idx="160">
                  <c:v>11.07</c:v>
                </c:pt>
                <c:pt idx="161">
                  <c:v>103.97</c:v>
                </c:pt>
                <c:pt idx="162">
                  <c:v>45.38</c:v>
                </c:pt>
                <c:pt idx="163">
                  <c:v>39.56</c:v>
                </c:pt>
                <c:pt idx="164">
                  <c:v>40.119999999999997</c:v>
                </c:pt>
                <c:pt idx="165">
                  <c:v>84.34</c:v>
                </c:pt>
                <c:pt idx="166">
                  <c:v>49.53</c:v>
                </c:pt>
                <c:pt idx="167">
                  <c:v>55.97</c:v>
                </c:pt>
                <c:pt idx="168">
                  <c:v>53.65</c:v>
                </c:pt>
                <c:pt idx="169">
                  <c:v>39.86</c:v>
                </c:pt>
                <c:pt idx="170">
                  <c:v>20.3</c:v>
                </c:pt>
                <c:pt idx="171">
                  <c:v>58.82</c:v>
                </c:pt>
                <c:pt idx="172">
                  <c:v>76.44</c:v>
                </c:pt>
                <c:pt idx="173">
                  <c:v>51.08</c:v>
                </c:pt>
                <c:pt idx="174">
                  <c:v>46.57</c:v>
                </c:pt>
                <c:pt idx="175">
                  <c:v>30.31</c:v>
                </c:pt>
                <c:pt idx="176">
                  <c:v>11.49</c:v>
                </c:pt>
                <c:pt idx="177">
                  <c:v>37.08</c:v>
                </c:pt>
                <c:pt idx="178">
                  <c:v>44.22</c:v>
                </c:pt>
                <c:pt idx="179">
                  <c:v>60.21</c:v>
                </c:pt>
                <c:pt idx="180">
                  <c:v>24.27</c:v>
                </c:pt>
                <c:pt idx="181">
                  <c:v>19.260000000000002</c:v>
                </c:pt>
                <c:pt idx="182">
                  <c:v>16.510000000000002</c:v>
                </c:pt>
                <c:pt idx="183">
                  <c:v>12.12</c:v>
                </c:pt>
                <c:pt idx="184">
                  <c:v>16.82</c:v>
                </c:pt>
                <c:pt idx="185">
                  <c:v>22.58</c:v>
                </c:pt>
                <c:pt idx="186">
                  <c:v>16.73</c:v>
                </c:pt>
                <c:pt idx="187">
                  <c:v>10.57</c:v>
                </c:pt>
                <c:pt idx="188">
                  <c:v>23.12</c:v>
                </c:pt>
                <c:pt idx="189">
                  <c:v>5.8</c:v>
                </c:pt>
                <c:pt idx="190">
                  <c:v>6.6</c:v>
                </c:pt>
                <c:pt idx="191">
                  <c:v>44.67</c:v>
                </c:pt>
                <c:pt idx="192">
                  <c:v>72.77</c:v>
                </c:pt>
                <c:pt idx="193">
                  <c:v>85.8</c:v>
                </c:pt>
                <c:pt idx="194">
                  <c:v>24.86</c:v>
                </c:pt>
                <c:pt idx="195">
                  <c:v>109</c:v>
                </c:pt>
                <c:pt idx="196">
                  <c:v>26.52</c:v>
                </c:pt>
                <c:pt idx="197">
                  <c:v>27.72</c:v>
                </c:pt>
                <c:pt idx="198">
                  <c:v>17.59</c:v>
                </c:pt>
                <c:pt idx="199">
                  <c:v>12.42</c:v>
                </c:pt>
                <c:pt idx="200">
                  <c:v>45.96</c:v>
                </c:pt>
                <c:pt idx="201">
                  <c:v>30.78</c:v>
                </c:pt>
                <c:pt idx="202">
                  <c:v>67.2</c:v>
                </c:pt>
                <c:pt idx="203">
                  <c:v>49</c:v>
                </c:pt>
                <c:pt idx="204">
                  <c:v>58.96</c:v>
                </c:pt>
                <c:pt idx="205">
                  <c:v>37.01</c:v>
                </c:pt>
                <c:pt idx="206">
                  <c:v>55.93</c:v>
                </c:pt>
                <c:pt idx="207">
                  <c:v>17.32</c:v>
                </c:pt>
                <c:pt idx="208" formatCode="0.00">
                  <c:v>60.28</c:v>
                </c:pt>
                <c:pt idx="209" formatCode="0.00">
                  <c:v>65.58</c:v>
                </c:pt>
                <c:pt idx="210" formatCode="0.00">
                  <c:v>10.48</c:v>
                </c:pt>
                <c:pt idx="211" formatCode="0.00">
                  <c:v>63.29</c:v>
                </c:pt>
                <c:pt idx="212" formatCode="0.00">
                  <c:v>39.64</c:v>
                </c:pt>
                <c:pt idx="213" formatCode="0.00">
                  <c:v>44.34</c:v>
                </c:pt>
                <c:pt idx="214" formatCode="0.00">
                  <c:v>86.17</c:v>
                </c:pt>
                <c:pt idx="215">
                  <c:v>35.44</c:v>
                </c:pt>
                <c:pt idx="216">
                  <c:v>31.02</c:v>
                </c:pt>
                <c:pt idx="217">
                  <c:v>21.01</c:v>
                </c:pt>
                <c:pt idx="218">
                  <c:v>88.74</c:v>
                </c:pt>
                <c:pt idx="219">
                  <c:v>44.74</c:v>
                </c:pt>
                <c:pt idx="220">
                  <c:v>27.18</c:v>
                </c:pt>
                <c:pt idx="221">
                  <c:v>29.86</c:v>
                </c:pt>
                <c:pt idx="222">
                  <c:v>30.24</c:v>
                </c:pt>
                <c:pt idx="223">
                  <c:v>30.02</c:v>
                </c:pt>
                <c:pt idx="224">
                  <c:v>95.07</c:v>
                </c:pt>
                <c:pt idx="225">
                  <c:v>39.03</c:v>
                </c:pt>
                <c:pt idx="226">
                  <c:v>49.61</c:v>
                </c:pt>
                <c:pt idx="227">
                  <c:v>14.27</c:v>
                </c:pt>
                <c:pt idx="228">
                  <c:v>6.26</c:v>
                </c:pt>
                <c:pt idx="229">
                  <c:v>7.82</c:v>
                </c:pt>
                <c:pt idx="230">
                  <c:v>9.56</c:v>
                </c:pt>
                <c:pt idx="231">
                  <c:v>46.25</c:v>
                </c:pt>
                <c:pt idx="232">
                  <c:v>7.41</c:v>
                </c:pt>
                <c:pt idx="233">
                  <c:v>15.95</c:v>
                </c:pt>
                <c:pt idx="234">
                  <c:v>16.09</c:v>
                </c:pt>
                <c:pt idx="235">
                  <c:v>32.159999999999997</c:v>
                </c:pt>
                <c:pt idx="236">
                  <c:v>17.98</c:v>
                </c:pt>
                <c:pt idx="237">
                  <c:v>26.34</c:v>
                </c:pt>
                <c:pt idx="238">
                  <c:v>20.85</c:v>
                </c:pt>
                <c:pt idx="239">
                  <c:v>15.02</c:v>
                </c:pt>
                <c:pt idx="240">
                  <c:v>50.5</c:v>
                </c:pt>
                <c:pt idx="241">
                  <c:v>90.38</c:v>
                </c:pt>
                <c:pt idx="242">
                  <c:v>83.1</c:v>
                </c:pt>
                <c:pt idx="243">
                  <c:v>35.19</c:v>
                </c:pt>
                <c:pt idx="244">
                  <c:v>47.66</c:v>
                </c:pt>
                <c:pt idx="245">
                  <c:v>40.159999999999997</c:v>
                </c:pt>
                <c:pt idx="246">
                  <c:v>41.27</c:v>
                </c:pt>
                <c:pt idx="247">
                  <c:v>42.3</c:v>
                </c:pt>
                <c:pt idx="248">
                  <c:v>40.79</c:v>
                </c:pt>
                <c:pt idx="249">
                  <c:v>76.97</c:v>
                </c:pt>
                <c:pt idx="250">
                  <c:v>28.41</c:v>
                </c:pt>
                <c:pt idx="251">
                  <c:v>51.18</c:v>
                </c:pt>
                <c:pt idx="252">
                  <c:v>27.39</c:v>
                </c:pt>
                <c:pt idx="253">
                  <c:v>34.82</c:v>
                </c:pt>
                <c:pt idx="254">
                  <c:v>94.24</c:v>
                </c:pt>
                <c:pt idx="255">
                  <c:v>40.72</c:v>
                </c:pt>
                <c:pt idx="256">
                  <c:v>54.74</c:v>
                </c:pt>
                <c:pt idx="257">
                  <c:v>54.74</c:v>
                </c:pt>
                <c:pt idx="258">
                  <c:v>13.81</c:v>
                </c:pt>
                <c:pt idx="259">
                  <c:v>16.75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E7-45BA-BB78-CB8DB1C1E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133040"/>
        <c:axId val="1055134120"/>
      </c:lineChart>
      <c:catAx>
        <c:axId val="105513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55134120"/>
        <c:crosses val="autoZero"/>
        <c:auto val="1"/>
        <c:lblAlgn val="ctr"/>
        <c:lblOffset val="100"/>
        <c:tickLblSkip val="52"/>
        <c:tickMarkSkip val="52"/>
        <c:noMultiLvlLbl val="0"/>
      </c:catAx>
      <c:valAx>
        <c:axId val="105513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9.3089494012382843E-3"/>
              <c:y val="1.49205793720229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55133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6086174174008E-2"/>
          <c:y val="9.3768784890159732E-2"/>
          <c:w val="0.91926710579025828"/>
          <c:h val="0.83264696685926065"/>
        </c:manualLayout>
      </c:layout>
      <c:barChart>
        <c:barDir val="col"/>
        <c:grouping val="stacked"/>
        <c:varyColors val="0"/>
        <c:ser>
          <c:idx val="0"/>
          <c:order val="0"/>
          <c:tx>
            <c:v>Negative hours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45-488C-A4DF-28C7C0BE66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45-488C-A4DF-28C7C0BE66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45-488C-A4DF-28C7C0BE6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Tunti!$G$1:$L$1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Tunti!$G$6:$L$6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27</c:v>
                </c:pt>
                <c:pt idx="3">
                  <c:v>467</c:v>
                </c:pt>
                <c:pt idx="4">
                  <c:v>725</c:v>
                </c:pt>
                <c:pt idx="5">
                  <c:v>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45-488C-A4DF-28C7C0BE6649}"/>
            </c:ext>
          </c:extLst>
        </c:ser>
        <c:ser>
          <c:idx val="1"/>
          <c:order val="1"/>
          <c:tx>
            <c:v>0-price hours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45-488C-A4DF-28C7C0BE66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5-488C-A4DF-28C7C0BE66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45-488C-A4DF-28C7C0BE6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Tunti!$G$1:$L$1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Tunti!$G$7:$L$7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7</c:v>
                </c:pt>
                <c:pt idx="3">
                  <c:v>69</c:v>
                </c:pt>
                <c:pt idx="4">
                  <c:v>175</c:v>
                </c:pt>
                <c:pt idx="5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45-488C-A4DF-28C7C0BE66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21446568"/>
        <c:axId val="1221447648"/>
      </c:barChart>
      <c:catAx>
        <c:axId val="12214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221447648"/>
        <c:crosses val="autoZero"/>
        <c:auto val="1"/>
        <c:lblAlgn val="ctr"/>
        <c:lblOffset val="100"/>
        <c:noMultiLvlLbl val="0"/>
      </c:catAx>
      <c:valAx>
        <c:axId val="122144764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No. of hours</a:t>
                </a:r>
              </a:p>
            </c:rich>
          </c:tx>
          <c:layout>
            <c:manualLayout>
              <c:xMode val="edge"/>
              <c:yMode val="edge"/>
              <c:x val="0"/>
              <c:y val="2.021890164176231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2214465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56962918047548E-2"/>
          <c:y val="9.4907988533307924E-2"/>
          <c:w val="0.93772690096321298"/>
          <c:h val="0.77426620326534257"/>
        </c:manualLayout>
      </c:layout>
      <c:lineChart>
        <c:grouping val="standard"/>
        <c:varyColors val="0"/>
        <c:ser>
          <c:idx val="0"/>
          <c:order val="0"/>
          <c:tx>
            <c:strRef>
              <c:f>'Toteuma + futuurit'!$B$1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'Toteuma + futuurit'!$A$3:$A$110</c:f>
              <c:numCache>
                <c:formatCode>m\/yy</c:formatCode>
                <c:ptCount val="10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  <c:pt idx="84">
                  <c:v>46388</c:v>
                </c:pt>
                <c:pt idx="85">
                  <c:v>46419</c:v>
                </c:pt>
                <c:pt idx="86">
                  <c:v>46447</c:v>
                </c:pt>
                <c:pt idx="87">
                  <c:v>46478</c:v>
                </c:pt>
                <c:pt idx="88">
                  <c:v>46508</c:v>
                </c:pt>
                <c:pt idx="89">
                  <c:v>46539</c:v>
                </c:pt>
                <c:pt idx="90">
                  <c:v>46569</c:v>
                </c:pt>
                <c:pt idx="91">
                  <c:v>46600</c:v>
                </c:pt>
                <c:pt idx="92">
                  <c:v>46631</c:v>
                </c:pt>
                <c:pt idx="93">
                  <c:v>46661</c:v>
                </c:pt>
                <c:pt idx="94">
                  <c:v>46692</c:v>
                </c:pt>
                <c:pt idx="95">
                  <c:v>46722</c:v>
                </c:pt>
                <c:pt idx="96">
                  <c:v>46753</c:v>
                </c:pt>
                <c:pt idx="97">
                  <c:v>46784</c:v>
                </c:pt>
                <c:pt idx="98">
                  <c:v>46813</c:v>
                </c:pt>
                <c:pt idx="99">
                  <c:v>46844</c:v>
                </c:pt>
                <c:pt idx="100">
                  <c:v>46874</c:v>
                </c:pt>
                <c:pt idx="101">
                  <c:v>46905</c:v>
                </c:pt>
                <c:pt idx="102">
                  <c:v>46935</c:v>
                </c:pt>
                <c:pt idx="103">
                  <c:v>46966</c:v>
                </c:pt>
                <c:pt idx="104">
                  <c:v>46997</c:v>
                </c:pt>
                <c:pt idx="105">
                  <c:v>47027</c:v>
                </c:pt>
                <c:pt idx="106">
                  <c:v>47058</c:v>
                </c:pt>
                <c:pt idx="107">
                  <c:v>47088</c:v>
                </c:pt>
              </c:numCache>
            </c:numRef>
          </c:cat>
          <c:val>
            <c:numRef>
              <c:f>'Toteuma + futuurit'!$B$3:$B$110</c:f>
              <c:numCache>
                <c:formatCode>General</c:formatCode>
                <c:ptCount val="108"/>
                <c:pt idx="0">
                  <c:v>27.16</c:v>
                </c:pt>
                <c:pt idx="1">
                  <c:v>24.43</c:v>
                </c:pt>
                <c:pt idx="2">
                  <c:v>20.38</c:v>
                </c:pt>
                <c:pt idx="3">
                  <c:v>19.82</c:v>
                </c:pt>
                <c:pt idx="4">
                  <c:v>19.46</c:v>
                </c:pt>
                <c:pt idx="5">
                  <c:v>28.26</c:v>
                </c:pt>
                <c:pt idx="6">
                  <c:v>20.21</c:v>
                </c:pt>
                <c:pt idx="7">
                  <c:v>40.549999999999997</c:v>
                </c:pt>
                <c:pt idx="8">
                  <c:v>37.83</c:v>
                </c:pt>
                <c:pt idx="9">
                  <c:v>31.08</c:v>
                </c:pt>
                <c:pt idx="10">
                  <c:v>27.62</c:v>
                </c:pt>
                <c:pt idx="11">
                  <c:v>39.25</c:v>
                </c:pt>
                <c:pt idx="12">
                  <c:v>51.22</c:v>
                </c:pt>
                <c:pt idx="13">
                  <c:v>57.13</c:v>
                </c:pt>
                <c:pt idx="14">
                  <c:v>38.35</c:v>
                </c:pt>
                <c:pt idx="15">
                  <c:v>36.76</c:v>
                </c:pt>
                <c:pt idx="16">
                  <c:v>45.94</c:v>
                </c:pt>
                <c:pt idx="17">
                  <c:v>56.16</c:v>
                </c:pt>
                <c:pt idx="18">
                  <c:v>78.760000000000005</c:v>
                </c:pt>
                <c:pt idx="19">
                  <c:v>68.2</c:v>
                </c:pt>
                <c:pt idx="20">
                  <c:v>89.27</c:v>
                </c:pt>
                <c:pt idx="21">
                  <c:v>64.84</c:v>
                </c:pt>
                <c:pt idx="22">
                  <c:v>85.9</c:v>
                </c:pt>
                <c:pt idx="23">
                  <c:v>193.38</c:v>
                </c:pt>
                <c:pt idx="24">
                  <c:v>106.71</c:v>
                </c:pt>
                <c:pt idx="25">
                  <c:v>81.040000000000006</c:v>
                </c:pt>
                <c:pt idx="26">
                  <c:v>86.48</c:v>
                </c:pt>
                <c:pt idx="27">
                  <c:v>79.36</c:v>
                </c:pt>
                <c:pt idx="28">
                  <c:v>132.66</c:v>
                </c:pt>
                <c:pt idx="29">
                  <c:v>140.1</c:v>
                </c:pt>
                <c:pt idx="30">
                  <c:v>184.13</c:v>
                </c:pt>
                <c:pt idx="31">
                  <c:v>261.49</c:v>
                </c:pt>
                <c:pt idx="32">
                  <c:v>214.98</c:v>
                </c:pt>
                <c:pt idx="33">
                  <c:v>113.48</c:v>
                </c:pt>
                <c:pt idx="34">
                  <c:v>195.35</c:v>
                </c:pt>
                <c:pt idx="35">
                  <c:v>245.98</c:v>
                </c:pt>
                <c:pt idx="36">
                  <c:v>78.760000000000005</c:v>
                </c:pt>
                <c:pt idx="37">
                  <c:v>80.13</c:v>
                </c:pt>
                <c:pt idx="38">
                  <c:v>74.17</c:v>
                </c:pt>
                <c:pt idx="39">
                  <c:v>60.55</c:v>
                </c:pt>
                <c:pt idx="40">
                  <c:v>26.61</c:v>
                </c:pt>
                <c:pt idx="41">
                  <c:v>43.37</c:v>
                </c:pt>
                <c:pt idx="42">
                  <c:v>32.92</c:v>
                </c:pt>
                <c:pt idx="43">
                  <c:v>66.44</c:v>
                </c:pt>
                <c:pt idx="44">
                  <c:v>32.81</c:v>
                </c:pt>
                <c:pt idx="45">
                  <c:v>37.64</c:v>
                </c:pt>
                <c:pt idx="46">
                  <c:v>69.680000000000007</c:v>
                </c:pt>
                <c:pt idx="47">
                  <c:v>76.239999999999995</c:v>
                </c:pt>
                <c:pt idx="48">
                  <c:v>106.22</c:v>
                </c:pt>
                <c:pt idx="49">
                  <c:v>51.58</c:v>
                </c:pt>
                <c:pt idx="50">
                  <c:v>59.38</c:v>
                </c:pt>
                <c:pt idx="51">
                  <c:v>48.92</c:v>
                </c:pt>
                <c:pt idx="52">
                  <c:v>35.130000000000003</c:v>
                </c:pt>
                <c:pt idx="53">
                  <c:v>36.090000000000003</c:v>
                </c:pt>
                <c:pt idx="54">
                  <c:v>16.739999999999998</c:v>
                </c:pt>
                <c:pt idx="55">
                  <c:v>12.53</c:v>
                </c:pt>
                <c:pt idx="56">
                  <c:v>56.02</c:v>
                </c:pt>
                <c:pt idx="57">
                  <c:v>40.64</c:v>
                </c:pt>
                <c:pt idx="58">
                  <c:v>45.34</c:v>
                </c:pt>
                <c:pt idx="59">
                  <c:v>38.79</c:v>
                </c:pt>
                <c:pt idx="60">
                  <c:v>52.82</c:v>
                </c:pt>
                <c:pt idx="61">
                  <c:v>47.29</c:v>
                </c:pt>
                <c:pt idx="62">
                  <c:v>47.52</c:v>
                </c:pt>
                <c:pt idx="63">
                  <c:v>47.75</c:v>
                </c:pt>
                <c:pt idx="64">
                  <c:v>18.14</c:v>
                </c:pt>
                <c:pt idx="65">
                  <c:v>18.579999999999998</c:v>
                </c:pt>
                <c:pt idx="66">
                  <c:v>24.16</c:v>
                </c:pt>
                <c:pt idx="67">
                  <c:v>55.34</c:v>
                </c:pt>
                <c:pt idx="68">
                  <c:v>41.72</c:v>
                </c:pt>
                <c:pt idx="69">
                  <c:v>48.94</c:v>
                </c:pt>
                <c:pt idx="70">
                  <c:v>47.94</c:v>
                </c:pt>
                <c:pt idx="71">
                  <c:v>44.08</c:v>
                </c:pt>
                <c:pt idx="72">
                  <c:v>61.5</c:v>
                </c:pt>
                <c:pt idx="73">
                  <c:v>59.8</c:v>
                </c:pt>
                <c:pt idx="74">
                  <c:v>45.599999999999994</c:v>
                </c:pt>
                <c:pt idx="75">
                  <c:v>27.1</c:v>
                </c:pt>
                <c:pt idx="76">
                  <c:v>27.1</c:v>
                </c:pt>
                <c:pt idx="77">
                  <c:v>27.1</c:v>
                </c:pt>
                <c:pt idx="78">
                  <c:v>25.849999999999998</c:v>
                </c:pt>
                <c:pt idx="79">
                  <c:v>25.849999999999998</c:v>
                </c:pt>
                <c:pt idx="80">
                  <c:v>25.849999999999998</c:v>
                </c:pt>
                <c:pt idx="81">
                  <c:v>47</c:v>
                </c:pt>
                <c:pt idx="82">
                  <c:v>47</c:v>
                </c:pt>
                <c:pt idx="83">
                  <c:v>47</c:v>
                </c:pt>
                <c:pt idx="84">
                  <c:v>41.349999999999994</c:v>
                </c:pt>
                <c:pt idx="85">
                  <c:v>41.349999999999994</c:v>
                </c:pt>
                <c:pt idx="86">
                  <c:v>41.349999999999994</c:v>
                </c:pt>
                <c:pt idx="87">
                  <c:v>41.349999999999994</c:v>
                </c:pt>
                <c:pt idx="88">
                  <c:v>41.349999999999994</c:v>
                </c:pt>
                <c:pt idx="89">
                  <c:v>41.349999999999994</c:v>
                </c:pt>
                <c:pt idx="90">
                  <c:v>41.349999999999994</c:v>
                </c:pt>
                <c:pt idx="91">
                  <c:v>41.349999999999994</c:v>
                </c:pt>
                <c:pt idx="92">
                  <c:v>41.349999999999994</c:v>
                </c:pt>
                <c:pt idx="93">
                  <c:v>41.349999999999994</c:v>
                </c:pt>
                <c:pt idx="94">
                  <c:v>41.349999999999994</c:v>
                </c:pt>
                <c:pt idx="95">
                  <c:v>41.349999999999994</c:v>
                </c:pt>
                <c:pt idx="96">
                  <c:v>42.3</c:v>
                </c:pt>
                <c:pt idx="97">
                  <c:v>42.3</c:v>
                </c:pt>
                <c:pt idx="98">
                  <c:v>42.3</c:v>
                </c:pt>
                <c:pt idx="99">
                  <c:v>42.3</c:v>
                </c:pt>
                <c:pt idx="100">
                  <c:v>42.3</c:v>
                </c:pt>
                <c:pt idx="101">
                  <c:v>42.3</c:v>
                </c:pt>
                <c:pt idx="102">
                  <c:v>42.3</c:v>
                </c:pt>
                <c:pt idx="103">
                  <c:v>42.3</c:v>
                </c:pt>
                <c:pt idx="104">
                  <c:v>42.3</c:v>
                </c:pt>
                <c:pt idx="105">
                  <c:v>42.3</c:v>
                </c:pt>
                <c:pt idx="106">
                  <c:v>42.3</c:v>
                </c:pt>
                <c:pt idx="107">
                  <c:v>42.3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C5-4928-8156-DBF3A34170CA}"/>
            </c:ext>
          </c:extLst>
        </c:ser>
        <c:ser>
          <c:idx val="1"/>
          <c:order val="1"/>
          <c:tx>
            <c:strRef>
              <c:f>'Toteuma + futuurit'!$C$1</c:f>
              <c:strCache>
                <c:ptCount val="1"/>
                <c:pt idx="0">
                  <c:v>Stockholm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'Toteuma + futuurit'!$A$3:$A$110</c:f>
              <c:numCache>
                <c:formatCode>m\/yy</c:formatCode>
                <c:ptCount val="10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  <c:pt idx="84">
                  <c:v>46388</c:v>
                </c:pt>
                <c:pt idx="85">
                  <c:v>46419</c:v>
                </c:pt>
                <c:pt idx="86">
                  <c:v>46447</c:v>
                </c:pt>
                <c:pt idx="87">
                  <c:v>46478</c:v>
                </c:pt>
                <c:pt idx="88">
                  <c:v>46508</c:v>
                </c:pt>
                <c:pt idx="89">
                  <c:v>46539</c:v>
                </c:pt>
                <c:pt idx="90">
                  <c:v>46569</c:v>
                </c:pt>
                <c:pt idx="91">
                  <c:v>46600</c:v>
                </c:pt>
                <c:pt idx="92">
                  <c:v>46631</c:v>
                </c:pt>
                <c:pt idx="93">
                  <c:v>46661</c:v>
                </c:pt>
                <c:pt idx="94">
                  <c:v>46692</c:v>
                </c:pt>
                <c:pt idx="95">
                  <c:v>46722</c:v>
                </c:pt>
                <c:pt idx="96">
                  <c:v>46753</c:v>
                </c:pt>
                <c:pt idx="97">
                  <c:v>46784</c:v>
                </c:pt>
                <c:pt idx="98">
                  <c:v>46813</c:v>
                </c:pt>
                <c:pt idx="99">
                  <c:v>46844</c:v>
                </c:pt>
                <c:pt idx="100">
                  <c:v>46874</c:v>
                </c:pt>
                <c:pt idx="101">
                  <c:v>46905</c:v>
                </c:pt>
                <c:pt idx="102">
                  <c:v>46935</c:v>
                </c:pt>
                <c:pt idx="103">
                  <c:v>46966</c:v>
                </c:pt>
                <c:pt idx="104">
                  <c:v>46997</c:v>
                </c:pt>
                <c:pt idx="105">
                  <c:v>47027</c:v>
                </c:pt>
                <c:pt idx="106">
                  <c:v>47058</c:v>
                </c:pt>
                <c:pt idx="107">
                  <c:v>47088</c:v>
                </c:pt>
              </c:numCache>
            </c:numRef>
          </c:cat>
          <c:val>
            <c:numRef>
              <c:f>'Toteuma + futuurit'!$C$3:$C$110</c:f>
              <c:numCache>
                <c:formatCode>General</c:formatCode>
                <c:ptCount val="108"/>
                <c:pt idx="0">
                  <c:v>23.73</c:v>
                </c:pt>
                <c:pt idx="1">
                  <c:v>18.39</c:v>
                </c:pt>
                <c:pt idx="2">
                  <c:v>13.84</c:v>
                </c:pt>
                <c:pt idx="3">
                  <c:v>9</c:v>
                </c:pt>
                <c:pt idx="4">
                  <c:v>12.74</c:v>
                </c:pt>
                <c:pt idx="5">
                  <c:v>23.73</c:v>
                </c:pt>
                <c:pt idx="6">
                  <c:v>8.92</c:v>
                </c:pt>
                <c:pt idx="7">
                  <c:v>33.659999999999997</c:v>
                </c:pt>
                <c:pt idx="8">
                  <c:v>33.49</c:v>
                </c:pt>
                <c:pt idx="9">
                  <c:v>22.12</c:v>
                </c:pt>
                <c:pt idx="10">
                  <c:v>23.64</c:v>
                </c:pt>
                <c:pt idx="11">
                  <c:v>30.96</c:v>
                </c:pt>
                <c:pt idx="12">
                  <c:v>48.6</c:v>
                </c:pt>
                <c:pt idx="13">
                  <c:v>53.14</c:v>
                </c:pt>
                <c:pt idx="14">
                  <c:v>36.17</c:v>
                </c:pt>
                <c:pt idx="15">
                  <c:v>33.119999999999997</c:v>
                </c:pt>
                <c:pt idx="16">
                  <c:v>42.88</c:v>
                </c:pt>
                <c:pt idx="17">
                  <c:v>39.840000000000003</c:v>
                </c:pt>
                <c:pt idx="18">
                  <c:v>57.9</c:v>
                </c:pt>
                <c:pt idx="19">
                  <c:v>65.67</c:v>
                </c:pt>
                <c:pt idx="20">
                  <c:v>90.26</c:v>
                </c:pt>
                <c:pt idx="21">
                  <c:v>64.28</c:v>
                </c:pt>
                <c:pt idx="22">
                  <c:v>82.53</c:v>
                </c:pt>
                <c:pt idx="23">
                  <c:v>175.74</c:v>
                </c:pt>
                <c:pt idx="24">
                  <c:v>100.89</c:v>
                </c:pt>
                <c:pt idx="25">
                  <c:v>73.489999999999995</c:v>
                </c:pt>
                <c:pt idx="26">
                  <c:v>122.9</c:v>
                </c:pt>
                <c:pt idx="27">
                  <c:v>86.3</c:v>
                </c:pt>
                <c:pt idx="28">
                  <c:v>98.15</c:v>
                </c:pt>
                <c:pt idx="29">
                  <c:v>119.14</c:v>
                </c:pt>
                <c:pt idx="30">
                  <c:v>81.790000000000006</c:v>
                </c:pt>
                <c:pt idx="31">
                  <c:v>211.4</c:v>
                </c:pt>
                <c:pt idx="32">
                  <c:v>212.3</c:v>
                </c:pt>
                <c:pt idx="33">
                  <c:v>73.58</c:v>
                </c:pt>
                <c:pt idx="34">
                  <c:v>120.04</c:v>
                </c:pt>
                <c:pt idx="35">
                  <c:v>245.84</c:v>
                </c:pt>
                <c:pt idx="36">
                  <c:v>82.72</c:v>
                </c:pt>
                <c:pt idx="37">
                  <c:v>73.67</c:v>
                </c:pt>
                <c:pt idx="38">
                  <c:v>71.790000000000006</c:v>
                </c:pt>
                <c:pt idx="39">
                  <c:v>60.6</c:v>
                </c:pt>
                <c:pt idx="40">
                  <c:v>34.42</c:v>
                </c:pt>
                <c:pt idx="41">
                  <c:v>45.43</c:v>
                </c:pt>
                <c:pt idx="42">
                  <c:v>32.159999999999997</c:v>
                </c:pt>
                <c:pt idx="43">
                  <c:v>31.15</c:v>
                </c:pt>
                <c:pt idx="44">
                  <c:v>20.45</c:v>
                </c:pt>
                <c:pt idx="45">
                  <c:v>28.28</c:v>
                </c:pt>
                <c:pt idx="46">
                  <c:v>71.31</c:v>
                </c:pt>
                <c:pt idx="47">
                  <c:v>70.34</c:v>
                </c:pt>
                <c:pt idx="48">
                  <c:v>71.239999999999995</c:v>
                </c:pt>
                <c:pt idx="49">
                  <c:v>44.71</c:v>
                </c:pt>
                <c:pt idx="50">
                  <c:v>52.6</c:v>
                </c:pt>
                <c:pt idx="51">
                  <c:v>48.5</c:v>
                </c:pt>
                <c:pt idx="52">
                  <c:v>20.37</c:v>
                </c:pt>
                <c:pt idx="53">
                  <c:v>24.15</c:v>
                </c:pt>
                <c:pt idx="54">
                  <c:v>18</c:v>
                </c:pt>
                <c:pt idx="55">
                  <c:v>7.41</c:v>
                </c:pt>
                <c:pt idx="56">
                  <c:v>14.49</c:v>
                </c:pt>
                <c:pt idx="57">
                  <c:v>20.190000000000001</c:v>
                </c:pt>
                <c:pt idx="58">
                  <c:v>57.76</c:v>
                </c:pt>
                <c:pt idx="59">
                  <c:v>50.54</c:v>
                </c:pt>
                <c:pt idx="60">
                  <c:v>55.25</c:v>
                </c:pt>
                <c:pt idx="61">
                  <c:v>68.28</c:v>
                </c:pt>
                <c:pt idx="62">
                  <c:v>46.32</c:v>
                </c:pt>
                <c:pt idx="63">
                  <c:v>34.24</c:v>
                </c:pt>
                <c:pt idx="64">
                  <c:v>39.409999999999997</c:v>
                </c:pt>
                <c:pt idx="65">
                  <c:v>20.75</c:v>
                </c:pt>
                <c:pt idx="66">
                  <c:v>33.07</c:v>
                </c:pt>
                <c:pt idx="67">
                  <c:v>43.55</c:v>
                </c:pt>
                <c:pt idx="68">
                  <c:v>47.56</c:v>
                </c:pt>
                <c:pt idx="69">
                  <c:v>57.15</c:v>
                </c:pt>
                <c:pt idx="70">
                  <c:v>63.35</c:v>
                </c:pt>
                <c:pt idx="71">
                  <c:v>53.83</c:v>
                </c:pt>
                <c:pt idx="72">
                  <c:v>62.1</c:v>
                </c:pt>
                <c:pt idx="73">
                  <c:v>60.5</c:v>
                </c:pt>
                <c:pt idx="74">
                  <c:v>46.55</c:v>
                </c:pt>
                <c:pt idx="75">
                  <c:v>28.5</c:v>
                </c:pt>
                <c:pt idx="76">
                  <c:v>28.5</c:v>
                </c:pt>
                <c:pt idx="77">
                  <c:v>28.5</c:v>
                </c:pt>
                <c:pt idx="78">
                  <c:v>21.5</c:v>
                </c:pt>
                <c:pt idx="79">
                  <c:v>21.5</c:v>
                </c:pt>
                <c:pt idx="80">
                  <c:v>21.5</c:v>
                </c:pt>
                <c:pt idx="81">
                  <c:v>45.900000000000006</c:v>
                </c:pt>
                <c:pt idx="82">
                  <c:v>45.900000000000006</c:v>
                </c:pt>
                <c:pt idx="83">
                  <c:v>45.900000000000006</c:v>
                </c:pt>
                <c:pt idx="84">
                  <c:v>40.349999999999994</c:v>
                </c:pt>
                <c:pt idx="85">
                  <c:v>40.349999999999994</c:v>
                </c:pt>
                <c:pt idx="86">
                  <c:v>40.349999999999994</c:v>
                </c:pt>
                <c:pt idx="87">
                  <c:v>40.349999999999994</c:v>
                </c:pt>
                <c:pt idx="88">
                  <c:v>40.349999999999994</c:v>
                </c:pt>
                <c:pt idx="89">
                  <c:v>40.349999999999994</c:v>
                </c:pt>
                <c:pt idx="90">
                  <c:v>40.349999999999994</c:v>
                </c:pt>
                <c:pt idx="91">
                  <c:v>40.349999999999994</c:v>
                </c:pt>
                <c:pt idx="92">
                  <c:v>40.349999999999994</c:v>
                </c:pt>
                <c:pt idx="93">
                  <c:v>40.349999999999994</c:v>
                </c:pt>
                <c:pt idx="94">
                  <c:v>40.349999999999994</c:v>
                </c:pt>
                <c:pt idx="95">
                  <c:v>40.349999999999994</c:v>
                </c:pt>
                <c:pt idx="96">
                  <c:v>40.849999999999994</c:v>
                </c:pt>
                <c:pt idx="97">
                  <c:v>40.849999999999994</c:v>
                </c:pt>
                <c:pt idx="98">
                  <c:v>40.849999999999994</c:v>
                </c:pt>
                <c:pt idx="99">
                  <c:v>40.849999999999994</c:v>
                </c:pt>
                <c:pt idx="100">
                  <c:v>40.849999999999994</c:v>
                </c:pt>
                <c:pt idx="101">
                  <c:v>40.849999999999994</c:v>
                </c:pt>
                <c:pt idx="102">
                  <c:v>40.849999999999994</c:v>
                </c:pt>
                <c:pt idx="103">
                  <c:v>40.849999999999994</c:v>
                </c:pt>
                <c:pt idx="104">
                  <c:v>40.849999999999994</c:v>
                </c:pt>
                <c:pt idx="105">
                  <c:v>40.849999999999994</c:v>
                </c:pt>
                <c:pt idx="106">
                  <c:v>40.849999999999994</c:v>
                </c:pt>
                <c:pt idx="107">
                  <c:v>40.849999999999994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C5-4928-8156-DBF3A34170CA}"/>
            </c:ext>
          </c:extLst>
        </c:ser>
        <c:ser>
          <c:idx val="2"/>
          <c:order val="2"/>
          <c:tx>
            <c:strRef>
              <c:f>'Toteuma + futuurit'!$D$1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'Toteuma + futuurit'!$A$3:$A$110</c:f>
              <c:numCache>
                <c:formatCode>m\/yy</c:formatCode>
                <c:ptCount val="10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  <c:pt idx="84">
                  <c:v>46388</c:v>
                </c:pt>
                <c:pt idx="85">
                  <c:v>46419</c:v>
                </c:pt>
                <c:pt idx="86">
                  <c:v>46447</c:v>
                </c:pt>
                <c:pt idx="87">
                  <c:v>46478</c:v>
                </c:pt>
                <c:pt idx="88">
                  <c:v>46508</c:v>
                </c:pt>
                <c:pt idx="89">
                  <c:v>46539</c:v>
                </c:pt>
                <c:pt idx="90">
                  <c:v>46569</c:v>
                </c:pt>
                <c:pt idx="91">
                  <c:v>46600</c:v>
                </c:pt>
                <c:pt idx="92">
                  <c:v>46631</c:v>
                </c:pt>
                <c:pt idx="93">
                  <c:v>46661</c:v>
                </c:pt>
                <c:pt idx="94">
                  <c:v>46692</c:v>
                </c:pt>
                <c:pt idx="95">
                  <c:v>46722</c:v>
                </c:pt>
                <c:pt idx="96">
                  <c:v>46753</c:v>
                </c:pt>
                <c:pt idx="97">
                  <c:v>46784</c:v>
                </c:pt>
                <c:pt idx="98">
                  <c:v>46813</c:v>
                </c:pt>
                <c:pt idx="99">
                  <c:v>46844</c:v>
                </c:pt>
                <c:pt idx="100">
                  <c:v>46874</c:v>
                </c:pt>
                <c:pt idx="101">
                  <c:v>46905</c:v>
                </c:pt>
                <c:pt idx="102">
                  <c:v>46935</c:v>
                </c:pt>
                <c:pt idx="103">
                  <c:v>46966</c:v>
                </c:pt>
                <c:pt idx="104">
                  <c:v>46997</c:v>
                </c:pt>
                <c:pt idx="105">
                  <c:v>47027</c:v>
                </c:pt>
                <c:pt idx="106">
                  <c:v>47058</c:v>
                </c:pt>
                <c:pt idx="107">
                  <c:v>47088</c:v>
                </c:pt>
              </c:numCache>
            </c:numRef>
          </c:cat>
          <c:val>
            <c:numRef>
              <c:f>'Toteuma + futuurit'!$D$3:$D$110</c:f>
              <c:numCache>
                <c:formatCode>General</c:formatCode>
                <c:ptCount val="108"/>
                <c:pt idx="0">
                  <c:v>35.03</c:v>
                </c:pt>
                <c:pt idx="1">
                  <c:v>21.92</c:v>
                </c:pt>
                <c:pt idx="2">
                  <c:v>22.49</c:v>
                </c:pt>
                <c:pt idx="3">
                  <c:v>17.09</c:v>
                </c:pt>
                <c:pt idx="4">
                  <c:v>17.600000000000001</c:v>
                </c:pt>
                <c:pt idx="5">
                  <c:v>26.18</c:v>
                </c:pt>
                <c:pt idx="6">
                  <c:v>30.06</c:v>
                </c:pt>
                <c:pt idx="7">
                  <c:v>34.86</c:v>
                </c:pt>
                <c:pt idx="8">
                  <c:v>43.69</c:v>
                </c:pt>
                <c:pt idx="9">
                  <c:v>33.97</c:v>
                </c:pt>
                <c:pt idx="10">
                  <c:v>38.79</c:v>
                </c:pt>
                <c:pt idx="11">
                  <c:v>43.52</c:v>
                </c:pt>
                <c:pt idx="12">
                  <c:v>52.81</c:v>
                </c:pt>
                <c:pt idx="13">
                  <c:v>48.7</c:v>
                </c:pt>
                <c:pt idx="14">
                  <c:v>47.16</c:v>
                </c:pt>
                <c:pt idx="15">
                  <c:v>53.61</c:v>
                </c:pt>
                <c:pt idx="16">
                  <c:v>53.35</c:v>
                </c:pt>
                <c:pt idx="17">
                  <c:v>74.08</c:v>
                </c:pt>
                <c:pt idx="18">
                  <c:v>81.37</c:v>
                </c:pt>
                <c:pt idx="19">
                  <c:v>82.7</c:v>
                </c:pt>
                <c:pt idx="20">
                  <c:v>128.37</c:v>
                </c:pt>
                <c:pt idx="21">
                  <c:v>139.49</c:v>
                </c:pt>
                <c:pt idx="22">
                  <c:v>176.15</c:v>
                </c:pt>
                <c:pt idx="23">
                  <c:v>221.06</c:v>
                </c:pt>
                <c:pt idx="24">
                  <c:v>167.73</c:v>
                </c:pt>
                <c:pt idx="25">
                  <c:v>128.80000000000001</c:v>
                </c:pt>
                <c:pt idx="26">
                  <c:v>252.01</c:v>
                </c:pt>
                <c:pt idx="27">
                  <c:v>165.73</c:v>
                </c:pt>
                <c:pt idx="28">
                  <c:v>177.48</c:v>
                </c:pt>
                <c:pt idx="29">
                  <c:v>218.03</c:v>
                </c:pt>
                <c:pt idx="30">
                  <c:v>315</c:v>
                </c:pt>
                <c:pt idx="31">
                  <c:v>465.18</c:v>
                </c:pt>
                <c:pt idx="32">
                  <c:v>346.12</c:v>
                </c:pt>
                <c:pt idx="33">
                  <c:v>152.6</c:v>
                </c:pt>
                <c:pt idx="34">
                  <c:v>173.63</c:v>
                </c:pt>
                <c:pt idx="35">
                  <c:v>251.62</c:v>
                </c:pt>
                <c:pt idx="36">
                  <c:v>117.83</c:v>
                </c:pt>
                <c:pt idx="37">
                  <c:v>128.31</c:v>
                </c:pt>
                <c:pt idx="38">
                  <c:v>102.52</c:v>
                </c:pt>
                <c:pt idx="39">
                  <c:v>100.74</c:v>
                </c:pt>
                <c:pt idx="40">
                  <c:v>81.72</c:v>
                </c:pt>
                <c:pt idx="41">
                  <c:v>94.76</c:v>
                </c:pt>
                <c:pt idx="42">
                  <c:v>77.61</c:v>
                </c:pt>
                <c:pt idx="43">
                  <c:v>94.32</c:v>
                </c:pt>
                <c:pt idx="44">
                  <c:v>100.72</c:v>
                </c:pt>
                <c:pt idx="45">
                  <c:v>87.38</c:v>
                </c:pt>
                <c:pt idx="46">
                  <c:v>91.12</c:v>
                </c:pt>
                <c:pt idx="47">
                  <c:v>68.52</c:v>
                </c:pt>
                <c:pt idx="48">
                  <c:v>76.569999999999993</c:v>
                </c:pt>
                <c:pt idx="49">
                  <c:v>61.34</c:v>
                </c:pt>
                <c:pt idx="50">
                  <c:v>64.7</c:v>
                </c:pt>
                <c:pt idx="51">
                  <c:v>62.36</c:v>
                </c:pt>
                <c:pt idx="52">
                  <c:v>67.209999999999994</c:v>
                </c:pt>
                <c:pt idx="53">
                  <c:v>72.89</c:v>
                </c:pt>
                <c:pt idx="54">
                  <c:v>67.7</c:v>
                </c:pt>
                <c:pt idx="55">
                  <c:v>82.05</c:v>
                </c:pt>
                <c:pt idx="56">
                  <c:v>78.31</c:v>
                </c:pt>
                <c:pt idx="57">
                  <c:v>86.1</c:v>
                </c:pt>
                <c:pt idx="58">
                  <c:v>113.91</c:v>
                </c:pt>
                <c:pt idx="59">
                  <c:v>108.32</c:v>
                </c:pt>
                <c:pt idx="60">
                  <c:v>114.14</c:v>
                </c:pt>
                <c:pt idx="61">
                  <c:v>128.52000000000001</c:v>
                </c:pt>
                <c:pt idx="62">
                  <c:v>94.73</c:v>
                </c:pt>
                <c:pt idx="63">
                  <c:v>77.94</c:v>
                </c:pt>
                <c:pt idx="64">
                  <c:v>67.34</c:v>
                </c:pt>
                <c:pt idx="65">
                  <c:v>63.99</c:v>
                </c:pt>
                <c:pt idx="66">
                  <c:v>87.8</c:v>
                </c:pt>
                <c:pt idx="67">
                  <c:v>76.989999999999995</c:v>
                </c:pt>
                <c:pt idx="68">
                  <c:v>83.51</c:v>
                </c:pt>
                <c:pt idx="69">
                  <c:v>84.4</c:v>
                </c:pt>
                <c:pt idx="70">
                  <c:v>101.88</c:v>
                </c:pt>
                <c:pt idx="71">
                  <c:v>93.32</c:v>
                </c:pt>
                <c:pt idx="72">
                  <c:v>104.16</c:v>
                </c:pt>
                <c:pt idx="73">
                  <c:v>99.68</c:v>
                </c:pt>
                <c:pt idx="74">
                  <c:v>83.38</c:v>
                </c:pt>
                <c:pt idx="75">
                  <c:v>68.98</c:v>
                </c:pt>
                <c:pt idx="76">
                  <c:v>68.98</c:v>
                </c:pt>
                <c:pt idx="77">
                  <c:v>68.98</c:v>
                </c:pt>
                <c:pt idx="78">
                  <c:v>80.239999999999995</c:v>
                </c:pt>
                <c:pt idx="79">
                  <c:v>80.239999999999995</c:v>
                </c:pt>
                <c:pt idx="80">
                  <c:v>80.239999999999995</c:v>
                </c:pt>
                <c:pt idx="81">
                  <c:v>94.9</c:v>
                </c:pt>
                <c:pt idx="82">
                  <c:v>94.9</c:v>
                </c:pt>
                <c:pt idx="83">
                  <c:v>94.9</c:v>
                </c:pt>
                <c:pt idx="84">
                  <c:v>82.08</c:v>
                </c:pt>
                <c:pt idx="85">
                  <c:v>82.08</c:v>
                </c:pt>
                <c:pt idx="86">
                  <c:v>82.08</c:v>
                </c:pt>
                <c:pt idx="87">
                  <c:v>82.08</c:v>
                </c:pt>
                <c:pt idx="88">
                  <c:v>82.08</c:v>
                </c:pt>
                <c:pt idx="89">
                  <c:v>82.08</c:v>
                </c:pt>
                <c:pt idx="90">
                  <c:v>82.08</c:v>
                </c:pt>
                <c:pt idx="91">
                  <c:v>82.08</c:v>
                </c:pt>
                <c:pt idx="92">
                  <c:v>82.08</c:v>
                </c:pt>
                <c:pt idx="93">
                  <c:v>82.08</c:v>
                </c:pt>
                <c:pt idx="94">
                  <c:v>82.08</c:v>
                </c:pt>
                <c:pt idx="95">
                  <c:v>82.08</c:v>
                </c:pt>
                <c:pt idx="96">
                  <c:v>78.92</c:v>
                </c:pt>
                <c:pt idx="97">
                  <c:v>78.92</c:v>
                </c:pt>
                <c:pt idx="98">
                  <c:v>78.92</c:v>
                </c:pt>
                <c:pt idx="99">
                  <c:v>78.92</c:v>
                </c:pt>
                <c:pt idx="100">
                  <c:v>78.92</c:v>
                </c:pt>
                <c:pt idx="101">
                  <c:v>78.92</c:v>
                </c:pt>
                <c:pt idx="102">
                  <c:v>78.92</c:v>
                </c:pt>
                <c:pt idx="103">
                  <c:v>78.92</c:v>
                </c:pt>
                <c:pt idx="104">
                  <c:v>78.92</c:v>
                </c:pt>
                <c:pt idx="105">
                  <c:v>78.92</c:v>
                </c:pt>
                <c:pt idx="106">
                  <c:v>78.92</c:v>
                </c:pt>
                <c:pt idx="107">
                  <c:v>78.92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C5-4928-8156-DBF3A3417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8566120"/>
        <c:axId val="1068567560"/>
      </c:lineChart>
      <c:dateAx>
        <c:axId val="10685661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68567560"/>
        <c:crosses val="autoZero"/>
        <c:auto val="0"/>
        <c:lblOffset val="100"/>
        <c:baseTimeUnit val="months"/>
        <c:majorUnit val="12"/>
        <c:majorTimeUnit val="months"/>
      </c:dateAx>
      <c:valAx>
        <c:axId val="106856756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1.4976192360293477E-3"/>
              <c:y val="1.29560625083343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685661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9176296431292"/>
          <c:y val="0.94305978419364256"/>
          <c:w val="0.43684471040366279"/>
          <c:h val="5.3648034736398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The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shares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of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different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components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in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the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electricity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bill, September 2025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</a:t>
            </a:r>
            <a:b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</a:b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H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ousehold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consumer,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annual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</a:t>
            </a:r>
            <a:r>
              <a:rPr lang="fi-FI" sz="1400" b="0" i="0" u="none" strike="noStrike" kern="1200" spc="0" baseline="0" dirty="0" err="1">
                <a:solidFill>
                  <a:sysClr val="windowText" lastClr="000000"/>
                </a:solidFill>
                <a:latin typeface="Aptos" panose="020B0004020202020204" pitchFamily="34" charset="0"/>
              </a:rPr>
              <a:t>consumption</a:t>
            </a:r>
            <a:r>
              <a:rPr lang="fi-FI" sz="1400" b="0" i="0" u="none" strike="noStrike" kern="1200" spc="0" baseline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5,000 – 15,000 kWh</a:t>
            </a:r>
          </a:p>
        </c:rich>
      </c:tx>
      <c:layout>
        <c:manualLayout>
          <c:xMode val="edge"/>
          <c:yMode val="edge"/>
          <c:x val="0.150489556651804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7751989693042977"/>
          <c:y val="0.23084148120386397"/>
          <c:w val="0.74590913704847672"/>
          <c:h val="0.59063610342559625"/>
        </c:manualLayout>
      </c:layout>
      <c:doughnutChart>
        <c:varyColors val="1"/>
        <c:ser>
          <c:idx val="0"/>
          <c:order val="0"/>
          <c:tx>
            <c:strRef>
              <c:f>Hinnat!$A$204</c:f>
              <c:strCache>
                <c:ptCount val="1"/>
                <c:pt idx="0">
                  <c:v>syyskuu 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1-42ED-8E52-AE1E81C384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1-42ED-8E52-AE1E81C384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1-42ED-8E52-AE1E81C38480}"/>
              </c:ext>
            </c:extLst>
          </c:dPt>
          <c:dLbls>
            <c:dLbl>
              <c:idx val="0"/>
              <c:layout>
                <c:manualLayout>
                  <c:x val="0.12972678862590103"/>
                  <c:y val="-5.32249078656804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5723960987511"/>
                      <c:h val="0.187093525060902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91-42ED-8E52-AE1E81C38480}"/>
                </c:ext>
              </c:extLst>
            </c:dLbl>
            <c:dLbl>
              <c:idx val="1"/>
              <c:layout>
                <c:manualLayout>
                  <c:x val="2.7854393984082289E-2"/>
                  <c:y val="0.141027070289079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78995530964036"/>
                      <c:h val="0.15216906050551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791-42ED-8E52-AE1E81C38480}"/>
                </c:ext>
              </c:extLst>
            </c:dLbl>
            <c:dLbl>
              <c:idx val="2"/>
              <c:layout>
                <c:manualLayout>
                  <c:x val="-0.15691377070650395"/>
                  <c:y val="-5.869830537350821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91-42ED-8E52-AE1E81C38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Hinnat!$B$2:$D$2</c:f>
              <c:strCache>
                <c:ptCount val="3"/>
                <c:pt idx="0">
                  <c:v>Electricity energy (tax free)</c:v>
                </c:pt>
                <c:pt idx="1">
                  <c:v>Network service fee (tax free)</c:v>
                </c:pt>
                <c:pt idx="2">
                  <c:v>Taxes (electricity tax and VAT)</c:v>
                </c:pt>
              </c:strCache>
            </c:strRef>
          </c:cat>
          <c:val>
            <c:numRef>
              <c:f>Hinnat!$B$204:$D$204</c:f>
              <c:numCache>
                <c:formatCode>0.00</c:formatCode>
                <c:ptCount val="3"/>
                <c:pt idx="0">
                  <c:v>6.46</c:v>
                </c:pt>
                <c:pt idx="1">
                  <c:v>5.2869999999999999</c:v>
                </c:pt>
                <c:pt idx="2">
                  <c:v>5.8230000000000004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91-42ED-8E52-AE1E81C384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fi-FI" baseline="0">
                <a:solidFill>
                  <a:sysClr val="windowText" lastClr="000000"/>
                </a:solidFill>
                <a:latin typeface="Aptos" panose="020B0004020202020204" pitchFamily="34" charset="0"/>
              </a:rPr>
              <a:t>The development of electricity bill</a:t>
            </a:r>
          </a:p>
          <a:p>
            <a:pPr>
              <a:defRPr>
                <a:solidFill>
                  <a:sysClr val="windowText" lastClr="000000"/>
                </a:solidFill>
                <a:latin typeface="Aptos" panose="020B0004020202020204" pitchFamily="34" charset="0"/>
              </a:defRPr>
            </a:pPr>
            <a:r>
              <a:rPr lang="fi-FI" baseline="0">
                <a:solidFill>
                  <a:sysClr val="windowText" lastClr="000000"/>
                </a:solidFill>
                <a:latin typeface="Aptos" panose="020B0004020202020204" pitchFamily="34" charset="0"/>
              </a:rPr>
              <a:t>Household consumer, annual consumption 5,000 - 15,000 kWh</a:t>
            </a:r>
            <a:endParaRPr lang="fi-FI">
              <a:solidFill>
                <a:sysClr val="windowText" lastClr="000000"/>
              </a:solidFill>
              <a:latin typeface="Aptos" panose="020B00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4292210914798814E-2"/>
          <c:y val="0.14334603683819266"/>
          <c:w val="0.9241968065506716"/>
          <c:h val="0.71751812720415875"/>
        </c:manualLayout>
      </c:layout>
      <c:barChart>
        <c:barDir val="col"/>
        <c:grouping val="stacked"/>
        <c:varyColors val="0"/>
        <c:ser>
          <c:idx val="0"/>
          <c:order val="0"/>
          <c:tx>
            <c:v>Electricity energy (tax free)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Hinnat!$A$112:$A$207</c:f>
              <c:numCache>
                <c:formatCode>mmmm\ yy</c:formatCode>
                <c:ptCount val="9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  <c:pt idx="84">
                  <c:v>45658</c:v>
                </c:pt>
                <c:pt idx="85">
                  <c:v>45689</c:v>
                </c:pt>
                <c:pt idx="86">
                  <c:v>45717</c:v>
                </c:pt>
                <c:pt idx="87">
                  <c:v>45748</c:v>
                </c:pt>
                <c:pt idx="88">
                  <c:v>45778</c:v>
                </c:pt>
                <c:pt idx="89">
                  <c:v>45809</c:v>
                </c:pt>
                <c:pt idx="90">
                  <c:v>45839</c:v>
                </c:pt>
                <c:pt idx="91">
                  <c:v>45870</c:v>
                </c:pt>
                <c:pt idx="92">
                  <c:v>45901</c:v>
                </c:pt>
                <c:pt idx="93">
                  <c:v>45931</c:v>
                </c:pt>
                <c:pt idx="94">
                  <c:v>45962</c:v>
                </c:pt>
                <c:pt idx="95">
                  <c:v>45992</c:v>
                </c:pt>
              </c:numCache>
            </c:numRef>
          </c:cat>
          <c:val>
            <c:numRef>
              <c:f>Hinnat!$B$112:$B$204</c:f>
              <c:numCache>
                <c:formatCode>0.00</c:formatCode>
                <c:ptCount val="93"/>
                <c:pt idx="0">
                  <c:v>4.18</c:v>
                </c:pt>
                <c:pt idx="1">
                  <c:v>4.22</c:v>
                </c:pt>
                <c:pt idx="2">
                  <c:v>4.1900000000000004</c:v>
                </c:pt>
                <c:pt idx="3">
                  <c:v>4.17</c:v>
                </c:pt>
                <c:pt idx="4">
                  <c:v>4.17</c:v>
                </c:pt>
                <c:pt idx="5">
                  <c:v>4.1900000000000004</c:v>
                </c:pt>
                <c:pt idx="6">
                  <c:v>4.34</c:v>
                </c:pt>
                <c:pt idx="7">
                  <c:v>4.45</c:v>
                </c:pt>
                <c:pt idx="8">
                  <c:v>4.45</c:v>
                </c:pt>
                <c:pt idx="9">
                  <c:v>4.4800000000000004</c:v>
                </c:pt>
                <c:pt idx="10">
                  <c:v>4.63</c:v>
                </c:pt>
                <c:pt idx="11">
                  <c:v>4.67</c:v>
                </c:pt>
                <c:pt idx="12">
                  <c:v>4.75</c:v>
                </c:pt>
                <c:pt idx="13">
                  <c:v>4.79</c:v>
                </c:pt>
                <c:pt idx="14">
                  <c:v>4.75</c:v>
                </c:pt>
                <c:pt idx="15">
                  <c:v>4.8899999999999997</c:v>
                </c:pt>
                <c:pt idx="16">
                  <c:v>4.8</c:v>
                </c:pt>
                <c:pt idx="17">
                  <c:v>4.7699999999999996</c:v>
                </c:pt>
                <c:pt idx="18">
                  <c:v>4.9000000000000004</c:v>
                </c:pt>
                <c:pt idx="19">
                  <c:v>5</c:v>
                </c:pt>
                <c:pt idx="20">
                  <c:v>5.03</c:v>
                </c:pt>
                <c:pt idx="21">
                  <c:v>4.9800000000000004</c:v>
                </c:pt>
                <c:pt idx="22">
                  <c:v>4.9800000000000004</c:v>
                </c:pt>
                <c:pt idx="23">
                  <c:v>4.92</c:v>
                </c:pt>
                <c:pt idx="24">
                  <c:v>4.92</c:v>
                </c:pt>
                <c:pt idx="25">
                  <c:v>4.8600000000000003</c:v>
                </c:pt>
                <c:pt idx="26">
                  <c:v>4.8499999999999996</c:v>
                </c:pt>
                <c:pt idx="27">
                  <c:v>4.7</c:v>
                </c:pt>
                <c:pt idx="28">
                  <c:v>4.7300000000000004</c:v>
                </c:pt>
                <c:pt idx="29">
                  <c:v>4.78</c:v>
                </c:pt>
                <c:pt idx="30">
                  <c:v>4.63</c:v>
                </c:pt>
                <c:pt idx="31">
                  <c:v>4.8099999999999996</c:v>
                </c:pt>
                <c:pt idx="32">
                  <c:v>4.76</c:v>
                </c:pt>
                <c:pt idx="33">
                  <c:v>4.67</c:v>
                </c:pt>
                <c:pt idx="34">
                  <c:v>4.5999999999999996</c:v>
                </c:pt>
                <c:pt idx="35">
                  <c:v>4.62</c:v>
                </c:pt>
                <c:pt idx="36">
                  <c:v>4.8099999999999996</c:v>
                </c:pt>
                <c:pt idx="37">
                  <c:v>4.8899999999999997</c:v>
                </c:pt>
                <c:pt idx="38">
                  <c:v>4.79</c:v>
                </c:pt>
                <c:pt idx="39">
                  <c:v>4.6500000000000004</c:v>
                </c:pt>
                <c:pt idx="40">
                  <c:v>4.79</c:v>
                </c:pt>
                <c:pt idx="41">
                  <c:v>4.9400000000000004</c:v>
                </c:pt>
                <c:pt idx="42">
                  <c:v>5.16</c:v>
                </c:pt>
                <c:pt idx="43">
                  <c:v>5.12</c:v>
                </c:pt>
                <c:pt idx="44">
                  <c:v>5.28</c:v>
                </c:pt>
                <c:pt idx="45">
                  <c:v>5.14</c:v>
                </c:pt>
                <c:pt idx="46">
                  <c:v>5.32</c:v>
                </c:pt>
                <c:pt idx="47">
                  <c:v>6.33</c:v>
                </c:pt>
                <c:pt idx="48">
                  <c:v>5.72</c:v>
                </c:pt>
                <c:pt idx="49">
                  <c:v>5.83</c:v>
                </c:pt>
                <c:pt idx="50">
                  <c:v>6.04</c:v>
                </c:pt>
                <c:pt idx="51">
                  <c:v>5.9939999999999998</c:v>
                </c:pt>
                <c:pt idx="52">
                  <c:v>6.3449999999999998</c:v>
                </c:pt>
                <c:pt idx="53">
                  <c:v>6.4359999999999999</c:v>
                </c:pt>
                <c:pt idx="54">
                  <c:v>7.1920000000000002</c:v>
                </c:pt>
                <c:pt idx="55">
                  <c:v>7.6340000000000003</c:v>
                </c:pt>
                <c:pt idx="56">
                  <c:v>7.9</c:v>
                </c:pt>
                <c:pt idx="57">
                  <c:v>10.888999999999999</c:v>
                </c:pt>
                <c:pt idx="58">
                  <c:v>11.993</c:v>
                </c:pt>
                <c:pt idx="59">
                  <c:v>12.956</c:v>
                </c:pt>
                <c:pt idx="60">
                  <c:v>11.7</c:v>
                </c:pt>
                <c:pt idx="61">
                  <c:v>10.837999999999999</c:v>
                </c:pt>
                <c:pt idx="62">
                  <c:v>10.291</c:v>
                </c:pt>
                <c:pt idx="63">
                  <c:v>8.6609999999999996</c:v>
                </c:pt>
                <c:pt idx="64">
                  <c:v>7.78</c:v>
                </c:pt>
                <c:pt idx="65">
                  <c:v>7.8</c:v>
                </c:pt>
                <c:pt idx="66">
                  <c:v>7.58</c:v>
                </c:pt>
                <c:pt idx="67">
                  <c:v>8.6389999999999993</c:v>
                </c:pt>
                <c:pt idx="68">
                  <c:v>7.4</c:v>
                </c:pt>
                <c:pt idx="69">
                  <c:v>7.4710000000000001</c:v>
                </c:pt>
                <c:pt idx="70">
                  <c:v>8.2579999999999991</c:v>
                </c:pt>
                <c:pt idx="71">
                  <c:v>8.8049999999999997</c:v>
                </c:pt>
                <c:pt idx="72">
                  <c:v>10.130000000000001</c:v>
                </c:pt>
                <c:pt idx="73">
                  <c:v>8.48</c:v>
                </c:pt>
                <c:pt idx="74">
                  <c:v>8.44</c:v>
                </c:pt>
                <c:pt idx="75">
                  <c:v>7.88</c:v>
                </c:pt>
                <c:pt idx="76">
                  <c:v>7.34</c:v>
                </c:pt>
                <c:pt idx="77">
                  <c:v>7.28</c:v>
                </c:pt>
                <c:pt idx="78">
                  <c:v>6.57</c:v>
                </c:pt>
                <c:pt idx="79">
                  <c:v>6.335</c:v>
                </c:pt>
                <c:pt idx="80">
                  <c:v>7.7430000000000003</c:v>
                </c:pt>
                <c:pt idx="81">
                  <c:v>6.7809999999999997</c:v>
                </c:pt>
                <c:pt idx="82">
                  <c:v>6.94</c:v>
                </c:pt>
                <c:pt idx="83">
                  <c:v>6.71</c:v>
                </c:pt>
                <c:pt idx="84">
                  <c:v>7.17</c:v>
                </c:pt>
                <c:pt idx="85">
                  <c:v>7.01</c:v>
                </c:pt>
                <c:pt idx="86">
                  <c:v>6.86</c:v>
                </c:pt>
                <c:pt idx="87">
                  <c:v>6.6390000000000002</c:v>
                </c:pt>
                <c:pt idx="88">
                  <c:v>5.6660000000000004</c:v>
                </c:pt>
                <c:pt idx="89">
                  <c:v>5.6040000000000001</c:v>
                </c:pt>
                <c:pt idx="90">
                  <c:v>5.92</c:v>
                </c:pt>
                <c:pt idx="91">
                  <c:v>7.18</c:v>
                </c:pt>
                <c:pt idx="92">
                  <c:v>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9-4DF2-AB03-B3FE1AB15E14}"/>
            </c:ext>
          </c:extLst>
        </c:ser>
        <c:ser>
          <c:idx val="1"/>
          <c:order val="1"/>
          <c:tx>
            <c:v>Network service fee (tax free)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Hinnat!$A$112:$A$207</c:f>
              <c:numCache>
                <c:formatCode>mmmm\ yy</c:formatCode>
                <c:ptCount val="9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  <c:pt idx="84">
                  <c:v>45658</c:v>
                </c:pt>
                <c:pt idx="85">
                  <c:v>45689</c:v>
                </c:pt>
                <c:pt idx="86">
                  <c:v>45717</c:v>
                </c:pt>
                <c:pt idx="87">
                  <c:v>45748</c:v>
                </c:pt>
                <c:pt idx="88">
                  <c:v>45778</c:v>
                </c:pt>
                <c:pt idx="89">
                  <c:v>45809</c:v>
                </c:pt>
                <c:pt idx="90">
                  <c:v>45839</c:v>
                </c:pt>
                <c:pt idx="91">
                  <c:v>45870</c:v>
                </c:pt>
                <c:pt idx="92">
                  <c:v>45901</c:v>
                </c:pt>
                <c:pt idx="93">
                  <c:v>45931</c:v>
                </c:pt>
                <c:pt idx="94">
                  <c:v>45962</c:v>
                </c:pt>
                <c:pt idx="95">
                  <c:v>45992</c:v>
                </c:pt>
              </c:numCache>
            </c:numRef>
          </c:cat>
          <c:val>
            <c:numRef>
              <c:f>Hinnat!$C$112:$C$204</c:f>
              <c:numCache>
                <c:formatCode>0.00</c:formatCode>
                <c:ptCount val="93"/>
                <c:pt idx="0">
                  <c:v>4.5309999999999997</c:v>
                </c:pt>
                <c:pt idx="1">
                  <c:v>4.5309999999999997</c:v>
                </c:pt>
                <c:pt idx="2">
                  <c:v>4.5339999999999998</c:v>
                </c:pt>
                <c:pt idx="3">
                  <c:v>4.5990000000000002</c:v>
                </c:pt>
                <c:pt idx="4">
                  <c:v>4.5999999999999996</c:v>
                </c:pt>
                <c:pt idx="5">
                  <c:v>4.6070000000000002</c:v>
                </c:pt>
                <c:pt idx="6">
                  <c:v>4.7960000000000003</c:v>
                </c:pt>
                <c:pt idx="7">
                  <c:v>4.7850000000000001</c:v>
                </c:pt>
                <c:pt idx="8">
                  <c:v>4.8129999999999997</c:v>
                </c:pt>
                <c:pt idx="9">
                  <c:v>4.8129999999999997</c:v>
                </c:pt>
                <c:pt idx="10">
                  <c:v>4.8209999999999997</c:v>
                </c:pt>
                <c:pt idx="11">
                  <c:v>4.8209999999999997</c:v>
                </c:pt>
                <c:pt idx="12">
                  <c:v>4.8310000000000004</c:v>
                </c:pt>
                <c:pt idx="13">
                  <c:v>4.8330000000000002</c:v>
                </c:pt>
                <c:pt idx="14">
                  <c:v>4.83</c:v>
                </c:pt>
                <c:pt idx="15">
                  <c:v>4.79</c:v>
                </c:pt>
                <c:pt idx="16">
                  <c:v>4.7969999999999997</c:v>
                </c:pt>
                <c:pt idx="17">
                  <c:v>4.7969999999999997</c:v>
                </c:pt>
                <c:pt idx="18">
                  <c:v>4.8680000000000003</c:v>
                </c:pt>
                <c:pt idx="19">
                  <c:v>4.8769999999999998</c:v>
                </c:pt>
                <c:pt idx="20">
                  <c:v>4.95</c:v>
                </c:pt>
                <c:pt idx="21">
                  <c:v>4.9589999999999996</c:v>
                </c:pt>
                <c:pt idx="22">
                  <c:v>5.0129999999999999</c:v>
                </c:pt>
                <c:pt idx="23">
                  <c:v>5.024</c:v>
                </c:pt>
                <c:pt idx="24">
                  <c:v>5.0339999999999998</c:v>
                </c:pt>
                <c:pt idx="25">
                  <c:v>5.0449999999999999</c:v>
                </c:pt>
                <c:pt idx="26">
                  <c:v>5.056</c:v>
                </c:pt>
                <c:pt idx="27">
                  <c:v>5.0659999999999998</c:v>
                </c:pt>
                <c:pt idx="28">
                  <c:v>5.077</c:v>
                </c:pt>
                <c:pt idx="29">
                  <c:v>5.0869999999999997</c:v>
                </c:pt>
                <c:pt idx="30">
                  <c:v>5.0979999999999999</c:v>
                </c:pt>
                <c:pt idx="31">
                  <c:v>5.1079999999999997</c:v>
                </c:pt>
                <c:pt idx="32">
                  <c:v>5.1189999999999998</c:v>
                </c:pt>
                <c:pt idx="33">
                  <c:v>5.13</c:v>
                </c:pt>
                <c:pt idx="34">
                  <c:v>5.14</c:v>
                </c:pt>
                <c:pt idx="35">
                  <c:v>5.1509999999999998</c:v>
                </c:pt>
                <c:pt idx="36">
                  <c:v>5.1609999999999996</c:v>
                </c:pt>
                <c:pt idx="37">
                  <c:v>5.1609999999999996</c:v>
                </c:pt>
                <c:pt idx="38">
                  <c:v>5.1769999999999996</c:v>
                </c:pt>
                <c:pt idx="39">
                  <c:v>5.1609999999999996</c:v>
                </c:pt>
                <c:pt idx="40">
                  <c:v>5.1609999999999996</c:v>
                </c:pt>
                <c:pt idx="41">
                  <c:v>5.173</c:v>
                </c:pt>
                <c:pt idx="42">
                  <c:v>5.173</c:v>
                </c:pt>
                <c:pt idx="43">
                  <c:v>5.173</c:v>
                </c:pt>
                <c:pt idx="44">
                  <c:v>5.157</c:v>
                </c:pt>
                <c:pt idx="45">
                  <c:v>5.194</c:v>
                </c:pt>
                <c:pt idx="46">
                  <c:v>5.1849999999999996</c:v>
                </c:pt>
                <c:pt idx="47">
                  <c:v>5.0519999999999996</c:v>
                </c:pt>
                <c:pt idx="48">
                  <c:v>5.1449999999999996</c:v>
                </c:pt>
                <c:pt idx="49">
                  <c:v>5.1349999999999998</c:v>
                </c:pt>
                <c:pt idx="50">
                  <c:v>5.125</c:v>
                </c:pt>
                <c:pt idx="51">
                  <c:v>4.976</c:v>
                </c:pt>
                <c:pt idx="52">
                  <c:v>4.976</c:v>
                </c:pt>
                <c:pt idx="53">
                  <c:v>5.0970000000000004</c:v>
                </c:pt>
                <c:pt idx="54">
                  <c:v>5.0970000000000004</c:v>
                </c:pt>
                <c:pt idx="55">
                  <c:v>5.0970000000000004</c:v>
                </c:pt>
                <c:pt idx="56">
                  <c:v>5.0970000000000004</c:v>
                </c:pt>
                <c:pt idx="57">
                  <c:v>5.0970000000000004</c:v>
                </c:pt>
                <c:pt idx="58">
                  <c:v>5.0650000000000004</c:v>
                </c:pt>
                <c:pt idx="59">
                  <c:v>5.0650000000000004</c:v>
                </c:pt>
                <c:pt idx="60">
                  <c:v>5.1609999999999996</c:v>
                </c:pt>
                <c:pt idx="61">
                  <c:v>5.157</c:v>
                </c:pt>
                <c:pt idx="62">
                  <c:v>5.157</c:v>
                </c:pt>
                <c:pt idx="63">
                  <c:v>5.1289999999999996</c:v>
                </c:pt>
                <c:pt idx="64">
                  <c:v>5.202</c:v>
                </c:pt>
                <c:pt idx="65">
                  <c:v>5.218</c:v>
                </c:pt>
                <c:pt idx="66">
                  <c:v>5.226</c:v>
                </c:pt>
                <c:pt idx="67">
                  <c:v>5.359</c:v>
                </c:pt>
                <c:pt idx="68">
                  <c:v>5.359</c:v>
                </c:pt>
                <c:pt idx="69">
                  <c:v>5.3949999999999996</c:v>
                </c:pt>
                <c:pt idx="70">
                  <c:v>5.367</c:v>
                </c:pt>
                <c:pt idx="71">
                  <c:v>5.367</c:v>
                </c:pt>
                <c:pt idx="72">
                  <c:v>5.383</c:v>
                </c:pt>
                <c:pt idx="73">
                  <c:v>5.3789999999999996</c:v>
                </c:pt>
                <c:pt idx="74">
                  <c:v>5.3949999999999996</c:v>
                </c:pt>
                <c:pt idx="75">
                  <c:v>5.52</c:v>
                </c:pt>
                <c:pt idx="76">
                  <c:v>5.524</c:v>
                </c:pt>
                <c:pt idx="77">
                  <c:v>5.3230000000000004</c:v>
                </c:pt>
                <c:pt idx="78">
                  <c:v>5.351</c:v>
                </c:pt>
                <c:pt idx="79">
                  <c:v>5.343</c:v>
                </c:pt>
                <c:pt idx="80">
                  <c:v>5.3150000000000004</c:v>
                </c:pt>
                <c:pt idx="81">
                  <c:v>5.327</c:v>
                </c:pt>
                <c:pt idx="82">
                  <c:v>5.319</c:v>
                </c:pt>
                <c:pt idx="83">
                  <c:v>5.319</c:v>
                </c:pt>
                <c:pt idx="84">
                  <c:v>5.2549999999999999</c:v>
                </c:pt>
                <c:pt idx="85">
                  <c:v>5.2549999999999999</c:v>
                </c:pt>
                <c:pt idx="86">
                  <c:v>5.2590000000000003</c:v>
                </c:pt>
                <c:pt idx="87">
                  <c:v>5.2709999999999999</c:v>
                </c:pt>
                <c:pt idx="88">
                  <c:v>5.2709999999999999</c:v>
                </c:pt>
                <c:pt idx="89">
                  <c:v>5.2750000000000004</c:v>
                </c:pt>
                <c:pt idx="90">
                  <c:v>5.2750000000000004</c:v>
                </c:pt>
                <c:pt idx="91">
                  <c:v>5.2789999999999999</c:v>
                </c:pt>
                <c:pt idx="92">
                  <c:v>5.2869999999999999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79-4DF2-AB03-B3FE1AB15E14}"/>
            </c:ext>
          </c:extLst>
        </c:ser>
        <c:ser>
          <c:idx val="2"/>
          <c:order val="2"/>
          <c:tx>
            <c:v>Taxes (electricity tax and VAT)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Hinnat!$A$112:$A$207</c:f>
              <c:numCache>
                <c:formatCode>mmmm\ yy</c:formatCode>
                <c:ptCount val="9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  <c:pt idx="84">
                  <c:v>45658</c:v>
                </c:pt>
                <c:pt idx="85">
                  <c:v>45689</c:v>
                </c:pt>
                <c:pt idx="86">
                  <c:v>45717</c:v>
                </c:pt>
                <c:pt idx="87">
                  <c:v>45748</c:v>
                </c:pt>
                <c:pt idx="88">
                  <c:v>45778</c:v>
                </c:pt>
                <c:pt idx="89">
                  <c:v>45809</c:v>
                </c:pt>
                <c:pt idx="90">
                  <c:v>45839</c:v>
                </c:pt>
                <c:pt idx="91">
                  <c:v>45870</c:v>
                </c:pt>
                <c:pt idx="92">
                  <c:v>45901</c:v>
                </c:pt>
                <c:pt idx="93">
                  <c:v>45931</c:v>
                </c:pt>
                <c:pt idx="94">
                  <c:v>45962</c:v>
                </c:pt>
                <c:pt idx="95">
                  <c:v>45992</c:v>
                </c:pt>
              </c:numCache>
            </c:numRef>
          </c:cat>
          <c:val>
            <c:numRef>
              <c:f>Hinnat!$D$112:$D$204</c:f>
              <c:numCache>
                <c:formatCode>0.00</c:formatCode>
                <c:ptCount val="93"/>
                <c:pt idx="0">
                  <c:v>4.8840000000000003</c:v>
                </c:pt>
                <c:pt idx="1">
                  <c:v>4.8940000000000001</c:v>
                </c:pt>
                <c:pt idx="2">
                  <c:v>4.8879999999999999</c:v>
                </c:pt>
                <c:pt idx="3">
                  <c:v>4.8979999999999997</c:v>
                </c:pt>
                <c:pt idx="4">
                  <c:v>4.8979999999999997</c:v>
                </c:pt>
                <c:pt idx="5">
                  <c:v>4.9050000000000002</c:v>
                </c:pt>
                <c:pt idx="6">
                  <c:v>4.9859999999999998</c:v>
                </c:pt>
                <c:pt idx="7">
                  <c:v>5.01</c:v>
                </c:pt>
                <c:pt idx="8">
                  <c:v>5.0170000000000003</c:v>
                </c:pt>
                <c:pt idx="9">
                  <c:v>5.024</c:v>
                </c:pt>
                <c:pt idx="10">
                  <c:v>5.0620000000000003</c:v>
                </c:pt>
                <c:pt idx="11">
                  <c:v>5.0720000000000001</c:v>
                </c:pt>
                <c:pt idx="12">
                  <c:v>5.093</c:v>
                </c:pt>
                <c:pt idx="13">
                  <c:v>5.1029999999999998</c:v>
                </c:pt>
                <c:pt idx="14">
                  <c:v>5.093</c:v>
                </c:pt>
                <c:pt idx="15">
                  <c:v>5.117</c:v>
                </c:pt>
                <c:pt idx="16">
                  <c:v>5.0970000000000004</c:v>
                </c:pt>
                <c:pt idx="17">
                  <c:v>5.09</c:v>
                </c:pt>
                <c:pt idx="18">
                  <c:v>5.1379999999999999</c:v>
                </c:pt>
                <c:pt idx="19">
                  <c:v>5.1639999999999997</c:v>
                </c:pt>
                <c:pt idx="20">
                  <c:v>5.1890000000000001</c:v>
                </c:pt>
                <c:pt idx="21">
                  <c:v>5.1790000000000003</c:v>
                </c:pt>
                <c:pt idx="22">
                  <c:v>5.1920000000000002</c:v>
                </c:pt>
                <c:pt idx="23">
                  <c:v>5.18</c:v>
                </c:pt>
                <c:pt idx="24">
                  <c:v>5.1829999999999998</c:v>
                </c:pt>
                <c:pt idx="25">
                  <c:v>5.1710000000000003</c:v>
                </c:pt>
                <c:pt idx="26">
                  <c:v>5.1710000000000003</c:v>
                </c:pt>
                <c:pt idx="27">
                  <c:v>5.1379999999999999</c:v>
                </c:pt>
                <c:pt idx="28">
                  <c:v>5.1470000000000002</c:v>
                </c:pt>
                <c:pt idx="29">
                  <c:v>5.1619999999999999</c:v>
                </c:pt>
                <c:pt idx="30">
                  <c:v>5.1280000000000001</c:v>
                </c:pt>
                <c:pt idx="31">
                  <c:v>5.1740000000000004</c:v>
                </c:pt>
                <c:pt idx="32">
                  <c:v>5.165</c:v>
                </c:pt>
                <c:pt idx="33">
                  <c:v>5.1459999999999999</c:v>
                </c:pt>
                <c:pt idx="34">
                  <c:v>5.1310000000000002</c:v>
                </c:pt>
                <c:pt idx="35">
                  <c:v>5.1390000000000002</c:v>
                </c:pt>
                <c:pt idx="36">
                  <c:v>5.1870000000000003</c:v>
                </c:pt>
                <c:pt idx="37">
                  <c:v>5.2060000000000004</c:v>
                </c:pt>
                <c:pt idx="38">
                  <c:v>5.1859999999999999</c:v>
                </c:pt>
                <c:pt idx="39">
                  <c:v>5.1479999999999997</c:v>
                </c:pt>
                <c:pt idx="40">
                  <c:v>5.1820000000000004</c:v>
                </c:pt>
                <c:pt idx="41">
                  <c:v>5.2210000000000001</c:v>
                </c:pt>
                <c:pt idx="42">
                  <c:v>5.274</c:v>
                </c:pt>
                <c:pt idx="43">
                  <c:v>5.2640000000000002</c:v>
                </c:pt>
                <c:pt idx="44">
                  <c:v>5.2990000000000004</c:v>
                </c:pt>
                <c:pt idx="45">
                  <c:v>5.274</c:v>
                </c:pt>
                <c:pt idx="46">
                  <c:v>5.3150000000000004</c:v>
                </c:pt>
                <c:pt idx="47">
                  <c:v>5.5259999999999998</c:v>
                </c:pt>
                <c:pt idx="48">
                  <c:v>5.4009999999999998</c:v>
                </c:pt>
                <c:pt idx="49">
                  <c:v>5.4249999999999998</c:v>
                </c:pt>
                <c:pt idx="50">
                  <c:v>5.4729999999999999</c:v>
                </c:pt>
                <c:pt idx="51">
                  <c:v>5.4269999999999996</c:v>
                </c:pt>
                <c:pt idx="52">
                  <c:v>5.5110000000000001</c:v>
                </c:pt>
                <c:pt idx="53">
                  <c:v>5.5609999999999999</c:v>
                </c:pt>
                <c:pt idx="54">
                  <c:v>5.7430000000000003</c:v>
                </c:pt>
                <c:pt idx="55">
                  <c:v>5.8490000000000002</c:v>
                </c:pt>
                <c:pt idx="56">
                  <c:v>5.9130000000000003</c:v>
                </c:pt>
                <c:pt idx="57">
                  <c:v>6.63</c:v>
                </c:pt>
                <c:pt idx="58">
                  <c:v>6.8869999999999996</c:v>
                </c:pt>
                <c:pt idx="59">
                  <c:v>5.3049999999999997</c:v>
                </c:pt>
                <c:pt idx="60">
                  <c:v>5.202</c:v>
                </c:pt>
                <c:pt idx="61">
                  <c:v>5.1150000000000002</c:v>
                </c:pt>
                <c:pt idx="62">
                  <c:v>5.0609999999999999</c:v>
                </c:pt>
                <c:pt idx="63">
                  <c:v>4.891</c:v>
                </c:pt>
                <c:pt idx="64">
                  <c:v>5.9089999999999998</c:v>
                </c:pt>
                <c:pt idx="65">
                  <c:v>5.9180000000000001</c:v>
                </c:pt>
                <c:pt idx="66">
                  <c:v>5.867</c:v>
                </c:pt>
                <c:pt idx="67">
                  <c:v>6.1529999999999996</c:v>
                </c:pt>
                <c:pt idx="68">
                  <c:v>5.8559999999999999</c:v>
                </c:pt>
                <c:pt idx="69">
                  <c:v>5.8819999999999997</c:v>
                </c:pt>
                <c:pt idx="70">
                  <c:v>6.0640000000000001</c:v>
                </c:pt>
                <c:pt idx="71">
                  <c:v>6.1950000000000003</c:v>
                </c:pt>
                <c:pt idx="72">
                  <c:v>6.5170000000000003</c:v>
                </c:pt>
                <c:pt idx="73">
                  <c:v>6.12</c:v>
                </c:pt>
                <c:pt idx="74">
                  <c:v>6.1139999999999999</c:v>
                </c:pt>
                <c:pt idx="75">
                  <c:v>6.01</c:v>
                </c:pt>
                <c:pt idx="76">
                  <c:v>5.8810000000000002</c:v>
                </c:pt>
                <c:pt idx="77">
                  <c:v>5.8179999999999996</c:v>
                </c:pt>
                <c:pt idx="78">
                  <c:v>5.6550000000000002</c:v>
                </c:pt>
                <c:pt idx="79">
                  <c:v>5.5960000000000001</c:v>
                </c:pt>
                <c:pt idx="80">
                  <c:v>6.157</c:v>
                </c:pt>
                <c:pt idx="81">
                  <c:v>5.915</c:v>
                </c:pt>
                <c:pt idx="82">
                  <c:v>5.9530000000000003</c:v>
                </c:pt>
                <c:pt idx="83">
                  <c:v>5.8949999999999996</c:v>
                </c:pt>
                <c:pt idx="84">
                  <c:v>5.9960000000000004</c:v>
                </c:pt>
                <c:pt idx="85">
                  <c:v>5.9550000000000001</c:v>
                </c:pt>
                <c:pt idx="86">
                  <c:v>5.9180000000000001</c:v>
                </c:pt>
                <c:pt idx="87">
                  <c:v>5.8639999999999999</c:v>
                </c:pt>
                <c:pt idx="88">
                  <c:v>5.617</c:v>
                </c:pt>
                <c:pt idx="89">
                  <c:v>5.6020000000000003</c:v>
                </c:pt>
                <c:pt idx="90">
                  <c:v>5.6820000000000004</c:v>
                </c:pt>
                <c:pt idx="91">
                  <c:v>6.0049999999999999</c:v>
                </c:pt>
                <c:pt idx="92">
                  <c:v>5.8230000000000004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79-4DF2-AB03-B3FE1AB15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15964440"/>
        <c:axId val="715966600"/>
      </c:barChart>
      <c:dateAx>
        <c:axId val="715964440"/>
        <c:scaling>
          <c:orientation val="minMax"/>
          <c:max val="45992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15966600"/>
        <c:crosses val="autoZero"/>
        <c:auto val="0"/>
        <c:lblOffset val="100"/>
        <c:baseTimeUnit val="months"/>
        <c:majorUnit val="12"/>
        <c:minorUnit val="12"/>
      </c:dateAx>
      <c:valAx>
        <c:axId val="71596660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snt/kWh</a:t>
                </a:r>
              </a:p>
            </c:rich>
          </c:tx>
          <c:layout>
            <c:manualLayout>
              <c:xMode val="edge"/>
              <c:yMode val="edge"/>
              <c:x val="7.8221754671016705E-3"/>
              <c:y val="6.154844247281980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1596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617863968004837E-2"/>
          <c:y val="0.93402317667115609"/>
          <c:w val="0.89068727039685835"/>
          <c:h val="6.3012846902495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750714097919435E-2"/>
          <c:y val="7.8850687257234958E-2"/>
          <c:w val="0.91286017940456932"/>
          <c:h val="0.79774383799344906"/>
        </c:manualLayout>
      </c:layout>
      <c:barChart>
        <c:barDir val="col"/>
        <c:grouping val="stacked"/>
        <c:varyColors val="0"/>
        <c:ser>
          <c:idx val="0"/>
          <c:order val="0"/>
          <c:tx>
            <c:v>Petrol</c:v>
          </c:tx>
          <c:spPr>
            <a:solidFill>
              <a:srgbClr val="590A99"/>
            </a:solidFill>
          </c:spPr>
          <c:invertIfNegative val="0"/>
          <c:cat>
            <c:strRef>
              <c:f>ensirek_data!$A$5:$A$14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ensirek_data!$D$5:$D$14</c:f>
              <c:numCache>
                <c:formatCode>0</c:formatCode>
                <c:ptCount val="10"/>
                <c:pt idx="0">
                  <c:v>77927</c:v>
                </c:pt>
                <c:pt idx="1">
                  <c:v>79034</c:v>
                </c:pt>
                <c:pt idx="2">
                  <c:v>84700</c:v>
                </c:pt>
                <c:pt idx="3">
                  <c:v>82334</c:v>
                </c:pt>
                <c:pt idx="4">
                  <c:v>62967</c:v>
                </c:pt>
                <c:pt idx="5">
                  <c:v>56632</c:v>
                </c:pt>
                <c:pt idx="6">
                  <c:v>43328</c:v>
                </c:pt>
                <c:pt idx="7">
                  <c:v>34358</c:v>
                </c:pt>
                <c:pt idx="8">
                  <c:v>33371</c:v>
                </c:pt>
                <c:pt idx="9">
                  <c:v>27508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6-4655-B52D-6081B0F6F9E7}"/>
            </c:ext>
          </c:extLst>
        </c:ser>
        <c:ser>
          <c:idx val="2"/>
          <c:order val="1"/>
          <c:tx>
            <c:v>Diesel</c:v>
          </c:tx>
          <c:spPr>
            <a:solidFill>
              <a:srgbClr val="590A99">
                <a:lumMod val="40000"/>
                <a:lumOff val="60000"/>
              </a:srgbClr>
            </a:solidFill>
          </c:spPr>
          <c:invertIfNegative val="0"/>
          <c:cat>
            <c:strRef>
              <c:f>ensirek_data!$A$5:$A$14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ensirek_data!$E$5:$E$14</c:f>
              <c:numCache>
                <c:formatCode>0</c:formatCode>
                <c:ptCount val="10"/>
                <c:pt idx="0">
                  <c:v>39463</c:v>
                </c:pt>
                <c:pt idx="1">
                  <c:v>36064</c:v>
                </c:pt>
                <c:pt idx="2">
                  <c:v>28936</c:v>
                </c:pt>
                <c:pt idx="3">
                  <c:v>21863</c:v>
                </c:pt>
                <c:pt idx="4">
                  <c:v>14134</c:v>
                </c:pt>
                <c:pt idx="5">
                  <c:v>10632</c:v>
                </c:pt>
                <c:pt idx="6">
                  <c:v>7046</c:v>
                </c:pt>
                <c:pt idx="7">
                  <c:v>5050</c:v>
                </c:pt>
                <c:pt idx="8">
                  <c:v>3799</c:v>
                </c:pt>
                <c:pt idx="9">
                  <c:v>3083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D6-4655-B52D-6081B0F6F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No.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466893039049238"/>
          <c:y val="0.953330729132429"/>
          <c:w val="0.45667606914161196"/>
          <c:h val="4.6669270867571035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756373407483649E-2"/>
          <c:y val="8.5772711246915018E-2"/>
          <c:w val="0.94285443097201982"/>
          <c:h val="0.76582646635504803"/>
        </c:manualLayout>
      </c:layout>
      <c:barChart>
        <c:barDir val="col"/>
        <c:grouping val="stacked"/>
        <c:varyColors val="0"/>
        <c:ser>
          <c:idx val="0"/>
          <c:order val="0"/>
          <c:tx>
            <c:v>Electric cars</c:v>
          </c:tx>
          <c:spPr>
            <a:solidFill>
              <a:srgbClr val="590A99"/>
            </a:solidFill>
          </c:spPr>
          <c:invertIfNegative val="0"/>
          <c:cat>
            <c:strRef>
              <c:f>ensirek_data!$A$5:$A$14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ensirek_data!$P$5:$P$14</c:f>
              <c:numCache>
                <c:formatCode>0.0</c:formatCode>
                <c:ptCount val="10"/>
                <c:pt idx="0">
                  <c:v>0.18739495798319328</c:v>
                </c:pt>
                <c:pt idx="1">
                  <c:v>0.42331790162496735</c:v>
                </c:pt>
                <c:pt idx="2">
                  <c:v>0.64395668229534042</c:v>
                </c:pt>
                <c:pt idx="3">
                  <c:v>1.6610772046268489</c:v>
                </c:pt>
                <c:pt idx="4">
                  <c:v>4.4026592269158566</c:v>
                </c:pt>
                <c:pt idx="5">
                  <c:v>10.308587443263168</c:v>
                </c:pt>
                <c:pt idx="6">
                  <c:v>17.786237117187692</c:v>
                </c:pt>
                <c:pt idx="7">
                  <c:v>33.752342642958361</c:v>
                </c:pt>
                <c:pt idx="8">
                  <c:v>29.523976671346798</c:v>
                </c:pt>
                <c:pt idx="9">
                  <c:v>37.207878922768749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4-4C0A-AF28-F1B6F70E92EE}"/>
            </c:ext>
          </c:extLst>
        </c:ser>
        <c:ser>
          <c:idx val="1"/>
          <c:order val="1"/>
          <c:tx>
            <c:v>Plug-in hybrid cars</c:v>
          </c:tx>
          <c:spPr>
            <a:solidFill>
              <a:srgbClr val="590A99">
                <a:lumMod val="40000"/>
                <a:lumOff val="60000"/>
              </a:srgbClr>
            </a:solidFill>
          </c:spPr>
          <c:invertIfNegative val="0"/>
          <c:cat>
            <c:strRef>
              <c:f>ensirek_data!$A$5:$A$14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ensirek_data!$R$5:$R$14</c:f>
              <c:numCache>
                <c:formatCode>0.0</c:formatCode>
                <c:ptCount val="10"/>
                <c:pt idx="0">
                  <c:v>1.015126050420168</c:v>
                </c:pt>
                <c:pt idx="1">
                  <c:v>2.1528498064711981</c:v>
                </c:pt>
                <c:pt idx="2">
                  <c:v>4.0927762333513131</c:v>
                </c:pt>
                <c:pt idx="3">
                  <c:v>5.2249065260982634</c:v>
                </c:pt>
                <c:pt idx="4">
                  <c:v>13.723436252190957</c:v>
                </c:pt>
                <c:pt idx="5">
                  <c:v>20.453691575024624</c:v>
                </c:pt>
                <c:pt idx="6">
                  <c:v>19.793630199025682</c:v>
                </c:pt>
                <c:pt idx="7">
                  <c:v>20.668967408694062</c:v>
                </c:pt>
                <c:pt idx="8">
                  <c:v>20.065611837131438</c:v>
                </c:pt>
                <c:pt idx="9">
                  <c:v>20.19808591141776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4-4C0A-AF28-F1B6F70E92EE}"/>
            </c:ext>
          </c:extLst>
        </c:ser>
        <c:ser>
          <c:idx val="2"/>
          <c:order val="2"/>
          <c:tx>
            <c:v>Gas cars</c:v>
          </c:tx>
          <c:spPr>
            <a:solidFill>
              <a:srgbClr val="004F4B"/>
            </a:solidFill>
          </c:spPr>
          <c:invertIfNegative val="0"/>
          <c:cat>
            <c:strRef>
              <c:f>ensirek_data!$A$5:$A$14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ensirek_data!$Q$5:$Q$14</c:f>
              <c:numCache>
                <c:formatCode>0.0</c:formatCode>
                <c:ptCount val="10"/>
                <c:pt idx="0">
                  <c:v>0.13865546218487396</c:v>
                </c:pt>
                <c:pt idx="1">
                  <c:v>0.36513277172034031</c:v>
                </c:pt>
                <c:pt idx="2">
                  <c:v>0.96344550018671415</c:v>
                </c:pt>
                <c:pt idx="3">
                  <c:v>1.8756074709070689</c:v>
                </c:pt>
                <c:pt idx="4">
                  <c:v>1.9093747083043799</c:v>
                </c:pt>
                <c:pt idx="5">
                  <c:v>0.92302068419288996</c:v>
                </c:pt>
                <c:pt idx="6">
                  <c:v>0.72829200225219715</c:v>
                </c:pt>
                <c:pt idx="7">
                  <c:v>0.51766695616400782</c:v>
                </c:pt>
                <c:pt idx="8">
                  <c:v>0.15390430932066099</c:v>
                </c:pt>
                <c:pt idx="9">
                  <c:v>1.3910527487202315E-3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B4-4C0A-AF28-F1B6F70E9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422750424448216E-2"/>
          <c:y val="0.92288557213930345"/>
          <c:w val="0.71876181436573394"/>
          <c:h val="7.7114427860696513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48101011991499E-2"/>
          <c:y val="7.582246249069613E-2"/>
          <c:w val="0.91399204131741618"/>
          <c:h val="0.79413849388229452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 vehicles</c:v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4.0775102602836786E-3"/>
                  <c:y val="7.462686567164179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F1-4576-BBD7-50D69C2ED67E}"/>
                </c:ext>
              </c:extLst>
            </c:dLbl>
            <c:dLbl>
              <c:idx val="1"/>
              <c:layout>
                <c:manualLayout>
                  <c:x val="-8.4936433030761427E-3"/>
                  <c:y val="4.9751243781092705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F1-4576-BBD7-50D69C2ED67E}"/>
                </c:ext>
              </c:extLst>
            </c:dLbl>
            <c:dLbl>
              <c:idx val="2"/>
              <c:layout>
                <c:manualLayout>
                  <c:x val="-8.8322660855848032E-3"/>
                  <c:y val="-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F1-4576-BBD7-50D69C2ED67E}"/>
                </c:ext>
              </c:extLst>
            </c:dLbl>
            <c:dLbl>
              <c:idx val="3"/>
              <c:layout>
                <c:manualLayout>
                  <c:x val="-9.1708888680936494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F1-4576-BBD7-50D69C2ED67E}"/>
                </c:ext>
              </c:extLst>
            </c:dLbl>
            <c:dLbl>
              <c:idx val="4"/>
              <c:layout>
                <c:manualLayout>
                  <c:x val="-6.7957866123003734E-3"/>
                  <c:y val="2.9394756148754947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F1-4576-BBD7-50D69C2ED67E}"/>
                </c:ext>
              </c:extLst>
            </c:dLbl>
            <c:dLbl>
              <c:idx val="5"/>
              <c:layout>
                <c:manualLayout>
                  <c:x val="-3.3883667767335536E-3"/>
                  <c:y val="-1.990049751243781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F1-4576-BBD7-50D69C2ED67E}"/>
                </c:ext>
              </c:extLst>
            </c:dLbl>
            <c:dLbl>
              <c:idx val="6"/>
              <c:layout>
                <c:manualLayout>
                  <c:x val="-1.017811704834618E-2"/>
                  <c:y val="4.9658597144630664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F1-4576-BBD7-50D69C2ED67E}"/>
                </c:ext>
              </c:extLst>
            </c:dLbl>
            <c:dLbl>
              <c:idx val="7"/>
              <c:layout>
                <c:manualLayout>
                  <c:x val="-8.4817642069550461E-3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F1-4576-BBD7-50D69C2ED67E}"/>
                </c:ext>
              </c:extLst>
            </c:dLbl>
            <c:dLbl>
              <c:idx val="8"/>
              <c:layout>
                <c:manualLayout>
                  <c:x val="-1.0873258579680698E-2"/>
                  <c:y val="-7.307671767832103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F1-4576-BBD7-50D69C2ED67E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liikennedata!$A$9:$A$18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liikennedata!$B$9:$B$18</c:f>
              <c:numCache>
                <c:formatCode>General</c:formatCode>
                <c:ptCount val="10"/>
                <c:pt idx="0">
                  <c:v>844</c:v>
                </c:pt>
                <c:pt idx="1">
                  <c:v>1449</c:v>
                </c:pt>
                <c:pt idx="2">
                  <c:v>2404</c:v>
                </c:pt>
                <c:pt idx="3" formatCode="0">
                  <c:v>4661</c:v>
                </c:pt>
                <c:pt idx="4" formatCode="0">
                  <c:v>9697</c:v>
                </c:pt>
                <c:pt idx="5" formatCode="0">
                  <c:v>22921</c:v>
                </c:pt>
                <c:pt idx="6" formatCode="0">
                  <c:v>44889</c:v>
                </c:pt>
                <c:pt idx="7" formatCode="0">
                  <c:v>83762</c:v>
                </c:pt>
                <c:pt idx="8" formatCode="0">
                  <c:v>118297</c:v>
                </c:pt>
                <c:pt idx="9" formatCode="0">
                  <c:v>164705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F1-4576-BBD7-50D69C2ED67E}"/>
            </c:ext>
          </c:extLst>
        </c:ser>
        <c:ser>
          <c:idx val="2"/>
          <c:order val="1"/>
          <c:tx>
            <c:v>Gas vehicles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3.3955357907166383E-3"/>
                  <c:y val="-1.600310593674164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F1-4576-BBD7-50D69C2ED67E}"/>
                </c:ext>
              </c:extLst>
            </c:dLbl>
            <c:dLbl>
              <c:idx val="1"/>
              <c:layout>
                <c:manualLayout>
                  <c:x val="-1.0186713578893237E-2"/>
                  <c:y val="-1.920924141709250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F1-4576-BBD7-50D69C2ED67E}"/>
                </c:ext>
              </c:extLst>
            </c:dLbl>
            <c:dLbl>
              <c:idx val="2"/>
              <c:layout>
                <c:manualLayout>
                  <c:x val="-8.4889987869065774E-3"/>
                  <c:y val="-1.920924141709270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F1-4576-BBD7-50D69C2ED67E}"/>
                </c:ext>
              </c:extLst>
            </c:dLbl>
            <c:dLbl>
              <c:idx val="3"/>
              <c:layout>
                <c:manualLayout>
                  <c:x val="1.2743322304117012E-2"/>
                  <c:y val="5.6936196043427525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F1-4576-BBD7-50D69C2ED67E}"/>
                </c:ext>
              </c:extLst>
            </c:dLbl>
            <c:dLbl>
              <c:idx val="4"/>
              <c:layout>
                <c:manualLayout>
                  <c:x val="1.744169621515277E-2"/>
                  <c:y val="7.4012571691412987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F1-4576-BBD7-50D69C2ED67E}"/>
                </c:ext>
              </c:extLst>
            </c:dLbl>
            <c:dLbl>
              <c:idx val="5"/>
              <c:layout>
                <c:manualLayout>
                  <c:x val="8.4618098606163948E-3"/>
                  <c:y val="-1.312917298606149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F1-4576-BBD7-50D69C2ED67E}"/>
                </c:ext>
              </c:extLst>
            </c:dLbl>
            <c:dLbl>
              <c:idx val="6"/>
              <c:layout>
                <c:manualLayout>
                  <c:x val="1.0917294912603926E-2"/>
                  <c:y val="-1.6666666666667889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F1-4576-BBD7-50D69C2ED67E}"/>
                </c:ext>
              </c:extLst>
            </c:dLbl>
            <c:dLbl>
              <c:idx val="7"/>
              <c:layout>
                <c:manualLayout>
                  <c:x val="1.2493311630339359E-2"/>
                  <c:y val="-1.0438182025192232E-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F1-4576-BBD7-50D69C2ED67E}"/>
                </c:ext>
              </c:extLst>
            </c:dLbl>
            <c:dLbl>
              <c:idx val="8"/>
              <c:layout>
                <c:manualLayout>
                  <c:x val="1.1588323970500964E-2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F1-4576-BBD7-50D69C2ED67E}"/>
                </c:ext>
              </c:extLst>
            </c:dLbl>
            <c:dLbl>
              <c:idx val="9"/>
              <c:layout>
                <c:manualLayout>
                  <c:x val="1.3124498305896237E-2"/>
                  <c:y val="-1.043818202519223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F1-4576-BBD7-50D69C2ED67E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liikennedata!$A$9:$A$18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liikennedata!$H$9:$H$18</c:f>
              <c:numCache>
                <c:formatCode>General</c:formatCode>
                <c:ptCount val="10"/>
                <c:pt idx="0">
                  <c:v>1825</c:v>
                </c:pt>
                <c:pt idx="1">
                  <c:v>3161</c:v>
                </c:pt>
                <c:pt idx="2">
                  <c:v>5607</c:v>
                </c:pt>
                <c:pt idx="3">
                  <c:v>9388</c:v>
                </c:pt>
                <c:pt idx="4">
                  <c:v>12366</c:v>
                </c:pt>
                <c:pt idx="5">
                  <c:v>14395</c:v>
                </c:pt>
                <c:pt idx="6">
                  <c:v>15622</c:v>
                </c:pt>
                <c:pt idx="7">
                  <c:v>16402</c:v>
                </c:pt>
                <c:pt idx="8">
                  <c:v>16654</c:v>
                </c:pt>
                <c:pt idx="9">
                  <c:v>16368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EF1-4576-BBD7-50D69C2ED67E}"/>
            </c:ext>
          </c:extLst>
        </c:ser>
        <c:ser>
          <c:idx val="1"/>
          <c:order val="2"/>
          <c:tx>
            <c:v>Plug-in hybrid cars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729089061211790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F1-4576-BBD7-50D69C2ED67E}"/>
                </c:ext>
              </c:extLst>
            </c:dLbl>
            <c:dLbl>
              <c:idx val="1"/>
              <c:layout>
                <c:manualLayout>
                  <c:x val="4.0774892895809696E-3"/>
                  <c:y val="-3.416171762605651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EF1-4576-BBD7-50D69C2ED67E}"/>
                </c:ext>
              </c:extLst>
            </c:dLbl>
            <c:dLbl>
              <c:idx val="2"/>
              <c:layout>
                <c:manualLayout>
                  <c:x val="8.1549785791618905E-3"/>
                  <c:y val="-1.708085881302825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F1-4576-BBD7-50D69C2ED67E}"/>
                </c:ext>
              </c:extLst>
            </c:dLbl>
            <c:dLbl>
              <c:idx val="3"/>
              <c:layout>
                <c:manualLayout>
                  <c:x val="5.4366292898402994E-3"/>
                  <c:y val="3.9860488290981563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EF1-4576-BBD7-50D69C2ED67E}"/>
                </c:ext>
              </c:extLst>
            </c:dLbl>
            <c:dLbl>
              <c:idx val="4"/>
              <c:layout>
                <c:manualLayout>
                  <c:x val="-3.3407751026040821E-4"/>
                  <c:y val="-1.047459552630552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F1-4576-BBD7-50D69C2ED67E}"/>
                </c:ext>
              </c:extLst>
            </c:dLbl>
            <c:dLbl>
              <c:idx val="5"/>
              <c:layout>
                <c:manualLayout>
                  <c:x val="-2.7240886060719491E-3"/>
                  <c:y val="-1.146354839973363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EF1-4576-BBD7-50D69C2ED67E}"/>
                </c:ext>
              </c:extLst>
            </c:dLbl>
            <c:dLbl>
              <c:idx val="6"/>
              <c:layout>
                <c:manualLayout>
                  <c:x val="-1.2439777131500452E-16"/>
                  <c:y val="9.9317194289261102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EF1-4576-BBD7-50D69C2ED67E}"/>
                </c:ext>
              </c:extLst>
            </c:dLbl>
            <c:dLbl>
              <c:idx val="8"/>
              <c:layout>
                <c:manualLayout>
                  <c:x val="-1.3488256401769775E-3"/>
                  <c:y val="-1.9927668615199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EF1-4576-BBD7-50D69C2ED67E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liikennedata!$A$9:$A$18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liikennedata!$G$9:$G$18</c:f>
              <c:numCache>
                <c:formatCode>General</c:formatCode>
                <c:ptCount val="10"/>
                <c:pt idx="0">
                  <c:v>2437</c:v>
                </c:pt>
                <c:pt idx="1">
                  <c:v>5719</c:v>
                </c:pt>
                <c:pt idx="2">
                  <c:v>13095</c:v>
                </c:pt>
                <c:pt idx="3">
                  <c:v>24704</c:v>
                </c:pt>
                <c:pt idx="4" formatCode="0">
                  <c:v>45621</c:v>
                </c:pt>
                <c:pt idx="5" formatCode="0">
                  <c:v>76990</c:v>
                </c:pt>
                <c:pt idx="6" formatCode="0">
                  <c:v>104039</c:v>
                </c:pt>
                <c:pt idx="7" formatCode="0">
                  <c:v>135106</c:v>
                </c:pt>
                <c:pt idx="8" formatCode="0">
                  <c:v>166849</c:v>
                </c:pt>
                <c:pt idx="9" formatCode="0">
                  <c:v>187039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EF1-4576-BBD7-50D69C2ED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050824"/>
        <c:axId val="1"/>
      </c:barChart>
      <c:catAx>
        <c:axId val="600050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No.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0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996604414261461"/>
          <c:y val="0.95151972570203003"/>
          <c:w val="0.53310696095076404"/>
          <c:h val="4.5992790173978192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79928545964637E-2"/>
          <c:y val="0.11260181915977686"/>
          <c:w val="0.91288681665297533"/>
          <c:h val="0.73545846881745391"/>
        </c:manualLayout>
      </c:layout>
      <c:lineChart>
        <c:grouping val="standard"/>
        <c:varyColors val="0"/>
        <c:ser>
          <c:idx val="0"/>
          <c:order val="0"/>
          <c:tx>
            <c:strRef>
              <c:f>Polttoainekomponentit!$I$55</c:f>
              <c:strCache>
                <c:ptCount val="1"/>
                <c:pt idx="0">
                  <c:v>Sähkö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Polttoainekomponentit!$B$56:$B$94</c:f>
              <c:numCache>
                <c:formatCode>General</c:formatCode>
                <c:ptCount val="3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</c:numCache>
            </c:numRef>
          </c:cat>
          <c:val>
            <c:numRef>
              <c:f>Polttoainekomponentit!$M$56:$M$94</c:f>
              <c:numCache>
                <c:formatCode>0</c:formatCode>
                <c:ptCount val="39"/>
                <c:pt idx="0">
                  <c:v>360.87925733189252</c:v>
                </c:pt>
                <c:pt idx="1">
                  <c:v>582.84310850974441</c:v>
                </c:pt>
                <c:pt idx="2">
                  <c:v>823.41856500891947</c:v>
                </c:pt>
                <c:pt idx="3">
                  <c:v>1094.4094343750962</c:v>
                </c:pt>
                <c:pt idx="4">
                  <c:v>1391.922480650391</c:v>
                </c:pt>
                <c:pt idx="5">
                  <c:v>1716.495654935783</c:v>
                </c:pt>
                <c:pt idx="6">
                  <c:v>2078.55770554016</c:v>
                </c:pt>
                <c:pt idx="7">
                  <c:v>2493.8418047373161</c:v>
                </c:pt>
                <c:pt idx="8">
                  <c:v>2973.6899579893552</c:v>
                </c:pt>
                <c:pt idx="9">
                  <c:v>3470.639499207794</c:v>
                </c:pt>
                <c:pt idx="10">
                  <c:v>3977.1328472640721</c:v>
                </c:pt>
                <c:pt idx="11">
                  <c:v>4487.517453678347</c:v>
                </c:pt>
                <c:pt idx="12">
                  <c:v>4997.0869536954742</c:v>
                </c:pt>
                <c:pt idx="13">
                  <c:v>5498.7893533555334</c:v>
                </c:pt>
                <c:pt idx="14">
                  <c:v>5979.6324607800916</c:v>
                </c:pt>
                <c:pt idx="15">
                  <c:v>6430.0473149386089</c:v>
                </c:pt>
                <c:pt idx="16">
                  <c:v>6854.3828042666555</c:v>
                </c:pt>
                <c:pt idx="17">
                  <c:v>7251.1190811182114</c:v>
                </c:pt>
                <c:pt idx="18">
                  <c:v>7621.607105009617</c:v>
                </c:pt>
                <c:pt idx="19">
                  <c:v>7959.1336811584133</c:v>
                </c:pt>
                <c:pt idx="20">
                  <c:v>8268.1396392975166</c:v>
                </c:pt>
                <c:pt idx="21">
                  <c:v>8560.077842954448</c:v>
                </c:pt>
                <c:pt idx="22">
                  <c:v>8819.3294753394639</c:v>
                </c:pt>
                <c:pt idx="23">
                  <c:v>9050.6775018408807</c:v>
                </c:pt>
                <c:pt idx="24">
                  <c:v>9247.7658596370075</c:v>
                </c:pt>
                <c:pt idx="25">
                  <c:v>9415.1507698567275</c:v>
                </c:pt>
                <c:pt idx="26">
                  <c:v>9554.0497991178781</c:v>
                </c:pt>
                <c:pt idx="27">
                  <c:v>9665.9250361702543</c:v>
                </c:pt>
                <c:pt idx="28">
                  <c:v>9740.9848550110983</c:v>
                </c:pt>
                <c:pt idx="29">
                  <c:v>9876.0450391130944</c:v>
                </c:pt>
                <c:pt idx="30">
                  <c:v>9989.9937468847056</c:v>
                </c:pt>
                <c:pt idx="31">
                  <c:v>10084.092656776744</c:v>
                </c:pt>
                <c:pt idx="32">
                  <c:v>10159.6864795703</c:v>
                </c:pt>
                <c:pt idx="33">
                  <c:v>10218.043784484153</c:v>
                </c:pt>
                <c:pt idx="34">
                  <c:v>10260.419266419827</c:v>
                </c:pt>
                <c:pt idx="35">
                  <c:v>10288.077902970492</c:v>
                </c:pt>
                <c:pt idx="36">
                  <c:v>10302.250831865571</c:v>
                </c:pt>
                <c:pt idx="37">
                  <c:v>10304.141278883422</c:v>
                </c:pt>
                <c:pt idx="38">
                  <c:v>10294.851430482611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73-4BE7-A485-851E1F09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553056"/>
        <c:axId val="541550536"/>
      </c:lineChart>
      <c:catAx>
        <c:axId val="5415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41550536"/>
        <c:crosses val="autoZero"/>
        <c:auto val="1"/>
        <c:lblAlgn val="ctr"/>
        <c:lblOffset val="100"/>
        <c:noMultiLvlLbl val="0"/>
      </c:catAx>
      <c:valAx>
        <c:axId val="54155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 dirty="0">
                    <a:solidFill>
                      <a:sysClr val="windowText" lastClr="000000"/>
                    </a:solidFill>
                    <a:latin typeface="Aptos Display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4.9211835640218856E-3"/>
              <c:y val="1.332355650499087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415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55A-4F7C-A4ED-9F4B2C0C3B98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55A-4F7C-A4ED-9F4B2C0C3B98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55A-4F7C-A4ED-9F4B2C0C3B98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55A-4F7C-A4ED-9F4B2C0C3B98}"/>
              </c:ext>
            </c:extLst>
          </c:dPt>
          <c:dPt>
            <c:idx val="4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55A-4F7C-A4ED-9F4B2C0C3B98}"/>
              </c:ext>
            </c:extLst>
          </c:dPt>
          <c:dPt>
            <c:idx val="5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55A-4F7C-A4ED-9F4B2C0C3B98}"/>
              </c:ext>
            </c:extLst>
          </c:dPt>
          <c:dPt>
            <c:idx val="6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55A-4F7C-A4ED-9F4B2C0C3B98}"/>
              </c:ext>
            </c:extLst>
          </c:dPt>
          <c:dLbls>
            <c:dLbl>
              <c:idx val="0"/>
              <c:layout>
                <c:manualLayout>
                  <c:x val="0.11127966802314848"/>
                  <c:y val="-8.074809722240482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5A-4F7C-A4ED-9F4B2C0C3B98}"/>
                </c:ext>
              </c:extLst>
            </c:dLbl>
            <c:dLbl>
              <c:idx val="1"/>
              <c:layout>
                <c:manualLayout>
                  <c:x val="0.12209850200022707"/>
                  <c:y val="0.1168974850077211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5A-4F7C-A4ED-9F4B2C0C3B98}"/>
                </c:ext>
              </c:extLst>
            </c:dLbl>
            <c:dLbl>
              <c:idx val="2"/>
              <c:layout>
                <c:manualLayout>
                  <c:x val="-4.3256997455470736E-2"/>
                  <c:y val="0.1215416809904997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5A-4F7C-A4ED-9F4B2C0C3B98}"/>
                </c:ext>
              </c:extLst>
            </c:dLbl>
            <c:dLbl>
              <c:idx val="3"/>
              <c:layout>
                <c:manualLayout>
                  <c:x val="-0.13531001849959595"/>
                  <c:y val="0.1126019720507909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5A-4F7C-A4ED-9F4B2C0C3B98}"/>
                </c:ext>
              </c:extLst>
            </c:dLbl>
            <c:dLbl>
              <c:idx val="4"/>
              <c:layout>
                <c:manualLayout>
                  <c:x val="-0.13570822731128074"/>
                  <c:y val="-3.897007654836465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5A-4F7C-A4ED-9F4B2C0C3B98}"/>
                </c:ext>
              </c:extLst>
            </c:dLbl>
            <c:dLbl>
              <c:idx val="5"/>
              <c:layout>
                <c:manualLayout>
                  <c:x val="-9.3299406276505514E-2"/>
                  <c:y val="-8.9074460681976358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5A-4F7C-A4ED-9F4B2C0C3B98}"/>
                </c:ext>
              </c:extLst>
            </c:dLbl>
            <c:dLbl>
              <c:idx val="6"/>
              <c:layout>
                <c:manualLayout>
                  <c:x val="-5.0890585241730277E-2"/>
                  <c:y val="-0.1211307916032325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5A-4F7C-A4ED-9F4B2C0C3B98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Kulutus!$B$35:$H$35</c:f>
              <c:strCache>
                <c:ptCount val="7"/>
                <c:pt idx="0">
                  <c:v>Housing and agriculture</c:v>
                </c:pt>
                <c:pt idx="1">
                  <c:v>Services and building</c:v>
                </c:pt>
                <c:pt idx="2">
                  <c:v>Losses</c:v>
                </c:pt>
                <c:pt idx="3">
                  <c:v>Forest industry</c:v>
                </c:pt>
                <c:pt idx="4">
                  <c:v>Chemical industry</c:v>
                </c:pt>
                <c:pt idx="5">
                  <c:v>Metal industry</c:v>
                </c:pt>
                <c:pt idx="6">
                  <c:v>Other industry</c:v>
                </c:pt>
              </c:strCache>
            </c:strRef>
          </c:cat>
          <c:val>
            <c:numRef>
              <c:f>Kulutus!$B$34:$H$34</c:f>
              <c:numCache>
                <c:formatCode>0.00</c:formatCode>
                <c:ptCount val="7"/>
                <c:pt idx="0">
                  <c:v>28</c:v>
                </c:pt>
                <c:pt idx="1">
                  <c:v>26</c:v>
                </c:pt>
                <c:pt idx="2">
                  <c:v>4</c:v>
                </c:pt>
                <c:pt idx="3">
                  <c:v>19</c:v>
                </c:pt>
                <c:pt idx="4">
                  <c:v>8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5A-4F7C-A4ED-9F4B2C0C3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018670414321647E-2"/>
          <c:y val="8.3348611132863404E-2"/>
          <c:w val="0.9443541925680341"/>
          <c:h val="0.78746085735632954"/>
        </c:manualLayout>
      </c:layout>
      <c:barChart>
        <c:barDir val="col"/>
        <c:grouping val="stacked"/>
        <c:varyColors val="0"/>
        <c:ser>
          <c:idx val="0"/>
          <c:order val="0"/>
          <c:tx>
            <c:v>Forest industry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Kulutus!$A$4:$A$29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Kulutus!$G$4:$G$29</c:f>
              <c:numCache>
                <c:formatCode>General</c:formatCode>
                <c:ptCount val="26"/>
                <c:pt idx="0">
                  <c:v>26.283999999999999</c:v>
                </c:pt>
                <c:pt idx="1">
                  <c:v>25.404</c:v>
                </c:pt>
                <c:pt idx="2">
                  <c:v>26.099</c:v>
                </c:pt>
                <c:pt idx="3">
                  <c:v>26.350999999999999</c:v>
                </c:pt>
                <c:pt idx="4">
                  <c:v>27.524000000000001</c:v>
                </c:pt>
                <c:pt idx="5">
                  <c:v>24.911999999999999</c:v>
                </c:pt>
                <c:pt idx="6">
                  <c:v>28.111999999999998</c:v>
                </c:pt>
                <c:pt idx="7">
                  <c:v>27.937999999999999</c:v>
                </c:pt>
                <c:pt idx="8">
                  <c:v>24.984000000000002</c:v>
                </c:pt>
                <c:pt idx="9" formatCode="0.000">
                  <c:v>20.207000000000001</c:v>
                </c:pt>
                <c:pt idx="10" formatCode="0.000">
                  <c:v>22.13</c:v>
                </c:pt>
                <c:pt idx="11">
                  <c:v>21.533000000000001</c:v>
                </c:pt>
                <c:pt idx="12" formatCode="0.000">
                  <c:v>20.443000000000001</c:v>
                </c:pt>
                <c:pt idx="13" formatCode="0.000">
                  <c:v>20.149999999999999</c:v>
                </c:pt>
                <c:pt idx="14">
                  <c:v>19.577999999999999</c:v>
                </c:pt>
                <c:pt idx="15" formatCode="0.000">
                  <c:v>19.332999999999998</c:v>
                </c:pt>
                <c:pt idx="16" formatCode="0.000">
                  <c:v>19.484999999999999</c:v>
                </c:pt>
                <c:pt idx="17" formatCode="0.000">
                  <c:v>19.908000000000001</c:v>
                </c:pt>
                <c:pt idx="18" formatCode="0.000">
                  <c:v>20.055</c:v>
                </c:pt>
                <c:pt idx="19" formatCode="0.000">
                  <c:v>19.553000000000001</c:v>
                </c:pt>
                <c:pt idx="20" formatCode="0.000">
                  <c:v>17.283999999999999</c:v>
                </c:pt>
                <c:pt idx="21" formatCode="0.000">
                  <c:v>18.085000000000001</c:v>
                </c:pt>
                <c:pt idx="22" formatCode="0.000">
                  <c:v>15.935</c:v>
                </c:pt>
                <c:pt idx="23" formatCode="0.000">
                  <c:v>14.948</c:v>
                </c:pt>
                <c:pt idx="24" formatCode="0.000">
                  <c:v>15.403</c:v>
                </c:pt>
                <c:pt idx="25" formatCode="0.000">
                  <c:v>15.97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8-4484-AC51-8886BBAFDF76}"/>
            </c:ext>
          </c:extLst>
        </c:ser>
        <c:ser>
          <c:idx val="1"/>
          <c:order val="1"/>
          <c:tx>
            <c:v>Chemical industry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Kulutus!$A$4:$A$29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Kulutus!$H$4:$H$29</c:f>
              <c:numCache>
                <c:formatCode>General</c:formatCode>
                <c:ptCount val="26"/>
                <c:pt idx="0">
                  <c:v>5.8650000000000002</c:v>
                </c:pt>
                <c:pt idx="1">
                  <c:v>5.9480000000000004</c:v>
                </c:pt>
                <c:pt idx="2">
                  <c:v>6.1870000000000003</c:v>
                </c:pt>
                <c:pt idx="3">
                  <c:v>6.3010000000000002</c:v>
                </c:pt>
                <c:pt idx="4">
                  <c:v>6.4880000000000004</c:v>
                </c:pt>
                <c:pt idx="5">
                  <c:v>6.2949999999999999</c:v>
                </c:pt>
                <c:pt idx="6">
                  <c:v>6.6340000000000003</c:v>
                </c:pt>
                <c:pt idx="7">
                  <c:v>7.0350000000000001</c:v>
                </c:pt>
                <c:pt idx="8">
                  <c:v>6.782</c:v>
                </c:pt>
                <c:pt idx="9">
                  <c:v>6.4989999999999997</c:v>
                </c:pt>
                <c:pt idx="10" formatCode="0.000">
                  <c:v>6.7880000000000003</c:v>
                </c:pt>
                <c:pt idx="11">
                  <c:v>7.032</c:v>
                </c:pt>
                <c:pt idx="12">
                  <c:v>6.7519999999999998</c:v>
                </c:pt>
                <c:pt idx="13">
                  <c:v>7.1230000000000002</c:v>
                </c:pt>
                <c:pt idx="14" formatCode="0.000">
                  <c:v>6.9260000000000002</c:v>
                </c:pt>
                <c:pt idx="15" formatCode="0.000">
                  <c:v>6.7839999999999998</c:v>
                </c:pt>
                <c:pt idx="16" formatCode="0.000">
                  <c:v>6.9809999999999999</c:v>
                </c:pt>
                <c:pt idx="17" formatCode="0.000">
                  <c:v>6.8849999999999998</c:v>
                </c:pt>
                <c:pt idx="18" formatCode="0.000">
                  <c:v>7.1740000000000004</c:v>
                </c:pt>
                <c:pt idx="19" formatCode="0.000">
                  <c:v>7.0259999999999998</c:v>
                </c:pt>
                <c:pt idx="20" formatCode="0.000">
                  <c:v>6.68</c:v>
                </c:pt>
                <c:pt idx="21" formatCode="0.000">
                  <c:v>6.3780000000000001</c:v>
                </c:pt>
                <c:pt idx="22" formatCode="0.000">
                  <c:v>6.4909999999999997</c:v>
                </c:pt>
                <c:pt idx="23" formatCode="0.000">
                  <c:v>6.2430000000000003</c:v>
                </c:pt>
                <c:pt idx="24" formatCode="0.000">
                  <c:v>6.1189999999999998</c:v>
                </c:pt>
                <c:pt idx="25" formatCode="0.000">
                  <c:v>6.4889999999999999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8-4484-AC51-8886BBAFDF76}"/>
            </c:ext>
          </c:extLst>
        </c:ser>
        <c:ser>
          <c:idx val="2"/>
          <c:order val="2"/>
          <c:tx>
            <c:v>Metal industry</c:v>
          </c:tx>
          <c:spPr>
            <a:solidFill>
              <a:srgbClr val="004F4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Kulutus!$A$4:$A$29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Kulutus!$I$4:$I$29</c:f>
              <c:numCache>
                <c:formatCode>General</c:formatCode>
                <c:ptCount val="26"/>
                <c:pt idx="0">
                  <c:v>6.9740000000000002</c:v>
                </c:pt>
                <c:pt idx="1">
                  <c:v>7.0380000000000003</c:v>
                </c:pt>
                <c:pt idx="2">
                  <c:v>7.2210000000000001</c:v>
                </c:pt>
                <c:pt idx="3">
                  <c:v>7.6829999999999998</c:v>
                </c:pt>
                <c:pt idx="4">
                  <c:v>8.0399999999999991</c:v>
                </c:pt>
                <c:pt idx="5">
                  <c:v>7.7969999999999997</c:v>
                </c:pt>
                <c:pt idx="6">
                  <c:v>8.2080000000000002</c:v>
                </c:pt>
                <c:pt idx="7">
                  <c:v>8.2579999999999991</c:v>
                </c:pt>
                <c:pt idx="8">
                  <c:v>8.093</c:v>
                </c:pt>
                <c:pt idx="9">
                  <c:v>7.0350000000000001</c:v>
                </c:pt>
                <c:pt idx="10" formatCode="0.000">
                  <c:v>8.01</c:v>
                </c:pt>
                <c:pt idx="11">
                  <c:v>7.9470000000000001</c:v>
                </c:pt>
                <c:pt idx="12">
                  <c:v>7.6340000000000003</c:v>
                </c:pt>
                <c:pt idx="13" formatCode="0.000">
                  <c:v>8.2539999999999996</c:v>
                </c:pt>
                <c:pt idx="14" formatCode="0.000">
                  <c:v>8.3610000000000007</c:v>
                </c:pt>
                <c:pt idx="15" formatCode="0.000">
                  <c:v>8.5229999999999997</c:v>
                </c:pt>
                <c:pt idx="16" formatCode="0.000">
                  <c:v>8.5619999999999994</c:v>
                </c:pt>
                <c:pt idx="17" formatCode="0.000">
                  <c:v>8.4559999999999995</c:v>
                </c:pt>
                <c:pt idx="18" formatCode="0.000">
                  <c:v>8.6790000000000003</c:v>
                </c:pt>
                <c:pt idx="19" formatCode="0.000">
                  <c:v>8.7200000000000006</c:v>
                </c:pt>
                <c:pt idx="20" formatCode="0.000">
                  <c:v>8.5310000000000006</c:v>
                </c:pt>
                <c:pt idx="21" formatCode="0.000">
                  <c:v>8.8439999999999994</c:v>
                </c:pt>
                <c:pt idx="22" formatCode="0.000">
                  <c:v>8.157</c:v>
                </c:pt>
                <c:pt idx="23" formatCode="0.000">
                  <c:v>8.0299999999999994</c:v>
                </c:pt>
                <c:pt idx="24" formatCode="0.000">
                  <c:v>7.8979999999999997</c:v>
                </c:pt>
                <c:pt idx="25" formatCode="0.000">
                  <c:v>7.8710000000000004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8-4484-AC51-8886BBAFDF76}"/>
            </c:ext>
          </c:extLst>
        </c:ser>
        <c:ser>
          <c:idx val="3"/>
          <c:order val="3"/>
          <c:tx>
            <c:v>Other industry</c:v>
          </c:tx>
          <c:spPr>
            <a:solidFill>
              <a:srgbClr val="14A182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Kulutus!$A$4:$A$29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Kulutus!$J$4:$J$29</c:f>
              <c:numCache>
                <c:formatCode>General</c:formatCode>
                <c:ptCount val="26"/>
                <c:pt idx="0">
                  <c:v>4.4119999999999999</c:v>
                </c:pt>
                <c:pt idx="1">
                  <c:v>4.7009999999999996</c:v>
                </c:pt>
                <c:pt idx="2">
                  <c:v>4.8339999999999996</c:v>
                </c:pt>
                <c:pt idx="3">
                  <c:v>4.6580000000000004</c:v>
                </c:pt>
                <c:pt idx="4">
                  <c:v>4.742</c:v>
                </c:pt>
                <c:pt idx="5">
                  <c:v>4.6769999999999996</c:v>
                </c:pt>
                <c:pt idx="6">
                  <c:v>4.8760000000000003</c:v>
                </c:pt>
                <c:pt idx="7">
                  <c:v>4.444</c:v>
                </c:pt>
                <c:pt idx="8">
                  <c:v>4.4009999999999998</c:v>
                </c:pt>
                <c:pt idx="9">
                  <c:v>3.5630000000000002</c:v>
                </c:pt>
                <c:pt idx="10" formatCode="0.000">
                  <c:v>4.5380000000000003</c:v>
                </c:pt>
                <c:pt idx="11">
                  <c:v>3.8450000000000002</c:v>
                </c:pt>
                <c:pt idx="12" formatCode="0.000">
                  <c:v>4.4950000000000001</c:v>
                </c:pt>
                <c:pt idx="13" formatCode="0.000">
                  <c:v>4.3029999999999999</c:v>
                </c:pt>
                <c:pt idx="14" formatCode="0.000">
                  <c:v>4.3869999999999996</c:v>
                </c:pt>
                <c:pt idx="15" formatCode="0.000">
                  <c:v>4.4619999999999997</c:v>
                </c:pt>
                <c:pt idx="16" formatCode="0.000">
                  <c:v>4.6740000000000004</c:v>
                </c:pt>
                <c:pt idx="17" formatCode="0.000">
                  <c:v>4.6740000000000004</c:v>
                </c:pt>
                <c:pt idx="18" formatCode="0.000">
                  <c:v>4.8380000000000001</c:v>
                </c:pt>
                <c:pt idx="19" formatCode="0.000">
                  <c:v>4.4989999999999997</c:v>
                </c:pt>
                <c:pt idx="20" formatCode="0.000">
                  <c:v>4.3689999999999998</c:v>
                </c:pt>
                <c:pt idx="21" formatCode="0.000">
                  <c:v>5.2249999999999996</c:v>
                </c:pt>
                <c:pt idx="22" formatCode="0.000">
                  <c:v>5.0140000000000002</c:v>
                </c:pt>
                <c:pt idx="23" formatCode="0.000">
                  <c:v>4.88</c:v>
                </c:pt>
                <c:pt idx="24" formatCode="0.000">
                  <c:v>4.9720000000000004</c:v>
                </c:pt>
                <c:pt idx="25" formatCode="0.000">
                  <c:v>4.9640000000000004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8-4484-AC51-8886BBAFD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326065616"/>
        <c:axId val="1"/>
      </c:barChart>
      <c:catAx>
        <c:axId val="132606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2"/>
        <c:noMultiLvlLbl val="0"/>
      </c:catAx>
      <c:valAx>
        <c:axId val="1"/>
        <c:scaling>
          <c:orientation val="minMax"/>
          <c:max val="5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 dirty="0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7055993000874891E-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326065616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330452542473059"/>
          <c:y val="0.94073603371127079"/>
          <c:w val="0.73339081780749049"/>
          <c:h val="5.92639662887292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4089946771918"/>
          <c:y val="9.3119195173672176E-2"/>
          <c:w val="0.49591833463565144"/>
          <c:h val="0.81376160965265565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272-4D86-9133-3D0A9DA4FD53}"/>
              </c:ext>
            </c:extLst>
          </c:dPt>
          <c:dPt>
            <c:idx val="1"/>
            <c:bubble3D val="0"/>
            <c:spPr>
              <a:solidFill>
                <a:srgbClr val="FFFFFF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272-4D86-9133-3D0A9DA4FD53}"/>
              </c:ext>
            </c:extLst>
          </c:dPt>
          <c:dPt>
            <c:idx val="2"/>
            <c:bubble3D val="0"/>
            <c:spPr>
              <a:solidFill>
                <a:srgbClr val="6D6E7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272-4D86-9133-3D0A9DA4FD53}"/>
              </c:ext>
            </c:extLst>
          </c:dPt>
          <c:dPt>
            <c:idx val="3"/>
            <c:bubble3D val="0"/>
            <c:spPr>
              <a:solidFill>
                <a:srgbClr val="AE62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272-4D86-9133-3D0A9DA4FD53}"/>
              </c:ext>
            </c:extLst>
          </c:dPt>
          <c:dPt>
            <c:idx val="4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272-4D86-9133-3D0A9DA4FD53}"/>
              </c:ext>
            </c:extLst>
          </c:dPt>
          <c:dPt>
            <c:idx val="5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272-4D86-9133-3D0A9DA4FD53}"/>
              </c:ext>
            </c:extLst>
          </c:dPt>
          <c:dPt>
            <c:idx val="6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272-4D86-9133-3D0A9DA4FD53}"/>
              </c:ext>
            </c:extLst>
          </c:dPt>
          <c:dPt>
            <c:idx val="7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272-4D86-9133-3D0A9DA4FD53}"/>
              </c:ext>
            </c:extLst>
          </c:dPt>
          <c:dPt>
            <c:idx val="8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2272-4D86-9133-3D0A9DA4FD53}"/>
              </c:ext>
            </c:extLst>
          </c:dPt>
          <c:dPt>
            <c:idx val="9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272-4D86-9133-3D0A9DA4FD53}"/>
              </c:ext>
            </c:extLst>
          </c:dPt>
          <c:dPt>
            <c:idx val="10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2272-4D86-9133-3D0A9DA4FD53}"/>
              </c:ext>
            </c:extLst>
          </c:dPt>
          <c:dPt>
            <c:idx val="11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2272-4D86-9133-3D0A9DA4FD53}"/>
              </c:ext>
            </c:extLst>
          </c:dPt>
          <c:dLbls>
            <c:dLbl>
              <c:idx val="0"/>
              <c:layout>
                <c:manualLayout>
                  <c:x val="0.17675070432709661"/>
                  <c:y val="-9.18342387924672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2-4D86-9133-3D0A9DA4FD53}"/>
                </c:ext>
              </c:extLst>
            </c:dLbl>
            <c:dLbl>
              <c:idx val="1"/>
              <c:layout>
                <c:manualLayout>
                  <c:x val="0.20486888680199378"/>
                  <c:y val="-4.2213481375978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2-4D86-9133-3D0A9DA4FD53}"/>
                </c:ext>
              </c:extLst>
            </c:dLbl>
            <c:dLbl>
              <c:idx val="2"/>
              <c:layout>
                <c:manualLayout>
                  <c:x val="0.17913339856704735"/>
                  <c:y val="7.11292888775459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72-4D86-9133-3D0A9DA4FD53}"/>
                </c:ext>
              </c:extLst>
            </c:dLbl>
            <c:dLbl>
              <c:idx val="3"/>
              <c:layout>
                <c:manualLayout>
                  <c:x val="0.21777806965121854"/>
                  <c:y val="4.9515962459912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72-4D86-9133-3D0A9DA4FD53}"/>
                </c:ext>
              </c:extLst>
            </c:dLbl>
            <c:dLbl>
              <c:idx val="4"/>
              <c:layout>
                <c:manualLayout>
                  <c:x val="0.19801829608663388"/>
                  <c:y val="7.78826904527418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72-4D86-9133-3D0A9DA4FD53}"/>
                </c:ext>
              </c:extLst>
            </c:dLbl>
            <c:dLbl>
              <c:idx val="5"/>
              <c:layout>
                <c:manualLayout>
                  <c:x val="0.18169550741103149"/>
                  <c:y val="9.7769088113442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72-4D86-9133-3D0A9DA4FD53}"/>
                </c:ext>
              </c:extLst>
            </c:dLbl>
            <c:dLbl>
              <c:idx val="6"/>
              <c:layout>
                <c:manualLayout>
                  <c:x val="0.16769486383009452"/>
                  <c:y val="0.127882782580176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72-4D86-9133-3D0A9DA4FD53}"/>
                </c:ext>
              </c:extLst>
            </c:dLbl>
            <c:dLbl>
              <c:idx val="7"/>
              <c:layout>
                <c:manualLayout>
                  <c:x val="0.1533149015255495"/>
                  <c:y val="0.127395198133866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72-4D86-9133-3D0A9DA4FD53}"/>
                </c:ext>
              </c:extLst>
            </c:dLbl>
            <c:dLbl>
              <c:idx val="8"/>
              <c:layout>
                <c:manualLayout>
                  <c:x val="0.14693320549276617"/>
                  <c:y val="0.162269577770755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72-4D86-9133-3D0A9DA4FD53}"/>
                </c:ext>
              </c:extLst>
            </c:dLbl>
            <c:dLbl>
              <c:idx val="9"/>
              <c:layout>
                <c:manualLayout>
                  <c:x val="-0.22881935733846448"/>
                  <c:y val="0.1433498272149967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10682130121556"/>
                      <c:h val="7.07276132637709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272-4D86-9133-3D0A9DA4FD53}"/>
                </c:ext>
              </c:extLst>
            </c:dLbl>
            <c:dLbl>
              <c:idx val="10"/>
              <c:layout>
                <c:manualLayout>
                  <c:x val="-0.18020476381236333"/>
                  <c:y val="-3.51742544357061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17938176827146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2272-4D86-9133-3D0A9DA4FD53}"/>
                </c:ext>
              </c:extLst>
            </c:dLbl>
            <c:dLbl>
              <c:idx val="11"/>
              <c:layout>
                <c:manualLayout>
                  <c:x val="0.21087886218599222"/>
                  <c:y val="-3.70271458543007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03412949111132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2272-4D86-9133-3D0A9DA4FD53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Vsidata!$AV$2:$BG$2</c:f>
              <c:strCache>
                <c:ptCount val="12"/>
                <c:pt idx="0">
                  <c:v>Oil </c:v>
                </c:pt>
                <c:pt idx="1">
                  <c:v>Hard coal</c:v>
                </c:pt>
                <c:pt idx="2">
                  <c:v>Peat</c:v>
                </c:pt>
                <c:pt idx="3">
                  <c:v>Natural gas</c:v>
                </c:pt>
                <c:pt idx="4">
                  <c:v>Waste </c:v>
                </c:pt>
                <c:pt idx="5">
                  <c:v>Others</c:v>
                </c:pt>
                <c:pt idx="6">
                  <c:v>Solar power</c:v>
                </c:pt>
                <c:pt idx="7">
                  <c:v>Net imports</c:v>
                </c:pt>
                <c:pt idx="8">
                  <c:v>Biomass</c:v>
                </c:pt>
                <c:pt idx="9">
                  <c:v>Hydro power</c:v>
                </c:pt>
                <c:pt idx="10">
                  <c:v>Wind power</c:v>
                </c:pt>
                <c:pt idx="11">
                  <c:v>Nuclear power</c:v>
                </c:pt>
              </c:strCache>
            </c:strRef>
          </c:cat>
          <c:val>
            <c:numRef>
              <c:f>Vsidata!$AV$101:$BG$101</c:f>
              <c:numCache>
                <c:formatCode>General</c:formatCode>
                <c:ptCount val="12"/>
                <c:pt idx="0">
                  <c:v>0.2</c:v>
                </c:pt>
                <c:pt idx="1">
                  <c:v>0.3</c:v>
                </c:pt>
                <c:pt idx="2">
                  <c:v>0.6</c:v>
                </c:pt>
                <c:pt idx="3">
                  <c:v>0.9</c:v>
                </c:pt>
                <c:pt idx="4">
                  <c:v>1</c:v>
                </c:pt>
                <c:pt idx="5">
                  <c:v>1.1000000000000001</c:v>
                </c:pt>
                <c:pt idx="6">
                  <c:v>1.2</c:v>
                </c:pt>
                <c:pt idx="7">
                  <c:v>6.6</c:v>
                </c:pt>
                <c:pt idx="8">
                  <c:v>10.5</c:v>
                </c:pt>
                <c:pt idx="9">
                  <c:v>14.5</c:v>
                </c:pt>
                <c:pt idx="10">
                  <c:v>26.1</c:v>
                </c:pt>
                <c:pt idx="1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272-4D86-9133-3D0A9DA4F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126418377650776"/>
          <c:y val="0.16999814823856951"/>
          <c:w val="0.55341236914209946"/>
          <c:h val="0.70387962445172658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C1C-42FE-A65E-4469447EFCB8}"/>
              </c:ext>
            </c:extLst>
          </c:dPt>
          <c:dPt>
            <c:idx val="1"/>
            <c:bubble3D val="0"/>
            <c:spPr>
              <a:solidFill>
                <a:srgbClr val="FFFFFF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C1C-42FE-A65E-4469447EFCB8}"/>
              </c:ext>
            </c:extLst>
          </c:dPt>
          <c:dPt>
            <c:idx val="2"/>
            <c:bubble3D val="0"/>
            <c:spPr>
              <a:solidFill>
                <a:srgbClr val="6D6E7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C1C-42FE-A65E-4469447EFCB8}"/>
              </c:ext>
            </c:extLst>
          </c:dPt>
          <c:dPt>
            <c:idx val="3"/>
            <c:bubble3D val="0"/>
            <c:spPr>
              <a:solidFill>
                <a:srgbClr val="AE62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C1C-42FE-A65E-4469447EFCB8}"/>
              </c:ext>
            </c:extLst>
          </c:dPt>
          <c:dPt>
            <c:idx val="4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C1C-42FE-A65E-4469447EFCB8}"/>
              </c:ext>
            </c:extLst>
          </c:dPt>
          <c:dPt>
            <c:idx val="5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C1C-42FE-A65E-4469447EFCB8}"/>
              </c:ext>
            </c:extLst>
          </c:dPt>
          <c:dPt>
            <c:idx val="6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C1C-42FE-A65E-4469447EFCB8}"/>
              </c:ext>
            </c:extLst>
          </c:dPt>
          <c:dPt>
            <c:idx val="7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9C1C-42FE-A65E-4469447EFCB8}"/>
              </c:ext>
            </c:extLst>
          </c:dPt>
          <c:dPt>
            <c:idx val="8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9C1C-42FE-A65E-4469447EFCB8}"/>
              </c:ext>
            </c:extLst>
          </c:dPt>
          <c:dPt>
            <c:idx val="9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9C1C-42FE-A65E-4469447EFCB8}"/>
              </c:ext>
            </c:extLst>
          </c:dPt>
          <c:dPt>
            <c:idx val="10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9C1C-42FE-A65E-4469447EFCB8}"/>
              </c:ext>
            </c:extLst>
          </c:dPt>
          <c:dPt>
            <c:idx val="11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9C1C-42FE-A65E-4469447EFCB8}"/>
              </c:ext>
            </c:extLst>
          </c:dPt>
          <c:dLbls>
            <c:dLbl>
              <c:idx val="0"/>
              <c:layout>
                <c:manualLayout>
                  <c:x val="0.16027424682367059"/>
                  <c:y val="-0.10060937691452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1C-42FE-A65E-4469447EFCB8}"/>
                </c:ext>
              </c:extLst>
            </c:dLbl>
            <c:dLbl>
              <c:idx val="1"/>
              <c:layout>
                <c:manualLayout>
                  <c:x val="0.19780563697637249"/>
                  <c:y val="-6.2688803660775727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97471996412943"/>
                      <c:h val="4.12138987132561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1C-42FE-A65E-4469447EFCB8}"/>
                </c:ext>
              </c:extLst>
            </c:dLbl>
            <c:dLbl>
              <c:idx val="2"/>
              <c:layout>
                <c:manualLayout>
                  <c:x val="0.18098207498218771"/>
                  <c:y val="-1.4825031576678232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98061162491992"/>
                      <c:h val="5.58391289166827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1C-42FE-A65E-4469447EFCB8}"/>
                </c:ext>
              </c:extLst>
            </c:dLbl>
            <c:dLbl>
              <c:idx val="3"/>
              <c:layout>
                <c:manualLayout>
                  <c:x val="0.21191543510830971"/>
                  <c:y val="1.7340571171667499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42622035264017"/>
                      <c:h val="4.4402198897603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C1C-42FE-A65E-4469447EFCB8}"/>
                </c:ext>
              </c:extLst>
            </c:dLbl>
            <c:dLbl>
              <c:idx val="4"/>
              <c:layout>
                <c:manualLayout>
                  <c:x val="0.18373460580727574"/>
                  <c:y val="5.15572760865738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1C-42FE-A65E-4469447EFCB8}"/>
                </c:ext>
              </c:extLst>
            </c:dLbl>
            <c:dLbl>
              <c:idx val="5"/>
              <c:layout>
                <c:manualLayout>
                  <c:x val="0.16658951505817415"/>
                  <c:y val="8.02188118693301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1C-42FE-A65E-4469447EFCB8}"/>
                </c:ext>
              </c:extLst>
            </c:dLbl>
            <c:dLbl>
              <c:idx val="6"/>
              <c:layout>
                <c:manualLayout>
                  <c:x val="0.1838824860955062"/>
                  <c:y val="0.1234952135191482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85859371810042"/>
                      <c:h val="5.90274291010297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C1C-42FE-A65E-4469447EFCB8}"/>
                </c:ext>
              </c:extLst>
            </c:dLbl>
            <c:dLbl>
              <c:idx val="7"/>
              <c:layout>
                <c:manualLayout>
                  <c:x val="0.19643472400445752"/>
                  <c:y val="0.13470781323557987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8546622739951"/>
                      <c:h val="5.90274291010297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C1C-42FE-A65E-4469447EFCB8}"/>
                </c:ext>
              </c:extLst>
            </c:dLbl>
            <c:dLbl>
              <c:idx val="8"/>
              <c:layout>
                <c:manualLayout>
                  <c:x val="0.17453040912068082"/>
                  <c:y val="0.16373210079109818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33450856680002"/>
                      <c:h val="7.07276132637709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C1C-42FE-A65E-4469447EFCB8}"/>
                </c:ext>
              </c:extLst>
            </c:dLbl>
            <c:dLbl>
              <c:idx val="9"/>
              <c:layout>
                <c:manualLayout>
                  <c:x val="-0.21069346561138308"/>
                  <c:y val="0.147737396276024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85108814124244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9C1C-42FE-A65E-4469447EFCB8}"/>
                </c:ext>
              </c:extLst>
            </c:dLbl>
            <c:dLbl>
              <c:idx val="10"/>
              <c:layout>
                <c:manualLayout>
                  <c:x val="-0.21602153051230688"/>
                  <c:y val="5.257712678485334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C1C-42FE-A65E-4469447EFCB8}"/>
                </c:ext>
              </c:extLst>
            </c:dLbl>
            <c:dLbl>
              <c:idx val="11"/>
              <c:layout>
                <c:manualLayout>
                  <c:x val="0.23827326783777558"/>
                  <c:y val="-5.0189853037384713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172813027167612"/>
                      <c:h val="8.2427797426512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9C1C-42FE-A65E-4469447EFCB8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Vsidata!$AV$2:$BG$2</c:f>
              <c:strCache>
                <c:ptCount val="12"/>
                <c:pt idx="0">
                  <c:v>Oil </c:v>
                </c:pt>
                <c:pt idx="1">
                  <c:v>Hard coal</c:v>
                </c:pt>
                <c:pt idx="2">
                  <c:v>Peat</c:v>
                </c:pt>
                <c:pt idx="3">
                  <c:v>Natural gas</c:v>
                </c:pt>
                <c:pt idx="4">
                  <c:v>Waste </c:v>
                </c:pt>
                <c:pt idx="5">
                  <c:v>Others</c:v>
                </c:pt>
                <c:pt idx="6">
                  <c:v>Solar power</c:v>
                </c:pt>
                <c:pt idx="7">
                  <c:v>Net imports</c:v>
                </c:pt>
                <c:pt idx="8">
                  <c:v>Biomass</c:v>
                </c:pt>
                <c:pt idx="9">
                  <c:v>Hydro power</c:v>
                </c:pt>
                <c:pt idx="10">
                  <c:v>Wind power</c:v>
                </c:pt>
                <c:pt idx="11">
                  <c:v>Nuclear power</c:v>
                </c:pt>
              </c:strCache>
            </c:strRef>
          </c:cat>
          <c:val>
            <c:numRef>
              <c:f>Vsidata!$AV$101:$BG$101</c:f>
              <c:numCache>
                <c:formatCode>General</c:formatCode>
                <c:ptCount val="12"/>
                <c:pt idx="0">
                  <c:v>0.2</c:v>
                </c:pt>
                <c:pt idx="1">
                  <c:v>0.3</c:v>
                </c:pt>
                <c:pt idx="2">
                  <c:v>0.6</c:v>
                </c:pt>
                <c:pt idx="3">
                  <c:v>0.9</c:v>
                </c:pt>
                <c:pt idx="4">
                  <c:v>1</c:v>
                </c:pt>
                <c:pt idx="5">
                  <c:v>1.1000000000000001</c:v>
                </c:pt>
                <c:pt idx="6">
                  <c:v>1.2</c:v>
                </c:pt>
                <c:pt idx="7">
                  <c:v>6.6</c:v>
                </c:pt>
                <c:pt idx="8">
                  <c:v>10.5</c:v>
                </c:pt>
                <c:pt idx="9">
                  <c:v>14.5</c:v>
                </c:pt>
                <c:pt idx="10">
                  <c:v>26.1</c:v>
                </c:pt>
                <c:pt idx="1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C1C-42FE-A65E-4469447EF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06881713761983"/>
          <c:y val="0.17116305868235521"/>
          <c:w val="0.6305894583742383"/>
          <c:h val="0.61735900784075881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00E-4A9E-A32E-70FA7A17A9E1}"/>
              </c:ext>
            </c:extLst>
          </c:dPt>
          <c:dPt>
            <c:idx val="1"/>
            <c:bubble3D val="0"/>
            <c:spPr>
              <a:solidFill>
                <a:srgbClr val="FFFFFF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00E-4A9E-A32E-70FA7A17A9E1}"/>
              </c:ext>
            </c:extLst>
          </c:dPt>
          <c:dPt>
            <c:idx val="2"/>
            <c:bubble3D val="0"/>
            <c:spPr>
              <a:solidFill>
                <a:srgbClr val="6D6E7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00E-4A9E-A32E-70FA7A17A9E1}"/>
              </c:ext>
            </c:extLst>
          </c:dPt>
          <c:dPt>
            <c:idx val="3"/>
            <c:bubble3D val="0"/>
            <c:spPr>
              <a:solidFill>
                <a:srgbClr val="AE62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00E-4A9E-A32E-70FA7A17A9E1}"/>
              </c:ext>
            </c:extLst>
          </c:dPt>
          <c:dPt>
            <c:idx val="4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00E-4A9E-A32E-70FA7A17A9E1}"/>
              </c:ext>
            </c:extLst>
          </c:dPt>
          <c:dPt>
            <c:idx val="5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00E-4A9E-A32E-70FA7A17A9E1}"/>
              </c:ext>
            </c:extLst>
          </c:dPt>
          <c:dPt>
            <c:idx val="6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00E-4A9E-A32E-70FA7A17A9E1}"/>
              </c:ext>
            </c:extLst>
          </c:dPt>
          <c:dPt>
            <c:idx val="7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00E-4A9E-A32E-70FA7A17A9E1}"/>
              </c:ext>
            </c:extLst>
          </c:dPt>
          <c:dPt>
            <c:idx val="8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00E-4A9E-A32E-70FA7A17A9E1}"/>
              </c:ext>
            </c:extLst>
          </c:dPt>
          <c:dPt>
            <c:idx val="9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000E-4A9E-A32E-70FA7A17A9E1}"/>
              </c:ext>
            </c:extLst>
          </c:dPt>
          <c:dPt>
            <c:idx val="10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000E-4A9E-A32E-70FA7A17A9E1}"/>
              </c:ext>
            </c:extLst>
          </c:dPt>
          <c:dPt>
            <c:idx val="11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000E-4A9E-A32E-70FA7A17A9E1}"/>
              </c:ext>
            </c:extLst>
          </c:dPt>
          <c:dLbls>
            <c:dLbl>
              <c:idx val="0"/>
              <c:layout>
                <c:manualLayout>
                  <c:x val="0.16029753411371553"/>
                  <c:y val="-1.15817988063852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0E-4A9E-A32E-70FA7A17A9E1}"/>
                </c:ext>
              </c:extLst>
            </c:dLbl>
            <c:dLbl>
              <c:idx val="1"/>
              <c:layout>
                <c:manualLayout>
                  <c:x val="0.1763852547192922"/>
                  <c:y val="7.55283349872944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0E-4A9E-A32E-70FA7A17A9E1}"/>
                </c:ext>
              </c:extLst>
            </c:dLbl>
            <c:dLbl>
              <c:idx val="2"/>
              <c:layout>
                <c:manualLayout>
                  <c:x val="0.13735474662983779"/>
                  <c:y val="0.143246983681339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0E-4A9E-A32E-70FA7A17A9E1}"/>
                </c:ext>
              </c:extLst>
            </c:dLbl>
            <c:dLbl>
              <c:idx val="3"/>
              <c:layout>
                <c:manualLayout>
                  <c:x val="2.2144750990095705E-2"/>
                  <c:y val="0.14973442249032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0E-4A9E-A32E-70FA7A17A9E1}"/>
                </c:ext>
              </c:extLst>
            </c:dLbl>
            <c:dLbl>
              <c:idx val="4"/>
              <c:layout>
                <c:manualLayout>
                  <c:x val="-6.9480904485147182E-2"/>
                  <c:y val="0.148609861826009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0E-4A9E-A32E-70FA7A17A9E1}"/>
                </c:ext>
              </c:extLst>
            </c:dLbl>
            <c:dLbl>
              <c:idx val="5"/>
              <c:layout>
                <c:manualLayout>
                  <c:x val="-0.19089497023038171"/>
                  <c:y val="7.95581010830858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0E-4A9E-A32E-70FA7A17A9E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0E-4A9E-A32E-70FA7A17A9E1}"/>
                </c:ext>
              </c:extLst>
            </c:dLbl>
            <c:dLbl>
              <c:idx val="7"/>
              <c:layout>
                <c:manualLayout>
                  <c:x val="-0.17407638930629854"/>
                  <c:y val="5.28413574082865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10602205258693"/>
                      <c:h val="0.10306306306306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00E-4A9E-A32E-70FA7A17A9E1}"/>
                </c:ext>
              </c:extLst>
            </c:dLbl>
            <c:dLbl>
              <c:idx val="8"/>
              <c:layout>
                <c:manualLayout>
                  <c:x val="-0.19778521040526698"/>
                  <c:y val="-8.93815923737183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611603227971"/>
                      <c:h val="9.45302366589197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00E-4A9E-A32E-70FA7A17A9E1}"/>
                </c:ext>
              </c:extLst>
            </c:dLbl>
            <c:dLbl>
              <c:idx val="9"/>
              <c:layout>
                <c:manualLayout>
                  <c:x val="-0.13923343551521708"/>
                  <c:y val="-0.156853012916005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00E-4A9E-A32E-70FA7A17A9E1}"/>
                </c:ext>
              </c:extLst>
            </c:dLbl>
            <c:dLbl>
              <c:idx val="10"/>
              <c:layout>
                <c:manualLayout>
                  <c:x val="0.16724489591472821"/>
                  <c:y val="-0.128455481526347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00E-4A9E-A32E-70FA7A17A9E1}"/>
                </c:ext>
              </c:extLst>
            </c:dLbl>
            <c:dLbl>
              <c:idx val="11"/>
              <c:layout>
                <c:manualLayout>
                  <c:x val="0.19908896339238713"/>
                  <c:y val="3.703703703703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90748386154954"/>
                      <c:h val="0.137981601492188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000E-4A9E-A32E-70FA7A17A9E1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Vsidata!$AV$2:$BG$2</c:f>
              <c:strCache>
                <c:ptCount val="12"/>
                <c:pt idx="0">
                  <c:v>Oil </c:v>
                </c:pt>
                <c:pt idx="1">
                  <c:v>Hard coal</c:v>
                </c:pt>
                <c:pt idx="2">
                  <c:v>Peat</c:v>
                </c:pt>
                <c:pt idx="3">
                  <c:v>Natural gas</c:v>
                </c:pt>
                <c:pt idx="4">
                  <c:v>Waste </c:v>
                </c:pt>
                <c:pt idx="5">
                  <c:v>Others</c:v>
                </c:pt>
                <c:pt idx="6">
                  <c:v>Solar power</c:v>
                </c:pt>
                <c:pt idx="7">
                  <c:v>Net imports</c:v>
                </c:pt>
                <c:pt idx="8">
                  <c:v>Biomass</c:v>
                </c:pt>
                <c:pt idx="9">
                  <c:v>Hydro power</c:v>
                </c:pt>
                <c:pt idx="10">
                  <c:v>Wind power</c:v>
                </c:pt>
                <c:pt idx="11">
                  <c:v>Nuclear power</c:v>
                </c:pt>
              </c:strCache>
            </c:strRef>
          </c:cat>
          <c:val>
            <c:numRef>
              <c:f>Vsidata!$AV$113:$BG$113</c:f>
              <c:numCache>
                <c:formatCode>General</c:formatCode>
                <c:ptCount val="12"/>
                <c:pt idx="0">
                  <c:v>0.5</c:v>
                </c:pt>
                <c:pt idx="1">
                  <c:v>15.5</c:v>
                </c:pt>
                <c:pt idx="2">
                  <c:v>6.7</c:v>
                </c:pt>
                <c:pt idx="3">
                  <c:v>12.5</c:v>
                </c:pt>
                <c:pt idx="4">
                  <c:v>0.5</c:v>
                </c:pt>
                <c:pt idx="5">
                  <c:v>1</c:v>
                </c:pt>
                <c:pt idx="6">
                  <c:v>0</c:v>
                </c:pt>
                <c:pt idx="7">
                  <c:v>12</c:v>
                </c:pt>
                <c:pt idx="8">
                  <c:v>11.5</c:v>
                </c:pt>
                <c:pt idx="9">
                  <c:v>14.5</c:v>
                </c:pt>
                <c:pt idx="10">
                  <c:v>0.3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00E-4A9E-A32E-70FA7A17A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78889231840186"/>
          <c:y val="8.7269094101725272E-2"/>
          <c:w val="0.49591833463565144"/>
          <c:h val="0.81376160965265565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A60-49B8-AA77-DB78D9F7EDE8}"/>
              </c:ext>
            </c:extLst>
          </c:dPt>
          <c:dPt>
            <c:idx val="1"/>
            <c:bubble3D val="0"/>
            <c:spPr>
              <a:solidFill>
                <a:srgbClr val="6D6E7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A60-49B8-AA77-DB78D9F7EDE8}"/>
              </c:ext>
            </c:extLst>
          </c:dPt>
          <c:dPt>
            <c:idx val="2"/>
            <c:bubble3D val="0"/>
            <c:spPr>
              <a:solidFill>
                <a:srgbClr val="AE62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A60-49B8-AA77-DB78D9F7EDE8}"/>
              </c:ext>
            </c:extLst>
          </c:dPt>
          <c:dPt>
            <c:idx val="3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A60-49B8-AA77-DB78D9F7EDE8}"/>
              </c:ext>
            </c:extLst>
          </c:dPt>
          <c:dPt>
            <c:idx val="4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A60-49B8-AA77-DB78D9F7EDE8}"/>
              </c:ext>
            </c:extLst>
          </c:dPt>
          <c:dPt>
            <c:idx val="5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A60-49B8-AA77-DB78D9F7EDE8}"/>
              </c:ext>
            </c:extLst>
          </c:dPt>
          <c:dPt>
            <c:idx val="6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A60-49B8-AA77-DB78D9F7EDE8}"/>
              </c:ext>
            </c:extLst>
          </c:dPt>
          <c:dPt>
            <c:idx val="7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A60-49B8-AA77-DB78D9F7EDE8}"/>
              </c:ext>
            </c:extLst>
          </c:dPt>
          <c:dPt>
            <c:idx val="8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2A60-49B8-AA77-DB78D9F7EDE8}"/>
              </c:ext>
            </c:extLst>
          </c:dPt>
          <c:dPt>
            <c:idx val="9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A60-49B8-AA77-DB78D9F7EDE8}"/>
              </c:ext>
            </c:extLst>
          </c:dPt>
          <c:dPt>
            <c:idx val="10"/>
            <c:bubble3D val="0"/>
            <c:spPr>
              <a:solidFill>
                <a:srgbClr val="590A99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15-2A60-49B8-AA77-DB78D9F7EDE8}"/>
              </c:ext>
            </c:extLst>
          </c:dPt>
          <c:dLbls>
            <c:dLbl>
              <c:idx val="0"/>
              <c:layout>
                <c:manualLayout>
                  <c:x val="0.15870049187971605"/>
                  <c:y val="-0.107932126034015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60-49B8-AA77-DB78D9F7EDE8}"/>
                </c:ext>
              </c:extLst>
            </c:dLbl>
            <c:dLbl>
              <c:idx val="1"/>
              <c:layout>
                <c:manualLayout>
                  <c:x val="0.19075029716364686"/>
                  <c:y val="-5.3534330827774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60-49B8-AA77-DB78D9F7EDE8}"/>
                </c:ext>
              </c:extLst>
            </c:dLbl>
            <c:dLbl>
              <c:idx val="2"/>
              <c:layout>
                <c:manualLayout>
                  <c:x val="0.16376402907935089"/>
                  <c:y val="-4.6922805501482942E-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07082673881779"/>
                      <c:h val="4.7063990794626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A60-49B8-AA77-DB78D9F7EDE8}"/>
                </c:ext>
              </c:extLst>
            </c:dLbl>
            <c:dLbl>
              <c:idx val="3"/>
              <c:layout>
                <c:manualLayout>
                  <c:x val="0.19706579630006621"/>
                  <c:y val="2.2601393151062275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94585382832149"/>
                      <c:h val="4.12138987132561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A60-49B8-AA77-DB78D9F7EDE8}"/>
                </c:ext>
              </c:extLst>
            </c:dLbl>
            <c:dLbl>
              <c:idx val="4"/>
              <c:layout>
                <c:manualLayout>
                  <c:x val="0.17347422064318679"/>
                  <c:y val="6.1794937228972495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6364293078878"/>
                      <c:h val="4.4138944753941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A60-49B8-AA77-DB78D9F7EDE8}"/>
                </c:ext>
              </c:extLst>
            </c:dLbl>
            <c:dLbl>
              <c:idx val="5"/>
              <c:layout>
                <c:manualLayout>
                  <c:x val="0.15584102237428829"/>
                  <c:y val="8.1870887085852523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18265221017515"/>
                      <c:h val="4.99890368353120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A60-49B8-AA77-DB78D9F7EDE8}"/>
                </c:ext>
              </c:extLst>
            </c:dLbl>
            <c:dLbl>
              <c:idx val="6"/>
              <c:layout>
                <c:manualLayout>
                  <c:x val="0.17246209111267252"/>
                  <c:y val="0.111405560627682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60-49B8-AA77-DB78D9F7EDE8}"/>
                </c:ext>
              </c:extLst>
            </c:dLbl>
            <c:dLbl>
              <c:idx val="7"/>
              <c:layout>
                <c:manualLayout>
                  <c:x val="0.13636915277166667"/>
                  <c:y val="0.139245319696016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60-49B8-AA77-DB78D9F7EDE8}"/>
                </c:ext>
              </c:extLst>
            </c:dLbl>
            <c:dLbl>
              <c:idx val="8"/>
              <c:layout>
                <c:manualLayout>
                  <c:x val="-0.18397989137929902"/>
                  <c:y val="0.126026875415149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770707873359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A60-49B8-AA77-DB78D9F7EDE8}"/>
                </c:ext>
              </c:extLst>
            </c:dLbl>
            <c:dLbl>
              <c:idx val="9"/>
              <c:layout>
                <c:manualLayout>
                  <c:x val="-0.17932351762952067"/>
                  <c:y val="5.79831646326463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18355191005624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A60-49B8-AA77-DB78D9F7EDE8}"/>
                </c:ext>
              </c:extLst>
            </c:dLbl>
            <c:dLbl>
              <c:idx val="10"/>
              <c:layout>
                <c:manualLayout>
                  <c:x val="0.24130312737982856"/>
                  <c:y val="-3.70271458543008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37858320253752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2A60-49B8-AA77-DB78D9F7EDE8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Vsidata!$BJ$2:$BT$2</c:f>
              <c:strCache>
                <c:ptCount val="11"/>
                <c:pt idx="0">
                  <c:v>Oil </c:v>
                </c:pt>
                <c:pt idx="1">
                  <c:v>Hard coal</c:v>
                </c:pt>
                <c:pt idx="2">
                  <c:v>Peat</c:v>
                </c:pt>
                <c:pt idx="3">
                  <c:v>Natural gas</c:v>
                </c:pt>
                <c:pt idx="4">
                  <c:v>Waste</c:v>
                </c:pt>
                <c:pt idx="5">
                  <c:v>Others</c:v>
                </c:pt>
                <c:pt idx="6">
                  <c:v>Solar power</c:v>
                </c:pt>
                <c:pt idx="7">
                  <c:v>Biomass</c:v>
                </c:pt>
                <c:pt idx="8">
                  <c:v>Hydro power</c:v>
                </c:pt>
                <c:pt idx="9">
                  <c:v>Wind power</c:v>
                </c:pt>
                <c:pt idx="10">
                  <c:v>Nuclear power</c:v>
                </c:pt>
              </c:strCache>
            </c:strRef>
          </c:cat>
          <c:val>
            <c:numRef>
              <c:f>Vsidata!$BJ$101:$BT$101</c:f>
              <c:numCache>
                <c:formatCode>General</c:formatCode>
                <c:ptCount val="11"/>
                <c:pt idx="0">
                  <c:v>0.2</c:v>
                </c:pt>
                <c:pt idx="1">
                  <c:v>0.3</c:v>
                </c:pt>
                <c:pt idx="2">
                  <c:v>0.7</c:v>
                </c:pt>
                <c:pt idx="3">
                  <c:v>1</c:v>
                </c:pt>
                <c:pt idx="4">
                  <c:v>1</c:v>
                </c:pt>
                <c:pt idx="5">
                  <c:v>1.2</c:v>
                </c:pt>
                <c:pt idx="6">
                  <c:v>1.2</c:v>
                </c:pt>
                <c:pt idx="7">
                  <c:v>11.3</c:v>
                </c:pt>
                <c:pt idx="8">
                  <c:v>15.6</c:v>
                </c:pt>
                <c:pt idx="9">
                  <c:v>27.9</c:v>
                </c:pt>
                <c:pt idx="10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A60-49B8-AA77-DB78D9F7E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</cdr:x>
      <cdr:y>0.42825</cdr:y>
    </cdr:from>
    <cdr:to>
      <cdr:x>0.76825</cdr:x>
      <cdr:y>0.4295</cdr:y>
    </cdr:to>
    <cdr:sp macro="" textlink="">
      <cdr:nvSpPr>
        <cdr:cNvPr id="174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18686" y="1562100"/>
          <a:ext cx="1270634" cy="930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Other consumption total 53 %</a:t>
          </a:r>
        </a:p>
      </cdr:txBody>
    </cdr:sp>
  </cdr:relSizeAnchor>
  <cdr:relSizeAnchor xmlns:cdr="http://schemas.openxmlformats.org/drawingml/2006/chartDrawing">
    <cdr:from>
      <cdr:x>0.05257</cdr:x>
      <cdr:y>0.46545</cdr:y>
    </cdr:from>
    <cdr:to>
      <cdr:x>0.29307</cdr:x>
      <cdr:y>0.61109</cdr:y>
    </cdr:to>
    <cdr:sp macro="" textlink="">
      <cdr:nvSpPr>
        <cdr:cNvPr id="174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425" y="2136141"/>
          <a:ext cx="1682625" cy="728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Industry </a:t>
          </a:r>
        </a:p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total 42 %</a:t>
          </a:r>
        </a:p>
      </cdr:txBody>
    </cdr:sp>
  </cdr:relSizeAnchor>
  <cdr:relSizeAnchor xmlns:cdr="http://schemas.openxmlformats.org/drawingml/2006/chartDrawing">
    <cdr:from>
      <cdr:x>0.44649</cdr:x>
      <cdr:y>0.45905</cdr:y>
    </cdr:from>
    <cdr:to>
      <cdr:x>0.59769</cdr:x>
      <cdr:y>0.51817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5009819" y="3148165"/>
          <a:ext cx="1696532" cy="4054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>
              <a:solidFill>
                <a:schemeClr val="tx1"/>
              </a:solidFill>
              <a:latin typeface="Aptos" panose="020B0004020202020204" pitchFamily="34" charset="0"/>
            </a:rPr>
            <a:t>85 TWh</a:t>
          </a:r>
        </a:p>
      </cdr:txBody>
    </cdr:sp>
  </cdr:relSizeAnchor>
  <cdr:relSizeAnchor xmlns:cdr="http://schemas.openxmlformats.org/drawingml/2006/chartDrawing">
    <cdr:from>
      <cdr:x>0.79531</cdr:x>
      <cdr:y>0.44356</cdr:y>
    </cdr:from>
    <cdr:to>
      <cdr:x>0.99028</cdr:x>
      <cdr:y>0.61631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6055212" y="1925854"/>
          <a:ext cx="1484460" cy="7500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400" b="1" dirty="0" err="1">
              <a:solidFill>
                <a:schemeClr val="tx1"/>
              </a:solidFill>
              <a:latin typeface="Aptos" panose="020B0004020202020204" pitchFamily="34" charset="0"/>
            </a:rPr>
            <a:t>Other</a:t>
          </a:r>
          <a:r>
            <a:rPr lang="fi-FI" sz="14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fi-FI" sz="1400" b="1" dirty="0" err="1">
              <a:solidFill>
                <a:schemeClr val="tx1"/>
              </a:solidFill>
              <a:latin typeface="Aptos" panose="020B0004020202020204" pitchFamily="34" charset="0"/>
            </a:rPr>
            <a:t>consumption</a:t>
          </a:r>
          <a:r>
            <a:rPr lang="fi-FI" sz="14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fi-FI" sz="1400" b="1" dirty="0" err="1">
              <a:solidFill>
                <a:schemeClr val="tx1"/>
              </a:solidFill>
              <a:latin typeface="Aptos" panose="020B0004020202020204" pitchFamily="34" charset="0"/>
            </a:rPr>
            <a:t>total</a:t>
          </a:r>
          <a:r>
            <a:rPr lang="fi-FI" sz="1400" b="1" dirty="0">
              <a:solidFill>
                <a:schemeClr val="tx1"/>
              </a:solidFill>
              <a:latin typeface="Aptos" panose="020B0004020202020204" pitchFamily="34" charset="0"/>
            </a:rPr>
            <a:t> 54 %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0.12155</cdr:x>
      <cdr:y>0.22265</cdr:y>
    </cdr:from>
    <cdr:to>
      <cdr:x>0.22814</cdr:x>
      <cdr:y>0.39023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0.2408</cdr:x>
      <cdr:y>0.0926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and GWh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0.12505</cdr:x>
      <cdr:y>0.22265</cdr:y>
    </cdr:from>
    <cdr:to>
      <cdr:x>0.23514</cdr:x>
      <cdr:y>0.38923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0.2473</cdr:x>
      <cdr:y>0.09135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and GWh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0.62975</cdr:x>
      <cdr:y>0</cdr:y>
    </cdr:from>
    <cdr:to>
      <cdr:x>0.632</cdr:x>
      <cdr:y>0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7915275" y="0"/>
          <a:ext cx="1295400" cy="348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b="1" i="0" baseline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 CO</a:t>
          </a:r>
          <a:r>
            <a:rPr lang="fi-FI" sz="1400" b="1" i="0" baseline="-2500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fi-FI" sz="1400" b="1" i="0" baseline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/ kWh(e)</a:t>
          </a:r>
          <a:endParaRPr lang="fi-FI" sz="1100"/>
        </a:p>
      </cdr:txBody>
    </cdr:sp>
  </cdr:relSizeAnchor>
  <cdr:relSizeAnchor xmlns:cdr="http://schemas.openxmlformats.org/drawingml/2006/chartDrawing">
    <cdr:from>
      <cdr:x>0.83816</cdr:x>
      <cdr:y>0.00947</cdr:y>
    </cdr:from>
    <cdr:to>
      <cdr:x>1</cdr:x>
      <cdr:y>0.05244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6381433" y="42514"/>
          <a:ext cx="1232217" cy="192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b="1" i="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gCO</a:t>
          </a:r>
          <a:r>
            <a:rPr lang="fi-FI" sz="1400" b="1" i="0" baseline="-2500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fi-FI" sz="1400" b="1" i="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/kWh(e)</a:t>
          </a:r>
          <a:endParaRPr lang="fi-FI" sz="11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0.90649</cdr:x>
      <cdr:y>0.82678</cdr:y>
    </cdr:from>
    <cdr:to>
      <cdr:x>0.92634</cdr:x>
      <cdr:y>0.87032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8435728" y="5024301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0.86142</cdr:x>
      <cdr:y>0.9309</cdr:y>
    </cdr:from>
    <cdr:to>
      <cdr:x>1</cdr:x>
      <cdr:y>0.99984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979537" y="3846727"/>
          <a:ext cx="1122826" cy="2848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 dirty="0">
              <a:solidFill>
                <a:sysClr val="windowText" lastClr="000000"/>
              </a:solidFill>
              <a:latin typeface="Aptos" panose="020B0004020202020204" pitchFamily="34" charset="0"/>
            </a:rPr>
            <a:t>*</a:t>
          </a:r>
          <a:r>
            <a:rPr lang="fi-FI" sz="1300" dirty="0" err="1">
              <a:solidFill>
                <a:sysClr val="windowText" lastClr="000000"/>
              </a:solidFill>
              <a:latin typeface="Aptos" panose="020B0004020202020204" pitchFamily="34" charset="0"/>
            </a:rPr>
            <a:t>preliminary</a:t>
          </a:r>
          <a:endParaRPr lang="fi-FI" sz="1300" dirty="0">
            <a:solidFill>
              <a:sysClr val="windowText" lastClr="000000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0.74575</cdr:x>
      <cdr:y>0.746</cdr:y>
    </cdr:from>
    <cdr:to>
      <cdr:x>0.765</cdr:x>
      <cdr:y>0.75225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1093" y="1358575"/>
          <a:ext cx="336189" cy="87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0.7408</cdr:x>
      <cdr:y>0.94483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00700EF-72EF-634F-3A64-8DBB5F4657E1}"/>
            </a:ext>
          </a:extLst>
        </cdr:cNvPr>
        <cdr:cNvSpPr txBox="1"/>
      </cdr:nvSpPr>
      <cdr:spPr>
        <a:xfrm xmlns:a="http://schemas.openxmlformats.org/drawingml/2006/main">
          <a:off x="5634989" y="4530749"/>
          <a:ext cx="1971676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i-FI" sz="1100" b="0" kern="1200" dirty="0"/>
            <a:t>* = Capital's price area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0.10565</cdr:x>
      <cdr:y>0.48508</cdr:y>
    </cdr:from>
    <cdr:to>
      <cdr:x>0.29103</cdr:x>
      <cdr:y>0.70293</cdr:y>
    </cdr:to>
    <cdr:sp macro="" textlink="">
      <cdr:nvSpPr>
        <cdr:cNvPr id="3" name="Speech Bubble: Rectangle 2">
          <a:extLst xmlns:a="http://schemas.openxmlformats.org/drawingml/2006/main">
            <a:ext uri="{FF2B5EF4-FFF2-40B4-BE49-F238E27FC236}">
              <a16:creationId xmlns:a16="http://schemas.microsoft.com/office/drawing/2014/main" id="{8603B015-98EE-8716-ED78-EB80A9519899}"/>
            </a:ext>
          </a:extLst>
        </cdr:cNvPr>
        <cdr:cNvSpPr/>
      </cdr:nvSpPr>
      <cdr:spPr>
        <a:xfrm xmlns:a="http://schemas.openxmlformats.org/drawingml/2006/main">
          <a:off x="804383" y="1981099"/>
          <a:ext cx="1411450" cy="889714"/>
        </a:xfrm>
        <a:prstGeom xmlns:a="http://schemas.openxmlformats.org/drawingml/2006/main" prst="wedgeRectCallout">
          <a:avLst>
            <a:gd name="adj1" fmla="val -30649"/>
            <a:gd name="adj2" fmla="val 74621"/>
          </a:avLst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fi-FI" sz="1400" kern="1200" dirty="0" err="1">
              <a:latin typeface="Aptos" panose="020B0004020202020204" pitchFamily="34" charset="0"/>
            </a:rPr>
            <a:t>The</a:t>
          </a:r>
          <a:r>
            <a:rPr lang="fi-FI" sz="1400" kern="1200" dirty="0">
              <a:latin typeface="Aptos" panose="020B0004020202020204" pitchFamily="34" charset="0"/>
            </a:rPr>
            <a:t> </a:t>
          </a:r>
          <a:r>
            <a:rPr lang="fi-FI" sz="1400" kern="1200" dirty="0" err="1">
              <a:latin typeface="Aptos" panose="020B0004020202020204" pitchFamily="34" charset="0"/>
            </a:rPr>
            <a:t>first</a:t>
          </a:r>
          <a:r>
            <a:rPr lang="fi-FI" sz="1400" kern="1200" dirty="0">
              <a:latin typeface="Aptos" panose="020B0004020202020204" pitchFamily="34" charset="0"/>
            </a:rPr>
            <a:t> </a:t>
          </a:r>
          <a:r>
            <a:rPr lang="fi-FI" sz="1400" kern="1200" dirty="0" err="1">
              <a:latin typeface="Aptos" panose="020B0004020202020204" pitchFamily="34" charset="0"/>
            </a:rPr>
            <a:t>negative</a:t>
          </a:r>
          <a:r>
            <a:rPr lang="fi-FI" sz="1400" kern="1200" dirty="0">
              <a:latin typeface="Aptos" panose="020B0004020202020204" pitchFamily="34" charset="0"/>
            </a:rPr>
            <a:t> </a:t>
          </a:r>
          <a:r>
            <a:rPr lang="fi-FI" sz="1400" kern="1200" dirty="0" err="1">
              <a:latin typeface="Aptos" panose="020B0004020202020204" pitchFamily="34" charset="0"/>
            </a:rPr>
            <a:t>hours</a:t>
          </a:r>
          <a:r>
            <a:rPr lang="fi-FI" sz="1400" kern="1200" dirty="0">
              <a:latin typeface="Aptos" panose="020B0004020202020204" pitchFamily="34" charset="0"/>
            </a:rPr>
            <a:t> in Finland </a:t>
          </a:r>
          <a:r>
            <a:rPr lang="fi-FI" sz="1400" kern="1200" dirty="0" err="1">
              <a:latin typeface="Aptos" panose="020B0004020202020204" pitchFamily="34" charset="0"/>
            </a:rPr>
            <a:t>were</a:t>
          </a:r>
          <a:r>
            <a:rPr lang="fi-FI" sz="1400" kern="1200" dirty="0">
              <a:latin typeface="Aptos" panose="020B0004020202020204" pitchFamily="34" charset="0"/>
            </a:rPr>
            <a:t> </a:t>
          </a:r>
          <a:r>
            <a:rPr lang="fi-FI" sz="1400" kern="1200" dirty="0" err="1">
              <a:latin typeface="Aptos" panose="020B0004020202020204" pitchFamily="34" charset="0"/>
            </a:rPr>
            <a:t>experienced</a:t>
          </a:r>
          <a:r>
            <a:rPr lang="fi-FI" sz="1400" kern="1200" dirty="0">
              <a:latin typeface="Aptos" panose="020B0004020202020204" pitchFamily="34" charset="0"/>
            </a:rPr>
            <a:t> in 2020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0.67258</cdr:x>
      <cdr:y>0.09414</cdr:y>
    </cdr:from>
    <cdr:to>
      <cdr:x>0.9804</cdr:x>
      <cdr:y>0.8682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BAB0DE1-84FB-7B8F-2D3C-E05564A00BF0}"/>
            </a:ext>
          </a:extLst>
        </cdr:cNvPr>
        <cdr:cNvSpPr/>
      </cdr:nvSpPr>
      <cdr:spPr>
        <a:xfrm xmlns:a="http://schemas.openxmlformats.org/drawingml/2006/main">
          <a:off x="5529793" y="449158"/>
          <a:ext cx="2530829" cy="3693173"/>
        </a:xfrm>
        <a:prstGeom xmlns:a="http://schemas.openxmlformats.org/drawingml/2006/main" prst="rect">
          <a:avLst/>
        </a:prstGeom>
        <a:solidFill xmlns:a="http://schemas.openxmlformats.org/drawingml/2006/main">
          <a:srgbClr val="590A99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 kern="1200"/>
        </a:p>
      </cdr:txBody>
    </cdr:sp>
  </cdr:relSizeAnchor>
  <cdr:relSizeAnchor xmlns:cdr="http://schemas.openxmlformats.org/drawingml/2006/chartDrawing">
    <cdr:from>
      <cdr:x>0.07045</cdr:x>
      <cdr:y>0.09739</cdr:y>
    </cdr:from>
    <cdr:to>
      <cdr:x>0.69023</cdr:x>
      <cdr:y>0.13297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441E41A-743E-D3BA-71B2-101303629484}"/>
            </a:ext>
          </a:extLst>
        </cdr:cNvPr>
        <cdr:cNvSpPr txBox="1"/>
      </cdr:nvSpPr>
      <cdr:spPr>
        <a:xfrm xmlns:a="http://schemas.openxmlformats.org/drawingml/2006/main">
          <a:off x="705100" y="387083"/>
          <a:ext cx="6203100" cy="1414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200" b="0" i="1" kern="1200" dirty="0">
              <a:latin typeface="Aptos" panose="020B0004020202020204" pitchFamily="34" charset="0"/>
            </a:rPr>
            <a:t>Realized</a:t>
          </a:r>
          <a:r>
            <a:rPr lang="fi-FI" sz="1200" b="0" i="1" kern="1200" baseline="0" dirty="0">
              <a:latin typeface="Aptos" panose="020B0004020202020204" pitchFamily="34" charset="0"/>
            </a:rPr>
            <a:t> price</a:t>
          </a:r>
          <a:endParaRPr lang="fi-FI" sz="1200" b="0" i="1" kern="1200" dirty="0"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0.67515</cdr:x>
      <cdr:y>0.09372</cdr:y>
    </cdr:from>
    <cdr:to>
      <cdr:x>0.9804</cdr:x>
      <cdr:y>0.16341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51CA1BA-3B93-7AE1-9586-4F6DA2CF9E81}"/>
            </a:ext>
          </a:extLst>
        </cdr:cNvPr>
        <cdr:cNvSpPr txBox="1"/>
      </cdr:nvSpPr>
      <cdr:spPr>
        <a:xfrm xmlns:a="http://schemas.openxmlformats.org/drawingml/2006/main">
          <a:off x="6757274" y="372491"/>
          <a:ext cx="305511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200" b="0" i="1" kern="1200" dirty="0">
              <a:latin typeface="Aptos" panose="020B0004020202020204" pitchFamily="34" charset="0"/>
            </a:rPr>
            <a:t>Futures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0.43212</cdr:x>
      <cdr:y>0.45675</cdr:y>
    </cdr:from>
    <cdr:to>
      <cdr:x>0.58656</cdr:x>
      <cdr:y>0.5292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290035" y="1983143"/>
          <a:ext cx="1175820" cy="3145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85 TWh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0.37143</cdr:x>
      <cdr:y>0.48377</cdr:y>
    </cdr:from>
    <cdr:to>
      <cdr:x>0.55958</cdr:x>
      <cdr:y>0.55622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428815" y="2100418"/>
          <a:ext cx="1230301" cy="3145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85 TWh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0.44443</cdr:x>
      <cdr:y>0.44769</cdr:y>
    </cdr:from>
    <cdr:to>
      <cdr:x>0.6794</cdr:x>
      <cdr:y>0.52064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503609" y="2236238"/>
          <a:ext cx="1323633" cy="3643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88 TWh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0.44707</cdr:x>
      <cdr:y>0.43278</cdr:y>
    </cdr:from>
    <cdr:to>
      <cdr:x>0.53084</cdr:x>
      <cdr:y>0.5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403868" y="1879050"/>
          <a:ext cx="637796" cy="291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79 TWh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0.41936</cdr:x>
      <cdr:y>0.44796</cdr:y>
    </cdr:from>
    <cdr:to>
      <cdr:x>0.57791</cdr:x>
      <cdr:y>0.528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141717" y="2051354"/>
          <a:ext cx="1187821" cy="3665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2000" b="1">
              <a:solidFill>
                <a:schemeClr val="tx1"/>
              </a:solidFill>
              <a:latin typeface="Aptos" panose="020B0004020202020204" pitchFamily="34" charset="0"/>
            </a:rPr>
            <a:t>85 TWh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0.35654</cdr:x>
      <cdr:y>0.4034</cdr:y>
    </cdr:from>
    <cdr:to>
      <cdr:x>0.54852</cdr:x>
      <cdr:y>0.47136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717041" y="2009572"/>
          <a:ext cx="92456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</a:rPr>
            <a:t>83 TWh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0.10224</cdr:x>
      <cdr:y>0.19368</cdr:y>
    </cdr:from>
    <cdr:to>
      <cdr:x>0.23655</cdr:x>
      <cdr:y>0.26939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164062" y="1328235"/>
          <a:ext cx="1509824" cy="519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ts val="1300"/>
            </a:lnSpc>
          </a:pPr>
          <a:r>
            <a:rPr lang="fi-FI" sz="1400">
              <a:solidFill>
                <a:schemeClr val="tx1"/>
              </a:solidFill>
              <a:latin typeface="Aptos" panose="020B0004020202020204" pitchFamily="34" charset="0"/>
            </a:rPr>
            <a:t>Imports</a:t>
          </a:r>
        </a:p>
      </cdr:txBody>
    </cdr:sp>
  </cdr:relSizeAnchor>
  <cdr:relSizeAnchor xmlns:cdr="http://schemas.openxmlformats.org/drawingml/2006/chartDrawing">
    <cdr:from>
      <cdr:x>0.1136</cdr:x>
      <cdr:y>0.78611</cdr:y>
    </cdr:from>
    <cdr:to>
      <cdr:x>0.28581</cdr:x>
      <cdr:y>0.92197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1291419" y="5391150"/>
          <a:ext cx="1935081" cy="9334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400">
              <a:solidFill>
                <a:sysClr val="windowText" lastClr="000000"/>
              </a:solidFill>
              <a:latin typeface="Aptos" panose="020B0004020202020204" pitchFamily="34" charset="0"/>
            </a:rPr>
            <a:t>Exports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0.1228</cdr:x>
      <cdr:y>0.23215</cdr:y>
    </cdr:from>
    <cdr:to>
      <cdr:x>0.24414</cdr:x>
      <cdr:y>0.40348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0.19495</cdr:x>
      <cdr:y>0.0694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484312" cy="301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 dirty="0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and GWh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53E5-AA81-B14D-BFA4-F5F0963EEC80}" type="datetimeFigureOut">
              <a:rPr lang="en-FI" smtClean="0"/>
              <a:t>01/30/2026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2F1D-3F10-2443-BB16-EC4CA29034D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482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0796B81B-7F00-9116-01D4-54B42860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  <p:sp>
        <p:nvSpPr>
          <p:cNvPr id="4" name="Päivämäärän paikkamerkki 7">
            <a:extLst>
              <a:ext uri="{FF2B5EF4-FFF2-40B4-BE49-F238E27FC236}">
                <a16:creationId xmlns:a16="http://schemas.microsoft.com/office/drawing/2014/main" id="{05CA7618-D7AD-EA1B-877F-E227B05E5509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30.1.2026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9">
            <a:extLst>
              <a:ext uri="{FF2B5EF4-FFF2-40B4-BE49-F238E27FC236}">
                <a16:creationId xmlns:a16="http://schemas.microsoft.com/office/drawing/2014/main" id="{E449DDC9-841B-DCF2-73D8-9C3AE87973A7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6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BAD1750A-53F9-6455-BB1A-8B171F79C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3A06D8-A6F3-8ADA-37B7-801422DC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7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07054F-E8E4-FD87-5201-324E86925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698B8C-0839-5D8D-3D4A-37F3CECA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7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744EF4-8FD8-2668-16C8-08378D329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9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22E8E0-DBFE-A956-DA56-1A5456DA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3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2FD102-7A90-5503-3EAB-436E9CA76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A42AAE-5E81-FABD-1280-3FDD7F9C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9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74FABDD-CD6A-5693-938E-C573322F9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A62FB2-18F3-B1E4-E100-093FE594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53202A-4CDB-A557-675C-0EE1CABDA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740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F1BB0-58D4-197A-D97E-5C45762C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B133F8-EFBB-6090-61B0-1782DF95E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49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DED105-9C0F-B588-FED1-A67A06B0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8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6437E1-79F7-454A-3871-75C18995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7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3857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38BADB-FDEB-D9D7-AB21-BA453293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6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30798A-B8DA-8375-C02B-EBABC96F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F052A683-7726-8636-FE8D-89C1E2BE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22E945D-F86D-9883-392A-4AFE91C8F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sp>
        <p:nvSpPr>
          <p:cNvPr id="6" name="Päivämäärän paikkamerkki 7">
            <a:extLst>
              <a:ext uri="{FF2B5EF4-FFF2-40B4-BE49-F238E27FC236}">
                <a16:creationId xmlns:a16="http://schemas.microsoft.com/office/drawing/2014/main" id="{01177E21-B826-FF54-E391-AB7210392B3B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30.1.2026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8" name="Dian numeron paikkamerkki 9">
            <a:extLst>
              <a:ext uri="{FF2B5EF4-FFF2-40B4-BE49-F238E27FC236}">
                <a16:creationId xmlns:a16="http://schemas.microsoft.com/office/drawing/2014/main" id="{393D9A65-EEFE-E992-365D-CD6FB7C54170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9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DB14DED0-C3B2-DBE6-44A9-4FE3B3BA1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2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,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4080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276CFC-8782-9402-4586-2E271D4D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6E7CC7-B94C-90E9-1F45-84B30AF13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BF1373-0C93-A217-1EEA-84B807E3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07CB17-3156-1D19-A82D-679EC324A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74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1402078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B8773A-BA39-AB70-111E-DA830B31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64B6DD-E5F1-E3BF-7674-B290A34220E9}"/>
              </a:ext>
            </a:extLst>
          </p:cNvPr>
          <p:cNvSpPr txBox="1">
            <a:spLocks/>
          </p:cNvSpPr>
          <p:nvPr userDrawn="1"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pic>
        <p:nvPicPr>
          <p:cNvPr id="8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8FA243-FD7B-E7C6-6800-F82DB2D9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1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A2777D7-8D65-6254-837E-4F2F00BF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79189"/>
            <a:ext cx="6784667" cy="1848778"/>
          </a:xfrm>
          <a:prstGeom prst="rect">
            <a:avLst/>
          </a:prstGeom>
        </p:spPr>
      </p:pic>
      <p:pic>
        <p:nvPicPr>
          <p:cNvPr id="2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07F67EE-B3D3-A6E5-1CE7-059C4A92A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153" y="4279189"/>
            <a:ext cx="6784667" cy="1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2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30.1.2026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0796B81B-7F00-9116-01D4-54B428605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30.1.2026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F052A683-7726-8636-FE8D-89C1E2BE6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69100267-6B5B-89D5-4C17-22D526EE133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/>
              <a:pPr/>
              <a:t>30.1.2026</a:t>
            </a:fld>
            <a:endParaRPr lang="en-FI" dirty="0"/>
          </a:p>
        </p:txBody>
      </p:sp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18" name="Dian numeron paikkamerkki 9">
            <a:extLst>
              <a:ext uri="{FF2B5EF4-FFF2-40B4-BE49-F238E27FC236}">
                <a16:creationId xmlns:a16="http://schemas.microsoft.com/office/drawing/2014/main" id="{CF82BAF0-1D66-0240-880D-ACFADE184DC8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C0B3F-DAAF-A528-BE8D-C3A16399C7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6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21.1.2026</a:t>
            </a:r>
            <a:endParaRPr lang="en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19E53-0802-E079-4C83-B3FE907C1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0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C0B3F-DAAF-A528-BE8D-C3A16399C7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60EAF4C-5F36-C39E-723D-36B95D593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D3304D4-47D0-D7D5-2579-89472915F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81772AD-51F4-2793-CB15-424AFDDAA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1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30.1.2026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CBBE4EA7-0A14-2EDB-AD9D-2659F53A2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69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59DB9-985A-D89E-C22E-3B12E38B80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0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3D5CC1-DE50-9EE5-DC89-0F64E55A2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3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77693-D81C-3FAC-7B93-A0598A4DA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3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B15C42-78D3-643C-A325-92A00FAC6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3A06D8-A6F3-8ADA-37B7-801422DC7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6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698B8C-0839-5D8D-3D4A-37F3CECAB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22E8E0-DBFE-A956-DA56-1A5456DAC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0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A42AAE-5E81-FABD-1280-3FDD7F9CE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9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A62FB2-18F3-B1E4-E100-093FE5945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19E53-0802-E079-4C83-B3FE907C1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85634BA-BD67-C964-CBDB-C6663D734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7E8D7D9-FA81-A776-2C4B-F49E5A8C4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5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F1BB0-58D4-197A-D97E-5C45762CE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80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BF1373-0C93-A217-1EEA-84B807E3B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7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3131821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 userDrawn="1"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B8773A-BA39-AB70-111E-DA830B319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5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A2777D7-8D65-6254-837E-4F2F00BFE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153" y="4279189"/>
            <a:ext cx="6784667" cy="1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75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windmill in water&#10;&#10;Description automatically generated">
            <a:extLst>
              <a:ext uri="{FF2B5EF4-FFF2-40B4-BE49-F238E27FC236}">
                <a16:creationId xmlns:a16="http://schemas.microsoft.com/office/drawing/2014/main" id="{1F40524A-F54B-E7ED-4E9C-93CD34EB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7766" y="1166961"/>
            <a:ext cx="1358892" cy="1358892"/>
          </a:xfrm>
          <a:prstGeom prst="rect">
            <a:avLst/>
          </a:prstGeom>
        </p:spPr>
      </p:pic>
      <p:pic>
        <p:nvPicPr>
          <p:cNvPr id="7" name="Picture 7" descr="A purple circle with a white structure with a atom inside&#10;&#10;Description automatically generated">
            <a:extLst>
              <a:ext uri="{FF2B5EF4-FFF2-40B4-BE49-F238E27FC236}">
                <a16:creationId xmlns:a16="http://schemas.microsoft.com/office/drawing/2014/main" id="{7B371C63-ADBF-037C-64CD-580185D2FC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9853" y="1166961"/>
            <a:ext cx="1358892" cy="1358892"/>
          </a:xfrm>
          <a:prstGeom prst="rect">
            <a:avLst/>
          </a:prstGeom>
        </p:spPr>
      </p:pic>
      <p:pic>
        <p:nvPicPr>
          <p:cNvPr id="8" name="Picture 9" descr="A white windmill in a purple circle&#10;&#10;Description automatically generated">
            <a:extLst>
              <a:ext uri="{FF2B5EF4-FFF2-40B4-BE49-F238E27FC236}">
                <a16:creationId xmlns:a16="http://schemas.microsoft.com/office/drawing/2014/main" id="{F5C96357-9AC0-F904-166F-555C6370EB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8644" y="1218550"/>
            <a:ext cx="1358892" cy="1358892"/>
          </a:xfrm>
          <a:prstGeom prst="rect">
            <a:avLst/>
          </a:prstGeom>
        </p:spPr>
      </p:pic>
      <p:pic>
        <p:nvPicPr>
          <p:cNvPr id="9" name="Picture 11" descr="A white and purple circle with a black background&#10;&#10;Description automatically generated">
            <a:extLst>
              <a:ext uri="{FF2B5EF4-FFF2-40B4-BE49-F238E27FC236}">
                <a16:creationId xmlns:a16="http://schemas.microsoft.com/office/drawing/2014/main" id="{32DA6AB3-E6BF-2F9F-F5F6-4DFD9D27B2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32443" y="1239423"/>
            <a:ext cx="1358892" cy="1358892"/>
          </a:xfrm>
          <a:prstGeom prst="rect">
            <a:avLst/>
          </a:prstGeom>
        </p:spPr>
      </p:pic>
      <p:pic>
        <p:nvPicPr>
          <p:cNvPr id="10" name="Picture 13" descr="A white atom in a purple circle&#10;&#10;Description automatically generated">
            <a:extLst>
              <a:ext uri="{FF2B5EF4-FFF2-40B4-BE49-F238E27FC236}">
                <a16:creationId xmlns:a16="http://schemas.microsoft.com/office/drawing/2014/main" id="{D03A9CC0-85FA-9769-E681-D2E291F3B5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56242" y="1218550"/>
            <a:ext cx="1358892" cy="1358892"/>
          </a:xfrm>
          <a:prstGeom prst="rect">
            <a:avLst/>
          </a:prstGeom>
        </p:spPr>
      </p:pic>
      <p:pic>
        <p:nvPicPr>
          <p:cNvPr id="11" name="Picture 15" descr="A white arrow in a circle&#10;&#10;Description automatically generated">
            <a:extLst>
              <a:ext uri="{FF2B5EF4-FFF2-40B4-BE49-F238E27FC236}">
                <a16:creationId xmlns:a16="http://schemas.microsoft.com/office/drawing/2014/main" id="{A8708D2E-F144-04C5-8EDF-16D8446061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80041" y="1239423"/>
            <a:ext cx="1358892" cy="1358892"/>
          </a:xfrm>
          <a:prstGeom prst="rect">
            <a:avLst/>
          </a:prstGeom>
        </p:spPr>
      </p:pic>
      <p:pic>
        <p:nvPicPr>
          <p:cNvPr id="12" name="Picture 17" descr="A purple circle with white squares&#10;&#10;Description automatically generated">
            <a:extLst>
              <a:ext uri="{FF2B5EF4-FFF2-40B4-BE49-F238E27FC236}">
                <a16:creationId xmlns:a16="http://schemas.microsoft.com/office/drawing/2014/main" id="{8EAADF6C-D50F-5FF8-E2D0-C33C873396C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7766" y="2699904"/>
            <a:ext cx="1358892" cy="1358892"/>
          </a:xfrm>
          <a:prstGeom prst="rect">
            <a:avLst/>
          </a:prstGeom>
        </p:spPr>
      </p:pic>
      <p:pic>
        <p:nvPicPr>
          <p:cNvPr id="13" name="Picture 19" descr="A purple circle with white symbols&#10;&#10;Description automatically generated">
            <a:extLst>
              <a:ext uri="{FF2B5EF4-FFF2-40B4-BE49-F238E27FC236}">
                <a16:creationId xmlns:a16="http://schemas.microsoft.com/office/drawing/2014/main" id="{551BCB97-A827-2B85-6025-17F1E323C5E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79853" y="2699904"/>
            <a:ext cx="1358892" cy="1358892"/>
          </a:xfrm>
          <a:prstGeom prst="rect">
            <a:avLst/>
          </a:prstGeom>
        </p:spPr>
      </p:pic>
      <p:pic>
        <p:nvPicPr>
          <p:cNvPr id="14" name="Picture 21" descr="A purple circle with white drops in it&#10;&#10;Description automatically generated">
            <a:extLst>
              <a:ext uri="{FF2B5EF4-FFF2-40B4-BE49-F238E27FC236}">
                <a16:creationId xmlns:a16="http://schemas.microsoft.com/office/drawing/2014/main" id="{6360FE54-440C-A452-880F-866A58DAEB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708644" y="2699904"/>
            <a:ext cx="1358892" cy="1358892"/>
          </a:xfrm>
          <a:prstGeom prst="rect">
            <a:avLst/>
          </a:prstGeom>
        </p:spPr>
      </p:pic>
      <p:pic>
        <p:nvPicPr>
          <p:cNvPr id="15" name="Picture 23" descr="A purple circle with a white fan in it&#10;&#10;Description automatically generated">
            <a:extLst>
              <a:ext uri="{FF2B5EF4-FFF2-40B4-BE49-F238E27FC236}">
                <a16:creationId xmlns:a16="http://schemas.microsoft.com/office/drawing/2014/main" id="{CDA4DC53-9847-BCE0-FB17-A8693A6C68C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32443" y="2699904"/>
            <a:ext cx="1358892" cy="1358892"/>
          </a:xfrm>
          <a:prstGeom prst="rect">
            <a:avLst/>
          </a:prstGeom>
        </p:spPr>
      </p:pic>
      <p:pic>
        <p:nvPicPr>
          <p:cNvPr id="16" name="Picture 25" descr="A white truck in a purple circle&#10;&#10;Description automatically generated">
            <a:extLst>
              <a:ext uri="{FF2B5EF4-FFF2-40B4-BE49-F238E27FC236}">
                <a16:creationId xmlns:a16="http://schemas.microsoft.com/office/drawing/2014/main" id="{267D9FE6-F4E6-A43D-0EFB-2FE8B5BB84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56242" y="2699904"/>
            <a:ext cx="1358892" cy="1358892"/>
          </a:xfrm>
          <a:prstGeom prst="rect">
            <a:avLst/>
          </a:prstGeom>
        </p:spPr>
      </p:pic>
      <p:pic>
        <p:nvPicPr>
          <p:cNvPr id="17" name="Picture 27" descr="A white puzzle piece in a shape of a bulb&#10;&#10;Description automatically generated">
            <a:extLst>
              <a:ext uri="{FF2B5EF4-FFF2-40B4-BE49-F238E27FC236}">
                <a16:creationId xmlns:a16="http://schemas.microsoft.com/office/drawing/2014/main" id="{EB96B768-B4DE-3036-7101-AF402A7AC0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80041" y="2699904"/>
            <a:ext cx="1358892" cy="1358892"/>
          </a:xfrm>
          <a:prstGeom prst="rect">
            <a:avLst/>
          </a:prstGeom>
        </p:spPr>
      </p:pic>
      <p:pic>
        <p:nvPicPr>
          <p:cNvPr id="18" name="Picture 29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336A6DFA-B5F4-0FF5-2817-3EA0727694E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56054" y="4160927"/>
            <a:ext cx="1358892" cy="1358892"/>
          </a:xfrm>
          <a:prstGeom prst="rect">
            <a:avLst/>
          </a:prstGeom>
        </p:spPr>
      </p:pic>
      <p:pic>
        <p:nvPicPr>
          <p:cNvPr id="19" name="Picture 31" descr="A white circle with a pie chart in it&#10;&#10;Description automatically generated">
            <a:extLst>
              <a:ext uri="{FF2B5EF4-FFF2-40B4-BE49-F238E27FC236}">
                <a16:creationId xmlns:a16="http://schemas.microsoft.com/office/drawing/2014/main" id="{E596F67A-5780-B53B-7AE4-EB7EF2AA21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84845" y="4160927"/>
            <a:ext cx="1358892" cy="1358892"/>
          </a:xfrm>
          <a:prstGeom prst="rect">
            <a:avLst/>
          </a:prstGeom>
        </p:spPr>
      </p:pic>
      <p:pic>
        <p:nvPicPr>
          <p:cNvPr id="20" name="Picture 33" descr="A purple circle with a white eye and shield&#10;&#10;Description automatically generated">
            <a:extLst>
              <a:ext uri="{FF2B5EF4-FFF2-40B4-BE49-F238E27FC236}">
                <a16:creationId xmlns:a16="http://schemas.microsoft.com/office/drawing/2014/main" id="{6082ABD6-1CA2-4056-91BD-C0107FAF056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708644" y="4160927"/>
            <a:ext cx="1358892" cy="1358892"/>
          </a:xfrm>
          <a:prstGeom prst="rect">
            <a:avLst/>
          </a:prstGeom>
        </p:spPr>
      </p:pic>
      <p:pic>
        <p:nvPicPr>
          <p:cNvPr id="21" name="Picture 35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B12F5D23-052B-7BBE-221D-1EA36926AA9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32443" y="4158993"/>
            <a:ext cx="1358892" cy="1358892"/>
          </a:xfrm>
          <a:prstGeom prst="rect">
            <a:avLst/>
          </a:prstGeom>
        </p:spPr>
      </p:pic>
      <p:pic>
        <p:nvPicPr>
          <p:cNvPr id="22" name="Picture 37" descr="A purple circle with a white outline on it&#10;&#10;Description automatically generated">
            <a:extLst>
              <a:ext uri="{FF2B5EF4-FFF2-40B4-BE49-F238E27FC236}">
                <a16:creationId xmlns:a16="http://schemas.microsoft.com/office/drawing/2014/main" id="{63C2DD96-33B2-8205-6B7E-0B98AE6F19C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956242" y="4158993"/>
            <a:ext cx="1358892" cy="1358892"/>
          </a:xfrm>
          <a:prstGeom prst="rect">
            <a:avLst/>
          </a:prstGeom>
        </p:spPr>
      </p:pic>
      <p:pic>
        <p:nvPicPr>
          <p:cNvPr id="23" name="Picture 39" descr="A purple circle with a white headphone logo&#10;&#10;Description automatically generated">
            <a:extLst>
              <a:ext uri="{FF2B5EF4-FFF2-40B4-BE49-F238E27FC236}">
                <a16:creationId xmlns:a16="http://schemas.microsoft.com/office/drawing/2014/main" id="{DF5A3E88-FB16-0C09-9D16-3E77EAD7E87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575049" y="4158993"/>
            <a:ext cx="1358892" cy="13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4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2025 preliminary statistics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0796B81B-7F00-9116-01D4-54B42860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8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2025 preliminary statistics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F052A683-7726-8636-FE8D-89C1E2BE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3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2025 preliminary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C0B3F-DAAF-A528-BE8D-C3A16399C7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5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2025 preliminary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19E53-0802-E079-4C83-B3FE907C1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2025 preliminary statistics</a:t>
            </a:r>
            <a:endParaRPr lang="en-FI" dirty="0"/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CBBE4EA7-0A14-2EDB-AD9D-2659F53A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  <p:sp>
        <p:nvSpPr>
          <p:cNvPr id="4" name="Päivämäärän paikkamerkki 7">
            <a:extLst>
              <a:ext uri="{FF2B5EF4-FFF2-40B4-BE49-F238E27FC236}">
                <a16:creationId xmlns:a16="http://schemas.microsoft.com/office/drawing/2014/main" id="{B2EC62B1-2E52-4300-58AC-A18B255AE70B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30.1.2026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9">
            <a:extLst>
              <a:ext uri="{FF2B5EF4-FFF2-40B4-BE49-F238E27FC236}">
                <a16:creationId xmlns:a16="http://schemas.microsoft.com/office/drawing/2014/main" id="{CA755F2B-7507-2182-98C8-9AC26F6F895D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8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3367C8C5-52F2-DA7F-655E-775A83EDD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0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2025 preliminary statistics</a:t>
            </a: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CBBE4EA7-0A14-2EDB-AD9D-2659F53A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5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59DB9-985A-D89E-C22E-3B12E38B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5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3D5CC1-DE50-9EE5-DC89-0F64E55A2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0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77693-D81C-3FAC-7B93-A0598A4D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68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B15C42-78D3-643C-A325-92A00FAC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29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3A06D8-A6F3-8ADA-37B7-801422DC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2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698B8C-0839-5D8D-3D4A-37F3CECA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49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22E8E0-DBFE-A956-DA56-1A5456DA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5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A42AAE-5E81-FABD-1280-3FDD7F9C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1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A62FB2-18F3-B1E4-E100-093FE594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3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59DB9-985A-D89E-C22E-3B12E38B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E58CE5E-0363-4D4C-47F1-D91E46943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C3B7AE-F2B0-A3BE-2C99-56CD54B46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23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740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21.1.2026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F1BB0-58D4-197A-D97E-5C45762C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25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DED105-9C0F-B588-FED1-A67A06B0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0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6437E1-79F7-454A-3871-75C18995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3857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21.1.2026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38BADB-FDEB-D9D7-AB21-BA453293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11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30798A-B8DA-8375-C02B-EBABC96F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4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,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4080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21.1.2026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276CFC-8782-9402-4586-2E271D4D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2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6E7CC7-B94C-90E9-1F45-84B30AF13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7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BF1373-0C93-A217-1EEA-84B807E3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55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3705504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preliminary statistics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B8773A-BA39-AB70-111E-DA830B31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0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3D5CC1-DE50-9EE5-DC89-0F64E55A2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6262E606-26E4-40D6-56FB-5B0AE67DE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1713DD-D903-EAE2-6D0E-78DC6F24C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33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A2777D7-8D65-6254-837E-4F2F00BF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79189"/>
            <a:ext cx="6784667" cy="1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0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77693-D81C-3FAC-7B93-A0598A4D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6A15AD1-685A-8BAA-74B5-73CE659945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7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FF9A34-0B32-903F-554A-913587905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3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B15C42-78D3-643C-A325-92A00FAC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7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39D47D-389F-3089-B877-F57FFCCEE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7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1924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  <p:sldLayoutId id="2147483895" r:id="rId23"/>
    <p:sldLayoutId id="2147483896" r:id="rId24"/>
    <p:sldLayoutId id="2147483897" r:id="rId25"/>
    <p:sldLayoutId id="2147483870" r:id="rId26"/>
    <p:sldLayoutId id="2147483661" r:id="rId27"/>
    <p:sldLayoutId id="2147483867" r:id="rId28"/>
    <p:sldLayoutId id="2147483868" r:id="rId29"/>
    <p:sldLayoutId id="2147483869" r:id="rId30"/>
    <p:sldLayoutId id="2147483721" r:id="rId31"/>
    <p:sldLayoutId id="2147483865" r:id="rId32"/>
    <p:sldLayoutId id="2147483652" r:id="rId33"/>
    <p:sldLayoutId id="2147483866" r:id="rId34"/>
    <p:sldLayoutId id="2147483693" r:id="rId35"/>
    <p:sldLayoutId id="2147483689" r:id="rId36"/>
    <p:sldLayoutId id="2147483657" r:id="rId37"/>
    <p:sldLayoutId id="2147483653" r:id="rId38"/>
    <p:sldLayoutId id="2147483850" r:id="rId39"/>
    <p:sldLayoutId id="2147483852" r:id="rId40"/>
    <p:sldLayoutId id="2147483853" r:id="rId41"/>
    <p:sldLayoutId id="2147483854" r:id="rId42"/>
    <p:sldLayoutId id="2147483654" r:id="rId43"/>
    <p:sldLayoutId id="2147483675" r:id="rId44"/>
    <p:sldLayoutId id="2147483871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21.1.2026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2025 preliminary statistics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395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ia.fi/en/statistics/monthly-electricity-statistics/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1E2C-7F4B-3299-6A12-1AE12ED3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Energy </a:t>
            </a:r>
            <a:r>
              <a:rPr lang="fi-FI" dirty="0" err="1"/>
              <a:t>Year</a:t>
            </a:r>
            <a:r>
              <a:rPr lang="fi-FI" dirty="0"/>
              <a:t> 2025</a:t>
            </a:r>
            <a:br>
              <a:rPr lang="fi-FI" dirty="0"/>
            </a:br>
            <a:r>
              <a:rPr lang="fi-FI" dirty="0" err="1"/>
              <a:t>Electricity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EDF1C7-7064-77DB-71B4-990854923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21.1.2026</a:t>
            </a:r>
          </a:p>
          <a:p>
            <a:endParaRPr lang="en-GB" dirty="0"/>
          </a:p>
          <a:p>
            <a:r>
              <a:rPr lang="en-GB" dirty="0"/>
              <a:t>Preliminary data of electricity 2025</a:t>
            </a:r>
          </a:p>
        </p:txBody>
      </p:sp>
    </p:spTree>
    <p:extLst>
      <p:ext uri="{BB962C8B-B14F-4D97-AF65-F5344CB8AC3E}">
        <p14:creationId xmlns:p14="http://schemas.microsoft.com/office/powerpoint/2010/main" val="2562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89C2D-6933-D0B4-1C22-92668118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production in Finland and net imports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7A6467-2256-052B-6BD0-9F00AE0A8E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891413-FA0E-71D8-A228-578A8858D65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28B0EB-A2F9-5834-87D8-1D7AD46ED9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15" name="Kaavion paikkamerkki 14">
            <a:extLst>
              <a:ext uri="{FF2B5EF4-FFF2-40B4-BE49-F238E27FC236}">
                <a16:creationId xmlns:a16="http://schemas.microsoft.com/office/drawing/2014/main" id="{37B4DED1-7302-EAA3-7988-DDE497BBF31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61046523"/>
              </p:ext>
            </p:extLst>
          </p:nvPr>
        </p:nvGraphicFramePr>
        <p:xfrm>
          <a:off x="0" y="1549568"/>
          <a:ext cx="725424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8B147ED5-94E9-C9E6-2BA5-70CC0A9C2B0D}"/>
              </a:ext>
            </a:extLst>
          </p:cNvPr>
          <p:cNvSpPr txBox="1"/>
          <p:nvPr/>
        </p:nvSpPr>
        <p:spPr>
          <a:xfrm>
            <a:off x="227798" y="1499293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tx2"/>
                </a:solidFill>
                <a:latin typeface="Aptos" panose="020B0004020202020204" pitchFamily="34" charset="0"/>
              </a:rPr>
              <a:t>2025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71CED464-E594-35CC-F475-60EC5D41390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2894725"/>
              </p:ext>
            </p:extLst>
          </p:nvPr>
        </p:nvGraphicFramePr>
        <p:xfrm>
          <a:off x="7105961" y="1372348"/>
          <a:ext cx="4925805" cy="498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A25A5722-F13D-A3CD-9E18-BC894AFAC70E}"/>
              </a:ext>
            </a:extLst>
          </p:cNvPr>
          <p:cNvSpPr txBox="1"/>
          <p:nvPr/>
        </p:nvSpPr>
        <p:spPr>
          <a:xfrm>
            <a:off x="7105961" y="149929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tx2"/>
                </a:solidFill>
                <a:latin typeface="Aptos" panose="020B00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464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806C1-0965-6FB1-9A66-E8B5FE7E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 of electricity from Sweden increased 31 percent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481C09-B2D4-72DE-2FAE-4FCCEB93C4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344A7C5-A09F-553E-4A0F-C6DCC8619A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07A7C2-2BF8-B006-9C01-87002F79D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88400" y="1649414"/>
            <a:ext cx="3089175" cy="4355146"/>
          </a:xfrm>
        </p:spPr>
        <p:txBody>
          <a:bodyPr/>
          <a:lstStyle/>
          <a:p>
            <a:r>
              <a:rPr lang="en-US" dirty="0"/>
              <a:t>Imports increased 27 % and exports remained at previous year’s level</a:t>
            </a:r>
          </a:p>
          <a:p>
            <a:r>
              <a:rPr lang="en-US" dirty="0"/>
              <a:t>Imports from Nordics increased 30 %</a:t>
            </a:r>
          </a:p>
          <a:p>
            <a:r>
              <a:rPr lang="en-US" dirty="0"/>
              <a:t>Exports to Estonia increased 23 % but exports to Nordics decreased 55 %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B23863-DF98-5244-D4ED-5CBF88E51F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10" name="Kaavion paikkamerkki 9">
            <a:extLst>
              <a:ext uri="{FF2B5EF4-FFF2-40B4-BE49-F238E27FC236}">
                <a16:creationId xmlns:a16="http://schemas.microsoft.com/office/drawing/2014/main" id="{A226FAC9-6CA7-0BB2-1F23-54938C2C539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11058123"/>
              </p:ext>
            </p:extLst>
          </p:nvPr>
        </p:nvGraphicFramePr>
        <p:xfrm>
          <a:off x="496888" y="1649413"/>
          <a:ext cx="7834312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3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20B441-F218-FA94-2DC5-46DF06BA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imports of electricity</a:t>
            </a:r>
            <a:br>
              <a:rPr lang="en-US" dirty="0"/>
            </a:br>
            <a:r>
              <a:rPr lang="en-US" sz="2800" dirty="0"/>
              <a:t>5.6 TWh in 2025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28C55D-8417-D77F-53F3-6ACCB6B8611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4E6EBC-76EE-175E-CBA6-344D4A9511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BFC87C-2A2F-3E50-983C-FD5DCCCA68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9AC2628A-AFE4-5698-AAE3-9092D31A75A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62323009"/>
              </p:ext>
            </p:extLst>
          </p:nvPr>
        </p:nvGraphicFramePr>
        <p:xfrm>
          <a:off x="496888" y="1649413"/>
          <a:ext cx="8281352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17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7184E-4130-5A94-9656-7F9A8B7A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Wind power generation increased 9 % in 2025</a:t>
            </a:r>
            <a:br>
              <a:rPr lang="en-US" dirty="0"/>
            </a:br>
            <a:r>
              <a:rPr lang="en-US" sz="3100" dirty="0"/>
              <a:t>New capacity 1 023 MW</a:t>
            </a:r>
            <a:br>
              <a:rPr lang="en-US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9840FF-5094-56A9-9B69-0D0AC81FEF7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03136F-1056-D4DC-8940-58FF5645A6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FC5A3A-95EB-A0F8-61FC-1B9FEA9EA6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13</a:t>
            </a:fld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A73EB245-1F48-40F7-1767-DE15FFC157A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571757775"/>
              </p:ext>
            </p:extLst>
          </p:nvPr>
        </p:nvGraphicFramePr>
        <p:xfrm>
          <a:off x="496888" y="1501941"/>
          <a:ext cx="9713912" cy="44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44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2A759A-7A77-AE84-AFF8-202F6BD8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Hydro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generation</a:t>
            </a:r>
            <a:br>
              <a:rPr lang="fi-FI" dirty="0"/>
            </a:br>
            <a:r>
              <a:rPr lang="fi-FI" sz="2800" dirty="0"/>
              <a:t>12.3 TWh in 2025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6BEDD5-5088-A40B-F137-C98970B93C4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FE7638-9623-2B91-0314-2B3F801218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CD2F02-B67B-F003-57E3-506F10E438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055FBDC-0313-275D-87E0-0575F97AA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0" y="2377440"/>
            <a:ext cx="2531533" cy="3613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Average year</a:t>
            </a:r>
          </a:p>
          <a:p>
            <a:pPr marL="0" indent="0">
              <a:buNone/>
            </a:pPr>
            <a:r>
              <a:rPr lang="en-US" dirty="0"/>
              <a:t>= hydropower production calculated when flows of built rivers are in average level</a:t>
            </a:r>
          </a:p>
          <a:p>
            <a:endParaRPr lang="fi-FI" dirty="0"/>
          </a:p>
        </p:txBody>
      </p:sp>
      <p:graphicFrame>
        <p:nvGraphicFramePr>
          <p:cNvPr id="11" name="Kaavion paikkamerkki 10">
            <a:extLst>
              <a:ext uri="{FF2B5EF4-FFF2-40B4-BE49-F238E27FC236}">
                <a16:creationId xmlns:a16="http://schemas.microsoft.com/office/drawing/2014/main" id="{3731BAD3-7F6B-3482-1296-B370E77B204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550898879"/>
              </p:ext>
            </p:extLst>
          </p:nvPr>
        </p:nvGraphicFramePr>
        <p:xfrm>
          <a:off x="496888" y="1649413"/>
          <a:ext cx="8027352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2D6EFF17-EA04-8138-8752-13A5DE0A8986}"/>
              </a:ext>
            </a:extLst>
          </p:cNvPr>
          <p:cNvCxnSpPr>
            <a:cxnSpLocks/>
          </p:cNvCxnSpPr>
          <p:nvPr/>
        </p:nvCxnSpPr>
        <p:spPr>
          <a:xfrm flipH="1">
            <a:off x="8374514" y="2649086"/>
            <a:ext cx="635267" cy="336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1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A87284-9048-A9F9-EAC8-1C3DFB6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and capacity of CHP in district heating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6E24B3-A66B-B40E-F8A9-F33B08AD5B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058F80-35D7-A2A6-1EEA-EF89EF9127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EC28BA-FF11-F080-A3F3-414E9920D2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9E98FB9-E404-BAB6-B695-779C17D5BD9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817325"/>
            <a:ext cx="7614000" cy="363130"/>
          </a:xfrm>
        </p:spPr>
        <p:txBody>
          <a:bodyPr/>
          <a:lstStyle/>
          <a:p>
            <a:r>
              <a:rPr lang="en-US" dirty="0"/>
              <a:t>*Peak load capacity is not included from year 2017</a:t>
            </a:r>
            <a:br>
              <a:rPr lang="en-US" dirty="0"/>
            </a:br>
            <a:r>
              <a:rPr lang="en-US" dirty="0"/>
              <a:t>*Source: Statistics Finland, Energy 2024 table service, table 3.5</a:t>
            </a:r>
          </a:p>
          <a:p>
            <a:endParaRPr lang="fi-FI" dirty="0"/>
          </a:p>
        </p:txBody>
      </p:sp>
      <p:graphicFrame>
        <p:nvGraphicFramePr>
          <p:cNvPr id="10" name="Kaavion paikkamerkki 9">
            <a:extLst>
              <a:ext uri="{FF2B5EF4-FFF2-40B4-BE49-F238E27FC236}">
                <a16:creationId xmlns:a16="http://schemas.microsoft.com/office/drawing/2014/main" id="{22862B12-E680-07FA-3541-6EEB9F8741A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980107245"/>
              </p:ext>
            </p:extLst>
          </p:nvPr>
        </p:nvGraphicFramePr>
        <p:xfrm>
          <a:off x="496888" y="1361440"/>
          <a:ext cx="10028872" cy="44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705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93230-877B-E836-88EB-0CE6E3C3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and capacity of CHP in industry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0A8A64-3A36-7E77-1AF3-9B2C67B86F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66BDC2-D4CC-A331-DD8D-651383AA30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1F43CB-7C6F-47E1-BB35-07A8268869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9F98195-8316-8011-4D76-0A3B2389C5F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23585"/>
            <a:ext cx="7614000" cy="209880"/>
          </a:xfrm>
        </p:spPr>
        <p:txBody>
          <a:bodyPr/>
          <a:lstStyle/>
          <a:p>
            <a:r>
              <a:rPr lang="fi-FI" dirty="0"/>
              <a:t>*</a:t>
            </a:r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Finland, Energy 2024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3.5</a:t>
            </a:r>
          </a:p>
          <a:p>
            <a:endParaRPr lang="fi-FI" dirty="0"/>
          </a:p>
        </p:txBody>
      </p:sp>
      <p:graphicFrame>
        <p:nvGraphicFramePr>
          <p:cNvPr id="10" name="Kaavion paikkamerkki 9">
            <a:extLst>
              <a:ext uri="{FF2B5EF4-FFF2-40B4-BE49-F238E27FC236}">
                <a16:creationId xmlns:a16="http://schemas.microsoft.com/office/drawing/2014/main" id="{A12C7BF3-8036-E39A-7551-4D6FF9403C2E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167635925"/>
              </p:ext>
            </p:extLst>
          </p:nvPr>
        </p:nvGraphicFramePr>
        <p:xfrm>
          <a:off x="496888" y="1381760"/>
          <a:ext cx="9845992" cy="439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02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47026E-D431-C9DB-F424-39DCCED2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Generation with Hard Coal</a:t>
            </a:r>
            <a:br>
              <a:rPr lang="en-US" dirty="0"/>
            </a:br>
            <a:r>
              <a:rPr lang="en-US" sz="2800" dirty="0"/>
              <a:t>0.3 TWh in 2025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6B9C58-BE93-0DF3-B316-40C5A41B3BE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7E1517-B1E6-DB64-B71D-64C3A124F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5B86E7-1342-48AC-0A38-866AFFD7625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17</a:t>
            </a:fld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7D828E8E-BDF7-A668-C0AA-872A64237F9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073311556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75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AFCD8F9D-CB02-B5AC-C78E-1A5EC440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CO2-emissions of power generation have collapsed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810C6A-4364-5E07-80A5-8CA5724EC9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5F0D88-7015-B8DC-33C8-208EF61C54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7C8ACE-5A10-7B8A-646D-0D63B71230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E2525B4-1F97-392F-A800-845CC745F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40240" y="1649414"/>
            <a:ext cx="2347998" cy="4355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CO2-emissions of power generation:</a:t>
            </a:r>
          </a:p>
          <a:p>
            <a:r>
              <a:rPr lang="en-US" dirty="0"/>
              <a:t>2.0 Mt in year 2025</a:t>
            </a:r>
          </a:p>
          <a:p>
            <a:r>
              <a:rPr lang="en-US" dirty="0"/>
              <a:t>2.3 Mt in year 2024</a:t>
            </a:r>
          </a:p>
          <a:p>
            <a:r>
              <a:rPr lang="en-US" dirty="0"/>
              <a:t>6.4 Mt in year 2015</a:t>
            </a:r>
          </a:p>
          <a:p>
            <a:r>
              <a:rPr lang="en-US" dirty="0"/>
              <a:t>17.5 Mt in year 2010</a:t>
            </a:r>
          </a:p>
          <a:p>
            <a:endParaRPr lang="en-US" dirty="0"/>
          </a:p>
          <a:p>
            <a:r>
              <a:rPr lang="en-US" dirty="0"/>
              <a:t>2025 vs. 2024 -10 %</a:t>
            </a:r>
          </a:p>
          <a:p>
            <a:r>
              <a:rPr lang="en-US" dirty="0"/>
              <a:t>Emissions -52 % since 2020</a:t>
            </a:r>
          </a:p>
          <a:p>
            <a:r>
              <a:rPr lang="en-US" dirty="0"/>
              <a:t>Emissions -88 % since 2010</a:t>
            </a:r>
          </a:p>
          <a:p>
            <a:endParaRPr lang="fi-FI" dirty="0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4B3DEA56-498F-F845-B850-6C87276F46DF}"/>
              </a:ext>
            </a:extLst>
          </p:cNvPr>
          <p:cNvSpPr txBox="1">
            <a:spLocks/>
          </p:cNvSpPr>
          <p:nvPr/>
        </p:nvSpPr>
        <p:spPr>
          <a:xfrm>
            <a:off x="496538" y="6004560"/>
            <a:ext cx="7614000" cy="209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>
                <a:latin typeface="Aptos" panose="020B0004020202020204" pitchFamily="34" charset="0"/>
              </a:rPr>
              <a:t>*</a:t>
            </a:r>
            <a:r>
              <a:rPr lang="fi-FI" sz="1200" dirty="0" err="1">
                <a:latin typeface="Aptos" panose="020B0004020202020204" pitchFamily="34" charset="0"/>
              </a:rPr>
              <a:t>Source</a:t>
            </a:r>
            <a:r>
              <a:rPr lang="fi-FI" sz="1200" dirty="0">
                <a:latin typeface="Aptos" panose="020B0004020202020204" pitchFamily="34" charset="0"/>
              </a:rPr>
              <a:t>: </a:t>
            </a:r>
            <a:r>
              <a:rPr lang="fi-FI" sz="1200" dirty="0" err="1">
                <a:latin typeface="Aptos" panose="020B0004020202020204" pitchFamily="34" charset="0"/>
              </a:rPr>
              <a:t>Statistics</a:t>
            </a:r>
            <a:r>
              <a:rPr lang="fi-FI" sz="1200" dirty="0">
                <a:latin typeface="Aptos" panose="020B0004020202020204" pitchFamily="34" charset="0"/>
              </a:rPr>
              <a:t> Finland (2010-2024), </a:t>
            </a:r>
            <a:r>
              <a:rPr lang="fi-FI" sz="1200" dirty="0" err="1">
                <a:latin typeface="Aptos" panose="020B0004020202020204" pitchFamily="34" charset="0"/>
              </a:rPr>
              <a:t>estimation</a:t>
            </a:r>
            <a:r>
              <a:rPr lang="fi-FI" sz="1200" dirty="0">
                <a:latin typeface="Aptos" panose="020B0004020202020204" pitchFamily="34" charset="0"/>
              </a:rPr>
              <a:t> </a:t>
            </a:r>
            <a:r>
              <a:rPr lang="fi-FI" sz="1200" dirty="0" err="1">
                <a:latin typeface="Aptos" panose="020B0004020202020204" pitchFamily="34" charset="0"/>
              </a:rPr>
              <a:t>by</a:t>
            </a:r>
            <a:r>
              <a:rPr lang="fi-FI" sz="1200" dirty="0">
                <a:latin typeface="Aptos" panose="020B0004020202020204" pitchFamily="34" charset="0"/>
              </a:rPr>
              <a:t> </a:t>
            </a:r>
            <a:r>
              <a:rPr lang="fi-FI" sz="1200" dirty="0" err="1">
                <a:latin typeface="Aptos" panose="020B0004020202020204" pitchFamily="34" charset="0"/>
              </a:rPr>
              <a:t>Finnish</a:t>
            </a:r>
            <a:r>
              <a:rPr lang="fi-FI" sz="1200" dirty="0">
                <a:latin typeface="Aptos" panose="020B0004020202020204" pitchFamily="34" charset="0"/>
              </a:rPr>
              <a:t> Energy (2025)</a:t>
            </a:r>
          </a:p>
          <a:p>
            <a:endParaRPr lang="fi-FI" sz="1200" dirty="0">
              <a:latin typeface="Aptos" panose="020B0004020202020204" pitchFamily="34" charset="0"/>
            </a:endParaRPr>
          </a:p>
        </p:txBody>
      </p:sp>
      <p:graphicFrame>
        <p:nvGraphicFramePr>
          <p:cNvPr id="18" name="Kaavion paikkamerkki 17">
            <a:extLst>
              <a:ext uri="{FF2B5EF4-FFF2-40B4-BE49-F238E27FC236}">
                <a16:creationId xmlns:a16="http://schemas.microsoft.com/office/drawing/2014/main" id="{659E1CC6-0998-90DD-F437-D0DACA23ABB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458190705"/>
              </p:ext>
            </p:extLst>
          </p:nvPr>
        </p:nvGraphicFramePr>
        <p:xfrm>
          <a:off x="496888" y="1501941"/>
          <a:ext cx="8819832" cy="44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88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4673-619D-BAF7-CAE8-E5F73D6B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CO2-emissions from Finland’s energy production are decreasing</a:t>
            </a:r>
            <a:endParaRPr lang="fi-FI" dirty="0"/>
          </a:p>
        </p:txBody>
      </p:sp>
      <p:graphicFrame>
        <p:nvGraphicFramePr>
          <p:cNvPr id="9" name="Kaavio 1">
            <a:extLst>
              <a:ext uri="{FF2B5EF4-FFF2-40B4-BE49-F238E27FC236}">
                <a16:creationId xmlns:a16="http://schemas.microsoft.com/office/drawing/2014/main" id="{BC0A0098-9327-F89C-FA1C-2EBFB471384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107797061"/>
              </p:ext>
            </p:extLst>
          </p:nvPr>
        </p:nvGraphicFramePr>
        <p:xfrm>
          <a:off x="496887" y="1649412"/>
          <a:ext cx="8102363" cy="417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39F49-F679-E968-24FB-CA63F538A9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21.1.2026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45E29-6571-3723-7B85-55BCCA7929B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2025 preliminary statistics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1BBBA-8C22-49BE-90F2-7F28D8F6AC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00005B-328F-031C-1DDB-1613AACF6E1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987699"/>
            <a:ext cx="7614000" cy="209880"/>
          </a:xfrm>
        </p:spPr>
        <p:txBody>
          <a:bodyPr/>
          <a:lstStyle/>
          <a:p>
            <a:r>
              <a:rPr lang="fi-FI" altLang="fi-FI" dirty="0" err="1"/>
              <a:t>Source</a:t>
            </a:r>
            <a:r>
              <a:rPr lang="fi-FI" altLang="fi-FI" dirty="0"/>
              <a:t>: </a:t>
            </a:r>
            <a:r>
              <a:rPr lang="fi-FI" altLang="fi-FI" dirty="0" err="1"/>
              <a:t>Statistics</a:t>
            </a:r>
            <a:r>
              <a:rPr lang="fi-FI" altLang="fi-FI" dirty="0"/>
              <a:t> Finland (2000...2024); </a:t>
            </a:r>
            <a:r>
              <a:rPr lang="fi-FI" altLang="fi-FI" dirty="0" err="1"/>
              <a:t>Finnish</a:t>
            </a:r>
            <a:r>
              <a:rPr lang="fi-FI" altLang="fi-FI" dirty="0"/>
              <a:t> Energy (2025)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BF3EA-B1CC-AA95-160A-77EBF15CC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96528" y="1649414"/>
            <a:ext cx="3278221" cy="4355146"/>
          </a:xfrm>
        </p:spPr>
        <p:txBody>
          <a:bodyPr>
            <a:normAutofit/>
          </a:bodyPr>
          <a:lstStyle/>
          <a:p>
            <a:r>
              <a:rPr lang="en-US" dirty="0"/>
              <a:t>CO2-emissions from electricity and district heating production were </a:t>
            </a:r>
            <a:r>
              <a:rPr lang="fi-FI" dirty="0"/>
              <a:t>3.9</a:t>
            </a:r>
            <a:r>
              <a:rPr lang="en-US" dirty="0"/>
              <a:t> million tons in year </a:t>
            </a:r>
            <a:r>
              <a:rPr lang="fi-FI" dirty="0"/>
              <a:t>2025 and </a:t>
            </a:r>
            <a:r>
              <a:rPr lang="fi-FI" dirty="0" err="1"/>
              <a:t>decreased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31 %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endParaRPr lang="en-US" dirty="0"/>
          </a:p>
          <a:p>
            <a:r>
              <a:rPr lang="en-US" dirty="0"/>
              <a:t>Emissions have declined </a:t>
            </a:r>
            <a:r>
              <a:rPr lang="fi-FI" dirty="0"/>
              <a:t>88 </a:t>
            </a:r>
            <a:r>
              <a:rPr lang="en-US" dirty="0"/>
              <a:t>% compared to 2000s highest emission year 2003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22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86070-86E8-BC3C-A166-CBC2191F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total consumption 85 TWh, 2 percent increase compared to 2024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C177F0-05D5-C3D1-1EAD-7D585699BB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02A44F-86B4-4BE0-35D5-3227ADFFF4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3821F68-1619-2A52-54CE-70C900667B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8A8DE10C-F2DC-FDA8-B48E-8A1FB458A9CE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95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13A92B1-751B-EB4A-AFA2-27F1283B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loads of electricity</a:t>
            </a:r>
            <a:br>
              <a:rPr lang="en-US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AEBF3F-D9AB-C6CE-3D8D-588595EE78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44C99C-45EC-50EB-7291-395517CD72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B3FEBF-C6D8-0723-8294-49865AD536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9F0D514-72DB-6FED-E27B-7F66E50062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394851"/>
            <a:ext cx="7613912" cy="2743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 dirty="0"/>
              <a:t>Maximum </a:t>
            </a:r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/</a:t>
            </a:r>
            <a:r>
              <a:rPr lang="fi-FI" dirty="0" err="1"/>
              <a:t>hour</a:t>
            </a:r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D65C5E41-ADCD-D21B-A7C9-213069951317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70219734"/>
              </p:ext>
            </p:extLst>
          </p:nvPr>
        </p:nvGraphicFramePr>
        <p:xfrm>
          <a:off x="496887" y="1760706"/>
          <a:ext cx="7975903" cy="424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40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8BB67-1141-CF97-CD0D-E721CAB5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supply hourly in year 2025 peak load day 4.2.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0975AA-1690-12CC-C568-FF84297827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001149-C914-F632-87EE-5129AEA417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74747C-A6BC-5654-77FB-36D50D96C6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21</a:t>
            </a:fld>
            <a:endParaRPr lang="fi-FI" dirty="0"/>
          </a:p>
        </p:txBody>
      </p:sp>
      <p:graphicFrame>
        <p:nvGraphicFramePr>
          <p:cNvPr id="13" name="Kaavion paikkamerkki 12">
            <a:extLst>
              <a:ext uri="{FF2B5EF4-FFF2-40B4-BE49-F238E27FC236}">
                <a16:creationId xmlns:a16="http://schemas.microsoft.com/office/drawing/2014/main" id="{A3375405-F7A7-1BEC-0612-7666A3D93B3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600729569"/>
              </p:ext>
            </p:extLst>
          </p:nvPr>
        </p:nvGraphicFramePr>
        <p:xfrm>
          <a:off x="496888" y="1274326"/>
          <a:ext cx="9211316" cy="493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0016553E-F06E-EF96-4361-992239DB91DF}"/>
              </a:ext>
            </a:extLst>
          </p:cNvPr>
          <p:cNvCxnSpPr>
            <a:cxnSpLocks/>
          </p:cNvCxnSpPr>
          <p:nvPr/>
        </p:nvCxnSpPr>
        <p:spPr>
          <a:xfrm flipH="1">
            <a:off x="9271010" y="5091764"/>
            <a:ext cx="11646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8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7C5518-79EB-6C08-48C1-6EF21A70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Electricity Production in 2025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5CF1E6-FAA1-5555-027C-E9F8C039C67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E6F13A-134D-D7E8-377C-37E29CA8EE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F072C5-6DA6-E902-4303-C4848E6143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ED9B86D3-A36F-F883-705A-FC22BB609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225551"/>
            <a:ext cx="7613912" cy="2743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 dirty="0" err="1"/>
              <a:t>Average</a:t>
            </a:r>
            <a:r>
              <a:rPr lang="fi-FI" dirty="0"/>
              <a:t> </a:t>
            </a:r>
            <a:r>
              <a:rPr lang="fi-FI" dirty="0" err="1"/>
              <a:t>week</a:t>
            </a:r>
            <a:r>
              <a:rPr lang="fi-FI" dirty="0"/>
              <a:t> </a:t>
            </a:r>
            <a:r>
              <a:rPr lang="fi-FI" dirty="0" err="1"/>
              <a:t>power</a:t>
            </a:r>
            <a:endParaRPr lang="fi-FI" dirty="0"/>
          </a:p>
        </p:txBody>
      </p:sp>
      <p:graphicFrame>
        <p:nvGraphicFramePr>
          <p:cNvPr id="13" name="Kaavion paikkamerkki 12">
            <a:extLst>
              <a:ext uri="{FF2B5EF4-FFF2-40B4-BE49-F238E27FC236}">
                <a16:creationId xmlns:a16="http://schemas.microsoft.com/office/drawing/2014/main" id="{04FBF159-A90F-77AE-3EDB-6C2E961871A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914630921"/>
              </p:ext>
            </p:extLst>
          </p:nvPr>
        </p:nvGraphicFramePr>
        <p:xfrm>
          <a:off x="496888" y="1595336"/>
          <a:ext cx="8977852" cy="462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95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9B7DA3-7E74-99A3-4E28-50DD7DB7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77427"/>
            <a:ext cx="6404513" cy="1808377"/>
          </a:xfrm>
        </p:spPr>
        <p:txBody>
          <a:bodyPr/>
          <a:lstStyle/>
          <a:p>
            <a:r>
              <a:rPr lang="fi-FI" dirty="0" err="1"/>
              <a:t>Electricity</a:t>
            </a:r>
            <a:r>
              <a:rPr lang="fi-FI" dirty="0"/>
              <a:t> price </a:t>
            </a:r>
            <a:r>
              <a:rPr lang="fi-FI" dirty="0" err="1"/>
              <a:t>statistics</a:t>
            </a:r>
            <a:r>
              <a:rPr lang="fi-FI" dirty="0"/>
              <a:t> 2025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B4D453-176F-C5B9-2116-DF80E9DA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19138C-2B31-6CF9-3615-2E26BB42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B4A1EF-5379-1F3C-97D5-B63DEF63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23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90728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B32DA-434D-7FBF-E68D-7DD7B9DF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of annual prices in Finland relative to the Consumer price Index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13B55E-7E24-9E73-CE26-10F22F8CFD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635DF9-A7E0-4058-E66E-35E597B56F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E100BA-16E4-0527-1326-DC50FBDD818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A9DDF55-30D5-F77F-EAEE-0D73917C2F2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Data: </a:t>
            </a:r>
            <a:r>
              <a:rPr lang="fi-FI" dirty="0" err="1"/>
              <a:t>Statistics</a:t>
            </a:r>
            <a:r>
              <a:rPr lang="fi-FI" dirty="0"/>
              <a:t> Finland &amp; Nord </a:t>
            </a:r>
            <a:r>
              <a:rPr lang="fi-FI" dirty="0" err="1"/>
              <a:t>Pool</a:t>
            </a:r>
            <a:endParaRPr lang="fi-FI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2C6733-5199-A3F9-B3D8-E6F5A2509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algn="l"/>
            <a:r>
              <a:rPr lang="en-US" sz="1700" dirty="0"/>
              <a:t>The inflation-adjusted wholesale electricity price in Finland</a:t>
            </a:r>
            <a:endParaRPr lang="fi-FI" sz="1700" dirty="0"/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862FFDA8-B6D2-4B52-95E3-5CEB1AC80F3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030941317"/>
              </p:ext>
            </p:extLst>
          </p:nvPr>
        </p:nvGraphicFramePr>
        <p:xfrm>
          <a:off x="496888" y="1924050"/>
          <a:ext cx="9368472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539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4EB34F-0A1C-DD95-214E-AC29972F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Finland has the lowest electricity prices in Europe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595DFB-D700-90E8-4F77-48B9EE9C4F2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3A1340-85C3-962F-1A47-13D6B4506E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CFF56C-246A-5CA6-5795-FA74C7D145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A7461AA-8F61-0BF2-FAC8-1482B26896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29148"/>
            <a:ext cx="7614000" cy="209880"/>
          </a:xfrm>
        </p:spPr>
        <p:txBody>
          <a:bodyPr/>
          <a:lstStyle/>
          <a:p>
            <a:r>
              <a:rPr lang="fi-FI" dirty="0"/>
              <a:t>Data: Nord </a:t>
            </a:r>
            <a:r>
              <a:rPr lang="fi-FI" dirty="0" err="1"/>
              <a:t>Pool</a:t>
            </a:r>
            <a:r>
              <a:rPr lang="fi-FI" dirty="0"/>
              <a:t> &amp; Energy-</a:t>
            </a:r>
            <a:r>
              <a:rPr lang="fi-FI" dirty="0" err="1"/>
              <a:t>Charts</a:t>
            </a:r>
            <a:endParaRPr lang="fi-FI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16D7E3D-C633-46FD-5F7A-F749F506C8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88" y="1164084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wholesale</a:t>
            </a:r>
            <a:r>
              <a:rPr lang="fi-FI" dirty="0"/>
              <a:t> </a:t>
            </a:r>
            <a:r>
              <a:rPr lang="fi-FI" dirty="0" err="1"/>
              <a:t>prices</a:t>
            </a:r>
            <a:r>
              <a:rPr lang="fi-FI" dirty="0"/>
              <a:t> in </a:t>
            </a:r>
            <a:r>
              <a:rPr lang="fi-FI" dirty="0" err="1"/>
              <a:t>year</a:t>
            </a:r>
            <a:r>
              <a:rPr lang="fi-FI" dirty="0"/>
              <a:t> 2025 (EU + </a:t>
            </a:r>
            <a:r>
              <a:rPr lang="fi-FI" dirty="0" err="1"/>
              <a:t>Norway</a:t>
            </a:r>
            <a:r>
              <a:rPr lang="fi-FI" dirty="0"/>
              <a:t> and </a:t>
            </a:r>
            <a:r>
              <a:rPr lang="fi-FI" dirty="0" err="1"/>
              <a:t>Switzerland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26505A83-B07F-4FB8-951D-34F3EE61B39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067002756"/>
              </p:ext>
            </p:extLst>
          </p:nvPr>
        </p:nvGraphicFramePr>
        <p:xfrm>
          <a:off x="496888" y="1655802"/>
          <a:ext cx="9520872" cy="427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074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25201-27DB-9B13-0D66-0657635D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Finland, cheaper on an annual basis than in Stockholm for the first time since 2010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2EB4E5-1E1C-4B8A-28BB-BA8ABCB56E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AC0BA3-BA79-EF8A-5405-CC26AC9459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C1D54F-26A3-9C38-2396-D4B2B7A8B1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8F3C52CF-12EF-686A-65B6-12F0CBD6249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5972821"/>
            <a:ext cx="7614000" cy="274637"/>
          </a:xfrm>
        </p:spPr>
        <p:txBody>
          <a:bodyPr/>
          <a:lstStyle/>
          <a:p>
            <a:r>
              <a:rPr lang="fi-FI" sz="1100" b="0" kern="1200" dirty="0"/>
              <a:t>Data: Nord</a:t>
            </a:r>
            <a:r>
              <a:rPr lang="fi-FI" sz="1100" b="0" kern="1200" baseline="0" dirty="0"/>
              <a:t> </a:t>
            </a:r>
            <a:r>
              <a:rPr lang="fi-FI" sz="1100" b="0" kern="1200" baseline="0" dirty="0" err="1"/>
              <a:t>Pool</a:t>
            </a:r>
            <a:endParaRPr lang="fi-FI" sz="1100" b="0" kern="1200" dirty="0"/>
          </a:p>
          <a:p>
            <a:endParaRPr lang="en-US" sz="1100" dirty="0"/>
          </a:p>
          <a:p>
            <a:endParaRPr lang="fi-FI" dirty="0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CD0F190C-ABB2-86BE-851C-29536C7954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473519"/>
            <a:ext cx="10069600" cy="274636"/>
          </a:xfrm>
        </p:spPr>
        <p:txBody>
          <a:bodyPr>
            <a:noAutofit/>
          </a:bodyPr>
          <a:lstStyle/>
          <a:p>
            <a:pPr algn="l"/>
            <a:r>
              <a:rPr lang="en-US" sz="1600" dirty="0"/>
              <a:t>Electricity wholesale prices in Finland’s and Stockholm’s (SE3) price areas monthly, October 2024 – December 2025</a:t>
            </a:r>
          </a:p>
          <a:p>
            <a:pPr algn="l"/>
            <a:endParaRPr lang="fi-FI" sz="1600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CE11387A-D256-4AB2-9BD8-143D9A82557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205706523"/>
              </p:ext>
            </p:extLst>
          </p:nvPr>
        </p:nvGraphicFramePr>
        <p:xfrm>
          <a:off x="496888" y="1924050"/>
          <a:ext cx="9114472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966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1CC38-3C34-22D0-CB79-1BAA9390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connection of wind power to the price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D11D5D-E04B-7E68-B2E4-1BA6E9CD73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5ACCC-EBF3-0B3B-51AD-82C974177D5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F89B7E-DFC1-902E-96FA-3D59C197A9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CC11F88-0A05-FAB0-E204-89D676D81E0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712" y="5963076"/>
            <a:ext cx="7614000" cy="209880"/>
          </a:xfrm>
        </p:spPr>
        <p:txBody>
          <a:bodyPr/>
          <a:lstStyle/>
          <a:p>
            <a:r>
              <a:rPr lang="fi-FI" dirty="0"/>
              <a:t>Data: </a:t>
            </a:r>
            <a:r>
              <a:rPr lang="fi-FI" dirty="0" err="1"/>
              <a:t>Entso</a:t>
            </a:r>
            <a:r>
              <a:rPr lang="fi-FI" dirty="0"/>
              <a:t>-e &amp; </a:t>
            </a:r>
            <a:r>
              <a:rPr lang="fi-FI" dirty="0" err="1"/>
              <a:t>Finnish</a:t>
            </a:r>
            <a:r>
              <a:rPr lang="fi-FI" dirty="0"/>
              <a:t> Energy</a:t>
            </a:r>
          </a:p>
          <a:p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C5F5552-B19B-6B98-C4F9-491DE00F1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2619" y="1649414"/>
            <a:ext cx="2772580" cy="43551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 windy days the price of electricity is often close to zero, on days with little wind the price is higher</a:t>
            </a:r>
          </a:p>
          <a:p>
            <a:r>
              <a:rPr lang="en-US" dirty="0"/>
              <a:t>The amount of wind power is the biggest factor affecting prices, but many other factors also affect prices: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Regarding demand, e.g. day of the week, time of day, heating demand, industrial occupancy rate, etc.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Regarding supply, e.g. availability of power plants and border lines, fuel and emission costs, water situation, etc.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C0BDE06-1194-F1C0-671B-255579DCFE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236954"/>
            <a:ext cx="7613912" cy="274396"/>
          </a:xfrm>
        </p:spPr>
        <p:txBody>
          <a:bodyPr>
            <a:noAutofit/>
          </a:bodyPr>
          <a:lstStyle/>
          <a:p>
            <a:pPr algn="l"/>
            <a:r>
              <a:rPr lang="en-US" sz="1700" dirty="0"/>
              <a:t>December wind power production &amp; wholesale price of electricity (daily averages)</a:t>
            </a:r>
            <a:endParaRPr lang="fi-FI" sz="1700" dirty="0"/>
          </a:p>
        </p:txBody>
      </p:sp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237F1BCB-937C-4E94-838E-235A0321334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44450417"/>
              </p:ext>
            </p:extLst>
          </p:nvPr>
        </p:nvGraphicFramePr>
        <p:xfrm>
          <a:off x="496888" y="1694744"/>
          <a:ext cx="8291512" cy="425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1319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25AFE6-51B4-7846-5992-00295D6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89" y="399470"/>
            <a:ext cx="11400025" cy="997849"/>
          </a:xfrm>
        </p:spPr>
        <p:txBody>
          <a:bodyPr/>
          <a:lstStyle/>
          <a:p>
            <a:r>
              <a:rPr lang="en-US" dirty="0"/>
              <a:t>The monthly development of the inflation-adjusted wholesale electricity price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F91FDC-1CF4-3A41-3EC5-BD8B02178B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4B3B13-6456-D1A2-07BB-F5353E6C5D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34CE50-AFAE-A061-C85E-32FD1AEF49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5E55135-D2FE-98AA-8B64-5BB070DD612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1472"/>
            <a:ext cx="7614000" cy="209880"/>
          </a:xfrm>
        </p:spPr>
        <p:txBody>
          <a:bodyPr/>
          <a:lstStyle/>
          <a:p>
            <a:r>
              <a:rPr lang="fi-FI" dirty="0"/>
              <a:t>Data: Nord </a:t>
            </a:r>
            <a:r>
              <a:rPr lang="fi-FI" dirty="0" err="1"/>
              <a:t>Pool</a:t>
            </a:r>
            <a:r>
              <a:rPr lang="fi-FI" dirty="0"/>
              <a:t> &amp;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2AB56CE-28CA-F3E9-D3CD-02AD2F00DF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626" y="1438480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The inflation-adjusted wholesale electricity price in Finland monthly</a:t>
            </a:r>
          </a:p>
          <a:p>
            <a:endParaRPr lang="fi-FI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9D8D129E-85DF-4269-B436-A0CAF0034EB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228796010"/>
              </p:ext>
            </p:extLst>
          </p:nvPr>
        </p:nvGraphicFramePr>
        <p:xfrm>
          <a:off x="496888" y="1754038"/>
          <a:ext cx="9409112" cy="40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847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A8D6-A388-4736-62CC-DBB8BB7C8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0808-A6A0-BB0C-2943-C98B6454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wholesale electricity prices in Finland monthly</a:t>
            </a:r>
            <a:r>
              <a:rPr lang="fi-FI" dirty="0"/>
              <a:t> in </a:t>
            </a:r>
            <a:r>
              <a:rPr lang="fi-FI" dirty="0" err="1"/>
              <a:t>year</a:t>
            </a:r>
            <a:r>
              <a:rPr lang="fi-FI" dirty="0"/>
              <a:t> 2025 – </a:t>
            </a:r>
            <a:r>
              <a:rPr lang="en-US" dirty="0"/>
              <a:t>August the most expensive month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8B69F-8475-7490-74A0-8DAA886D1A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21.1.2026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180D-48BB-6AFF-5FDF-3F73D2A220C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2025 preliminary statistics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5AB02-9A3B-FC5F-DFF7-ECC0D3615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FE441-22B9-254A-9AB9-AED10902486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55FDC1-F9E5-4D77-D988-B9A8A4669C4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Data: Nord </a:t>
            </a:r>
            <a:r>
              <a:rPr lang="fi-FI" err="1"/>
              <a:t>Pool</a:t>
            </a:r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570A4E-2E69-D693-9F3C-5A43420180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1600" dirty="0"/>
              <a:t>Wholesale </a:t>
            </a:r>
            <a:r>
              <a:rPr lang="fi-FI" sz="1600" dirty="0" err="1"/>
              <a:t>electricity</a:t>
            </a:r>
            <a:r>
              <a:rPr lang="fi-FI" sz="1600" dirty="0"/>
              <a:t> </a:t>
            </a:r>
            <a:r>
              <a:rPr lang="fi-FI" sz="1600" dirty="0" err="1"/>
              <a:t>prices</a:t>
            </a:r>
            <a:r>
              <a:rPr lang="fi-FI" sz="1600" dirty="0"/>
              <a:t> in Finland </a:t>
            </a:r>
            <a:r>
              <a:rPr lang="fi-FI" sz="1600" dirty="0" err="1"/>
              <a:t>monthly</a:t>
            </a:r>
            <a:r>
              <a:rPr lang="fi-FI" sz="1600" dirty="0"/>
              <a:t> in 2025</a:t>
            </a:r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E1ACD454-9665-428E-8EF2-256D7E76E4A7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654644781"/>
              </p:ext>
            </p:extLst>
          </p:nvPr>
        </p:nvGraphicFramePr>
        <p:xfrm>
          <a:off x="496889" y="2041525"/>
          <a:ext cx="9917112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19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42D1FF-2019-3414-1DFB-1F6BDA7F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consumption increased from the previous year,</a:t>
            </a:r>
            <a:br>
              <a:rPr lang="en-US" dirty="0"/>
            </a:br>
            <a:r>
              <a:rPr lang="en-US" dirty="0"/>
              <a:t>1.6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TWh change 2024-2025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302579-00E3-FEAC-8B5D-3B7CFB550B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0962C5-2ED5-C0B1-7D0A-FC9F1C9372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EB9E6EF-C2BF-3157-ED99-2F18BBEC70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27F26946-95C1-02BF-D984-6BB27CF64F3E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819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80DE86-EA0D-A8AC-BFEC-210EF157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prices of electricity in 2021 to 2025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B73772-1095-6843-BC46-D6D57082F6B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C7839E-0CDC-F8F0-60D4-26CC3C18DF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E8BB94-A1E3-1C9A-AE16-789E999A08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E712CEF-4249-AA3C-5D9F-4DD698DEA52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3076"/>
            <a:ext cx="7614000" cy="209880"/>
          </a:xfrm>
        </p:spPr>
        <p:txBody>
          <a:bodyPr/>
          <a:lstStyle/>
          <a:p>
            <a:r>
              <a:rPr lang="fi-FI" dirty="0"/>
              <a:t>Data: Nord </a:t>
            </a:r>
            <a:r>
              <a:rPr lang="fi-FI" dirty="0" err="1"/>
              <a:t>Pool</a:t>
            </a:r>
            <a:endParaRPr lang="fi-FI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1EA2A81-9535-B740-F809-37582ABB21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512216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Wholesale electricity prices in Finland weekly</a:t>
            </a:r>
          </a:p>
          <a:p>
            <a:endParaRPr lang="fi-FI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C5BF93B2-616C-4E15-9FA8-49E9BE108035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99261586"/>
              </p:ext>
            </p:extLst>
          </p:nvPr>
        </p:nvGraphicFramePr>
        <p:xfrm>
          <a:off x="496888" y="1924050"/>
          <a:ext cx="9480232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996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56B56-462C-91E7-41BF-336C03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334308"/>
            <a:ext cx="10577600" cy="997849"/>
          </a:xfrm>
        </p:spPr>
        <p:txBody>
          <a:bodyPr/>
          <a:lstStyle/>
          <a:p>
            <a:r>
              <a:rPr lang="en-US" dirty="0"/>
              <a:t>The amount of negative and zero-price hours decreased from previous year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7B0A83-F1D4-FEF7-4A3A-FC9C1568723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9F87F5-689F-43DA-505B-E0F3D57813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81B788-EFCF-BE26-BD28-9036C8B547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247660E-42AC-7564-D795-5E4D7E94BA8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Data: </a:t>
            </a:r>
            <a:r>
              <a:rPr lang="fi-FI" dirty="0" err="1"/>
              <a:t>Entso</a:t>
            </a:r>
            <a:r>
              <a:rPr lang="fi-FI" dirty="0"/>
              <a:t>-e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120A5C5-A785-875D-F0BB-BD8C51855E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155" y="1514883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Negative and 0-price electricity prices in Finland</a:t>
            </a:r>
          </a:p>
          <a:p>
            <a:endParaRPr lang="fi-FI" dirty="0"/>
          </a:p>
        </p:txBody>
      </p: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5888A375-05BD-4173-A256-EDBCFBE7F2DE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516912807"/>
              </p:ext>
            </p:extLst>
          </p:nvPr>
        </p:nvGraphicFramePr>
        <p:xfrm>
          <a:off x="496888" y="1972005"/>
          <a:ext cx="9114472" cy="380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576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CE947-907E-FC7F-0698-524908B6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33" y="334583"/>
            <a:ext cx="11178733" cy="997849"/>
          </a:xfrm>
        </p:spPr>
        <p:txBody>
          <a:bodyPr/>
          <a:lstStyle/>
          <a:p>
            <a:r>
              <a:rPr lang="en-US" dirty="0"/>
              <a:t>Electricity price outlook: Prices in Finland and Sweden are significantly cheaper than in Central Europe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5156F3-A8A5-E3D9-07F1-D446FC7C043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37FEC4-EE61-BE4D-D37F-D40BA244B07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B283F2-A974-7FDC-A0AA-0D038490D5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66D3141-D0E5-CC91-8D3B-37609CE596C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3076"/>
            <a:ext cx="7614000" cy="209880"/>
          </a:xfrm>
        </p:spPr>
        <p:txBody>
          <a:bodyPr/>
          <a:lstStyle/>
          <a:p>
            <a:r>
              <a:rPr lang="fi-FI" sz="1200" b="0" kern="1200" dirty="0"/>
              <a:t>Data: Nord </a:t>
            </a:r>
            <a:r>
              <a:rPr lang="fi-FI" sz="1200" b="0" kern="1200" dirty="0" err="1"/>
              <a:t>Pool</a:t>
            </a:r>
            <a:r>
              <a:rPr lang="fi-FI" sz="1200" b="0" kern="1200" dirty="0"/>
              <a:t>, Nasdaq </a:t>
            </a:r>
            <a:r>
              <a:rPr lang="fi-FI" sz="1200" b="0" kern="1200" dirty="0" err="1"/>
              <a:t>Commodities</a:t>
            </a:r>
            <a:r>
              <a:rPr lang="fi-FI" sz="1200" b="0" kern="1200" dirty="0"/>
              <a:t> &amp; EEX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D80449C-155B-E0FA-100C-7B51B7DDB9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6633" y="1515826"/>
            <a:ext cx="7613912" cy="274396"/>
          </a:xfrm>
        </p:spPr>
        <p:txBody>
          <a:bodyPr>
            <a:noAutofit/>
          </a:bodyPr>
          <a:lstStyle/>
          <a:p>
            <a:pPr algn="l"/>
            <a:r>
              <a:rPr lang="en-US" sz="1700" dirty="0"/>
              <a:t>Realized wholesale electricity price and futures 19.12.2025</a:t>
            </a:r>
            <a:endParaRPr lang="fi-FI" sz="1700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D75F857F-B67F-4B28-964D-080D410FD1B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682451173"/>
              </p:ext>
            </p:extLst>
          </p:nvPr>
        </p:nvGraphicFramePr>
        <p:xfrm>
          <a:off x="496888" y="1924050"/>
          <a:ext cx="10008552" cy="397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7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E24F01-70F1-AC3F-1EDF-9105441A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Consumers’ electricity bills have decreased over the past year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4C9BFC-C333-2015-7770-5E0E2A71A2B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D0BC0F-128B-4FF4-A9F2-63DC398264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E98AC0-0078-2D4D-0F52-EB25D838C8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D228B8B-1B2A-F663-47E7-086CF1943A9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963744"/>
            <a:ext cx="7614000" cy="209880"/>
          </a:xfrm>
        </p:spPr>
        <p:txBody>
          <a:bodyPr/>
          <a:lstStyle/>
          <a:p>
            <a:r>
              <a:rPr lang="fi-FI" dirty="0"/>
              <a:t>Data: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id="{E6BC2BA9-258E-4378-A127-689DD25103A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7856139"/>
              </p:ext>
            </p:extLst>
          </p:nvPr>
        </p:nvGraphicFramePr>
        <p:xfrm>
          <a:off x="6847838" y="1636386"/>
          <a:ext cx="5207974" cy="435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C9C01A18-8940-4554-B2EB-B444F92C48E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02565618"/>
              </p:ext>
            </p:extLst>
          </p:nvPr>
        </p:nvGraphicFramePr>
        <p:xfrm>
          <a:off x="496888" y="1636386"/>
          <a:ext cx="7011352" cy="414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4068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F531D-93A0-A298-5951-B70546F1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 carbonization of traffic is progressing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43EC22-E67E-AD28-CD88-D049BE8B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EDDBA8-CAA2-4F21-7B3E-654AB3E3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18D2E0-073E-641F-05F0-287B5B14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34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5582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A83E7F-5DAF-1ED2-1CE8-2A1A2FF9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38" y="294212"/>
            <a:ext cx="11178733" cy="997849"/>
          </a:xfrm>
        </p:spPr>
        <p:txBody>
          <a:bodyPr/>
          <a:lstStyle/>
          <a:p>
            <a:r>
              <a:rPr lang="en-US" dirty="0"/>
              <a:t>Petrol and diesel car sales in Finland</a:t>
            </a:r>
            <a:br>
              <a:rPr lang="en-US" dirty="0"/>
            </a:br>
            <a:r>
              <a:rPr lang="en-US" dirty="0"/>
              <a:t>(new passenger cars, plug-in hybrid cars not included)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FE1917-00A2-3D3B-E8D3-A1E8354A63E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7BB06A-F57F-88F6-1209-A5F7124FBC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3AD311-EDA6-A4C4-C099-DF0B2F0359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12CA78C-DD0C-5422-F396-B2F473824BC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3076"/>
            <a:ext cx="7614000" cy="20988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Traficom</a:t>
            </a:r>
          </a:p>
          <a:p>
            <a:endParaRPr lang="fi-FI" dirty="0"/>
          </a:p>
        </p:txBody>
      </p:sp>
      <p:graphicFrame>
        <p:nvGraphicFramePr>
          <p:cNvPr id="10" name="Kaavion paikkamerkki 9">
            <a:extLst>
              <a:ext uri="{FF2B5EF4-FFF2-40B4-BE49-F238E27FC236}">
                <a16:creationId xmlns:a16="http://schemas.microsoft.com/office/drawing/2014/main" id="{91138646-3797-47E5-A87C-349E9AA14CE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041460922"/>
              </p:ext>
            </p:extLst>
          </p:nvPr>
        </p:nvGraphicFramePr>
        <p:xfrm>
          <a:off x="496888" y="1475454"/>
          <a:ext cx="8024542" cy="448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277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57DC0D-F976-88F9-B295-372D85C0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power sources for the first registration of passenger cars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8F3B88-D3BB-C068-69BE-9E10824A3EA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4C96A2-E916-ECEE-75A8-3CBF9CEF7F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A0A506-D2E3-0EA2-69B5-7A377F457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1290983-BD85-A62F-FA2A-7DE2EB35EC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23585"/>
            <a:ext cx="7614000" cy="20988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Traficom</a:t>
            </a:r>
          </a:p>
          <a:p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B5174040-615E-4CDA-994B-5E1F752A697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30261236"/>
              </p:ext>
            </p:extLst>
          </p:nvPr>
        </p:nvGraphicFramePr>
        <p:xfrm>
          <a:off x="496887" y="1501941"/>
          <a:ext cx="8209367" cy="442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4586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1766B-0720-A85C-BD62-D2EEBDCD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0177617" cy="997849"/>
          </a:xfrm>
        </p:spPr>
        <p:txBody>
          <a:bodyPr/>
          <a:lstStyle/>
          <a:p>
            <a:r>
              <a:rPr lang="en-US" dirty="0"/>
              <a:t>Alternative power sources in passenger cars in traffic by end of the year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20C4AA-A72E-0DB1-4109-50FEB3E07C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126EA8-D343-C838-15D0-B650A94C45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4E3D41-F1A8-A11A-8AB7-D00948B12F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72944C6-D701-95CF-354B-7290C2D9B7B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3076"/>
            <a:ext cx="7614000" cy="20988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Traficom</a:t>
            </a:r>
          </a:p>
          <a:p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D445FDEF-1212-4BA4-9FD7-3A4339E646B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996729336"/>
              </p:ext>
            </p:extLst>
          </p:nvPr>
        </p:nvGraphicFramePr>
        <p:xfrm>
          <a:off x="496887" y="1501942"/>
          <a:ext cx="9697700" cy="446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536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298B44-0ED2-DD74-313D-AD041BCA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of </a:t>
            </a:r>
            <a:r>
              <a:rPr lang="fi-FI" dirty="0" err="1"/>
              <a:t>passenger</a:t>
            </a:r>
            <a:r>
              <a:rPr lang="fi-FI" dirty="0"/>
              <a:t> </a:t>
            </a:r>
            <a:r>
              <a:rPr lang="fi-FI" dirty="0" err="1"/>
              <a:t>cars</a:t>
            </a:r>
            <a:r>
              <a:rPr lang="fi-FI"/>
              <a:t> 2022-2060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FD32E1-8761-8588-377B-7C3E4B8CDC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E0FC9D-AA18-D1B2-4E7E-AC1BEA4C52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DB14E2-6A43-B9E1-D874-13E3F54E1A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03B5B1A-6D25-B4EE-E280-D56CAC6D83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929147"/>
            <a:ext cx="7614000" cy="20988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Scenarios</a:t>
            </a:r>
            <a:r>
              <a:rPr lang="fi-FI" dirty="0"/>
              <a:t> for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of </a:t>
            </a:r>
            <a:r>
              <a:rPr lang="fi-FI" dirty="0" err="1"/>
              <a:t>road</a:t>
            </a:r>
            <a:r>
              <a:rPr lang="fi-FI" dirty="0"/>
              <a:t> transport, VTT</a:t>
            </a:r>
          </a:p>
          <a:p>
            <a:endParaRPr lang="fi-FI" dirty="0"/>
          </a:p>
        </p:txBody>
      </p:sp>
      <p:graphicFrame>
        <p:nvGraphicFramePr>
          <p:cNvPr id="9" name="Kaavio 2">
            <a:extLst>
              <a:ext uri="{FF2B5EF4-FFF2-40B4-BE49-F238E27FC236}">
                <a16:creationId xmlns:a16="http://schemas.microsoft.com/office/drawing/2014/main" id="{C7545EA1-43E1-42F7-9244-F35FA4FF56B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778374228"/>
              </p:ext>
            </p:extLst>
          </p:nvPr>
        </p:nvGraphicFramePr>
        <p:xfrm>
          <a:off x="496889" y="1649412"/>
          <a:ext cx="8069596" cy="420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220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B0DA353-346C-C905-D4EE-ABE6D1B1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 on the preliminary electricity statistics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A45843E-6392-572A-254D-86322797F5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preliminary electricity figures are based on the </a:t>
            </a:r>
            <a:r>
              <a:rPr lang="en-US" sz="2400" dirty="0">
                <a:hlinkClick r:id="rId2"/>
              </a:rPr>
              <a:t>monthly electricity statistics</a:t>
            </a:r>
            <a:r>
              <a:rPr lang="en-US" sz="2400" dirty="0"/>
              <a:t> of Finnish Energy, except for transport and electricity prices.</a:t>
            </a:r>
          </a:p>
          <a:p>
            <a:r>
              <a:rPr lang="en-US" sz="2400" dirty="0"/>
              <a:t>The final electricity production and consumption statistics are usually published in October–November.</a:t>
            </a: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DD5AB5-77D3-417C-FC25-E8A64606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21.1.2026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B07706-E564-1DB8-203C-08136286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2025 preliminary statistics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255331-D971-8089-226E-7B8D4C90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39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7607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8CB69E-7050-5741-FBB0-2963D5DD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industry and other electricity consumption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655323-5678-35CD-91E1-713CC95894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3F385F-DF36-220E-50DD-29818898C1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AD90235-BD13-1FF0-DCA6-DD57F95837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31342E21-0EF6-D2E0-2EEC-24ADF94B37E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889604577"/>
              </p:ext>
            </p:extLst>
          </p:nvPr>
        </p:nvGraphicFramePr>
        <p:xfrm>
          <a:off x="496888" y="1501941"/>
          <a:ext cx="7613650" cy="44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50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85ED58-038E-2C4B-21AB-2C0B654B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2025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002D0C-F8F6-72EC-593E-86D68FBDB6E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AF1380-B3BD-C0AF-8F26-94716D4750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AC7A450-BBB5-8A89-5D33-910C3E0645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96232042-D020-84D6-099A-0EF37185E05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663811454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36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263462-ABCC-C117-F783-EE9D6816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consumption of industry increased 2.6 percent</a:t>
            </a:r>
            <a:br>
              <a:rPr lang="en-US" dirty="0"/>
            </a:br>
            <a:r>
              <a:rPr lang="en-US" dirty="0"/>
              <a:t>Consumption total 35 TWh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E6F492-57C0-2214-2687-547380C05D7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FB219C-0D97-D3D9-579B-13A3F57172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69248F4-F917-979E-A1D8-455FC3521A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15" name="Kaavion paikkamerkki 14">
            <a:extLst>
              <a:ext uri="{FF2B5EF4-FFF2-40B4-BE49-F238E27FC236}">
                <a16:creationId xmlns:a16="http://schemas.microsoft.com/office/drawing/2014/main" id="{85BDD606-7ABB-1E88-F6DB-4741A5E8A5C7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886740599"/>
              </p:ext>
            </p:extLst>
          </p:nvPr>
        </p:nvGraphicFramePr>
        <p:xfrm>
          <a:off x="496888" y="1649413"/>
          <a:ext cx="8454072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00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2D375-0ECB-5EE3-D4A4-7D0592B0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by energy source and net imports 2025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D22836-B03D-5234-8C41-36E21FCAB1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C2FB24-263D-F2E5-CD15-37702EAF9A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16DA0C-E3A4-F2E2-0AAD-155E7FFF4F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dirty="0"/>
              <a:t>2025 </a:t>
            </a:r>
            <a:r>
              <a:rPr lang="fi-FI" dirty="0" err="1"/>
              <a:t>preliminary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68CA5AD2-FAE1-468C-144F-D9EC3AF4221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893257273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5D156FFA-3A01-9A93-F22C-641650421D45}"/>
              </a:ext>
            </a:extLst>
          </p:cNvPr>
          <p:cNvSpPr txBox="1"/>
          <p:nvPr/>
        </p:nvSpPr>
        <p:spPr>
          <a:xfrm>
            <a:off x="8662219" y="2282541"/>
            <a:ext cx="28415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ptos Light" panose="020B0004020202020204" pitchFamily="34" charset="0"/>
              </a:rPr>
              <a:t>Waste: </a:t>
            </a:r>
            <a:r>
              <a:rPr lang="en-US" sz="1600" dirty="0">
                <a:latin typeface="Aptos Light" panose="020B0004020202020204" pitchFamily="34" charset="0"/>
              </a:rPr>
              <a:t>municipal waste, recovered fuels, demolition wood, impregnated wood, plastic waste and hazardous waste. </a:t>
            </a:r>
          </a:p>
          <a:p>
            <a:br>
              <a:rPr lang="fi-FI" sz="1600" dirty="0">
                <a:latin typeface="Aptos Light" panose="020B0004020202020204" pitchFamily="34" charset="0"/>
              </a:rPr>
            </a:br>
            <a:r>
              <a:rPr lang="en-US" sz="1600" b="1" noProof="0" dirty="0">
                <a:latin typeface="Aptos Light" panose="020B0004020202020204" pitchFamily="34" charset="0"/>
              </a:rPr>
              <a:t>Others</a:t>
            </a:r>
            <a:r>
              <a:rPr lang="fi-FI" sz="1600" b="1" dirty="0">
                <a:latin typeface="Aptos Light" panose="020B0004020202020204" pitchFamily="34" charset="0"/>
              </a:rPr>
              <a:t>: </a:t>
            </a:r>
            <a:r>
              <a:rPr lang="fi-FI" sz="1600" dirty="0">
                <a:latin typeface="Aptos Light" panose="020B0004020202020204" pitchFamily="34" charset="0"/>
              </a:rPr>
              <a:t>blast </a:t>
            </a:r>
            <a:r>
              <a:rPr lang="fi-FI" sz="1600" dirty="0" err="1">
                <a:latin typeface="Aptos Light" panose="020B0004020202020204" pitchFamily="34" charset="0"/>
              </a:rPr>
              <a:t>furnace</a:t>
            </a:r>
            <a:r>
              <a:rPr lang="fi-FI" sz="1600" dirty="0">
                <a:latin typeface="Aptos Light" panose="020B0004020202020204" pitchFamily="34" charset="0"/>
              </a:rPr>
              <a:t>, </a:t>
            </a:r>
            <a:r>
              <a:rPr lang="fi-FI" sz="1600" dirty="0" err="1">
                <a:latin typeface="Aptos Light" panose="020B0004020202020204" pitchFamily="34" charset="0"/>
              </a:rPr>
              <a:t>coke</a:t>
            </a:r>
            <a:r>
              <a:rPr lang="fi-FI" sz="1600" dirty="0">
                <a:latin typeface="Aptos Light" panose="020B0004020202020204" pitchFamily="34" charset="0"/>
              </a:rPr>
              <a:t> oven and CO-</a:t>
            </a:r>
            <a:r>
              <a:rPr lang="fi-FI" sz="1600" dirty="0" err="1">
                <a:latin typeface="Aptos Light" panose="020B0004020202020204" pitchFamily="34" charset="0"/>
              </a:rPr>
              <a:t>gases</a:t>
            </a:r>
            <a:r>
              <a:rPr lang="fi-FI" sz="1600" dirty="0">
                <a:latin typeface="Aptos Light" panose="020B0004020202020204" pitchFamily="34" charset="0"/>
              </a:rPr>
              <a:t>, </a:t>
            </a:r>
            <a:r>
              <a:rPr lang="fi-FI" sz="1600" dirty="0" err="1">
                <a:latin typeface="Aptos Light" panose="020B0004020202020204" pitchFamily="34" charset="0"/>
              </a:rPr>
              <a:t>sulphur</a:t>
            </a:r>
            <a:r>
              <a:rPr lang="fi-FI" sz="1600" dirty="0">
                <a:latin typeface="Aptos Light" panose="020B0004020202020204" pitchFamily="34" charset="0"/>
              </a:rPr>
              <a:t>, </a:t>
            </a:r>
            <a:r>
              <a:rPr lang="fi-FI" sz="1600" dirty="0" err="1">
                <a:latin typeface="Aptos Light" panose="020B0004020202020204" pitchFamily="34" charset="0"/>
              </a:rPr>
              <a:t>hydrogen</a:t>
            </a:r>
            <a:r>
              <a:rPr lang="fi-FI" sz="1600" dirty="0">
                <a:latin typeface="Aptos Light" panose="020B0004020202020204" pitchFamily="34" charset="0"/>
              </a:rPr>
              <a:t>, </a:t>
            </a:r>
            <a:r>
              <a:rPr lang="fi-FI" sz="1600" dirty="0" err="1">
                <a:latin typeface="Aptos Light" panose="020B0004020202020204" pitchFamily="34" charset="0"/>
              </a:rPr>
              <a:t>steam</a:t>
            </a:r>
            <a:r>
              <a:rPr lang="fi-FI" sz="1600" dirty="0">
                <a:latin typeface="Aptos Light" panose="020B0004020202020204" pitchFamily="34" charset="0"/>
              </a:rPr>
              <a:t>, </a:t>
            </a:r>
            <a:r>
              <a:rPr lang="fi-FI" sz="1600" dirty="0" err="1">
                <a:latin typeface="Aptos Light" panose="020B0004020202020204" pitchFamily="34" charset="0"/>
              </a:rPr>
              <a:t>heat</a:t>
            </a:r>
            <a:r>
              <a:rPr lang="fi-FI" sz="1600" dirty="0">
                <a:latin typeface="Aptos Light" panose="020B0004020202020204" pitchFamily="34" charset="0"/>
              </a:rPr>
              <a:t> </a:t>
            </a:r>
            <a:r>
              <a:rPr lang="fi-FI" sz="1600" dirty="0" err="1">
                <a:latin typeface="Aptos Light" panose="020B0004020202020204" pitchFamily="34" charset="0"/>
              </a:rPr>
              <a:t>recovered</a:t>
            </a:r>
            <a:r>
              <a:rPr lang="fi-FI" sz="1600" dirty="0">
                <a:latin typeface="Aptos Light" panose="020B0004020202020204" pitchFamily="34" charset="0"/>
              </a:rPr>
              <a:t> </a:t>
            </a:r>
            <a:r>
              <a:rPr lang="fi-FI" sz="1600" dirty="0" err="1">
                <a:latin typeface="Aptos Light" panose="020B0004020202020204" pitchFamily="34" charset="0"/>
              </a:rPr>
              <a:t>from</a:t>
            </a:r>
            <a:r>
              <a:rPr lang="fi-FI" sz="1600" dirty="0">
                <a:latin typeface="Aptos Light" panose="020B0004020202020204" pitchFamily="34" charset="0"/>
              </a:rPr>
              <a:t> </a:t>
            </a:r>
            <a:r>
              <a:rPr lang="fi-FI" sz="1600" dirty="0" err="1">
                <a:latin typeface="Aptos Light" panose="020B0004020202020204" pitchFamily="34" charset="0"/>
              </a:rPr>
              <a:t>industrial</a:t>
            </a:r>
            <a:r>
              <a:rPr lang="fi-FI" sz="1600" dirty="0">
                <a:latin typeface="Aptos Light" panose="020B0004020202020204" pitchFamily="34" charset="0"/>
              </a:rPr>
              <a:t> </a:t>
            </a:r>
            <a:r>
              <a:rPr lang="fi-FI" sz="1600" dirty="0" err="1">
                <a:latin typeface="Aptos Light" panose="020B0004020202020204" pitchFamily="34" charset="0"/>
              </a:rPr>
              <a:t>processes</a:t>
            </a:r>
            <a:r>
              <a:rPr lang="fi-FI" sz="1600" dirty="0">
                <a:latin typeface="Aptos Light" panose="020B0004020202020204" pitchFamily="34" charset="0"/>
              </a:rPr>
              <a:t>, </a:t>
            </a:r>
            <a:r>
              <a:rPr lang="fi-FI" sz="1600" dirty="0" err="1">
                <a:latin typeface="Aptos Light" panose="020B0004020202020204" pitchFamily="34" charset="0"/>
              </a:rPr>
              <a:t>electricity</a:t>
            </a:r>
            <a:r>
              <a:rPr lang="fi-FI" sz="1600" dirty="0">
                <a:latin typeface="Aptos Light" panose="020B0004020202020204" pitchFamily="34" charset="0"/>
              </a:rPr>
              <a:t> </a:t>
            </a:r>
            <a:r>
              <a:rPr lang="fi-FI" sz="1600" dirty="0" err="1">
                <a:latin typeface="Aptos Light" panose="020B0004020202020204" pitchFamily="34" charset="0"/>
              </a:rPr>
              <a:t>used</a:t>
            </a:r>
            <a:r>
              <a:rPr lang="fi-FI" sz="1600" dirty="0">
                <a:latin typeface="Aptos Light" panose="020B0004020202020204" pitchFamily="34" charset="0"/>
              </a:rPr>
              <a:t> in </a:t>
            </a:r>
            <a:r>
              <a:rPr lang="fi-FI" sz="1600" dirty="0" err="1">
                <a:latin typeface="Aptos Light" panose="020B0004020202020204" pitchFamily="34" charset="0"/>
              </a:rPr>
              <a:t>electric</a:t>
            </a:r>
            <a:r>
              <a:rPr lang="fi-FI" sz="1600" dirty="0">
                <a:latin typeface="Aptos Light" panose="020B0004020202020204" pitchFamily="34" charset="0"/>
              </a:rPr>
              <a:t> </a:t>
            </a:r>
            <a:r>
              <a:rPr lang="fi-FI" sz="1600" dirty="0" err="1">
                <a:latin typeface="Aptos Light" panose="020B0004020202020204" pitchFamily="34" charset="0"/>
              </a:rPr>
              <a:t>boilers</a:t>
            </a:r>
            <a:r>
              <a:rPr lang="fi-FI" sz="1600" dirty="0">
                <a:latin typeface="Aptos Light" panose="020B0004020202020204" pitchFamily="34" charset="0"/>
              </a:rPr>
              <a:t> and </a:t>
            </a:r>
            <a:r>
              <a:rPr lang="fi-FI" sz="1600" dirty="0" err="1">
                <a:latin typeface="Aptos Light" panose="020B0004020202020204" pitchFamily="34" charset="0"/>
              </a:rPr>
              <a:t>heat</a:t>
            </a:r>
            <a:r>
              <a:rPr lang="fi-FI" sz="1600" dirty="0">
                <a:latin typeface="Aptos Light" panose="020B0004020202020204" pitchFamily="34" charset="0"/>
              </a:rPr>
              <a:t> </a:t>
            </a:r>
            <a:r>
              <a:rPr lang="fi-FI" sz="1600" dirty="0" err="1">
                <a:latin typeface="Aptos Light" panose="020B0004020202020204" pitchFamily="34" charset="0"/>
              </a:rPr>
              <a:t>pumps</a:t>
            </a:r>
            <a:r>
              <a:rPr lang="fi-FI" sz="1600" dirty="0">
                <a:latin typeface="Aptos Light" panose="020B0004020202020204" pitchFamily="34" charset="0"/>
              </a:rPr>
              <a:t>, other </a:t>
            </a:r>
            <a:r>
              <a:rPr lang="fi-FI" sz="1600" dirty="0" err="1">
                <a:latin typeface="Aptos Light" panose="020B0004020202020204" pitchFamily="34" charset="0"/>
              </a:rPr>
              <a:t>fuels</a:t>
            </a:r>
            <a:endParaRPr lang="fi-FI" sz="16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9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1F46-542B-78CD-F6B3-23BC3376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69CDFF-3333-938A-9069-2CC3ED81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by energy source and net imports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034387-5938-CCD3-97C6-C3AA9EDC64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7012C6-B350-693D-A3EB-659FC4232A2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C9BBF84-123B-9B0D-8FD8-2E815A3DA8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2025 preliminary statistics</a:t>
            </a:r>
            <a:endParaRPr lang="fi-FI" dirty="0"/>
          </a:p>
        </p:txBody>
      </p:sp>
      <p:graphicFrame>
        <p:nvGraphicFramePr>
          <p:cNvPr id="12" name="Kaavion paikkamerkki 11">
            <a:extLst>
              <a:ext uri="{FF2B5EF4-FFF2-40B4-BE49-F238E27FC236}">
                <a16:creationId xmlns:a16="http://schemas.microsoft.com/office/drawing/2014/main" id="{68CA5AD2-FAE1-468C-144F-D9EC3AF4221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352904812"/>
              </p:ext>
            </p:extLst>
          </p:nvPr>
        </p:nvGraphicFramePr>
        <p:xfrm>
          <a:off x="0" y="1328352"/>
          <a:ext cx="6539073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E5E47AD5-A744-AE73-288B-A5FB09EBE5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6447020"/>
              </p:ext>
            </p:extLst>
          </p:nvPr>
        </p:nvGraphicFramePr>
        <p:xfrm>
          <a:off x="6539074" y="1187682"/>
          <a:ext cx="5633260" cy="499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65A1CC1-4D1F-0069-8B9B-6E5693EAF5D5}"/>
              </a:ext>
            </a:extLst>
          </p:cNvPr>
          <p:cNvSpPr txBox="1"/>
          <p:nvPr/>
        </p:nvSpPr>
        <p:spPr>
          <a:xfrm>
            <a:off x="6539073" y="1328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tx2"/>
                </a:solidFill>
                <a:latin typeface="Aptos" panose="020B0004020202020204" pitchFamily="34" charset="0"/>
              </a:rPr>
              <a:t>2010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068D339-FE6E-A241-6FD9-6E7BF8642162}"/>
              </a:ext>
            </a:extLst>
          </p:cNvPr>
          <p:cNvSpPr txBox="1"/>
          <p:nvPr/>
        </p:nvSpPr>
        <p:spPr>
          <a:xfrm>
            <a:off x="364720" y="1317275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tx2"/>
                </a:solidFill>
                <a:latin typeface="Aptos" panose="020B00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71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3C6BAF-0AC8-E2ED-038B-0A3335AB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 of CO2-neutral electricity 96 percent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24D3AD-7226-92DC-06E2-47042F5BBD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21.1.2026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9E8705-A924-996D-7282-FDB297067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A51103C-578D-BC57-87DD-174D66C57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5280" y="1998762"/>
            <a:ext cx="4134051" cy="4355146"/>
          </a:xfrm>
        </p:spPr>
        <p:txBody>
          <a:bodyPr/>
          <a:lstStyle/>
          <a:p>
            <a:r>
              <a:rPr lang="en-US" sz="2000" dirty="0"/>
              <a:t>Renewable: 57 % (56 % in year 2024)</a:t>
            </a:r>
          </a:p>
          <a:p>
            <a:pPr lvl="1"/>
            <a:r>
              <a:rPr lang="en-US" dirty="0"/>
              <a:t>Biogenic share of waste is about 52 % and fossil share 48 %.</a:t>
            </a:r>
          </a:p>
          <a:p>
            <a:r>
              <a:rPr lang="en-US" sz="2000" dirty="0"/>
              <a:t>CO2-neutral*: 96 % (95 % in year 2024)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*CO2-neutral energy sources are energy sources whose carbon dioxide impact is not reported in electricity production. The climate impact of biomass is calculated in the land use sector.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A2A0129-97F8-7E24-6332-FAC97C34E8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dirty="0"/>
              <a:t>2025 </a:t>
            </a:r>
            <a:r>
              <a:rPr lang="en-US" noProof="0" dirty="0"/>
              <a:t>preliminary</a:t>
            </a:r>
            <a:r>
              <a:rPr lang="fi-FI" dirty="0"/>
              <a:t> </a:t>
            </a:r>
            <a:r>
              <a:rPr lang="fi-FI" dirty="0" err="1"/>
              <a:t>statistics</a:t>
            </a:r>
            <a:endParaRPr lang="fi-FI" dirty="0"/>
          </a:p>
        </p:txBody>
      </p:sp>
      <p:graphicFrame>
        <p:nvGraphicFramePr>
          <p:cNvPr id="10" name="Kaavion paikkamerkki 9">
            <a:extLst>
              <a:ext uri="{FF2B5EF4-FFF2-40B4-BE49-F238E27FC236}">
                <a16:creationId xmlns:a16="http://schemas.microsoft.com/office/drawing/2014/main" id="{806ACBB0-3ED6-10F8-E94B-82D61CF32CF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5671341"/>
              </p:ext>
            </p:extLst>
          </p:nvPr>
        </p:nvGraphicFramePr>
        <p:xfrm>
          <a:off x="0" y="161893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79651"/>
      </p:ext>
    </p:extLst>
  </p:cSld>
  <p:clrMapOvr>
    <a:masterClrMapping/>
  </p:clrMapOvr>
</p:sld>
</file>

<file path=ppt/theme/theme1.xml><?xml version="1.0" encoding="utf-8"?>
<a:theme xmlns:a="http://schemas.openxmlformats.org/drawingml/2006/main" name="Teema1 en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ema1 en" id="{F60C29F3-A33A-4BA4-A418-E7137DACBD11}" vid="{49DD2B6E-A5F1-4F58-8311-F10EE9205C59}"/>
    </a:ext>
  </a:extLst>
</a:theme>
</file>

<file path=ppt/theme/theme2.xml><?xml version="1.0" encoding="utf-8"?>
<a:theme xmlns:a="http://schemas.openxmlformats.org/drawingml/2006/main" name="PPT_Theme_2025_ENG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heme_2025_ENG" id="{CCA7D339-D011-4387-8C85-1793886B2674}" vid="{B63718C1-2392-4601-A8E9-ACC56E16A2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497c7-8546-42d6-9d9d-0bf2b87015e4">
      <Terms xmlns="http://schemas.microsoft.com/office/infopath/2007/PartnerControls"/>
    </lcf76f155ced4ddcb4097134ff3c332f>
    <TaxCatchAll xmlns="c0d5e69f-adab-40c0-a0da-5e9927079c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C41311A7641D24EA0910A1C49EADB68" ma:contentTypeVersion="18" ma:contentTypeDescription="Luo uusi asiakirja." ma:contentTypeScope="" ma:versionID="de6eac0b40b71b1c2e3fd55744dd1183">
  <xsd:schema xmlns:xsd="http://www.w3.org/2001/XMLSchema" xmlns:xs="http://www.w3.org/2001/XMLSchema" xmlns:p="http://schemas.microsoft.com/office/2006/metadata/properties" xmlns:ns2="c0d5e69f-adab-40c0-a0da-5e9927079caf" xmlns:ns3="af8497c7-8546-42d6-9d9d-0bf2b87015e4" targetNamespace="http://schemas.microsoft.com/office/2006/metadata/properties" ma:root="true" ma:fieldsID="01d35337df1c7ad8d716243c421681bb" ns2:_="" ns3:_="">
    <xsd:import namespace="c0d5e69f-adab-40c0-a0da-5e9927079caf"/>
    <xsd:import namespace="af8497c7-8546-42d6-9d9d-0bf2b87015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5e69f-adab-40c0-a0da-5e9927079c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1ab5f44-c733-4c6e-8af1-ce4419164780}" ma:internalName="TaxCatchAll" ma:showField="CatchAllData" ma:web="c0d5e69f-adab-40c0-a0da-5e9927079c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497c7-8546-42d6-9d9d-0bf2b8701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CF5315-70C8-4E38-9569-D1D8B7CF7628}">
  <ds:schemaRefs>
    <ds:schemaRef ds:uri="http://schemas.microsoft.com/office/2006/metadata/properties"/>
    <ds:schemaRef ds:uri="http://schemas.microsoft.com/office/infopath/2007/PartnerControls"/>
    <ds:schemaRef ds:uri="af8497c7-8546-42d6-9d9d-0bf2b87015e4"/>
    <ds:schemaRef ds:uri="c0d5e69f-adab-40c0-a0da-5e9927079caf"/>
  </ds:schemaRefs>
</ds:datastoreItem>
</file>

<file path=customXml/itemProps2.xml><?xml version="1.0" encoding="utf-8"?>
<ds:datastoreItem xmlns:ds="http://schemas.openxmlformats.org/officeDocument/2006/customXml" ds:itemID="{58D2BA64-78BE-42C4-8399-EF6C9101C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723A7-979A-4F6B-BD69-A857F4186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d5e69f-adab-40c0-a0da-5e9927079caf"/>
    <ds:schemaRef ds:uri="af8497c7-8546-42d6-9d9d-0bf2b8701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Teema1 en</Template>
  <TotalTime>799</TotalTime>
  <Words>1596</Words>
  <Application>Microsoft Office PowerPoint</Application>
  <PresentationFormat>Laajakuva</PresentationFormat>
  <Paragraphs>407</Paragraphs>
  <Slides>39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7" baseType="lpstr">
      <vt:lpstr>Aptos</vt:lpstr>
      <vt:lpstr>Aptos Display</vt:lpstr>
      <vt:lpstr>Aptos Light</vt:lpstr>
      <vt:lpstr>Arial</vt:lpstr>
      <vt:lpstr>Calibri</vt:lpstr>
      <vt:lpstr>Courier New</vt:lpstr>
      <vt:lpstr>Teema1 en</vt:lpstr>
      <vt:lpstr>PPT_Theme_2025_ENG</vt:lpstr>
      <vt:lpstr>Energy Year 2025 Electricity</vt:lpstr>
      <vt:lpstr>Electricity total consumption 85 TWh, 2 percent increase compared to 2024</vt:lpstr>
      <vt:lpstr>Electricity consumption increased from the previous year, 1.6 TWh change 2024-2025</vt:lpstr>
      <vt:lpstr>Development of industry and other electricity consumption</vt:lpstr>
      <vt:lpstr>Electricity consumption 2025</vt:lpstr>
      <vt:lpstr>Electricity consumption of industry increased 2.6 percent Consumption total 35 TWh</vt:lpstr>
      <vt:lpstr>Electricity by energy source and net imports 2025</vt:lpstr>
      <vt:lpstr>Electricity by energy source and net imports</vt:lpstr>
      <vt:lpstr>The share of CO2-neutral electricity 96 percent</vt:lpstr>
      <vt:lpstr>Electricity production in Finland and net imports</vt:lpstr>
      <vt:lpstr>Imports of electricity from Sweden increased 31 percent</vt:lpstr>
      <vt:lpstr>Net imports of electricity 5.6 TWh in 2025</vt:lpstr>
      <vt:lpstr>Wind power generation increased 9 % in 2025 New capacity 1 023 MW </vt:lpstr>
      <vt:lpstr>Hydro power generation 12.3 TWh in 2025</vt:lpstr>
      <vt:lpstr>Generation and capacity of CHP in district heating</vt:lpstr>
      <vt:lpstr>Generation and capacity of CHP in industry</vt:lpstr>
      <vt:lpstr>Electricity Generation with Hard Coal 0.3 TWh in 2025</vt:lpstr>
      <vt:lpstr>CO2-emissions of power generation have collapsed</vt:lpstr>
      <vt:lpstr>The CO2-emissions from Finland’s energy production are decreasing</vt:lpstr>
      <vt:lpstr>Peak loads of electricity </vt:lpstr>
      <vt:lpstr>Electricity supply hourly in year 2025 peak load day 4.2.</vt:lpstr>
      <vt:lpstr>Variation of Electricity Production in 2025</vt:lpstr>
      <vt:lpstr>Electricity price statistics 2025</vt:lpstr>
      <vt:lpstr>The development of annual prices in Finland relative to the Consumer price Index</vt:lpstr>
      <vt:lpstr>Finland has the lowest electricity prices in Europe</vt:lpstr>
      <vt:lpstr>In Finland, cheaper on an annual basis than in Stockholm for the first time since 2010</vt:lpstr>
      <vt:lpstr>The connection of wind power to the price</vt:lpstr>
      <vt:lpstr>The monthly development of the inflation-adjusted wholesale electricity price</vt:lpstr>
      <vt:lpstr>The wholesale electricity prices in Finland monthly in year 2025 – August the most expensive month</vt:lpstr>
      <vt:lpstr>Weekly prices of electricity in 2021 to 2025</vt:lpstr>
      <vt:lpstr>The amount of negative and zero-price hours decreased from previous year</vt:lpstr>
      <vt:lpstr>Electricity price outlook: Prices in Finland and Sweden are significantly cheaper than in Central Europe</vt:lpstr>
      <vt:lpstr>Consumers’ electricity bills have decreased over the past year</vt:lpstr>
      <vt:lpstr>The low carbonization of traffic is progressing</vt:lpstr>
      <vt:lpstr>Petrol and diesel car sales in Finland (new passenger cars, plug-in hybrid cars not included)</vt:lpstr>
      <vt:lpstr>Alternative power sources for the first registration of passenger cars</vt:lpstr>
      <vt:lpstr>Alternative power sources in passenger cars in traffic by end of the year</vt:lpstr>
      <vt:lpstr>Electricity consumption of passenger cars 2022-2060</vt:lpstr>
      <vt:lpstr>Background information on the preliminary electricity statistics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Pasi Jonna</dc:creator>
  <cp:lastModifiedBy>Pasi Jonna</cp:lastModifiedBy>
  <cp:revision>81</cp:revision>
  <dcterms:created xsi:type="dcterms:W3CDTF">2025-01-13T07:07:32Z</dcterms:created>
  <dcterms:modified xsi:type="dcterms:W3CDTF">2026-01-30T11:43:18Z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0x0101007C41311A7641D24EA0910A1C49EADB68</vt:lpwstr>
  </property>
  <property fmtid="{D5CDD505-2E9C-101B-9397-08002B2CF9AE}" pid="3" name="MediaServiceImageTags">
    <vt:lpwstr/>
  </property>
</Properties>
</file>