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92" r:id="rId5"/>
    <p:sldId id="293" r:id="rId6"/>
    <p:sldId id="294" r:id="rId7"/>
    <p:sldId id="295" r:id="rId8"/>
    <p:sldId id="296" r:id="rId9"/>
    <p:sldId id="297" r:id="rId1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2E8"/>
    <a:srgbClr val="590A99"/>
    <a:srgbClr val="00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96294" autoAdjust="0"/>
  </p:normalViewPr>
  <p:slideViewPr>
    <p:cSldViewPr snapToGrid="0" showGuides="1">
      <p:cViewPr varScale="1">
        <p:scale>
          <a:sx n="144" d="100"/>
          <a:sy n="144" d="100"/>
        </p:scale>
        <p:origin x="496" y="31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27279284398958E-2"/>
          <c:y val="0.13248241159204213"/>
          <c:w val="0.95178086084138858"/>
          <c:h val="0.62355942309380419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E-4F81-9595-6C27A4ADAC3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E-4F81-9595-6C27A4ADAC3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E-4F81-9595-6C27A4ADAC3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E-4F81-9595-6C27A4ADAC34}"/>
              </c:ext>
            </c:extLst>
          </c:dPt>
          <c:cat>
            <c:strRef>
              <c:f>('5000-14999 kWh'!$A$14:$A$26,'5000-14999 kWh'!$A$28:$A$50)</c:f>
              <c:strCache>
                <c:ptCount val="36"/>
                <c:pt idx="0">
                  <c:v>Liettua</c:v>
                </c:pt>
                <c:pt idx="1">
                  <c:v>Liechtenstein</c:v>
                </c:pt>
                <c:pt idx="2">
                  <c:v>Saksa</c:v>
                </c:pt>
                <c:pt idx="3">
                  <c:v>Luxembourg</c:v>
                </c:pt>
                <c:pt idx="4">
                  <c:v>Belgia</c:v>
                </c:pt>
                <c:pt idx="5">
                  <c:v>Albania</c:v>
                </c:pt>
                <c:pt idx="6">
                  <c:v>Suomi</c:v>
                </c:pt>
                <c:pt idx="7">
                  <c:v>Itävalta</c:v>
                </c:pt>
                <c:pt idx="8">
                  <c:v>Latvia</c:v>
                </c:pt>
                <c:pt idx="9">
                  <c:v>Tanska</c:v>
                </c:pt>
                <c:pt idx="10">
                  <c:v>Islanti</c:v>
                </c:pt>
                <c:pt idx="11">
                  <c:v>Irlanti</c:v>
                </c:pt>
                <c:pt idx="12">
                  <c:v>Romania</c:v>
                </c:pt>
                <c:pt idx="13">
                  <c:v>EU-27</c:v>
                </c:pt>
                <c:pt idx="14">
                  <c:v>Puola</c:v>
                </c:pt>
                <c:pt idx="15">
                  <c:v>Ruotsi</c:v>
                </c:pt>
                <c:pt idx="16">
                  <c:v>Tsekki</c:v>
                </c:pt>
                <c:pt idx="17">
                  <c:v>Viro</c:v>
                </c:pt>
                <c:pt idx="18">
                  <c:v>Espanja</c:v>
                </c:pt>
                <c:pt idx="19">
                  <c:v>Unkari</c:v>
                </c:pt>
                <c:pt idx="20">
                  <c:v>Ranska</c:v>
                </c:pt>
                <c:pt idx="21">
                  <c:v>Slovenia</c:v>
                </c:pt>
                <c:pt idx="22">
                  <c:v>Georgia</c:v>
                </c:pt>
                <c:pt idx="23">
                  <c:v>Norja</c:v>
                </c:pt>
                <c:pt idx="24">
                  <c:v>Moldova</c:v>
                </c:pt>
                <c:pt idx="25">
                  <c:v>Montenegro</c:v>
                </c:pt>
                <c:pt idx="26">
                  <c:v>Italia</c:v>
                </c:pt>
                <c:pt idx="27">
                  <c:v>Alankomaat</c:v>
                </c:pt>
                <c:pt idx="28">
                  <c:v>Kroatia</c:v>
                </c:pt>
                <c:pt idx="29">
                  <c:v>Portugali</c:v>
                </c:pt>
                <c:pt idx="30">
                  <c:v>Bosnia ja Herzegovina</c:v>
                </c:pt>
                <c:pt idx="31">
                  <c:v>Bulgaria</c:v>
                </c:pt>
                <c:pt idx="32">
                  <c:v>Kypros</c:v>
                </c:pt>
                <c:pt idx="33">
                  <c:v>Kreikka</c:v>
                </c:pt>
                <c:pt idx="34">
                  <c:v>Malta</c:v>
                </c:pt>
                <c:pt idx="35">
                  <c:v>Slovakia</c:v>
                </c:pt>
              </c:strCache>
              <c:extLst/>
            </c:strRef>
          </c:cat>
          <c:val>
            <c:numRef>
              <c:f>('5000-14999 kWh'!$D$14:$D$26,'5000-14999 kWh'!$D$28:$D$50)</c:f>
              <c:numCache>
                <c:formatCode>General</c:formatCode>
                <c:ptCount val="36"/>
                <c:pt idx="0">
                  <c:v>12.65</c:v>
                </c:pt>
                <c:pt idx="1">
                  <c:v>11.78</c:v>
                </c:pt>
                <c:pt idx="2">
                  <c:v>9.09</c:v>
                </c:pt>
                <c:pt idx="3">
                  <c:v>8.73</c:v>
                </c:pt>
                <c:pt idx="4">
                  <c:v>7.9399999999999995</c:v>
                </c:pt>
                <c:pt idx="5">
                  <c:v>7.33</c:v>
                </c:pt>
                <c:pt idx="6">
                  <c:v>7.2900000000000009</c:v>
                </c:pt>
                <c:pt idx="7">
                  <c:v>7.2499999999999991</c:v>
                </c:pt>
                <c:pt idx="8">
                  <c:v>7.03</c:v>
                </c:pt>
                <c:pt idx="9">
                  <c:v>6.97</c:v>
                </c:pt>
                <c:pt idx="10">
                  <c:v>6.8900000000000006</c:v>
                </c:pt>
                <c:pt idx="11">
                  <c:v>6.4799999999999995</c:v>
                </c:pt>
                <c:pt idx="12">
                  <c:v>6.370000000000001</c:v>
                </c:pt>
                <c:pt idx="13">
                  <c:v>6.23</c:v>
                </c:pt>
                <c:pt idx="14">
                  <c:v>6.17</c:v>
                </c:pt>
                <c:pt idx="15">
                  <c:v>6.15</c:v>
                </c:pt>
                <c:pt idx="16">
                  <c:v>5.8000000000000007</c:v>
                </c:pt>
                <c:pt idx="17">
                  <c:v>5.74</c:v>
                </c:pt>
                <c:pt idx="18">
                  <c:v>5.74</c:v>
                </c:pt>
                <c:pt idx="19">
                  <c:v>5.74</c:v>
                </c:pt>
                <c:pt idx="20">
                  <c:v>5.6000000000000005</c:v>
                </c:pt>
                <c:pt idx="21">
                  <c:v>4.8899999999999997</c:v>
                </c:pt>
                <c:pt idx="22">
                  <c:v>4.82</c:v>
                </c:pt>
                <c:pt idx="23">
                  <c:v>4.62</c:v>
                </c:pt>
                <c:pt idx="24">
                  <c:v>4.62</c:v>
                </c:pt>
                <c:pt idx="25">
                  <c:v>4.47</c:v>
                </c:pt>
                <c:pt idx="26">
                  <c:v>4.4400000000000004</c:v>
                </c:pt>
                <c:pt idx="27">
                  <c:v>4.43</c:v>
                </c:pt>
                <c:pt idx="28">
                  <c:v>4.3900000000000006</c:v>
                </c:pt>
                <c:pt idx="29">
                  <c:v>3.95</c:v>
                </c:pt>
                <c:pt idx="30">
                  <c:v>3.38</c:v>
                </c:pt>
                <c:pt idx="31">
                  <c:v>3.29</c:v>
                </c:pt>
                <c:pt idx="32">
                  <c:v>2.96</c:v>
                </c:pt>
                <c:pt idx="33">
                  <c:v>2.81</c:v>
                </c:pt>
                <c:pt idx="34">
                  <c:v>2.8000000000000003</c:v>
                </c:pt>
                <c:pt idx="35">
                  <c:v>2.62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44E-4F81-9595-6C27A4ADA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c/kWh</a:t>
                </a:r>
              </a:p>
            </c:rich>
          </c:tx>
          <c:layout>
            <c:manualLayout>
              <c:xMode val="edge"/>
              <c:yMode val="edge"/>
              <c:x val="0"/>
              <c:y val="4.38643246517262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27279284398958E-2"/>
          <c:y val="0.14553434105408355"/>
          <c:w val="0.94561945717923357"/>
          <c:h val="0.60958927150064479"/>
        </c:manualLayout>
      </c:layout>
      <c:barChart>
        <c:barDir val="col"/>
        <c:grouping val="clustered"/>
        <c:varyColors val="0"/>
        <c:ser>
          <c:idx val="0"/>
          <c:order val="0"/>
          <c:tx>
            <c:v>c/kWh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A-4275-B914-FC0F217F36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A-4275-B914-FC0F217F364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AA-4275-B914-FC0F217F364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AA-4275-B914-FC0F217F3644}"/>
              </c:ext>
            </c:extLst>
          </c:dPt>
          <c:cat>
            <c:strRef>
              <c:f>'2500-4999 kWh'!$A$13:$A$50</c:f>
              <c:strCache>
                <c:ptCount val="38"/>
                <c:pt idx="0">
                  <c:v>Liettua</c:v>
                </c:pt>
                <c:pt idx="1">
                  <c:v>Liechtenstein</c:v>
                </c:pt>
                <c:pt idx="2">
                  <c:v>Suomi</c:v>
                </c:pt>
                <c:pt idx="3">
                  <c:v>Saksa</c:v>
                </c:pt>
                <c:pt idx="4">
                  <c:v>Luxembourg</c:v>
                </c:pt>
                <c:pt idx="5">
                  <c:v>Alankomaat</c:v>
                </c:pt>
                <c:pt idx="6">
                  <c:v>Norja</c:v>
                </c:pt>
                <c:pt idx="7">
                  <c:v>Ruotsi</c:v>
                </c:pt>
                <c:pt idx="8">
                  <c:v>Tsekki</c:v>
                </c:pt>
                <c:pt idx="9">
                  <c:v>Belgia</c:v>
                </c:pt>
                <c:pt idx="10">
                  <c:v>Islanti</c:v>
                </c:pt>
                <c:pt idx="11">
                  <c:v>Latvia</c:v>
                </c:pt>
                <c:pt idx="12">
                  <c:v>Tanska</c:v>
                </c:pt>
                <c:pt idx="13">
                  <c:v>Itävalta</c:v>
                </c:pt>
                <c:pt idx="14">
                  <c:v>EU-27</c:v>
                </c:pt>
                <c:pt idx="15">
                  <c:v>Irlanti</c:v>
                </c:pt>
                <c:pt idx="16">
                  <c:v>Albania</c:v>
                </c:pt>
                <c:pt idx="17">
                  <c:v>Espanja</c:v>
                </c:pt>
                <c:pt idx="18">
                  <c:v>Ranska</c:v>
                </c:pt>
                <c:pt idx="19">
                  <c:v>Romania</c:v>
                </c:pt>
                <c:pt idx="20">
                  <c:v>Viro</c:v>
                </c:pt>
                <c:pt idx="21">
                  <c:v>Puola</c:v>
                </c:pt>
                <c:pt idx="22">
                  <c:v>Slovenia</c:v>
                </c:pt>
                <c:pt idx="23">
                  <c:v>Unkari</c:v>
                </c:pt>
                <c:pt idx="24">
                  <c:v>Moldova</c:v>
                </c:pt>
                <c:pt idx="25">
                  <c:v>Italia</c:v>
                </c:pt>
                <c:pt idx="26">
                  <c:v>Kroatia</c:v>
                </c:pt>
                <c:pt idx="27">
                  <c:v>Montenegro</c:v>
                </c:pt>
                <c:pt idx="28">
                  <c:v>Georgia</c:v>
                </c:pt>
                <c:pt idx="29">
                  <c:v>Portugali</c:v>
                </c:pt>
                <c:pt idx="30">
                  <c:v>Bosnia ja Herzegovina</c:v>
                </c:pt>
                <c:pt idx="31">
                  <c:v>Serbia</c:v>
                </c:pt>
                <c:pt idx="32">
                  <c:v>Slovakia</c:v>
                </c:pt>
                <c:pt idx="33">
                  <c:v>Kreikka</c:v>
                </c:pt>
                <c:pt idx="34">
                  <c:v>Bulgaria</c:v>
                </c:pt>
                <c:pt idx="35">
                  <c:v>Kosovo</c:v>
                </c:pt>
                <c:pt idx="36">
                  <c:v>Kypros</c:v>
                </c:pt>
                <c:pt idx="37">
                  <c:v>Malta</c:v>
                </c:pt>
              </c:strCache>
              <c:extLst/>
            </c:strRef>
          </c:cat>
          <c:val>
            <c:numRef>
              <c:f>'2500-4999 kWh'!$D$13:$D$50</c:f>
              <c:numCache>
                <c:formatCode>General</c:formatCode>
                <c:ptCount val="38"/>
                <c:pt idx="0">
                  <c:v>14.38</c:v>
                </c:pt>
                <c:pt idx="1">
                  <c:v>13.309999999999999</c:v>
                </c:pt>
                <c:pt idx="2">
                  <c:v>11.82</c:v>
                </c:pt>
                <c:pt idx="3">
                  <c:v>11.469999999999999</c:v>
                </c:pt>
                <c:pt idx="4">
                  <c:v>11.17</c:v>
                </c:pt>
                <c:pt idx="5">
                  <c:v>10.34</c:v>
                </c:pt>
                <c:pt idx="6">
                  <c:v>9.36</c:v>
                </c:pt>
                <c:pt idx="7">
                  <c:v>9.120000000000001</c:v>
                </c:pt>
                <c:pt idx="8">
                  <c:v>8.99</c:v>
                </c:pt>
                <c:pt idx="9">
                  <c:v>8.7099999999999991</c:v>
                </c:pt>
                <c:pt idx="10">
                  <c:v>8.6199999999999992</c:v>
                </c:pt>
                <c:pt idx="11">
                  <c:v>8.52</c:v>
                </c:pt>
                <c:pt idx="12">
                  <c:v>8.24</c:v>
                </c:pt>
                <c:pt idx="13">
                  <c:v>8.17</c:v>
                </c:pt>
                <c:pt idx="14">
                  <c:v>7.84</c:v>
                </c:pt>
                <c:pt idx="15">
                  <c:v>7.3999999999999995</c:v>
                </c:pt>
                <c:pt idx="16">
                  <c:v>7.33</c:v>
                </c:pt>
                <c:pt idx="17">
                  <c:v>7.01</c:v>
                </c:pt>
                <c:pt idx="18">
                  <c:v>6.98</c:v>
                </c:pt>
                <c:pt idx="19">
                  <c:v>6.5699999999999994</c:v>
                </c:pt>
                <c:pt idx="20">
                  <c:v>6.36</c:v>
                </c:pt>
                <c:pt idx="21">
                  <c:v>6.1899999999999995</c:v>
                </c:pt>
                <c:pt idx="22">
                  <c:v>6.02</c:v>
                </c:pt>
                <c:pt idx="23">
                  <c:v>5.7799999999999994</c:v>
                </c:pt>
                <c:pt idx="24">
                  <c:v>4.91</c:v>
                </c:pt>
                <c:pt idx="25">
                  <c:v>4.8</c:v>
                </c:pt>
                <c:pt idx="26">
                  <c:v>4.67</c:v>
                </c:pt>
                <c:pt idx="27">
                  <c:v>4.66</c:v>
                </c:pt>
                <c:pt idx="28">
                  <c:v>4.34</c:v>
                </c:pt>
                <c:pt idx="29">
                  <c:v>4.24</c:v>
                </c:pt>
                <c:pt idx="30">
                  <c:v>3.81</c:v>
                </c:pt>
                <c:pt idx="31">
                  <c:v>3.7900000000000005</c:v>
                </c:pt>
                <c:pt idx="32">
                  <c:v>3.73</c:v>
                </c:pt>
                <c:pt idx="33">
                  <c:v>3.37</c:v>
                </c:pt>
                <c:pt idx="34">
                  <c:v>3.27</c:v>
                </c:pt>
                <c:pt idx="35">
                  <c:v>3.18</c:v>
                </c:pt>
                <c:pt idx="36">
                  <c:v>3.18</c:v>
                </c:pt>
                <c:pt idx="37">
                  <c:v>2.8000000000000003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0EAA-4275-B914-FC0F217F3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</a:rPr>
                  <a:t>c/kWh</a:t>
                </a:r>
              </a:p>
            </c:rich>
          </c:tx>
          <c:layout>
            <c:manualLayout>
              <c:xMode val="edge"/>
              <c:yMode val="edge"/>
              <c:x val="4.1637751561415682E-3"/>
              <c:y val="6.92471981148341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74760992001272E-2"/>
          <c:y val="9.7608546774414481E-2"/>
          <c:w val="0.92144122036902354"/>
          <c:h val="0.78662524436254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B-4CC9-909E-E082BBC90C2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B-4CC9-909E-E082BBC90C2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B-4CC9-909E-E082BBC90C2F}"/>
              </c:ext>
            </c:extLst>
          </c:dPt>
          <c:cat>
            <c:strRef>
              <c:f>'5000-14999 suht verkkopituuteen'!$A$12:$A$32</c:f>
              <c:strCache>
                <c:ptCount val="21"/>
                <c:pt idx="0">
                  <c:v>Saksa</c:v>
                </c:pt>
                <c:pt idx="1">
                  <c:v>Espanja</c:v>
                </c:pt>
                <c:pt idx="2">
                  <c:v>Belgia</c:v>
                </c:pt>
                <c:pt idx="3">
                  <c:v>Unkari</c:v>
                </c:pt>
                <c:pt idx="4">
                  <c:v>Itävalta</c:v>
                </c:pt>
                <c:pt idx="5">
                  <c:v>Liettua</c:v>
                </c:pt>
                <c:pt idx="6">
                  <c:v>Tsekki</c:v>
                </c:pt>
                <c:pt idx="7">
                  <c:v>Ranska</c:v>
                </c:pt>
                <c:pt idx="8">
                  <c:v>Tanska</c:v>
                </c:pt>
                <c:pt idx="9">
                  <c:v>Puola</c:v>
                </c:pt>
                <c:pt idx="10">
                  <c:v>Italia</c:v>
                </c:pt>
                <c:pt idx="11">
                  <c:v>Bulgaria</c:v>
                </c:pt>
                <c:pt idx="12">
                  <c:v>Kreikka</c:v>
                </c:pt>
                <c:pt idx="13">
                  <c:v>Irlanti</c:v>
                </c:pt>
                <c:pt idx="14">
                  <c:v>Slovenia</c:v>
                </c:pt>
                <c:pt idx="15">
                  <c:v>Kypros</c:v>
                </c:pt>
                <c:pt idx="16">
                  <c:v>Slovakia</c:v>
                </c:pt>
                <c:pt idx="17">
                  <c:v>Latvia</c:v>
                </c:pt>
                <c:pt idx="18">
                  <c:v>Suomi</c:v>
                </c:pt>
                <c:pt idx="19">
                  <c:v>Viro</c:v>
                </c:pt>
                <c:pt idx="20">
                  <c:v>Ruotsi</c:v>
                </c:pt>
              </c:strCache>
            </c:strRef>
          </c:cat>
          <c:val>
            <c:numRef>
              <c:f>'5000-14999 suht verkkopituuteen'!$F$12:$F$32</c:f>
              <c:numCache>
                <c:formatCode>0.00</c:formatCode>
                <c:ptCount val="21"/>
                <c:pt idx="0">
                  <c:v>2.5277385664547105</c:v>
                </c:pt>
                <c:pt idx="1">
                  <c:v>2.2935005474334473</c:v>
                </c:pt>
                <c:pt idx="2">
                  <c:v>2.1554494986151735</c:v>
                </c:pt>
                <c:pt idx="3">
                  <c:v>1.9590524235276683</c:v>
                </c:pt>
                <c:pt idx="4">
                  <c:v>1.8063455008488964</c:v>
                </c:pt>
                <c:pt idx="5">
                  <c:v>1.6067306281262879</c:v>
                </c:pt>
                <c:pt idx="6">
                  <c:v>1.5288627760893421</c:v>
                </c:pt>
                <c:pt idx="7">
                  <c:v>1.4719876734293751</c:v>
                </c:pt>
                <c:pt idx="8">
                  <c:v>1.3293459978232907</c:v>
                </c:pt>
                <c:pt idx="9">
                  <c:v>1.3133170830636796</c:v>
                </c:pt>
                <c:pt idx="10">
                  <c:v>1.2623856885893798</c:v>
                </c:pt>
                <c:pt idx="11">
                  <c:v>1.0507020147353103</c:v>
                </c:pt>
                <c:pt idx="12">
                  <c:v>1.0018395598515728</c:v>
                </c:pt>
                <c:pt idx="13">
                  <c:v>0.86536360250226829</c:v>
                </c:pt>
                <c:pt idx="14">
                  <c:v>0.71682426330798488</c:v>
                </c:pt>
                <c:pt idx="15">
                  <c:v>0.70614767255216704</c:v>
                </c:pt>
                <c:pt idx="16">
                  <c:v>0.68614442437577317</c:v>
                </c:pt>
                <c:pt idx="17">
                  <c:v>0.65742691011475618</c:v>
                </c:pt>
                <c:pt idx="18">
                  <c:v>0.63028882113183893</c:v>
                </c:pt>
                <c:pt idx="19">
                  <c:v>0.62374666666666667</c:v>
                </c:pt>
                <c:pt idx="20">
                  <c:v>0.61766892543784968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3B-4CC9-909E-E082BBC90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900" b="0">
                    <a:solidFill>
                      <a:sysClr val="windowText" lastClr="000000"/>
                    </a:solidFill>
                  </a:rPr>
                  <a:t>Hinta (€/kWh) jaettuna</a:t>
                </a:r>
                <a:r>
                  <a:rPr lang="fi-FI" sz="900" b="0" baseline="0">
                    <a:solidFill>
                      <a:sysClr val="windowText" lastClr="000000"/>
                    </a:solidFill>
                  </a:rPr>
                  <a:t> asiakaskohtaisella verkkopituudella (km/asiakas)</a:t>
                </a:r>
                <a:endParaRPr lang="fi-FI" sz="9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0551136376342622E-3"/>
              <c:y val="0.12722466411824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74760992001272E-2"/>
          <c:y val="8.4201857061644528E-2"/>
          <c:w val="0.92144122036902354"/>
          <c:h val="0.80003186751157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7-4824-A6A0-A0009373C73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7-4824-A6A0-A0009373C73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67-4824-A6A0-A0009373C736}"/>
              </c:ext>
            </c:extLst>
          </c:dPt>
          <c:cat>
            <c:strRef>
              <c:f>'2500-4999 suht verkkopituuteen '!$A$12:$A$32</c:f>
              <c:strCache>
                <c:ptCount val="21"/>
                <c:pt idx="0">
                  <c:v>Saksa</c:v>
                </c:pt>
                <c:pt idx="1">
                  <c:v>Espanja</c:v>
                </c:pt>
                <c:pt idx="2">
                  <c:v>Tsekki</c:v>
                </c:pt>
                <c:pt idx="3">
                  <c:v>Belgia</c:v>
                </c:pt>
                <c:pt idx="4">
                  <c:v>Itävalta</c:v>
                </c:pt>
                <c:pt idx="5">
                  <c:v>Unkari</c:v>
                </c:pt>
                <c:pt idx="6">
                  <c:v>Ranska</c:v>
                </c:pt>
                <c:pt idx="7">
                  <c:v>Liettua</c:v>
                </c:pt>
                <c:pt idx="8">
                  <c:v>Tanska</c:v>
                </c:pt>
                <c:pt idx="9">
                  <c:v>Italia</c:v>
                </c:pt>
                <c:pt idx="10">
                  <c:v>Puola</c:v>
                </c:pt>
                <c:pt idx="11">
                  <c:v>Kreikka</c:v>
                </c:pt>
                <c:pt idx="12">
                  <c:v>Bulgaria</c:v>
                </c:pt>
                <c:pt idx="13">
                  <c:v>Suomi</c:v>
                </c:pt>
                <c:pt idx="14">
                  <c:v>Irlanti</c:v>
                </c:pt>
                <c:pt idx="15">
                  <c:v>Slovakia</c:v>
                </c:pt>
                <c:pt idx="16">
                  <c:v>Ruotsi</c:v>
                </c:pt>
                <c:pt idx="17">
                  <c:v>Slovenia</c:v>
                </c:pt>
                <c:pt idx="18">
                  <c:v>Latvia</c:v>
                </c:pt>
                <c:pt idx="19">
                  <c:v>Kypros</c:v>
                </c:pt>
                <c:pt idx="20">
                  <c:v>Viro</c:v>
                </c:pt>
              </c:strCache>
            </c:strRef>
          </c:cat>
          <c:val>
            <c:numRef>
              <c:f>'2500-4999 suht verkkopituuteen '!$F$12:$F$32</c:f>
              <c:numCache>
                <c:formatCode>0.00</c:formatCode>
                <c:ptCount val="21"/>
                <c:pt idx="0">
                  <c:v>3.1895667059665049</c:v>
                </c:pt>
                <c:pt idx="1">
                  <c:v>2.8009475326669797</c:v>
                </c:pt>
                <c:pt idx="2">
                  <c:v>2.3697373029384798</c:v>
                </c:pt>
                <c:pt idx="3">
                  <c:v>2.3644792358864182</c:v>
                </c:pt>
                <c:pt idx="4">
                  <c:v>2.0355645161290323</c:v>
                </c:pt>
                <c:pt idx="5">
                  <c:v>1.9727043567926694</c:v>
                </c:pt>
                <c:pt idx="6">
                  <c:v>1.8347274929530424</c:v>
                </c:pt>
                <c:pt idx="7">
                  <c:v>1.8264653306289345</c:v>
                </c:pt>
                <c:pt idx="8">
                  <c:v>1.5715654264080223</c:v>
                </c:pt>
                <c:pt idx="9">
                  <c:v>1.3647412849614917</c:v>
                </c:pt>
                <c:pt idx="10">
                  <c:v>1.3175741886813901</c:v>
                </c:pt>
                <c:pt idx="11">
                  <c:v>1.2014944187543772</c:v>
                </c:pt>
                <c:pt idx="12">
                  <c:v>1.0443147684451259</c:v>
                </c:pt>
                <c:pt idx="13">
                  <c:v>1.021949775826932</c:v>
                </c:pt>
                <c:pt idx="14">
                  <c:v>0.98822386705505949</c:v>
                </c:pt>
                <c:pt idx="15">
                  <c:v>0.97683919958840981</c:v>
                </c:pt>
                <c:pt idx="16">
                  <c:v>0.915957821137104</c:v>
                </c:pt>
                <c:pt idx="17">
                  <c:v>0.88247076996197715</c:v>
                </c:pt>
                <c:pt idx="18">
                  <c:v>0.79676774881617674</c:v>
                </c:pt>
                <c:pt idx="19">
                  <c:v>0.75863162118780103</c:v>
                </c:pt>
                <c:pt idx="20">
                  <c:v>0.69112000000000007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67-4824-A6A0-A0009373C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30824"/>
        <c:axId val="855331184"/>
      </c:barChart>
      <c:catAx>
        <c:axId val="85533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1184"/>
        <c:crosses val="autoZero"/>
        <c:auto val="1"/>
        <c:lblAlgn val="ctr"/>
        <c:lblOffset val="100"/>
        <c:noMultiLvlLbl val="0"/>
      </c:catAx>
      <c:valAx>
        <c:axId val="855331184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900" b="0">
                    <a:solidFill>
                      <a:sysClr val="windowText" lastClr="000000"/>
                    </a:solidFill>
                  </a:rPr>
                  <a:t>Hinta (€/kWh) jaettuna</a:t>
                </a:r>
                <a:r>
                  <a:rPr lang="fi-FI" sz="900" b="0" baseline="0">
                    <a:solidFill>
                      <a:sysClr val="windowText" lastClr="000000"/>
                    </a:solidFill>
                  </a:rPr>
                  <a:t> asiakaskohtaisella verkkopituudella (km/asiakas)</a:t>
                </a:r>
                <a:endParaRPr lang="fi-FI" sz="9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5660636853792867E-3"/>
              <c:y val="9.50194698432309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30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53E5-AA81-B14D-BFA4-F5F0963EEC80}" type="datetimeFigureOut">
              <a:rPr lang="en-FI" smtClean="0"/>
              <a:t>06/30/2025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2F1D-3F10-2443-BB16-EC4CA29034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482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E35E-DDAB-4812-B732-89BAFABDDDE3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4B5E48-995A-4F6D-98CB-0DDF774F58DF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BA8C-289F-4D5D-AA64-22D567B93C99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46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8E9E7AF-B4A3-42C3-AD23-6DFF2340025B}" type="datetime1">
              <a:rPr lang="fi-FI" smtClean="0"/>
              <a:t>30.6.2025</a:t>
            </a:fld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D27A-C681-4902-8B33-F5C9FD24961E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8BEE291-9147-4357-A219-D8C812249F2C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82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A65EF5-F988-4EA1-90F1-EE5602B0A6B8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98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A7EEA50-58C1-4078-BCD4-DE83CF39D7D3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13182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52E4-2182-470A-8CF0-74CDEBADC474}" type="datetime1">
              <a:rPr lang="fi-FI" smtClean="0"/>
              <a:t>30.6.2025</a:t>
            </a:fld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4DC96B8-1C05-43CA-BC2A-C158F8A64932}" type="datetime1">
              <a:rPr lang="fi-FI" smtClean="0"/>
              <a:t>30.6.2025</a:t>
            </a:fld>
            <a:endParaRPr lang="en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056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30.6.2025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96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30.6.2025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9160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30.6.2025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6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7516-5E84-4147-9CBF-162AA871A7F9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5F8A-E213-4834-AB37-A9BF1CE467E4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2371-A796-48F9-8354-B5C105362451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ökohde ilman kuvituselement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949D7E-380D-E00E-3EA3-83EA453F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11461-D766-1418-1485-039CBC55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B7398D-0BBA-E469-9262-3B5FBD32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1A3BC5-911F-DEB2-17E4-7EC8F418A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2384948-AF12-8144-9525-C90E30B9F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31A303A6-BAF7-4720-0949-0F7A15D7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2307" y="6358344"/>
            <a:ext cx="1016766" cy="363131"/>
          </a:xfrm>
        </p:spPr>
        <p:txBody>
          <a:bodyPr/>
          <a:lstStyle/>
          <a:p>
            <a:fld id="{E657EB9E-55A4-4F75-9E66-C2CC3E56561B}" type="datetime1">
              <a:rPr lang="fi-FI" noProof="0" smtClean="0"/>
              <a:t>30.6.2025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154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B613ECD0-46DB-4094-B18E-93992D67BE6C}" type="datetime1">
              <a:rPr lang="fi-FI" smtClean="0"/>
              <a:t>30.6.2025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669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661" r:id="rId3"/>
    <p:sldLayoutId id="2147483870" r:id="rId4"/>
    <p:sldLayoutId id="2147483869" r:id="rId5"/>
    <p:sldLayoutId id="2147483721" r:id="rId6"/>
    <p:sldLayoutId id="2147483865" r:id="rId7"/>
    <p:sldLayoutId id="2147483652" r:id="rId8"/>
    <p:sldLayoutId id="2147483872" r:id="rId9"/>
    <p:sldLayoutId id="2147483866" r:id="rId10"/>
    <p:sldLayoutId id="2147483693" r:id="rId11"/>
    <p:sldLayoutId id="2147483689" r:id="rId12"/>
    <p:sldLayoutId id="2147483657" r:id="rId13"/>
    <p:sldLayoutId id="2147483653" r:id="rId14"/>
    <p:sldLayoutId id="2147483850" r:id="rId15"/>
    <p:sldLayoutId id="2147483852" r:id="rId16"/>
    <p:sldLayoutId id="2147483853" r:id="rId17"/>
    <p:sldLayoutId id="2147483854" r:id="rId18"/>
    <p:sldLayoutId id="2147483654" r:id="rId19"/>
    <p:sldLayoutId id="2147483675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ec.europa.eu/eurostat/databrowser/view/nrg_pc_204_c__custom_17294464/default/table?lang=en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ec.europa.eu/eurostat/databrowser/view/nrg_pc_204_c__custom_17294464/default/table?lang=en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urelectric.org/media/1835/dso_report-web_final-2013-030-0764-01-e-h-D66B0486.pdf" TargetMode="External"/><Relationship Id="rId2" Type="http://schemas.openxmlformats.org/officeDocument/2006/relationships/hyperlink" Target="https://ec.europa.eu/eurostat/databrowser/view/nrg_pc_204_c__custom_17294464/default/table?lang=en" TargetMode="Externa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urelectric.org/media/1835/dso_report-web_final-2013-030-0764-01-e-h-D66B0486.pdf" TargetMode="External"/><Relationship Id="rId2" Type="http://schemas.openxmlformats.org/officeDocument/2006/relationships/hyperlink" Target="https://ec.europa.eu/eurostat/databrowser/view/nrg_pc_204_c__custom_17294464/default/table?lang=en" TargetMode="Externa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a.fi/" TargetMode="External"/><Relationship Id="rId2" Type="http://schemas.openxmlformats.org/officeDocument/2006/relationships/hyperlink" Target="mailto:ina.lehto@energia.fi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E2C-7F4B-3299-6A12-1AE12ED3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</p:spPr>
        <p:txBody>
          <a:bodyPr/>
          <a:lstStyle/>
          <a:p>
            <a:r>
              <a:rPr lang="fi-FI" dirty="0"/>
              <a:t>Sähköverkkopalvelun hinta Euroopassa</a:t>
            </a:r>
          </a:p>
        </p:txBody>
      </p:sp>
    </p:spTree>
    <p:extLst>
      <p:ext uri="{BB962C8B-B14F-4D97-AF65-F5344CB8AC3E}">
        <p14:creationId xmlns:p14="http://schemas.microsoft.com/office/powerpoint/2010/main" val="2562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89A93-2CE7-D994-17D0-B0D366C3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30CE7B-2DE0-8F21-4643-D6007A7139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D41572-B544-45CD-9FF7-0F21E34350C5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E752DF4-3E83-420A-AA3B-C8D17BBA62C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>
                <a:hlinkClick r:id="rId2"/>
              </a:rPr>
              <a:t>Eurostat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01E6710-75BD-8F4C-60BF-558E073BB4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8650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Veroton siirtohinta 2024, kuluttajat 5000 kWh - 14999 kWh</a:t>
            </a:r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0A4BD201-72F0-3920-240C-AC2A98DF3FA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936115466"/>
              </p:ext>
            </p:extLst>
          </p:nvPr>
        </p:nvGraphicFramePr>
        <p:xfrm>
          <a:off x="496888" y="1566407"/>
          <a:ext cx="11179175" cy="412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92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A793C-7E51-A740-4BDF-51A8CC34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Sähkön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643FB6-811F-C0C7-8A0B-F107BDEDA9C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A65EF5-F988-4EA1-90F1-EE5602B0A6B8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CD6B397-395B-5997-4C1F-2B0182A3CBB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>
                <a:hlinkClick r:id="rId2"/>
              </a:rPr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FD5F92D-A6E3-2988-DC2F-5376C45AF0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Veroton siirtohinta 2024, kuluttajat 2500 kWh - 4999 kWh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376F11B3-6829-4142-A7AE-C35A81C6366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878391125"/>
              </p:ext>
            </p:extLst>
          </p:nvPr>
        </p:nvGraphicFramePr>
        <p:xfrm>
          <a:off x="496888" y="1501941"/>
          <a:ext cx="11179175" cy="413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282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0BAE8-A024-9422-910A-6998C25A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912B1D-2BFD-5615-4621-5C54CDBA8B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A65EF5-F988-4EA1-90F1-EE5602B0A6B8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2D9E586-72A5-4F4E-9948-47A7CEDF7CA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Lähteenä käytetty </a:t>
            </a:r>
            <a:r>
              <a:rPr lang="fi-FI" dirty="0">
                <a:hlinkClick r:id="rId2"/>
              </a:rPr>
              <a:t>Eurostatin</a:t>
            </a:r>
            <a:r>
              <a:rPr lang="fi-FI" dirty="0"/>
              <a:t> hintatietoja (kuluttaja-asiakkaat 5000-14999kWh/vuosi) sekä </a:t>
            </a:r>
            <a:r>
              <a:rPr lang="fi-FI" dirty="0" err="1">
                <a:hlinkClick r:id="rId3"/>
              </a:rPr>
              <a:t>Eurelectricin</a:t>
            </a:r>
            <a:r>
              <a:rPr lang="fi-FI" dirty="0"/>
              <a:t> Power </a:t>
            </a:r>
            <a:r>
              <a:rPr lang="fi-FI" dirty="0" err="1"/>
              <a:t>Distribution</a:t>
            </a:r>
            <a:r>
              <a:rPr lang="fi-FI" dirty="0"/>
              <a:t> in Europe </a:t>
            </a:r>
            <a:r>
              <a:rPr lang="fi-FI" dirty="0" err="1"/>
              <a:t>Facts</a:t>
            </a:r>
            <a:r>
              <a:rPr lang="fi-FI" dirty="0"/>
              <a:t> &amp; </a:t>
            </a:r>
            <a:r>
              <a:rPr lang="fi-FI" dirty="0" err="1"/>
              <a:t>Figures</a:t>
            </a:r>
            <a:r>
              <a:rPr lang="fi-FI" dirty="0"/>
              <a:t> tietoja verkkopituuksista ja asiakasmääristä eräissä EU-jäsenmaissa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A93F914-7C32-BE29-A2BF-BCFD40ABE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Verkon siirtohinta suhteessa asiakaskohtaiseen verkkopituuteen 2024, kuluttajat 5000 kWh - 14999 kWh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54973140-6422-4F4D-A7A1-2D47929CF56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166901"/>
              </p:ext>
            </p:extLst>
          </p:nvPr>
        </p:nvGraphicFramePr>
        <p:xfrm>
          <a:off x="496888" y="1618489"/>
          <a:ext cx="11179175" cy="401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680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7BD55-A951-4138-95E6-1E2DD7B8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C8C58-3EC8-8EDE-DE84-50AE5D42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 siirtohinta eurooppalaisessa vertailussa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9E3F5-58B9-534A-ACC1-5095F570B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A65EF5-F988-4EA1-90F1-EE5602B0A6B8}" type="datetime1">
              <a:rPr lang="fi-FI" noProof="0" smtClean="0"/>
              <a:t>30.6.2025</a:t>
            </a:fld>
            <a:endParaRPr lang="fi-FI" noProof="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607A816-4798-C4B5-FCD4-86473760F96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Lähteenä käytetty </a:t>
            </a:r>
            <a:r>
              <a:rPr lang="fi-FI" dirty="0">
                <a:hlinkClick r:id="rId2"/>
              </a:rPr>
              <a:t>Eurostatin</a:t>
            </a:r>
            <a:r>
              <a:rPr lang="fi-FI" dirty="0"/>
              <a:t> hintatietoja (kuluttaja-asiakkaat 5000-14999kWh/vuosi) sekä </a:t>
            </a:r>
            <a:r>
              <a:rPr lang="fi-FI" dirty="0" err="1">
                <a:hlinkClick r:id="rId3"/>
              </a:rPr>
              <a:t>Eurelectricin</a:t>
            </a:r>
            <a:r>
              <a:rPr lang="fi-FI" dirty="0"/>
              <a:t> Power </a:t>
            </a:r>
            <a:r>
              <a:rPr lang="fi-FI" dirty="0" err="1"/>
              <a:t>Distribution</a:t>
            </a:r>
            <a:r>
              <a:rPr lang="fi-FI" dirty="0"/>
              <a:t> in Europe </a:t>
            </a:r>
            <a:r>
              <a:rPr lang="fi-FI" dirty="0" err="1"/>
              <a:t>Facts</a:t>
            </a:r>
            <a:r>
              <a:rPr lang="fi-FI" dirty="0"/>
              <a:t> &amp; </a:t>
            </a:r>
            <a:r>
              <a:rPr lang="fi-FI" dirty="0" err="1"/>
              <a:t>Figures</a:t>
            </a:r>
            <a:r>
              <a:rPr lang="fi-FI" dirty="0"/>
              <a:t> tietoja verkkopituuksista ja asiakasmääristä eräissä EU-jäsenmaissa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7EA01C5-3925-A1B6-0B6F-9534BEE786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63837"/>
            <a:ext cx="11192177" cy="274396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Verkon siirtohinta suhteessa asiakaskohtaiseen verkkopituuteen 2024, kuluttajat 2500 kWh - 4999 kWh</a:t>
            </a:r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F58B2A16-F055-4907-ABD7-A744763A3EF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19050074"/>
              </p:ext>
            </p:extLst>
          </p:nvPr>
        </p:nvGraphicFramePr>
        <p:xfrm>
          <a:off x="496888" y="1655065"/>
          <a:ext cx="11179175" cy="397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8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6BE941B-A736-9931-C6CB-0D5397DA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397" y="1163682"/>
            <a:ext cx="5288256" cy="1839913"/>
          </a:xfrm>
        </p:spPr>
        <p:txBody>
          <a:bodyPr/>
          <a:lstStyle/>
          <a:p>
            <a:r>
              <a:rPr lang="fi-FI" dirty="0"/>
              <a:t>Ina Lehto</a:t>
            </a:r>
          </a:p>
          <a:p>
            <a:r>
              <a:rPr lang="fi-FI" dirty="0"/>
              <a:t>Johtava asiantuntija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ina.lehto@energia.fi</a:t>
            </a:r>
            <a:endParaRPr lang="fi-FI" dirty="0"/>
          </a:p>
          <a:p>
            <a:r>
              <a:rPr lang="fi-FI" dirty="0"/>
              <a:t>+358 40 570 5589</a:t>
            </a:r>
          </a:p>
          <a:p>
            <a:r>
              <a:rPr lang="fi-FI" dirty="0"/>
              <a:t>@InaLehto</a:t>
            </a:r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www.energia.fi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3EBCF5-8513-9332-BA22-CE2EAE8E0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397" y="474663"/>
            <a:ext cx="5288256" cy="36615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19627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17B"/>
      </a:accent4>
      <a:accent5>
        <a:srgbClr val="691F29"/>
      </a:accent5>
      <a:accent6>
        <a:srgbClr val="E05500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4" id="{95CA7B46-E980-43E3-9D1A-BB20740849C1}" vid="{263A6178-A8B7-4270-87EA-0CE86188F9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39e6aa-46e8-428a-81cc-27a4ca9f5229">
      <Terms xmlns="http://schemas.microsoft.com/office/infopath/2007/PartnerControls"/>
    </lcf76f155ced4ddcb4097134ff3c332f>
    <TaxCatchAll xmlns="f3637f4e-3105-4f21-b1b4-ef4680048a14" xsi:nil="true"/>
  </documentManagement>
</p:properties>
</file>

<file path=customXml/itemProps1.xml><?xml version="1.0" encoding="utf-8"?>
<ds:datastoreItem xmlns:ds="http://schemas.openxmlformats.org/officeDocument/2006/customXml" ds:itemID="{2771246E-A501-4955-B1A5-03A9783D0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9e6aa-46e8-428a-81cc-27a4ca9f5229"/>
    <ds:schemaRef ds:uri="f3637f4e-3105-4f21-b1b4-ef4680048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59893F-7086-4550-AE1B-9DC9405CA9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00A94-2F62-4187-89B5-8A3EE81685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2c39e6aa-46e8-428a-81cc-27a4ca9f5229"/>
    <ds:schemaRef ds:uri="http://schemas.microsoft.com/office/infopath/2007/PartnerControls"/>
    <ds:schemaRef ds:uri="f3637f4e-3105-4f21-b1b4-ef4680048a14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42e649a-c408-4687-a930-34aecd3b29e6}" enabled="0" method="" siteId="{342e649a-c408-4687-a930-34aecd3b29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Energiateollisuus_PPT_mallipohja_200125</Template>
  <TotalTime>40</TotalTime>
  <Words>183</Words>
  <Application>Microsoft Office PowerPoint</Application>
  <PresentationFormat>Laajakuva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Aptos Light</vt:lpstr>
      <vt:lpstr>Arial</vt:lpstr>
      <vt:lpstr>Calibri</vt:lpstr>
      <vt:lpstr>Office-teema</vt:lpstr>
      <vt:lpstr>Sähköverkkopalvelun hinta Euroopassa</vt:lpstr>
      <vt:lpstr>Sähkön siirtohinta eurooppalaisessa vertailussa</vt:lpstr>
      <vt:lpstr>Sähkön siirtohinta eurooppalaisessa vertailussa</vt:lpstr>
      <vt:lpstr>Sähkö siirtohinta eurooppalaisessa vertailussa</vt:lpstr>
      <vt:lpstr>Sähkö siirtohinta eurooppalaisessa vertailussa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Pasi Jonna</dc:creator>
  <cp:lastModifiedBy>Hämäläinen Hanna-Kaisa</cp:lastModifiedBy>
  <cp:revision>3</cp:revision>
  <dcterms:created xsi:type="dcterms:W3CDTF">2025-06-30T08:26:39Z</dcterms:created>
  <dcterms:modified xsi:type="dcterms:W3CDTF">2025-06-30T09:15:53Z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