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0"/>
  </p:notesMasterIdLst>
  <p:sldIdLst>
    <p:sldId id="257" r:id="rId2"/>
    <p:sldId id="266" r:id="rId3"/>
    <p:sldId id="267" r:id="rId4"/>
    <p:sldId id="260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47C4EA-1D5F-C4CE-90AF-9E6E8684EFE4}" name="Huttunen Neea" initials="HN" userId="S::neea.huttunen@energia.fi::2244a6da-0b88-4971-ba1f-380dc95139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3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103828269732247E-2"/>
          <c:y val="0.11952152695694794"/>
          <c:w val="0.85356930004815534"/>
          <c:h val="0.7413510764630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Kaukokylmän käyttö</c:v>
                </c:pt>
              </c:strCache>
            </c:strRef>
          </c:tx>
          <c:spPr>
            <a:solidFill>
              <a:srgbClr val="E05500"/>
            </a:solidFill>
            <a:ln w="12700">
              <a:noFill/>
            </a:ln>
            <a:effectLst/>
          </c:spPr>
          <c:invertIfNegative val="0"/>
          <c:cat>
            <c:numRef>
              <c:f>Taul1!$A$9:$A$32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Taul1!$B$9:$B$32</c:f>
              <c:numCache>
                <c:formatCode>#,##0</c:formatCode>
                <c:ptCount val="24"/>
                <c:pt idx="0">
                  <c:v>4414</c:v>
                </c:pt>
                <c:pt idx="1">
                  <c:v>8710</c:v>
                </c:pt>
                <c:pt idx="2">
                  <c:v>13455</c:v>
                </c:pt>
                <c:pt idx="3">
                  <c:v>15732</c:v>
                </c:pt>
                <c:pt idx="4">
                  <c:v>25989</c:v>
                </c:pt>
                <c:pt idx="5">
                  <c:v>46560</c:v>
                </c:pt>
                <c:pt idx="6">
                  <c:v>55682</c:v>
                </c:pt>
                <c:pt idx="7">
                  <c:v>60020</c:v>
                </c:pt>
                <c:pt idx="8">
                  <c:v>79051</c:v>
                </c:pt>
                <c:pt idx="9">
                  <c:v>110207</c:v>
                </c:pt>
                <c:pt idx="10">
                  <c:v>125881</c:v>
                </c:pt>
                <c:pt idx="11">
                  <c:v>130953</c:v>
                </c:pt>
                <c:pt idx="12">
                  <c:v>169217</c:v>
                </c:pt>
                <c:pt idx="13">
                  <c:v>191000.12900000002</c:v>
                </c:pt>
                <c:pt idx="14">
                  <c:v>181588.209</c:v>
                </c:pt>
                <c:pt idx="15">
                  <c:v>204921.1</c:v>
                </c:pt>
                <c:pt idx="16">
                  <c:v>222575</c:v>
                </c:pt>
                <c:pt idx="17">
                  <c:v>300648</c:v>
                </c:pt>
                <c:pt idx="18">
                  <c:v>280980.2</c:v>
                </c:pt>
                <c:pt idx="19">
                  <c:v>288107.64</c:v>
                </c:pt>
                <c:pt idx="20">
                  <c:v>336293.62400000001</c:v>
                </c:pt>
                <c:pt idx="21">
                  <c:v>333468.73790000001</c:v>
                </c:pt>
                <c:pt idx="22">
                  <c:v>333217.076</c:v>
                </c:pt>
                <c:pt idx="23">
                  <c:v>401243.22600000002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58-48E4-A89A-5EA163B4B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928342640"/>
        <c:axId val="2013143056"/>
      </c:barChart>
      <c:lineChart>
        <c:grouping val="standard"/>
        <c:varyColors val="0"/>
        <c:ser>
          <c:idx val="1"/>
          <c:order val="1"/>
          <c:tx>
            <c:strRef>
              <c:f>Taul1!$C$5</c:f>
              <c:strCache>
                <c:ptCount val="1"/>
                <c:pt idx="0">
                  <c:v>Sopimusteho</c:v>
                </c:pt>
              </c:strCache>
            </c:strRef>
          </c:tx>
          <c:spPr>
            <a:ln w="38100">
              <a:solidFill>
                <a:srgbClr val="460D56"/>
              </a:solidFill>
            </a:ln>
            <a:effectLst/>
          </c:spPr>
          <c:marker>
            <c:symbol val="none"/>
          </c:marker>
          <c:cat>
            <c:numRef>
              <c:f>Taul1!$A$9:$A$32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Taul1!$C$9:$C$32</c:f>
              <c:numCache>
                <c:formatCode>General</c:formatCode>
                <c:ptCount val="24"/>
                <c:pt idx="0">
                  <c:v>6.3</c:v>
                </c:pt>
                <c:pt idx="1">
                  <c:v>15.1</c:v>
                </c:pt>
                <c:pt idx="2">
                  <c:v>20.100000000000001</c:v>
                </c:pt>
                <c:pt idx="3">
                  <c:v>28.5</c:v>
                </c:pt>
                <c:pt idx="4">
                  <c:v>41.2</c:v>
                </c:pt>
                <c:pt idx="5">
                  <c:v>67.5</c:v>
                </c:pt>
                <c:pt idx="6">
                  <c:v>73.599999999999994</c:v>
                </c:pt>
                <c:pt idx="7">
                  <c:v>101.3</c:v>
                </c:pt>
                <c:pt idx="8">
                  <c:v>116.9</c:v>
                </c:pt>
                <c:pt idx="9">
                  <c:v>134.19999999999999</c:v>
                </c:pt>
                <c:pt idx="10">
                  <c:v>155.9</c:v>
                </c:pt>
                <c:pt idx="11" formatCode="0.0">
                  <c:v>183</c:v>
                </c:pt>
                <c:pt idx="12" formatCode="0.0">
                  <c:v>204.20000000000002</c:v>
                </c:pt>
                <c:pt idx="13" formatCode="0.0">
                  <c:v>225.75400000000002</c:v>
                </c:pt>
                <c:pt idx="14" formatCode="0.0">
                  <c:v>243.374</c:v>
                </c:pt>
                <c:pt idx="15">
                  <c:v>276.3</c:v>
                </c:pt>
                <c:pt idx="16" formatCode="0.0">
                  <c:v>297.8</c:v>
                </c:pt>
                <c:pt idx="17" formatCode="0.0">
                  <c:v>324.5</c:v>
                </c:pt>
                <c:pt idx="18" formatCode="0.0">
                  <c:v>372.10999999999996</c:v>
                </c:pt>
                <c:pt idx="19" formatCode="0.0">
                  <c:v>411.96100000000013</c:v>
                </c:pt>
                <c:pt idx="20" formatCode="0.0">
                  <c:v>446.06000000000006</c:v>
                </c:pt>
                <c:pt idx="21" formatCode="0.0">
                  <c:v>465.23</c:v>
                </c:pt>
                <c:pt idx="22" formatCode="0.0">
                  <c:v>497.7120000000001</c:v>
                </c:pt>
                <c:pt idx="23" formatCode="0.0">
                  <c:v>513.41200000000003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58-48E4-A89A-5EA163B4B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3878104"/>
        <c:axId val="643879088"/>
      </c:lineChart>
      <c:catAx>
        <c:axId val="192834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2013143056"/>
        <c:crosses val="autoZero"/>
        <c:auto val="1"/>
        <c:lblAlgn val="ctr"/>
        <c:lblOffset val="100"/>
        <c:tickLblSkip val="2"/>
        <c:noMultiLvlLbl val="0"/>
      </c:catAx>
      <c:valAx>
        <c:axId val="201314305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400">
                    <a:solidFill>
                      <a:sysClr val="windowText" lastClr="000000"/>
                    </a:solidFill>
                    <a:latin typeface="Aptos" panose="020B0004020202020204" pitchFamily="34" charset="0"/>
                  </a:defRPr>
                </a:pPr>
                <a:r>
                  <a:rPr lang="fi-FI" sz="1400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Käyttö (MWh)</a:t>
                </a:r>
              </a:p>
            </c:rich>
          </c:tx>
          <c:layout>
            <c:manualLayout>
              <c:xMode val="edge"/>
              <c:yMode val="edge"/>
              <c:x val="6.9073085960313328E-3"/>
              <c:y val="5.9310679294631149E-3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 w="6350">
            <a:solidFill>
              <a:srgbClr val="000000">
                <a:lumMod val="75000"/>
                <a:lumOff val="2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928342640"/>
        <c:crosses val="autoZero"/>
        <c:crossBetween val="between"/>
      </c:valAx>
      <c:valAx>
        <c:axId val="643879088"/>
        <c:scaling>
          <c:orientation val="minMax"/>
          <c:max val="70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  <a:latin typeface="Aptos" panose="020B0004020202020204" pitchFamily="34" charset="0"/>
                  </a:defRPr>
                </a:pPr>
                <a:r>
                  <a:rPr lang="fi-FI" sz="1400">
                    <a:solidFill>
                      <a:schemeClr val="tx1"/>
                    </a:solidFill>
                    <a:latin typeface="Aptos" panose="020B0004020202020204" pitchFamily="34" charset="0"/>
                  </a:rPr>
                  <a:t>Sopimusteho (MW)</a:t>
                </a:r>
              </a:p>
            </c:rich>
          </c:tx>
          <c:layout>
            <c:manualLayout>
              <c:xMode val="edge"/>
              <c:yMode val="edge"/>
              <c:x val="0.8462501635726819"/>
              <c:y val="1.046323175041266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>
                <a:lumMod val="75000"/>
                <a:lumOff val="25000"/>
              </a:srgbClr>
            </a:solidFill>
          </a:ln>
        </c:spPr>
        <c:txPr>
          <a:bodyPr/>
          <a:lstStyle/>
          <a:p>
            <a:pPr>
              <a:defRPr sz="1400">
                <a:solidFill>
                  <a:sysClr val="windowText" lastClr="000000"/>
                </a:solidFill>
                <a:latin typeface="Aptos" panose="020B0004020202020204" pitchFamily="34" charset="0"/>
              </a:defRPr>
            </a:pPr>
            <a:endParaRPr lang="fi-FI"/>
          </a:p>
        </c:txPr>
        <c:crossAx val="643878104"/>
        <c:crosses val="max"/>
        <c:crossBetween val="between"/>
      </c:valAx>
      <c:catAx>
        <c:axId val="64387810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643879088"/>
        <c:crosses val="max"/>
        <c:auto val="1"/>
        <c:lblAlgn val="ctr"/>
        <c:lblOffset val="100"/>
        <c:tickMarkSkip val="1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91853447426661"/>
          <c:y val="0.93296070857052305"/>
          <c:w val="0.50162931051466775"/>
          <c:h val="6.7039291429476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103828269732247E-2"/>
          <c:y val="0.12178763152342846"/>
          <c:w val="0.85356930004815534"/>
          <c:h val="0.739084971896526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Taul1!$B$5</c:f>
              <c:strCache>
                <c:ptCount val="1"/>
                <c:pt idx="0">
                  <c:v>Kaukokylmän käyttö</c:v>
                </c:pt>
              </c:strCache>
            </c:strRef>
          </c:tx>
          <c:spPr>
            <a:solidFill>
              <a:srgbClr val="E05500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Taul1!$A$9:$A$32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Taul1!$B$9:$B$32</c:f>
              <c:numCache>
                <c:formatCode>#,##0</c:formatCode>
                <c:ptCount val="24"/>
                <c:pt idx="0">
                  <c:v>4414</c:v>
                </c:pt>
                <c:pt idx="1">
                  <c:v>8710</c:v>
                </c:pt>
                <c:pt idx="2">
                  <c:v>13455</c:v>
                </c:pt>
                <c:pt idx="3">
                  <c:v>15732</c:v>
                </c:pt>
                <c:pt idx="4">
                  <c:v>25989</c:v>
                </c:pt>
                <c:pt idx="5">
                  <c:v>46560</c:v>
                </c:pt>
                <c:pt idx="6">
                  <c:v>55682</c:v>
                </c:pt>
                <c:pt idx="7">
                  <c:v>60020</c:v>
                </c:pt>
                <c:pt idx="8">
                  <c:v>79051</c:v>
                </c:pt>
                <c:pt idx="9">
                  <c:v>110207</c:v>
                </c:pt>
                <c:pt idx="10">
                  <c:v>125881</c:v>
                </c:pt>
                <c:pt idx="11">
                  <c:v>130953</c:v>
                </c:pt>
                <c:pt idx="12">
                  <c:v>169217</c:v>
                </c:pt>
                <c:pt idx="13">
                  <c:v>191000.12900000002</c:v>
                </c:pt>
                <c:pt idx="14">
                  <c:v>181588.209</c:v>
                </c:pt>
                <c:pt idx="15">
                  <c:v>204921.1</c:v>
                </c:pt>
                <c:pt idx="16">
                  <c:v>222575</c:v>
                </c:pt>
                <c:pt idx="17">
                  <c:v>300648</c:v>
                </c:pt>
                <c:pt idx="18">
                  <c:v>280980.2</c:v>
                </c:pt>
                <c:pt idx="19">
                  <c:v>288107.64</c:v>
                </c:pt>
                <c:pt idx="20">
                  <c:v>336293.62400000001</c:v>
                </c:pt>
                <c:pt idx="21">
                  <c:v>333468.73790000001</c:v>
                </c:pt>
                <c:pt idx="22">
                  <c:v>333217.076</c:v>
                </c:pt>
                <c:pt idx="23">
                  <c:v>401243.22600000002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F7-4B0C-9F88-8C0410C4E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928342640"/>
        <c:axId val="2013143056"/>
      </c:barChart>
      <c:lineChart>
        <c:grouping val="standard"/>
        <c:varyColors val="0"/>
        <c:ser>
          <c:idx val="1"/>
          <c:order val="1"/>
          <c:tx>
            <c:strRef>
              <c:f>Taul1!$D$5</c:f>
              <c:strCache>
                <c:ptCount val="1"/>
                <c:pt idx="0">
                  <c:v>Asiakasmäärä</c:v>
                </c:pt>
              </c:strCache>
            </c:strRef>
          </c:tx>
          <c:spPr>
            <a:ln w="38100">
              <a:solidFill>
                <a:srgbClr val="460D56"/>
              </a:solidFill>
            </a:ln>
            <a:effectLst/>
          </c:spPr>
          <c:marker>
            <c:symbol val="none"/>
          </c:marker>
          <c:cat>
            <c:numRef>
              <c:f>Taul1!$A$9:$A$32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Taul1!$D$9:$D$32</c:f>
              <c:numCache>
                <c:formatCode>General</c:formatCode>
                <c:ptCount val="24"/>
                <c:pt idx="0">
                  <c:v>10</c:v>
                </c:pt>
                <c:pt idx="1">
                  <c:v>14</c:v>
                </c:pt>
                <c:pt idx="2">
                  <c:v>17</c:v>
                </c:pt>
                <c:pt idx="3">
                  <c:v>30</c:v>
                </c:pt>
                <c:pt idx="4">
                  <c:v>56</c:v>
                </c:pt>
                <c:pt idx="5">
                  <c:v>80</c:v>
                </c:pt>
                <c:pt idx="6">
                  <c:v>125</c:v>
                </c:pt>
                <c:pt idx="7">
                  <c:v>164</c:v>
                </c:pt>
                <c:pt idx="8">
                  <c:v>195</c:v>
                </c:pt>
                <c:pt idx="9">
                  <c:v>216</c:v>
                </c:pt>
                <c:pt idx="10">
                  <c:v>270</c:v>
                </c:pt>
                <c:pt idx="11">
                  <c:v>315</c:v>
                </c:pt>
                <c:pt idx="12">
                  <c:v>352</c:v>
                </c:pt>
                <c:pt idx="13">
                  <c:v>398</c:v>
                </c:pt>
                <c:pt idx="14">
                  <c:v>441</c:v>
                </c:pt>
                <c:pt idx="15">
                  <c:v>491</c:v>
                </c:pt>
                <c:pt idx="16">
                  <c:v>541</c:v>
                </c:pt>
                <c:pt idx="17">
                  <c:v>586</c:v>
                </c:pt>
                <c:pt idx="18">
                  <c:v>648</c:v>
                </c:pt>
                <c:pt idx="19">
                  <c:v>669</c:v>
                </c:pt>
                <c:pt idx="20">
                  <c:v>721</c:v>
                </c:pt>
                <c:pt idx="21">
                  <c:v>760</c:v>
                </c:pt>
                <c:pt idx="22">
                  <c:v>693</c:v>
                </c:pt>
                <c:pt idx="23">
                  <c:v>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F7-4B0C-9F88-8C0410C4E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3782656"/>
        <c:axId val="643788888"/>
      </c:lineChart>
      <c:catAx>
        <c:axId val="192834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2013143056"/>
        <c:crosses val="autoZero"/>
        <c:auto val="1"/>
        <c:lblAlgn val="ctr"/>
        <c:lblOffset val="100"/>
        <c:tickLblSkip val="2"/>
        <c:noMultiLvlLbl val="0"/>
      </c:catAx>
      <c:valAx>
        <c:axId val="201314305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fi-FI" sz="1400">
                    <a:solidFill>
                      <a:schemeClr val="tx1"/>
                    </a:solidFill>
                    <a:latin typeface="Aptos" panose="020B0004020202020204" pitchFamily="34" charset="0"/>
                  </a:rPr>
                  <a:t>Käyttö (MWh)</a:t>
                </a:r>
              </a:p>
            </c:rich>
          </c:tx>
          <c:layout>
            <c:manualLayout>
              <c:xMode val="edge"/>
              <c:yMode val="edge"/>
              <c:x val="0"/>
              <c:y val="1.1596272705650057E-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 w="12700">
            <a:solidFill>
              <a:srgbClr val="000000">
                <a:lumMod val="75000"/>
                <a:lumOff val="2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928342640"/>
        <c:crosses val="autoZero"/>
        <c:crossBetween val="between"/>
      </c:valAx>
      <c:valAx>
        <c:axId val="643788888"/>
        <c:scaling>
          <c:orientation val="minMax"/>
          <c:max val="100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fi-FI" sz="1400">
                    <a:solidFill>
                      <a:schemeClr val="tx1"/>
                    </a:solidFill>
                    <a:latin typeface="Aptos" panose="020B0004020202020204" pitchFamily="34" charset="0"/>
                  </a:rPr>
                  <a:t>Asiakasmäärä (kpl)</a:t>
                </a:r>
              </a:p>
            </c:rich>
          </c:tx>
          <c:layout>
            <c:manualLayout>
              <c:xMode val="edge"/>
              <c:yMode val="edge"/>
              <c:x val="0.85205926449020097"/>
              <c:y val="8.3274049418785683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rgbClr val="000000">
                <a:lumMod val="75000"/>
                <a:lumOff val="25000"/>
              </a:srgbClr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  <a:latin typeface="Aptos" panose="020B0004020202020204" pitchFamily="34" charset="0"/>
              </a:defRPr>
            </a:pPr>
            <a:endParaRPr lang="fi-FI"/>
          </a:p>
        </c:txPr>
        <c:crossAx val="643782656"/>
        <c:crosses val="max"/>
        <c:crossBetween val="between"/>
      </c:valAx>
      <c:catAx>
        <c:axId val="643782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3788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10118668444175"/>
          <c:y val="0.93296070857052305"/>
          <c:w val="0.51179749528806817"/>
          <c:h val="6.7039291429476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92216773977274E-2"/>
          <c:y val="8.9468236719278865E-2"/>
          <c:w val="0.89491239053498406"/>
          <c:h val="0.771627712259949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Taul1!$D$103</c:f>
              <c:strCache>
                <c:ptCount val="1"/>
                <c:pt idx="0">
                  <c:v>Lämpöpumppu</c:v>
                </c:pt>
              </c:strCache>
            </c:strRef>
          </c:tx>
          <c:spPr>
            <a:solidFill>
              <a:srgbClr val="590A99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Taul1!$A$105:$A$119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Taul1!$D$105:$D$119</c:f>
              <c:numCache>
                <c:formatCode>0</c:formatCode>
                <c:ptCount val="15"/>
                <c:pt idx="0">
                  <c:v>25375</c:v>
                </c:pt>
                <c:pt idx="1">
                  <c:v>38223.1</c:v>
                </c:pt>
                <c:pt idx="2">
                  <c:v>59953</c:v>
                </c:pt>
                <c:pt idx="3">
                  <c:v>82568</c:v>
                </c:pt>
                <c:pt idx="4">
                  <c:v>107091</c:v>
                </c:pt>
                <c:pt idx="5">
                  <c:v>109795</c:v>
                </c:pt>
                <c:pt idx="6" formatCode="General">
                  <c:v>131285</c:v>
                </c:pt>
                <c:pt idx="7" formatCode="General">
                  <c:v>151541</c:v>
                </c:pt>
                <c:pt idx="8" formatCode="General">
                  <c:v>185600</c:v>
                </c:pt>
                <c:pt idx="9" formatCode="General">
                  <c:v>188021</c:v>
                </c:pt>
                <c:pt idx="10">
                  <c:v>178066.66</c:v>
                </c:pt>
                <c:pt idx="11">
                  <c:v>229490.66</c:v>
                </c:pt>
                <c:pt idx="12">
                  <c:v>224316.36984903336</c:v>
                </c:pt>
                <c:pt idx="13">
                  <c:v>233382.68000000002</c:v>
                </c:pt>
                <c:pt idx="14">
                  <c:v>269936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E-4172-8A87-90B8B1492A27}"/>
            </c:ext>
          </c:extLst>
        </c:ser>
        <c:ser>
          <c:idx val="2"/>
          <c:order val="1"/>
          <c:tx>
            <c:strRef>
              <c:f>Taul1!$C$103</c:f>
              <c:strCache>
                <c:ptCount val="1"/>
                <c:pt idx="0">
                  <c:v>Absorptio</c:v>
                </c:pt>
              </c:strCache>
            </c:strRef>
          </c:tx>
          <c:spPr>
            <a:solidFill>
              <a:srgbClr val="9642E8"/>
            </a:solidFill>
            <a:ln w="12700">
              <a:solidFill>
                <a:schemeClr val="bg1"/>
              </a:solidFill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F2E-4172-8A87-90B8B1492A27}"/>
              </c:ext>
            </c:extLst>
          </c:dPt>
          <c:cat>
            <c:numRef>
              <c:f>Taul1!$A$105:$A$119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Taul1!$C$105:$C$119</c:f>
              <c:numCache>
                <c:formatCode>0</c:formatCode>
                <c:ptCount val="15"/>
                <c:pt idx="0">
                  <c:v>29921</c:v>
                </c:pt>
                <c:pt idx="1">
                  <c:v>27681.200000000001</c:v>
                </c:pt>
                <c:pt idx="2">
                  <c:v>23721</c:v>
                </c:pt>
                <c:pt idx="3">
                  <c:v>28932</c:v>
                </c:pt>
                <c:pt idx="4">
                  <c:v>25400</c:v>
                </c:pt>
                <c:pt idx="5">
                  <c:v>17400</c:v>
                </c:pt>
                <c:pt idx="6" formatCode="General">
                  <c:v>16386</c:v>
                </c:pt>
                <c:pt idx="7" formatCode="General">
                  <c:v>8617</c:v>
                </c:pt>
                <c:pt idx="8" formatCode="General">
                  <c:v>15755</c:v>
                </c:pt>
                <c:pt idx="9" formatCode="General">
                  <c:v>10758</c:v>
                </c:pt>
                <c:pt idx="10">
                  <c:v>5132</c:v>
                </c:pt>
                <c:pt idx="11">
                  <c:v>4478</c:v>
                </c:pt>
                <c:pt idx="12" formatCode="General">
                  <c:v>3162</c:v>
                </c:pt>
                <c:pt idx="13" formatCode="General">
                  <c:v>1295</c:v>
                </c:pt>
                <c:pt idx="1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2E-4172-8A87-90B8B1492A27}"/>
            </c:ext>
          </c:extLst>
        </c:ser>
        <c:ser>
          <c:idx val="1"/>
          <c:order val="2"/>
          <c:tx>
            <c:strRef>
              <c:f>Taul1!$E$103</c:f>
              <c:strCache>
                <c:ptCount val="1"/>
                <c:pt idx="0">
                  <c:v>Vapaajäähdytys</c:v>
                </c:pt>
              </c:strCache>
            </c:strRef>
          </c:tx>
          <c:spPr>
            <a:solidFill>
              <a:srgbClr val="004F4B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Taul1!$A$105:$A$119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Taul1!$E$105:$E$119</c:f>
              <c:numCache>
                <c:formatCode>0</c:formatCode>
                <c:ptCount val="15"/>
                <c:pt idx="0">
                  <c:v>48298</c:v>
                </c:pt>
                <c:pt idx="1">
                  <c:v>49965</c:v>
                </c:pt>
                <c:pt idx="2">
                  <c:v>42402</c:v>
                </c:pt>
                <c:pt idx="3">
                  <c:v>44580</c:v>
                </c:pt>
                <c:pt idx="4">
                  <c:v>46677</c:v>
                </c:pt>
                <c:pt idx="5">
                  <c:v>44929.2</c:v>
                </c:pt>
                <c:pt idx="6" formatCode="General">
                  <c:v>45393</c:v>
                </c:pt>
                <c:pt idx="7" formatCode="General">
                  <c:v>44711</c:v>
                </c:pt>
                <c:pt idx="8" formatCode="General">
                  <c:v>58718</c:v>
                </c:pt>
                <c:pt idx="9" formatCode="General">
                  <c:v>57047</c:v>
                </c:pt>
                <c:pt idx="10">
                  <c:v>71538.98</c:v>
                </c:pt>
                <c:pt idx="11">
                  <c:v>62386.755000000005</c:v>
                </c:pt>
                <c:pt idx="12">
                  <c:v>75311.532999999996</c:v>
                </c:pt>
                <c:pt idx="13">
                  <c:v>72841.040000000008</c:v>
                </c:pt>
                <c:pt idx="14">
                  <c:v>101203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2E-4172-8A87-90B8B1492A27}"/>
            </c:ext>
          </c:extLst>
        </c:ser>
        <c:ser>
          <c:idx val="3"/>
          <c:order val="3"/>
          <c:tx>
            <c:strRef>
              <c:f>Taul1!$B$103</c:f>
              <c:strCache>
                <c:ptCount val="1"/>
                <c:pt idx="0">
                  <c:v>Kompressori</c:v>
                </c:pt>
              </c:strCache>
            </c:strRef>
          </c:tx>
          <c:spPr>
            <a:solidFill>
              <a:srgbClr val="E05500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Taul1!$A$105:$A$119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Taul1!$B$105:$B$119</c:f>
              <c:numCache>
                <c:formatCode>0</c:formatCode>
                <c:ptCount val="15"/>
                <c:pt idx="0">
                  <c:v>6613</c:v>
                </c:pt>
                <c:pt idx="1">
                  <c:v>10011.299999999999</c:v>
                </c:pt>
                <c:pt idx="2">
                  <c:v>4877</c:v>
                </c:pt>
                <c:pt idx="3">
                  <c:v>13137</c:v>
                </c:pt>
                <c:pt idx="4">
                  <c:v>11831.43</c:v>
                </c:pt>
                <c:pt idx="5">
                  <c:v>9464.009</c:v>
                </c:pt>
                <c:pt idx="6">
                  <c:v>11857.1</c:v>
                </c:pt>
                <c:pt idx="7" formatCode="General">
                  <c:v>18570</c:v>
                </c:pt>
                <c:pt idx="8" formatCode="General">
                  <c:v>41286</c:v>
                </c:pt>
                <c:pt idx="9" formatCode="General">
                  <c:v>25356</c:v>
                </c:pt>
                <c:pt idx="10">
                  <c:v>33685.97</c:v>
                </c:pt>
                <c:pt idx="11">
                  <c:v>40000.802414864302</c:v>
                </c:pt>
                <c:pt idx="12">
                  <c:v>31961.817995012581</c:v>
                </c:pt>
                <c:pt idx="13">
                  <c:v>28714.400000000001</c:v>
                </c:pt>
                <c:pt idx="14">
                  <c:v>33562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2E-4172-8A87-90B8B1492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1922533488"/>
        <c:axId val="2012567552"/>
      </c:barChart>
      <c:catAx>
        <c:axId val="192253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2012567552"/>
        <c:crosses val="autoZero"/>
        <c:auto val="1"/>
        <c:lblAlgn val="ctr"/>
        <c:lblOffset val="100"/>
        <c:noMultiLvlLbl val="0"/>
      </c:catAx>
      <c:valAx>
        <c:axId val="201256755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>
                    <a:solidFill>
                      <a:schemeClr val="tx1"/>
                    </a:solidFill>
                    <a:latin typeface="Aptos" panose="020B0004020202020204" pitchFamily="34" charset="0"/>
                  </a:defRPr>
                </a:pPr>
                <a:r>
                  <a:rPr lang="fi-FI" sz="1400">
                    <a:solidFill>
                      <a:schemeClr val="tx1"/>
                    </a:solidFill>
                    <a:latin typeface="Aptos" panose="020B0004020202020204" pitchFamily="34" charset="0"/>
                  </a:rPr>
                  <a:t>MWh</a:t>
                </a:r>
              </a:p>
            </c:rich>
          </c:tx>
          <c:layout>
            <c:manualLayout>
              <c:xMode val="edge"/>
              <c:yMode val="edge"/>
              <c:x val="1.6544101712056634E-2"/>
              <c:y val="6.8013078410580636E-4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92253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24765388479902"/>
          <c:y val="0.93296070857052305"/>
          <c:w val="0.77350469223040197"/>
          <c:h val="6.7039291429476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856376102086333"/>
          <c:y val="9.1911675633306031E-2"/>
          <c:w val="0.50287236940106705"/>
          <c:h val="0.8252264224890441"/>
        </c:manualLayout>
      </c:layout>
      <c:doughnutChart>
        <c:varyColors val="1"/>
        <c:ser>
          <c:idx val="0"/>
          <c:order val="0"/>
          <c:spPr>
            <a:solidFill>
              <a:srgbClr val="E05500"/>
            </a:solidFill>
            <a:ln w="12700"/>
          </c:spPr>
          <c:dPt>
            <c:idx val="0"/>
            <c:bubble3D val="0"/>
            <c:spPr>
              <a:solidFill>
                <a:srgbClr val="E055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42-4844-B980-E6014D848B99}"/>
              </c:ext>
            </c:extLst>
          </c:dPt>
          <c:dPt>
            <c:idx val="1"/>
            <c:bubble3D val="0"/>
            <c:spPr>
              <a:solidFill>
                <a:srgbClr val="E055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42-4844-B980-E6014D848B99}"/>
              </c:ext>
            </c:extLst>
          </c:dPt>
          <c:dPt>
            <c:idx val="2"/>
            <c:bubble3D val="0"/>
            <c:spPr>
              <a:solidFill>
                <a:srgbClr val="590A99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42-4844-B980-E6014D848B99}"/>
              </c:ext>
            </c:extLst>
          </c:dPt>
          <c:dPt>
            <c:idx val="3"/>
            <c:bubble3D val="0"/>
            <c:spPr>
              <a:solidFill>
                <a:srgbClr val="004F4B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42-4844-B980-E6014D848B99}"/>
              </c:ext>
            </c:extLst>
          </c:dPt>
          <c:dPt>
            <c:idx val="4"/>
            <c:bubble3D val="0"/>
            <c:spPr>
              <a:solidFill>
                <a:srgbClr val="E055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B42-4844-B980-E6014D848B99}"/>
              </c:ext>
            </c:extLst>
          </c:dPt>
          <c:dPt>
            <c:idx val="5"/>
            <c:bubble3D val="0"/>
            <c:spPr>
              <a:solidFill>
                <a:srgbClr val="E055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B42-4844-B980-E6014D848B99}"/>
              </c:ext>
            </c:extLst>
          </c:dPt>
          <c:dPt>
            <c:idx val="6"/>
            <c:bubble3D val="0"/>
            <c:spPr>
              <a:solidFill>
                <a:srgbClr val="E055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B42-4844-B980-E6014D848B99}"/>
              </c:ext>
            </c:extLst>
          </c:dPt>
          <c:dPt>
            <c:idx val="7"/>
            <c:bubble3D val="0"/>
            <c:spPr>
              <a:solidFill>
                <a:srgbClr val="E055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B42-4844-B980-E6014D848B99}"/>
              </c:ext>
            </c:extLst>
          </c:dPt>
          <c:dPt>
            <c:idx val="8"/>
            <c:bubble3D val="0"/>
            <c:spPr>
              <a:solidFill>
                <a:srgbClr val="E055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B42-4844-B980-E6014D848B99}"/>
              </c:ext>
            </c:extLst>
          </c:dPt>
          <c:dLbls>
            <c:dLbl>
              <c:idx val="0"/>
              <c:layout>
                <c:manualLayout>
                  <c:x val="-0.10175145954962472"/>
                  <c:y val="6.1700506608761502E-2"/>
                </c:manualLayout>
              </c:layout>
              <c:tx>
                <c:rich>
                  <a:bodyPr/>
                  <a:lstStyle/>
                  <a:p>
                    <a:fld id="{927CEF53-D69E-4551-B397-5DFA0B221218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A12874BA-DA71-4D52-9932-47A3A0940A5D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B42-4844-B980-E6014D848B9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42-4844-B980-E6014D848B99}"/>
                </c:ext>
              </c:extLst>
            </c:dLbl>
            <c:dLbl>
              <c:idx val="2"/>
              <c:layout>
                <c:manualLayout>
                  <c:x val="-1.2408088684290016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42-4844-B980-E6014D848B99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Taul1!$A$93:$A$96</c:f>
              <c:strCache>
                <c:ptCount val="4"/>
                <c:pt idx="0">
                  <c:v>Kompressori</c:v>
                </c:pt>
                <c:pt idx="1">
                  <c:v>Absorptio</c:v>
                </c:pt>
                <c:pt idx="2">
                  <c:v>Lämpöpumppu</c:v>
                </c:pt>
                <c:pt idx="3">
                  <c:v>Vapaajäähdytys</c:v>
                </c:pt>
              </c:strCache>
            </c:strRef>
          </c:cat>
          <c:val>
            <c:numRef>
              <c:f>Taul1!$E$93:$E$96</c:f>
              <c:numCache>
                <c:formatCode>0.00%</c:formatCode>
                <c:ptCount val="4"/>
                <c:pt idx="0">
                  <c:v>8.3000000000000004E-2</c:v>
                </c:pt>
                <c:pt idx="1">
                  <c:v>0</c:v>
                </c:pt>
                <c:pt idx="2">
                  <c:v>0.66700000000000004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B42-4844-B980-E6014D848B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2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326871682112388E-2"/>
          <c:y val="0.10547469330722521"/>
          <c:w val="0.92847704940661868"/>
          <c:h val="0.796187343950373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90A99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Taul1!$A$65:$A$88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Taul1!$B$65:$B$88</c:f>
              <c:numCache>
                <c:formatCode>General</c:formatCode>
                <c:ptCount val="24"/>
                <c:pt idx="0">
                  <c:v>4.3</c:v>
                </c:pt>
                <c:pt idx="1">
                  <c:v>6.4</c:v>
                </c:pt>
                <c:pt idx="2">
                  <c:v>9.4</c:v>
                </c:pt>
                <c:pt idx="3">
                  <c:v>14.1</c:v>
                </c:pt>
                <c:pt idx="4">
                  <c:v>23.2</c:v>
                </c:pt>
                <c:pt idx="5">
                  <c:v>34.1</c:v>
                </c:pt>
                <c:pt idx="6">
                  <c:v>44.2</c:v>
                </c:pt>
                <c:pt idx="7">
                  <c:v>51.2</c:v>
                </c:pt>
                <c:pt idx="8">
                  <c:v>58.3</c:v>
                </c:pt>
                <c:pt idx="9" formatCode="0.0">
                  <c:v>66</c:v>
                </c:pt>
                <c:pt idx="10">
                  <c:v>76.900000000000006</c:v>
                </c:pt>
                <c:pt idx="11">
                  <c:v>86.1</c:v>
                </c:pt>
                <c:pt idx="12">
                  <c:v>95.699999999999989</c:v>
                </c:pt>
                <c:pt idx="13">
                  <c:v>103.4</c:v>
                </c:pt>
                <c:pt idx="14" formatCode="0.0">
                  <c:v>110.702</c:v>
                </c:pt>
                <c:pt idx="15">
                  <c:v>132.4</c:v>
                </c:pt>
                <c:pt idx="16" formatCode="0.0">
                  <c:v>144.1</c:v>
                </c:pt>
                <c:pt idx="17" formatCode="0.0">
                  <c:v>153.5</c:v>
                </c:pt>
                <c:pt idx="18" formatCode="0.0">
                  <c:v>162.92500000000004</c:v>
                </c:pt>
                <c:pt idx="19" formatCode="0.0">
                  <c:v>164.52700000000002</c:v>
                </c:pt>
                <c:pt idx="20" formatCode="0.0">
                  <c:v>175.07900000000001</c:v>
                </c:pt>
                <c:pt idx="21" formatCode="0.0">
                  <c:v>185.9</c:v>
                </c:pt>
                <c:pt idx="22" formatCode="0.0">
                  <c:v>193.73100000000002</c:v>
                </c:pt>
                <c:pt idx="23" formatCode="0.0">
                  <c:v>203.3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FD-4039-85D2-C9CEFAD4A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928342640"/>
        <c:axId val="2013143056"/>
      </c:barChart>
      <c:catAx>
        <c:axId val="192834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2013143056"/>
        <c:crosses val="autoZero"/>
        <c:auto val="1"/>
        <c:lblAlgn val="ctr"/>
        <c:lblOffset val="100"/>
        <c:tickLblSkip val="2"/>
        <c:noMultiLvlLbl val="0"/>
      </c:catAx>
      <c:valAx>
        <c:axId val="2013143056"/>
        <c:scaling>
          <c:orientation val="minMax"/>
          <c:max val="2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fi-FI" sz="1400">
                    <a:solidFill>
                      <a:schemeClr val="tx1"/>
                    </a:solidFill>
                    <a:latin typeface="Aptos" panose="020B0004020202020204" pitchFamily="34" charset="0"/>
                  </a:rPr>
                  <a:t>km</a:t>
                </a:r>
              </a:p>
            </c:rich>
          </c:tx>
          <c:layout>
            <c:manualLayout>
              <c:xMode val="edge"/>
              <c:yMode val="edge"/>
              <c:x val="1.1051693753650131E-2"/>
              <c:y val="2.3056937359964617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92834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326871682112388E-2"/>
          <c:y val="8.2813874202477461E-2"/>
          <c:w val="0.92847704940661868"/>
          <c:h val="0.74295823955528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Taul1!$B$36</c:f>
              <c:strCache>
                <c:ptCount val="1"/>
                <c:pt idx="0">
                  <c:v>Vapaajäähdytys</c:v>
                </c:pt>
              </c:strCache>
            </c:strRef>
          </c:tx>
          <c:spPr>
            <a:solidFill>
              <a:srgbClr val="004F4B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Taul1!$A$38:$A$61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Taul1!$B$38:$B$61</c:f>
              <c:numCache>
                <c:formatCode>0.0</c:formatCode>
                <c:ptCount val="24"/>
                <c:pt idx="0">
                  <c:v>10.5</c:v>
                </c:pt>
                <c:pt idx="1">
                  <c:v>10.5</c:v>
                </c:pt>
                <c:pt idx="2">
                  <c:v>12.5</c:v>
                </c:pt>
                <c:pt idx="3" formatCode="General">
                  <c:v>16.5</c:v>
                </c:pt>
                <c:pt idx="4">
                  <c:v>46.5</c:v>
                </c:pt>
                <c:pt idx="5" formatCode="General">
                  <c:v>61.5</c:v>
                </c:pt>
                <c:pt idx="6">
                  <c:v>75.8</c:v>
                </c:pt>
                <c:pt idx="7">
                  <c:v>75.8</c:v>
                </c:pt>
                <c:pt idx="8">
                  <c:v>89.5</c:v>
                </c:pt>
                <c:pt idx="9">
                  <c:v>110.5</c:v>
                </c:pt>
                <c:pt idx="10">
                  <c:v>110.5</c:v>
                </c:pt>
                <c:pt idx="11">
                  <c:v>114.6</c:v>
                </c:pt>
                <c:pt idx="12">
                  <c:v>116.1</c:v>
                </c:pt>
                <c:pt idx="13">
                  <c:v>116.5</c:v>
                </c:pt>
                <c:pt idx="14">
                  <c:v>110.9</c:v>
                </c:pt>
                <c:pt idx="15">
                  <c:v>159.30000000000001</c:v>
                </c:pt>
                <c:pt idx="16">
                  <c:v>167.4</c:v>
                </c:pt>
                <c:pt idx="17">
                  <c:v>167.4</c:v>
                </c:pt>
                <c:pt idx="18">
                  <c:v>167.39999999999998</c:v>
                </c:pt>
                <c:pt idx="19">
                  <c:v>197.8</c:v>
                </c:pt>
                <c:pt idx="20">
                  <c:v>182.14999999999998</c:v>
                </c:pt>
                <c:pt idx="21">
                  <c:v>182.14999999999998</c:v>
                </c:pt>
                <c:pt idx="22">
                  <c:v>182.14999999999998</c:v>
                </c:pt>
                <c:pt idx="23">
                  <c:v>179.14999999999998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DC-43C2-9822-347796712FEA}"/>
            </c:ext>
          </c:extLst>
        </c:ser>
        <c:ser>
          <c:idx val="1"/>
          <c:order val="1"/>
          <c:tx>
            <c:strRef>
              <c:f>Taul1!$C$36</c:f>
              <c:strCache>
                <c:ptCount val="1"/>
                <c:pt idx="0">
                  <c:v>Lämpöpumput</c:v>
                </c:pt>
              </c:strCache>
            </c:strRef>
          </c:tx>
          <c:spPr>
            <a:solidFill>
              <a:srgbClr val="590A99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Taul1!$A$38:$A$61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Taul1!$C$38:$C$61</c:f>
              <c:numCache>
                <c:formatCode>General</c:formatCode>
                <c:ptCount val="24"/>
                <c:pt idx="6" formatCode="0.0">
                  <c:v>60.5</c:v>
                </c:pt>
                <c:pt idx="7" formatCode="0.0">
                  <c:v>60.5</c:v>
                </c:pt>
                <c:pt idx="8" formatCode="0.0">
                  <c:v>60.5</c:v>
                </c:pt>
                <c:pt idx="9" formatCode="0.0">
                  <c:v>64.5</c:v>
                </c:pt>
                <c:pt idx="10" formatCode="0.0">
                  <c:v>64.5</c:v>
                </c:pt>
                <c:pt idx="11" formatCode="0.0">
                  <c:v>72.5</c:v>
                </c:pt>
                <c:pt idx="12" formatCode="0.0">
                  <c:v>73.900000000000006</c:v>
                </c:pt>
                <c:pt idx="13" formatCode="0.0">
                  <c:v>73.900000000000006</c:v>
                </c:pt>
                <c:pt idx="14" formatCode="0.0">
                  <c:v>74</c:v>
                </c:pt>
                <c:pt idx="15" formatCode="0.0">
                  <c:v>74</c:v>
                </c:pt>
                <c:pt idx="16" formatCode="0.0">
                  <c:v>74</c:v>
                </c:pt>
                <c:pt idx="17" formatCode="0.0">
                  <c:v>89.9</c:v>
                </c:pt>
                <c:pt idx="18" formatCode="0.0">
                  <c:v>99.9</c:v>
                </c:pt>
                <c:pt idx="19" formatCode="0.0">
                  <c:v>101</c:v>
                </c:pt>
                <c:pt idx="20" formatCode="0.0">
                  <c:v>134.446</c:v>
                </c:pt>
                <c:pt idx="21" formatCode="0.0">
                  <c:v>135.49600000000001</c:v>
                </c:pt>
                <c:pt idx="22" formatCode="0.0">
                  <c:v>130.84899999999999</c:v>
                </c:pt>
                <c:pt idx="23" formatCode="0.0">
                  <c:v>171.64899999999994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DC-43C2-9822-347796712FEA}"/>
            </c:ext>
          </c:extLst>
        </c:ser>
        <c:ser>
          <c:idx val="2"/>
          <c:order val="2"/>
          <c:tx>
            <c:strRef>
              <c:f>Taul1!$D$36</c:f>
              <c:strCache>
                <c:ptCount val="1"/>
                <c:pt idx="0">
                  <c:v>Absorptio</c:v>
                </c:pt>
              </c:strCache>
            </c:strRef>
          </c:tx>
          <c:spPr>
            <a:solidFill>
              <a:srgbClr val="9642E8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Taul1!$A$38:$A$61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Taul1!$D$38:$D$61</c:f>
              <c:numCache>
                <c:formatCode>0.0</c:formatCode>
                <c:ptCount val="24"/>
                <c:pt idx="0">
                  <c:v>8.5</c:v>
                </c:pt>
                <c:pt idx="1">
                  <c:v>8.8000000000000007</c:v>
                </c:pt>
                <c:pt idx="2">
                  <c:v>8.8000000000000007</c:v>
                </c:pt>
                <c:pt idx="3" formatCode="General">
                  <c:v>15.5</c:v>
                </c:pt>
                <c:pt idx="4">
                  <c:v>22.5</c:v>
                </c:pt>
                <c:pt idx="5" formatCode="General">
                  <c:v>36.5</c:v>
                </c:pt>
                <c:pt idx="6">
                  <c:v>36.5</c:v>
                </c:pt>
                <c:pt idx="7">
                  <c:v>36.5</c:v>
                </c:pt>
                <c:pt idx="8">
                  <c:v>35.6</c:v>
                </c:pt>
                <c:pt idx="9">
                  <c:v>35.6</c:v>
                </c:pt>
                <c:pt idx="10">
                  <c:v>35.6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28</c:v>
                </c:pt>
                <c:pt idx="21">
                  <c:v>28</c:v>
                </c:pt>
                <c:pt idx="22">
                  <c:v>28</c:v>
                </c:pt>
                <c:pt idx="2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DC-43C2-9822-347796712FEA}"/>
            </c:ext>
          </c:extLst>
        </c:ser>
        <c:ser>
          <c:idx val="3"/>
          <c:order val="3"/>
          <c:tx>
            <c:strRef>
              <c:f>Taul1!$E$36</c:f>
              <c:strCache>
                <c:ptCount val="1"/>
                <c:pt idx="0">
                  <c:v>Kompressorit</c:v>
                </c:pt>
              </c:strCache>
            </c:strRef>
          </c:tx>
          <c:spPr>
            <a:solidFill>
              <a:srgbClr val="E05500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numRef>
              <c:f>Taul1!$A$38:$A$61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Taul1!$E$38:$E$61</c:f>
              <c:numCache>
                <c:formatCode>0.0</c:formatCode>
                <c:ptCount val="24"/>
                <c:pt idx="0">
                  <c:v>2.5</c:v>
                </c:pt>
                <c:pt idx="1">
                  <c:v>4</c:v>
                </c:pt>
                <c:pt idx="2">
                  <c:v>11.4</c:v>
                </c:pt>
                <c:pt idx="3" formatCode="General">
                  <c:v>17.100000000000001</c:v>
                </c:pt>
                <c:pt idx="4">
                  <c:v>18.5</c:v>
                </c:pt>
                <c:pt idx="5" formatCode="General">
                  <c:v>22.7</c:v>
                </c:pt>
                <c:pt idx="6">
                  <c:v>23.9</c:v>
                </c:pt>
                <c:pt idx="7">
                  <c:v>25.1</c:v>
                </c:pt>
                <c:pt idx="8">
                  <c:v>26.3</c:v>
                </c:pt>
                <c:pt idx="9">
                  <c:v>22.3</c:v>
                </c:pt>
                <c:pt idx="10">
                  <c:v>22.7</c:v>
                </c:pt>
                <c:pt idx="11">
                  <c:v>25.2</c:v>
                </c:pt>
                <c:pt idx="12">
                  <c:v>24.6</c:v>
                </c:pt>
                <c:pt idx="13">
                  <c:v>28.103999999999996</c:v>
                </c:pt>
                <c:pt idx="14">
                  <c:v>32.6</c:v>
                </c:pt>
                <c:pt idx="15">
                  <c:v>35.4</c:v>
                </c:pt>
                <c:pt idx="16">
                  <c:v>46.3</c:v>
                </c:pt>
                <c:pt idx="17">
                  <c:v>48.1</c:v>
                </c:pt>
                <c:pt idx="18">
                  <c:v>67.7</c:v>
                </c:pt>
                <c:pt idx="19">
                  <c:v>65.400000000000006</c:v>
                </c:pt>
                <c:pt idx="20">
                  <c:v>65.73</c:v>
                </c:pt>
                <c:pt idx="21">
                  <c:v>88.130000000000024</c:v>
                </c:pt>
                <c:pt idx="22">
                  <c:v>87.861999999999995</c:v>
                </c:pt>
                <c:pt idx="23">
                  <c:v>89.462000000000018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DC-43C2-9822-347796712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922533488"/>
        <c:axId val="2012567552"/>
      </c:barChart>
      <c:catAx>
        <c:axId val="192253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0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2012567552"/>
        <c:crosses val="autoZero"/>
        <c:auto val="1"/>
        <c:lblAlgn val="ctr"/>
        <c:lblOffset val="100"/>
        <c:noMultiLvlLbl val="0"/>
      </c:catAx>
      <c:valAx>
        <c:axId val="2012567552"/>
        <c:scaling>
          <c:orientation val="minMax"/>
          <c:max val="2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fi-FI" sz="1400">
                    <a:solidFill>
                      <a:schemeClr val="tx1"/>
                    </a:solidFill>
                    <a:latin typeface="Aptos" panose="020B0004020202020204" pitchFamily="34" charset="0"/>
                  </a:rPr>
                  <a:t>MW</a:t>
                </a:r>
              </a:p>
            </c:rich>
          </c:tx>
          <c:layout>
            <c:manualLayout>
              <c:xMode val="edge"/>
              <c:yMode val="edge"/>
              <c:x val="5.5258468768250657E-3"/>
              <c:y val="7.1943639866411807E-3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92253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790459519976806"/>
          <c:y val="0.93296070857052305"/>
          <c:w val="0.70419080960046387"/>
          <c:h val="6.7039291429476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0.3477</cdr:x>
      <cdr:y>0.4271</cdr:y>
    </cdr:from>
    <cdr:to>
      <cdr:x>0.6523</cdr:x>
      <cdr:y>0.57597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8E844B8F-6D1D-490D-B590-86A3A98D255A}"/>
            </a:ext>
          </a:extLst>
        </cdr:cNvPr>
        <cdr:cNvSpPr txBox="1"/>
      </cdr:nvSpPr>
      <cdr:spPr>
        <a:xfrm xmlns:a="http://schemas.openxmlformats.org/drawingml/2006/main">
          <a:off x="2647304" y="1854408"/>
          <a:ext cx="2319042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fi-FI" sz="1800" dirty="0">
              <a:solidFill>
                <a:schemeClr val="tx1"/>
              </a:solidFill>
              <a:latin typeface="Aptos" panose="020B0004020202020204" pitchFamily="34" charset="0"/>
            </a:rPr>
            <a:t>Tuotanto</a:t>
          </a:r>
        </a:p>
        <a:p xmlns:a="http://schemas.openxmlformats.org/drawingml/2006/main">
          <a:pPr algn="ctr"/>
          <a:r>
            <a:rPr lang="fi-FI" sz="1800" dirty="0">
              <a:solidFill>
                <a:schemeClr val="tx1"/>
              </a:solidFill>
              <a:latin typeface="Aptos" panose="020B0004020202020204" pitchFamily="34" charset="0"/>
            </a:rPr>
            <a:t>405 </a:t>
          </a:r>
          <a:r>
            <a:rPr lang="fi-FI" sz="1800" dirty="0" err="1">
              <a:solidFill>
                <a:schemeClr val="tx1"/>
              </a:solidFill>
              <a:latin typeface="Aptos" panose="020B0004020202020204" pitchFamily="34" charset="0"/>
            </a:rPr>
            <a:t>GWh</a:t>
          </a:r>
          <a:endParaRPr lang="fi-FI" sz="1800" dirty="0">
            <a:solidFill>
              <a:schemeClr val="tx1"/>
            </a:solidFill>
            <a:latin typeface="Aptos" panose="020B00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0.08611</cdr:x>
      <cdr:y>0.12836</cdr:y>
    </cdr:from>
    <cdr:to>
      <cdr:x>0.46495</cdr:x>
      <cdr:y>0.34184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2345" y="557332"/>
          <a:ext cx="3178106" cy="926874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9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90000" tIns="46800" rIns="90000" bIns="4680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u="none" strike="noStrike" baseline="0" dirty="0" err="1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Huom</a:t>
          </a:r>
          <a:r>
            <a:rPr lang="fi-FI" sz="1200" b="0" i="0" u="none" strike="noStrike" baseline="0" dirty="0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! Eri </a:t>
          </a:r>
          <a:r>
            <a:rPr lang="fi-FI" sz="1200" b="0" i="0" u="none" strike="noStrike" baseline="0" dirty="0">
              <a:solidFill>
                <a:schemeClr val="tx1"/>
              </a:solidFill>
              <a:latin typeface="Aptos" panose="020B0004020202020204" pitchFamily="34" charset="0"/>
              <a:ea typeface="Verdana"/>
              <a:cs typeface="Verdana"/>
            </a:rPr>
            <a:t>tuotantomuotojen</a:t>
          </a:r>
          <a:r>
            <a:rPr lang="fi-FI" sz="1200" b="0" i="0" u="none" strike="noStrike" baseline="0" dirty="0">
              <a:solidFill>
                <a:srgbClr val="000000"/>
              </a:solidFill>
              <a:latin typeface="Aptos" panose="020B0004020202020204" pitchFamily="34" charset="0"/>
              <a:ea typeface="Verdana"/>
              <a:cs typeface="Verdana"/>
            </a:rPr>
            <a:t> maksimitehot eivät ole yhtä aikaa käytettävissä, esim. vapaajäähdytyksestä saatava teho riippuu meriveden / ulkoilman lämpötiloista.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577B3-A5DD-4B3D-AC6B-9742425407D3}" type="datetimeFigureOut">
              <a:rPr lang="fi-FI" smtClean="0"/>
              <a:t>18.3.2025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C78AC-FD20-447D-B72B-5B5B823BF3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009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oma-kuvapaikka_mu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D029BAB6-E800-F5EC-8A47-0843AE840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9405" y="0"/>
            <a:ext cx="6742655" cy="6858000"/>
          </a:xfrm>
          <a:custGeom>
            <a:avLst/>
            <a:gdLst>
              <a:gd name="connsiteX0" fmla="*/ 4267806 w 6742655"/>
              <a:gd name="connsiteY0" fmla="*/ 0 h 6858000"/>
              <a:gd name="connsiteX1" fmla="*/ 6742655 w 6742655"/>
              <a:gd name="connsiteY1" fmla="*/ 0 h 6858000"/>
              <a:gd name="connsiteX2" fmla="*/ 6742655 w 6742655"/>
              <a:gd name="connsiteY2" fmla="*/ 6858000 h 6858000"/>
              <a:gd name="connsiteX3" fmla="*/ 335898 w 6742655"/>
              <a:gd name="connsiteY3" fmla="*/ 6858000 h 6858000"/>
              <a:gd name="connsiteX4" fmla="*/ 175040 w 6742655"/>
              <a:gd name="connsiteY4" fmla="*/ 4517829 h 6858000"/>
              <a:gd name="connsiteX5" fmla="*/ 4640256 w 6742655"/>
              <a:gd name="connsiteY5" fmla="*/ 2634304 h 6858000"/>
              <a:gd name="connsiteX6" fmla="*/ 4267806 w 674265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2655" h="6858000">
                <a:moveTo>
                  <a:pt x="4267806" y="0"/>
                </a:moveTo>
                <a:lnTo>
                  <a:pt x="6742655" y="0"/>
                </a:lnTo>
                <a:lnTo>
                  <a:pt x="6742655" y="6858000"/>
                </a:lnTo>
                <a:lnTo>
                  <a:pt x="335898" y="6858000"/>
                </a:lnTo>
                <a:cubicBezTo>
                  <a:pt x="-34441" y="6076994"/>
                  <a:pt x="-114097" y="5258004"/>
                  <a:pt x="175040" y="4517829"/>
                </a:cubicBezTo>
                <a:cubicBezTo>
                  <a:pt x="746663" y="3054515"/>
                  <a:pt x="2586699" y="2341613"/>
                  <a:pt x="4640256" y="2634304"/>
                </a:cubicBezTo>
                <a:cubicBezTo>
                  <a:pt x="4125795" y="1771333"/>
                  <a:pt x="3964510" y="837743"/>
                  <a:pt x="42678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pic>
        <p:nvPicPr>
          <p:cNvPr id="21" name="Picture 20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C5CF4F7-8B29-3610-5524-AA3112C44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  <p:sp>
        <p:nvSpPr>
          <p:cNvPr id="24" name="Päivämäärän paikkamerkki 7">
            <a:extLst>
              <a:ext uri="{FF2B5EF4-FFF2-40B4-BE49-F238E27FC236}">
                <a16:creationId xmlns:a16="http://schemas.microsoft.com/office/drawing/2014/main" id="{29426689-67B6-1066-7889-0EC3D08C5591}"/>
              </a:ext>
            </a:extLst>
          </p:cNvPr>
          <p:cNvSpPr txBox="1">
            <a:spLocks/>
          </p:cNvSpPr>
          <p:nvPr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18.3.2025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26" name="Dian numeron paikkamerkki 9">
            <a:extLst>
              <a:ext uri="{FF2B5EF4-FFF2-40B4-BE49-F238E27FC236}">
                <a16:creationId xmlns:a16="http://schemas.microsoft.com/office/drawing/2014/main" id="{723786AF-D9B4-A630-C381-A4587D45A082}"/>
              </a:ext>
            </a:extLst>
          </p:cNvPr>
          <p:cNvSpPr txBox="1">
            <a:spLocks/>
          </p:cNvSpPr>
          <p:nvPr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819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7"/>
            <a:ext cx="3588173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41C0F6-EB54-F440-C6A9-6C5A8BD2972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9614" y="1852047"/>
            <a:ext cx="371410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66E637-809E-2868-1F55-BA5F18DEC43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08689" y="1852047"/>
            <a:ext cx="356684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8E506B-CDCE-5067-01AC-9D014A4E81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2C2B2C-0D7E-68D8-8D65-1CA0159435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38EF8BC-8572-2AEF-A063-2C5F9A1B86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4EF5FB-D905-090D-BC4F-C5BB5356BB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1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9A37280-FF4A-9505-4141-7A1CCAB8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8"/>
            <a:ext cx="5503333" cy="37916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504092"/>
            <a:ext cx="5503331" cy="5120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A5FF8A6-60BD-05E2-6212-3EE04856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76542-4E91-4365-0F51-C78B2705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2F2BE748-955B-787E-F81B-EE890B68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86F30C-9EE5-E8B6-2954-61AB293ED3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B914766B-D3D8-644D-EB6F-A337D385B70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5638"/>
            <a:ext cx="11192378" cy="20526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3473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ja 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B823F09-E093-3CC2-7042-6C577A84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D191AB-A7E9-C0FC-D4B1-60AAF683045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800" y="1852048"/>
            <a:ext cx="5503333" cy="4161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1F9C36B-0CD1-CBE6-30B4-CBC1D505D9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7C482157-D16F-24B4-614F-7D695E6CE8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F9BBA3-5F3B-CBE2-BBD6-669346BA86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34D591-75C7-B3E3-916A-7C658C2084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1250" y="1"/>
            <a:ext cx="6000750" cy="60139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kuva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1E88D-4344-5F7F-FA60-C5D4F9625E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75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9DA1-766D-28C3-5645-EF84B913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3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1CD07-A145-484B-E0F2-83FBDABBA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1690687"/>
            <a:ext cx="5481108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4B954-BE16-8D99-A156-9021956BA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00" y="2505075"/>
            <a:ext cx="5481108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3721E-92D5-C33C-55B9-4F14F53CB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503332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67B9E-6A9D-4103-164D-8DC7088E7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03332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50DE331-E56B-8815-82AE-1F506B8C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EFB4E21-BA89-AA43-ADDB-BB66FA50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03C71C41-4FEE-EBEF-0E50-1B7768A7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49A073-0269-30AC-7E49-EBB736D6BB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36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ulukk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78645" cy="10019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BB21F0C0-5718-57F4-8E17-F2ADC322AB9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96800" y="2042172"/>
            <a:ext cx="11178733" cy="35877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Taulukko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250CEC9-5E12-9408-4A54-E73C3EF4F1B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6158C7-3440-206A-71B5-AE8A6662D9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308E4-6FB5-52D3-414C-BC66B226C4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63F9D0-E01F-BF2F-F562-51EF2862C0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9274644-D2C0-54EB-0886-CDC1CAADEC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78645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dirty="0" err="1"/>
              <a:t>Kaavion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BA4115-F635-B65E-9764-289E1194B2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4" y="5781018"/>
            <a:ext cx="11192379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438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, otsikko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2040762"/>
            <a:ext cx="11178733" cy="35927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9B37B3-B1B9-528D-D81A-B6299E9F70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92177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dirty="0" err="1"/>
              <a:t>Kaavion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830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11178733" cy="3984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0065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Kaavi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11178733" cy="43414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42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, teksti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7614000" cy="39841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7614000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A9DD354-2A28-1533-708E-C6DCBC21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45384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ja teksti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7614000" cy="43414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7E0AB-1F3B-EAC2-718C-CAC5B2CB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A859AA3-202C-CDD1-1D3D-C5AEE1C97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8723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aale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BD854-6D3A-D04F-4F94-7EB2A80449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" b="51"/>
          <a:stretch/>
        </p:blipFill>
        <p:spPr>
          <a:xfrm>
            <a:off x="5123724" y="0"/>
            <a:ext cx="7068275" cy="6858000"/>
          </a:xfrm>
          <a:prstGeom prst="rect">
            <a:avLst/>
          </a:prstGeom>
        </p:spPr>
      </p:pic>
      <p:pic>
        <p:nvPicPr>
          <p:cNvPr id="21" name="Picture 20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C5CF4F7-8B29-3610-5524-AA3112C44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  <p:sp>
        <p:nvSpPr>
          <p:cNvPr id="24" name="Päivämäärän paikkamerkki 7">
            <a:extLst>
              <a:ext uri="{FF2B5EF4-FFF2-40B4-BE49-F238E27FC236}">
                <a16:creationId xmlns:a16="http://schemas.microsoft.com/office/drawing/2014/main" id="{29426689-67B6-1066-7889-0EC3D08C5591}"/>
              </a:ext>
            </a:extLst>
          </p:cNvPr>
          <p:cNvSpPr txBox="1">
            <a:spLocks/>
          </p:cNvSpPr>
          <p:nvPr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18.3.2025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26" name="Dian numeron paikkamerkki 9">
            <a:extLst>
              <a:ext uri="{FF2B5EF4-FFF2-40B4-BE49-F238E27FC236}">
                <a16:creationId xmlns:a16="http://schemas.microsoft.com/office/drawing/2014/main" id="{723786AF-D9B4-A630-C381-A4587D45A082}"/>
              </a:ext>
            </a:extLst>
          </p:cNvPr>
          <p:cNvSpPr txBox="1">
            <a:spLocks/>
          </p:cNvSpPr>
          <p:nvPr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947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ADC6F23-B443-6E9A-7930-F354750400B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01393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D41165-5C54-DB8D-5DC9-402117E53D1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E63397-A0DD-7FB6-C527-C83156A758A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626A3EA-1AE7-2DEA-1A8F-2638A6972EF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9E49BB-2054-4961-3DD6-8400D96DE4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37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2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C382DE-DB53-0B3D-987B-00E154D369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koko dian kokoinen kuva</a:t>
            </a:r>
          </a:p>
        </p:txBody>
      </p:sp>
    </p:spTree>
    <p:extLst>
      <p:ext uri="{BB962C8B-B14F-4D97-AF65-F5344CB8AC3E}">
        <p14:creationId xmlns:p14="http://schemas.microsoft.com/office/powerpoint/2010/main" val="1019805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 logol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9E0DB-912D-F2CA-5C77-61AAE011EE81}"/>
              </a:ext>
            </a:extLst>
          </p:cNvPr>
          <p:cNvSpPr txBox="1">
            <a:spLocks/>
          </p:cNvSpPr>
          <p:nvPr/>
        </p:nvSpPr>
        <p:spPr>
          <a:xfrm>
            <a:off x="516467" y="960895"/>
            <a:ext cx="11159066" cy="72979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0060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81269B-9E20-E4E3-7991-AD229565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3FCF43-C439-BBED-11C4-5A3B11FC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F13E4A-890B-A261-2A12-8E52A7B9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F51C3F-83B2-0119-DFFF-36A7BEEB4C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20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_logo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94EBAF-9752-380D-FA7D-AD2DE4789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153" y="1163682"/>
            <a:ext cx="5288256" cy="183991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9144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13716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18288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319FC78-8FAB-178A-87EA-667401F4F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7153" y="474663"/>
            <a:ext cx="5288256" cy="366157"/>
          </a:xfrm>
          <a:noFill/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7C86E07-974D-73C0-B37B-372C00801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153" y="4284235"/>
            <a:ext cx="7819632" cy="183991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36CC44-BBFE-35B5-891C-94F1799DA0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284" y="474664"/>
            <a:ext cx="2098056" cy="2098056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895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3A109B-02CE-F12E-B8D4-5840DE891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" b="25"/>
          <a:stretch/>
        </p:blipFill>
        <p:spPr>
          <a:xfrm>
            <a:off x="5203555" y="0"/>
            <a:ext cx="70104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23334-D1E0-4B76-CBCF-D2F7121D0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1" y="422306"/>
            <a:ext cx="2689720" cy="5858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DF20A4-2AC1-B2E1-24D3-7BB737FF80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6800" y="373029"/>
            <a:ext cx="2689721" cy="635155"/>
          </a:xfrm>
          <a:prstGeom prst="rect">
            <a:avLst/>
          </a:prstGeom>
        </p:spPr>
      </p:pic>
      <p:sp>
        <p:nvSpPr>
          <p:cNvPr id="16" name="Päivämäärän paikkamerkki 7">
            <a:extLst>
              <a:ext uri="{FF2B5EF4-FFF2-40B4-BE49-F238E27FC236}">
                <a16:creationId xmlns:a16="http://schemas.microsoft.com/office/drawing/2014/main" id="{69100267-6B5B-89D5-4C17-22D526EE1331}"/>
              </a:ext>
            </a:extLst>
          </p:cNvPr>
          <p:cNvSpPr txBox="1">
            <a:spLocks/>
          </p:cNvSpPr>
          <p:nvPr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/>
              <a:pPr/>
              <a:t>18.3.2025</a:t>
            </a:fld>
            <a:endParaRPr lang="en-FI" dirty="0"/>
          </a:p>
        </p:txBody>
      </p:sp>
      <p:sp>
        <p:nvSpPr>
          <p:cNvPr id="17" name="Alatunnisteen paikkamerkki 8">
            <a:extLst>
              <a:ext uri="{FF2B5EF4-FFF2-40B4-BE49-F238E27FC236}">
                <a16:creationId xmlns:a16="http://schemas.microsoft.com/office/drawing/2014/main" id="{5909C0B7-ACE8-0411-57BD-A18A9049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18" name="Dian numeron paikkamerkki 9">
            <a:extLst>
              <a:ext uri="{FF2B5EF4-FFF2-40B4-BE49-F238E27FC236}">
                <a16:creationId xmlns:a16="http://schemas.microsoft.com/office/drawing/2014/main" id="{CF82BAF0-1D66-0240-880D-ACFADE184DC8}"/>
              </a:ext>
            </a:extLst>
          </p:cNvPr>
          <p:cNvSpPr txBox="1">
            <a:spLocks/>
          </p:cNvSpPr>
          <p:nvPr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3919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ihreä">
    <p:bg>
      <p:bgPr>
        <a:solidFill>
          <a:srgbClr val="004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66600-11B8-B62E-1BEE-1488AD3D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" b="242"/>
          <a:stretch/>
        </p:blipFill>
        <p:spPr>
          <a:xfrm>
            <a:off x="5203555" y="0"/>
            <a:ext cx="6988445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030C5B5A-321F-DF71-5790-DE7B4D05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6800" y="6358344"/>
            <a:ext cx="1016766" cy="3631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18.3.2024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FEA45934-6F30-87A5-55C9-4E3E4D00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BFC9093-03EF-3AF5-741B-627FFFAE9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1725" y="6356350"/>
            <a:ext cx="685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0E0982-F611-87AA-E7CA-9D10B6CB3D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6800" y="373029"/>
            <a:ext cx="2689721" cy="6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0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D1DBFA-A710-3232-C279-C18EF7DFB4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7476" y="0"/>
            <a:ext cx="6374524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02550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5025507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F66BE45C-DD3D-0680-4D08-3D349BD9C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373029"/>
            <a:ext cx="2689721" cy="635156"/>
          </a:xfrm>
          <a:prstGeom prst="rect">
            <a:avLst/>
          </a:prstGeom>
        </p:spPr>
      </p:pic>
      <p:sp>
        <p:nvSpPr>
          <p:cNvPr id="15" name="Alatunnisteen paikkamerkki 8">
            <a:extLst>
              <a:ext uri="{FF2B5EF4-FFF2-40B4-BE49-F238E27FC236}">
                <a16:creationId xmlns:a16="http://schemas.microsoft.com/office/drawing/2014/main" id="{6652AA1E-1CE7-34DF-3969-1FC9C770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16" name="Päivämäärän paikkamerkki 7">
            <a:extLst>
              <a:ext uri="{FF2B5EF4-FFF2-40B4-BE49-F238E27FC236}">
                <a16:creationId xmlns:a16="http://schemas.microsoft.com/office/drawing/2014/main" id="{B16B967A-5A42-DE9A-9AA8-90A9B8792372}"/>
              </a:ext>
            </a:extLst>
          </p:cNvPr>
          <p:cNvSpPr txBox="1">
            <a:spLocks/>
          </p:cNvSpPr>
          <p:nvPr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18.3.2025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17" name="Dian numeron paikkamerkki 9">
            <a:extLst>
              <a:ext uri="{FF2B5EF4-FFF2-40B4-BE49-F238E27FC236}">
                <a16:creationId xmlns:a16="http://schemas.microsoft.com/office/drawing/2014/main" id="{85EAE4D8-B6C8-6E29-AF97-AC7355D41DDE}"/>
              </a:ext>
            </a:extLst>
          </p:cNvPr>
          <p:cNvSpPr txBox="1">
            <a:spLocks/>
          </p:cNvSpPr>
          <p:nvPr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_li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37A6D-9734-99A3-FAD6-8EF3F2F00E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815" r="2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1D08EF-969B-19F3-D3D7-793DF0BE11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3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_vihre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C31857-9798-8D9E-614F-F6BF1B1B70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770" r="2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D1954A-1FDB-A92B-79B9-697E67DE0A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90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sisältöko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9162590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9162590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EF1EC0-7D17-32C1-B04D-83B4445F55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795" t="-4791" r="16989" b="27191"/>
          <a:stretch/>
        </p:blipFill>
        <p:spPr>
          <a:xfrm>
            <a:off x="8017569" y="3674225"/>
            <a:ext cx="4174431" cy="3183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52FA56-28A5-1662-10C6-A0EF010A52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0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ksi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31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Taina Wilhelms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8FE2D-1A46-59EF-D246-DE6ED2EC05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3154" y="6240625"/>
            <a:ext cx="1676254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3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5C532-D2E5-40F6-BEF0-9CE5D1E0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47" y="914400"/>
            <a:ext cx="11289686" cy="77628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E1D97-47D5-0D54-AB23-8B2FE3EB2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22307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fi-FI"/>
              <a:t>18.3.2024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B2E1C-EDC6-303E-0318-A17B225A2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58981" y="6356350"/>
            <a:ext cx="402755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fi-FI"/>
              <a:t>Taina Wilhelms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AA00A-8656-178F-A7BC-12A147C26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733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fld id="{F757CCF3-DB6D-4910-BB74-4443B5FFDBC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04BCD0-553B-E0BF-ED11-902C9107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847" y="1825625"/>
            <a:ext cx="1128968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499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Aptos Display" panose="020B00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16D1D-4CE0-4061-A262-84A8518F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Kaukojäähdytystilasto</a:t>
            </a:r>
            <a:endParaRPr lang="fi-FI" dirty="0">
              <a:highlight>
                <a:srgbClr val="00FFFF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D2C60-212C-904A-22DD-F0B7FDC95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97486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844ECF-54F0-B396-79A5-A351C050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Kaukojäähdytyksen käyttö ja sopimusteho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71DC5-81DA-C3DF-C1FA-2015DF48DFB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9DABDE-EDB2-5DC4-5B33-03DA112345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8600" lvl="1">
              <a:lnSpc>
                <a:spcPct val="10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i-FI" sz="1800" dirty="0"/>
              <a:t>Sopimusteho kasvoi edellisvuodesta </a:t>
            </a:r>
            <a:r>
              <a:rPr lang="fi-FI" dirty="0"/>
              <a:t>3</a:t>
            </a:r>
            <a:r>
              <a:rPr lang="fi-FI" sz="1800" dirty="0"/>
              <a:t> % ja on lähes nelinkertaistunut vuodesta 2010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Kaukojäähdytysenergian käyttö kasvoi edellisvuodesta 20 %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Kaukojäähdytysenergian käyttö on 3,5-kertaistunut vuodesta 2010</a:t>
            </a:r>
          </a:p>
          <a:p>
            <a:endParaRPr lang="fi-FI" dirty="0"/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1CC95AFF-E6C9-4400-8628-B01230451A9B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696282189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832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E0589-8CDE-D651-99ED-5EC4F711F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Kaukojäähdytyksen käyttö ja asiakasmäärä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FC5AC-7CAA-6515-B804-F3808E17F51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98DA3A-8DDC-0A0B-3F46-D9A6B2E020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1800" dirty="0"/>
              <a:t>Kaukojäähdytysenergian käyttö kasvoi edellisvuodesta </a:t>
            </a:r>
            <a:r>
              <a:rPr lang="fi-FI" dirty="0"/>
              <a:t>20</a:t>
            </a:r>
            <a:r>
              <a:rPr lang="fi-FI" sz="1800" dirty="0"/>
              <a:t> %</a:t>
            </a:r>
          </a:p>
          <a:p>
            <a:endParaRPr lang="fi-FI" dirty="0"/>
          </a:p>
        </p:txBody>
      </p:sp>
      <p:graphicFrame>
        <p:nvGraphicFramePr>
          <p:cNvPr id="7" name="Kaavio 1">
            <a:extLst>
              <a:ext uri="{FF2B5EF4-FFF2-40B4-BE49-F238E27FC236}">
                <a16:creationId xmlns:a16="http://schemas.microsoft.com/office/drawing/2014/main" id="{C4620E40-4E20-406E-8406-06600207115D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401220820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540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8BCE-73BE-4E4C-8C53-9BD452F6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Jäähdytysenergian tuotanto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CBE2CCD-E72F-433C-AA1E-A9BA9B3A18C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graphicFrame>
        <p:nvGraphicFramePr>
          <p:cNvPr id="9" name="Kaavio 1">
            <a:extLst>
              <a:ext uri="{FF2B5EF4-FFF2-40B4-BE49-F238E27FC236}">
                <a16:creationId xmlns:a16="http://schemas.microsoft.com/office/drawing/2014/main" id="{443CA4A9-81ED-496A-8288-5C80F1F8793A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23578360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244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F5333-C1C5-B9B2-67EA-85F0F841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Jäähdytysenergian tuotanto 2024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A38A7-458C-73C1-5813-A9EBDCC5360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A2C55E-6221-8E62-7C6B-14EA12FA45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Yli 90 % kaukojäähdytyksestä tuotetaan energialähteillä, jotka muuten menisivät hukkaan.</a:t>
            </a:r>
          </a:p>
          <a:p>
            <a:pPr>
              <a:lnSpc>
                <a:spcPct val="100000"/>
              </a:lnSpc>
            </a:pPr>
            <a:r>
              <a:rPr lang="fi-FI" dirty="0"/>
              <a:t>Samoilla lämpöpumpuilla tuotetaan usein sekä lämpöä että jäähdytystä</a:t>
            </a:r>
          </a:p>
          <a:p>
            <a:pPr lvl="1">
              <a:lnSpc>
                <a:spcPct val="100000"/>
              </a:lnSpc>
            </a:pPr>
            <a:r>
              <a:rPr lang="fi-FI" dirty="0"/>
              <a:t>jäähdytysvesi kylmenee ja kaukolämpövesi lämpenee samassa prosessissa.</a:t>
            </a:r>
          </a:p>
          <a:p>
            <a:pPr>
              <a:lnSpc>
                <a:spcPct val="100000"/>
              </a:lnSpc>
            </a:pPr>
            <a:r>
              <a:rPr lang="fi-FI" dirty="0"/>
              <a:t>Kaukojäähdytyksessä hyödynnetään myös vesistöjen ja ulkoilman energiaa aina kun lämpötila on riittävän alhainen.</a:t>
            </a:r>
          </a:p>
          <a:p>
            <a:endParaRPr lang="fi-FI" dirty="0"/>
          </a:p>
        </p:txBody>
      </p:sp>
      <p:graphicFrame>
        <p:nvGraphicFramePr>
          <p:cNvPr id="7" name="Kaavio 1">
            <a:extLst>
              <a:ext uri="{FF2B5EF4-FFF2-40B4-BE49-F238E27FC236}">
                <a16:creationId xmlns:a16="http://schemas.microsoft.com/office/drawing/2014/main" id="{48EDD1B3-BB45-401C-AEFF-2644DC6D2E64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395237727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711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5BB1-890B-B5CA-1C4D-8DB8E380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Kaukojäähdytysverkoston pituus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1256A-606D-A91E-53F5-756EFE34AAA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graphicFrame>
        <p:nvGraphicFramePr>
          <p:cNvPr id="11" name="Kaavio 1">
            <a:extLst>
              <a:ext uri="{FF2B5EF4-FFF2-40B4-BE49-F238E27FC236}">
                <a16:creationId xmlns:a16="http://schemas.microsoft.com/office/drawing/2014/main" id="{6D40A0CE-8DDA-450A-AC6E-6EFA4144F6F9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425860214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900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A147-63BA-5AA7-3B9C-C8CEB59B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Tuotantokapasiteetti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6FDC2-0A6E-F956-1810-9A4F81FD81E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  <p:graphicFrame>
        <p:nvGraphicFramePr>
          <p:cNvPr id="8" name="Kaavio 1">
            <a:extLst>
              <a:ext uri="{FF2B5EF4-FFF2-40B4-BE49-F238E27FC236}">
                <a16:creationId xmlns:a16="http://schemas.microsoft.com/office/drawing/2014/main" id="{64034DCA-B824-4527-A899-5B65DD83671B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4119036264"/>
              </p:ext>
            </p:extLst>
          </p:nvPr>
        </p:nvGraphicFramePr>
        <p:xfrm>
          <a:off x="496888" y="1649413"/>
          <a:ext cx="8388928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301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EB9CB-93B7-C761-DAA3-BB61252F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Kaukojäähdytystä v. 2024 myyneet energiayritykset</a:t>
            </a:r>
          </a:p>
        </p:txBody>
      </p:sp>
      <p:graphicFrame>
        <p:nvGraphicFramePr>
          <p:cNvPr id="8" name="Taulukko 6">
            <a:extLst>
              <a:ext uri="{FF2B5EF4-FFF2-40B4-BE49-F238E27FC236}">
                <a16:creationId xmlns:a16="http://schemas.microsoft.com/office/drawing/2014/main" id="{EF6791BF-7942-6439-0A5A-5760137911B6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1012374951"/>
              </p:ext>
            </p:extLst>
          </p:nvPr>
        </p:nvGraphicFramePr>
        <p:xfrm>
          <a:off x="496888" y="1649415"/>
          <a:ext cx="11179174" cy="434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9587">
                  <a:extLst>
                    <a:ext uri="{9D8B030D-6E8A-4147-A177-3AD203B41FA5}">
                      <a16:colId xmlns:a16="http://schemas.microsoft.com/office/drawing/2014/main" val="2330032000"/>
                    </a:ext>
                  </a:extLst>
                </a:gridCol>
                <a:gridCol w="5589587">
                  <a:extLst>
                    <a:ext uri="{9D8B030D-6E8A-4147-A177-3AD203B41FA5}">
                      <a16:colId xmlns:a16="http://schemas.microsoft.com/office/drawing/2014/main" val="2385399438"/>
                    </a:ext>
                  </a:extLst>
                </a:gridCol>
              </a:tblGrid>
              <a:tr h="366886">
                <a:tc>
                  <a:txBody>
                    <a:bodyPr/>
                    <a:lstStyle/>
                    <a:p>
                      <a:r>
                        <a:rPr lang="fi-FI" dirty="0">
                          <a:latin typeface="Aptos" panose="020B0004020202020204" pitchFamily="34" charset="0"/>
                        </a:rPr>
                        <a:t>Energiayhtiö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Aptos" panose="020B0004020202020204" pitchFamily="34" charset="0"/>
                        </a:rPr>
                        <a:t>Kaukojäähdytystoiminnan aloittamisvuosi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882816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Alva Yhtiöt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165280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ESE-Energia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424428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ptos" panose="020B0004020202020204" pitchFamily="34" charset="0"/>
                        </a:rPr>
                        <a:t>Fortum Power and Heat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767627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Helen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1998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827645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Kuopion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1059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Lahti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00480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Lempäälän Lämpö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088132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Loimua Oy, Hämeenlinna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662423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Oulun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685942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Pori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314809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Tampereen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3221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Turku Energia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282133"/>
                  </a:ext>
                </a:extLst>
              </a:tr>
              <a:tr h="305738"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Vierumäen Infra 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latin typeface="Aptos" panose="020B0004020202020204" pitchFamily="34" charset="0"/>
                        </a:rPr>
                        <a:t>2002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23579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C9032-32EA-9CAD-D1A6-5186678847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18.3.2024</a:t>
            </a:r>
          </a:p>
        </p:txBody>
      </p:sp>
    </p:spTree>
    <p:extLst>
      <p:ext uri="{BB962C8B-B14F-4D97-AF65-F5344CB8AC3E}">
        <p14:creationId xmlns:p14="http://schemas.microsoft.com/office/powerpoint/2010/main" val="1355113073"/>
      </p:ext>
    </p:extLst>
  </p:cSld>
  <p:clrMapOvr>
    <a:masterClrMapping/>
  </p:clrMapOvr>
</p:sld>
</file>

<file path=ppt/theme/theme1.xml><?xml version="1.0" encoding="utf-8"?>
<a:theme xmlns:a="http://schemas.openxmlformats.org/drawingml/2006/main" name="PPT_Theme_2025">
  <a:themeElements>
    <a:clrScheme name="Energiateollisuus 2024">
      <a:dk1>
        <a:srgbClr val="000000"/>
      </a:dk1>
      <a:lt1>
        <a:srgbClr val="FFFFFF"/>
      </a:lt1>
      <a:dk2>
        <a:srgbClr val="590A99"/>
      </a:dk2>
      <a:lt2>
        <a:srgbClr val="FFF7EF"/>
      </a:lt2>
      <a:accent1>
        <a:srgbClr val="590A99"/>
      </a:accent1>
      <a:accent2>
        <a:srgbClr val="9641E8"/>
      </a:accent2>
      <a:accent3>
        <a:srgbClr val="004F4B"/>
      </a:accent3>
      <a:accent4>
        <a:srgbClr val="06207B"/>
      </a:accent4>
      <a:accent5>
        <a:srgbClr val="FF692E"/>
      </a:accent5>
      <a:accent6>
        <a:srgbClr val="691E28"/>
      </a:accent6>
      <a:hlink>
        <a:srgbClr val="590A99"/>
      </a:hlink>
      <a:folHlink>
        <a:srgbClr val="00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_Theme_2025" id="{9B6B4D51-3837-4B57-AFA4-D6100CFA51E1}" vid="{A6812896-8CD1-47B1-A703-7BDF6FA9F99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2E8"/>
    </a:accent2>
    <a:accent3>
      <a:srgbClr val="004F4B"/>
    </a:accent3>
    <a:accent4>
      <a:srgbClr val="06217B"/>
    </a:accent4>
    <a:accent5>
      <a:srgbClr val="691F29"/>
    </a:accent5>
    <a:accent6>
      <a:srgbClr val="E05500"/>
    </a:accent6>
    <a:hlink>
      <a:srgbClr val="590A99"/>
    </a:hlink>
    <a:folHlink>
      <a:srgbClr val="000000"/>
    </a:folHlink>
  </a:clrScheme>
  <a:fontScheme name="Energiateollisuus">
    <a:majorFont>
      <a:latin typeface="Aptos Display"/>
      <a:ea typeface=""/>
      <a:cs typeface=""/>
    </a:majorFont>
    <a:minorFont>
      <a:latin typeface="Apto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PPT_Theme_2025</Template>
  <TotalTime>194</TotalTime>
  <Words>205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Aptos Light</vt:lpstr>
      <vt:lpstr>Arial</vt:lpstr>
      <vt:lpstr>Calibri</vt:lpstr>
      <vt:lpstr>PPT_Theme_2025</vt:lpstr>
      <vt:lpstr>Kaukojäähdytystilasto</vt:lpstr>
      <vt:lpstr>Kaukojäähdytyksen käyttö ja sopimusteho</vt:lpstr>
      <vt:lpstr>Kaukojäähdytyksen käyttö ja asiakasmäärä</vt:lpstr>
      <vt:lpstr>Jäähdytysenergian tuotanto</vt:lpstr>
      <vt:lpstr>Jäähdytysenergian tuotanto 2024</vt:lpstr>
      <vt:lpstr>Kaukojäähdytysverkoston pituus</vt:lpstr>
      <vt:lpstr>Tuotantokapasiteetti</vt:lpstr>
      <vt:lpstr>Kaukojäähdytystä v. 2024 myyneet energiayritykset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Kaukojäähdytystilasto</dc:title>
  <dc:creator>Huhdanmäki Joonatan</dc:creator>
  <cp:lastModifiedBy>Huttunen Neea</cp:lastModifiedBy>
  <cp:revision>69</cp:revision>
  <dcterms:created xsi:type="dcterms:W3CDTF">2019-06-12T12:26:45Z</dcterms:created>
  <dcterms:modified xsi:type="dcterms:W3CDTF">2025-03-18T14:00:49Z</dcterms:modified>
</cp:coreProperties>
</file>