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86" r:id="rId5"/>
    <p:sldId id="299" r:id="rId6"/>
    <p:sldId id="312" r:id="rId7"/>
    <p:sldId id="303" r:id="rId8"/>
    <p:sldId id="306" r:id="rId9"/>
    <p:sldId id="296" r:id="rId10"/>
    <p:sldId id="309" r:id="rId11"/>
    <p:sldId id="291" r:id="rId12"/>
    <p:sldId id="311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E8C912-C1D9-229D-1EA5-D2965F643D8B}" name="Kauppi Janne" initials="JK" userId="S::Janne.Kauppi@energia.fi::27419dd1-3a68-41e0-9115-6587b9b92578" providerId="AD"/>
  <p188:author id="{6471663D-7DC2-7117-2131-A71280FA93B4}" name="Hämäläinen Hanna-Kaisa" initials="" userId="S::hanna-kaisa.hamalainen@energia.fi::a03f4ff6-81f1-4b71-97e7-5ba1172849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3D1BB-FBC5-4411-8D6E-085250889E66}" v="1" dt="2024-12-30T08:06:13.368"/>
    <p1510:client id="{9494B566-E60F-4A6D-AC96-9D15C34EA905}" v="1" dt="2024-12-30T12:06:16.948"/>
    <p1510:client id="{A3381F88-774D-405A-A56E-7E485360D7F2}" v="416" dt="2024-12-30T13:55:3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solidFill>
                  <a:sysClr val="windowText" lastClr="000000"/>
                </a:solidFill>
              </a:rPr>
              <a:t>Suomen</a:t>
            </a:r>
            <a:r>
              <a:rPr lang="en-US">
                <a:solidFill>
                  <a:sysClr val="windowText" lastClr="000000"/>
                </a:solidFill>
              </a:rPr>
              <a:t> </a:t>
            </a:r>
            <a:r>
              <a:rPr lang="en-US" err="1">
                <a:solidFill>
                  <a:sysClr val="windowText" lastClr="000000"/>
                </a:solidFill>
              </a:rPr>
              <a:t>inflaatiokorjattu</a:t>
            </a:r>
            <a:r>
              <a:rPr lang="en-US">
                <a:solidFill>
                  <a:sysClr val="windowText" lastClr="000000"/>
                </a:solidFill>
              </a:rPr>
              <a:t> </a:t>
            </a:r>
            <a:r>
              <a:rPr lang="en-US" err="1">
                <a:solidFill>
                  <a:sysClr val="windowText" lastClr="000000"/>
                </a:solidFill>
              </a:rPr>
              <a:t>sähkön</a:t>
            </a:r>
            <a:r>
              <a:rPr lang="en-US">
                <a:solidFill>
                  <a:sysClr val="windowText" lastClr="000000"/>
                </a:solidFill>
              </a:rPr>
              <a:t> </a:t>
            </a:r>
            <a:r>
              <a:rPr lang="en-US" err="1">
                <a:solidFill>
                  <a:sysClr val="windowText" lastClr="000000"/>
                </a:solidFill>
              </a:rPr>
              <a:t>hinta</a:t>
            </a:r>
            <a:r>
              <a:rPr lang="en-US">
                <a:solidFill>
                  <a:sysClr val="windowText" lastClr="000000"/>
                </a:solidFill>
              </a:rPr>
              <a:t> 2010-2024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1082663062350433E-2"/>
          <c:y val="0.10233840717498847"/>
          <c:w val="0.91621703439152724"/>
          <c:h val="0.75784298990333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Suomi'!$D$1</c:f>
              <c:strCache>
                <c:ptCount val="1"/>
                <c:pt idx="0">
                  <c:v>Suomen inflaatiokorjattu sähkön hinta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'Vuosi, Suomi'!$A$14:$A$28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'Vuosi, Suomi'!$D$14:$D$28</c:f>
              <c:numCache>
                <c:formatCode>0.00</c:formatCode>
                <c:ptCount val="15"/>
                <c:pt idx="0">
                  <c:v>75.433740719588812</c:v>
                </c:pt>
                <c:pt idx="1">
                  <c:v>63.447902869757165</c:v>
                </c:pt>
                <c:pt idx="2">
                  <c:v>45.863918411164789</c:v>
                </c:pt>
                <c:pt idx="3">
                  <c:v>50.785777777777767</c:v>
                </c:pt>
                <c:pt idx="4">
                  <c:v>43.978345549738222</c:v>
                </c:pt>
                <c:pt idx="5">
                  <c:v>36.289150052465899</c:v>
                </c:pt>
                <c:pt idx="6">
                  <c:v>39.557449032932574</c:v>
                </c:pt>
                <c:pt idx="7">
                  <c:v>40.16558380902957</c:v>
                </c:pt>
                <c:pt idx="8">
                  <c:v>56.025462012320325</c:v>
                </c:pt>
                <c:pt idx="9">
                  <c:v>52.185609756097563</c:v>
                </c:pt>
                <c:pt idx="10">
                  <c:v>33.101641337386013</c:v>
                </c:pt>
                <c:pt idx="11">
                  <c:v>83.637521070897378</c:v>
                </c:pt>
                <c:pt idx="12">
                  <c:v>166.22919018972698</c:v>
                </c:pt>
                <c:pt idx="13">
                  <c:v>57.345261324041815</c:v>
                </c:pt>
                <c:pt idx="14">
                  <c:v>45.57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9-4379-9DFB-F0DF4C24E7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385944"/>
        <c:axId val="301384632"/>
      </c:barChart>
      <c:catAx>
        <c:axId val="30138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01384632"/>
        <c:crosses val="autoZero"/>
        <c:auto val="1"/>
        <c:lblAlgn val="ctr"/>
        <c:lblOffset val="100"/>
        <c:noMultiLvlLbl val="0"/>
      </c:catAx>
      <c:valAx>
        <c:axId val="30138463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1.6509297115021665E-2"/>
              <c:y val="2.917746219668524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0138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Sähkön tukkuhinnat Euroopassa 2024</a:t>
            </a:r>
          </a:p>
        </c:rich>
      </c:tx>
      <c:layout>
        <c:manualLayout>
          <c:xMode val="edge"/>
          <c:yMode val="edge"/>
          <c:x val="0.360687019265521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4863690137131792E-2"/>
          <c:y val="7.9172918906881579E-2"/>
          <c:w val="0.92828775640826955"/>
          <c:h val="0.6996695645054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EU'!$D$1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50-48D0-8ADF-39DE702F17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50-48D0-8ADF-39DE702F176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50-48D0-8ADF-39DE702F1760}"/>
              </c:ext>
            </c:extLst>
          </c:dPt>
          <c:cat>
            <c:strRef>
              <c:f>'Vuosi, EU'!$A$2:$A$28</c:f>
              <c:strCache>
                <c:ptCount val="27"/>
                <c:pt idx="0">
                  <c:v>Ruotsi*</c:v>
                </c:pt>
                <c:pt idx="1">
                  <c:v>Norja*</c:v>
                </c:pt>
                <c:pt idx="2">
                  <c:v>Suomi</c:v>
                </c:pt>
                <c:pt idx="3">
                  <c:v>Ranska</c:v>
                </c:pt>
                <c:pt idx="4">
                  <c:v>Espanja</c:v>
                </c:pt>
                <c:pt idx="5">
                  <c:v>Portugali</c:v>
                </c:pt>
                <c:pt idx="6">
                  <c:v>Belgia</c:v>
                </c:pt>
                <c:pt idx="7">
                  <c:v>Tanska*</c:v>
                </c:pt>
                <c:pt idx="8">
                  <c:v>Sveitsi</c:v>
                </c:pt>
                <c:pt idx="9">
                  <c:v>Alankomaat</c:v>
                </c:pt>
                <c:pt idx="10">
                  <c:v>Saksa &amp; Luxemburg</c:v>
                </c:pt>
                <c:pt idx="11">
                  <c:v>Keskiarvo</c:v>
                </c:pt>
                <c:pt idx="12">
                  <c:v>Itävalta</c:v>
                </c:pt>
                <c:pt idx="13">
                  <c:v>Tsekki</c:v>
                </c:pt>
                <c:pt idx="14">
                  <c:v>Viro</c:v>
                </c:pt>
                <c:pt idx="15">
                  <c:v>Liettua</c:v>
                </c:pt>
                <c:pt idx="16">
                  <c:v>Latvia</c:v>
                </c:pt>
                <c:pt idx="17">
                  <c:v>Slovenia</c:v>
                </c:pt>
                <c:pt idx="18">
                  <c:v>Slovakia</c:v>
                </c:pt>
                <c:pt idx="19">
                  <c:v>Kroatia</c:v>
                </c:pt>
                <c:pt idx="20">
                  <c:v>Puola</c:v>
                </c:pt>
                <c:pt idx="21">
                  <c:v>Unkari</c:v>
                </c:pt>
                <c:pt idx="22">
                  <c:v>Kreikka</c:v>
                </c:pt>
                <c:pt idx="23">
                  <c:v>Bulgaria</c:v>
                </c:pt>
                <c:pt idx="24">
                  <c:v>Romania</c:v>
                </c:pt>
                <c:pt idx="25">
                  <c:v>Irlanti</c:v>
                </c:pt>
                <c:pt idx="26">
                  <c:v>Italia*</c:v>
                </c:pt>
              </c:strCache>
            </c:strRef>
          </c:cat>
          <c:val>
            <c:numRef>
              <c:f>'Vuosi, EU'!$D$2:$D$28</c:f>
              <c:numCache>
                <c:formatCode>0</c:formatCode>
                <c:ptCount val="27"/>
                <c:pt idx="0">
                  <c:v>35.771099999999997</c:v>
                </c:pt>
                <c:pt idx="1">
                  <c:v>42.035299999999999</c:v>
                </c:pt>
                <c:pt idx="2">
                  <c:v>45.575000000000003</c:v>
                </c:pt>
                <c:pt idx="3">
                  <c:v>57.909100000000002</c:v>
                </c:pt>
                <c:pt idx="4">
                  <c:v>63.040799999999997</c:v>
                </c:pt>
                <c:pt idx="5">
                  <c:v>63.452199999999998</c:v>
                </c:pt>
                <c:pt idx="6">
                  <c:v>70.330600000000004</c:v>
                </c:pt>
                <c:pt idx="7">
                  <c:v>70.862899999999996</c:v>
                </c:pt>
                <c:pt idx="8">
                  <c:v>75.956199999999995</c:v>
                </c:pt>
                <c:pt idx="9">
                  <c:v>77.295000000000002</c:v>
                </c:pt>
                <c:pt idx="10">
                  <c:v>78.557000000000002</c:v>
                </c:pt>
                <c:pt idx="11">
                  <c:v>81</c:v>
                </c:pt>
                <c:pt idx="12">
                  <c:v>81.428200000000004</c:v>
                </c:pt>
                <c:pt idx="13">
                  <c:v>85.023899999999998</c:v>
                </c:pt>
                <c:pt idx="14">
                  <c:v>87.275199999999998</c:v>
                </c:pt>
                <c:pt idx="15">
                  <c:v>87.346599999999995</c:v>
                </c:pt>
                <c:pt idx="16">
                  <c:v>87.4358</c:v>
                </c:pt>
                <c:pt idx="17">
                  <c:v>91.180300000000003</c:v>
                </c:pt>
                <c:pt idx="18">
                  <c:v>92.789699999999996</c:v>
                </c:pt>
                <c:pt idx="19">
                  <c:v>94.584299999999999</c:v>
                </c:pt>
                <c:pt idx="20">
                  <c:v>96.378299999999996</c:v>
                </c:pt>
                <c:pt idx="21">
                  <c:v>100.70780000000001</c:v>
                </c:pt>
                <c:pt idx="22">
                  <c:v>100.77290000000001</c:v>
                </c:pt>
                <c:pt idx="23">
                  <c:v>102.4508</c:v>
                </c:pt>
                <c:pt idx="24">
                  <c:v>103.4216</c:v>
                </c:pt>
                <c:pt idx="25">
                  <c:v>109.15600000000001</c:v>
                </c:pt>
                <c:pt idx="26">
                  <c:v>109.7351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50-48D0-8ADF-39DE702F1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937225736"/>
        <c:axId val="937222496"/>
      </c:barChart>
      <c:catAx>
        <c:axId val="93722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222496"/>
        <c:crosses val="autoZero"/>
        <c:auto val="1"/>
        <c:lblAlgn val="ctr"/>
        <c:lblOffset val="100"/>
        <c:noMultiLvlLbl val="0"/>
      </c:catAx>
      <c:valAx>
        <c:axId val="937222496"/>
        <c:scaling>
          <c:orientation val="minMax"/>
          <c:max val="14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 dirty="0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5.7559044967159907E-4"/>
              <c:y val="1.17628187008225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22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Suomen ja Ruotsin</a:t>
            </a:r>
            <a:r>
              <a:rPr lang="fi-FI" baseline="0">
                <a:solidFill>
                  <a:sysClr val="windowText" lastClr="000000"/>
                </a:solidFill>
              </a:rPr>
              <a:t> (SE1 &amp; SE3) hinta-alueiden sähkön tukkuhinnat vuosittain</a:t>
            </a:r>
            <a:endParaRPr lang="fi-FI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1738429037833683E-2"/>
          <c:y val="9.5798529881023387E-2"/>
          <c:w val="0.93037539210037767"/>
          <c:h val="0.78510288099890191"/>
        </c:manualLayout>
      </c:layout>
      <c:lineChart>
        <c:grouping val="standard"/>
        <c:varyColors val="0"/>
        <c:ser>
          <c:idx val="0"/>
          <c:order val="0"/>
          <c:tx>
            <c:strRef>
              <c:f>'Vuosi, EU'!$B$32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'Vuosi, EU'!$A$33:$A$54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'Vuosi, EU'!$B$33:$B$54</c:f>
              <c:numCache>
                <c:formatCode>General</c:formatCode>
                <c:ptCount val="22"/>
                <c:pt idx="0">
                  <c:v>35.299999999999997</c:v>
                </c:pt>
                <c:pt idx="1">
                  <c:v>27.68</c:v>
                </c:pt>
                <c:pt idx="2">
                  <c:v>30.53</c:v>
                </c:pt>
                <c:pt idx="3">
                  <c:v>48.57</c:v>
                </c:pt>
                <c:pt idx="4">
                  <c:v>30.01</c:v>
                </c:pt>
                <c:pt idx="5">
                  <c:v>51.02</c:v>
                </c:pt>
                <c:pt idx="6">
                  <c:v>36.979999999999997</c:v>
                </c:pt>
                <c:pt idx="7">
                  <c:v>56.64</c:v>
                </c:pt>
                <c:pt idx="8">
                  <c:v>49.3</c:v>
                </c:pt>
                <c:pt idx="9">
                  <c:v>36.64</c:v>
                </c:pt>
                <c:pt idx="10">
                  <c:v>41.16</c:v>
                </c:pt>
                <c:pt idx="11">
                  <c:v>36.020000000000003</c:v>
                </c:pt>
                <c:pt idx="12">
                  <c:v>29.66</c:v>
                </c:pt>
                <c:pt idx="13">
                  <c:v>32.450000000000003</c:v>
                </c:pt>
                <c:pt idx="14">
                  <c:v>33.19</c:v>
                </c:pt>
                <c:pt idx="15">
                  <c:v>46.8</c:v>
                </c:pt>
                <c:pt idx="16">
                  <c:v>44.04</c:v>
                </c:pt>
                <c:pt idx="17">
                  <c:v>28.02</c:v>
                </c:pt>
                <c:pt idx="18">
                  <c:v>72.34</c:v>
                </c:pt>
                <c:pt idx="19">
                  <c:v>154.04</c:v>
                </c:pt>
                <c:pt idx="20">
                  <c:v>56.47</c:v>
                </c:pt>
                <c:pt idx="21">
                  <c:v>45.57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00-4E70-BAA6-A171AEAB5C02}"/>
            </c:ext>
          </c:extLst>
        </c:ser>
        <c:ser>
          <c:idx val="1"/>
          <c:order val="1"/>
          <c:tx>
            <c:strRef>
              <c:f>'Vuosi, EU'!$C$32</c:f>
              <c:strCache>
                <c:ptCount val="1"/>
                <c:pt idx="0">
                  <c:v>Tukholma (SE3)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'Vuosi, EU'!$A$33:$A$54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'Vuosi, EU'!$C$33:$C$54</c:f>
              <c:numCache>
                <c:formatCode>General</c:formatCode>
                <c:ptCount val="22"/>
                <c:pt idx="0">
                  <c:v>36.49</c:v>
                </c:pt>
                <c:pt idx="1">
                  <c:v>28.08</c:v>
                </c:pt>
                <c:pt idx="2">
                  <c:v>29.76</c:v>
                </c:pt>
                <c:pt idx="3">
                  <c:v>48.12</c:v>
                </c:pt>
                <c:pt idx="4">
                  <c:v>30.25</c:v>
                </c:pt>
                <c:pt idx="5">
                  <c:v>51.12</c:v>
                </c:pt>
                <c:pt idx="6">
                  <c:v>37.01</c:v>
                </c:pt>
                <c:pt idx="7">
                  <c:v>56.82</c:v>
                </c:pt>
                <c:pt idx="8">
                  <c:v>48</c:v>
                </c:pt>
                <c:pt idx="9">
                  <c:v>32.32</c:v>
                </c:pt>
                <c:pt idx="10">
                  <c:v>39.450000000000003</c:v>
                </c:pt>
                <c:pt idx="11">
                  <c:v>31.62</c:v>
                </c:pt>
                <c:pt idx="12">
                  <c:v>22</c:v>
                </c:pt>
                <c:pt idx="13">
                  <c:v>29.24</c:v>
                </c:pt>
                <c:pt idx="14">
                  <c:v>31.24</c:v>
                </c:pt>
                <c:pt idx="15">
                  <c:v>44.54</c:v>
                </c:pt>
                <c:pt idx="16">
                  <c:v>38.36</c:v>
                </c:pt>
                <c:pt idx="17">
                  <c:v>21.19</c:v>
                </c:pt>
                <c:pt idx="18">
                  <c:v>66</c:v>
                </c:pt>
                <c:pt idx="19">
                  <c:v>129.21</c:v>
                </c:pt>
                <c:pt idx="20">
                  <c:v>51.7</c:v>
                </c:pt>
                <c:pt idx="21">
                  <c:v>35.770000000000003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00-4E70-BAA6-A171AEAB5C02}"/>
            </c:ext>
          </c:extLst>
        </c:ser>
        <c:ser>
          <c:idx val="2"/>
          <c:order val="2"/>
          <c:tx>
            <c:strRef>
              <c:f>'Vuosi, EU'!$D$32</c:f>
              <c:strCache>
                <c:ptCount val="1"/>
                <c:pt idx="0">
                  <c:v>Pohjois-Ruotsi (SE1)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'Vuosi, EU'!$A$33:$A$54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'Vuosi, EU'!$D$33:$D$54</c:f>
              <c:numCache>
                <c:formatCode>General</c:formatCode>
                <c:ptCount val="22"/>
                <c:pt idx="0">
                  <c:v>36.49</c:v>
                </c:pt>
                <c:pt idx="1">
                  <c:v>28.08</c:v>
                </c:pt>
                <c:pt idx="2">
                  <c:v>29.76</c:v>
                </c:pt>
                <c:pt idx="3">
                  <c:v>48.12</c:v>
                </c:pt>
                <c:pt idx="4">
                  <c:v>30.25</c:v>
                </c:pt>
                <c:pt idx="5">
                  <c:v>51.12</c:v>
                </c:pt>
                <c:pt idx="6">
                  <c:v>37.01</c:v>
                </c:pt>
                <c:pt idx="7">
                  <c:v>56.82</c:v>
                </c:pt>
                <c:pt idx="8">
                  <c:v>47.8</c:v>
                </c:pt>
                <c:pt idx="9">
                  <c:v>31.72</c:v>
                </c:pt>
                <c:pt idx="10">
                  <c:v>39.19</c:v>
                </c:pt>
                <c:pt idx="11">
                  <c:v>31.42</c:v>
                </c:pt>
                <c:pt idx="12">
                  <c:v>21.16</c:v>
                </c:pt>
                <c:pt idx="13">
                  <c:v>28.95</c:v>
                </c:pt>
                <c:pt idx="14">
                  <c:v>30.84</c:v>
                </c:pt>
                <c:pt idx="15">
                  <c:v>44.23</c:v>
                </c:pt>
                <c:pt idx="16">
                  <c:v>37.94</c:v>
                </c:pt>
                <c:pt idx="17">
                  <c:v>14.39</c:v>
                </c:pt>
                <c:pt idx="18">
                  <c:v>42.49</c:v>
                </c:pt>
                <c:pt idx="19">
                  <c:v>59.06</c:v>
                </c:pt>
                <c:pt idx="20">
                  <c:v>39.97</c:v>
                </c:pt>
                <c:pt idx="21">
                  <c:v>25.05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00-4E70-BAA6-A171AEAB5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788552"/>
        <c:axId val="535757480"/>
      </c:lineChart>
      <c:catAx>
        <c:axId val="32778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5757480"/>
        <c:crosses val="autoZero"/>
        <c:auto val="1"/>
        <c:lblAlgn val="ctr"/>
        <c:lblOffset val="100"/>
        <c:noMultiLvlLbl val="0"/>
      </c:catAx>
      <c:valAx>
        <c:axId val="53575748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2.02473354172900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778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01062672044043"/>
          <c:y val="9.7322584563605291E-2"/>
          <c:w val="0.43825516932334679"/>
          <c:h val="4.8842588319430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6412347681107E-2"/>
          <c:y val="9.2384385050460233E-2"/>
          <c:w val="0.92611511682397296"/>
          <c:h val="0.75391172230231795"/>
        </c:manualLayout>
      </c:layout>
      <c:lineChart>
        <c:grouping val="standard"/>
        <c:varyColors val="0"/>
        <c:ser>
          <c:idx val="0"/>
          <c:order val="0"/>
          <c:tx>
            <c:strRef>
              <c:f>'Suomi vs. Ruotsi'!$B$1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'Suomi vs. Ruotsi'!$A$2:$A$13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'Suomi vs. Ruotsi'!$B$2:$B$13</c:f>
              <c:numCache>
                <c:formatCode>General</c:formatCode>
                <c:ptCount val="12"/>
                <c:pt idx="0">
                  <c:v>106.22</c:v>
                </c:pt>
                <c:pt idx="1">
                  <c:v>51.58</c:v>
                </c:pt>
                <c:pt idx="2">
                  <c:v>59.38</c:v>
                </c:pt>
                <c:pt idx="3">
                  <c:v>48.92</c:v>
                </c:pt>
                <c:pt idx="4">
                  <c:v>35.130000000000003</c:v>
                </c:pt>
                <c:pt idx="5">
                  <c:v>36.090000000000003</c:v>
                </c:pt>
                <c:pt idx="6">
                  <c:v>16.739999999999998</c:v>
                </c:pt>
                <c:pt idx="7">
                  <c:v>12.53</c:v>
                </c:pt>
                <c:pt idx="8">
                  <c:v>56.02</c:v>
                </c:pt>
                <c:pt idx="9">
                  <c:v>40.64</c:v>
                </c:pt>
                <c:pt idx="10">
                  <c:v>45.34</c:v>
                </c:pt>
                <c:pt idx="11">
                  <c:v>38.79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9C-4E08-A88C-7F4A3934F961}"/>
            </c:ext>
          </c:extLst>
        </c:ser>
        <c:ser>
          <c:idx val="1"/>
          <c:order val="1"/>
          <c:tx>
            <c:strRef>
              <c:f>'Suomi vs. Ruotsi'!$C$1</c:f>
              <c:strCache>
                <c:ptCount val="1"/>
                <c:pt idx="0">
                  <c:v>Tukholma (SE3)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'Suomi vs. Ruotsi'!$A$2:$A$13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'Suomi vs. Ruotsi'!$C$2:$C$13</c:f>
              <c:numCache>
                <c:formatCode>General</c:formatCode>
                <c:ptCount val="12"/>
                <c:pt idx="0">
                  <c:v>71.239999999999995</c:v>
                </c:pt>
                <c:pt idx="1">
                  <c:v>44.71</c:v>
                </c:pt>
                <c:pt idx="2">
                  <c:v>52.6</c:v>
                </c:pt>
                <c:pt idx="3">
                  <c:v>48.5</c:v>
                </c:pt>
                <c:pt idx="4">
                  <c:v>20.37</c:v>
                </c:pt>
                <c:pt idx="5">
                  <c:v>24.15</c:v>
                </c:pt>
                <c:pt idx="6">
                  <c:v>18</c:v>
                </c:pt>
                <c:pt idx="7">
                  <c:v>7.41</c:v>
                </c:pt>
                <c:pt idx="8">
                  <c:v>14.49</c:v>
                </c:pt>
                <c:pt idx="9">
                  <c:v>20.190000000000001</c:v>
                </c:pt>
                <c:pt idx="10">
                  <c:v>57.76</c:v>
                </c:pt>
                <c:pt idx="11">
                  <c:v>50.54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9C-4E08-A88C-7F4A3934F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803120"/>
        <c:axId val="490800240"/>
      </c:lineChart>
      <c:catAx>
        <c:axId val="49080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0800240"/>
        <c:crosses val="autoZero"/>
        <c:auto val="1"/>
        <c:lblAlgn val="ctr"/>
        <c:lblOffset val="100"/>
        <c:noMultiLvlLbl val="0"/>
      </c:catAx>
      <c:valAx>
        <c:axId val="49080024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8.015948633847530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08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Suomen</a:t>
            </a:r>
            <a:r>
              <a:rPr lang="fi-FI" baseline="0">
                <a:solidFill>
                  <a:sysClr val="windowText" lastClr="000000"/>
                </a:solidFill>
              </a:rPr>
              <a:t> inflaatiokorjattu</a:t>
            </a:r>
            <a:r>
              <a:rPr lang="fi-FI">
                <a:solidFill>
                  <a:sysClr val="windowText" lastClr="000000"/>
                </a:solidFill>
              </a:rPr>
              <a:t> sähkön tukkuhinta kuukausittain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7968954460445287E-2"/>
          <c:y val="0.11608763693270735"/>
          <c:w val="0.92607435685997452"/>
          <c:h val="0.74264759378997147"/>
        </c:manualLayout>
      </c:layout>
      <c:lineChart>
        <c:grouping val="standard"/>
        <c:varyColors val="0"/>
        <c:ser>
          <c:idx val="0"/>
          <c:order val="0"/>
          <c:tx>
            <c:strRef>
              <c:f>'Kuukausi, Suomi'!$D$1</c:f>
              <c:strCache>
                <c:ptCount val="1"/>
                <c:pt idx="0">
                  <c:v>Inflaatiokorjattu sähkön hinta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'Kuukausi, Suomi'!$A$86:$A$325</c:f>
              <c:numCache>
                <c:formatCode>mm\/yy</c:formatCode>
                <c:ptCount val="24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  <c:pt idx="227">
                  <c:v>45261</c:v>
                </c:pt>
                <c:pt idx="228">
                  <c:v>45292</c:v>
                </c:pt>
                <c:pt idx="229">
                  <c:v>45323</c:v>
                </c:pt>
                <c:pt idx="230">
                  <c:v>45352</c:v>
                </c:pt>
                <c:pt idx="231">
                  <c:v>45383</c:v>
                </c:pt>
                <c:pt idx="232">
                  <c:v>45413</c:v>
                </c:pt>
                <c:pt idx="233">
                  <c:v>45444</c:v>
                </c:pt>
                <c:pt idx="234">
                  <c:v>45474</c:v>
                </c:pt>
                <c:pt idx="235">
                  <c:v>45505</c:v>
                </c:pt>
                <c:pt idx="236">
                  <c:v>45536</c:v>
                </c:pt>
                <c:pt idx="237">
                  <c:v>45566</c:v>
                </c:pt>
                <c:pt idx="238">
                  <c:v>45597</c:v>
                </c:pt>
                <c:pt idx="239">
                  <c:v>45627</c:v>
                </c:pt>
              </c:numCache>
            </c:numRef>
          </c:cat>
          <c:val>
            <c:numRef>
              <c:f>'Kuukausi, Suomi'!$D$86:$D$325</c:f>
              <c:numCache>
                <c:formatCode>0.00</c:formatCode>
                <c:ptCount val="240"/>
                <c:pt idx="0">
                  <c:v>34.365371428571429</c:v>
                </c:pt>
                <c:pt idx="1">
                  <c:v>37.68268769716088</c:v>
                </c:pt>
                <c:pt idx="2">
                  <c:v>45.124978001257077</c:v>
                </c:pt>
                <c:pt idx="3">
                  <c:v>45.202043887147333</c:v>
                </c:pt>
                <c:pt idx="4">
                  <c:v>44.948937774984287</c:v>
                </c:pt>
                <c:pt idx="5">
                  <c:v>39.129253918495294</c:v>
                </c:pt>
                <c:pt idx="6">
                  <c:v>43.995386549340033</c:v>
                </c:pt>
                <c:pt idx="7">
                  <c:v>51.318733542319748</c:v>
                </c:pt>
                <c:pt idx="8">
                  <c:v>43.609713216957601</c:v>
                </c:pt>
                <c:pt idx="9">
                  <c:v>49.30083593262632</c:v>
                </c:pt>
                <c:pt idx="10">
                  <c:v>46.840663329161451</c:v>
                </c:pt>
                <c:pt idx="11">
                  <c:v>53.973750000000003</c:v>
                </c:pt>
                <c:pt idx="12">
                  <c:v>63.054583072100321</c:v>
                </c:pt>
                <c:pt idx="13">
                  <c:v>69.351897946484129</c:v>
                </c:pt>
                <c:pt idx="14">
                  <c:v>77.085707196029787</c:v>
                </c:pt>
                <c:pt idx="15">
                  <c:v>70.754324491054902</c:v>
                </c:pt>
                <c:pt idx="16">
                  <c:v>50.57719038817006</c:v>
                </c:pt>
                <c:pt idx="17">
                  <c:v>65.147918719211816</c:v>
                </c:pt>
                <c:pt idx="18">
                  <c:v>70.798000000000002</c:v>
                </c:pt>
                <c:pt idx="19">
                  <c:v>96.517933579335789</c:v>
                </c:pt>
                <c:pt idx="20">
                  <c:v>91.296795580110484</c:v>
                </c:pt>
                <c:pt idx="21">
                  <c:v>72.578395590936921</c:v>
                </c:pt>
                <c:pt idx="22">
                  <c:v>66.32045287637699</c:v>
                </c:pt>
                <c:pt idx="23">
                  <c:v>45.709284403669727</c:v>
                </c:pt>
                <c:pt idx="24">
                  <c:v>39.271838235294119</c:v>
                </c:pt>
                <c:pt idx="25">
                  <c:v>42.756833130328864</c:v>
                </c:pt>
                <c:pt idx="26">
                  <c:v>33.423444108761331</c:v>
                </c:pt>
                <c:pt idx="27">
                  <c:v>31.143391461214673</c:v>
                </c:pt>
                <c:pt idx="28">
                  <c:v>30.942010836845274</c:v>
                </c:pt>
                <c:pt idx="29">
                  <c:v>37.781888153938667</c:v>
                </c:pt>
                <c:pt idx="30">
                  <c:v>31.41490974729242</c:v>
                </c:pt>
                <c:pt idx="31">
                  <c:v>37.703076923076921</c:v>
                </c:pt>
                <c:pt idx="32">
                  <c:v>45.031813285457808</c:v>
                </c:pt>
                <c:pt idx="33">
                  <c:v>51.82955277280859</c:v>
                </c:pt>
                <c:pt idx="34">
                  <c:v>63.337535714285714</c:v>
                </c:pt>
                <c:pt idx="35">
                  <c:v>60.686781883194278</c:v>
                </c:pt>
                <c:pt idx="36">
                  <c:v>63.506831858407075</c:v>
                </c:pt>
                <c:pt idx="37">
                  <c:v>54.464568408690553</c:v>
                </c:pt>
                <c:pt idx="38">
                  <c:v>43.367050610820243</c:v>
                </c:pt>
                <c:pt idx="39">
                  <c:v>59.075560720511326</c:v>
                </c:pt>
                <c:pt idx="40">
                  <c:v>51.766231213872828</c:v>
                </c:pt>
                <c:pt idx="41">
                  <c:v>77.468364055299531</c:v>
                </c:pt>
                <c:pt idx="42">
                  <c:v>79.509446366782001</c:v>
                </c:pt>
                <c:pt idx="43">
                  <c:v>87.424512055109076</c:v>
                </c:pt>
                <c:pt idx="44">
                  <c:v>97.854617142857137</c:v>
                </c:pt>
                <c:pt idx="45">
                  <c:v>80.489657142857141</c:v>
                </c:pt>
                <c:pt idx="46">
                  <c:v>70.314933946008054</c:v>
                </c:pt>
                <c:pt idx="47">
                  <c:v>59.640691244239626</c:v>
                </c:pt>
                <c:pt idx="48">
                  <c:v>55.358383371824473</c:v>
                </c:pt>
                <c:pt idx="49">
                  <c:v>51.622746682054242</c:v>
                </c:pt>
                <c:pt idx="50">
                  <c:v>46.949204152249138</c:v>
                </c:pt>
                <c:pt idx="51">
                  <c:v>46.383875432525954</c:v>
                </c:pt>
                <c:pt idx="52">
                  <c:v>44.670953206239169</c:v>
                </c:pt>
                <c:pt idx="53">
                  <c:v>47.594766570605195</c:v>
                </c:pt>
                <c:pt idx="54">
                  <c:v>45.772935034802785</c:v>
                </c:pt>
                <c:pt idx="55">
                  <c:v>50.31126662810874</c:v>
                </c:pt>
                <c:pt idx="56">
                  <c:v>47.973672055427251</c:v>
                </c:pt>
                <c:pt idx="57">
                  <c:v>47.51986070806732</c:v>
                </c:pt>
                <c:pt idx="58">
                  <c:v>49.643165217391299</c:v>
                </c:pt>
                <c:pt idx="59">
                  <c:v>64.881413673232913</c:v>
                </c:pt>
                <c:pt idx="60">
                  <c:v>88.797293233082712</c:v>
                </c:pt>
                <c:pt idx="61">
                  <c:v>126.04945244956774</c:v>
                </c:pt>
                <c:pt idx="62">
                  <c:v>73.901077981651369</c:v>
                </c:pt>
                <c:pt idx="63">
                  <c:v>58.329982847341334</c:v>
                </c:pt>
                <c:pt idx="64">
                  <c:v>52.732100744132801</c:v>
                </c:pt>
                <c:pt idx="65">
                  <c:v>55.930691033695034</c:v>
                </c:pt>
                <c:pt idx="66">
                  <c:v>65.330562571756602</c:v>
                </c:pt>
                <c:pt idx="67">
                  <c:v>57.662744425385931</c:v>
                </c:pt>
                <c:pt idx="68">
                  <c:v>68.014114968696646</c:v>
                </c:pt>
                <c:pt idx="69">
                  <c:v>67.783911564625853</c:v>
                </c:pt>
                <c:pt idx="70">
                  <c:v>74.759287330316738</c:v>
                </c:pt>
                <c:pt idx="71">
                  <c:v>119.97048958919528</c:v>
                </c:pt>
                <c:pt idx="72">
                  <c:v>90.218328659562545</c:v>
                </c:pt>
                <c:pt idx="73">
                  <c:v>84.018795986622067</c:v>
                </c:pt>
                <c:pt idx="74">
                  <c:v>78.804844789356977</c:v>
                </c:pt>
                <c:pt idx="75">
                  <c:v>68.366696181516332</c:v>
                </c:pt>
                <c:pt idx="76">
                  <c:v>70.252367256637172</c:v>
                </c:pt>
                <c:pt idx="77">
                  <c:v>62.48889134031991</c:v>
                </c:pt>
                <c:pt idx="78">
                  <c:v>54.477212389380533</c:v>
                </c:pt>
                <c:pt idx="79">
                  <c:v>62.985851239669415</c:v>
                </c:pt>
                <c:pt idx="80">
                  <c:v>49.752737246297315</c:v>
                </c:pt>
                <c:pt idx="81">
                  <c:v>47.13990147783251</c:v>
                </c:pt>
                <c:pt idx="82">
                  <c:v>53.634784034991796</c:v>
                </c:pt>
                <c:pt idx="83">
                  <c:v>42.568687089715539</c:v>
                </c:pt>
                <c:pt idx="84">
                  <c:v>49.242326086956524</c:v>
                </c:pt>
                <c:pt idx="85">
                  <c:v>66.626237837837834</c:v>
                </c:pt>
                <c:pt idx="86">
                  <c:v>45.888174474959605</c:v>
                </c:pt>
                <c:pt idx="87">
                  <c:v>45.702801932367144</c:v>
                </c:pt>
                <c:pt idx="88">
                  <c:v>41.746545064377685</c:v>
                </c:pt>
                <c:pt idx="89">
                  <c:v>34.265372654155499</c:v>
                </c:pt>
                <c:pt idx="90">
                  <c:v>17.144427727028479</c:v>
                </c:pt>
                <c:pt idx="91">
                  <c:v>47.78129758713137</c:v>
                </c:pt>
                <c:pt idx="92">
                  <c:v>51.155993589743595</c:v>
                </c:pt>
                <c:pt idx="93">
                  <c:v>48.011935999999999</c:v>
                </c:pt>
                <c:pt idx="94">
                  <c:v>46.14301765650081</c:v>
                </c:pt>
                <c:pt idx="95">
                  <c:v>58.36871191876002</c:v>
                </c:pt>
                <c:pt idx="96">
                  <c:v>51.909657754010695</c:v>
                </c:pt>
                <c:pt idx="97">
                  <c:v>48.925901116427433</c:v>
                </c:pt>
                <c:pt idx="98">
                  <c:v>55.613202752779245</c:v>
                </c:pt>
                <c:pt idx="99">
                  <c:v>54.168044397462999</c:v>
                </c:pt>
                <c:pt idx="100">
                  <c:v>46.07552854122622</c:v>
                </c:pt>
                <c:pt idx="101">
                  <c:v>47.679756742464306</c:v>
                </c:pt>
                <c:pt idx="102">
                  <c:v>45.704928609201481</c:v>
                </c:pt>
                <c:pt idx="103">
                  <c:v>53.738866525423724</c:v>
                </c:pt>
                <c:pt idx="104">
                  <c:v>58.855248152059126</c:v>
                </c:pt>
                <c:pt idx="105">
                  <c:v>56.535213494992092</c:v>
                </c:pt>
                <c:pt idx="106">
                  <c:v>46.877170010559659</c:v>
                </c:pt>
                <c:pt idx="107">
                  <c:v>43.770173592845872</c:v>
                </c:pt>
                <c:pt idx="108">
                  <c:v>49.419378947368415</c:v>
                </c:pt>
                <c:pt idx="109">
                  <c:v>41.852724409448811</c:v>
                </c:pt>
                <c:pt idx="110">
                  <c:v>38.158271346254587</c:v>
                </c:pt>
                <c:pt idx="111">
                  <c:v>38.489027196652721</c:v>
                </c:pt>
                <c:pt idx="112">
                  <c:v>44.819653906659674</c:v>
                </c:pt>
                <c:pt idx="113">
                  <c:v>43.31776846516501</c:v>
                </c:pt>
                <c:pt idx="114">
                  <c:v>45.052197168327218</c:v>
                </c:pt>
                <c:pt idx="115">
                  <c:v>46.924525929806187</c:v>
                </c:pt>
                <c:pt idx="116">
                  <c:v>46.594906249999994</c:v>
                </c:pt>
                <c:pt idx="117">
                  <c:v>44.730939457202503</c:v>
                </c:pt>
                <c:pt idx="118">
                  <c:v>43.202791427077884</c:v>
                </c:pt>
                <c:pt idx="119">
                  <c:v>45.372471204188486</c:v>
                </c:pt>
                <c:pt idx="120">
                  <c:v>41.586294148655767</c:v>
                </c:pt>
                <c:pt idx="121">
                  <c:v>40.716151419558358</c:v>
                </c:pt>
                <c:pt idx="122">
                  <c:v>35.988616352201262</c:v>
                </c:pt>
                <c:pt idx="123">
                  <c:v>36.808207547169815</c:v>
                </c:pt>
                <c:pt idx="124">
                  <c:v>31.662600943890933</c:v>
                </c:pt>
                <c:pt idx="125">
                  <c:v>26.338584163607763</c:v>
                </c:pt>
                <c:pt idx="126">
                  <c:v>33.831955835962141</c:v>
                </c:pt>
                <c:pt idx="127">
                  <c:v>38.108121720881435</c:v>
                </c:pt>
                <c:pt idx="128">
                  <c:v>38.838836477987421</c:v>
                </c:pt>
                <c:pt idx="129">
                  <c:v>40.903014128728415</c:v>
                </c:pt>
                <c:pt idx="130">
                  <c:v>38.826603773584907</c:v>
                </c:pt>
                <c:pt idx="131">
                  <c:v>32.524155299055614</c:v>
                </c:pt>
                <c:pt idx="132">
                  <c:v>46.520136986301374</c:v>
                </c:pt>
                <c:pt idx="133">
                  <c:v>32.04950526315789</c:v>
                </c:pt>
                <c:pt idx="134">
                  <c:v>33.155773466177244</c:v>
                </c:pt>
                <c:pt idx="135">
                  <c:v>33.24699424986931</c:v>
                </c:pt>
                <c:pt idx="136">
                  <c:v>34.253158995815902</c:v>
                </c:pt>
                <c:pt idx="137">
                  <c:v>43.202791427077884</c:v>
                </c:pt>
                <c:pt idx="138">
                  <c:v>37.805428870292886</c:v>
                </c:pt>
                <c:pt idx="139">
                  <c:v>38.28589649764767</c:v>
                </c:pt>
                <c:pt idx="140">
                  <c:v>39.614655532359087</c:v>
                </c:pt>
                <c:pt idx="141">
                  <c:v>45.634562499999994</c:v>
                </c:pt>
                <c:pt idx="142">
                  <c:v>49.838979698073921</c:v>
                </c:pt>
                <c:pt idx="143">
                  <c:v>41.223896103896102</c:v>
                </c:pt>
                <c:pt idx="144">
                  <c:v>40.595015673981194</c:v>
                </c:pt>
                <c:pt idx="145">
                  <c:v>42.565460218408731</c:v>
                </c:pt>
                <c:pt idx="146">
                  <c:v>37.237191887675507</c:v>
                </c:pt>
                <c:pt idx="147">
                  <c:v>37.992534992223945</c:v>
                </c:pt>
                <c:pt idx="148">
                  <c:v>37.167071651090346</c:v>
                </c:pt>
                <c:pt idx="149">
                  <c:v>37.092199170124481</c:v>
                </c:pt>
                <c:pt idx="150">
                  <c:v>41.494682622268478</c:v>
                </c:pt>
                <c:pt idx="151">
                  <c:v>43.94266735858848</c:v>
                </c:pt>
                <c:pt idx="152">
                  <c:v>45.04825479026411</c:v>
                </c:pt>
                <c:pt idx="153">
                  <c:v>40.394759192128433</c:v>
                </c:pt>
                <c:pt idx="154">
                  <c:v>40.591828512396695</c:v>
                </c:pt>
                <c:pt idx="155">
                  <c:v>38.501953488372095</c:v>
                </c:pt>
                <c:pt idx="156">
                  <c:v>44.865069984447899</c:v>
                </c:pt>
                <c:pt idx="157">
                  <c:v>52.300899224806201</c:v>
                </c:pt>
                <c:pt idx="158">
                  <c:v>54.889324394017542</c:v>
                </c:pt>
                <c:pt idx="159">
                  <c:v>48.276820987654325</c:v>
                </c:pt>
                <c:pt idx="160">
                  <c:v>46.332178828365883</c:v>
                </c:pt>
                <c:pt idx="161">
                  <c:v>56.458861538461541</c:v>
                </c:pt>
                <c:pt idx="162">
                  <c:v>64.700205338809027</c:v>
                </c:pt>
                <c:pt idx="163">
                  <c:v>66.371255766273705</c:v>
                </c:pt>
                <c:pt idx="164">
                  <c:v>60.88695652173913</c:v>
                </c:pt>
                <c:pt idx="165">
                  <c:v>55.206244897959181</c:v>
                </c:pt>
                <c:pt idx="166">
                  <c:v>59.63608163265306</c:v>
                </c:pt>
                <c:pt idx="167">
                  <c:v>62.367150153217565</c:v>
                </c:pt>
                <c:pt idx="168">
                  <c:v>66.764369230769233</c:v>
                </c:pt>
                <c:pt idx="169">
                  <c:v>55.71099540581929</c:v>
                </c:pt>
                <c:pt idx="170">
                  <c:v>47.62026517083121</c:v>
                </c:pt>
                <c:pt idx="171">
                  <c:v>49.047139959432052</c:v>
                </c:pt>
                <c:pt idx="172">
                  <c:v>47.225271711528706</c:v>
                </c:pt>
                <c:pt idx="173">
                  <c:v>36.384335025380715</c:v>
                </c:pt>
                <c:pt idx="174">
                  <c:v>54.531267175572516</c:v>
                </c:pt>
                <c:pt idx="175">
                  <c:v>57.693451596553473</c:v>
                </c:pt>
                <c:pt idx="176">
                  <c:v>57.669792194627469</c:v>
                </c:pt>
                <c:pt idx="177">
                  <c:v>54.751503797468345</c:v>
                </c:pt>
                <c:pt idx="178">
                  <c:v>54.073563101875315</c:v>
                </c:pt>
                <c:pt idx="179">
                  <c:v>45.380708502024291</c:v>
                </c:pt>
                <c:pt idx="180">
                  <c:v>32.194738445911632</c:v>
                </c:pt>
                <c:pt idx="181">
                  <c:v>28.856082995951414</c:v>
                </c:pt>
                <c:pt idx="182">
                  <c:v>24.108930562595031</c:v>
                </c:pt>
                <c:pt idx="183">
                  <c:v>23.529949135300104</c:v>
                </c:pt>
                <c:pt idx="184">
                  <c:v>23.114320610687024</c:v>
                </c:pt>
                <c:pt idx="185">
                  <c:v>33.498649060436776</c:v>
                </c:pt>
                <c:pt idx="186">
                  <c:v>23.871528340080971</c:v>
                </c:pt>
                <c:pt idx="187">
                  <c:v>47.872382397572075</c:v>
                </c:pt>
                <c:pt idx="188">
                  <c:v>44.661213960546284</c:v>
                </c:pt>
                <c:pt idx="189">
                  <c:v>36.655240020212226</c:v>
                </c:pt>
                <c:pt idx="190">
                  <c:v>32.607526555386954</c:v>
                </c:pt>
                <c:pt idx="191">
                  <c:v>46.267424242424241</c:v>
                </c:pt>
                <c:pt idx="192">
                  <c:v>60.164811273276293</c:v>
                </c:pt>
                <c:pt idx="193">
                  <c:v>66.871323971915757</c:v>
                </c:pt>
                <c:pt idx="194">
                  <c:v>44.776838419209604</c:v>
                </c:pt>
                <c:pt idx="195">
                  <c:v>42.770608175473576</c:v>
                </c:pt>
                <c:pt idx="196">
                  <c:v>53.371806869089099</c:v>
                </c:pt>
                <c:pt idx="197">
                  <c:v>65.277609561752982</c:v>
                </c:pt>
                <c:pt idx="198">
                  <c:v>91.228704714640202</c:v>
                </c:pt>
                <c:pt idx="199">
                  <c:v>78.801386138613864</c:v>
                </c:pt>
                <c:pt idx="200">
                  <c:v>102.84115498519249</c:v>
                </c:pt>
                <c:pt idx="201">
                  <c:v>74.148241058304748</c:v>
                </c:pt>
                <c:pt idx="202">
                  <c:v>97.800292682926823</c:v>
                </c:pt>
                <c:pt idx="203">
                  <c:v>220.27765739385066</c:v>
                </c:pt>
                <c:pt idx="204">
                  <c:v>120.08733847637414</c:v>
                </c:pt>
                <c:pt idx="205">
                  <c:v>90.761689059500981</c:v>
                </c:pt>
                <c:pt idx="206">
                  <c:v>95.434666666666672</c:v>
                </c:pt>
                <c:pt idx="207">
                  <c:v>87.329674681753886</c:v>
                </c:pt>
                <c:pt idx="208">
                  <c:v>144.08024197301069</c:v>
                </c:pt>
                <c:pt idx="209">
                  <c:v>151.03621247113162</c:v>
                </c:pt>
                <c:pt idx="210">
                  <c:v>197.86345303867404</c:v>
                </c:pt>
                <c:pt idx="211">
                  <c:v>280.8640865163369</c:v>
                </c:pt>
                <c:pt idx="212">
                  <c:v>229.11567123287668</c:v>
                </c:pt>
                <c:pt idx="213">
                  <c:v>119.79299864314791</c:v>
                </c:pt>
                <c:pt idx="214">
                  <c:v>203.72962466487937</c:v>
                </c:pt>
                <c:pt idx="215">
                  <c:v>256.76087656529518</c:v>
                </c:pt>
                <c:pt idx="216">
                  <c:v>81.736700755891505</c:v>
                </c:pt>
                <c:pt idx="217">
                  <c:v>82.46182539682539</c:v>
                </c:pt>
                <c:pt idx="218">
                  <c:v>75.860113935144611</c:v>
                </c:pt>
                <c:pt idx="219">
                  <c:v>61.740366972477055</c:v>
                </c:pt>
                <c:pt idx="220">
                  <c:v>27.050409407665502</c:v>
                </c:pt>
                <c:pt idx="221">
                  <c:v>44.011121739130431</c:v>
                </c:pt>
                <c:pt idx="222">
                  <c:v>33.233252595155712</c:v>
                </c:pt>
                <c:pt idx="223">
                  <c:v>67.569045751633979</c:v>
                </c:pt>
                <c:pt idx="224">
                  <c:v>33.136538295110341</c:v>
                </c:pt>
                <c:pt idx="225">
                  <c:v>37.899810181190681</c:v>
                </c:pt>
                <c:pt idx="226">
                  <c:v>70.403948051948063</c:v>
                </c:pt>
                <c:pt idx="227">
                  <c:v>76.832538860103625</c:v>
                </c:pt>
                <c:pt idx="228">
                  <c:v>106.76894056847544</c:v>
                </c:pt>
                <c:pt idx="229">
                  <c:v>51.557910064239827</c:v>
                </c:pt>
                <c:pt idx="230">
                  <c:v>59.430926243567761</c:v>
                </c:pt>
                <c:pt idx="231">
                  <c:v>48.940968709815692</c:v>
                </c:pt>
                <c:pt idx="232">
                  <c:v>35.190309012875538</c:v>
                </c:pt>
                <c:pt idx="233">
                  <c:v>36.151957081545063</c:v>
                </c:pt>
                <c:pt idx="234">
                  <c:v>16.73283083511777</c:v>
                </c:pt>
                <c:pt idx="235">
                  <c:v>12.589332759362891</c:v>
                </c:pt>
                <c:pt idx="236">
                  <c:v>56.116171673819743</c:v>
                </c:pt>
                <c:pt idx="237">
                  <c:v>40.48389244558259</c:v>
                </c:pt>
                <c:pt idx="238">
                  <c:v>45.34</c:v>
                </c:pt>
                <c:pt idx="239">
                  <c:v>38.79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64-4027-ADAA-61DD7D6C2A6C}"/>
            </c:ext>
          </c:extLst>
        </c:ser>
        <c:ser>
          <c:idx val="1"/>
          <c:order val="1"/>
          <c:tx>
            <c:strRef>
              <c:f>'Kuukausi, Suomi'!$E$1</c:f>
              <c:strCache>
                <c:ptCount val="1"/>
                <c:pt idx="0">
                  <c:v>Keskiarvo 2005-2020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'Kuukausi, Suomi'!$A$86:$A$325</c:f>
              <c:numCache>
                <c:formatCode>mm\/yy</c:formatCode>
                <c:ptCount val="24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  <c:pt idx="227">
                  <c:v>45261</c:v>
                </c:pt>
                <c:pt idx="228">
                  <c:v>45292</c:v>
                </c:pt>
                <c:pt idx="229">
                  <c:v>45323</c:v>
                </c:pt>
                <c:pt idx="230">
                  <c:v>45352</c:v>
                </c:pt>
                <c:pt idx="231">
                  <c:v>45383</c:v>
                </c:pt>
                <c:pt idx="232">
                  <c:v>45413</c:v>
                </c:pt>
                <c:pt idx="233">
                  <c:v>45444</c:v>
                </c:pt>
                <c:pt idx="234">
                  <c:v>45474</c:v>
                </c:pt>
                <c:pt idx="235">
                  <c:v>45505</c:v>
                </c:pt>
                <c:pt idx="236">
                  <c:v>45536</c:v>
                </c:pt>
                <c:pt idx="237">
                  <c:v>45566</c:v>
                </c:pt>
                <c:pt idx="238">
                  <c:v>45597</c:v>
                </c:pt>
                <c:pt idx="239">
                  <c:v>45627</c:v>
                </c:pt>
              </c:numCache>
            </c:numRef>
          </c:cat>
          <c:val>
            <c:numRef>
              <c:f>'Kuukausi, Suomi'!$E$86:$E$325</c:f>
              <c:numCache>
                <c:formatCode>0.00</c:formatCode>
                <c:ptCount val="240"/>
                <c:pt idx="0">
                  <c:v>50.819681555508446</c:v>
                </c:pt>
                <c:pt idx="1">
                  <c:v>50.819681555508446</c:v>
                </c:pt>
                <c:pt idx="2">
                  <c:v>50.819681555508446</c:v>
                </c:pt>
                <c:pt idx="3">
                  <c:v>50.819681555508446</c:v>
                </c:pt>
                <c:pt idx="4">
                  <c:v>50.819681555508446</c:v>
                </c:pt>
                <c:pt idx="5">
                  <c:v>50.819681555508446</c:v>
                </c:pt>
                <c:pt idx="6">
                  <c:v>50.819681555508446</c:v>
                </c:pt>
                <c:pt idx="7">
                  <c:v>50.819681555508446</c:v>
                </c:pt>
                <c:pt idx="8">
                  <c:v>50.819681555508446</c:v>
                </c:pt>
                <c:pt idx="9">
                  <c:v>50.819681555508446</c:v>
                </c:pt>
                <c:pt idx="10">
                  <c:v>50.819681555508446</c:v>
                </c:pt>
                <c:pt idx="11">
                  <c:v>50.819681555508446</c:v>
                </c:pt>
                <c:pt idx="12">
                  <c:v>50.819681555508446</c:v>
                </c:pt>
                <c:pt idx="13">
                  <c:v>50.819681555508446</c:v>
                </c:pt>
                <c:pt idx="14">
                  <c:v>50.819681555508446</c:v>
                </c:pt>
                <c:pt idx="15">
                  <c:v>50.819681555508446</c:v>
                </c:pt>
                <c:pt idx="16">
                  <c:v>50.819681555508446</c:v>
                </c:pt>
                <c:pt idx="17">
                  <c:v>50.819681555508446</c:v>
                </c:pt>
                <c:pt idx="18">
                  <c:v>50.819681555508446</c:v>
                </c:pt>
                <c:pt idx="19">
                  <c:v>50.819681555508446</c:v>
                </c:pt>
                <c:pt idx="20">
                  <c:v>50.819681555508446</c:v>
                </c:pt>
                <c:pt idx="21">
                  <c:v>50.819681555508446</c:v>
                </c:pt>
                <c:pt idx="22">
                  <c:v>50.819681555508446</c:v>
                </c:pt>
                <c:pt idx="23">
                  <c:v>50.819681555508446</c:v>
                </c:pt>
                <c:pt idx="24">
                  <c:v>50.819681555508446</c:v>
                </c:pt>
                <c:pt idx="25">
                  <c:v>50.819681555508446</c:v>
                </c:pt>
                <c:pt idx="26">
                  <c:v>50.819681555508446</c:v>
                </c:pt>
                <c:pt idx="27">
                  <c:v>50.819681555508446</c:v>
                </c:pt>
                <c:pt idx="28">
                  <c:v>50.819681555508446</c:v>
                </c:pt>
                <c:pt idx="29">
                  <c:v>50.819681555508446</c:v>
                </c:pt>
                <c:pt idx="30">
                  <c:v>50.819681555508446</c:v>
                </c:pt>
                <c:pt idx="31">
                  <c:v>50.819681555508446</c:v>
                </c:pt>
                <c:pt idx="32">
                  <c:v>50.819681555508446</c:v>
                </c:pt>
                <c:pt idx="33">
                  <c:v>50.819681555508446</c:v>
                </c:pt>
                <c:pt idx="34">
                  <c:v>50.819681555508446</c:v>
                </c:pt>
                <c:pt idx="35">
                  <c:v>50.819681555508446</c:v>
                </c:pt>
                <c:pt idx="36">
                  <c:v>50.819681555508446</c:v>
                </c:pt>
                <c:pt idx="37">
                  <c:v>50.819681555508446</c:v>
                </c:pt>
                <c:pt idx="38">
                  <c:v>50.819681555508446</c:v>
                </c:pt>
                <c:pt idx="39">
                  <c:v>50.819681555508446</c:v>
                </c:pt>
                <c:pt idx="40">
                  <c:v>50.819681555508446</c:v>
                </c:pt>
                <c:pt idx="41">
                  <c:v>50.819681555508446</c:v>
                </c:pt>
                <c:pt idx="42">
                  <c:v>50.819681555508446</c:v>
                </c:pt>
                <c:pt idx="43">
                  <c:v>50.819681555508446</c:v>
                </c:pt>
                <c:pt idx="44">
                  <c:v>50.819681555508446</c:v>
                </c:pt>
                <c:pt idx="45">
                  <c:v>50.819681555508446</c:v>
                </c:pt>
                <c:pt idx="46">
                  <c:v>50.819681555508446</c:v>
                </c:pt>
                <c:pt idx="47">
                  <c:v>50.819681555508446</c:v>
                </c:pt>
                <c:pt idx="48">
                  <c:v>50.819681555508446</c:v>
                </c:pt>
                <c:pt idx="49">
                  <c:v>50.819681555508446</c:v>
                </c:pt>
                <c:pt idx="50">
                  <c:v>50.819681555508446</c:v>
                </c:pt>
                <c:pt idx="51">
                  <c:v>50.819681555508446</c:v>
                </c:pt>
                <c:pt idx="52">
                  <c:v>50.819681555508446</c:v>
                </c:pt>
                <c:pt idx="53">
                  <c:v>50.819681555508446</c:v>
                </c:pt>
                <c:pt idx="54">
                  <c:v>50.819681555508446</c:v>
                </c:pt>
                <c:pt idx="55">
                  <c:v>50.819681555508446</c:v>
                </c:pt>
                <c:pt idx="56">
                  <c:v>50.819681555508446</c:v>
                </c:pt>
                <c:pt idx="57">
                  <c:v>50.819681555508446</c:v>
                </c:pt>
                <c:pt idx="58">
                  <c:v>50.819681555508446</c:v>
                </c:pt>
                <c:pt idx="59">
                  <c:v>50.819681555508446</c:v>
                </c:pt>
                <c:pt idx="60">
                  <c:v>50.819681555508446</c:v>
                </c:pt>
                <c:pt idx="61">
                  <c:v>50.819681555508446</c:v>
                </c:pt>
                <c:pt idx="62">
                  <c:v>50.819681555508446</c:v>
                </c:pt>
                <c:pt idx="63">
                  <c:v>50.819681555508446</c:v>
                </c:pt>
                <c:pt idx="64">
                  <c:v>50.819681555508446</c:v>
                </c:pt>
                <c:pt idx="65">
                  <c:v>50.819681555508446</c:v>
                </c:pt>
                <c:pt idx="66">
                  <c:v>50.819681555508446</c:v>
                </c:pt>
                <c:pt idx="67">
                  <c:v>50.819681555508446</c:v>
                </c:pt>
                <c:pt idx="68">
                  <c:v>50.819681555508446</c:v>
                </c:pt>
                <c:pt idx="69">
                  <c:v>50.819681555508446</c:v>
                </c:pt>
                <c:pt idx="70">
                  <c:v>50.819681555508446</c:v>
                </c:pt>
                <c:pt idx="71">
                  <c:v>50.819681555508446</c:v>
                </c:pt>
                <c:pt idx="72">
                  <c:v>50.819681555508446</c:v>
                </c:pt>
                <c:pt idx="73">
                  <c:v>50.819681555508446</c:v>
                </c:pt>
                <c:pt idx="74">
                  <c:v>50.819681555508446</c:v>
                </c:pt>
                <c:pt idx="75">
                  <c:v>50.819681555508446</c:v>
                </c:pt>
                <c:pt idx="76">
                  <c:v>50.819681555508446</c:v>
                </c:pt>
                <c:pt idx="77">
                  <c:v>50.819681555508446</c:v>
                </c:pt>
                <c:pt idx="78">
                  <c:v>50.819681555508446</c:v>
                </c:pt>
                <c:pt idx="79">
                  <c:v>50.819681555508446</c:v>
                </c:pt>
                <c:pt idx="80">
                  <c:v>50.819681555508446</c:v>
                </c:pt>
                <c:pt idx="81">
                  <c:v>50.819681555508446</c:v>
                </c:pt>
                <c:pt idx="82">
                  <c:v>50.819681555508446</c:v>
                </c:pt>
                <c:pt idx="83">
                  <c:v>50.819681555508446</c:v>
                </c:pt>
                <c:pt idx="84">
                  <c:v>50.819681555508446</c:v>
                </c:pt>
                <c:pt idx="85">
                  <c:v>50.819681555508446</c:v>
                </c:pt>
                <c:pt idx="86">
                  <c:v>50.819681555508446</c:v>
                </c:pt>
                <c:pt idx="87">
                  <c:v>50.819681555508446</c:v>
                </c:pt>
                <c:pt idx="88">
                  <c:v>50.819681555508446</c:v>
                </c:pt>
                <c:pt idx="89">
                  <c:v>50.819681555508446</c:v>
                </c:pt>
                <c:pt idx="90">
                  <c:v>50.819681555508446</c:v>
                </c:pt>
                <c:pt idx="91">
                  <c:v>50.819681555508446</c:v>
                </c:pt>
                <c:pt idx="92">
                  <c:v>50.819681555508446</c:v>
                </c:pt>
                <c:pt idx="93">
                  <c:v>50.819681555508446</c:v>
                </c:pt>
                <c:pt idx="94">
                  <c:v>50.819681555508446</c:v>
                </c:pt>
                <c:pt idx="95">
                  <c:v>50.819681555508446</c:v>
                </c:pt>
                <c:pt idx="96">
                  <c:v>50.819681555508446</c:v>
                </c:pt>
                <c:pt idx="97">
                  <c:v>50.819681555508446</c:v>
                </c:pt>
                <c:pt idx="98">
                  <c:v>50.819681555508446</c:v>
                </c:pt>
                <c:pt idx="99">
                  <c:v>50.819681555508446</c:v>
                </c:pt>
                <c:pt idx="100">
                  <c:v>50.819681555508446</c:v>
                </c:pt>
                <c:pt idx="101">
                  <c:v>50.819681555508446</c:v>
                </c:pt>
                <c:pt idx="102">
                  <c:v>50.819681555508446</c:v>
                </c:pt>
                <c:pt idx="103">
                  <c:v>50.819681555508446</c:v>
                </c:pt>
                <c:pt idx="104">
                  <c:v>50.819681555508446</c:v>
                </c:pt>
                <c:pt idx="105">
                  <c:v>50.819681555508446</c:v>
                </c:pt>
                <c:pt idx="106">
                  <c:v>50.819681555508446</c:v>
                </c:pt>
                <c:pt idx="107">
                  <c:v>50.819681555508446</c:v>
                </c:pt>
                <c:pt idx="108">
                  <c:v>50.819681555508446</c:v>
                </c:pt>
                <c:pt idx="109">
                  <c:v>50.819681555508446</c:v>
                </c:pt>
                <c:pt idx="110">
                  <c:v>50.819681555508446</c:v>
                </c:pt>
                <c:pt idx="111">
                  <c:v>50.819681555508446</c:v>
                </c:pt>
                <c:pt idx="112">
                  <c:v>50.819681555508446</c:v>
                </c:pt>
                <c:pt idx="113">
                  <c:v>50.819681555508446</c:v>
                </c:pt>
                <c:pt idx="114">
                  <c:v>50.819681555508446</c:v>
                </c:pt>
                <c:pt idx="115">
                  <c:v>50.819681555508446</c:v>
                </c:pt>
                <c:pt idx="116">
                  <c:v>50.819681555508446</c:v>
                </c:pt>
                <c:pt idx="117">
                  <c:v>50.819681555508446</c:v>
                </c:pt>
                <c:pt idx="118">
                  <c:v>50.819681555508446</c:v>
                </c:pt>
                <c:pt idx="119">
                  <c:v>50.819681555508446</c:v>
                </c:pt>
                <c:pt idx="120">
                  <c:v>50.819681555508446</c:v>
                </c:pt>
                <c:pt idx="121">
                  <c:v>50.819681555508446</c:v>
                </c:pt>
                <c:pt idx="122">
                  <c:v>50.819681555508446</c:v>
                </c:pt>
                <c:pt idx="123">
                  <c:v>50.819681555508446</c:v>
                </c:pt>
                <c:pt idx="124">
                  <c:v>50.819681555508446</c:v>
                </c:pt>
                <c:pt idx="125">
                  <c:v>50.819681555508446</c:v>
                </c:pt>
                <c:pt idx="126">
                  <c:v>50.819681555508446</c:v>
                </c:pt>
                <c:pt idx="127">
                  <c:v>50.819681555508446</c:v>
                </c:pt>
                <c:pt idx="128">
                  <c:v>50.819681555508446</c:v>
                </c:pt>
                <c:pt idx="129">
                  <c:v>50.819681555508446</c:v>
                </c:pt>
                <c:pt idx="130">
                  <c:v>50.819681555508446</c:v>
                </c:pt>
                <c:pt idx="131">
                  <c:v>50.819681555508446</c:v>
                </c:pt>
                <c:pt idx="132">
                  <c:v>50.819681555508446</c:v>
                </c:pt>
                <c:pt idx="133">
                  <c:v>50.819681555508446</c:v>
                </c:pt>
                <c:pt idx="134">
                  <c:v>50.819681555508446</c:v>
                </c:pt>
                <c:pt idx="135">
                  <c:v>50.819681555508446</c:v>
                </c:pt>
                <c:pt idx="136">
                  <c:v>50.819681555508446</c:v>
                </c:pt>
                <c:pt idx="137">
                  <c:v>50.819681555508446</c:v>
                </c:pt>
                <c:pt idx="138">
                  <c:v>50.819681555508446</c:v>
                </c:pt>
                <c:pt idx="139">
                  <c:v>50.819681555508446</c:v>
                </c:pt>
                <c:pt idx="140">
                  <c:v>50.819681555508446</c:v>
                </c:pt>
                <c:pt idx="141">
                  <c:v>50.819681555508446</c:v>
                </c:pt>
                <c:pt idx="142">
                  <c:v>50.819681555508446</c:v>
                </c:pt>
                <c:pt idx="143">
                  <c:v>50.819681555508446</c:v>
                </c:pt>
                <c:pt idx="144">
                  <c:v>50.819681555508446</c:v>
                </c:pt>
                <c:pt idx="145">
                  <c:v>50.819681555508446</c:v>
                </c:pt>
                <c:pt idx="146">
                  <c:v>50.819681555508446</c:v>
                </c:pt>
                <c:pt idx="147">
                  <c:v>50.819681555508446</c:v>
                </c:pt>
                <c:pt idx="148">
                  <c:v>50.819681555508446</c:v>
                </c:pt>
                <c:pt idx="149">
                  <c:v>50.819681555508446</c:v>
                </c:pt>
                <c:pt idx="150">
                  <c:v>50.819681555508446</c:v>
                </c:pt>
                <c:pt idx="151">
                  <c:v>50.819681555508446</c:v>
                </c:pt>
                <c:pt idx="152">
                  <c:v>50.819681555508446</c:v>
                </c:pt>
                <c:pt idx="153">
                  <c:v>50.819681555508446</c:v>
                </c:pt>
                <c:pt idx="154">
                  <c:v>50.819681555508446</c:v>
                </c:pt>
                <c:pt idx="155">
                  <c:v>50.819681555508446</c:v>
                </c:pt>
                <c:pt idx="156">
                  <c:v>50.819681555508446</c:v>
                </c:pt>
                <c:pt idx="157">
                  <c:v>50.819681555508446</c:v>
                </c:pt>
                <c:pt idx="158">
                  <c:v>50.819681555508446</c:v>
                </c:pt>
                <c:pt idx="159">
                  <c:v>50.819681555508446</c:v>
                </c:pt>
                <c:pt idx="160">
                  <c:v>50.819681555508446</c:v>
                </c:pt>
                <c:pt idx="161">
                  <c:v>50.819681555508446</c:v>
                </c:pt>
                <c:pt idx="162">
                  <c:v>50.819681555508446</c:v>
                </c:pt>
                <c:pt idx="163">
                  <c:v>50.819681555508446</c:v>
                </c:pt>
                <c:pt idx="164">
                  <c:v>50.819681555508446</c:v>
                </c:pt>
                <c:pt idx="165">
                  <c:v>50.819681555508446</c:v>
                </c:pt>
                <c:pt idx="166">
                  <c:v>50.819681555508446</c:v>
                </c:pt>
                <c:pt idx="167">
                  <c:v>50.819681555508446</c:v>
                </c:pt>
                <c:pt idx="168">
                  <c:v>50.819681555508446</c:v>
                </c:pt>
                <c:pt idx="169">
                  <c:v>50.819681555508446</c:v>
                </c:pt>
                <c:pt idx="170">
                  <c:v>50.819681555508446</c:v>
                </c:pt>
                <c:pt idx="171">
                  <c:v>50.819681555508446</c:v>
                </c:pt>
                <c:pt idx="172">
                  <c:v>50.819681555508446</c:v>
                </c:pt>
                <c:pt idx="173">
                  <c:v>50.819681555508446</c:v>
                </c:pt>
                <c:pt idx="174">
                  <c:v>50.819681555508446</c:v>
                </c:pt>
                <c:pt idx="175">
                  <c:v>50.819681555508446</c:v>
                </c:pt>
                <c:pt idx="176">
                  <c:v>50.819681555508446</c:v>
                </c:pt>
                <c:pt idx="177">
                  <c:v>50.819681555508446</c:v>
                </c:pt>
                <c:pt idx="178">
                  <c:v>50.819681555508446</c:v>
                </c:pt>
                <c:pt idx="179">
                  <c:v>50.819681555508446</c:v>
                </c:pt>
                <c:pt idx="180">
                  <c:v>50.819681555508446</c:v>
                </c:pt>
                <c:pt idx="181">
                  <c:v>50.819681555508446</c:v>
                </c:pt>
                <c:pt idx="182">
                  <c:v>50.819681555508446</c:v>
                </c:pt>
                <c:pt idx="183">
                  <c:v>50.819681555508446</c:v>
                </c:pt>
                <c:pt idx="184">
                  <c:v>50.819681555508446</c:v>
                </c:pt>
                <c:pt idx="185">
                  <c:v>50.819681555508446</c:v>
                </c:pt>
                <c:pt idx="186">
                  <c:v>50.819681555508446</c:v>
                </c:pt>
                <c:pt idx="187">
                  <c:v>50.819681555508446</c:v>
                </c:pt>
                <c:pt idx="188">
                  <c:v>50.819681555508446</c:v>
                </c:pt>
                <c:pt idx="189">
                  <c:v>50.819681555508446</c:v>
                </c:pt>
                <c:pt idx="190">
                  <c:v>50.819681555508446</c:v>
                </c:pt>
                <c:pt idx="191">
                  <c:v>50.819681555508446</c:v>
                </c:pt>
                <c:pt idx="192">
                  <c:v>50.819681555508446</c:v>
                </c:pt>
                <c:pt idx="193">
                  <c:v>50.819681555508446</c:v>
                </c:pt>
                <c:pt idx="194">
                  <c:v>50.819681555508446</c:v>
                </c:pt>
                <c:pt idx="195">
                  <c:v>50.819681555508446</c:v>
                </c:pt>
                <c:pt idx="196">
                  <c:v>50.819681555508446</c:v>
                </c:pt>
                <c:pt idx="197">
                  <c:v>50.819681555508446</c:v>
                </c:pt>
                <c:pt idx="198">
                  <c:v>50.819681555508446</c:v>
                </c:pt>
                <c:pt idx="199">
                  <c:v>50.819681555508446</c:v>
                </c:pt>
                <c:pt idx="200">
                  <c:v>50.819681555508446</c:v>
                </c:pt>
                <c:pt idx="201">
                  <c:v>50.819681555508446</c:v>
                </c:pt>
                <c:pt idx="202">
                  <c:v>50.819681555508446</c:v>
                </c:pt>
                <c:pt idx="203">
                  <c:v>50.819681555508446</c:v>
                </c:pt>
                <c:pt idx="204">
                  <c:v>50.819681555508446</c:v>
                </c:pt>
                <c:pt idx="205">
                  <c:v>50.819681555508446</c:v>
                </c:pt>
                <c:pt idx="206">
                  <c:v>50.819681555508446</c:v>
                </c:pt>
                <c:pt idx="207">
                  <c:v>50.819681555508446</c:v>
                </c:pt>
                <c:pt idx="208">
                  <c:v>50.819681555508446</c:v>
                </c:pt>
                <c:pt idx="209">
                  <c:v>50.819681555508446</c:v>
                </c:pt>
                <c:pt idx="210">
                  <c:v>50.819681555508446</c:v>
                </c:pt>
                <c:pt idx="211">
                  <c:v>50.819681555508446</c:v>
                </c:pt>
                <c:pt idx="212">
                  <c:v>50.819681555508446</c:v>
                </c:pt>
                <c:pt idx="213">
                  <c:v>50.819681555508446</c:v>
                </c:pt>
                <c:pt idx="214">
                  <c:v>50.819681555508446</c:v>
                </c:pt>
                <c:pt idx="215">
                  <c:v>50.819681555508446</c:v>
                </c:pt>
                <c:pt idx="216">
                  <c:v>50.819681555508446</c:v>
                </c:pt>
                <c:pt idx="217">
                  <c:v>50.819681555508446</c:v>
                </c:pt>
                <c:pt idx="218">
                  <c:v>50.819681555508446</c:v>
                </c:pt>
                <c:pt idx="219">
                  <c:v>50.819681555508446</c:v>
                </c:pt>
                <c:pt idx="220">
                  <c:v>50.819681555508446</c:v>
                </c:pt>
                <c:pt idx="221">
                  <c:v>50.819681555508446</c:v>
                </c:pt>
                <c:pt idx="222">
                  <c:v>50.819681555508446</c:v>
                </c:pt>
                <c:pt idx="223">
                  <c:v>50.819681555508446</c:v>
                </c:pt>
                <c:pt idx="224">
                  <c:v>50.819681555508446</c:v>
                </c:pt>
                <c:pt idx="225">
                  <c:v>50.819681555508446</c:v>
                </c:pt>
                <c:pt idx="226">
                  <c:v>50.819681555508446</c:v>
                </c:pt>
                <c:pt idx="227">
                  <c:v>50.819681555508446</c:v>
                </c:pt>
                <c:pt idx="228">
                  <c:v>50.819681555508446</c:v>
                </c:pt>
                <c:pt idx="229">
                  <c:v>50.819681555508446</c:v>
                </c:pt>
                <c:pt idx="230">
                  <c:v>50.819681555508446</c:v>
                </c:pt>
                <c:pt idx="231">
                  <c:v>50.819681555508446</c:v>
                </c:pt>
                <c:pt idx="232">
                  <c:v>50.819681555508446</c:v>
                </c:pt>
                <c:pt idx="233">
                  <c:v>50.819681555508446</c:v>
                </c:pt>
                <c:pt idx="234">
                  <c:v>50.819681555508446</c:v>
                </c:pt>
                <c:pt idx="235">
                  <c:v>50.819681555508446</c:v>
                </c:pt>
                <c:pt idx="236">
                  <c:v>50.819681555508446</c:v>
                </c:pt>
                <c:pt idx="237">
                  <c:v>50.819681555508446</c:v>
                </c:pt>
                <c:pt idx="238">
                  <c:v>50.819681555508446</c:v>
                </c:pt>
                <c:pt idx="239">
                  <c:v>50.819681555508446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64-4027-ADAA-61DD7D6C2A6C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7788552"/>
        <c:axId val="535757480"/>
      </c:lineChart>
      <c:dateAx>
        <c:axId val="3277885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5757480"/>
        <c:crosses val="autoZero"/>
        <c:auto val="1"/>
        <c:lblOffset val="100"/>
        <c:baseTimeUnit val="months"/>
        <c:majorUnit val="12"/>
        <c:majorTimeUnit val="months"/>
      </c:dateAx>
      <c:valAx>
        <c:axId val="53575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2.1853855451377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778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744682572206088"/>
          <c:y val="0.15538114616070542"/>
          <c:w val="0.53327007156427075"/>
          <c:h val="5.3453079166092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Lokakuun tuulivoimantuotanto</a:t>
            </a:r>
            <a:r>
              <a:rPr lang="fi-FI" baseline="0">
                <a:solidFill>
                  <a:sysClr val="windowText" lastClr="000000"/>
                </a:solidFill>
              </a:rPr>
              <a:t> &amp; sähkön tukkuhinta (päiväkeskiarvot)</a:t>
            </a:r>
            <a:endParaRPr lang="fi-FI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2647148534443291E-2"/>
          <c:y val="8.97271392246662E-2"/>
          <c:w val="0.9078424140225454"/>
          <c:h val="0.69625360774098077"/>
        </c:manualLayout>
      </c:layout>
      <c:lineChart>
        <c:grouping val="standard"/>
        <c:varyColors val="0"/>
        <c:ser>
          <c:idx val="0"/>
          <c:order val="0"/>
          <c:tx>
            <c:strRef>
              <c:f>'[Sähkön hintatilastot 2024.xlsx]Tuulivoima'!$B$1</c:f>
              <c:strCache>
                <c:ptCount val="1"/>
                <c:pt idx="0">
                  <c:v>Sähkön hinta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'[Sähkön hintatilastot 2024.xlsx]Tuulivoima'!$A$276:$A$306</c:f>
              <c:numCache>
                <c:formatCode>m/d/yyyy</c:formatCode>
                <c:ptCount val="31"/>
                <c:pt idx="0">
                  <c:v>45566</c:v>
                </c:pt>
                <c:pt idx="1">
                  <c:v>45567</c:v>
                </c:pt>
                <c:pt idx="2">
                  <c:v>45568</c:v>
                </c:pt>
                <c:pt idx="3">
                  <c:v>45569</c:v>
                </c:pt>
                <c:pt idx="4">
                  <c:v>45570</c:v>
                </c:pt>
                <c:pt idx="5">
                  <c:v>45571</c:v>
                </c:pt>
                <c:pt idx="6">
                  <c:v>45572</c:v>
                </c:pt>
                <c:pt idx="7">
                  <c:v>45573</c:v>
                </c:pt>
                <c:pt idx="8">
                  <c:v>45574</c:v>
                </c:pt>
                <c:pt idx="9">
                  <c:v>45575</c:v>
                </c:pt>
                <c:pt idx="10">
                  <c:v>45576</c:v>
                </c:pt>
                <c:pt idx="11">
                  <c:v>45577</c:v>
                </c:pt>
                <c:pt idx="12">
                  <c:v>45578</c:v>
                </c:pt>
                <c:pt idx="13">
                  <c:v>45579</c:v>
                </c:pt>
                <c:pt idx="14">
                  <c:v>45580</c:v>
                </c:pt>
                <c:pt idx="15">
                  <c:v>45581</c:v>
                </c:pt>
                <c:pt idx="16">
                  <c:v>45582</c:v>
                </c:pt>
                <c:pt idx="17">
                  <c:v>45583</c:v>
                </c:pt>
                <c:pt idx="18">
                  <c:v>45584</c:v>
                </c:pt>
                <c:pt idx="19">
                  <c:v>45585</c:v>
                </c:pt>
                <c:pt idx="20">
                  <c:v>45586</c:v>
                </c:pt>
                <c:pt idx="21">
                  <c:v>45587</c:v>
                </c:pt>
                <c:pt idx="22">
                  <c:v>45588</c:v>
                </c:pt>
                <c:pt idx="23">
                  <c:v>45589</c:v>
                </c:pt>
                <c:pt idx="24">
                  <c:v>45590</c:v>
                </c:pt>
                <c:pt idx="25">
                  <c:v>45591</c:v>
                </c:pt>
                <c:pt idx="26">
                  <c:v>45592</c:v>
                </c:pt>
                <c:pt idx="27">
                  <c:v>45593</c:v>
                </c:pt>
                <c:pt idx="28">
                  <c:v>45594</c:v>
                </c:pt>
                <c:pt idx="29">
                  <c:v>45595</c:v>
                </c:pt>
                <c:pt idx="30">
                  <c:v>45596</c:v>
                </c:pt>
              </c:numCache>
            </c:numRef>
          </c:cat>
          <c:val>
            <c:numRef>
              <c:f>'[Sähkön hintatilastot 2024.xlsx]Tuulivoima'!$B$276:$B$306</c:f>
              <c:numCache>
                <c:formatCode>0.00</c:formatCode>
                <c:ptCount val="31"/>
                <c:pt idx="0">
                  <c:v>55.931666666666665</c:v>
                </c:pt>
                <c:pt idx="1">
                  <c:v>241.09916666666666</c:v>
                </c:pt>
                <c:pt idx="2">
                  <c:v>185.4666666666667</c:v>
                </c:pt>
                <c:pt idx="3">
                  <c:v>77.813333333333347</c:v>
                </c:pt>
                <c:pt idx="4">
                  <c:v>89.97499999999998</c:v>
                </c:pt>
                <c:pt idx="5">
                  <c:v>36.084166666666682</c:v>
                </c:pt>
                <c:pt idx="6">
                  <c:v>106.95541666666669</c:v>
                </c:pt>
                <c:pt idx="7">
                  <c:v>29.990416666666661</c:v>
                </c:pt>
                <c:pt idx="8">
                  <c:v>5.3012500000000005</c:v>
                </c:pt>
                <c:pt idx="9">
                  <c:v>10.310416666666667</c:v>
                </c:pt>
                <c:pt idx="10">
                  <c:v>9.5091666666666654</c:v>
                </c:pt>
                <c:pt idx="11">
                  <c:v>12.620416666666666</c:v>
                </c:pt>
                <c:pt idx="12">
                  <c:v>10.973750000000001</c:v>
                </c:pt>
                <c:pt idx="13">
                  <c:v>128.12083333333334</c:v>
                </c:pt>
                <c:pt idx="14">
                  <c:v>42.949166666666663</c:v>
                </c:pt>
                <c:pt idx="15">
                  <c:v>12.584166666666663</c:v>
                </c:pt>
                <c:pt idx="16">
                  <c:v>1.3474999999999999</c:v>
                </c:pt>
                <c:pt idx="17">
                  <c:v>3.96875</c:v>
                </c:pt>
                <c:pt idx="18">
                  <c:v>4.9616666666666669</c:v>
                </c:pt>
                <c:pt idx="19">
                  <c:v>1.1675000000000002</c:v>
                </c:pt>
                <c:pt idx="20">
                  <c:v>-0.93500000000000016</c:v>
                </c:pt>
                <c:pt idx="21">
                  <c:v>2.7712500000000002</c:v>
                </c:pt>
                <c:pt idx="22">
                  <c:v>0.50624999999999998</c:v>
                </c:pt>
                <c:pt idx="23">
                  <c:v>62.083750000000002</c:v>
                </c:pt>
                <c:pt idx="24">
                  <c:v>16.021666666666665</c:v>
                </c:pt>
                <c:pt idx="25">
                  <c:v>43.647500000000001</c:v>
                </c:pt>
                <c:pt idx="26">
                  <c:v>-0.14199999999999999</c:v>
                </c:pt>
                <c:pt idx="27">
                  <c:v>3.1849999999999992</c:v>
                </c:pt>
                <c:pt idx="28">
                  <c:v>39.048750000000005</c:v>
                </c:pt>
                <c:pt idx="29">
                  <c:v>1.3766666666666663</c:v>
                </c:pt>
                <c:pt idx="30">
                  <c:v>26.594583333333333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3-4D74-9849-DC1D63CA4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648768"/>
        <c:axId val="556659928"/>
      </c:lineChart>
      <c:lineChart>
        <c:grouping val="standard"/>
        <c:varyColors val="0"/>
        <c:ser>
          <c:idx val="1"/>
          <c:order val="1"/>
          <c:tx>
            <c:strRef>
              <c:f>'[Sähkön hintatilastot 2024.xlsx]Tuulivoima'!$C$1</c:f>
              <c:strCache>
                <c:ptCount val="1"/>
                <c:pt idx="0">
                  <c:v>Tuulivoima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'[Sähkön hintatilastot 2024.xlsx]Tuulivoima'!$A$276:$A$306</c:f>
              <c:numCache>
                <c:formatCode>m/d/yyyy</c:formatCode>
                <c:ptCount val="31"/>
                <c:pt idx="0">
                  <c:v>45566</c:v>
                </c:pt>
                <c:pt idx="1">
                  <c:v>45567</c:v>
                </c:pt>
                <c:pt idx="2">
                  <c:v>45568</c:v>
                </c:pt>
                <c:pt idx="3">
                  <c:v>45569</c:v>
                </c:pt>
                <c:pt idx="4">
                  <c:v>45570</c:v>
                </c:pt>
                <c:pt idx="5">
                  <c:v>45571</c:v>
                </c:pt>
                <c:pt idx="6">
                  <c:v>45572</c:v>
                </c:pt>
                <c:pt idx="7">
                  <c:v>45573</c:v>
                </c:pt>
                <c:pt idx="8">
                  <c:v>45574</c:v>
                </c:pt>
                <c:pt idx="9">
                  <c:v>45575</c:v>
                </c:pt>
                <c:pt idx="10">
                  <c:v>45576</c:v>
                </c:pt>
                <c:pt idx="11">
                  <c:v>45577</c:v>
                </c:pt>
                <c:pt idx="12">
                  <c:v>45578</c:v>
                </c:pt>
                <c:pt idx="13">
                  <c:v>45579</c:v>
                </c:pt>
                <c:pt idx="14">
                  <c:v>45580</c:v>
                </c:pt>
                <c:pt idx="15">
                  <c:v>45581</c:v>
                </c:pt>
                <c:pt idx="16">
                  <c:v>45582</c:v>
                </c:pt>
                <c:pt idx="17">
                  <c:v>45583</c:v>
                </c:pt>
                <c:pt idx="18">
                  <c:v>45584</c:v>
                </c:pt>
                <c:pt idx="19">
                  <c:v>45585</c:v>
                </c:pt>
                <c:pt idx="20">
                  <c:v>45586</c:v>
                </c:pt>
                <c:pt idx="21">
                  <c:v>45587</c:v>
                </c:pt>
                <c:pt idx="22">
                  <c:v>45588</c:v>
                </c:pt>
                <c:pt idx="23">
                  <c:v>45589</c:v>
                </c:pt>
                <c:pt idx="24">
                  <c:v>45590</c:v>
                </c:pt>
                <c:pt idx="25">
                  <c:v>45591</c:v>
                </c:pt>
                <c:pt idx="26">
                  <c:v>45592</c:v>
                </c:pt>
                <c:pt idx="27">
                  <c:v>45593</c:v>
                </c:pt>
                <c:pt idx="28">
                  <c:v>45594</c:v>
                </c:pt>
                <c:pt idx="29">
                  <c:v>45595</c:v>
                </c:pt>
                <c:pt idx="30">
                  <c:v>45596</c:v>
                </c:pt>
              </c:numCache>
            </c:numRef>
          </c:cat>
          <c:val>
            <c:numRef>
              <c:f>'[Sähkön hintatilastot 2024.xlsx]Tuulivoima'!$C$276:$C$306</c:f>
              <c:numCache>
                <c:formatCode>0.00</c:formatCode>
                <c:ptCount val="31"/>
                <c:pt idx="0">
                  <c:v>3597.7948273093612</c:v>
                </c:pt>
                <c:pt idx="1">
                  <c:v>380.3349547515333</c:v>
                </c:pt>
                <c:pt idx="2">
                  <c:v>510.19980538905367</c:v>
                </c:pt>
                <c:pt idx="3">
                  <c:v>2581.5076627624144</c:v>
                </c:pt>
                <c:pt idx="4">
                  <c:v>1563.0339325617854</c:v>
                </c:pt>
                <c:pt idx="5">
                  <c:v>2258.6435077778228</c:v>
                </c:pt>
                <c:pt idx="6">
                  <c:v>1296.5198245177562</c:v>
                </c:pt>
                <c:pt idx="7">
                  <c:v>3366.2184720245373</c:v>
                </c:pt>
                <c:pt idx="8">
                  <c:v>5082.861790097927</c:v>
                </c:pt>
                <c:pt idx="9">
                  <c:v>4260.1812366981421</c:v>
                </c:pt>
                <c:pt idx="10">
                  <c:v>3265.6004876514512</c:v>
                </c:pt>
                <c:pt idx="11">
                  <c:v>2395.2990225720318</c:v>
                </c:pt>
                <c:pt idx="12">
                  <c:v>2694.9353694056845</c:v>
                </c:pt>
                <c:pt idx="13">
                  <c:v>228.57287839503729</c:v>
                </c:pt>
                <c:pt idx="14">
                  <c:v>1931.1621619367486</c:v>
                </c:pt>
                <c:pt idx="15">
                  <c:v>3650.1483517415859</c:v>
                </c:pt>
                <c:pt idx="16">
                  <c:v>4850.0776724379366</c:v>
                </c:pt>
                <c:pt idx="17">
                  <c:v>4404.6320747393556</c:v>
                </c:pt>
                <c:pt idx="18">
                  <c:v>2918.6700661654718</c:v>
                </c:pt>
                <c:pt idx="19">
                  <c:v>4551.4146572747768</c:v>
                </c:pt>
                <c:pt idx="20">
                  <c:v>4117.6080382905757</c:v>
                </c:pt>
                <c:pt idx="21">
                  <c:v>4177.7650062490111</c:v>
                </c:pt>
                <c:pt idx="22">
                  <c:v>3981.6839762313871</c:v>
                </c:pt>
                <c:pt idx="23">
                  <c:v>2213.3254652320725</c:v>
                </c:pt>
                <c:pt idx="24">
                  <c:v>2900.3174655565035</c:v>
                </c:pt>
                <c:pt idx="25">
                  <c:v>1474.8050694627598</c:v>
                </c:pt>
                <c:pt idx="26">
                  <c:v>4086.4212924084927</c:v>
                </c:pt>
                <c:pt idx="27">
                  <c:v>4085.1522358465627</c:v>
                </c:pt>
                <c:pt idx="28">
                  <c:v>4084.5921276482254</c:v>
                </c:pt>
                <c:pt idx="29">
                  <c:v>5142.9525421522658</c:v>
                </c:pt>
                <c:pt idx="30">
                  <c:v>2184.6015980870097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43-4D74-9849-DC1D63CA4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994904"/>
        <c:axId val="547279600"/>
      </c:lineChart>
      <c:dateAx>
        <c:axId val="5566487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6659928"/>
        <c:crosses val="autoZero"/>
        <c:auto val="1"/>
        <c:lblOffset val="100"/>
        <c:baseTimeUnit val="days"/>
      </c:dateAx>
      <c:valAx>
        <c:axId val="556659928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chemeClr val="accent1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2.401757221734504E-4"/>
              <c:y val="2.32200703780085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6648768"/>
        <c:crosses val="autoZero"/>
        <c:crossBetween val="between"/>
      </c:valAx>
      <c:valAx>
        <c:axId val="547279600"/>
        <c:scaling>
          <c:orientation val="minMax"/>
          <c:max val="600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chemeClr val="accent2"/>
                    </a:solidFill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0.95727781164224524"/>
              <c:y val="1.792781898349427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7994904"/>
        <c:crosses val="max"/>
        <c:crossBetween val="between"/>
      </c:valAx>
      <c:dateAx>
        <c:axId val="8479949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4727960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9714677705997"/>
          <c:y val="0.94564608409267537"/>
          <c:w val="0.25005712650815565"/>
          <c:h val="5.4353998003770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Negatiiviset ja 0-hintaiset</a:t>
            </a:r>
            <a:r>
              <a:rPr lang="en-US" baseline="0">
                <a:solidFill>
                  <a:sysClr val="windowText" lastClr="000000"/>
                </a:solidFill>
              </a:rPr>
              <a:t> sähkön hinnat Suomessa</a:t>
            </a:r>
            <a:endParaRPr lang="en-US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98095610397225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299651315575043E-2"/>
          <c:y val="0.1293460847960555"/>
          <c:w val="0.95400697368849918"/>
          <c:h val="0.737442904820406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Tunti!$A$6</c:f>
              <c:strCache>
                <c:ptCount val="1"/>
                <c:pt idx="0">
                  <c:v>Negatiiviset tunnit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61-4428-81C0-0EC1F63914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61-4428-81C0-0EC1F639149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61-4428-81C0-0EC1F6391494}"/>
                </c:ext>
              </c:extLst>
            </c:dLbl>
            <c:dLbl>
              <c:idx val="3"/>
              <c:layout>
                <c:manualLayout>
                  <c:x val="-5.68141996728337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61-4428-81C0-0EC1F6391494}"/>
                </c:ext>
              </c:extLst>
            </c:dLbl>
            <c:dLbl>
              <c:idx val="4"/>
              <c:layout>
                <c:manualLayout>
                  <c:x val="-5.26057404378091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61-4428-81C0-0EC1F6391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Tunti!$H$1:$L$1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  <c:extLst/>
            </c:strRef>
          </c:cat>
          <c:val>
            <c:numRef>
              <c:f>Tunti!$H$6:$L$6</c:f>
              <c:numCache>
                <c:formatCode>0</c:formatCode>
                <c:ptCount val="5"/>
                <c:pt idx="0">
                  <c:v>9</c:v>
                </c:pt>
                <c:pt idx="1">
                  <c:v>5</c:v>
                </c:pt>
                <c:pt idx="2">
                  <c:v>27</c:v>
                </c:pt>
                <c:pt idx="3">
                  <c:v>467</c:v>
                </c:pt>
                <c:pt idx="4">
                  <c:v>725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6B61-4428-81C0-0EC1F6391494}"/>
            </c:ext>
          </c:extLst>
        </c:ser>
        <c:ser>
          <c:idx val="1"/>
          <c:order val="1"/>
          <c:tx>
            <c:strRef>
              <c:f>Tunti!$A$7</c:f>
              <c:strCache>
                <c:ptCount val="1"/>
                <c:pt idx="0">
                  <c:v>0-hintaiset tunnit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61-4428-81C0-0EC1F63914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61-4428-81C0-0EC1F639149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61-4428-81C0-0EC1F6391494}"/>
                </c:ext>
              </c:extLst>
            </c:dLbl>
            <c:dLbl>
              <c:idx val="3"/>
              <c:layout>
                <c:manualLayout>
                  <c:x val="-5.0501510820296636E-2"/>
                  <c:y val="-2.9864104216788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61-4428-81C0-0EC1F6391494}"/>
                </c:ext>
              </c:extLst>
            </c:dLbl>
            <c:dLbl>
              <c:idx val="4"/>
              <c:layout>
                <c:manualLayout>
                  <c:x val="-5.26057404378091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61-4428-81C0-0EC1F6391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Tunti!$H$1:$L$1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  <c:extLst/>
            </c:strRef>
          </c:cat>
          <c:val>
            <c:numRef>
              <c:f>Tunti!$H$7:$L$7</c:f>
              <c:numCache>
                <c:formatCode>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7</c:v>
                </c:pt>
                <c:pt idx="3">
                  <c:v>69</c:v>
                </c:pt>
                <c:pt idx="4">
                  <c:v>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6B61-4428-81C0-0EC1F63914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37896288"/>
        <c:axId val="1237896648"/>
      </c:barChart>
      <c:catAx>
        <c:axId val="123789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7896648"/>
        <c:crosses val="autoZero"/>
        <c:auto val="1"/>
        <c:lblAlgn val="ctr"/>
        <c:lblOffset val="100"/>
        <c:noMultiLvlLbl val="0"/>
      </c:catAx>
      <c:valAx>
        <c:axId val="123789664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 b="1">
                    <a:solidFill>
                      <a:sysClr val="windowText" lastClr="000000"/>
                    </a:solidFill>
                  </a:rPr>
                  <a:t>Tuntien lukumäärä</a:t>
                </a:r>
              </a:p>
            </c:rich>
          </c:tx>
          <c:layout>
            <c:manualLayout>
              <c:xMode val="edge"/>
              <c:yMode val="edge"/>
              <c:x val="0"/>
              <c:y val="4.858325395046838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789628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Sähkön</a:t>
            </a:r>
            <a:r>
              <a:rPr lang="fi-FI" baseline="0">
                <a:solidFill>
                  <a:sysClr val="windowText" lastClr="000000"/>
                </a:solidFill>
              </a:rPr>
              <a:t> hintojen k</a:t>
            </a:r>
            <a:r>
              <a:rPr lang="fi-FI">
                <a:solidFill>
                  <a:sysClr val="windowText" lastClr="000000"/>
                </a:solidFill>
              </a:rPr>
              <a:t>orkeiden ja</a:t>
            </a:r>
            <a:r>
              <a:rPr lang="fi-FI" baseline="0">
                <a:solidFill>
                  <a:sysClr val="windowText" lastClr="000000"/>
                </a:solidFill>
              </a:rPr>
              <a:t> negatiivisten tuntien lukumäärät vuonna 2024</a:t>
            </a:r>
            <a:endParaRPr lang="fi-FI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Negatiivisten tuntien lukumäärä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'2024'!$F$1:$L$1</c:f>
              <c:strCache>
                <c:ptCount val="7"/>
                <c:pt idx="0">
                  <c:v>Suomi</c:v>
                </c:pt>
                <c:pt idx="1">
                  <c:v>Tukholma (SE3)</c:v>
                </c:pt>
                <c:pt idx="2">
                  <c:v>Kööpenhamina (DK2)</c:v>
                </c:pt>
                <c:pt idx="3">
                  <c:v>Oslo (NO1)</c:v>
                </c:pt>
                <c:pt idx="4">
                  <c:v>Saksa</c:v>
                </c:pt>
                <c:pt idx="5">
                  <c:v>Ranska</c:v>
                </c:pt>
                <c:pt idx="6">
                  <c:v>Viro</c:v>
                </c:pt>
              </c:strCache>
            </c:strRef>
          </c:cat>
          <c:val>
            <c:numRef>
              <c:f>'2024'!$F$4:$L$4</c:f>
              <c:numCache>
                <c:formatCode>General</c:formatCode>
                <c:ptCount val="7"/>
                <c:pt idx="0">
                  <c:v>-725</c:v>
                </c:pt>
                <c:pt idx="1">
                  <c:v>-649</c:v>
                </c:pt>
                <c:pt idx="2">
                  <c:v>-275</c:v>
                </c:pt>
                <c:pt idx="3">
                  <c:v>-231</c:v>
                </c:pt>
                <c:pt idx="4">
                  <c:v>-457</c:v>
                </c:pt>
                <c:pt idx="5">
                  <c:v>-352</c:v>
                </c:pt>
                <c:pt idx="6">
                  <c:v>-183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9-4B2F-86B0-191EDA3EB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56860272"/>
        <c:axId val="1156860632"/>
      </c:barChart>
      <c:barChart>
        <c:barDir val="col"/>
        <c:grouping val="clustered"/>
        <c:varyColors val="0"/>
        <c:ser>
          <c:idx val="2"/>
          <c:order val="2"/>
          <c:tx>
            <c:v>Yli 200 EUR/MWh tuntien lukumäärä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'2024'!$F$1:$L$1</c:f>
              <c:strCache>
                <c:ptCount val="7"/>
                <c:pt idx="0">
                  <c:v>Suomi</c:v>
                </c:pt>
                <c:pt idx="1">
                  <c:v>Tukholma (SE3)</c:v>
                </c:pt>
                <c:pt idx="2">
                  <c:v>Kööpenhamina (DK2)</c:v>
                </c:pt>
                <c:pt idx="3">
                  <c:v>Oslo (NO1)</c:v>
                </c:pt>
                <c:pt idx="4">
                  <c:v>Saksa</c:v>
                </c:pt>
                <c:pt idx="5">
                  <c:v>Ranska</c:v>
                </c:pt>
                <c:pt idx="6">
                  <c:v>Viro</c:v>
                </c:pt>
              </c:strCache>
            </c:strRef>
          </c:cat>
          <c:val>
            <c:numRef>
              <c:f>'2024'!$F$5:$L$5</c:f>
              <c:numCache>
                <c:formatCode>General</c:formatCode>
                <c:ptCount val="7"/>
                <c:pt idx="0">
                  <c:v>178</c:v>
                </c:pt>
                <c:pt idx="1">
                  <c:v>50</c:v>
                </c:pt>
                <c:pt idx="2">
                  <c:v>128</c:v>
                </c:pt>
                <c:pt idx="3">
                  <c:v>39</c:v>
                </c:pt>
                <c:pt idx="4">
                  <c:v>129</c:v>
                </c:pt>
                <c:pt idx="5">
                  <c:v>25</c:v>
                </c:pt>
                <c:pt idx="6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E9-4B2F-86B0-191EDA3EB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49061112"/>
        <c:axId val="1049061832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860272"/>
        <c:axId val="11568606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diamond"/>
                  <c:size val="10"/>
                  <c:spPr>
                    <a:solidFill>
                      <a:schemeClr val="tx2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'2024'!$F$1:$L$1</c15:sqref>
                        </c15:formulaRef>
                      </c:ext>
                    </c:extLst>
                    <c:strCache>
                      <c:ptCount val="7"/>
                      <c:pt idx="0">
                        <c:v>Suomi</c:v>
                      </c:pt>
                      <c:pt idx="1">
                        <c:v>Tukholma (SE3)</c:v>
                      </c:pt>
                      <c:pt idx="2">
                        <c:v>Kööpenhamina (DK2)</c:v>
                      </c:pt>
                      <c:pt idx="3">
                        <c:v>Oslo (NO1)</c:v>
                      </c:pt>
                      <c:pt idx="4">
                        <c:v>Saksa</c:v>
                      </c:pt>
                      <c:pt idx="5">
                        <c:v>Ranska</c:v>
                      </c:pt>
                      <c:pt idx="6">
                        <c:v>Viro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'2024'!$F$2:$L$2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45.574372723133024</c:v>
                      </c:pt>
                      <c:pt idx="1">
                        <c:v>35.686006375227855</c:v>
                      </c:pt>
                      <c:pt idx="2">
                        <c:v>70.865778688524458</c:v>
                      </c:pt>
                      <c:pt idx="3">
                        <c:v>42.039546903460945</c:v>
                      </c:pt>
                      <c:pt idx="4">
                        <c:v>78.512251821493351</c:v>
                      </c:pt>
                      <c:pt idx="5">
                        <c:v>58.011631375227729</c:v>
                      </c:pt>
                      <c:pt idx="6">
                        <c:v>87.274908925319195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0CE9-4B2F-86B0-191EDA3EB320}"/>
                  </c:ext>
                </c:extLst>
              </c15:ser>
            </c15:filteredLineSeries>
          </c:ext>
        </c:extLst>
      </c:lineChart>
      <c:catAx>
        <c:axId val="115686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56860632"/>
        <c:crosses val="autoZero"/>
        <c:auto val="1"/>
        <c:lblAlgn val="ctr"/>
        <c:lblOffset val="100"/>
        <c:noMultiLvlLbl val="0"/>
      </c:catAx>
      <c:valAx>
        <c:axId val="1156860632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56860272"/>
        <c:crosses val="autoZero"/>
        <c:crossBetween val="between"/>
        <c:majorUnit val="100"/>
      </c:valAx>
      <c:valAx>
        <c:axId val="1049061832"/>
        <c:scaling>
          <c:orientation val="minMax"/>
          <c:max val="400"/>
          <c:min val="-8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49061112"/>
        <c:crosses val="max"/>
        <c:crossBetween val="between"/>
        <c:majorUnit val="100"/>
      </c:valAx>
      <c:catAx>
        <c:axId val="1049061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061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4008960052802"/>
          <c:y val="0.94192757757076873"/>
          <c:w val="0.58371982079894402"/>
          <c:h val="5.8072422429231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0">
                <a:solidFill>
                  <a:sysClr val="windowText" lastClr="000000"/>
                </a:solidFill>
              </a:rPr>
              <a:t>Viikon keskihinta</a:t>
            </a:r>
            <a:r>
              <a:rPr lang="fi-FI" b="0" baseline="0">
                <a:solidFill>
                  <a:sysClr val="windowText" lastClr="000000"/>
                </a:solidFill>
              </a:rPr>
              <a:t> &amp; viikon maksimi ja minimihinnan vaihteluväli</a:t>
            </a:r>
            <a:endParaRPr lang="fi-FI" b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6024110021441516"/>
          <c:y val="5.7622151588454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4656150724553619E-2"/>
          <c:y val="8.8157873476180759E-2"/>
          <c:w val="0.92900721688569288"/>
          <c:h val="0.78842121429836987"/>
        </c:manualLayout>
      </c:layout>
      <c:areaChart>
        <c:grouping val="stacked"/>
        <c:varyColors val="0"/>
        <c:ser>
          <c:idx val="2"/>
          <c:order val="1"/>
          <c:tx>
            <c:strRef>
              <c:f>Viikko!$D$1</c:f>
              <c:strCache>
                <c:ptCount val="1"/>
                <c:pt idx="0">
                  <c:v>Min.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Viikko!$A$2:$A$52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  <c:extLst/>
            </c:numRef>
          </c:cat>
          <c:val>
            <c:numRef>
              <c:f>Viikko!$D$2:$D$52</c:f>
              <c:numCache>
                <c:formatCode>0.00</c:formatCode>
                <c:ptCount val="51"/>
                <c:pt idx="0">
                  <c:v>21.23</c:v>
                </c:pt>
                <c:pt idx="1">
                  <c:v>21.09</c:v>
                </c:pt>
                <c:pt idx="2">
                  <c:v>34.28</c:v>
                </c:pt>
                <c:pt idx="3">
                  <c:v>-0.01</c:v>
                </c:pt>
                <c:pt idx="4">
                  <c:v>-2.5</c:v>
                </c:pt>
                <c:pt idx="5">
                  <c:v>4.99</c:v>
                </c:pt>
                <c:pt idx="6">
                  <c:v>9.99</c:v>
                </c:pt>
                <c:pt idx="7">
                  <c:v>-0.98</c:v>
                </c:pt>
                <c:pt idx="8">
                  <c:v>-0.02</c:v>
                </c:pt>
                <c:pt idx="9">
                  <c:v>50.01</c:v>
                </c:pt>
                <c:pt idx="10">
                  <c:v>-0.11</c:v>
                </c:pt>
                <c:pt idx="11">
                  <c:v>10.35</c:v>
                </c:pt>
                <c:pt idx="12">
                  <c:v>9.86</c:v>
                </c:pt>
                <c:pt idx="13">
                  <c:v>-10</c:v>
                </c:pt>
                <c:pt idx="14">
                  <c:v>-3.09</c:v>
                </c:pt>
                <c:pt idx="15">
                  <c:v>-1.73</c:v>
                </c:pt>
                <c:pt idx="16">
                  <c:v>15.12</c:v>
                </c:pt>
                <c:pt idx="17">
                  <c:v>1.9</c:v>
                </c:pt>
                <c:pt idx="18">
                  <c:v>-6.58</c:v>
                </c:pt>
                <c:pt idx="19">
                  <c:v>-15.07</c:v>
                </c:pt>
                <c:pt idx="20">
                  <c:v>-6.05</c:v>
                </c:pt>
                <c:pt idx="21">
                  <c:v>-2.0099999999999998</c:v>
                </c:pt>
                <c:pt idx="22">
                  <c:v>-6.58</c:v>
                </c:pt>
                <c:pt idx="23">
                  <c:v>-0.89</c:v>
                </c:pt>
                <c:pt idx="24">
                  <c:v>-8.25</c:v>
                </c:pt>
                <c:pt idx="25">
                  <c:v>-2.42</c:v>
                </c:pt>
                <c:pt idx="26">
                  <c:v>-19.899999999999999</c:v>
                </c:pt>
                <c:pt idx="27">
                  <c:v>-10</c:v>
                </c:pt>
                <c:pt idx="28">
                  <c:v>-9.99</c:v>
                </c:pt>
                <c:pt idx="29">
                  <c:v>1.52</c:v>
                </c:pt>
                <c:pt idx="30">
                  <c:v>-1.57</c:v>
                </c:pt>
                <c:pt idx="31">
                  <c:v>-15</c:v>
                </c:pt>
                <c:pt idx="32">
                  <c:v>-0.8</c:v>
                </c:pt>
                <c:pt idx="33">
                  <c:v>-20.010000000000002</c:v>
                </c:pt>
                <c:pt idx="34">
                  <c:v>-1.99</c:v>
                </c:pt>
                <c:pt idx="35">
                  <c:v>0.01</c:v>
                </c:pt>
                <c:pt idx="36">
                  <c:v>-1.0900000000000001</c:v>
                </c:pt>
                <c:pt idx="37">
                  <c:v>0.01</c:v>
                </c:pt>
                <c:pt idx="38">
                  <c:v>-1.77</c:v>
                </c:pt>
                <c:pt idx="39">
                  <c:v>0</c:v>
                </c:pt>
                <c:pt idx="40">
                  <c:v>-2.0699999999999998</c:v>
                </c:pt>
                <c:pt idx="41">
                  <c:v>-2.0099999999999998</c:v>
                </c:pt>
                <c:pt idx="42">
                  <c:v>-3</c:v>
                </c:pt>
                <c:pt idx="43">
                  <c:v>-3</c:v>
                </c:pt>
                <c:pt idx="44">
                  <c:v>0</c:v>
                </c:pt>
                <c:pt idx="45">
                  <c:v>-1.51</c:v>
                </c:pt>
                <c:pt idx="46">
                  <c:v>1.93</c:v>
                </c:pt>
                <c:pt idx="47">
                  <c:v>-1.18</c:v>
                </c:pt>
                <c:pt idx="48">
                  <c:v>-0.46</c:v>
                </c:pt>
                <c:pt idx="49">
                  <c:v>-0.3</c:v>
                </c:pt>
                <c:pt idx="50">
                  <c:v>-0.05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1B5-4F0D-B3FD-EF63EC4FE2F8}"/>
            </c:ext>
          </c:extLst>
        </c:ser>
        <c:ser>
          <c:idx val="3"/>
          <c:order val="2"/>
          <c:tx>
            <c:strRef>
              <c:f>Viikko!$E$1</c:f>
              <c:strCache>
                <c:ptCount val="1"/>
                <c:pt idx="0">
                  <c:v>Vaihteluväli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Viikko!$A$2:$A$52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  <c:extLst/>
            </c:numRef>
          </c:cat>
          <c:val>
            <c:numRef>
              <c:f>Viikko!$E$2:$E$52</c:f>
              <c:numCache>
                <c:formatCode>0.00</c:formatCode>
                <c:ptCount val="51"/>
                <c:pt idx="0">
                  <c:v>1874.77</c:v>
                </c:pt>
                <c:pt idx="1">
                  <c:v>277.93</c:v>
                </c:pt>
                <c:pt idx="2">
                  <c:v>241.30999999999997</c:v>
                </c:pt>
                <c:pt idx="3">
                  <c:v>145.88999999999999</c:v>
                </c:pt>
                <c:pt idx="4">
                  <c:v>55.26</c:v>
                </c:pt>
                <c:pt idx="5">
                  <c:v>244.95</c:v>
                </c:pt>
                <c:pt idx="6">
                  <c:v>90.990000000000009</c:v>
                </c:pt>
                <c:pt idx="7">
                  <c:v>95.79</c:v>
                </c:pt>
                <c:pt idx="8">
                  <c:v>111.14</c:v>
                </c:pt>
                <c:pt idx="9">
                  <c:v>149.98000000000002</c:v>
                </c:pt>
                <c:pt idx="10">
                  <c:v>142.71</c:v>
                </c:pt>
                <c:pt idx="11">
                  <c:v>122.70000000000002</c:v>
                </c:pt>
                <c:pt idx="12">
                  <c:v>162.29000000000002</c:v>
                </c:pt>
                <c:pt idx="13">
                  <c:v>259.96000000000004</c:v>
                </c:pt>
                <c:pt idx="14">
                  <c:v>89.02000000000001</c:v>
                </c:pt>
                <c:pt idx="15">
                  <c:v>167.61999999999998</c:v>
                </c:pt>
                <c:pt idx="16">
                  <c:v>187.41</c:v>
                </c:pt>
                <c:pt idx="17">
                  <c:v>396.03000000000003</c:v>
                </c:pt>
                <c:pt idx="18">
                  <c:v>305.13</c:v>
                </c:pt>
                <c:pt idx="19">
                  <c:v>413.05</c:v>
                </c:pt>
                <c:pt idx="20">
                  <c:v>71.05</c:v>
                </c:pt>
                <c:pt idx="21">
                  <c:v>251.92999999999998</c:v>
                </c:pt>
                <c:pt idx="22">
                  <c:v>256.62</c:v>
                </c:pt>
                <c:pt idx="23">
                  <c:v>300.51</c:v>
                </c:pt>
                <c:pt idx="24">
                  <c:v>143.22</c:v>
                </c:pt>
                <c:pt idx="25">
                  <c:v>39.690000000000005</c:v>
                </c:pt>
                <c:pt idx="26">
                  <c:v>59.21</c:v>
                </c:pt>
                <c:pt idx="27">
                  <c:v>45.93</c:v>
                </c:pt>
                <c:pt idx="28">
                  <c:v>39.89</c:v>
                </c:pt>
                <c:pt idx="29">
                  <c:v>98.47</c:v>
                </c:pt>
                <c:pt idx="30">
                  <c:v>63.34</c:v>
                </c:pt>
                <c:pt idx="31">
                  <c:v>43.17</c:v>
                </c:pt>
                <c:pt idx="32">
                  <c:v>140.89000000000001</c:v>
                </c:pt>
                <c:pt idx="33">
                  <c:v>90.61</c:v>
                </c:pt>
                <c:pt idx="34">
                  <c:v>75.17</c:v>
                </c:pt>
                <c:pt idx="35">
                  <c:v>249.97</c:v>
                </c:pt>
                <c:pt idx="36">
                  <c:v>394.38</c:v>
                </c:pt>
                <c:pt idx="37">
                  <c:v>476.8</c:v>
                </c:pt>
                <c:pt idx="38">
                  <c:v>140</c:v>
                </c:pt>
                <c:pt idx="39">
                  <c:v>500.08</c:v>
                </c:pt>
                <c:pt idx="40">
                  <c:v>252.03</c:v>
                </c:pt>
                <c:pt idx="41">
                  <c:v>287.13</c:v>
                </c:pt>
                <c:pt idx="42">
                  <c:v>157.54</c:v>
                </c:pt>
                <c:pt idx="43">
                  <c:v>158.44999999999999</c:v>
                </c:pt>
                <c:pt idx="44">
                  <c:v>180.43</c:v>
                </c:pt>
                <c:pt idx="45">
                  <c:v>222.94</c:v>
                </c:pt>
                <c:pt idx="46">
                  <c:v>174.07999999999998</c:v>
                </c:pt>
                <c:pt idx="47">
                  <c:v>201.24</c:v>
                </c:pt>
                <c:pt idx="48">
                  <c:v>273.25</c:v>
                </c:pt>
                <c:pt idx="49">
                  <c:v>300.29000000000002</c:v>
                </c:pt>
                <c:pt idx="50">
                  <c:v>203.48000000000002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1B5-4F0D-B3FD-EF63EC4FE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845424"/>
        <c:axId val="503846144"/>
      </c:areaChart>
      <c:lineChart>
        <c:grouping val="standard"/>
        <c:varyColors val="0"/>
        <c:ser>
          <c:idx val="0"/>
          <c:order val="0"/>
          <c:tx>
            <c:strRef>
              <c:f>Viikko!$B$1</c:f>
              <c:strCache>
                <c:ptCount val="1"/>
                <c:pt idx="0">
                  <c:v>Sähkön keskihinta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Viikko!$A$2:$A$52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  <c:extLst/>
            </c:numRef>
          </c:cat>
          <c:val>
            <c:numRef>
              <c:f>Viikko!$B$2:$B$52</c:f>
              <c:numCache>
                <c:formatCode>0.00</c:formatCode>
                <c:ptCount val="51"/>
                <c:pt idx="0">
                  <c:v>242.59077380952377</c:v>
                </c:pt>
                <c:pt idx="1">
                  <c:v>82.785000000000011</c:v>
                </c:pt>
                <c:pt idx="2">
                  <c:v>92.11630952380952</c:v>
                </c:pt>
                <c:pt idx="3">
                  <c:v>46.214464285714278</c:v>
                </c:pt>
                <c:pt idx="4">
                  <c:v>10.945773809523814</c:v>
                </c:pt>
                <c:pt idx="5">
                  <c:v>103.75339285714287</c:v>
                </c:pt>
                <c:pt idx="6">
                  <c:v>45.459404761904771</c:v>
                </c:pt>
                <c:pt idx="7">
                  <c:v>39.64577380952381</c:v>
                </c:pt>
                <c:pt idx="8">
                  <c:v>39.835000000000029</c:v>
                </c:pt>
                <c:pt idx="9">
                  <c:v>84.510595238095277</c:v>
                </c:pt>
                <c:pt idx="10">
                  <c:v>49.552440476190462</c:v>
                </c:pt>
                <c:pt idx="11">
                  <c:v>55.872500000000009</c:v>
                </c:pt>
                <c:pt idx="12">
                  <c:v>53.756287425149708</c:v>
                </c:pt>
                <c:pt idx="13">
                  <c:v>40.111071428571414</c:v>
                </c:pt>
                <c:pt idx="14">
                  <c:v>20.303571428571416</c:v>
                </c:pt>
                <c:pt idx="15">
                  <c:v>58.382202380952378</c:v>
                </c:pt>
                <c:pt idx="16">
                  <c:v>76.590416666666627</c:v>
                </c:pt>
                <c:pt idx="17">
                  <c:v>51.213095238095214</c:v>
                </c:pt>
                <c:pt idx="18">
                  <c:v>46.542797619047619</c:v>
                </c:pt>
                <c:pt idx="19">
                  <c:v>30.475476190476169</c:v>
                </c:pt>
                <c:pt idx="20">
                  <c:v>11.48333333333334</c:v>
                </c:pt>
                <c:pt idx="21">
                  <c:v>37.005476190476166</c:v>
                </c:pt>
                <c:pt idx="22">
                  <c:v>44.206964285714271</c:v>
                </c:pt>
                <c:pt idx="23">
                  <c:v>60.110357142857161</c:v>
                </c:pt>
                <c:pt idx="24">
                  <c:v>24.311547619047616</c:v>
                </c:pt>
                <c:pt idx="25">
                  <c:v>19.241607142857145</c:v>
                </c:pt>
                <c:pt idx="26">
                  <c:v>16.718452380952378</c:v>
                </c:pt>
                <c:pt idx="27">
                  <c:v>12.086309523809526</c:v>
                </c:pt>
                <c:pt idx="28">
                  <c:v>16.708928571428572</c:v>
                </c:pt>
                <c:pt idx="29">
                  <c:v>22.694821428571423</c:v>
                </c:pt>
                <c:pt idx="30">
                  <c:v>16.59255952380952</c:v>
                </c:pt>
                <c:pt idx="31">
                  <c:v>10.700714285714295</c:v>
                </c:pt>
                <c:pt idx="32">
                  <c:v>23.10321428571428</c:v>
                </c:pt>
                <c:pt idx="33">
                  <c:v>5.8285714285714318</c:v>
                </c:pt>
                <c:pt idx="34">
                  <c:v>6.5580357142857153</c:v>
                </c:pt>
                <c:pt idx="35">
                  <c:v>44.704702380952384</c:v>
                </c:pt>
                <c:pt idx="36">
                  <c:v>72.21833333333332</c:v>
                </c:pt>
                <c:pt idx="37">
                  <c:v>85.906369047618981</c:v>
                </c:pt>
                <c:pt idx="38">
                  <c:v>25.233630952380974</c:v>
                </c:pt>
                <c:pt idx="39">
                  <c:v>108.90678571428573</c:v>
                </c:pt>
                <c:pt idx="40">
                  <c:v>26.522976190476189</c:v>
                </c:pt>
                <c:pt idx="41">
                  <c:v>27.871369047619037</c:v>
                </c:pt>
                <c:pt idx="42">
                  <c:v>17.602011834319516</c:v>
                </c:pt>
                <c:pt idx="43">
                  <c:v>12.384107142857147</c:v>
                </c:pt>
                <c:pt idx="44">
                  <c:v>45.687976190476206</c:v>
                </c:pt>
                <c:pt idx="45">
                  <c:v>30.948690476190489</c:v>
                </c:pt>
                <c:pt idx="46">
                  <c:v>67.314226190476191</c:v>
                </c:pt>
                <c:pt idx="47">
                  <c:v>49.001904761904747</c:v>
                </c:pt>
                <c:pt idx="48">
                  <c:v>58.818035714285728</c:v>
                </c:pt>
                <c:pt idx="49">
                  <c:v>37.139583333333313</c:v>
                </c:pt>
                <c:pt idx="50">
                  <c:v>65.777959183673474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71B5-4F0D-B3FD-EF63EC4FE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845424"/>
        <c:axId val="503846144"/>
      </c:lineChart>
      <c:catAx>
        <c:axId val="503845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>
                    <a:solidFill>
                      <a:sysClr val="windowText" lastClr="000000"/>
                    </a:solidFill>
                  </a:rPr>
                  <a:t>Viikko</a:t>
                </a:r>
              </a:p>
            </c:rich>
          </c:tx>
          <c:layout>
            <c:manualLayout>
              <c:xMode val="edge"/>
              <c:yMode val="edge"/>
              <c:x val="0.94703095446862451"/>
              <c:y val="0.936851564324672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3846144"/>
        <c:crosses val="autoZero"/>
        <c:auto val="1"/>
        <c:lblAlgn val="ctr"/>
        <c:lblOffset val="100"/>
        <c:noMultiLvlLbl val="0"/>
      </c:catAx>
      <c:valAx>
        <c:axId val="503846144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1.903867648723567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384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5672780699522894"/>
          <c:y val="0.94440710095469005"/>
          <c:w val="0.28654438600954224"/>
          <c:h val="5.559289904530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0.78357</cdr:x>
      <cdr:y>0.93538</cdr:y>
    </cdr:from>
    <cdr:to>
      <cdr:x>0.99066</cdr:x>
      <cdr:y>0.99197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5958961-D66E-A9D1-B518-762D9829C23D}"/>
            </a:ext>
          </a:extLst>
        </cdr:cNvPr>
        <cdr:cNvSpPr txBox="1"/>
      </cdr:nvSpPr>
      <cdr:spPr>
        <a:xfrm xmlns:a="http://schemas.openxmlformats.org/drawingml/2006/main">
          <a:off x="7427421" y="4070154"/>
          <a:ext cx="19630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Data: Tilastokeskus &amp; Nord </a:t>
          </a:r>
          <a:r>
            <a:rPr lang="fi-FI" sz="1000" dirty="0" err="1">
              <a:solidFill>
                <a:sysClr val="windowText" lastClr="000000"/>
              </a:solidFill>
            </a:rPr>
            <a:t>Pool</a:t>
          </a:r>
          <a:endParaRPr lang="fi-FI" sz="10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0.84599</cdr:x>
      <cdr:y>0.95209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CE2483F-8552-3B46-15E6-90DA36A60EAB}"/>
            </a:ext>
          </a:extLst>
        </cdr:cNvPr>
        <cdr:cNvSpPr txBox="1"/>
      </cdr:nvSpPr>
      <cdr:spPr>
        <a:xfrm xmlns:a="http://schemas.openxmlformats.org/drawingml/2006/main">
          <a:off x="7551739" y="5005917"/>
          <a:ext cx="1374775" cy="2518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Data:</a:t>
          </a:r>
          <a:r>
            <a:rPr lang="fi-FI" sz="1000" baseline="0" dirty="0">
              <a:solidFill>
                <a:sysClr val="windowText" lastClr="000000"/>
              </a:solidFill>
            </a:rPr>
            <a:t> </a:t>
          </a:r>
          <a:r>
            <a:rPr lang="fi-FI" sz="1000" dirty="0">
              <a:solidFill>
                <a:sysClr val="windowText" lastClr="000000"/>
              </a:solidFill>
            </a:rPr>
            <a:t>Energy-</a:t>
          </a:r>
          <a:r>
            <a:rPr lang="fi-FI" sz="1000" dirty="0" err="1">
              <a:solidFill>
                <a:sysClr val="windowText" lastClr="000000"/>
              </a:solidFill>
            </a:rPr>
            <a:t>Charts</a:t>
          </a:r>
          <a:endParaRPr lang="fi-FI" sz="1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0.95241</cdr:y>
    </cdr:from>
    <cdr:to>
      <cdr:x>0.25789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7326456-960A-267F-3F41-76E31AB6324D}"/>
            </a:ext>
          </a:extLst>
        </cdr:cNvPr>
        <cdr:cNvSpPr txBox="1"/>
      </cdr:nvSpPr>
      <cdr:spPr>
        <a:xfrm xmlns:a="http://schemas.openxmlformats.org/drawingml/2006/main">
          <a:off x="0" y="4996021"/>
          <a:ext cx="2295525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*</a:t>
          </a:r>
          <a:r>
            <a:rPr lang="fi-FI" sz="1000" baseline="0" dirty="0">
              <a:solidFill>
                <a:sysClr val="windowText" lastClr="000000"/>
              </a:solidFill>
            </a:rPr>
            <a:t> = Pääkaupungin hinta-alue</a:t>
          </a:r>
          <a:endParaRPr lang="fi-FI" sz="10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0.87703</cdr:x>
      <cdr:y>0.94329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31C8F5-2F0F-B9FA-5AD1-B27979AE859C}"/>
            </a:ext>
          </a:extLst>
        </cdr:cNvPr>
        <cdr:cNvSpPr txBox="1"/>
      </cdr:nvSpPr>
      <cdr:spPr>
        <a:xfrm xmlns:a="http://schemas.openxmlformats.org/drawingml/2006/main">
          <a:off x="8313327" y="4104574"/>
          <a:ext cx="1165635" cy="2467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Data: Nord </a:t>
          </a:r>
          <a:r>
            <a:rPr lang="fi-FI" sz="1000" dirty="0" err="1">
              <a:solidFill>
                <a:sysClr val="windowText" lastClr="000000"/>
              </a:solidFill>
            </a:rPr>
            <a:t>Pool</a:t>
          </a:r>
          <a:endParaRPr lang="fi-FI" sz="1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0.94329</cdr:y>
    </cdr:from>
    <cdr:to>
      <cdr:x>0.5477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08D596-8955-2D12-5AA0-4BB629C49A16}"/>
            </a:ext>
          </a:extLst>
        </cdr:cNvPr>
        <cdr:cNvSpPr txBox="1"/>
      </cdr:nvSpPr>
      <cdr:spPr>
        <a:xfrm xmlns:a="http://schemas.openxmlformats.org/drawingml/2006/main">
          <a:off x="0" y="4139000"/>
          <a:ext cx="4277784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SE1</a:t>
          </a:r>
          <a:r>
            <a:rPr lang="fi-FI" sz="1000" baseline="0" dirty="0">
              <a:solidFill>
                <a:sysClr val="windowText" lastClr="000000"/>
              </a:solidFill>
            </a:rPr>
            <a:t> &amp; SE3 vuodet 2003-2011 = Ruotsin hinta ennen hinta-aluejakoa</a:t>
          </a:r>
          <a:endParaRPr lang="fi-FI" sz="10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0.87692</cdr:x>
      <cdr:y>0.94368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CF1ED77-47ED-A7AA-C67E-6A968CDD5B05}"/>
            </a:ext>
          </a:extLst>
        </cdr:cNvPr>
        <cdr:cNvSpPr txBox="1"/>
      </cdr:nvSpPr>
      <cdr:spPr>
        <a:xfrm xmlns:a="http://schemas.openxmlformats.org/drawingml/2006/main">
          <a:off x="8312325" y="4254584"/>
          <a:ext cx="1166637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kern="1200" dirty="0">
              <a:solidFill>
                <a:sysClr val="windowText" lastClr="000000"/>
              </a:solidFill>
            </a:rPr>
            <a:t>Data: Nord </a:t>
          </a:r>
          <a:r>
            <a:rPr lang="fi-FI" sz="1000" kern="1200" dirty="0" err="1">
              <a:solidFill>
                <a:sysClr val="windowText" lastClr="000000"/>
              </a:solidFill>
            </a:rPr>
            <a:t>Pool</a:t>
          </a:r>
          <a:endParaRPr lang="fi-FI" sz="1000" kern="12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0.7602</cdr:x>
      <cdr:y>0.9388</cdr:y>
    </cdr:from>
    <cdr:to>
      <cdr:x>1</cdr:x>
      <cdr:y>0.9972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AC4EBC6-E810-0917-2FE6-AE601E98E990}"/>
            </a:ext>
          </a:extLst>
        </cdr:cNvPr>
        <cdr:cNvSpPr txBox="1"/>
      </cdr:nvSpPr>
      <cdr:spPr>
        <a:xfrm xmlns:a="http://schemas.openxmlformats.org/drawingml/2006/main">
          <a:off x="6078645" y="4000079"/>
          <a:ext cx="1917487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Data: Nord</a:t>
          </a:r>
          <a:r>
            <a:rPr lang="fi-FI" sz="1000" baseline="0" dirty="0">
              <a:solidFill>
                <a:sysClr val="windowText" lastClr="000000"/>
              </a:solidFill>
            </a:rPr>
            <a:t> </a:t>
          </a:r>
          <a:r>
            <a:rPr lang="fi-FI" sz="1000" baseline="0" dirty="0" err="1">
              <a:solidFill>
                <a:sysClr val="windowText" lastClr="000000"/>
              </a:solidFill>
            </a:rPr>
            <a:t>Pool</a:t>
          </a:r>
          <a:r>
            <a:rPr lang="fi-FI" sz="1000" baseline="0" dirty="0">
              <a:solidFill>
                <a:sysClr val="windowText" lastClr="000000"/>
              </a:solidFill>
            </a:rPr>
            <a:t> &amp; Tilastokeskus</a:t>
          </a:r>
          <a:endParaRPr lang="fi-FI" sz="10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0.73624</cdr:x>
      <cdr:y>0.94197</cdr:y>
    </cdr:from>
    <cdr:to>
      <cdr:x>1</cdr:x>
      <cdr:y>0.99475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31FEAE5-AA14-22CB-AB6D-571DDCF08007}"/>
            </a:ext>
          </a:extLst>
        </cdr:cNvPr>
        <cdr:cNvSpPr txBox="1"/>
      </cdr:nvSpPr>
      <cdr:spPr>
        <a:xfrm xmlns:a="http://schemas.openxmlformats.org/drawingml/2006/main">
          <a:off x="7289574" y="4394933"/>
          <a:ext cx="261151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kern="1200" dirty="0">
              <a:solidFill>
                <a:sysClr val="windowText" lastClr="000000"/>
              </a:solidFill>
            </a:rPr>
            <a:t>Data: </a:t>
          </a:r>
          <a:r>
            <a:rPr lang="fi-FI" sz="1000" kern="1200" dirty="0" err="1">
              <a:solidFill>
                <a:sysClr val="windowText" lastClr="000000"/>
              </a:solidFill>
            </a:rPr>
            <a:t>Entso</a:t>
          </a:r>
          <a:r>
            <a:rPr lang="fi-FI" sz="1000" kern="1200" dirty="0">
              <a:solidFill>
                <a:sysClr val="windowText" lastClr="000000"/>
              </a:solidFill>
            </a:rPr>
            <a:t>-e &amp; Energiateollisuus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0.83624</cdr:x>
      <cdr:y>0.93167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E1A09B2-319A-CD07-F565-13B3C483FAC7}"/>
            </a:ext>
          </a:extLst>
        </cdr:cNvPr>
        <cdr:cNvSpPr txBox="1"/>
      </cdr:nvSpPr>
      <cdr:spPr>
        <a:xfrm xmlns:a="http://schemas.openxmlformats.org/drawingml/2006/main">
          <a:off x="5080001" y="3392875"/>
          <a:ext cx="994833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Data: </a:t>
          </a:r>
          <a:r>
            <a:rPr lang="fi-FI" sz="1000" dirty="0" err="1">
              <a:solidFill>
                <a:sysClr val="windowText" lastClr="000000"/>
              </a:solidFill>
            </a:rPr>
            <a:t>Entso</a:t>
          </a:r>
          <a:r>
            <a:rPr lang="fi-FI" sz="1000" dirty="0">
              <a:solidFill>
                <a:sysClr val="windowText" lastClr="000000"/>
              </a:solidFill>
            </a:rPr>
            <a:t>-e</a:t>
          </a:r>
        </a:p>
      </cdr:txBody>
    </cdr:sp>
  </cdr:relSizeAnchor>
  <cdr:relSizeAnchor xmlns:cdr="http://schemas.openxmlformats.org/drawingml/2006/chartDrawing">
    <cdr:from>
      <cdr:x>0.09125</cdr:x>
      <cdr:y>0.50627</cdr:y>
    </cdr:from>
    <cdr:to>
      <cdr:x>0.36277</cdr:x>
      <cdr:y>0.71831</cdr:y>
    </cdr:to>
    <cdr:sp macro="" textlink="">
      <cdr:nvSpPr>
        <cdr:cNvPr id="3" name="Speech Bubble: Rectangle 2">
          <a:extLst xmlns:a="http://schemas.openxmlformats.org/drawingml/2006/main">
            <a:ext uri="{FF2B5EF4-FFF2-40B4-BE49-F238E27FC236}">
              <a16:creationId xmlns:a16="http://schemas.microsoft.com/office/drawing/2014/main" id="{A6176B56-872E-2EBD-8586-66E99E8B00E3}"/>
            </a:ext>
          </a:extLst>
        </cdr:cNvPr>
        <cdr:cNvSpPr/>
      </cdr:nvSpPr>
      <cdr:spPr>
        <a:xfrm xmlns:a="http://schemas.openxmlformats.org/drawingml/2006/main">
          <a:off x="551257" y="2050195"/>
          <a:ext cx="1640301" cy="858678"/>
        </a:xfrm>
        <a:prstGeom xmlns:a="http://schemas.openxmlformats.org/drawingml/2006/main" prst="wedgeRectCallout">
          <a:avLst>
            <a:gd name="adj1" fmla="val -26253"/>
            <a:gd name="adj2" fmla="val 77019"/>
          </a:avLst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fi-FI" sz="1100" dirty="0"/>
            <a:t>Ensimmäiset</a:t>
          </a:r>
          <a:r>
            <a:rPr lang="fi-FI" sz="1100" baseline="0" dirty="0"/>
            <a:t> negatiiviset tunnit Suomessa koettiin vuonna 2020</a:t>
          </a:r>
          <a:endParaRPr lang="fi-FI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0.8261</cdr:x>
      <cdr:y>0.94337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CD32831-1532-9339-4CA0-9D8FD8C3A51A}"/>
            </a:ext>
          </a:extLst>
        </cdr:cNvPr>
        <cdr:cNvSpPr txBox="1"/>
      </cdr:nvSpPr>
      <cdr:spPr>
        <a:xfrm xmlns:a="http://schemas.openxmlformats.org/drawingml/2006/main">
          <a:off x="7830544" y="4230054"/>
          <a:ext cx="1648418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kern="1200" dirty="0">
              <a:solidFill>
                <a:sysClr val="windowText" lastClr="000000"/>
              </a:solidFill>
            </a:rPr>
            <a:t>Data: </a:t>
          </a:r>
          <a:r>
            <a:rPr lang="fi-FI" sz="1000" kern="1200" dirty="0" err="1">
              <a:solidFill>
                <a:sysClr val="windowText" lastClr="000000"/>
              </a:solidFill>
            </a:rPr>
            <a:t>Entso</a:t>
          </a:r>
          <a:r>
            <a:rPr lang="fi-FI" sz="1000" kern="1200" dirty="0">
              <a:solidFill>
                <a:sysClr val="windowText" lastClr="000000"/>
              </a:solidFill>
            </a:rPr>
            <a:t>-e &amp; Nord </a:t>
          </a:r>
          <a:r>
            <a:rPr lang="fi-FI" sz="1000" kern="1200" dirty="0" err="1">
              <a:solidFill>
                <a:sysClr val="windowText" lastClr="000000"/>
              </a:solidFill>
            </a:rPr>
            <a:t>Pool</a:t>
          </a:r>
          <a:endParaRPr lang="fi-FI" sz="1000" kern="12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0.9424</cdr:y>
    </cdr:from>
    <cdr:to>
      <cdr:x>0.12871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907DC8D-157E-2E90-CCF9-9787B6071CBE}"/>
            </a:ext>
          </a:extLst>
        </cdr:cNvPr>
        <cdr:cNvSpPr txBox="1"/>
      </cdr:nvSpPr>
      <cdr:spPr>
        <a:xfrm xmlns:a="http://schemas.openxmlformats.org/drawingml/2006/main">
          <a:off x="0" y="4193885"/>
          <a:ext cx="1239587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kern="1200" dirty="0">
              <a:solidFill>
                <a:sysClr val="windowText" lastClr="000000"/>
              </a:solidFill>
            </a:rPr>
            <a:t>Data: </a:t>
          </a:r>
          <a:r>
            <a:rPr lang="fi-FI" sz="1000" kern="1200" dirty="0" err="1">
              <a:solidFill>
                <a:sysClr val="windowText" lastClr="000000"/>
              </a:solidFill>
            </a:rPr>
            <a:t>Entso</a:t>
          </a:r>
          <a:r>
            <a:rPr lang="fi-FI" sz="1000" kern="1200" dirty="0">
              <a:solidFill>
                <a:sysClr val="windowText" lastClr="000000"/>
              </a:solidFill>
            </a:rPr>
            <a:t>-e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EB9F-39EE-7549-801B-59AC627CA4F9}" type="datetimeFigureOut">
              <a:t>30.12.2024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59A-DF76-7B46-BA37-12E170675C6C}" type="datetimeFigureOut">
              <a:t>30.12.2024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05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30.12.2024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Sähkön hintatilastot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30.12.2024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Sähkön hintatilastot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4800" noProof="0">
                <a:solidFill>
                  <a:schemeClr val="bg1"/>
                </a:solidFill>
              </a:rPr>
              <a:t>Suomi on energia-alan edelläkävijä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pic>
        <p:nvPicPr>
          <p:cNvPr id="13" name="Picture 12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T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30.12.2024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hintatilastot</a:t>
            </a:r>
            <a:r>
              <a:rPr lang="en-US"/>
              <a:t> 2024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Energiateollisuus 30.12.2024</a:t>
            </a:r>
          </a:p>
        </p:txBody>
      </p:sp>
    </p:spTree>
    <p:extLst>
      <p:ext uri="{BB962C8B-B14F-4D97-AF65-F5344CB8AC3E}">
        <p14:creationId xmlns:p14="http://schemas.microsoft.com/office/powerpoint/2010/main" val="50880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0325-2C66-B4FE-3F1F-57946C75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Keskimäärin sähkö on edullista, mutta hinnan vaihtelu on suurta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629B2-EDA9-D3EB-3018-D445D200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F56D6-5EAB-EF20-1C57-5006EFA0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3FF1D-56E9-ACA6-BF13-A8C7580D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E00C0737-1C6B-86E9-129E-71207C195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128231"/>
              </p:ext>
            </p:extLst>
          </p:nvPr>
        </p:nvGraphicFramePr>
        <p:xfrm>
          <a:off x="800857" y="1819505"/>
          <a:ext cx="10037463" cy="440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71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6896-B691-8911-126F-ED2169FC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vuosikeskihintojen kehitys suhteutettuna kuluttajahintaindeksiin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7597-F12F-AFF3-7C70-4B4B86B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526-98C0-9879-1523-F1A6902D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04FA-6F38-0412-D86D-36534B1F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Kaavio 3">
            <a:extLst>
              <a:ext uri="{FF2B5EF4-FFF2-40B4-BE49-F238E27FC236}">
                <a16:creationId xmlns:a16="http://schemas.microsoft.com/office/drawing/2014/main" id="{1EF52CA1-918F-4B29-8389-3AB01F9DD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3822"/>
              </p:ext>
            </p:extLst>
          </p:nvPr>
        </p:nvGraphicFramePr>
        <p:xfrm>
          <a:off x="1352785" y="1847850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63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1FAEB5-957E-E703-55F0-DA9DD3D5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974451" cy="1325563"/>
          </a:xfrm>
        </p:spPr>
        <p:txBody>
          <a:bodyPr/>
          <a:lstStyle/>
          <a:p>
            <a:r>
              <a:rPr lang="fi-FI" dirty="0"/>
              <a:t>Suomessa Euroopan kolmanneksi halvin sähkö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1F4E6C-2C87-5AC5-0802-0C2B037E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29A233-1B2F-3538-BCCB-2BD745DF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C9C8FC-4235-941B-AC51-50D21F8C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35D917AF-AB47-41AB-9FE4-9B1428FA6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35716"/>
              </p:ext>
            </p:extLst>
          </p:nvPr>
        </p:nvGraphicFramePr>
        <p:xfrm>
          <a:off x="832363" y="1690688"/>
          <a:ext cx="9974451" cy="466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27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50E0-0D77-8CC9-29F6-974D1995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Hintaerot alueiden välillä kasvaneet, Suomi Tukholman tahdissa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541BB-F138-27F6-7067-FDDB0C48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E03E9-8CB6-307E-2D3D-F2F224C5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1582-831F-10F3-6420-49DAC46D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A3445235-271B-4862-90B2-CDA9D0491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170841"/>
              </p:ext>
            </p:extLst>
          </p:nvPr>
        </p:nvGraphicFramePr>
        <p:xfrm>
          <a:off x="785140" y="1847850"/>
          <a:ext cx="9478962" cy="442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D46A7FA-8EC3-AE67-DE55-7F0F824B5137}"/>
              </a:ext>
            </a:extLst>
          </p:cNvPr>
          <p:cNvSpPr/>
          <p:nvPr/>
        </p:nvSpPr>
        <p:spPr>
          <a:xfrm>
            <a:off x="9409471" y="1120263"/>
            <a:ext cx="2526889" cy="1455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/>
              <a:t>Vuoden 2025 loppupuolella valmistuva Aurora Line siirtoyhteys pienentänee Suomen ja Pohjois-Ruotsin välistä hintaeroa.</a:t>
            </a:r>
          </a:p>
        </p:txBody>
      </p:sp>
    </p:spTree>
    <p:extLst>
      <p:ext uri="{BB962C8B-B14F-4D97-AF65-F5344CB8AC3E}">
        <p14:creationId xmlns:p14="http://schemas.microsoft.com/office/powerpoint/2010/main" val="164361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C130-7EBB-F920-9946-A51370F9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974734" cy="1325563"/>
          </a:xfrm>
        </p:spPr>
        <p:txBody>
          <a:bodyPr/>
          <a:lstStyle/>
          <a:p>
            <a:r>
              <a:rPr lang="fi-FI"/>
              <a:t>Hintaero Ruotsiin kuukausittain vuonna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4BEF9-3FAF-EA16-0B52-F4270CAF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331D3-D4A1-6385-D714-F32041C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904C-DD15-FBBA-8029-2805F6F9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DA466152-EADE-D129-85D1-4BB43C81E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987146"/>
              </p:ext>
            </p:extLst>
          </p:nvPr>
        </p:nvGraphicFramePr>
        <p:xfrm>
          <a:off x="1352785" y="1690688"/>
          <a:ext cx="9478962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3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0E92116-154E-9D16-789F-ADD8AE27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1" cy="1325563"/>
          </a:xfrm>
        </p:spPr>
        <p:txBody>
          <a:bodyPr>
            <a:normAutofit/>
          </a:bodyPr>
          <a:lstStyle/>
          <a:p>
            <a:r>
              <a:rPr lang="fi-FI"/>
              <a:t>Suomen inflaatiokorjatun sähkön tukkuhinnan kehitys kuukausittain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3136-AC7A-760D-3556-86AAD4C1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68CA-D052-050A-123C-FE6E9A6E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9CCE6-C40D-8C4D-4ED9-3BB004F2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3352553B-F19C-43B6-AAD1-81BED478B6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204263"/>
              </p:ext>
            </p:extLst>
          </p:nvPr>
        </p:nvGraphicFramePr>
        <p:xfrm>
          <a:off x="1080108" y="1847849"/>
          <a:ext cx="9478962" cy="442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14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8E83-1B6C-7378-F876-07C52D7A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Tuulivoiman yhteys hintaan</a:t>
            </a:r>
            <a:br>
              <a:rPr lang="fi-FI"/>
            </a:br>
            <a:r>
              <a:rPr lang="fi-FI" sz="1600"/>
              <a:t>- Tuulisina päivinä sähkön hinta on usein lähellä nollaa, vähätuulisina päivinä hinta korkeampi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1D30B-49F5-5A7F-255B-C175DFA6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B0DB9-793E-F828-B398-8C3D6F6D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79DB5-2E24-9284-4B1D-A5BA6D23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4D6AA5-1680-A8B0-BFC1-6ED082273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076029"/>
              </p:ext>
            </p:extLst>
          </p:nvPr>
        </p:nvGraphicFramePr>
        <p:xfrm>
          <a:off x="1141724" y="1690688"/>
          <a:ext cx="9901084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21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91C66E-917B-DE1C-691A-C573608F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Negatiivisten ja nollahintaisten tuntien määrä kasvanut rajusti</a:t>
            </a:r>
            <a:endParaRPr lang="fi-FI">
              <a:highlight>
                <a:srgbClr val="FFFF00"/>
              </a:highlight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B83DBE-1385-F791-906F-2833DC9D6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2857" y="1825625"/>
            <a:ext cx="3812993" cy="4351338"/>
          </a:xfrm>
        </p:spPr>
        <p:txBody>
          <a:bodyPr/>
          <a:lstStyle/>
          <a:p>
            <a:r>
              <a:rPr lang="fi-FI"/>
              <a:t>Negatiivisten sähkönhintojen määrä on kasvanut merkittävästi nopeasti kasvaneen tuulivoiman seurauksena.</a:t>
            </a:r>
          </a:p>
          <a:p>
            <a:r>
              <a:rPr lang="fi-FI"/>
              <a:t>Alhaiset ja negatiiviset sähkönhinnat kannustavat investoimaan joustavaan kysyntään, esimerkiksi akkuihin ja sähkökattiloihin –  kaukolämpöverkkoihin kytkettyjen sähkökattiloiden sähköteho pian jo yli 1 GW.</a:t>
            </a:r>
          </a:p>
          <a:p>
            <a:r>
              <a:rPr lang="fi-FI"/>
              <a:t>Noin 10 % vuoden tunneista joko negatiivisia tai nollahintaisia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7597-F12F-AFF3-7C70-4B4B86B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526-98C0-9879-1523-F1A6902D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04FA-6F38-0412-D86D-36534B1F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7B6C68D1-D0FE-47A7-A618-086239A6C6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338713"/>
              </p:ext>
            </p:extLst>
          </p:nvPr>
        </p:nvGraphicFramePr>
        <p:xfrm>
          <a:off x="615950" y="1825625"/>
          <a:ext cx="615987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66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95E0-D249-5459-0A12-633C1C5C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Negatiiviset tunnit ja hintapiikit eivät ole vain Suomen ilmiö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B09B1-9F9B-89FE-4D9A-9CFABB0B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30.12.2024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EB2C-7732-B6ED-5205-A0CF30E5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CA426-6739-D68B-7C59-7F671854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16D8DC4F-BC8D-F0C9-04F3-A059BA021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307704"/>
              </p:ext>
            </p:extLst>
          </p:nvPr>
        </p:nvGraphicFramePr>
        <p:xfrm>
          <a:off x="1352785" y="1690688"/>
          <a:ext cx="9478962" cy="448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393360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B179E2A7-B354-4C4E-81D6-3E833DB005BE}" vid="{DA61C454-97BD-44AD-B3FA-76AD34172A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39e6aa-46e8-428a-81cc-27a4ca9f5229">
      <Terms xmlns="http://schemas.microsoft.com/office/infopath/2007/PartnerControls"/>
    </lcf76f155ced4ddcb4097134ff3c332f>
    <TaxCatchAll xmlns="f3637f4e-3105-4f21-b1b4-ef4680048a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4427F-6517-4D84-B543-5A014A47DD82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2c39e6aa-46e8-428a-81cc-27a4ca9f5229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3637f4e-3105-4f21-b1b4-ef4680048a1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9972A3-B879-40CE-8478-2628D8E55199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5DA2C5-933D-43C4-98C5-03E6F877B2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0</TotalTime>
  <Words>325</Words>
  <Application>Microsoft Office PowerPoint</Application>
  <PresentationFormat>Laajakuva</PresentationFormat>
  <Paragraphs>73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Grande</vt:lpstr>
      <vt:lpstr>Energiateollisuus</vt:lpstr>
      <vt:lpstr>Sähkön hintatilastot 2024</vt:lpstr>
      <vt:lpstr>Suomen vuosikeskihintojen kehitys suhteutettuna kuluttajahintaindeksiin</vt:lpstr>
      <vt:lpstr>Suomessa Euroopan kolmanneksi halvin sähkö</vt:lpstr>
      <vt:lpstr>Hintaerot alueiden välillä kasvaneet, Suomi Tukholman tahdissa </vt:lpstr>
      <vt:lpstr>Hintaero Ruotsiin kuukausittain vuonna 2024</vt:lpstr>
      <vt:lpstr>Suomen inflaatiokorjatun sähkön tukkuhinnan kehitys kuukausittain</vt:lpstr>
      <vt:lpstr>Tuulivoiman yhteys hintaan - Tuulisina päivinä sähkön hinta on usein lähellä nollaa, vähätuulisina päivinä hinta korkeampi</vt:lpstr>
      <vt:lpstr>Negatiivisten ja nollahintaisten tuntien määrä kasvanut rajusti</vt:lpstr>
      <vt:lpstr>Negatiiviset tunnit ja hintapiikit eivät ole vain Suomen ilmiö</vt:lpstr>
      <vt:lpstr>Keskimäärin sähkö on edullista, mutta hinnan vaihtelu on suurta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Kauppi Janne</dc:creator>
  <cp:lastModifiedBy>Pasi Jonna</cp:lastModifiedBy>
  <cp:revision>1</cp:revision>
  <dcterms:created xsi:type="dcterms:W3CDTF">2023-12-19T11:36:34Z</dcterms:created>
  <dcterms:modified xsi:type="dcterms:W3CDTF">2024-12-30T13:56:34Z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6600</vt:r8>
  </property>
  <property fmtid="{D5CDD505-2E9C-101B-9397-08002B2CF9AE}" pid="3" name="MediaServiceImageTags">
    <vt:lpwstr/>
  </property>
  <property fmtid="{D5CDD505-2E9C-101B-9397-08002B2CF9AE}" pid="4" name="ContentTypeId">
    <vt:lpwstr>0x010100C023BE75E6072349999047A5FA9D42AC</vt:lpwstr>
  </property>
</Properties>
</file>