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8.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9.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1.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2.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3.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4.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5.xml" ContentType="application/vnd.openxmlformats-officedocument.drawingml.chartshape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7"/>
  </p:notesMasterIdLst>
  <p:handoutMasterIdLst>
    <p:handoutMasterId r:id="rId28"/>
  </p:handoutMasterIdLst>
  <p:sldIdLst>
    <p:sldId id="286" r:id="rId5"/>
    <p:sldId id="295" r:id="rId6"/>
    <p:sldId id="298" r:id="rId7"/>
    <p:sldId id="296" r:id="rId8"/>
    <p:sldId id="301" r:id="rId9"/>
    <p:sldId id="300" r:id="rId10"/>
    <p:sldId id="310" r:id="rId11"/>
    <p:sldId id="307" r:id="rId12"/>
    <p:sldId id="328" r:id="rId13"/>
    <p:sldId id="331" r:id="rId14"/>
    <p:sldId id="332" r:id="rId15"/>
    <p:sldId id="302" r:id="rId16"/>
    <p:sldId id="306" r:id="rId17"/>
    <p:sldId id="308" r:id="rId18"/>
    <p:sldId id="329" r:id="rId19"/>
    <p:sldId id="338" r:id="rId20"/>
    <p:sldId id="333" r:id="rId21"/>
    <p:sldId id="334" r:id="rId22"/>
    <p:sldId id="319" r:id="rId23"/>
    <p:sldId id="321" r:id="rId24"/>
    <p:sldId id="309" r:id="rId25"/>
    <p:sldId id="3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DA8E57-6EF7-D214-F878-A3CE36FD281F}" name="Hillamo Harri" initials="HH" userId="S::harri.hillamo@energia.fi::35116708-ce86-4658-8481-d600ffbf13f4" providerId="AD"/>
  <p188:author id="{B747C4EA-1D5F-C4CE-90AF-9E6E8684EFE4}" name="Huttunen Neea" initials="NH" userId="S::neea.huttunen@energia.fi::2244a6da-0b88-4971-ba1f-380dc95139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323A8-B060-4AEB-AD7F-43747C695C0F}" v="17" dt="2024-12-10T10:35:40.975"/>
    <p1510:client id="{6F64F3FF-66D9-45B7-81D8-2EFC7D62FF9D}" v="1382" dt="2024-12-10T13:15:52.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3" autoAdjust="0"/>
    <p:restoredTop sz="94493" autoAdjust="0"/>
  </p:normalViewPr>
  <p:slideViewPr>
    <p:cSldViewPr snapToGrid="0">
      <p:cViewPr varScale="1">
        <p:scale>
          <a:sx n="93" d="100"/>
          <a:sy n="93" d="100"/>
        </p:scale>
        <p:origin x="1308"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9.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1.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2.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3.xml"/></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4.xm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5.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kern="1200" spc="0" baseline="0" dirty="0">
                <a:solidFill>
                  <a:srgbClr val="000000">
                    <a:lumMod val="65000"/>
                    <a:lumOff val="35000"/>
                  </a:srgbClr>
                </a:solidFill>
              </a:rPr>
              <a:t>2Mpuk: </a:t>
            </a:r>
            <a:r>
              <a:rPr lang="fi-FI" sz="1600" b="0" i="0" u="none" strike="noStrike" kern="1200" spc="0" baseline="0" dirty="0">
                <a:solidFill>
                  <a:srgbClr val="000000">
                    <a:lumMod val="65000"/>
                    <a:lumOff val="35000"/>
                  </a:srgbClr>
                </a:solidFill>
                <a:effectLst/>
              </a:rPr>
              <a:t>Rakentamiskustannus, </a:t>
            </a:r>
          </a:p>
          <a:p>
            <a:pPr>
              <a:defRPr sz="1600"/>
            </a:pPr>
            <a:r>
              <a:rPr lang="fi-FI" sz="1600" b="0" i="0" u="none" strike="noStrike" kern="1200" spc="0" baseline="0" dirty="0">
                <a:solidFill>
                  <a:srgbClr val="000000">
                    <a:lumMod val="65000"/>
                    <a:lumOff val="35000"/>
                  </a:srgbClr>
                </a:solidFill>
                <a:effectLst/>
              </a:rPr>
              <a:t>johtopituudella painotettu keskiarvo</a:t>
            </a:r>
            <a:endParaRPr lang="en-US" sz="1600" b="0" i="0" u="none" strike="noStrike" kern="1200" spc="0" baseline="0" dirty="0">
              <a:solidFill>
                <a:srgbClr val="000000">
                  <a:lumMod val="65000"/>
                  <a:lumOff val="35000"/>
                </a:srgbClr>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'[KL-johtojen rakentamiskustannukset 2023_Perusraportti_20241118_laskenta.xlsx]Laskenta'!$J$96</c:f>
              <c:strCache>
                <c:ptCount val="1"/>
                <c:pt idx="0">
                  <c:v>Painotettu keskiarvo</c:v>
                </c:pt>
              </c:strCache>
            </c:strRef>
          </c:tx>
          <c:spPr>
            <a:solidFill>
              <a:schemeClr val="accent1"/>
            </a:solidFill>
            <a:ln>
              <a:noFill/>
            </a:ln>
            <a:effectLst/>
          </c:spPr>
          <c:invertIfNegative val="0"/>
          <c:cat>
            <c:strRef>
              <c:f>[1]Laskenta!$K$91:$N$91</c:f>
              <c:strCache>
                <c:ptCount val="4"/>
                <c:pt idx="0">
                  <c:v>DN 20-65</c:v>
                </c:pt>
                <c:pt idx="1">
                  <c:v>DN 80-150</c:v>
                </c:pt>
                <c:pt idx="2">
                  <c:v>DN 200-250</c:v>
                </c:pt>
                <c:pt idx="3">
                  <c:v>DN300-400</c:v>
                </c:pt>
              </c:strCache>
            </c:strRef>
          </c:cat>
          <c:val>
            <c:numRef>
              <c:f>[1]Laskenta!$K$96:$N$96</c:f>
              <c:numCache>
                <c:formatCode>0</c:formatCode>
                <c:ptCount val="4"/>
                <c:pt idx="0">
                  <c:v>367.74501819442037</c:v>
                </c:pt>
                <c:pt idx="1">
                  <c:v>478.92196414017928</c:v>
                </c:pt>
                <c:pt idx="2">
                  <c:v>981.8600295712173</c:v>
                </c:pt>
                <c:pt idx="3">
                  <c:v>1291.3250286838222</c:v>
                </c:pt>
              </c:numCache>
            </c:numRef>
          </c:val>
          <c:extLst>
            <c:ext xmlns:c16="http://schemas.microsoft.com/office/drawing/2014/chart" uri="{C3380CC4-5D6E-409C-BE32-E72D297353CC}">
              <c16:uniqueId val="{00000000-744F-4E2C-A9B5-462BB039808A}"/>
            </c:ext>
          </c:extLst>
        </c:ser>
        <c:dLbls>
          <c:showLegendKey val="0"/>
          <c:showVal val="0"/>
          <c:showCatName val="0"/>
          <c:showSerName val="0"/>
          <c:showPercent val="0"/>
          <c:showBubbleSize val="0"/>
        </c:dLbls>
        <c:gapWidth val="219"/>
        <c:overlap val="-27"/>
        <c:axId val="1021217768"/>
        <c:axId val="1021227128"/>
      </c:barChart>
      <c:catAx>
        <c:axId val="1021217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1021227128"/>
        <c:crosses val="autoZero"/>
        <c:auto val="1"/>
        <c:lblAlgn val="ctr"/>
        <c:lblOffset val="100"/>
        <c:noMultiLvlLbl val="0"/>
      </c:catAx>
      <c:valAx>
        <c:axId val="1021227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1021217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b="0" i="0" u="none" strike="noStrike" kern="1200" spc="0" baseline="0" dirty="0">
                <a:solidFill>
                  <a:srgbClr val="000000">
                    <a:lumMod val="65000"/>
                    <a:lumOff val="35000"/>
                  </a:srgbClr>
                </a:solidFill>
              </a:rPr>
              <a:t>Rakennettu johtopituus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'[KL-johtojen rakentamiskustannukset 2023_Perusraportti_20241118_laskenta.xlsx]Laskenta'!$R$81</c:f>
              <c:strCache>
                <c:ptCount val="1"/>
                <c:pt idx="0">
                  <c:v>DN 20-65</c:v>
                </c:pt>
              </c:strCache>
            </c:strRef>
          </c:tx>
          <c:spPr>
            <a:solidFill>
              <a:schemeClr val="accent1"/>
            </a:solidFill>
            <a:ln>
              <a:noFill/>
            </a:ln>
            <a:effectLst/>
          </c:spPr>
          <c:invertIfNegative val="0"/>
          <c:cat>
            <c:strRef>
              <c:f>[1]Laskenta!$Q$82:$Q$85</c:f>
              <c:strCache>
                <c:ptCount val="4"/>
                <c:pt idx="0">
                  <c:v>Uudisrakentaminen, tiivis ympäristö</c:v>
                </c:pt>
                <c:pt idx="1">
                  <c:v>Uudisrakentaminen, väljä ympäristö</c:v>
                </c:pt>
                <c:pt idx="2">
                  <c:v>Perusparantaminen, tiivis ympäristö</c:v>
                </c:pt>
                <c:pt idx="3">
                  <c:v>Perusparantaminen, väljä ympäristö</c:v>
                </c:pt>
              </c:strCache>
            </c:strRef>
          </c:cat>
          <c:val>
            <c:numRef>
              <c:f>[1]Laskenta!$R$82:$R$85</c:f>
              <c:numCache>
                <c:formatCode>0</c:formatCode>
                <c:ptCount val="4"/>
                <c:pt idx="0">
                  <c:v>28522</c:v>
                </c:pt>
                <c:pt idx="1">
                  <c:v>3957</c:v>
                </c:pt>
                <c:pt idx="2">
                  <c:v>5069</c:v>
                </c:pt>
                <c:pt idx="3">
                  <c:v>155</c:v>
                </c:pt>
              </c:numCache>
            </c:numRef>
          </c:val>
          <c:extLst>
            <c:ext xmlns:c16="http://schemas.microsoft.com/office/drawing/2014/chart" uri="{C3380CC4-5D6E-409C-BE32-E72D297353CC}">
              <c16:uniqueId val="{00000000-7FE0-44A1-93D6-8691DBB1CCBA}"/>
            </c:ext>
          </c:extLst>
        </c:ser>
        <c:ser>
          <c:idx val="1"/>
          <c:order val="1"/>
          <c:tx>
            <c:strRef>
              <c:f>'[KL-johtojen rakentamiskustannukset 2023_Perusraportti_20241118_laskenta.xlsx]Laskenta'!$S$81</c:f>
              <c:strCache>
                <c:ptCount val="1"/>
                <c:pt idx="0">
                  <c:v>DN 80-100</c:v>
                </c:pt>
              </c:strCache>
            </c:strRef>
          </c:tx>
          <c:spPr>
            <a:solidFill>
              <a:schemeClr val="accent2"/>
            </a:solidFill>
            <a:ln>
              <a:noFill/>
            </a:ln>
            <a:effectLst/>
          </c:spPr>
          <c:invertIfNegative val="0"/>
          <c:cat>
            <c:strRef>
              <c:f>[1]Laskenta!$Q$82:$Q$85</c:f>
              <c:strCache>
                <c:ptCount val="4"/>
                <c:pt idx="0">
                  <c:v>Uudisrakentaminen, tiivis ympäristö</c:v>
                </c:pt>
                <c:pt idx="1">
                  <c:v>Uudisrakentaminen, väljä ympäristö</c:v>
                </c:pt>
                <c:pt idx="2">
                  <c:v>Perusparantaminen, tiivis ympäristö</c:v>
                </c:pt>
                <c:pt idx="3">
                  <c:v>Perusparantaminen, väljä ympäristö</c:v>
                </c:pt>
              </c:strCache>
            </c:strRef>
          </c:cat>
          <c:val>
            <c:numRef>
              <c:f>[1]Laskenta!$S$82:$S$85</c:f>
              <c:numCache>
                <c:formatCode>0</c:formatCode>
                <c:ptCount val="4"/>
                <c:pt idx="0">
                  <c:v>6893</c:v>
                </c:pt>
                <c:pt idx="1">
                  <c:v>1211</c:v>
                </c:pt>
                <c:pt idx="2">
                  <c:v>1979</c:v>
                </c:pt>
                <c:pt idx="3">
                  <c:v>410</c:v>
                </c:pt>
              </c:numCache>
            </c:numRef>
          </c:val>
          <c:extLst>
            <c:ext xmlns:c16="http://schemas.microsoft.com/office/drawing/2014/chart" uri="{C3380CC4-5D6E-409C-BE32-E72D297353CC}">
              <c16:uniqueId val="{00000001-7FE0-44A1-93D6-8691DBB1CCBA}"/>
            </c:ext>
          </c:extLst>
        </c:ser>
        <c:ser>
          <c:idx val="2"/>
          <c:order val="2"/>
          <c:tx>
            <c:strRef>
              <c:f>'[KL-johtojen rakentamiskustannukset 2023_Perusraportti_20241118_laskenta.xlsx]Laskenta'!$T$81</c:f>
              <c:strCache>
                <c:ptCount val="1"/>
                <c:pt idx="0">
                  <c:v>DN 125-150</c:v>
                </c:pt>
              </c:strCache>
            </c:strRef>
          </c:tx>
          <c:spPr>
            <a:solidFill>
              <a:schemeClr val="accent3"/>
            </a:solidFill>
            <a:ln>
              <a:noFill/>
            </a:ln>
            <a:effectLst/>
          </c:spPr>
          <c:invertIfNegative val="0"/>
          <c:cat>
            <c:strRef>
              <c:f>[1]Laskenta!$Q$82:$Q$85</c:f>
              <c:strCache>
                <c:ptCount val="4"/>
                <c:pt idx="0">
                  <c:v>Uudisrakentaminen, tiivis ympäristö</c:v>
                </c:pt>
                <c:pt idx="1">
                  <c:v>Uudisrakentaminen, väljä ympäristö</c:v>
                </c:pt>
                <c:pt idx="2">
                  <c:v>Perusparantaminen, tiivis ympäristö</c:v>
                </c:pt>
                <c:pt idx="3">
                  <c:v>Perusparantaminen, väljä ympäristö</c:v>
                </c:pt>
              </c:strCache>
            </c:strRef>
          </c:cat>
          <c:val>
            <c:numRef>
              <c:f>[1]Laskenta!$T$82:$T$85</c:f>
              <c:numCache>
                <c:formatCode>0</c:formatCode>
                <c:ptCount val="4"/>
                <c:pt idx="0">
                  <c:v>153</c:v>
                </c:pt>
                <c:pt idx="1">
                  <c:v>4000</c:v>
                </c:pt>
                <c:pt idx="2">
                  <c:v>175</c:v>
                </c:pt>
                <c:pt idx="3">
                  <c:v>0</c:v>
                </c:pt>
              </c:numCache>
            </c:numRef>
          </c:val>
          <c:extLst>
            <c:ext xmlns:c16="http://schemas.microsoft.com/office/drawing/2014/chart" uri="{C3380CC4-5D6E-409C-BE32-E72D297353CC}">
              <c16:uniqueId val="{00000002-7FE0-44A1-93D6-8691DBB1CCBA}"/>
            </c:ext>
          </c:extLst>
        </c:ser>
        <c:dLbls>
          <c:showLegendKey val="0"/>
          <c:showVal val="0"/>
          <c:showCatName val="0"/>
          <c:showSerName val="0"/>
          <c:showPercent val="0"/>
          <c:showBubbleSize val="0"/>
        </c:dLbls>
        <c:gapWidth val="219"/>
        <c:overlap val="-27"/>
        <c:axId val="831264152"/>
        <c:axId val="831263072"/>
      </c:barChart>
      <c:catAx>
        <c:axId val="831264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831263072"/>
        <c:crosses val="autoZero"/>
        <c:auto val="1"/>
        <c:lblAlgn val="ctr"/>
        <c:lblOffset val="100"/>
        <c:noMultiLvlLbl val="0"/>
      </c:catAx>
      <c:valAx>
        <c:axId val="831263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831264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b="0" i="0" u="none" strike="noStrike" kern="1200" spc="0" baseline="0" dirty="0">
                <a:solidFill>
                  <a:srgbClr val="000000">
                    <a:lumMod val="65000"/>
                    <a:lumOff val="35000"/>
                  </a:srgbClr>
                </a:solidFill>
              </a:rPr>
              <a:t>Johtojen rakentamiskustannukset, </a:t>
            </a:r>
          </a:p>
          <a:p>
            <a:pPr>
              <a:defRPr sz="1600"/>
            </a:pPr>
            <a:r>
              <a:rPr lang="fi-FI" sz="1600" b="0" i="0" u="none" strike="noStrike" kern="1200" spc="0" baseline="0" dirty="0">
                <a:solidFill>
                  <a:srgbClr val="000000">
                    <a:lumMod val="65000"/>
                    <a:lumOff val="35000"/>
                  </a:srgbClr>
                </a:solidFill>
              </a:rPr>
              <a:t>painotettu keskiarvo</a:t>
            </a:r>
          </a:p>
        </c:rich>
      </c:tx>
      <c:layout>
        <c:manualLayout>
          <c:xMode val="edge"/>
          <c:yMode val="edge"/>
          <c:x val="0.23952473118279569"/>
          <c:y val="1.92710800633084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'[KL-johtojen rakentamiskustannukset 2023_Perusraportti_20241118_laskenta.xlsx]Laskenta'!$R$91</c:f>
              <c:strCache>
                <c:ptCount val="1"/>
                <c:pt idx="0">
                  <c:v>DN 20-65</c:v>
                </c:pt>
              </c:strCache>
            </c:strRef>
          </c:tx>
          <c:spPr>
            <a:solidFill>
              <a:schemeClr val="accent1"/>
            </a:solidFill>
            <a:ln>
              <a:noFill/>
            </a:ln>
            <a:effectLst/>
          </c:spPr>
          <c:invertIfNegative val="0"/>
          <c:cat>
            <c:strRef>
              <c:f>[1]Laskenta!$Q$82:$Q$85</c:f>
              <c:strCache>
                <c:ptCount val="4"/>
                <c:pt idx="0">
                  <c:v>Uudisrakentaminen, tiivis ympäristö</c:v>
                </c:pt>
                <c:pt idx="1">
                  <c:v>Uudisrakentaminen, väljä ympäristö</c:v>
                </c:pt>
                <c:pt idx="2">
                  <c:v>Perusparantaminen, tiivis ympäristö</c:v>
                </c:pt>
                <c:pt idx="3">
                  <c:v>Perusparantaminen, väljä ympäristö</c:v>
                </c:pt>
              </c:strCache>
            </c:strRef>
          </c:cat>
          <c:val>
            <c:numRef>
              <c:f>[1]Laskenta!$R$92:$R$95</c:f>
              <c:numCache>
                <c:formatCode>0</c:formatCode>
                <c:ptCount val="4"/>
                <c:pt idx="0">
                  <c:v>259.8077624290022</c:v>
                </c:pt>
                <c:pt idx="1">
                  <c:v>180.92949203942379</c:v>
                </c:pt>
                <c:pt idx="2">
                  <c:v>322.25310712172023</c:v>
                </c:pt>
                <c:pt idx="3">
                  <c:v>0</c:v>
                </c:pt>
              </c:numCache>
            </c:numRef>
          </c:val>
          <c:extLst>
            <c:ext xmlns:c16="http://schemas.microsoft.com/office/drawing/2014/chart" uri="{C3380CC4-5D6E-409C-BE32-E72D297353CC}">
              <c16:uniqueId val="{00000000-CF05-45E7-B655-97DB4E19BCAE}"/>
            </c:ext>
          </c:extLst>
        </c:ser>
        <c:ser>
          <c:idx val="1"/>
          <c:order val="1"/>
          <c:tx>
            <c:strRef>
              <c:f>'[KL-johtojen rakentamiskustannukset 2023_Perusraportti_20241118_laskenta.xlsx]Laskenta'!$S$91</c:f>
              <c:strCache>
                <c:ptCount val="1"/>
                <c:pt idx="0">
                  <c:v>DN 80-100</c:v>
                </c:pt>
              </c:strCache>
            </c:strRef>
          </c:tx>
          <c:spPr>
            <a:solidFill>
              <a:schemeClr val="accent2"/>
            </a:solidFill>
            <a:ln>
              <a:noFill/>
            </a:ln>
            <a:effectLst/>
          </c:spPr>
          <c:invertIfNegative val="0"/>
          <c:cat>
            <c:strRef>
              <c:f>[1]Laskenta!$Q$82:$Q$85</c:f>
              <c:strCache>
                <c:ptCount val="4"/>
                <c:pt idx="0">
                  <c:v>Uudisrakentaminen, tiivis ympäristö</c:v>
                </c:pt>
                <c:pt idx="1">
                  <c:v>Uudisrakentaminen, väljä ympäristö</c:v>
                </c:pt>
                <c:pt idx="2">
                  <c:v>Perusparantaminen, tiivis ympäristö</c:v>
                </c:pt>
                <c:pt idx="3">
                  <c:v>Perusparantaminen, väljä ympäristö</c:v>
                </c:pt>
              </c:strCache>
            </c:strRef>
          </c:cat>
          <c:val>
            <c:numRef>
              <c:f>[1]Laskenta!$S$92:$S$95</c:f>
              <c:numCache>
                <c:formatCode>0</c:formatCode>
                <c:ptCount val="4"/>
                <c:pt idx="0">
                  <c:v>325.29522704192658</c:v>
                </c:pt>
                <c:pt idx="1">
                  <c:v>286.34104046242777</c:v>
                </c:pt>
                <c:pt idx="2">
                  <c:v>445.5209701869631</c:v>
                </c:pt>
                <c:pt idx="3">
                  <c:v>226.29268292682926</c:v>
                </c:pt>
              </c:numCache>
            </c:numRef>
          </c:val>
          <c:extLst>
            <c:ext xmlns:c16="http://schemas.microsoft.com/office/drawing/2014/chart" uri="{C3380CC4-5D6E-409C-BE32-E72D297353CC}">
              <c16:uniqueId val="{00000001-CF05-45E7-B655-97DB4E19BCAE}"/>
            </c:ext>
          </c:extLst>
        </c:ser>
        <c:ser>
          <c:idx val="2"/>
          <c:order val="2"/>
          <c:tx>
            <c:strRef>
              <c:f>'[KL-johtojen rakentamiskustannukset 2023_Perusraportti_20241118_laskenta.xlsx]Laskenta'!$T$91</c:f>
              <c:strCache>
                <c:ptCount val="1"/>
                <c:pt idx="0">
                  <c:v>DN 125-150</c:v>
                </c:pt>
              </c:strCache>
            </c:strRef>
          </c:tx>
          <c:spPr>
            <a:solidFill>
              <a:schemeClr val="accent3"/>
            </a:solidFill>
            <a:ln>
              <a:noFill/>
            </a:ln>
            <a:effectLst/>
          </c:spPr>
          <c:invertIfNegative val="0"/>
          <c:cat>
            <c:strRef>
              <c:f>[1]Laskenta!$Q$82:$Q$85</c:f>
              <c:strCache>
                <c:ptCount val="4"/>
                <c:pt idx="0">
                  <c:v>Uudisrakentaminen, tiivis ympäristö</c:v>
                </c:pt>
                <c:pt idx="1">
                  <c:v>Uudisrakentaminen, väljä ympäristö</c:v>
                </c:pt>
                <c:pt idx="2">
                  <c:v>Perusparantaminen, tiivis ympäristö</c:v>
                </c:pt>
                <c:pt idx="3">
                  <c:v>Perusparantaminen, väljä ympäristö</c:v>
                </c:pt>
              </c:strCache>
            </c:strRef>
          </c:cat>
          <c:val>
            <c:numRef>
              <c:f>[1]Laskenta!$T$92:$T$95</c:f>
              <c:numCache>
                <c:formatCode>0</c:formatCode>
                <c:ptCount val="4"/>
                <c:pt idx="0">
                  <c:v>0</c:v>
                </c:pt>
                <c:pt idx="1">
                  <c:v>430.8</c:v>
                </c:pt>
                <c:pt idx="2">
                  <c:v>0</c:v>
                </c:pt>
                <c:pt idx="3">
                  <c:v>0</c:v>
                </c:pt>
              </c:numCache>
            </c:numRef>
          </c:val>
          <c:extLst>
            <c:ext xmlns:c16="http://schemas.microsoft.com/office/drawing/2014/chart" uri="{C3380CC4-5D6E-409C-BE32-E72D297353CC}">
              <c16:uniqueId val="{00000002-CF05-45E7-B655-97DB4E19BCAE}"/>
            </c:ext>
          </c:extLst>
        </c:ser>
        <c:dLbls>
          <c:showLegendKey val="0"/>
          <c:showVal val="0"/>
          <c:showCatName val="0"/>
          <c:showSerName val="0"/>
          <c:showPercent val="0"/>
          <c:showBubbleSize val="0"/>
        </c:dLbls>
        <c:gapWidth val="219"/>
        <c:overlap val="-27"/>
        <c:axId val="831264152"/>
        <c:axId val="831263072"/>
      </c:barChart>
      <c:catAx>
        <c:axId val="831264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831263072"/>
        <c:crosses val="autoZero"/>
        <c:auto val="1"/>
        <c:lblAlgn val="ctr"/>
        <c:lblOffset val="100"/>
        <c:noMultiLvlLbl val="0"/>
      </c:catAx>
      <c:valAx>
        <c:axId val="831263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831264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262414200894871E-2"/>
          <c:w val="0.95226690352122989"/>
          <c:h val="1.4097346512888685E-2"/>
        </c:manualLayout>
      </c:layout>
      <c:barChart>
        <c:barDir val="col"/>
        <c:grouping val="clustered"/>
        <c:varyColors val="0"/>
        <c:ser>
          <c:idx val="0"/>
          <c:order val="0"/>
          <c:tx>
            <c:v>Painotettu keskiarvo</c:v>
          </c:tx>
          <c:spPr>
            <a:solidFill>
              <a:schemeClr val="accent1"/>
            </a:solidFill>
            <a:ln w="25400">
              <a:noFill/>
            </a:ln>
            <a:effectLst/>
          </c:spPr>
          <c:invertIfNegative val="0"/>
          <c:val>
            <c:numLit>
              <c:formatCode>General</c:formatCode>
              <c:ptCount val="1"/>
              <c:pt idx="0">
                <c:v>0</c:v>
              </c:pt>
            </c:numLit>
          </c:val>
          <c:extLst>
            <c:ext xmlns:c16="http://schemas.microsoft.com/office/drawing/2014/chart" uri="{C3380CC4-5D6E-409C-BE32-E72D297353CC}">
              <c16:uniqueId val="{00000000-6592-4B40-A64F-493C5E1D5F76}"/>
            </c:ext>
          </c:extLst>
        </c:ser>
        <c:dLbls>
          <c:showLegendKey val="0"/>
          <c:showVal val="0"/>
          <c:showCatName val="0"/>
          <c:showSerName val="0"/>
          <c:showPercent val="0"/>
          <c:showBubbleSize val="0"/>
        </c:dLbls>
        <c:gapWidth val="150"/>
        <c:axId val="1161823352"/>
        <c:axId val="1161824792"/>
      </c:barChart>
      <c:scatterChart>
        <c:scatterStyle val="lineMarker"/>
        <c:varyColors val="0"/>
        <c:ser>
          <c:idx val="3"/>
          <c:order val="1"/>
          <c:tx>
            <c:strRef>
              <c:f>'[KL-johtojen rakentamiskustannukset 2023_Perusraportti_20241118_laskenta.xlsx]Laskenta'!$C$68</c:f>
              <c:strCache>
                <c:ptCount val="1"/>
                <c:pt idx="0">
                  <c:v>Aritmeettinen keskiarvo</c:v>
                </c:pt>
              </c:strCache>
            </c:strRef>
          </c:tx>
          <c:spPr>
            <a:ln w="25400" cap="rnd">
              <a:noFill/>
              <a:round/>
            </a:ln>
            <a:effectLst/>
          </c:spPr>
          <c:marker>
            <c:symbol val="circle"/>
            <c:size val="5"/>
            <c:spPr>
              <a:solidFill>
                <a:schemeClr val="accent4"/>
              </a:solidFill>
              <a:ln w="19050">
                <a:solidFill>
                  <a:schemeClr val="accent4"/>
                </a:solidFill>
                <a:prstDash val="solid"/>
              </a:ln>
              <a:effectLst/>
            </c:spPr>
          </c:marker>
          <c:yVal>
            <c:numLit>
              <c:formatCode>General</c:formatCode>
              <c:ptCount val="1"/>
              <c:pt idx="0">
                <c:v>0</c:v>
              </c:pt>
            </c:numLit>
          </c:yVal>
          <c:smooth val="0"/>
          <c:extLst>
            <c:ext xmlns:c16="http://schemas.microsoft.com/office/drawing/2014/chart" uri="{C3380CC4-5D6E-409C-BE32-E72D297353CC}">
              <c16:uniqueId val="{00000001-6592-4B40-A64F-493C5E1D5F76}"/>
            </c:ext>
          </c:extLst>
        </c:ser>
        <c:ser>
          <c:idx val="1"/>
          <c:order val="2"/>
          <c:tx>
            <c:strRef>
              <c:f>'[KL-johtojen rakentamiskustannukset 2023_Perusraportti_20241118_laskenta.xlsx]Laskenta'!$C$69</c:f>
              <c:strCache>
                <c:ptCount val="1"/>
                <c:pt idx="0">
                  <c:v>Maksimiarvo</c:v>
                </c:pt>
              </c:strCache>
            </c:strRef>
          </c:tx>
          <c:spPr>
            <a:ln w="25400" cap="rnd">
              <a:noFill/>
              <a:round/>
            </a:ln>
            <a:effectLst/>
          </c:spPr>
          <c:marker>
            <c:symbol val="circle"/>
            <c:size val="5"/>
            <c:spPr>
              <a:solidFill>
                <a:schemeClr val="accent2"/>
              </a:solidFill>
              <a:ln w="12700">
                <a:solidFill>
                  <a:schemeClr val="accent2"/>
                </a:solidFill>
              </a:ln>
              <a:effectLst/>
            </c:spPr>
          </c:marker>
          <c:yVal>
            <c:numLit>
              <c:formatCode>General</c:formatCode>
              <c:ptCount val="1"/>
              <c:pt idx="0">
                <c:v>0</c:v>
              </c:pt>
            </c:numLit>
          </c:yVal>
          <c:smooth val="0"/>
          <c:extLst>
            <c:ext xmlns:c16="http://schemas.microsoft.com/office/drawing/2014/chart" uri="{C3380CC4-5D6E-409C-BE32-E72D297353CC}">
              <c16:uniqueId val="{00000002-6592-4B40-A64F-493C5E1D5F76}"/>
            </c:ext>
          </c:extLst>
        </c:ser>
        <c:ser>
          <c:idx val="2"/>
          <c:order val="3"/>
          <c:tx>
            <c:strRef>
              <c:f>'[KL-johtojen rakentamiskustannukset 2023_Perusraportti_20241118_laskenta.xlsx]Laskenta'!$C$70</c:f>
              <c:strCache>
                <c:ptCount val="1"/>
                <c:pt idx="0">
                  <c:v>Minimiarvo</c:v>
                </c:pt>
              </c:strCache>
            </c:strRef>
          </c:tx>
          <c:spPr>
            <a:ln w="25400" cap="rnd">
              <a:noFill/>
              <a:round/>
            </a:ln>
            <a:effectLst/>
          </c:spPr>
          <c:marker>
            <c:symbol val="circle"/>
            <c:size val="5"/>
            <c:spPr>
              <a:solidFill>
                <a:schemeClr val="accent3"/>
              </a:solidFill>
              <a:ln w="12700">
                <a:solidFill>
                  <a:schemeClr val="accent3"/>
                </a:solidFill>
              </a:ln>
              <a:effectLst/>
            </c:spPr>
          </c:marker>
          <c:yVal>
            <c:numLit>
              <c:formatCode>General</c:formatCode>
              <c:ptCount val="1"/>
              <c:pt idx="0">
                <c:v>0</c:v>
              </c:pt>
            </c:numLit>
          </c:yVal>
          <c:smooth val="0"/>
          <c:extLst>
            <c:ext xmlns:c16="http://schemas.microsoft.com/office/drawing/2014/chart" uri="{C3380CC4-5D6E-409C-BE32-E72D297353CC}">
              <c16:uniqueId val="{00000003-6592-4B40-A64F-493C5E1D5F76}"/>
            </c:ext>
          </c:extLst>
        </c:ser>
        <c:ser>
          <c:idx val="4"/>
          <c:order val="4"/>
          <c:tx>
            <c:v> </c:v>
          </c:tx>
          <c:spPr>
            <a:ln w="57150" cap="rnd">
              <a:solidFill>
                <a:schemeClr val="bg1">
                  <a:alpha val="0"/>
                </a:schemeClr>
              </a:solidFill>
              <a:round/>
            </a:ln>
            <a:effectLst/>
          </c:spPr>
          <c:marker>
            <c:symbol val="circle"/>
            <c:size val="5"/>
            <c:spPr>
              <a:solidFill>
                <a:schemeClr val="bg1"/>
              </a:solidFill>
              <a:ln w="57150">
                <a:solidFill>
                  <a:schemeClr val="bg1"/>
                </a:solidFill>
              </a:ln>
              <a:effectLst/>
            </c:spPr>
          </c:marker>
          <c:yVal>
            <c:numLit>
              <c:formatCode>General</c:formatCode>
              <c:ptCount val="1"/>
              <c:pt idx="0">
                <c:v>0</c:v>
              </c:pt>
            </c:numLit>
          </c:yVal>
          <c:smooth val="0"/>
          <c:extLst>
            <c:ext xmlns:c16="http://schemas.microsoft.com/office/drawing/2014/chart" uri="{C3380CC4-5D6E-409C-BE32-E72D297353CC}">
              <c16:uniqueId val="{00000004-6592-4B40-A64F-493C5E1D5F76}"/>
            </c:ext>
          </c:extLst>
        </c:ser>
        <c:dLbls>
          <c:showLegendKey val="0"/>
          <c:showVal val="0"/>
          <c:showCatName val="0"/>
          <c:showSerName val="0"/>
          <c:showPercent val="0"/>
          <c:showBubbleSize val="0"/>
        </c:dLbls>
        <c:axId val="1161823352"/>
        <c:axId val="1161824792"/>
      </c:scatterChart>
      <c:catAx>
        <c:axId val="1161823352"/>
        <c:scaling>
          <c:orientation val="minMax"/>
        </c:scaling>
        <c:delete val="1"/>
        <c:axPos val="b"/>
        <c:numFmt formatCode="General" sourceLinked="1"/>
        <c:majorTickMark val="none"/>
        <c:minorTickMark val="none"/>
        <c:tickLblPos val="nextTo"/>
        <c:crossAx val="1161824792"/>
        <c:crosses val="autoZero"/>
        <c:auto val="1"/>
        <c:lblAlgn val="ctr"/>
        <c:lblOffset val="100"/>
        <c:noMultiLvlLbl val="0"/>
      </c:catAx>
      <c:valAx>
        <c:axId val="1161824792"/>
        <c:scaling>
          <c:orientation val="minMax"/>
        </c:scaling>
        <c:delete val="1"/>
        <c:axPos val="l"/>
        <c:numFmt formatCode="General" sourceLinked="1"/>
        <c:majorTickMark val="none"/>
        <c:minorTickMark val="none"/>
        <c:tickLblPos val="nextTo"/>
        <c:crossAx val="11618233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fi-FI" sz="1200" b="1" dirty="0"/>
              <a:t>Uudisrakentaminen </a:t>
            </a:r>
            <a:r>
              <a:rPr lang="fi-FI" sz="1200" b="1" i="0" u="none" strike="noStrike" kern="1200" spc="0" baseline="0" dirty="0">
                <a:solidFill>
                  <a:srgbClr val="000000">
                    <a:lumMod val="65000"/>
                    <a:lumOff val="35000"/>
                  </a:srgbClr>
                </a:solidFill>
              </a:rPr>
              <a:t>tiiviissä kaupunkimaisessa ympäristössä </a:t>
            </a:r>
            <a:endParaRPr lang="fi-FI"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cat>
            <c:strRef>
              <c:f>'[KL-johtojen rakentamiskustannukset 2023_Perusraportti_20241118_laskenta.xlsx]Laskenta'!$R$81:$T$81</c:f>
              <c:strCache>
                <c:ptCount val="3"/>
                <c:pt idx="0">
                  <c:v>DN 20-65</c:v>
                </c:pt>
                <c:pt idx="1">
                  <c:v>DN 80-100</c:v>
                </c:pt>
                <c:pt idx="2">
                  <c:v>DN 125-150</c:v>
                </c:pt>
              </c:strCache>
            </c:strRef>
          </c:cat>
          <c:val>
            <c:numRef>
              <c:f>'[KL-johtojen rakentamiskustannukset 2023_Perusraportti_20241118_laskenta.xlsx]Laskenta'!$R$92:$T$92</c:f>
              <c:numCache>
                <c:formatCode>0</c:formatCode>
                <c:ptCount val="3"/>
                <c:pt idx="0">
                  <c:v>259.8077624290022</c:v>
                </c:pt>
                <c:pt idx="1">
                  <c:v>325.29522704192658</c:v>
                </c:pt>
                <c:pt idx="2">
                  <c:v>0</c:v>
                </c:pt>
              </c:numCache>
            </c:numRef>
          </c:val>
          <c:extLst>
            <c:ext xmlns:c16="http://schemas.microsoft.com/office/drawing/2014/chart" uri="{C3380CC4-5D6E-409C-BE32-E72D297353CC}">
              <c16:uniqueId val="{00000000-9D36-468A-AABC-3D3CB5CDD419}"/>
            </c:ext>
          </c:extLst>
        </c:ser>
        <c:dLbls>
          <c:showLegendKey val="0"/>
          <c:showVal val="0"/>
          <c:showCatName val="0"/>
          <c:showSerName val="0"/>
          <c:showPercent val="0"/>
          <c:showBubbleSize val="0"/>
        </c:dLbls>
        <c:gapWidth val="219"/>
        <c:axId val="1161823352"/>
        <c:axId val="1161824792"/>
      </c:barChart>
      <c:scatterChart>
        <c:scatterStyle val="lineMarker"/>
        <c:varyColors val="0"/>
        <c:ser>
          <c:idx val="3"/>
          <c:order val="1"/>
          <c:tx>
            <c:strRef>
              <c:f>'[KL-johtojen rakentamiskustannukset 2023_Perusraportti_20241118_laskenta.xlsx]Laskenta'!$C$68</c:f>
              <c:strCache>
                <c:ptCount val="1"/>
                <c:pt idx="0">
                  <c:v>Aritmeettinen keskiarvo</c:v>
                </c:pt>
              </c:strCache>
            </c:strRef>
          </c:tx>
          <c:spPr>
            <a:ln w="25400" cap="rnd">
              <a:noFill/>
              <a:round/>
            </a:ln>
            <a:effectLst/>
          </c:spPr>
          <c:marker>
            <c:symbol val="circle"/>
            <c:size val="5"/>
            <c:spPr>
              <a:solidFill>
                <a:schemeClr val="accent4"/>
              </a:solidFill>
              <a:ln w="19050">
                <a:solidFill>
                  <a:schemeClr val="accent4"/>
                </a:solidFill>
                <a:prstDash val="solid"/>
              </a:ln>
              <a:effectLst/>
            </c:spPr>
          </c:marker>
          <c:xVal>
            <c:strRef>
              <c:f>'[KL-johtojen rakentamiskustannukset 2023_Perusraportti_20241118_laskenta.xlsx]Laskenta'!$R$81:$T$81</c:f>
              <c:strCache>
                <c:ptCount val="3"/>
                <c:pt idx="0">
                  <c:v>DN 20-65</c:v>
                </c:pt>
                <c:pt idx="1">
                  <c:v>DN 80-100</c:v>
                </c:pt>
                <c:pt idx="2">
                  <c:v>DN 125-150</c:v>
                </c:pt>
              </c:strCache>
            </c:strRef>
          </c:xVal>
          <c:yVal>
            <c:numRef>
              <c:f>'[KL-johtojen rakentamiskustannukset 2023_Perusraportti_20241118_laskenta.xlsx]Laskenta'!$R$98:$S$98</c:f>
              <c:numCache>
                <c:formatCode>0</c:formatCode>
                <c:ptCount val="2"/>
                <c:pt idx="0">
                  <c:v>281.36</c:v>
                </c:pt>
                <c:pt idx="1">
                  <c:v>340.23076923076923</c:v>
                </c:pt>
              </c:numCache>
            </c:numRef>
          </c:yVal>
          <c:smooth val="0"/>
          <c:extLst>
            <c:ext xmlns:c16="http://schemas.microsoft.com/office/drawing/2014/chart" uri="{C3380CC4-5D6E-409C-BE32-E72D297353CC}">
              <c16:uniqueId val="{00000001-9D36-468A-AABC-3D3CB5CDD419}"/>
            </c:ext>
          </c:extLst>
        </c:ser>
        <c:ser>
          <c:idx val="1"/>
          <c:order val="2"/>
          <c:tx>
            <c:strRef>
              <c:f>'[KL-johtojen rakentamiskustannukset 2023_Perusraportti_20241118_laskenta.xlsx]Laskenta'!$C$69</c:f>
              <c:strCache>
                <c:ptCount val="1"/>
                <c:pt idx="0">
                  <c:v>Maksimiarvo</c:v>
                </c:pt>
              </c:strCache>
            </c:strRef>
          </c:tx>
          <c:spPr>
            <a:ln w="25400" cap="rnd">
              <a:noFill/>
              <a:round/>
            </a:ln>
            <a:effectLst/>
          </c:spPr>
          <c:marker>
            <c:symbol val="circle"/>
            <c:size val="5"/>
            <c:spPr>
              <a:solidFill>
                <a:schemeClr val="accent2"/>
              </a:solidFill>
              <a:ln w="6350">
                <a:solidFill>
                  <a:schemeClr val="accent2"/>
                </a:solidFill>
              </a:ln>
              <a:effectLst/>
            </c:spPr>
          </c:marker>
          <c:xVal>
            <c:strRef>
              <c:f>'[KL-johtojen rakentamiskustannukset 2023_Perusraportti_20241118_laskenta.xlsx]Laskenta'!$R$81:$T$81</c:f>
              <c:strCache>
                <c:ptCount val="3"/>
                <c:pt idx="0">
                  <c:v>DN 20-65</c:v>
                </c:pt>
                <c:pt idx="1">
                  <c:v>DN 80-100</c:v>
                </c:pt>
                <c:pt idx="2">
                  <c:v>DN 125-150</c:v>
                </c:pt>
              </c:strCache>
            </c:strRef>
          </c:xVal>
          <c:yVal>
            <c:numRef>
              <c:f>'[KL-johtojen rakentamiskustannukset 2023_Perusraportti_20241118_laskenta.xlsx]Laskenta'!$R$104:$S$104</c:f>
              <c:numCache>
                <c:formatCode>0</c:formatCode>
                <c:ptCount val="2"/>
                <c:pt idx="0">
                  <c:v>571.5</c:v>
                </c:pt>
                <c:pt idx="1">
                  <c:v>457.5</c:v>
                </c:pt>
              </c:numCache>
            </c:numRef>
          </c:yVal>
          <c:smooth val="0"/>
          <c:extLst>
            <c:ext xmlns:c16="http://schemas.microsoft.com/office/drawing/2014/chart" uri="{C3380CC4-5D6E-409C-BE32-E72D297353CC}">
              <c16:uniqueId val="{00000002-9D36-468A-AABC-3D3CB5CDD419}"/>
            </c:ext>
          </c:extLst>
        </c:ser>
        <c:ser>
          <c:idx val="2"/>
          <c:order val="3"/>
          <c:tx>
            <c:strRef>
              <c:f>'[KL-johtojen rakentamiskustannukset 2023_Perusraportti_20241118_laskenta.xlsx]Laskenta'!$C$70</c:f>
              <c:strCache>
                <c:ptCount val="1"/>
                <c:pt idx="0">
                  <c:v>Minimiarvo</c:v>
                </c:pt>
              </c:strCache>
            </c:strRef>
          </c:tx>
          <c:spPr>
            <a:ln w="25400" cap="rnd">
              <a:noFill/>
              <a:round/>
            </a:ln>
            <a:effectLst/>
          </c:spPr>
          <c:marker>
            <c:symbol val="circle"/>
            <c:size val="5"/>
            <c:spPr>
              <a:solidFill>
                <a:schemeClr val="accent3"/>
              </a:solidFill>
              <a:ln w="12700">
                <a:solidFill>
                  <a:schemeClr val="accent3"/>
                </a:solidFill>
              </a:ln>
              <a:effectLst/>
            </c:spPr>
          </c:marker>
          <c:xVal>
            <c:strRef>
              <c:f>'[KL-johtojen rakentamiskustannukset 2023_Perusraportti_20241118_laskenta.xlsx]Laskenta'!$R$81:$T$81</c:f>
              <c:strCache>
                <c:ptCount val="3"/>
                <c:pt idx="0">
                  <c:v>DN 20-65</c:v>
                </c:pt>
                <c:pt idx="1">
                  <c:v>DN 80-100</c:v>
                </c:pt>
                <c:pt idx="2">
                  <c:v>DN 125-150</c:v>
                </c:pt>
              </c:strCache>
            </c:strRef>
          </c:xVal>
          <c:yVal>
            <c:numRef>
              <c:f>'[KL-johtojen rakentamiskustannukset 2023_Perusraportti_20241118_laskenta.xlsx]Laskenta'!$R$105:$T$105</c:f>
              <c:numCache>
                <c:formatCode>0</c:formatCode>
                <c:ptCount val="3"/>
                <c:pt idx="0">
                  <c:v>128.5</c:v>
                </c:pt>
                <c:pt idx="1">
                  <c:v>179.5</c:v>
                </c:pt>
                <c:pt idx="2">
                  <c:v>0</c:v>
                </c:pt>
              </c:numCache>
            </c:numRef>
          </c:yVal>
          <c:smooth val="0"/>
          <c:extLst>
            <c:ext xmlns:c16="http://schemas.microsoft.com/office/drawing/2014/chart" uri="{C3380CC4-5D6E-409C-BE32-E72D297353CC}">
              <c16:uniqueId val="{00000003-9D36-468A-AABC-3D3CB5CDD419}"/>
            </c:ext>
          </c:extLst>
        </c:ser>
        <c:dLbls>
          <c:showLegendKey val="0"/>
          <c:showVal val="0"/>
          <c:showCatName val="0"/>
          <c:showSerName val="0"/>
          <c:showPercent val="0"/>
          <c:showBubbleSize val="0"/>
        </c:dLbls>
        <c:axId val="1161823352"/>
        <c:axId val="1161824792"/>
      </c:scatterChart>
      <c:catAx>
        <c:axId val="116182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61824792"/>
        <c:crosses val="autoZero"/>
        <c:auto val="1"/>
        <c:lblAlgn val="ctr"/>
        <c:lblOffset val="100"/>
        <c:noMultiLvlLbl val="0"/>
      </c:catAx>
      <c:valAx>
        <c:axId val="1161824792"/>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61823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65000"/>
                    <a:lumOff val="35000"/>
                  </a:srgbClr>
                </a:solidFill>
                <a:latin typeface="+mn-lt"/>
                <a:ea typeface="+mn-ea"/>
                <a:cs typeface="+mn-cs"/>
              </a:defRPr>
            </a:pPr>
            <a:r>
              <a:rPr lang="fi-FI" sz="1200" b="1" i="0" u="none" strike="noStrike" kern="1200" spc="0" baseline="0" dirty="0">
                <a:solidFill>
                  <a:srgbClr val="000000">
                    <a:lumMod val="65000"/>
                    <a:lumOff val="35000"/>
                  </a:srgbClr>
                </a:solidFill>
              </a:rPr>
              <a:t>Uudisrakentaminen väljemmin rakennetussa ympäristössä</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65000"/>
                  <a:lumOff val="35000"/>
                </a:srgbClr>
              </a:solidFill>
              <a:latin typeface="+mn-lt"/>
              <a:ea typeface="+mn-ea"/>
              <a:cs typeface="+mn-cs"/>
            </a:defRPr>
          </a:pPr>
          <a:endParaRPr lang="fi-FI"/>
        </a:p>
      </c:txPr>
    </c:title>
    <c:autoTitleDeleted val="0"/>
    <c:plotArea>
      <c:layout/>
      <c:barChart>
        <c:barDir val="col"/>
        <c:grouping val="clustered"/>
        <c:varyColors val="0"/>
        <c:ser>
          <c:idx val="0"/>
          <c:order val="0"/>
          <c:tx>
            <c:strRef>
              <c:f>'[KL-johtojen rakentamiskustannukset 2023_Perusraportti_20241118_laskenta.xlsx]Laskenta'!$J$93</c:f>
              <c:strCache>
                <c:ptCount val="1"/>
                <c:pt idx="0">
                  <c:v>Uudisrakentaminen, väljä ympäristö</c:v>
                </c:pt>
              </c:strCache>
            </c:strRef>
          </c:tx>
          <c:spPr>
            <a:solidFill>
              <a:schemeClr val="accent1"/>
            </a:solidFill>
            <a:ln>
              <a:noFill/>
            </a:ln>
            <a:effectLst/>
          </c:spPr>
          <c:invertIfNegative val="0"/>
          <c:cat>
            <c:strRef>
              <c:f>'[KL-johtojen rakentamiskustannukset 2023_Perusraportti_20241118_laskenta.xlsx]Laskenta'!$R$91:$T$91</c:f>
              <c:strCache>
                <c:ptCount val="3"/>
                <c:pt idx="0">
                  <c:v>DN 20-65</c:v>
                </c:pt>
                <c:pt idx="1">
                  <c:v>DN 80-100</c:v>
                </c:pt>
                <c:pt idx="2">
                  <c:v>DN 125-150</c:v>
                </c:pt>
              </c:strCache>
            </c:strRef>
          </c:cat>
          <c:val>
            <c:numRef>
              <c:f>'[KL-johtojen rakentamiskustannukset 2023_Perusraportti_20241118_laskenta.xlsx]Laskenta'!$R$93:$T$93</c:f>
              <c:numCache>
                <c:formatCode>0</c:formatCode>
                <c:ptCount val="3"/>
                <c:pt idx="0">
                  <c:v>180.92949203942379</c:v>
                </c:pt>
                <c:pt idx="1">
                  <c:v>286.34104046242777</c:v>
                </c:pt>
                <c:pt idx="2">
                  <c:v>430.8</c:v>
                </c:pt>
              </c:numCache>
            </c:numRef>
          </c:val>
          <c:extLst>
            <c:ext xmlns:c16="http://schemas.microsoft.com/office/drawing/2014/chart" uri="{C3380CC4-5D6E-409C-BE32-E72D297353CC}">
              <c16:uniqueId val="{00000000-72A0-47F7-832B-E655197FF690}"/>
            </c:ext>
          </c:extLst>
        </c:ser>
        <c:dLbls>
          <c:showLegendKey val="0"/>
          <c:showVal val="0"/>
          <c:showCatName val="0"/>
          <c:showSerName val="0"/>
          <c:showPercent val="0"/>
          <c:showBubbleSize val="0"/>
        </c:dLbls>
        <c:gapWidth val="219"/>
        <c:axId val="1161823352"/>
        <c:axId val="1161824792"/>
      </c:barChart>
      <c:scatterChart>
        <c:scatterStyle val="smoothMarker"/>
        <c:varyColors val="0"/>
        <c:ser>
          <c:idx val="3"/>
          <c:order val="1"/>
          <c:tx>
            <c:strRef>
              <c:f>'[KL-johtojen rakentamiskustannukset 2023_Perusraportti_20241118_laskenta.xlsx]Laskenta'!$C$68</c:f>
              <c:strCache>
                <c:ptCount val="1"/>
                <c:pt idx="0">
                  <c:v>Aritmeettinen keskiarvo</c:v>
                </c:pt>
              </c:strCache>
            </c:strRef>
          </c:tx>
          <c:spPr>
            <a:ln w="19050" cap="rnd">
              <a:solidFill>
                <a:schemeClr val="accent4"/>
              </a:solidFill>
              <a:prstDash val="sysDash"/>
              <a:round/>
            </a:ln>
            <a:effectLst/>
          </c:spPr>
          <c:marker>
            <c:symbol val="circle"/>
            <c:size val="5"/>
            <c:spPr>
              <a:solidFill>
                <a:schemeClr val="accent4"/>
              </a:solidFill>
              <a:ln w="19050">
                <a:solidFill>
                  <a:schemeClr val="accent4"/>
                </a:solidFill>
                <a:prstDash val="solid"/>
              </a:ln>
              <a:effectLst/>
            </c:spPr>
          </c:marker>
          <c:xVal>
            <c:strRef>
              <c:f>'[KL-johtojen rakentamiskustannukset 2023_Perusraportti_20241118_laskenta.xlsx]Laskenta'!$R$91:$T$91</c:f>
              <c:strCache>
                <c:ptCount val="3"/>
                <c:pt idx="0">
                  <c:v>DN 20-65</c:v>
                </c:pt>
                <c:pt idx="1">
                  <c:v>DN 80-100</c:v>
                </c:pt>
                <c:pt idx="2">
                  <c:v>DN 125-150</c:v>
                </c:pt>
              </c:strCache>
            </c:strRef>
          </c:xVal>
          <c:yVal>
            <c:numRef>
              <c:f>'[KL-johtojen rakentamiskustannukset 2023_Perusraportti_20241118_laskenta.xlsx]Laskenta'!$R$99:$T$99</c:f>
              <c:numCache>
                <c:formatCode>0</c:formatCode>
                <c:ptCount val="3"/>
                <c:pt idx="0">
                  <c:v>185.66666666666666</c:v>
                </c:pt>
                <c:pt idx="1">
                  <c:v>344</c:v>
                </c:pt>
                <c:pt idx="2">
                  <c:v>430</c:v>
                </c:pt>
              </c:numCache>
            </c:numRef>
          </c:yVal>
          <c:smooth val="1"/>
          <c:extLst>
            <c:ext xmlns:c16="http://schemas.microsoft.com/office/drawing/2014/chart" uri="{C3380CC4-5D6E-409C-BE32-E72D297353CC}">
              <c16:uniqueId val="{00000001-72A0-47F7-832B-E655197FF690}"/>
            </c:ext>
          </c:extLst>
        </c:ser>
        <c:ser>
          <c:idx val="1"/>
          <c:order val="2"/>
          <c:tx>
            <c:strRef>
              <c:f>'[KL-johtojen rakentamiskustannukset 2023_Perusraportti_20241118_laskenta.xlsx]Laskenta'!$C$69</c:f>
              <c:strCache>
                <c:ptCount val="1"/>
                <c:pt idx="0">
                  <c:v>Maksimiarvo</c:v>
                </c:pt>
              </c:strCache>
            </c:strRef>
          </c:tx>
          <c:spPr>
            <a:ln w="12700" cap="rnd">
              <a:solidFill>
                <a:schemeClr val="accent2"/>
              </a:solidFill>
              <a:round/>
            </a:ln>
            <a:effectLst/>
          </c:spPr>
          <c:marker>
            <c:symbol val="circle"/>
            <c:size val="5"/>
            <c:spPr>
              <a:solidFill>
                <a:schemeClr val="accent2"/>
              </a:solidFill>
              <a:ln w="12700">
                <a:solidFill>
                  <a:schemeClr val="accent2"/>
                </a:solidFill>
              </a:ln>
              <a:effectLst/>
            </c:spPr>
          </c:marker>
          <c:xVal>
            <c:strRef>
              <c:f>'[KL-johtojen rakentamiskustannukset 2023_Perusraportti_20241118_laskenta.xlsx]Laskenta'!$R$91:$T$91</c:f>
              <c:strCache>
                <c:ptCount val="3"/>
                <c:pt idx="0">
                  <c:v>DN 20-65</c:v>
                </c:pt>
                <c:pt idx="1">
                  <c:v>DN 80-100</c:v>
                </c:pt>
                <c:pt idx="2">
                  <c:v>DN 125-150</c:v>
                </c:pt>
              </c:strCache>
            </c:strRef>
          </c:xVal>
          <c:yVal>
            <c:numRef>
              <c:f>'[KL-johtojen rakentamiskustannukset 2023_Perusraportti_20241118_laskenta.xlsx]Laskenta'!$R$106:$T$106</c:f>
              <c:numCache>
                <c:formatCode>0</c:formatCode>
                <c:ptCount val="3"/>
                <c:pt idx="0">
                  <c:v>269.5</c:v>
                </c:pt>
                <c:pt idx="1">
                  <c:v>405.5</c:v>
                </c:pt>
                <c:pt idx="2">
                  <c:v>438</c:v>
                </c:pt>
              </c:numCache>
            </c:numRef>
          </c:yVal>
          <c:smooth val="1"/>
          <c:extLst>
            <c:ext xmlns:c16="http://schemas.microsoft.com/office/drawing/2014/chart" uri="{C3380CC4-5D6E-409C-BE32-E72D297353CC}">
              <c16:uniqueId val="{00000002-72A0-47F7-832B-E655197FF690}"/>
            </c:ext>
          </c:extLst>
        </c:ser>
        <c:ser>
          <c:idx val="2"/>
          <c:order val="3"/>
          <c:tx>
            <c:strRef>
              <c:f>'[KL-johtojen rakentamiskustannukset 2023_Perusraportti_20241118_laskenta.xlsx]Laskenta'!$C$70</c:f>
              <c:strCache>
                <c:ptCount val="1"/>
                <c:pt idx="0">
                  <c:v>Minimiarvo</c:v>
                </c:pt>
              </c:strCache>
            </c:strRef>
          </c:tx>
          <c:spPr>
            <a:ln w="12700" cap="rnd">
              <a:solidFill>
                <a:schemeClr val="accent3"/>
              </a:solidFill>
              <a:round/>
            </a:ln>
            <a:effectLst/>
          </c:spPr>
          <c:marker>
            <c:symbol val="circle"/>
            <c:size val="5"/>
            <c:spPr>
              <a:solidFill>
                <a:schemeClr val="accent3"/>
              </a:solidFill>
              <a:ln w="12700">
                <a:solidFill>
                  <a:schemeClr val="accent3"/>
                </a:solidFill>
              </a:ln>
              <a:effectLst/>
            </c:spPr>
          </c:marker>
          <c:xVal>
            <c:strRef>
              <c:f>'[KL-johtojen rakentamiskustannukset 2023_Perusraportti_20241118_laskenta.xlsx]Laskenta'!$R$91:$T$91</c:f>
              <c:strCache>
                <c:ptCount val="3"/>
                <c:pt idx="0">
                  <c:v>DN 20-65</c:v>
                </c:pt>
                <c:pt idx="1">
                  <c:v>DN 80-100</c:v>
                </c:pt>
                <c:pt idx="2">
                  <c:v>DN 125-150</c:v>
                </c:pt>
              </c:strCache>
            </c:strRef>
          </c:xVal>
          <c:yVal>
            <c:numRef>
              <c:f>'[KL-johtojen rakentamiskustannukset 2023_Perusraportti_20241118_laskenta.xlsx]Laskenta'!$R$107:$T$107</c:f>
              <c:numCache>
                <c:formatCode>0</c:formatCode>
                <c:ptCount val="3"/>
                <c:pt idx="0">
                  <c:v>104.5</c:v>
                </c:pt>
                <c:pt idx="1">
                  <c:v>276.5</c:v>
                </c:pt>
                <c:pt idx="2">
                  <c:v>422</c:v>
                </c:pt>
              </c:numCache>
            </c:numRef>
          </c:yVal>
          <c:smooth val="1"/>
          <c:extLst>
            <c:ext xmlns:c16="http://schemas.microsoft.com/office/drawing/2014/chart" uri="{C3380CC4-5D6E-409C-BE32-E72D297353CC}">
              <c16:uniqueId val="{00000003-72A0-47F7-832B-E655197FF690}"/>
            </c:ext>
          </c:extLst>
        </c:ser>
        <c:dLbls>
          <c:showLegendKey val="0"/>
          <c:showVal val="0"/>
          <c:showCatName val="0"/>
          <c:showSerName val="0"/>
          <c:showPercent val="0"/>
          <c:showBubbleSize val="0"/>
        </c:dLbls>
        <c:axId val="1161823352"/>
        <c:axId val="1161824792"/>
      </c:scatterChart>
      <c:catAx>
        <c:axId val="116182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61824792"/>
        <c:crosses val="autoZero"/>
        <c:auto val="1"/>
        <c:lblAlgn val="ctr"/>
        <c:lblOffset val="100"/>
        <c:noMultiLvlLbl val="0"/>
      </c:catAx>
      <c:valAx>
        <c:axId val="1161824792"/>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61823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fi-FI" sz="1200" b="1" i="0" u="none" strike="noStrike" kern="1200" spc="0" baseline="0" dirty="0">
                <a:solidFill>
                  <a:srgbClr val="000000">
                    <a:lumMod val="65000"/>
                    <a:lumOff val="35000"/>
                  </a:srgbClr>
                </a:solidFill>
              </a:rPr>
              <a:t>Perusparantaminen tiiviissä kaupunkimaisessa ympäristössä </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'[KL-johtojen rakentamiskustannukset 2023_Perusraportti_20241118_laskenta.xlsx]Laskenta'!$J$94</c:f>
              <c:strCache>
                <c:ptCount val="1"/>
                <c:pt idx="0">
                  <c:v>Perusparantaminen, tiivis ympäristö</c:v>
                </c:pt>
              </c:strCache>
            </c:strRef>
          </c:tx>
          <c:spPr>
            <a:solidFill>
              <a:schemeClr val="accent1"/>
            </a:solidFill>
            <a:ln>
              <a:noFill/>
            </a:ln>
            <a:effectLst/>
          </c:spPr>
          <c:invertIfNegative val="0"/>
          <c:cat>
            <c:strRef>
              <c:f>'[KL-johtojen rakentamiskustannukset 2023_Perusraportti_20241118_laskenta.xlsx]Laskenta'!$R$91:$T$91</c:f>
              <c:strCache>
                <c:ptCount val="3"/>
                <c:pt idx="0">
                  <c:v>DN 20-65</c:v>
                </c:pt>
                <c:pt idx="1">
                  <c:v>DN 80-100</c:v>
                </c:pt>
                <c:pt idx="2">
                  <c:v>DN 125-150</c:v>
                </c:pt>
              </c:strCache>
            </c:strRef>
          </c:cat>
          <c:val>
            <c:numRef>
              <c:f>'[KL-johtojen rakentamiskustannukset 2023_Perusraportti_20241118_laskenta.xlsx]Laskenta'!$R$94:$T$94</c:f>
              <c:numCache>
                <c:formatCode>0</c:formatCode>
                <c:ptCount val="3"/>
                <c:pt idx="0">
                  <c:v>322.25310712172023</c:v>
                </c:pt>
                <c:pt idx="1">
                  <c:v>445.5209701869631</c:v>
                </c:pt>
                <c:pt idx="2">
                  <c:v>0</c:v>
                </c:pt>
              </c:numCache>
            </c:numRef>
          </c:val>
          <c:extLst>
            <c:ext xmlns:c16="http://schemas.microsoft.com/office/drawing/2014/chart" uri="{C3380CC4-5D6E-409C-BE32-E72D297353CC}">
              <c16:uniqueId val="{00000000-B14A-42B0-BD12-296CC5BB2209}"/>
            </c:ext>
          </c:extLst>
        </c:ser>
        <c:dLbls>
          <c:showLegendKey val="0"/>
          <c:showVal val="0"/>
          <c:showCatName val="0"/>
          <c:showSerName val="0"/>
          <c:showPercent val="0"/>
          <c:showBubbleSize val="0"/>
        </c:dLbls>
        <c:gapWidth val="219"/>
        <c:axId val="1161823352"/>
        <c:axId val="1161824792"/>
      </c:barChart>
      <c:scatterChart>
        <c:scatterStyle val="lineMarker"/>
        <c:varyColors val="0"/>
        <c:ser>
          <c:idx val="3"/>
          <c:order val="1"/>
          <c:tx>
            <c:strRef>
              <c:f>'[KL-johtojen rakentamiskustannukset 2023_Perusraportti_20241118_laskenta.xlsx]Laskenta'!$H$98</c:f>
              <c:strCache>
                <c:ptCount val="1"/>
                <c:pt idx="0">
                  <c:v>Aritmeettiset keskiarvot</c:v>
                </c:pt>
              </c:strCache>
            </c:strRef>
          </c:tx>
          <c:spPr>
            <a:ln w="25400" cap="rnd">
              <a:noFill/>
              <a:round/>
            </a:ln>
            <a:effectLst/>
          </c:spPr>
          <c:marker>
            <c:symbol val="circle"/>
            <c:size val="5"/>
            <c:spPr>
              <a:solidFill>
                <a:schemeClr val="accent4"/>
              </a:solidFill>
              <a:ln w="19050">
                <a:solidFill>
                  <a:schemeClr val="accent4"/>
                </a:solidFill>
                <a:prstDash val="solid"/>
              </a:ln>
              <a:effectLst/>
            </c:spPr>
          </c:marker>
          <c:xVal>
            <c:strRef>
              <c:f>'[KL-johtojen rakentamiskustannukset 2023_Perusraportti_20241118_laskenta.xlsx]Laskenta'!$R$91:$T$91</c:f>
              <c:strCache>
                <c:ptCount val="3"/>
                <c:pt idx="0">
                  <c:v>DN 20-65</c:v>
                </c:pt>
                <c:pt idx="1">
                  <c:v>DN 80-100</c:v>
                </c:pt>
                <c:pt idx="2">
                  <c:v>DN 125-150</c:v>
                </c:pt>
              </c:strCache>
            </c:strRef>
          </c:xVal>
          <c:yVal>
            <c:numRef>
              <c:f>'[KL-johtojen rakentamiskustannukset 2023_Perusraportti_20241118_laskenta.xlsx]Laskenta'!$R$100:$S$100</c:f>
              <c:numCache>
                <c:formatCode>0</c:formatCode>
                <c:ptCount val="2"/>
                <c:pt idx="0">
                  <c:v>380.53333333333336</c:v>
                </c:pt>
                <c:pt idx="1">
                  <c:v>418.71428571428572</c:v>
                </c:pt>
              </c:numCache>
            </c:numRef>
          </c:yVal>
          <c:smooth val="0"/>
          <c:extLst>
            <c:ext xmlns:c16="http://schemas.microsoft.com/office/drawing/2014/chart" uri="{C3380CC4-5D6E-409C-BE32-E72D297353CC}">
              <c16:uniqueId val="{00000001-B14A-42B0-BD12-296CC5BB2209}"/>
            </c:ext>
          </c:extLst>
        </c:ser>
        <c:ser>
          <c:idx val="1"/>
          <c:order val="2"/>
          <c:tx>
            <c:strRef>
              <c:f>'[KL-johtojen rakentamiskustannukset 2023_Perusraportti_20241118_laskenta.xlsx]Laskenta'!$C$69</c:f>
              <c:strCache>
                <c:ptCount val="1"/>
                <c:pt idx="0">
                  <c:v>Maksimiarvo</c:v>
                </c:pt>
              </c:strCache>
            </c:strRef>
          </c:tx>
          <c:spPr>
            <a:ln w="25400" cap="rnd">
              <a:noFill/>
              <a:round/>
            </a:ln>
            <a:effectLst/>
          </c:spPr>
          <c:marker>
            <c:symbol val="circle"/>
            <c:size val="5"/>
            <c:spPr>
              <a:solidFill>
                <a:schemeClr val="accent2"/>
              </a:solidFill>
              <a:ln w="12700">
                <a:solidFill>
                  <a:schemeClr val="accent2"/>
                </a:solidFill>
              </a:ln>
              <a:effectLst/>
            </c:spPr>
          </c:marker>
          <c:xVal>
            <c:strRef>
              <c:f>'[KL-johtojen rakentamiskustannukset 2023_Perusraportti_20241118_laskenta.xlsx]Laskenta'!$R$91:$T$91</c:f>
              <c:strCache>
                <c:ptCount val="3"/>
                <c:pt idx="0">
                  <c:v>DN 20-65</c:v>
                </c:pt>
                <c:pt idx="1">
                  <c:v>DN 80-100</c:v>
                </c:pt>
                <c:pt idx="2">
                  <c:v>DN 125-150</c:v>
                </c:pt>
              </c:strCache>
            </c:strRef>
          </c:xVal>
          <c:yVal>
            <c:numRef>
              <c:f>'[KL-johtojen rakentamiskustannukset 2023_Perusraportti_20241118_laskenta.xlsx]Laskenta'!$R$108:$S$108</c:f>
              <c:numCache>
                <c:formatCode>0</c:formatCode>
                <c:ptCount val="2"/>
                <c:pt idx="0">
                  <c:v>564</c:v>
                </c:pt>
                <c:pt idx="1">
                  <c:v>528</c:v>
                </c:pt>
              </c:numCache>
            </c:numRef>
          </c:yVal>
          <c:smooth val="0"/>
          <c:extLst>
            <c:ext xmlns:c16="http://schemas.microsoft.com/office/drawing/2014/chart" uri="{C3380CC4-5D6E-409C-BE32-E72D297353CC}">
              <c16:uniqueId val="{00000002-B14A-42B0-BD12-296CC5BB2209}"/>
            </c:ext>
          </c:extLst>
        </c:ser>
        <c:ser>
          <c:idx val="2"/>
          <c:order val="3"/>
          <c:tx>
            <c:strRef>
              <c:f>'[KL-johtojen rakentamiskustannukset 2023_Perusraportti_20241118_laskenta.xlsx]Laskenta'!$C$70</c:f>
              <c:strCache>
                <c:ptCount val="1"/>
                <c:pt idx="0">
                  <c:v>Minimiarvo</c:v>
                </c:pt>
              </c:strCache>
            </c:strRef>
          </c:tx>
          <c:spPr>
            <a:ln w="25400" cap="rnd">
              <a:noFill/>
              <a:round/>
            </a:ln>
            <a:effectLst/>
          </c:spPr>
          <c:marker>
            <c:symbol val="circle"/>
            <c:size val="5"/>
            <c:spPr>
              <a:solidFill>
                <a:schemeClr val="accent3"/>
              </a:solidFill>
              <a:ln w="12700">
                <a:solidFill>
                  <a:schemeClr val="accent3"/>
                </a:solidFill>
              </a:ln>
              <a:effectLst/>
            </c:spPr>
          </c:marker>
          <c:xVal>
            <c:strRef>
              <c:f>'[KL-johtojen rakentamiskustannukset 2023_Perusraportti_20241118_laskenta.xlsx]Laskenta'!$R$91:$T$91</c:f>
              <c:strCache>
                <c:ptCount val="3"/>
                <c:pt idx="0">
                  <c:v>DN 20-65</c:v>
                </c:pt>
                <c:pt idx="1">
                  <c:v>DN 80-100</c:v>
                </c:pt>
                <c:pt idx="2">
                  <c:v>DN 125-150</c:v>
                </c:pt>
              </c:strCache>
            </c:strRef>
          </c:xVal>
          <c:yVal>
            <c:numRef>
              <c:f>'[KL-johtojen rakentamiskustannukset 2023_Perusraportti_20241118_laskenta.xlsx]Laskenta'!$R$109:$T$109</c:f>
              <c:numCache>
                <c:formatCode>0</c:formatCode>
                <c:ptCount val="3"/>
                <c:pt idx="0">
                  <c:v>150</c:v>
                </c:pt>
                <c:pt idx="1">
                  <c:v>259</c:v>
                </c:pt>
                <c:pt idx="2">
                  <c:v>0</c:v>
                </c:pt>
              </c:numCache>
            </c:numRef>
          </c:yVal>
          <c:smooth val="0"/>
          <c:extLst>
            <c:ext xmlns:c16="http://schemas.microsoft.com/office/drawing/2014/chart" uri="{C3380CC4-5D6E-409C-BE32-E72D297353CC}">
              <c16:uniqueId val="{00000003-B14A-42B0-BD12-296CC5BB2209}"/>
            </c:ext>
          </c:extLst>
        </c:ser>
        <c:dLbls>
          <c:showLegendKey val="0"/>
          <c:showVal val="0"/>
          <c:showCatName val="0"/>
          <c:showSerName val="0"/>
          <c:showPercent val="0"/>
          <c:showBubbleSize val="0"/>
        </c:dLbls>
        <c:axId val="1161823352"/>
        <c:axId val="1161824792"/>
      </c:scatterChart>
      <c:catAx>
        <c:axId val="116182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61824792"/>
        <c:crosses val="autoZero"/>
        <c:auto val="1"/>
        <c:lblAlgn val="ctr"/>
        <c:lblOffset val="100"/>
        <c:noMultiLvlLbl val="0"/>
      </c:catAx>
      <c:valAx>
        <c:axId val="1161824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61823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65000"/>
                    <a:lumOff val="35000"/>
                  </a:srgbClr>
                </a:solidFill>
                <a:latin typeface="+mn-lt"/>
                <a:ea typeface="+mn-ea"/>
                <a:cs typeface="+mn-cs"/>
              </a:defRPr>
            </a:pPr>
            <a:r>
              <a:rPr lang="fi-FI" sz="1200" b="1" i="0" u="none" strike="noStrike" kern="1200" spc="0" baseline="0" dirty="0">
                <a:solidFill>
                  <a:srgbClr val="000000">
                    <a:lumMod val="65000"/>
                    <a:lumOff val="35000"/>
                  </a:srgbClr>
                </a:solidFill>
              </a:rPr>
              <a:t>Perusparantaminen väljemmin rakennetussa ympäristössä</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65000"/>
                  <a:lumOff val="35000"/>
                </a:srgbClr>
              </a:solidFill>
              <a:latin typeface="+mn-lt"/>
              <a:ea typeface="+mn-ea"/>
              <a:cs typeface="+mn-cs"/>
            </a:defRPr>
          </a:pPr>
          <a:endParaRPr lang="fi-FI"/>
        </a:p>
      </c:txPr>
    </c:title>
    <c:autoTitleDeleted val="0"/>
    <c:plotArea>
      <c:layout/>
      <c:barChart>
        <c:barDir val="col"/>
        <c:grouping val="clustered"/>
        <c:varyColors val="0"/>
        <c:ser>
          <c:idx val="0"/>
          <c:order val="0"/>
          <c:tx>
            <c:strRef>
              <c:f>'[KL-johtojen rakentamiskustannukset 2023_Perusraportti_20241118_laskenta.xlsx]Laskenta'!$J$95</c:f>
              <c:strCache>
                <c:ptCount val="1"/>
                <c:pt idx="0">
                  <c:v>Perusparantaminen, väljä ympäristö</c:v>
                </c:pt>
              </c:strCache>
            </c:strRef>
          </c:tx>
          <c:spPr>
            <a:solidFill>
              <a:schemeClr val="accent1"/>
            </a:solidFill>
            <a:ln>
              <a:noFill/>
            </a:ln>
            <a:effectLst/>
          </c:spPr>
          <c:invertIfNegative val="0"/>
          <c:cat>
            <c:strRef>
              <c:f>'[KL-johtojen rakentamiskustannukset 2023_Perusraportti_20241118_laskenta.xlsx]Laskenta'!$R$91:$T$91</c:f>
              <c:strCache>
                <c:ptCount val="3"/>
                <c:pt idx="0">
                  <c:v>DN 20-65</c:v>
                </c:pt>
                <c:pt idx="1">
                  <c:v>DN 80-100</c:v>
                </c:pt>
                <c:pt idx="2">
                  <c:v>DN 125-150</c:v>
                </c:pt>
              </c:strCache>
            </c:strRef>
          </c:cat>
          <c:val>
            <c:numRef>
              <c:f>'[KL-johtojen rakentamiskustannukset 2023_Perusraportti_20241118_laskenta.xlsx]Laskenta'!$R$95:$T$95</c:f>
              <c:numCache>
                <c:formatCode>0</c:formatCode>
                <c:ptCount val="3"/>
                <c:pt idx="0">
                  <c:v>0</c:v>
                </c:pt>
                <c:pt idx="1">
                  <c:v>226.29268292682926</c:v>
                </c:pt>
                <c:pt idx="2">
                  <c:v>0</c:v>
                </c:pt>
              </c:numCache>
            </c:numRef>
          </c:val>
          <c:extLst>
            <c:ext xmlns:c16="http://schemas.microsoft.com/office/drawing/2014/chart" uri="{C3380CC4-5D6E-409C-BE32-E72D297353CC}">
              <c16:uniqueId val="{00000000-EE5B-4EF5-997A-26CB940207CD}"/>
            </c:ext>
          </c:extLst>
        </c:ser>
        <c:dLbls>
          <c:showLegendKey val="0"/>
          <c:showVal val="0"/>
          <c:showCatName val="0"/>
          <c:showSerName val="0"/>
          <c:showPercent val="0"/>
          <c:showBubbleSize val="0"/>
        </c:dLbls>
        <c:gapWidth val="219"/>
        <c:axId val="1161823352"/>
        <c:axId val="1161824792"/>
      </c:barChart>
      <c:scatterChart>
        <c:scatterStyle val="lineMarker"/>
        <c:varyColors val="0"/>
        <c:ser>
          <c:idx val="3"/>
          <c:order val="1"/>
          <c:tx>
            <c:strRef>
              <c:f>'[KL-johtojen rakentamiskustannukset 2023_Perusraportti_20241118_laskenta.xlsx]Laskenta'!$C$68</c:f>
              <c:strCache>
                <c:ptCount val="1"/>
                <c:pt idx="0">
                  <c:v>Aritmeettinen keskiarvo</c:v>
                </c:pt>
              </c:strCache>
            </c:strRef>
          </c:tx>
          <c:spPr>
            <a:ln w="25400" cap="rnd">
              <a:noFill/>
              <a:round/>
            </a:ln>
            <a:effectLst/>
          </c:spPr>
          <c:marker>
            <c:symbol val="circle"/>
            <c:size val="5"/>
            <c:spPr>
              <a:solidFill>
                <a:schemeClr val="accent4"/>
              </a:solidFill>
              <a:ln w="19050">
                <a:solidFill>
                  <a:schemeClr val="accent4"/>
                </a:solidFill>
                <a:prstDash val="solid"/>
              </a:ln>
              <a:effectLst/>
            </c:spPr>
          </c:marker>
          <c:xVal>
            <c:strRef>
              <c:f>'[KL-johtojen rakentamiskustannukset 2023_Perusraportti_20241118_laskenta.xlsx]Laskenta'!$R$91:$T$91</c:f>
              <c:strCache>
                <c:ptCount val="3"/>
                <c:pt idx="0">
                  <c:v>DN 20-65</c:v>
                </c:pt>
                <c:pt idx="1">
                  <c:v>DN 80-100</c:v>
                </c:pt>
                <c:pt idx="2">
                  <c:v>DN 125-150</c:v>
                </c:pt>
              </c:strCache>
            </c:strRef>
          </c:xVal>
          <c:yVal>
            <c:numRef>
              <c:f>'[KL-johtojen rakentamiskustannukset 2023_Perusraportti_20241118_laskenta.xlsx]Laskenta'!$R$101:$T$101</c:f>
              <c:numCache>
                <c:formatCode>0</c:formatCode>
                <c:ptCount val="3"/>
                <c:pt idx="0">
                  <c:v>0</c:v>
                </c:pt>
                <c:pt idx="1">
                  <c:v>214</c:v>
                </c:pt>
                <c:pt idx="2">
                  <c:v>0</c:v>
                </c:pt>
              </c:numCache>
            </c:numRef>
          </c:yVal>
          <c:smooth val="0"/>
          <c:extLst>
            <c:ext xmlns:c16="http://schemas.microsoft.com/office/drawing/2014/chart" uri="{C3380CC4-5D6E-409C-BE32-E72D297353CC}">
              <c16:uniqueId val="{00000001-EE5B-4EF5-997A-26CB940207CD}"/>
            </c:ext>
          </c:extLst>
        </c:ser>
        <c:ser>
          <c:idx val="1"/>
          <c:order val="2"/>
          <c:tx>
            <c:strRef>
              <c:f>'[KL-johtojen rakentamiskustannukset 2023_Perusraportti_20241118_laskenta.xlsx]Laskenta'!$C$69</c:f>
              <c:strCache>
                <c:ptCount val="1"/>
                <c:pt idx="0">
                  <c:v>Maksimiarvo</c:v>
                </c:pt>
              </c:strCache>
            </c:strRef>
          </c:tx>
          <c:spPr>
            <a:ln w="25400" cap="rnd">
              <a:noFill/>
              <a:round/>
            </a:ln>
            <a:effectLst/>
          </c:spPr>
          <c:marker>
            <c:symbol val="circle"/>
            <c:size val="5"/>
            <c:spPr>
              <a:solidFill>
                <a:schemeClr val="accent2"/>
              </a:solidFill>
              <a:ln w="12700">
                <a:solidFill>
                  <a:schemeClr val="accent2"/>
                </a:solidFill>
              </a:ln>
              <a:effectLst/>
            </c:spPr>
          </c:marker>
          <c:xVal>
            <c:strRef>
              <c:f>'[KL-johtojen rakentamiskustannukset 2023_Perusraportti_20241118_laskenta.xlsx]Laskenta'!$R$91:$T$91</c:f>
              <c:strCache>
                <c:ptCount val="3"/>
                <c:pt idx="0">
                  <c:v>DN 20-65</c:v>
                </c:pt>
                <c:pt idx="1">
                  <c:v>DN 80-100</c:v>
                </c:pt>
                <c:pt idx="2">
                  <c:v>DN 125-150</c:v>
                </c:pt>
              </c:strCache>
            </c:strRef>
          </c:xVal>
          <c:yVal>
            <c:numRef>
              <c:f>'[KL-johtojen rakentamiskustannukset 2023_Perusraportti_20241118_laskenta.xlsx]Laskenta'!$R$110:$T$110</c:f>
              <c:numCache>
                <c:formatCode>0</c:formatCode>
                <c:ptCount val="3"/>
                <c:pt idx="0">
                  <c:v>0</c:v>
                </c:pt>
                <c:pt idx="1">
                  <c:v>238</c:v>
                </c:pt>
                <c:pt idx="2">
                  <c:v>0</c:v>
                </c:pt>
              </c:numCache>
            </c:numRef>
          </c:yVal>
          <c:smooth val="0"/>
          <c:extLst>
            <c:ext xmlns:c16="http://schemas.microsoft.com/office/drawing/2014/chart" uri="{C3380CC4-5D6E-409C-BE32-E72D297353CC}">
              <c16:uniqueId val="{00000002-EE5B-4EF5-997A-26CB940207CD}"/>
            </c:ext>
          </c:extLst>
        </c:ser>
        <c:ser>
          <c:idx val="2"/>
          <c:order val="3"/>
          <c:tx>
            <c:strRef>
              <c:f>'[KL-johtojen rakentamiskustannukset 2023_Perusraportti_20241118_laskenta.xlsx]Laskenta'!$C$70</c:f>
              <c:strCache>
                <c:ptCount val="1"/>
                <c:pt idx="0">
                  <c:v>Minimiarvo</c:v>
                </c:pt>
              </c:strCache>
            </c:strRef>
          </c:tx>
          <c:spPr>
            <a:ln w="25400" cap="rnd">
              <a:noFill/>
              <a:round/>
            </a:ln>
            <a:effectLst/>
          </c:spPr>
          <c:marker>
            <c:symbol val="circle"/>
            <c:size val="5"/>
            <c:spPr>
              <a:solidFill>
                <a:schemeClr val="accent3"/>
              </a:solidFill>
              <a:ln w="12700">
                <a:solidFill>
                  <a:schemeClr val="accent3"/>
                </a:solidFill>
              </a:ln>
              <a:effectLst/>
            </c:spPr>
          </c:marker>
          <c:xVal>
            <c:strRef>
              <c:f>'[KL-johtojen rakentamiskustannukset 2023_Perusraportti_20241118_laskenta.xlsx]Laskenta'!$R$91:$T$91</c:f>
              <c:strCache>
                <c:ptCount val="3"/>
                <c:pt idx="0">
                  <c:v>DN 20-65</c:v>
                </c:pt>
                <c:pt idx="1">
                  <c:v>DN 80-100</c:v>
                </c:pt>
                <c:pt idx="2">
                  <c:v>DN 125-150</c:v>
                </c:pt>
              </c:strCache>
            </c:strRef>
          </c:xVal>
          <c:yVal>
            <c:numRef>
              <c:f>'[KL-johtojen rakentamiskustannukset 2023_Perusraportti_20241118_laskenta.xlsx]Laskenta'!$R$111:$T$111</c:f>
              <c:numCache>
                <c:formatCode>0</c:formatCode>
                <c:ptCount val="3"/>
                <c:pt idx="0">
                  <c:v>0</c:v>
                </c:pt>
                <c:pt idx="1">
                  <c:v>190</c:v>
                </c:pt>
                <c:pt idx="2">
                  <c:v>0</c:v>
                </c:pt>
              </c:numCache>
            </c:numRef>
          </c:yVal>
          <c:smooth val="0"/>
          <c:extLst>
            <c:ext xmlns:c16="http://schemas.microsoft.com/office/drawing/2014/chart" uri="{C3380CC4-5D6E-409C-BE32-E72D297353CC}">
              <c16:uniqueId val="{00000003-EE5B-4EF5-997A-26CB940207CD}"/>
            </c:ext>
          </c:extLst>
        </c:ser>
        <c:dLbls>
          <c:showLegendKey val="0"/>
          <c:showVal val="0"/>
          <c:showCatName val="0"/>
          <c:showSerName val="0"/>
          <c:showPercent val="0"/>
          <c:showBubbleSize val="0"/>
        </c:dLbls>
        <c:axId val="1161823352"/>
        <c:axId val="1161824792"/>
      </c:scatterChart>
      <c:catAx>
        <c:axId val="116182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61824792"/>
        <c:crosses val="autoZero"/>
        <c:auto val="1"/>
        <c:lblAlgn val="ctr"/>
        <c:lblOffset val="100"/>
        <c:noMultiLvlLbl val="0"/>
      </c:catAx>
      <c:valAx>
        <c:axId val="1161824792"/>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61823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i-FI" sz="1800" dirty="0"/>
              <a:t>2Mpuk: johtokokoluokka DN 80-150</a:t>
            </a:r>
          </a:p>
          <a:p>
            <a:pPr>
              <a:defRPr sz="1800"/>
            </a:pPr>
            <a:r>
              <a:rPr lang="fi-FI" sz="1800" dirty="0"/>
              <a:t>Rakentamiskustannukset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1"/>
          <c:order val="1"/>
          <c:tx>
            <c:strRef>
              <c:f>'[KL-johtojen rakentamiskustannukset 2023_Perusraportti_20241118_laskenta.xlsx]Aikajana'!$C$4</c:f>
              <c:strCache>
                <c:ptCount val="1"/>
                <c:pt idx="0">
                  <c:v>DN 80-150</c:v>
                </c:pt>
              </c:strCache>
            </c:strRef>
          </c:tx>
          <c:spPr>
            <a:solidFill>
              <a:schemeClr val="accent1"/>
            </a:solidFill>
            <a:ln w="25400">
              <a:noFill/>
            </a:ln>
            <a:effectLst/>
          </c:spPr>
          <c:invertIfNegative val="0"/>
          <c:cat>
            <c:numRef>
              <c:f>'[KL-johtojen rakentamiskustannukset 2023_Perusraportti_20241118_laskenta.xlsx]Aikajana'!$A$27:$A$40</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'[KL-johtojen rakentamiskustannukset 2023_Perusraportti_20241118_laskenta.xlsx]Aikajana'!$C$27:$C$40</c:f>
              <c:numCache>
                <c:formatCode>0.0</c:formatCode>
                <c:ptCount val="14"/>
                <c:pt idx="0">
                  <c:v>227</c:v>
                </c:pt>
                <c:pt idx="1">
                  <c:v>235</c:v>
                </c:pt>
                <c:pt idx="2">
                  <c:v>285</c:v>
                </c:pt>
                <c:pt idx="3">
                  <c:v>272</c:v>
                </c:pt>
                <c:pt idx="4">
                  <c:v>248.5</c:v>
                </c:pt>
                <c:pt idx="5">
                  <c:v>278.5</c:v>
                </c:pt>
                <c:pt idx="6">
                  <c:v>271</c:v>
                </c:pt>
                <c:pt idx="7">
                  <c:v>284</c:v>
                </c:pt>
                <c:pt idx="8">
                  <c:v>344</c:v>
                </c:pt>
                <c:pt idx="9">
                  <c:v>286</c:v>
                </c:pt>
                <c:pt idx="13" formatCode="0">
                  <c:v>478.92196414017928</c:v>
                </c:pt>
              </c:numCache>
            </c:numRef>
          </c:val>
          <c:extLst>
            <c:ext xmlns:c16="http://schemas.microsoft.com/office/drawing/2014/chart" uri="{C3380CC4-5D6E-409C-BE32-E72D297353CC}">
              <c16:uniqueId val="{00000000-1ECA-4BFE-8599-998A3289D250}"/>
            </c:ext>
          </c:extLst>
        </c:ser>
        <c:dLbls>
          <c:showLegendKey val="0"/>
          <c:showVal val="0"/>
          <c:showCatName val="0"/>
          <c:showSerName val="0"/>
          <c:showPercent val="0"/>
          <c:showBubbleSize val="0"/>
        </c:dLbls>
        <c:gapWidth val="150"/>
        <c:axId val="428009592"/>
        <c:axId val="428010312"/>
        <c:extLst>
          <c:ext xmlns:c15="http://schemas.microsoft.com/office/drawing/2012/chart" uri="{02D57815-91ED-43cb-92C2-25804820EDAC}">
            <c15:filteredBarSeries>
              <c15:ser>
                <c:idx val="0"/>
                <c:order val="0"/>
                <c:tx>
                  <c:strRef>
                    <c:extLst>
                      <c:ext uri="{02D57815-91ED-43cb-92C2-25804820EDAC}">
                        <c15:formulaRef>
                          <c15:sqref>'[KL-johtojen rakentamiskustannukset 2023_Perusraportti_20241118_laskenta.xlsx]Aikajana'!$B$4</c15:sqref>
                        </c15:formulaRef>
                      </c:ext>
                    </c:extLst>
                    <c:strCache>
                      <c:ptCount val="1"/>
                      <c:pt idx="0">
                        <c:v>DN 20-65</c:v>
                      </c:pt>
                    </c:strCache>
                  </c:strRef>
                </c:tx>
                <c:spPr>
                  <a:solidFill>
                    <a:schemeClr val="accent1"/>
                  </a:solidFill>
                  <a:ln w="25400">
                    <a:noFill/>
                  </a:ln>
                  <a:effectLst/>
                </c:spPr>
                <c:invertIfNegative val="0"/>
                <c:cat>
                  <c:numRef>
                    <c:extLst>
                      <c:ext uri="{02D57815-91ED-43cb-92C2-25804820EDAC}">
                        <c15:formulaRef>
                          <c15:sqref>'[KL-johtojen rakentamiskustannukset 2023_Perusraportti_20241118_laskenta.xlsx]Aikajana'!$A$5:$A$40</c15:sqref>
                        </c15:formulaRef>
                      </c:ext>
                    </c:extLst>
                    <c:numCache>
                      <c:formatCode>General</c:formatCode>
                      <c:ptCount val="3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pt idx="35">
                        <c:v>2023</c:v>
                      </c:pt>
                    </c:numCache>
                  </c:numRef>
                </c:cat>
                <c:val>
                  <c:numRef>
                    <c:extLst>
                      <c:ext uri="{02D57815-91ED-43cb-92C2-25804820EDAC}">
                        <c15:formulaRef>
                          <c15:sqref>'[KL-johtojen rakentamiskustannukset 2023_Perusraportti_20241118_laskenta.xlsx]Aikajana'!$B$5:$B$40</c15:sqref>
                        </c15:formulaRef>
                      </c:ext>
                    </c:extLst>
                    <c:numCache>
                      <c:formatCode>0</c:formatCode>
                      <c:ptCount val="36"/>
                      <c:pt idx="0">
                        <c:v>102.42644721506022</c:v>
                      </c:pt>
                      <c:pt idx="1">
                        <c:v>102.76282306798323</c:v>
                      </c:pt>
                      <c:pt idx="2">
                        <c:v>105.28564196490591</c:v>
                      </c:pt>
                      <c:pt idx="3">
                        <c:v>105.11745403844439</c:v>
                      </c:pt>
                      <c:pt idx="4">
                        <c:v>123.28175009628758</c:v>
                      </c:pt>
                      <c:pt idx="5">
                        <c:v>123.95450180213363</c:v>
                      </c:pt>
                      <c:pt idx="6">
                        <c:v>120.75893119936492</c:v>
                      </c:pt>
                      <c:pt idx="7">
                        <c:v>117.22698474367319</c:v>
                      </c:pt>
                      <c:pt idx="8">
                        <c:v>111.84497109690483</c:v>
                      </c:pt>
                      <c:pt idx="9">
                        <c:v>127.48644825782536</c:v>
                      </c:pt>
                      <c:pt idx="10">
                        <c:v>121.26349497874945</c:v>
                      </c:pt>
                      <c:pt idx="11">
                        <c:v>128.1591999636714</c:v>
                      </c:pt>
                      <c:pt idx="12">
                        <c:v>140.26873066890019</c:v>
                      </c:pt>
                      <c:pt idx="13" formatCode="General">
                        <c:v>113</c:v>
                      </c:pt>
                      <c:pt idx="14">
                        <c:v>128</c:v>
                      </c:pt>
                      <c:pt idx="15">
                        <c:v>143</c:v>
                      </c:pt>
                      <c:pt idx="16">
                        <c:v>139</c:v>
                      </c:pt>
                      <c:pt idx="17">
                        <c:v>147</c:v>
                      </c:pt>
                      <c:pt idx="18">
                        <c:v>144</c:v>
                      </c:pt>
                      <c:pt idx="19">
                        <c:v>171</c:v>
                      </c:pt>
                      <c:pt idx="20">
                        <c:v>165</c:v>
                      </c:pt>
                      <c:pt idx="21">
                        <c:v>187</c:v>
                      </c:pt>
                      <c:pt idx="22">
                        <c:v>229</c:v>
                      </c:pt>
                      <c:pt idx="23">
                        <c:v>224</c:v>
                      </c:pt>
                      <c:pt idx="24">
                        <c:v>253</c:v>
                      </c:pt>
                      <c:pt idx="25">
                        <c:v>219</c:v>
                      </c:pt>
                      <c:pt idx="26">
                        <c:v>232</c:v>
                      </c:pt>
                      <c:pt idx="27">
                        <c:v>232</c:v>
                      </c:pt>
                      <c:pt idx="28">
                        <c:v>221</c:v>
                      </c:pt>
                      <c:pt idx="29">
                        <c:v>297</c:v>
                      </c:pt>
                      <c:pt idx="30">
                        <c:v>323</c:v>
                      </c:pt>
                      <c:pt idx="31">
                        <c:v>225</c:v>
                      </c:pt>
                      <c:pt idx="35">
                        <c:v>367.74501819442037</c:v>
                      </c:pt>
                    </c:numCache>
                  </c:numRef>
                </c:val>
                <c:extLst>
                  <c:ext xmlns:c16="http://schemas.microsoft.com/office/drawing/2014/chart" uri="{C3380CC4-5D6E-409C-BE32-E72D297353CC}">
                    <c16:uniqueId val="{00000001-1ECA-4BFE-8599-998A3289D25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'[KL-johtojen rakentamiskustannukset 2023_Perusraportti_20241118_laskenta.xlsx]Aikajana'!$D$4</c15:sqref>
                        </c15:formulaRef>
                      </c:ext>
                    </c:extLst>
                    <c:strCache>
                      <c:ptCount val="1"/>
                      <c:pt idx="0">
                        <c:v>DN 200-250</c:v>
                      </c:pt>
                    </c:strCache>
                  </c:strRef>
                </c:tx>
                <c:spPr>
                  <a:solidFill>
                    <a:schemeClr val="accent3"/>
                  </a:solidFill>
                  <a:ln w="25400">
                    <a:noFill/>
                  </a:ln>
                  <a:effectLst/>
                </c:spPr>
                <c:invertIfNegative val="0"/>
                <c:cat>
                  <c:numRef>
                    <c:extLst xmlns:c15="http://schemas.microsoft.com/office/drawing/2012/chart">
                      <c:ext xmlns:c15="http://schemas.microsoft.com/office/drawing/2012/chart" uri="{02D57815-91ED-43cb-92C2-25804820EDAC}">
                        <c15:formulaRef>
                          <c15:sqref>'[KL-johtojen rakentamiskustannukset 2023_Perusraportti_20241118_laskenta.xlsx]Aikajana'!$A$5:$A$40</c15:sqref>
                        </c15:formulaRef>
                      </c:ext>
                    </c:extLst>
                    <c:numCache>
                      <c:formatCode>General</c:formatCode>
                      <c:ptCount val="3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pt idx="35">
                        <c:v>2023</c:v>
                      </c:pt>
                    </c:numCache>
                  </c:numRef>
                </c:cat>
                <c:val>
                  <c:numRef>
                    <c:extLst xmlns:c15="http://schemas.microsoft.com/office/drawing/2012/chart">
                      <c:ext xmlns:c15="http://schemas.microsoft.com/office/drawing/2012/chart" uri="{02D57815-91ED-43cb-92C2-25804820EDAC}">
                        <c15:formulaRef>
                          <c15:sqref>'[KL-johtojen rakentamiskustannukset 2023_Perusraportti_20241118_laskenta.xlsx]Aikajana'!$D$37:$D$40</c15:sqref>
                        </c15:formulaRef>
                      </c:ext>
                    </c:extLst>
                    <c:numCache>
                      <c:formatCode>General</c:formatCode>
                      <c:ptCount val="4"/>
                      <c:pt idx="3" formatCode="0">
                        <c:v>981.8600295712173</c:v>
                      </c:pt>
                    </c:numCache>
                  </c:numRef>
                </c:val>
                <c:extLst xmlns:c15="http://schemas.microsoft.com/office/drawing/2012/chart">
                  <c:ext xmlns:c16="http://schemas.microsoft.com/office/drawing/2014/chart" uri="{C3380CC4-5D6E-409C-BE32-E72D297353CC}">
                    <c16:uniqueId val="{00000002-1ECA-4BFE-8599-998A3289D25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'[KL-johtojen rakentamiskustannukset 2023_Perusraportti_20241118_laskenta.xlsx]Aikajana'!$E$4</c15:sqref>
                        </c15:formulaRef>
                      </c:ext>
                    </c:extLst>
                    <c:strCache>
                      <c:ptCount val="1"/>
                      <c:pt idx="0">
                        <c:v>DN 300-400</c:v>
                      </c:pt>
                    </c:strCache>
                  </c:strRef>
                </c:tx>
                <c:spPr>
                  <a:solidFill>
                    <a:schemeClr val="accent4"/>
                  </a:solidFill>
                  <a:ln w="25400">
                    <a:noFill/>
                  </a:ln>
                  <a:effectLst/>
                </c:spPr>
                <c:invertIfNegative val="0"/>
                <c:cat>
                  <c:numRef>
                    <c:extLst xmlns:c15="http://schemas.microsoft.com/office/drawing/2012/chart">
                      <c:ext xmlns:c15="http://schemas.microsoft.com/office/drawing/2012/chart" uri="{02D57815-91ED-43cb-92C2-25804820EDAC}">
                        <c15:formulaRef>
                          <c15:sqref>'[KL-johtojen rakentamiskustannukset 2023_Perusraportti_20241118_laskenta.xlsx]Aikajana'!$A$5:$A$40</c15:sqref>
                        </c15:formulaRef>
                      </c:ext>
                    </c:extLst>
                    <c:numCache>
                      <c:formatCode>General</c:formatCode>
                      <c:ptCount val="3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pt idx="35">
                        <c:v>2023</c:v>
                      </c:pt>
                    </c:numCache>
                  </c:numRef>
                </c:cat>
                <c:val>
                  <c:numRef>
                    <c:extLst xmlns:c15="http://schemas.microsoft.com/office/drawing/2012/chart">
                      <c:ext xmlns:c15="http://schemas.microsoft.com/office/drawing/2012/chart" uri="{02D57815-91ED-43cb-92C2-25804820EDAC}">
                        <c15:formulaRef>
                          <c15:sqref>'[KL-johtojen rakentamiskustannukset 2023_Perusraportti_20241118_laskenta.xlsx]Aikajana'!$E$5:$E$40</c15:sqref>
                        </c15:formulaRef>
                      </c:ext>
                    </c:extLst>
                    <c:numCache>
                      <c:formatCode>0</c:formatCode>
                      <c:ptCount val="36"/>
                      <c:pt idx="0">
                        <c:v>326.28457733533139</c:v>
                      </c:pt>
                      <c:pt idx="1">
                        <c:v>437.96136050577473</c:v>
                      </c:pt>
                      <c:pt idx="2">
                        <c:v>495.14525550268849</c:v>
                      </c:pt>
                      <c:pt idx="3">
                        <c:v>407.68753374270273</c:v>
                      </c:pt>
                      <c:pt idx="4">
                        <c:v>452.25733425500317</c:v>
                      </c:pt>
                      <c:pt idx="5">
                        <c:v>454.27558937254128</c:v>
                      </c:pt>
                      <c:pt idx="6">
                        <c:v>471.43075787161541</c:v>
                      </c:pt>
                      <c:pt idx="7">
                        <c:v>373.71357259747748</c:v>
                      </c:pt>
                      <c:pt idx="8">
                        <c:v>436.61585709408263</c:v>
                      </c:pt>
                      <c:pt idx="9">
                        <c:v>285.41491120518424</c:v>
                      </c:pt>
                      <c:pt idx="10">
                        <c:v>378.92739831778437</c:v>
                      </c:pt>
                      <c:pt idx="11">
                        <c:v>337.55316840825265</c:v>
                      </c:pt>
                      <c:pt idx="12">
                        <c:v>316.36148967410224</c:v>
                      </c:pt>
                      <c:pt idx="13" formatCode="General">
                        <c:v>440</c:v>
                      </c:pt>
                      <c:pt idx="14">
                        <c:v>387</c:v>
                      </c:pt>
                      <c:pt idx="15">
                        <c:v>454</c:v>
                      </c:pt>
                      <c:pt idx="16">
                        <c:v>296</c:v>
                      </c:pt>
                      <c:pt idx="17">
                        <c:v>416</c:v>
                      </c:pt>
                      <c:pt idx="18">
                        <c:v>350</c:v>
                      </c:pt>
                      <c:pt idx="19">
                        <c:v>445</c:v>
                      </c:pt>
                      <c:pt idx="20">
                        <c:v>537</c:v>
                      </c:pt>
                      <c:pt idx="21">
                        <c:v>398</c:v>
                      </c:pt>
                      <c:pt idx="22">
                        <c:v>429</c:v>
                      </c:pt>
                      <c:pt idx="23">
                        <c:v>569</c:v>
                      </c:pt>
                      <c:pt idx="24">
                        <c:v>445</c:v>
                      </c:pt>
                      <c:pt idx="25">
                        <c:v>455</c:v>
                      </c:pt>
                      <c:pt idx="26">
                        <c:v>567</c:v>
                      </c:pt>
                      <c:pt idx="27">
                        <c:v>724</c:v>
                      </c:pt>
                      <c:pt idx="28">
                        <c:v>505</c:v>
                      </c:pt>
                      <c:pt idx="29">
                        <c:v>677</c:v>
                      </c:pt>
                      <c:pt idx="30">
                        <c:v>678</c:v>
                      </c:pt>
                      <c:pt idx="31">
                        <c:v>644</c:v>
                      </c:pt>
                      <c:pt idx="35">
                        <c:v>1291.3250286838222</c:v>
                      </c:pt>
                    </c:numCache>
                  </c:numRef>
                </c:val>
                <c:extLst xmlns:c15="http://schemas.microsoft.com/office/drawing/2012/chart">
                  <c:ext xmlns:c16="http://schemas.microsoft.com/office/drawing/2014/chart" uri="{C3380CC4-5D6E-409C-BE32-E72D297353CC}">
                    <c16:uniqueId val="{00000003-1ECA-4BFE-8599-998A3289D250}"/>
                  </c:ext>
                </c:extLst>
              </c15:ser>
            </c15:filteredBarSeries>
          </c:ext>
        </c:extLst>
      </c:barChart>
      <c:dateAx>
        <c:axId val="428009592"/>
        <c:scaling>
          <c:orientation val="minMax"/>
        </c:scaling>
        <c:delete val="0"/>
        <c:axPos val="b"/>
        <c:numFmt formatCode="General" sourceLinked="1"/>
        <c:majorTickMark val="out"/>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428010312"/>
        <c:crosses val="autoZero"/>
        <c:auto val="0"/>
        <c:lblOffset val="100"/>
        <c:baseTimeUnit val="days"/>
        <c:majorUnit val="2"/>
        <c:majorTimeUnit val="days"/>
      </c:dateAx>
      <c:valAx>
        <c:axId val="428010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428009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b="0" i="0" u="none" strike="noStrike" kern="1200" spc="0" baseline="0" dirty="0">
                <a:solidFill>
                  <a:srgbClr val="000000">
                    <a:lumMod val="65000"/>
                    <a:lumOff val="35000"/>
                  </a:srgbClr>
                </a:solidFill>
              </a:rPr>
              <a:t>Johtojen rakentamiskustannukset, </a:t>
            </a:r>
          </a:p>
          <a:p>
            <a:pPr>
              <a:defRPr sz="1600"/>
            </a:pPr>
            <a:r>
              <a:rPr lang="fi-FI" sz="1600" b="0" i="0" u="none" strike="noStrike" kern="1200" spc="0" baseline="0" dirty="0">
                <a:solidFill>
                  <a:srgbClr val="000000">
                    <a:lumMod val="65000"/>
                    <a:lumOff val="35000"/>
                  </a:srgbClr>
                </a:solidFill>
              </a:rPr>
              <a:t>painotettu keskiarvo</a:t>
            </a:r>
          </a:p>
        </c:rich>
      </c:tx>
      <c:layout>
        <c:manualLayout>
          <c:xMode val="edge"/>
          <c:yMode val="edge"/>
          <c:x val="0.28050949820788529"/>
          <c:y val="4.4097222222222225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10894784946236559"/>
          <c:y val="0.18836851851851855"/>
          <c:w val="0.86601630824372755"/>
          <c:h val="0.6047252314814815"/>
        </c:manualLayout>
      </c:layout>
      <c:barChart>
        <c:barDir val="col"/>
        <c:grouping val="clustered"/>
        <c:varyColors val="0"/>
        <c:ser>
          <c:idx val="0"/>
          <c:order val="0"/>
          <c:tx>
            <c:strRef>
              <c:f>'[KL-johtojen rakentamiskustannukset 2023_Perusraportti_20241118_laskenta.xlsx]Laskenta'!$K$91</c:f>
              <c:strCache>
                <c:ptCount val="1"/>
                <c:pt idx="0">
                  <c:v>DN 20-65</c:v>
                </c:pt>
              </c:strCache>
            </c:strRef>
          </c:tx>
          <c:spPr>
            <a:solidFill>
              <a:schemeClr val="accent1"/>
            </a:solidFill>
            <a:ln>
              <a:noFill/>
            </a:ln>
            <a:effectLst/>
          </c:spPr>
          <c:invertIfNegative val="0"/>
          <c:cat>
            <c:strRef>
              <c:f>[1]Laskenta!$J$92:$J$95</c:f>
              <c:strCache>
                <c:ptCount val="4"/>
                <c:pt idx="0">
                  <c:v>Uudisrakentaminen, tiivis ympäristö</c:v>
                </c:pt>
                <c:pt idx="1">
                  <c:v>Uudisrakentaminen, väljä ympäristö</c:v>
                </c:pt>
                <c:pt idx="2">
                  <c:v>Perusparantaminen, tiivis ympäristö</c:v>
                </c:pt>
                <c:pt idx="3">
                  <c:v>Perusparantaminen, väljä ympäristö</c:v>
                </c:pt>
              </c:strCache>
            </c:strRef>
          </c:cat>
          <c:val>
            <c:numRef>
              <c:f>[1]Laskenta!$K$92:$K$95</c:f>
              <c:numCache>
                <c:formatCode>0</c:formatCode>
                <c:ptCount val="4"/>
                <c:pt idx="0">
                  <c:v>379.5667069443457</c:v>
                </c:pt>
                <c:pt idx="1">
                  <c:v>214.32223264540337</c:v>
                </c:pt>
                <c:pt idx="2">
                  <c:v>456.12870824573696</c:v>
                </c:pt>
                <c:pt idx="3">
                  <c:v>284.11990776325905</c:v>
                </c:pt>
              </c:numCache>
            </c:numRef>
          </c:val>
          <c:extLst>
            <c:ext xmlns:c16="http://schemas.microsoft.com/office/drawing/2014/chart" uri="{C3380CC4-5D6E-409C-BE32-E72D297353CC}">
              <c16:uniqueId val="{00000000-6CE2-4288-ACF4-E577942DED95}"/>
            </c:ext>
          </c:extLst>
        </c:ser>
        <c:ser>
          <c:idx val="1"/>
          <c:order val="1"/>
          <c:tx>
            <c:strRef>
              <c:f>'[KL-johtojen rakentamiskustannukset 2023_Perusraportti_20241118_laskenta.xlsx]Laskenta'!$L$91</c:f>
              <c:strCache>
                <c:ptCount val="1"/>
                <c:pt idx="0">
                  <c:v>DN 80-150</c:v>
                </c:pt>
              </c:strCache>
            </c:strRef>
          </c:tx>
          <c:spPr>
            <a:solidFill>
              <a:schemeClr val="accent2"/>
            </a:solidFill>
            <a:ln>
              <a:noFill/>
            </a:ln>
            <a:effectLst/>
          </c:spPr>
          <c:invertIfNegative val="0"/>
          <c:cat>
            <c:strRef>
              <c:f>[1]Laskenta!$J$92:$J$95</c:f>
              <c:strCache>
                <c:ptCount val="4"/>
                <c:pt idx="0">
                  <c:v>Uudisrakentaminen, tiivis ympäristö</c:v>
                </c:pt>
                <c:pt idx="1">
                  <c:v>Uudisrakentaminen, väljä ympäristö</c:v>
                </c:pt>
                <c:pt idx="2">
                  <c:v>Perusparantaminen, tiivis ympäristö</c:v>
                </c:pt>
                <c:pt idx="3">
                  <c:v>Perusparantaminen, väljä ympäristö</c:v>
                </c:pt>
              </c:strCache>
            </c:strRef>
          </c:cat>
          <c:val>
            <c:numRef>
              <c:f>[1]Laskenta!$L$92:$L$95</c:f>
              <c:numCache>
                <c:formatCode>0</c:formatCode>
                <c:ptCount val="4"/>
                <c:pt idx="0">
                  <c:v>498.61043952983118</c:v>
                </c:pt>
                <c:pt idx="1">
                  <c:v>324.90453491368203</c:v>
                </c:pt>
                <c:pt idx="2">
                  <c:v>568.80809874789099</c:v>
                </c:pt>
                <c:pt idx="3">
                  <c:v>404.61965065502181</c:v>
                </c:pt>
              </c:numCache>
            </c:numRef>
          </c:val>
          <c:extLst>
            <c:ext xmlns:c16="http://schemas.microsoft.com/office/drawing/2014/chart" uri="{C3380CC4-5D6E-409C-BE32-E72D297353CC}">
              <c16:uniqueId val="{00000001-6CE2-4288-ACF4-E577942DED95}"/>
            </c:ext>
          </c:extLst>
        </c:ser>
        <c:ser>
          <c:idx val="2"/>
          <c:order val="2"/>
          <c:tx>
            <c:strRef>
              <c:f>'[KL-johtojen rakentamiskustannukset 2023_Perusraportti_20241118_laskenta.xlsx]Laskenta'!$M$91</c:f>
              <c:strCache>
                <c:ptCount val="1"/>
                <c:pt idx="0">
                  <c:v>DN 200-250</c:v>
                </c:pt>
              </c:strCache>
            </c:strRef>
          </c:tx>
          <c:spPr>
            <a:solidFill>
              <a:schemeClr val="accent3"/>
            </a:solidFill>
            <a:ln>
              <a:noFill/>
            </a:ln>
            <a:effectLst/>
          </c:spPr>
          <c:invertIfNegative val="0"/>
          <c:cat>
            <c:strRef>
              <c:f>[1]Laskenta!$J$92:$J$95</c:f>
              <c:strCache>
                <c:ptCount val="4"/>
                <c:pt idx="0">
                  <c:v>Uudisrakentaminen, tiivis ympäristö</c:v>
                </c:pt>
                <c:pt idx="1">
                  <c:v>Uudisrakentaminen, väljä ympäristö</c:v>
                </c:pt>
                <c:pt idx="2">
                  <c:v>Perusparantaminen, tiivis ympäristö</c:v>
                </c:pt>
                <c:pt idx="3">
                  <c:v>Perusparantaminen, väljä ympäristö</c:v>
                </c:pt>
              </c:strCache>
            </c:strRef>
          </c:cat>
          <c:val>
            <c:numRef>
              <c:f>[1]Laskenta!$M$92:$M$95</c:f>
              <c:numCache>
                <c:formatCode>0</c:formatCode>
                <c:ptCount val="4"/>
                <c:pt idx="0">
                  <c:v>645.59918754231546</c:v>
                </c:pt>
                <c:pt idx="1">
                  <c:v>505.75971731448766</c:v>
                </c:pt>
                <c:pt idx="2">
                  <c:v>1202.220119836014</c:v>
                </c:pt>
                <c:pt idx="3">
                  <c:v>0</c:v>
                </c:pt>
              </c:numCache>
            </c:numRef>
          </c:val>
          <c:extLst>
            <c:ext xmlns:c16="http://schemas.microsoft.com/office/drawing/2014/chart" uri="{C3380CC4-5D6E-409C-BE32-E72D297353CC}">
              <c16:uniqueId val="{00000002-6CE2-4288-ACF4-E577942DED95}"/>
            </c:ext>
          </c:extLst>
        </c:ser>
        <c:ser>
          <c:idx val="3"/>
          <c:order val="3"/>
          <c:tx>
            <c:strRef>
              <c:f>'[KL-johtojen rakentamiskustannukset 2023_Perusraportti_20241118_laskenta.xlsx]Laskenta'!$N$91</c:f>
              <c:strCache>
                <c:ptCount val="1"/>
                <c:pt idx="0">
                  <c:v>DN300-400</c:v>
                </c:pt>
              </c:strCache>
            </c:strRef>
          </c:tx>
          <c:spPr>
            <a:solidFill>
              <a:schemeClr val="accent4"/>
            </a:solidFill>
            <a:ln>
              <a:noFill/>
            </a:ln>
            <a:effectLst/>
          </c:spPr>
          <c:invertIfNegative val="0"/>
          <c:cat>
            <c:strRef>
              <c:f>[1]Laskenta!$J$92:$J$95</c:f>
              <c:strCache>
                <c:ptCount val="4"/>
                <c:pt idx="0">
                  <c:v>Uudisrakentaminen, tiivis ympäristö</c:v>
                </c:pt>
                <c:pt idx="1">
                  <c:v>Uudisrakentaminen, väljä ympäristö</c:v>
                </c:pt>
                <c:pt idx="2">
                  <c:v>Perusparantaminen, tiivis ympäristö</c:v>
                </c:pt>
                <c:pt idx="3">
                  <c:v>Perusparantaminen, väljä ympäristö</c:v>
                </c:pt>
              </c:strCache>
            </c:strRef>
          </c:cat>
          <c:val>
            <c:numRef>
              <c:f>[1]Laskenta!$N$92:$N$95</c:f>
              <c:numCache>
                <c:formatCode>0</c:formatCode>
                <c:ptCount val="4"/>
                <c:pt idx="0">
                  <c:v>636.80667652651596</c:v>
                </c:pt>
                <c:pt idx="1">
                  <c:v>0</c:v>
                </c:pt>
                <c:pt idx="2">
                  <c:v>1763.4121387283237</c:v>
                </c:pt>
                <c:pt idx="3">
                  <c:v>983.4790528233151</c:v>
                </c:pt>
              </c:numCache>
            </c:numRef>
          </c:val>
          <c:extLst>
            <c:ext xmlns:c16="http://schemas.microsoft.com/office/drawing/2014/chart" uri="{C3380CC4-5D6E-409C-BE32-E72D297353CC}">
              <c16:uniqueId val="{00000003-6CE2-4288-ACF4-E577942DED95}"/>
            </c:ext>
          </c:extLst>
        </c:ser>
        <c:dLbls>
          <c:showLegendKey val="0"/>
          <c:showVal val="0"/>
          <c:showCatName val="0"/>
          <c:showSerName val="0"/>
          <c:showPercent val="0"/>
          <c:showBubbleSize val="0"/>
        </c:dLbls>
        <c:gapWidth val="219"/>
        <c:overlap val="-27"/>
        <c:axId val="383425768"/>
        <c:axId val="383431888"/>
      </c:barChart>
      <c:catAx>
        <c:axId val="383425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383431888"/>
        <c:crosses val="autoZero"/>
        <c:auto val="1"/>
        <c:lblAlgn val="ctr"/>
        <c:lblOffset val="100"/>
        <c:noMultiLvlLbl val="0"/>
      </c:catAx>
      <c:valAx>
        <c:axId val="383431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383425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600" b="0" i="0" u="none" strike="noStrike" kern="1200" spc="0" baseline="0">
                <a:solidFill>
                  <a:schemeClr val="tx1">
                    <a:lumMod val="65000"/>
                    <a:lumOff val="35000"/>
                  </a:schemeClr>
                </a:solidFill>
                <a:latin typeface="+mn-lt"/>
                <a:ea typeface="+mn-ea"/>
                <a:cs typeface="+mn-cs"/>
              </a:defRPr>
            </a:pPr>
            <a:r>
              <a:rPr lang="fi-FI" sz="1600" b="0" i="0" u="none" strike="noStrike" kern="1200" spc="0" baseline="0" dirty="0">
                <a:solidFill>
                  <a:srgbClr val="000000">
                    <a:lumMod val="65000"/>
                    <a:lumOff val="35000"/>
                  </a:srgbClr>
                </a:solidFill>
              </a:rPr>
              <a:t>Rakennettu johtopituus</a:t>
            </a:r>
            <a:endParaRPr lang="fi-FI" sz="1600" b="0" i="0" u="none" strike="noStrike" kern="1200" spc="0" baseline="0" dirty="0">
              <a:solidFill>
                <a:sysClr val="windowText" lastClr="000000">
                  <a:lumMod val="65000"/>
                  <a:lumOff val="35000"/>
                </a:sysClr>
              </a:solidFill>
            </a:endParaRPr>
          </a:p>
        </c:rich>
      </c:tx>
      <c:layout>
        <c:manualLayout>
          <c:xMode val="edge"/>
          <c:yMode val="edge"/>
          <c:x val="0.30832777777777776"/>
          <c:y val="4.2946859903381644E-2"/>
        </c:manualLayout>
      </c:layout>
      <c:overlay val="0"/>
      <c:spPr>
        <a:noFill/>
        <a:ln>
          <a:noFill/>
        </a:ln>
        <a:effectLst/>
      </c:spPr>
      <c:txPr>
        <a:bodyPr rot="0" spcFirstLastPara="1" vertOverflow="ellipsis" vert="horz" wrap="square" anchor="ctr" anchorCtr="0"/>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13229964157706092"/>
          <c:y val="0.15361159420289855"/>
          <c:w val="0.84266451612903226"/>
          <c:h val="0.63391666666666668"/>
        </c:manualLayout>
      </c:layout>
      <c:barChart>
        <c:barDir val="col"/>
        <c:grouping val="clustered"/>
        <c:varyColors val="0"/>
        <c:ser>
          <c:idx val="0"/>
          <c:order val="0"/>
          <c:tx>
            <c:strRef>
              <c:f>'[KL-johtojen rakentamiskustannukset 2023_Perusraportti_20241118_laskenta.xlsx]Laskenta'!$K$81</c:f>
              <c:strCache>
                <c:ptCount val="1"/>
                <c:pt idx="0">
                  <c:v>DN 20-65</c:v>
                </c:pt>
              </c:strCache>
            </c:strRef>
          </c:tx>
          <c:spPr>
            <a:solidFill>
              <a:schemeClr val="accent1"/>
            </a:solidFill>
            <a:ln>
              <a:noFill/>
            </a:ln>
            <a:effectLst/>
          </c:spPr>
          <c:invertIfNegative val="0"/>
          <c:cat>
            <c:strRef>
              <c:f>'[KL-johtojen rakentamiskustannukset 2023_Perusraportti_20241118_laskenta.xlsx]Laskenta'!$J$82:$J$85</c:f>
              <c:strCache>
                <c:ptCount val="4"/>
                <c:pt idx="0">
                  <c:v>Uudisrakentaminen, tiivis ympäristö</c:v>
                </c:pt>
                <c:pt idx="1">
                  <c:v>Uudisrakentaminen, väljä ympäristö</c:v>
                </c:pt>
                <c:pt idx="2">
                  <c:v>Perusparantaminen, tiivis ympäristö</c:v>
                </c:pt>
                <c:pt idx="3">
                  <c:v>Perusparantaminen, väljä ympäristö</c:v>
                </c:pt>
              </c:strCache>
            </c:strRef>
          </c:cat>
          <c:val>
            <c:numRef>
              <c:f>'[KL-johtojen rakentamiskustannukset 2023_Perusraportti_20241118_laskenta.xlsx]Laskenta'!$K$82:$K$85</c:f>
              <c:numCache>
                <c:formatCode>0</c:formatCode>
                <c:ptCount val="4"/>
                <c:pt idx="0">
                  <c:v>14069</c:v>
                </c:pt>
                <c:pt idx="1">
                  <c:v>2132</c:v>
                </c:pt>
                <c:pt idx="2">
                  <c:v>4281</c:v>
                </c:pt>
                <c:pt idx="3">
                  <c:v>2602</c:v>
                </c:pt>
              </c:numCache>
            </c:numRef>
          </c:val>
          <c:extLst>
            <c:ext xmlns:c16="http://schemas.microsoft.com/office/drawing/2014/chart" uri="{C3380CC4-5D6E-409C-BE32-E72D297353CC}">
              <c16:uniqueId val="{00000000-7CE4-41AF-83E3-CA8E7DD4B247}"/>
            </c:ext>
          </c:extLst>
        </c:ser>
        <c:ser>
          <c:idx val="1"/>
          <c:order val="1"/>
          <c:tx>
            <c:strRef>
              <c:f>'[KL-johtojen rakentamiskustannukset 2023_Perusraportti_20241118_laskenta.xlsx]Laskenta'!$L$81</c:f>
              <c:strCache>
                <c:ptCount val="1"/>
                <c:pt idx="0">
                  <c:v>DN 80-150</c:v>
                </c:pt>
              </c:strCache>
            </c:strRef>
          </c:tx>
          <c:spPr>
            <a:solidFill>
              <a:schemeClr val="accent2"/>
            </a:solidFill>
            <a:ln>
              <a:noFill/>
            </a:ln>
            <a:effectLst/>
          </c:spPr>
          <c:invertIfNegative val="0"/>
          <c:cat>
            <c:strRef>
              <c:f>'[KL-johtojen rakentamiskustannukset 2023_Perusraportti_20241118_laskenta.xlsx]Laskenta'!$J$82:$J$85</c:f>
              <c:strCache>
                <c:ptCount val="4"/>
                <c:pt idx="0">
                  <c:v>Uudisrakentaminen, tiivis ympäristö</c:v>
                </c:pt>
                <c:pt idx="1">
                  <c:v>Uudisrakentaminen, väljä ympäristö</c:v>
                </c:pt>
                <c:pt idx="2">
                  <c:v>Perusparantaminen, tiivis ympäristö</c:v>
                </c:pt>
                <c:pt idx="3">
                  <c:v>Perusparantaminen, väljä ympäristö</c:v>
                </c:pt>
              </c:strCache>
            </c:strRef>
          </c:cat>
          <c:val>
            <c:numRef>
              <c:f>'[KL-johtojen rakentamiskustannukset 2023_Perusraportti_20241118_laskenta.xlsx]Laskenta'!$L$82:$L$85</c:f>
              <c:numCache>
                <c:formatCode>0</c:formatCode>
                <c:ptCount val="4"/>
                <c:pt idx="0">
                  <c:v>17951</c:v>
                </c:pt>
                <c:pt idx="1">
                  <c:v>7762</c:v>
                </c:pt>
                <c:pt idx="2">
                  <c:v>11261</c:v>
                </c:pt>
                <c:pt idx="3">
                  <c:v>2290</c:v>
                </c:pt>
              </c:numCache>
            </c:numRef>
          </c:val>
          <c:extLst>
            <c:ext xmlns:c16="http://schemas.microsoft.com/office/drawing/2014/chart" uri="{C3380CC4-5D6E-409C-BE32-E72D297353CC}">
              <c16:uniqueId val="{00000001-7CE4-41AF-83E3-CA8E7DD4B247}"/>
            </c:ext>
          </c:extLst>
        </c:ser>
        <c:ser>
          <c:idx val="2"/>
          <c:order val="2"/>
          <c:tx>
            <c:strRef>
              <c:f>'[KL-johtojen rakentamiskustannukset 2023_Perusraportti_20241118_laskenta.xlsx]Laskenta'!$M$81</c:f>
              <c:strCache>
                <c:ptCount val="1"/>
                <c:pt idx="0">
                  <c:v>DN 200-250</c:v>
                </c:pt>
              </c:strCache>
            </c:strRef>
          </c:tx>
          <c:spPr>
            <a:solidFill>
              <a:schemeClr val="accent3"/>
            </a:solidFill>
            <a:ln>
              <a:noFill/>
            </a:ln>
            <a:effectLst/>
          </c:spPr>
          <c:invertIfNegative val="0"/>
          <c:cat>
            <c:strRef>
              <c:f>'[KL-johtojen rakentamiskustannukset 2023_Perusraportti_20241118_laskenta.xlsx]Laskenta'!$J$82:$J$85</c:f>
              <c:strCache>
                <c:ptCount val="4"/>
                <c:pt idx="0">
                  <c:v>Uudisrakentaminen, tiivis ympäristö</c:v>
                </c:pt>
                <c:pt idx="1">
                  <c:v>Uudisrakentaminen, väljä ympäristö</c:v>
                </c:pt>
                <c:pt idx="2">
                  <c:v>Perusparantaminen, tiivis ympäristö</c:v>
                </c:pt>
                <c:pt idx="3">
                  <c:v>Perusparantaminen, väljä ympäristö</c:v>
                </c:pt>
              </c:strCache>
            </c:strRef>
          </c:cat>
          <c:val>
            <c:numRef>
              <c:f>'[KL-johtojen rakentamiskustannukset 2023_Perusraportti_20241118_laskenta.xlsx]Laskenta'!$M$82:$M$85</c:f>
              <c:numCache>
                <c:formatCode>0</c:formatCode>
                <c:ptCount val="4"/>
                <c:pt idx="0">
                  <c:v>2954</c:v>
                </c:pt>
                <c:pt idx="1">
                  <c:v>849</c:v>
                </c:pt>
                <c:pt idx="2">
                  <c:v>6342</c:v>
                </c:pt>
                <c:pt idx="3">
                  <c:v>0</c:v>
                </c:pt>
              </c:numCache>
            </c:numRef>
          </c:val>
          <c:extLst>
            <c:ext xmlns:c16="http://schemas.microsoft.com/office/drawing/2014/chart" uri="{C3380CC4-5D6E-409C-BE32-E72D297353CC}">
              <c16:uniqueId val="{00000002-7CE4-41AF-83E3-CA8E7DD4B247}"/>
            </c:ext>
          </c:extLst>
        </c:ser>
        <c:ser>
          <c:idx val="3"/>
          <c:order val="3"/>
          <c:tx>
            <c:strRef>
              <c:f>'[KL-johtojen rakentamiskustannukset 2023_Perusraportti_20241118_laskenta.xlsx]Laskenta'!$N$81</c:f>
              <c:strCache>
                <c:ptCount val="1"/>
                <c:pt idx="0">
                  <c:v>DN300-400</c:v>
                </c:pt>
              </c:strCache>
            </c:strRef>
          </c:tx>
          <c:spPr>
            <a:solidFill>
              <a:schemeClr val="accent4"/>
            </a:solidFill>
            <a:ln>
              <a:noFill/>
            </a:ln>
            <a:effectLst/>
          </c:spPr>
          <c:invertIfNegative val="0"/>
          <c:cat>
            <c:strRef>
              <c:f>'[KL-johtojen rakentamiskustannukset 2023_Perusraportti_20241118_laskenta.xlsx]Laskenta'!$J$82:$J$85</c:f>
              <c:strCache>
                <c:ptCount val="4"/>
                <c:pt idx="0">
                  <c:v>Uudisrakentaminen, tiivis ympäristö</c:v>
                </c:pt>
                <c:pt idx="1">
                  <c:v>Uudisrakentaminen, väljä ympäristö</c:v>
                </c:pt>
                <c:pt idx="2">
                  <c:v>Perusparantaminen, tiivis ympäristö</c:v>
                </c:pt>
                <c:pt idx="3">
                  <c:v>Perusparantaminen, väljä ympäristö</c:v>
                </c:pt>
              </c:strCache>
            </c:strRef>
          </c:cat>
          <c:val>
            <c:numRef>
              <c:f>'[KL-johtojen rakentamiskustannukset 2023_Perusraportti_20241118_laskenta.xlsx]Laskenta'!$N$82:$N$85</c:f>
              <c:numCache>
                <c:formatCode>0</c:formatCode>
                <c:ptCount val="4"/>
                <c:pt idx="0">
                  <c:v>4733</c:v>
                </c:pt>
                <c:pt idx="1">
                  <c:v>0</c:v>
                </c:pt>
                <c:pt idx="2">
                  <c:v>6920</c:v>
                </c:pt>
                <c:pt idx="3">
                  <c:v>549</c:v>
                </c:pt>
              </c:numCache>
            </c:numRef>
          </c:val>
          <c:extLst>
            <c:ext xmlns:c16="http://schemas.microsoft.com/office/drawing/2014/chart" uri="{C3380CC4-5D6E-409C-BE32-E72D297353CC}">
              <c16:uniqueId val="{00000003-7CE4-41AF-83E3-CA8E7DD4B247}"/>
            </c:ext>
          </c:extLst>
        </c:ser>
        <c:dLbls>
          <c:showLegendKey val="0"/>
          <c:showVal val="0"/>
          <c:showCatName val="0"/>
          <c:showSerName val="0"/>
          <c:showPercent val="0"/>
          <c:showBubbleSize val="0"/>
        </c:dLbls>
        <c:gapWidth val="219"/>
        <c:overlap val="-27"/>
        <c:axId val="831264152"/>
        <c:axId val="831263072"/>
      </c:barChart>
      <c:catAx>
        <c:axId val="831264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831263072"/>
        <c:crosses val="autoZero"/>
        <c:auto val="1"/>
        <c:lblAlgn val="ctr"/>
        <c:lblOffset val="100"/>
        <c:noMultiLvlLbl val="0"/>
      </c:catAx>
      <c:valAx>
        <c:axId val="831263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831264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262414200894871E-2"/>
          <c:w val="0.95226690352122989"/>
          <c:h val="1.4097346512888685E-2"/>
        </c:manualLayout>
      </c:layout>
      <c:barChart>
        <c:barDir val="col"/>
        <c:grouping val="clustered"/>
        <c:varyColors val="0"/>
        <c:ser>
          <c:idx val="0"/>
          <c:order val="0"/>
          <c:tx>
            <c:v>Painotettu keskiarvo</c:v>
          </c:tx>
          <c:spPr>
            <a:solidFill>
              <a:schemeClr val="accent1"/>
            </a:solidFill>
            <a:ln w="25400">
              <a:noFill/>
            </a:ln>
            <a:effectLst/>
          </c:spPr>
          <c:invertIfNegative val="0"/>
          <c:val>
            <c:numLit>
              <c:formatCode>General</c:formatCode>
              <c:ptCount val="1"/>
              <c:pt idx="0">
                <c:v>0</c:v>
              </c:pt>
            </c:numLit>
          </c:val>
          <c:extLst>
            <c:ext xmlns:c16="http://schemas.microsoft.com/office/drawing/2014/chart" uri="{C3380CC4-5D6E-409C-BE32-E72D297353CC}">
              <c16:uniqueId val="{00000000-5831-4F87-8D16-9737BA2EF621}"/>
            </c:ext>
          </c:extLst>
        </c:ser>
        <c:dLbls>
          <c:showLegendKey val="0"/>
          <c:showVal val="0"/>
          <c:showCatName val="0"/>
          <c:showSerName val="0"/>
          <c:showPercent val="0"/>
          <c:showBubbleSize val="0"/>
        </c:dLbls>
        <c:gapWidth val="150"/>
        <c:axId val="1161823352"/>
        <c:axId val="1161824792"/>
      </c:barChart>
      <c:scatterChart>
        <c:scatterStyle val="lineMarker"/>
        <c:varyColors val="0"/>
        <c:ser>
          <c:idx val="3"/>
          <c:order val="1"/>
          <c:tx>
            <c:strRef>
              <c:f>'[KL-johtojen rakentamiskustannukset 2023_Perusraportti_20241118_laskenta.xlsx]Laskenta'!$C$68</c:f>
              <c:strCache>
                <c:ptCount val="1"/>
                <c:pt idx="0">
                  <c:v>Aritmeettinen keskiarvo</c:v>
                </c:pt>
              </c:strCache>
            </c:strRef>
          </c:tx>
          <c:spPr>
            <a:ln w="25400" cap="rnd">
              <a:noFill/>
              <a:round/>
            </a:ln>
            <a:effectLst/>
          </c:spPr>
          <c:marker>
            <c:symbol val="circle"/>
            <c:size val="5"/>
            <c:spPr>
              <a:solidFill>
                <a:schemeClr val="accent4"/>
              </a:solidFill>
              <a:ln w="19050">
                <a:solidFill>
                  <a:schemeClr val="accent4"/>
                </a:solidFill>
                <a:prstDash val="solid"/>
              </a:ln>
              <a:effectLst/>
            </c:spPr>
          </c:marker>
          <c:yVal>
            <c:numLit>
              <c:formatCode>General</c:formatCode>
              <c:ptCount val="1"/>
              <c:pt idx="0">
                <c:v>0</c:v>
              </c:pt>
            </c:numLit>
          </c:yVal>
          <c:smooth val="0"/>
          <c:extLst>
            <c:ext xmlns:c16="http://schemas.microsoft.com/office/drawing/2014/chart" uri="{C3380CC4-5D6E-409C-BE32-E72D297353CC}">
              <c16:uniqueId val="{00000001-5831-4F87-8D16-9737BA2EF621}"/>
            </c:ext>
          </c:extLst>
        </c:ser>
        <c:ser>
          <c:idx val="1"/>
          <c:order val="2"/>
          <c:tx>
            <c:strRef>
              <c:f>'[KL-johtojen rakentamiskustannukset 2023_Perusraportti_20241118_laskenta.xlsx]Laskenta'!$C$69</c:f>
              <c:strCache>
                <c:ptCount val="1"/>
                <c:pt idx="0">
                  <c:v>Maksimiarvo</c:v>
                </c:pt>
              </c:strCache>
            </c:strRef>
          </c:tx>
          <c:spPr>
            <a:ln w="25400" cap="rnd">
              <a:noFill/>
              <a:round/>
            </a:ln>
            <a:effectLst/>
          </c:spPr>
          <c:marker>
            <c:symbol val="circle"/>
            <c:size val="5"/>
            <c:spPr>
              <a:solidFill>
                <a:schemeClr val="accent2"/>
              </a:solidFill>
              <a:ln w="12700">
                <a:solidFill>
                  <a:schemeClr val="accent2"/>
                </a:solidFill>
              </a:ln>
              <a:effectLst/>
            </c:spPr>
          </c:marker>
          <c:yVal>
            <c:numLit>
              <c:formatCode>General</c:formatCode>
              <c:ptCount val="1"/>
              <c:pt idx="0">
                <c:v>0</c:v>
              </c:pt>
            </c:numLit>
          </c:yVal>
          <c:smooth val="0"/>
          <c:extLst>
            <c:ext xmlns:c16="http://schemas.microsoft.com/office/drawing/2014/chart" uri="{C3380CC4-5D6E-409C-BE32-E72D297353CC}">
              <c16:uniqueId val="{00000002-5831-4F87-8D16-9737BA2EF621}"/>
            </c:ext>
          </c:extLst>
        </c:ser>
        <c:ser>
          <c:idx val="2"/>
          <c:order val="3"/>
          <c:tx>
            <c:strRef>
              <c:f>'[KL-johtojen rakentamiskustannukset 2023_Perusraportti_20241118_laskenta.xlsx]Laskenta'!$C$70</c:f>
              <c:strCache>
                <c:ptCount val="1"/>
                <c:pt idx="0">
                  <c:v>Minimiarvo</c:v>
                </c:pt>
              </c:strCache>
            </c:strRef>
          </c:tx>
          <c:spPr>
            <a:ln w="25400" cap="rnd">
              <a:noFill/>
              <a:round/>
            </a:ln>
            <a:effectLst/>
          </c:spPr>
          <c:marker>
            <c:symbol val="circle"/>
            <c:size val="5"/>
            <c:spPr>
              <a:solidFill>
                <a:schemeClr val="accent3"/>
              </a:solidFill>
              <a:ln w="12700">
                <a:solidFill>
                  <a:schemeClr val="accent3"/>
                </a:solidFill>
              </a:ln>
              <a:effectLst/>
            </c:spPr>
          </c:marker>
          <c:yVal>
            <c:numLit>
              <c:formatCode>General</c:formatCode>
              <c:ptCount val="1"/>
              <c:pt idx="0">
                <c:v>0</c:v>
              </c:pt>
            </c:numLit>
          </c:yVal>
          <c:smooth val="0"/>
          <c:extLst>
            <c:ext xmlns:c16="http://schemas.microsoft.com/office/drawing/2014/chart" uri="{C3380CC4-5D6E-409C-BE32-E72D297353CC}">
              <c16:uniqueId val="{00000003-5831-4F87-8D16-9737BA2EF621}"/>
            </c:ext>
          </c:extLst>
        </c:ser>
        <c:ser>
          <c:idx val="4"/>
          <c:order val="4"/>
          <c:tx>
            <c:v> </c:v>
          </c:tx>
          <c:spPr>
            <a:ln w="57150" cap="rnd">
              <a:solidFill>
                <a:schemeClr val="bg1">
                  <a:alpha val="0"/>
                </a:schemeClr>
              </a:solidFill>
              <a:round/>
            </a:ln>
            <a:effectLst/>
          </c:spPr>
          <c:marker>
            <c:symbol val="circle"/>
            <c:size val="5"/>
            <c:spPr>
              <a:solidFill>
                <a:schemeClr val="bg1"/>
              </a:solidFill>
              <a:ln w="57150">
                <a:solidFill>
                  <a:schemeClr val="bg1"/>
                </a:solidFill>
              </a:ln>
              <a:effectLst/>
            </c:spPr>
          </c:marker>
          <c:yVal>
            <c:numLit>
              <c:formatCode>General</c:formatCode>
              <c:ptCount val="1"/>
              <c:pt idx="0">
                <c:v>0</c:v>
              </c:pt>
            </c:numLit>
          </c:yVal>
          <c:smooth val="0"/>
          <c:extLst>
            <c:ext xmlns:c16="http://schemas.microsoft.com/office/drawing/2014/chart" uri="{C3380CC4-5D6E-409C-BE32-E72D297353CC}">
              <c16:uniqueId val="{00000004-5831-4F87-8D16-9737BA2EF621}"/>
            </c:ext>
          </c:extLst>
        </c:ser>
        <c:dLbls>
          <c:showLegendKey val="0"/>
          <c:showVal val="0"/>
          <c:showCatName val="0"/>
          <c:showSerName val="0"/>
          <c:showPercent val="0"/>
          <c:showBubbleSize val="0"/>
        </c:dLbls>
        <c:axId val="1161823352"/>
        <c:axId val="1161824792"/>
      </c:scatterChart>
      <c:catAx>
        <c:axId val="1161823352"/>
        <c:scaling>
          <c:orientation val="minMax"/>
        </c:scaling>
        <c:delete val="1"/>
        <c:axPos val="b"/>
        <c:numFmt formatCode="General" sourceLinked="1"/>
        <c:majorTickMark val="none"/>
        <c:minorTickMark val="none"/>
        <c:tickLblPos val="nextTo"/>
        <c:crossAx val="1161824792"/>
        <c:crosses val="autoZero"/>
        <c:auto val="1"/>
        <c:lblAlgn val="ctr"/>
        <c:lblOffset val="100"/>
        <c:noMultiLvlLbl val="0"/>
      </c:catAx>
      <c:valAx>
        <c:axId val="1161824792"/>
        <c:scaling>
          <c:orientation val="minMax"/>
        </c:scaling>
        <c:delete val="1"/>
        <c:axPos val="l"/>
        <c:numFmt formatCode="General" sourceLinked="1"/>
        <c:majorTickMark val="none"/>
        <c:minorTickMark val="none"/>
        <c:tickLblPos val="nextTo"/>
        <c:crossAx val="11618233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fi-FI" sz="1200" b="1" dirty="0"/>
              <a:t>Uudisrakentaminen </a:t>
            </a:r>
            <a:r>
              <a:rPr lang="fi-FI" sz="1200" b="1" i="0" u="none" strike="noStrike" kern="1200" spc="0" baseline="0" dirty="0">
                <a:solidFill>
                  <a:srgbClr val="000000">
                    <a:lumMod val="65000"/>
                    <a:lumOff val="35000"/>
                  </a:srgbClr>
                </a:solidFill>
              </a:rPr>
              <a:t>tiiviissä kaupunkimaisessa ympäristössä </a:t>
            </a:r>
            <a:endParaRPr lang="fi-FI"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cat>
            <c:strRef>
              <c:f>'[KL-johtojen rakentamiskustannukset 2023_Perusraportti_20241118_laskenta.xlsx]Laskenta'!$K$81:$N$81</c:f>
              <c:strCache>
                <c:ptCount val="4"/>
                <c:pt idx="0">
                  <c:v>DN 20-65</c:v>
                </c:pt>
                <c:pt idx="1">
                  <c:v>DN 80-150</c:v>
                </c:pt>
                <c:pt idx="2">
                  <c:v>DN 200-250</c:v>
                </c:pt>
                <c:pt idx="3">
                  <c:v>DN300-400</c:v>
                </c:pt>
              </c:strCache>
            </c:strRef>
          </c:cat>
          <c:val>
            <c:numRef>
              <c:f>'[KL-johtojen rakentamiskustannukset 2023_Perusraportti_20241118_laskenta.xlsx]Laskenta'!$K$92:$N$92</c:f>
              <c:numCache>
                <c:formatCode>0</c:formatCode>
                <c:ptCount val="4"/>
                <c:pt idx="0">
                  <c:v>379.5667069443457</c:v>
                </c:pt>
                <c:pt idx="1">
                  <c:v>498.61043952983118</c:v>
                </c:pt>
                <c:pt idx="2">
                  <c:v>645.59918754231546</c:v>
                </c:pt>
                <c:pt idx="3">
                  <c:v>636.80667652651596</c:v>
                </c:pt>
              </c:numCache>
            </c:numRef>
          </c:val>
          <c:extLst>
            <c:ext xmlns:c16="http://schemas.microsoft.com/office/drawing/2014/chart" uri="{C3380CC4-5D6E-409C-BE32-E72D297353CC}">
              <c16:uniqueId val="{00000000-2E60-4AA4-A1F4-9E7531A9667C}"/>
            </c:ext>
          </c:extLst>
        </c:ser>
        <c:dLbls>
          <c:showLegendKey val="0"/>
          <c:showVal val="0"/>
          <c:showCatName val="0"/>
          <c:showSerName val="0"/>
          <c:showPercent val="0"/>
          <c:showBubbleSize val="0"/>
        </c:dLbls>
        <c:gapWidth val="219"/>
        <c:axId val="1161823352"/>
        <c:axId val="1161824792"/>
      </c:barChart>
      <c:scatterChart>
        <c:scatterStyle val="smoothMarker"/>
        <c:varyColors val="0"/>
        <c:ser>
          <c:idx val="3"/>
          <c:order val="1"/>
          <c:tx>
            <c:strRef>
              <c:f>'[KL-johtojen rakentamiskustannukset 2023_Perusraportti_20241118_laskenta.xlsx]Laskenta'!$C$68</c:f>
              <c:strCache>
                <c:ptCount val="1"/>
                <c:pt idx="0">
                  <c:v>Aritmeettinen keskiarvo</c:v>
                </c:pt>
              </c:strCache>
            </c:strRef>
          </c:tx>
          <c:spPr>
            <a:ln w="19050" cap="rnd">
              <a:solidFill>
                <a:schemeClr val="accent4"/>
              </a:solidFill>
              <a:prstDash val="sysDash"/>
              <a:round/>
            </a:ln>
            <a:effectLst/>
          </c:spPr>
          <c:marker>
            <c:symbol val="circle"/>
            <c:size val="5"/>
            <c:spPr>
              <a:solidFill>
                <a:schemeClr val="accent4"/>
              </a:solidFill>
              <a:ln w="19050">
                <a:solidFill>
                  <a:schemeClr val="accent4"/>
                </a:solidFill>
                <a:prstDash val="solid"/>
              </a:ln>
              <a:effectLst/>
            </c:spPr>
          </c:marker>
          <c:xVal>
            <c:strRef>
              <c:f>'[KL-johtojen rakentamiskustannukset 2023_Perusraportti_20241118_laskenta.xlsx]Laskenta'!$K$81:$N$81</c:f>
              <c:strCache>
                <c:ptCount val="4"/>
                <c:pt idx="0">
                  <c:v>DN 20-65</c:v>
                </c:pt>
                <c:pt idx="1">
                  <c:v>DN 80-150</c:v>
                </c:pt>
                <c:pt idx="2">
                  <c:v>DN 200-250</c:v>
                </c:pt>
                <c:pt idx="3">
                  <c:v>DN300-400</c:v>
                </c:pt>
              </c:strCache>
            </c:strRef>
          </c:xVal>
          <c:yVal>
            <c:numRef>
              <c:f>'[KL-johtojen rakentamiskustannukset 2023_Perusraportti_20241118_laskenta.xlsx]Laskenta'!$K$98:$N$98</c:f>
              <c:numCache>
                <c:formatCode>0</c:formatCode>
                <c:ptCount val="4"/>
                <c:pt idx="0">
                  <c:v>278.56508787607982</c:v>
                </c:pt>
                <c:pt idx="1">
                  <c:v>380.88235294117646</c:v>
                </c:pt>
                <c:pt idx="2">
                  <c:v>728</c:v>
                </c:pt>
                <c:pt idx="3">
                  <c:v>1005.7142857142857</c:v>
                </c:pt>
              </c:numCache>
            </c:numRef>
          </c:yVal>
          <c:smooth val="1"/>
          <c:extLst>
            <c:ext xmlns:c16="http://schemas.microsoft.com/office/drawing/2014/chart" uri="{C3380CC4-5D6E-409C-BE32-E72D297353CC}">
              <c16:uniqueId val="{00000001-2E60-4AA4-A1F4-9E7531A9667C}"/>
            </c:ext>
          </c:extLst>
        </c:ser>
        <c:ser>
          <c:idx val="1"/>
          <c:order val="2"/>
          <c:tx>
            <c:v>Maksimi</c:v>
          </c:tx>
          <c:spPr>
            <a:ln w="6350" cap="rnd">
              <a:solidFill>
                <a:schemeClr val="accent2"/>
              </a:solidFill>
              <a:round/>
            </a:ln>
            <a:effectLst/>
          </c:spPr>
          <c:marker>
            <c:symbol val="circle"/>
            <c:size val="5"/>
            <c:spPr>
              <a:solidFill>
                <a:schemeClr val="accent2"/>
              </a:solidFill>
              <a:ln w="6350">
                <a:solidFill>
                  <a:schemeClr val="accent2"/>
                </a:solidFill>
              </a:ln>
              <a:effectLst/>
            </c:spPr>
          </c:marker>
          <c:xVal>
            <c:strRef>
              <c:f>'[KL-johtojen rakentamiskustannukset 2023_Perusraportti_20241118_laskenta.xlsx]Laskenta'!$K$81:$N$81</c:f>
              <c:strCache>
                <c:ptCount val="4"/>
                <c:pt idx="0">
                  <c:v>DN 20-65</c:v>
                </c:pt>
                <c:pt idx="1">
                  <c:v>DN 80-150</c:v>
                </c:pt>
                <c:pt idx="2">
                  <c:v>DN 200-250</c:v>
                </c:pt>
                <c:pt idx="3">
                  <c:v>DN300-400</c:v>
                </c:pt>
              </c:strCache>
            </c:strRef>
          </c:xVal>
          <c:yVal>
            <c:numRef>
              <c:f>'[KL-johtojen rakentamiskustannukset 2023_Perusraportti_20241118_laskenta.xlsx]Laskenta'!$K$104:$N$104</c:f>
              <c:numCache>
                <c:formatCode>0</c:formatCode>
                <c:ptCount val="4"/>
                <c:pt idx="0">
                  <c:v>545</c:v>
                </c:pt>
                <c:pt idx="1">
                  <c:v>810</c:v>
                </c:pt>
                <c:pt idx="2">
                  <c:v>970</c:v>
                </c:pt>
                <c:pt idx="3">
                  <c:v>1505</c:v>
                </c:pt>
              </c:numCache>
            </c:numRef>
          </c:yVal>
          <c:smooth val="1"/>
          <c:extLst>
            <c:ext xmlns:c16="http://schemas.microsoft.com/office/drawing/2014/chart" uri="{C3380CC4-5D6E-409C-BE32-E72D297353CC}">
              <c16:uniqueId val="{00000002-2E60-4AA4-A1F4-9E7531A9667C}"/>
            </c:ext>
          </c:extLst>
        </c:ser>
        <c:ser>
          <c:idx val="2"/>
          <c:order val="3"/>
          <c:tx>
            <c:v>Minimi</c:v>
          </c:tx>
          <c:spPr>
            <a:ln w="12700" cap="rnd">
              <a:solidFill>
                <a:schemeClr val="accent3"/>
              </a:solidFill>
              <a:round/>
            </a:ln>
            <a:effectLst/>
          </c:spPr>
          <c:marker>
            <c:symbol val="circle"/>
            <c:size val="5"/>
            <c:spPr>
              <a:solidFill>
                <a:schemeClr val="accent3"/>
              </a:solidFill>
              <a:ln w="12700">
                <a:solidFill>
                  <a:schemeClr val="accent3"/>
                </a:solidFill>
              </a:ln>
              <a:effectLst/>
            </c:spPr>
          </c:marker>
          <c:xVal>
            <c:strRef>
              <c:f>'[KL-johtojen rakentamiskustannukset 2023_Perusraportti_20241118_laskenta.xlsx]Laskenta'!$K$81:$N$81</c:f>
              <c:strCache>
                <c:ptCount val="4"/>
                <c:pt idx="0">
                  <c:v>DN 20-65</c:v>
                </c:pt>
                <c:pt idx="1">
                  <c:v>DN 80-150</c:v>
                </c:pt>
                <c:pt idx="2">
                  <c:v>DN 200-250</c:v>
                </c:pt>
                <c:pt idx="3">
                  <c:v>DN300-400</c:v>
                </c:pt>
              </c:strCache>
            </c:strRef>
          </c:xVal>
          <c:yVal>
            <c:numRef>
              <c:f>'[KL-johtojen rakentamiskustannukset 2023_Perusraportti_20241118_laskenta.xlsx]Laskenta'!$K$105:$N$105</c:f>
              <c:numCache>
                <c:formatCode>0</c:formatCode>
                <c:ptCount val="4"/>
                <c:pt idx="0">
                  <c:v>50.5</c:v>
                </c:pt>
                <c:pt idx="1">
                  <c:v>120</c:v>
                </c:pt>
                <c:pt idx="2">
                  <c:v>480</c:v>
                </c:pt>
                <c:pt idx="3">
                  <c:v>538</c:v>
                </c:pt>
              </c:numCache>
            </c:numRef>
          </c:yVal>
          <c:smooth val="1"/>
          <c:extLst>
            <c:ext xmlns:c16="http://schemas.microsoft.com/office/drawing/2014/chart" uri="{C3380CC4-5D6E-409C-BE32-E72D297353CC}">
              <c16:uniqueId val="{00000003-2E60-4AA4-A1F4-9E7531A9667C}"/>
            </c:ext>
          </c:extLst>
        </c:ser>
        <c:dLbls>
          <c:showLegendKey val="0"/>
          <c:showVal val="0"/>
          <c:showCatName val="0"/>
          <c:showSerName val="0"/>
          <c:showPercent val="0"/>
          <c:showBubbleSize val="0"/>
        </c:dLbls>
        <c:axId val="1161823352"/>
        <c:axId val="1161824792"/>
      </c:scatterChart>
      <c:catAx>
        <c:axId val="116182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61824792"/>
        <c:crosses val="autoZero"/>
        <c:auto val="1"/>
        <c:lblAlgn val="ctr"/>
        <c:lblOffset val="100"/>
        <c:noMultiLvlLbl val="0"/>
      </c:catAx>
      <c:valAx>
        <c:axId val="1161824792"/>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61823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65000"/>
                    <a:lumOff val="35000"/>
                  </a:srgbClr>
                </a:solidFill>
                <a:latin typeface="+mn-lt"/>
                <a:ea typeface="+mn-ea"/>
                <a:cs typeface="+mn-cs"/>
              </a:defRPr>
            </a:pPr>
            <a:r>
              <a:rPr lang="fi-FI" sz="1200" b="1" i="0" u="none" strike="noStrike" kern="1200" spc="0" baseline="0" dirty="0">
                <a:solidFill>
                  <a:srgbClr val="000000">
                    <a:lumMod val="65000"/>
                    <a:lumOff val="35000"/>
                  </a:srgbClr>
                </a:solidFill>
              </a:rPr>
              <a:t>Uudisrakentaminen väljästi rakennetussa ympäristössä</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65000"/>
                  <a:lumOff val="35000"/>
                </a:srgbClr>
              </a:solidFill>
              <a:latin typeface="+mn-lt"/>
              <a:ea typeface="+mn-ea"/>
              <a:cs typeface="+mn-cs"/>
            </a:defRPr>
          </a:pPr>
          <a:endParaRPr lang="fi-FI"/>
        </a:p>
      </c:txPr>
    </c:title>
    <c:autoTitleDeleted val="0"/>
    <c:plotArea>
      <c:layout/>
      <c:barChart>
        <c:barDir val="col"/>
        <c:grouping val="clustered"/>
        <c:varyColors val="0"/>
        <c:ser>
          <c:idx val="0"/>
          <c:order val="0"/>
          <c:tx>
            <c:strRef>
              <c:f>'[KL-johtojen rakentamiskustannukset 2023_Perusraportti_20241118_laskenta.xlsx]Laskenta'!$J$93</c:f>
              <c:strCache>
                <c:ptCount val="1"/>
                <c:pt idx="0">
                  <c:v>Uudisrakentaminen, väljä ympäristö</c:v>
                </c:pt>
              </c:strCache>
            </c:strRef>
          </c:tx>
          <c:spPr>
            <a:solidFill>
              <a:schemeClr val="accent1"/>
            </a:solidFill>
            <a:ln>
              <a:noFill/>
            </a:ln>
            <a:effectLst/>
          </c:spPr>
          <c:invertIfNegative val="0"/>
          <c:cat>
            <c:strRef>
              <c:f>'[KL-johtojen rakentamiskustannukset 2023_Perusraportti_20241118_laskenta.xlsx]Laskenta'!$K$91:$N$91</c:f>
              <c:strCache>
                <c:ptCount val="4"/>
                <c:pt idx="0">
                  <c:v>DN 20-65</c:v>
                </c:pt>
                <c:pt idx="1">
                  <c:v>DN 80-150</c:v>
                </c:pt>
                <c:pt idx="2">
                  <c:v>DN 200-250</c:v>
                </c:pt>
                <c:pt idx="3">
                  <c:v>DN300-400</c:v>
                </c:pt>
              </c:strCache>
            </c:strRef>
          </c:cat>
          <c:val>
            <c:numRef>
              <c:f>'[KL-johtojen rakentamiskustannukset 2023_Perusraportti_20241118_laskenta.xlsx]Laskenta'!$K$93:$N$93</c:f>
              <c:numCache>
                <c:formatCode>0</c:formatCode>
                <c:ptCount val="4"/>
                <c:pt idx="0">
                  <c:v>214.32223264540337</c:v>
                </c:pt>
                <c:pt idx="1">
                  <c:v>324.90453491368203</c:v>
                </c:pt>
                <c:pt idx="2">
                  <c:v>505.75971731448766</c:v>
                </c:pt>
                <c:pt idx="3">
                  <c:v>0</c:v>
                </c:pt>
              </c:numCache>
            </c:numRef>
          </c:val>
          <c:extLst>
            <c:ext xmlns:c16="http://schemas.microsoft.com/office/drawing/2014/chart" uri="{C3380CC4-5D6E-409C-BE32-E72D297353CC}">
              <c16:uniqueId val="{00000000-5976-4071-952D-2335F3478D5B}"/>
            </c:ext>
          </c:extLst>
        </c:ser>
        <c:dLbls>
          <c:showLegendKey val="0"/>
          <c:showVal val="0"/>
          <c:showCatName val="0"/>
          <c:showSerName val="0"/>
          <c:showPercent val="0"/>
          <c:showBubbleSize val="0"/>
        </c:dLbls>
        <c:gapWidth val="219"/>
        <c:axId val="1161823352"/>
        <c:axId val="1161824792"/>
      </c:barChart>
      <c:scatterChart>
        <c:scatterStyle val="smoothMarker"/>
        <c:varyColors val="0"/>
        <c:ser>
          <c:idx val="3"/>
          <c:order val="1"/>
          <c:tx>
            <c:strRef>
              <c:f>'[KL-johtojen rakentamiskustannukset 2023_Perusraportti_20241118_laskenta.xlsx]Laskenta'!$C$68</c:f>
              <c:strCache>
                <c:ptCount val="1"/>
                <c:pt idx="0">
                  <c:v>Aritmeettinen keskiarvo</c:v>
                </c:pt>
              </c:strCache>
            </c:strRef>
          </c:tx>
          <c:spPr>
            <a:ln w="19050" cap="rnd">
              <a:solidFill>
                <a:schemeClr val="accent4"/>
              </a:solidFill>
              <a:prstDash val="sysDash"/>
              <a:round/>
            </a:ln>
            <a:effectLst/>
          </c:spPr>
          <c:marker>
            <c:symbol val="circle"/>
            <c:size val="5"/>
            <c:spPr>
              <a:solidFill>
                <a:schemeClr val="accent4"/>
              </a:solidFill>
              <a:ln w="19050">
                <a:solidFill>
                  <a:schemeClr val="accent4"/>
                </a:solidFill>
                <a:prstDash val="solid"/>
              </a:ln>
              <a:effectLst/>
            </c:spPr>
          </c:marker>
          <c:xVal>
            <c:strRef>
              <c:f>'[KL-johtojen rakentamiskustannukset 2023_Perusraportti_20241118_laskenta.xlsx]Laskenta'!$K$91:$N$91</c:f>
              <c:strCache>
                <c:ptCount val="4"/>
                <c:pt idx="0">
                  <c:v>DN 20-65</c:v>
                </c:pt>
                <c:pt idx="1">
                  <c:v>DN 80-150</c:v>
                </c:pt>
                <c:pt idx="2">
                  <c:v>DN 200-250</c:v>
                </c:pt>
                <c:pt idx="3">
                  <c:v>DN300-400</c:v>
                </c:pt>
              </c:strCache>
            </c:strRef>
          </c:xVal>
          <c:yVal>
            <c:numRef>
              <c:f>'[KL-johtojen rakentamiskustannukset 2023_Perusraportti_20241118_laskenta.xlsx]Laskenta'!$K$99:$M$99</c:f>
              <c:numCache>
                <c:formatCode>0</c:formatCode>
                <c:ptCount val="3"/>
                <c:pt idx="0">
                  <c:v>207.726</c:v>
                </c:pt>
                <c:pt idx="1">
                  <c:v>307.78643900024747</c:v>
                </c:pt>
                <c:pt idx="2">
                  <c:v>494.55281690140845</c:v>
                </c:pt>
              </c:numCache>
            </c:numRef>
          </c:yVal>
          <c:smooth val="1"/>
          <c:extLst>
            <c:ext xmlns:c16="http://schemas.microsoft.com/office/drawing/2014/chart" uri="{C3380CC4-5D6E-409C-BE32-E72D297353CC}">
              <c16:uniqueId val="{00000001-5976-4071-952D-2335F3478D5B}"/>
            </c:ext>
          </c:extLst>
        </c:ser>
        <c:ser>
          <c:idx val="1"/>
          <c:order val="2"/>
          <c:tx>
            <c:strRef>
              <c:f>'[KL-johtojen rakentamiskustannukset 2023_Perusraportti_20241118_laskenta.xlsx]Laskenta'!$C$69</c:f>
              <c:strCache>
                <c:ptCount val="1"/>
                <c:pt idx="0">
                  <c:v>Maksimiarvo</c:v>
                </c:pt>
              </c:strCache>
            </c:strRef>
          </c:tx>
          <c:spPr>
            <a:ln w="12700" cap="rnd">
              <a:solidFill>
                <a:schemeClr val="accent2"/>
              </a:solidFill>
              <a:round/>
            </a:ln>
            <a:effectLst/>
          </c:spPr>
          <c:marker>
            <c:symbol val="circle"/>
            <c:size val="5"/>
            <c:spPr>
              <a:solidFill>
                <a:schemeClr val="accent2"/>
              </a:solidFill>
              <a:ln w="12700">
                <a:solidFill>
                  <a:schemeClr val="accent2"/>
                </a:solidFill>
              </a:ln>
              <a:effectLst/>
            </c:spPr>
          </c:marker>
          <c:xVal>
            <c:strRef>
              <c:f>'[KL-johtojen rakentamiskustannukset 2023_Perusraportti_20241118_laskenta.xlsx]Laskenta'!$K$91:$N$91</c:f>
              <c:strCache>
                <c:ptCount val="4"/>
                <c:pt idx="0">
                  <c:v>DN 20-65</c:v>
                </c:pt>
                <c:pt idx="1">
                  <c:v>DN 80-150</c:v>
                </c:pt>
                <c:pt idx="2">
                  <c:v>DN 200-250</c:v>
                </c:pt>
                <c:pt idx="3">
                  <c:v>DN300-400</c:v>
                </c:pt>
              </c:strCache>
            </c:strRef>
          </c:xVal>
          <c:yVal>
            <c:numRef>
              <c:f>'[KL-johtojen rakentamiskustannukset 2023_Perusraportti_20241118_laskenta.xlsx]Laskenta'!$K$106:$M$106</c:f>
              <c:numCache>
                <c:formatCode>0</c:formatCode>
                <c:ptCount val="3"/>
                <c:pt idx="0">
                  <c:v>292.178</c:v>
                </c:pt>
                <c:pt idx="1">
                  <c:v>517.5</c:v>
                </c:pt>
                <c:pt idx="2">
                  <c:v>552.82922535211264</c:v>
                </c:pt>
              </c:numCache>
            </c:numRef>
          </c:yVal>
          <c:smooth val="1"/>
          <c:extLst>
            <c:ext xmlns:c16="http://schemas.microsoft.com/office/drawing/2014/chart" uri="{C3380CC4-5D6E-409C-BE32-E72D297353CC}">
              <c16:uniqueId val="{00000002-5976-4071-952D-2335F3478D5B}"/>
            </c:ext>
          </c:extLst>
        </c:ser>
        <c:ser>
          <c:idx val="2"/>
          <c:order val="3"/>
          <c:tx>
            <c:strRef>
              <c:f>'[KL-johtojen rakentamiskustannukset 2023_Perusraportti_20241118_laskenta.xlsx]Laskenta'!$C$70</c:f>
              <c:strCache>
                <c:ptCount val="1"/>
                <c:pt idx="0">
                  <c:v>Minimiarvo</c:v>
                </c:pt>
              </c:strCache>
            </c:strRef>
          </c:tx>
          <c:spPr>
            <a:ln w="12700" cap="rnd">
              <a:solidFill>
                <a:schemeClr val="accent3"/>
              </a:solidFill>
              <a:round/>
            </a:ln>
            <a:effectLst/>
          </c:spPr>
          <c:marker>
            <c:symbol val="circle"/>
            <c:size val="5"/>
            <c:spPr>
              <a:solidFill>
                <a:schemeClr val="accent3"/>
              </a:solidFill>
              <a:ln w="12700">
                <a:solidFill>
                  <a:schemeClr val="accent3"/>
                </a:solidFill>
              </a:ln>
              <a:effectLst/>
            </c:spPr>
          </c:marker>
          <c:xVal>
            <c:strRef>
              <c:f>'[KL-johtojen rakentamiskustannukset 2023_Perusraportti_20241118_laskenta.xlsx]Laskenta'!$K$91:$N$91</c:f>
              <c:strCache>
                <c:ptCount val="4"/>
                <c:pt idx="0">
                  <c:v>DN 20-65</c:v>
                </c:pt>
                <c:pt idx="1">
                  <c:v>DN 80-150</c:v>
                </c:pt>
                <c:pt idx="2">
                  <c:v>DN 200-250</c:v>
                </c:pt>
                <c:pt idx="3">
                  <c:v>DN300-400</c:v>
                </c:pt>
              </c:strCache>
            </c:strRef>
          </c:xVal>
          <c:yVal>
            <c:numRef>
              <c:f>'[KL-johtojen rakentamiskustannukset 2023_Perusraportti_20241118_laskenta.xlsx]Laskenta'!$K$107:$M$107</c:f>
              <c:numCache>
                <c:formatCode>0</c:formatCode>
                <c:ptCount val="3"/>
                <c:pt idx="0">
                  <c:v>151.5</c:v>
                </c:pt>
                <c:pt idx="1">
                  <c:v>155.5</c:v>
                </c:pt>
                <c:pt idx="2">
                  <c:v>448.5</c:v>
                </c:pt>
              </c:numCache>
            </c:numRef>
          </c:yVal>
          <c:smooth val="1"/>
          <c:extLst>
            <c:ext xmlns:c16="http://schemas.microsoft.com/office/drawing/2014/chart" uri="{C3380CC4-5D6E-409C-BE32-E72D297353CC}">
              <c16:uniqueId val="{00000003-5976-4071-952D-2335F3478D5B}"/>
            </c:ext>
          </c:extLst>
        </c:ser>
        <c:dLbls>
          <c:showLegendKey val="0"/>
          <c:showVal val="0"/>
          <c:showCatName val="0"/>
          <c:showSerName val="0"/>
          <c:showPercent val="0"/>
          <c:showBubbleSize val="0"/>
        </c:dLbls>
        <c:axId val="1161823352"/>
        <c:axId val="1161824792"/>
      </c:scatterChart>
      <c:catAx>
        <c:axId val="116182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61824792"/>
        <c:crosses val="autoZero"/>
        <c:auto val="1"/>
        <c:lblAlgn val="ctr"/>
        <c:lblOffset val="100"/>
        <c:noMultiLvlLbl val="0"/>
      </c:catAx>
      <c:valAx>
        <c:axId val="1161824792"/>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61823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fi-FI" sz="1200" b="1" i="0" u="none" strike="noStrike" kern="1200" spc="0" baseline="0" dirty="0">
                <a:solidFill>
                  <a:srgbClr val="000000">
                    <a:lumMod val="65000"/>
                    <a:lumOff val="35000"/>
                  </a:srgbClr>
                </a:solidFill>
              </a:rPr>
              <a:t>Perusparantaminen tiiviissä kaupunkimaisessa ympäristössä </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'[KL-johtojen rakentamiskustannukset 2023_Perusraportti_20241118_laskenta.xlsx]Laskenta'!$J$94</c:f>
              <c:strCache>
                <c:ptCount val="1"/>
                <c:pt idx="0">
                  <c:v>Perusparantaminen, tiivis ympäristö</c:v>
                </c:pt>
              </c:strCache>
            </c:strRef>
          </c:tx>
          <c:spPr>
            <a:solidFill>
              <a:schemeClr val="accent1"/>
            </a:solidFill>
            <a:ln>
              <a:noFill/>
            </a:ln>
            <a:effectLst/>
          </c:spPr>
          <c:invertIfNegative val="0"/>
          <c:cat>
            <c:strRef>
              <c:f>'[KL-johtojen rakentamiskustannukset 2023_Perusraportti_20241118_laskenta.xlsx]Laskenta'!$K$91:$N$91</c:f>
              <c:strCache>
                <c:ptCount val="4"/>
                <c:pt idx="0">
                  <c:v>DN 20-65</c:v>
                </c:pt>
                <c:pt idx="1">
                  <c:v>DN 80-150</c:v>
                </c:pt>
                <c:pt idx="2">
                  <c:v>DN 200-250</c:v>
                </c:pt>
                <c:pt idx="3">
                  <c:v>DN300-400</c:v>
                </c:pt>
              </c:strCache>
            </c:strRef>
          </c:cat>
          <c:val>
            <c:numRef>
              <c:f>'[KL-johtojen rakentamiskustannukset 2023_Perusraportti_20241118_laskenta.xlsx]Laskenta'!$K$94:$N$94</c:f>
              <c:numCache>
                <c:formatCode>0</c:formatCode>
                <c:ptCount val="4"/>
                <c:pt idx="0">
                  <c:v>456.12870824573696</c:v>
                </c:pt>
                <c:pt idx="1">
                  <c:v>568.80809874789099</c:v>
                </c:pt>
                <c:pt idx="2">
                  <c:v>1202.220119836014</c:v>
                </c:pt>
                <c:pt idx="3">
                  <c:v>1763.4121387283237</c:v>
                </c:pt>
              </c:numCache>
            </c:numRef>
          </c:val>
          <c:extLst>
            <c:ext xmlns:c16="http://schemas.microsoft.com/office/drawing/2014/chart" uri="{C3380CC4-5D6E-409C-BE32-E72D297353CC}">
              <c16:uniqueId val="{00000000-AE14-484F-A06F-4902B0F9C51D}"/>
            </c:ext>
          </c:extLst>
        </c:ser>
        <c:dLbls>
          <c:showLegendKey val="0"/>
          <c:showVal val="0"/>
          <c:showCatName val="0"/>
          <c:showSerName val="0"/>
          <c:showPercent val="0"/>
          <c:showBubbleSize val="0"/>
        </c:dLbls>
        <c:gapWidth val="219"/>
        <c:axId val="1161823352"/>
        <c:axId val="1161824792"/>
      </c:barChart>
      <c:scatterChart>
        <c:scatterStyle val="smoothMarker"/>
        <c:varyColors val="0"/>
        <c:ser>
          <c:idx val="3"/>
          <c:order val="1"/>
          <c:tx>
            <c:strRef>
              <c:f>'[KL-johtojen rakentamiskustannukset 2023_Perusraportti_20241118_laskenta.xlsx]Laskenta'!$H$98</c:f>
              <c:strCache>
                <c:ptCount val="1"/>
                <c:pt idx="0">
                  <c:v>Aritmeettiset keskiarvot</c:v>
                </c:pt>
              </c:strCache>
            </c:strRef>
          </c:tx>
          <c:spPr>
            <a:ln w="19050" cap="rnd">
              <a:solidFill>
                <a:schemeClr val="accent4"/>
              </a:solidFill>
              <a:prstDash val="sysDash"/>
              <a:round/>
            </a:ln>
            <a:effectLst/>
          </c:spPr>
          <c:marker>
            <c:symbol val="circle"/>
            <c:size val="5"/>
            <c:spPr>
              <a:solidFill>
                <a:schemeClr val="accent4"/>
              </a:solidFill>
              <a:ln w="19050">
                <a:solidFill>
                  <a:schemeClr val="accent4"/>
                </a:solidFill>
                <a:prstDash val="solid"/>
              </a:ln>
              <a:effectLst/>
            </c:spPr>
          </c:marker>
          <c:xVal>
            <c:strRef>
              <c:f>'[KL-johtojen rakentamiskustannukset 2023_Perusraportti_20241118_laskenta.xlsx]Laskenta'!$K$91:$N$91</c:f>
              <c:strCache>
                <c:ptCount val="4"/>
                <c:pt idx="0">
                  <c:v>DN 20-65</c:v>
                </c:pt>
                <c:pt idx="1">
                  <c:v>DN 80-150</c:v>
                </c:pt>
                <c:pt idx="2">
                  <c:v>DN 200-250</c:v>
                </c:pt>
                <c:pt idx="3">
                  <c:v>DN300-400</c:v>
                </c:pt>
              </c:strCache>
            </c:strRef>
          </c:xVal>
          <c:yVal>
            <c:numRef>
              <c:f>'[KL-johtojen rakentamiskustannukset 2023_Perusraportti_20241118_laskenta.xlsx]Laskenta'!$K$100:$N$100</c:f>
              <c:numCache>
                <c:formatCode>0</c:formatCode>
                <c:ptCount val="4"/>
                <c:pt idx="0">
                  <c:v>340.72433035714283</c:v>
                </c:pt>
                <c:pt idx="1">
                  <c:v>527.26610978520284</c:v>
                </c:pt>
                <c:pt idx="2">
                  <c:v>856.32500000000005</c:v>
                </c:pt>
                <c:pt idx="3">
                  <c:v>1424.4223602484471</c:v>
                </c:pt>
              </c:numCache>
            </c:numRef>
          </c:yVal>
          <c:smooth val="1"/>
          <c:extLst>
            <c:ext xmlns:c16="http://schemas.microsoft.com/office/drawing/2014/chart" uri="{C3380CC4-5D6E-409C-BE32-E72D297353CC}">
              <c16:uniqueId val="{00000001-AE14-484F-A06F-4902B0F9C51D}"/>
            </c:ext>
          </c:extLst>
        </c:ser>
        <c:ser>
          <c:idx val="1"/>
          <c:order val="2"/>
          <c:tx>
            <c:strRef>
              <c:f>'[KL-johtojen rakentamiskustannukset 2023_Perusraportti_20241118_laskenta.xlsx]Laskenta'!$C$69</c:f>
              <c:strCache>
                <c:ptCount val="1"/>
                <c:pt idx="0">
                  <c:v>Maksimiarvo</c:v>
                </c:pt>
              </c:strCache>
            </c:strRef>
          </c:tx>
          <c:spPr>
            <a:ln w="12700" cap="rnd">
              <a:solidFill>
                <a:schemeClr val="accent2"/>
              </a:solidFill>
              <a:round/>
            </a:ln>
            <a:effectLst/>
          </c:spPr>
          <c:marker>
            <c:symbol val="circle"/>
            <c:size val="5"/>
            <c:spPr>
              <a:solidFill>
                <a:schemeClr val="accent2"/>
              </a:solidFill>
              <a:ln w="12700">
                <a:solidFill>
                  <a:schemeClr val="accent2"/>
                </a:solidFill>
              </a:ln>
              <a:effectLst/>
            </c:spPr>
          </c:marker>
          <c:xVal>
            <c:strRef>
              <c:f>'[KL-johtojen rakentamiskustannukset 2023_Perusraportti_20241118_laskenta.xlsx]Laskenta'!$K$91:$N$91</c:f>
              <c:strCache>
                <c:ptCount val="4"/>
                <c:pt idx="0">
                  <c:v>DN 20-65</c:v>
                </c:pt>
                <c:pt idx="1">
                  <c:v>DN 80-150</c:v>
                </c:pt>
                <c:pt idx="2">
                  <c:v>DN 200-250</c:v>
                </c:pt>
                <c:pt idx="3">
                  <c:v>DN300-400</c:v>
                </c:pt>
              </c:strCache>
            </c:strRef>
          </c:xVal>
          <c:yVal>
            <c:numRef>
              <c:f>'[KL-johtojen rakentamiskustannukset 2023_Perusraportti_20241118_laskenta.xlsx]Laskenta'!$K$108:$N$108</c:f>
              <c:numCache>
                <c:formatCode>0</c:formatCode>
                <c:ptCount val="4"/>
                <c:pt idx="0">
                  <c:v>662</c:v>
                </c:pt>
                <c:pt idx="1">
                  <c:v>1040.5</c:v>
                </c:pt>
                <c:pt idx="2">
                  <c:v>1510</c:v>
                </c:pt>
                <c:pt idx="3">
                  <c:v>2410.978260869565</c:v>
                </c:pt>
              </c:numCache>
            </c:numRef>
          </c:yVal>
          <c:smooth val="1"/>
          <c:extLst>
            <c:ext xmlns:c16="http://schemas.microsoft.com/office/drawing/2014/chart" uri="{C3380CC4-5D6E-409C-BE32-E72D297353CC}">
              <c16:uniqueId val="{00000002-AE14-484F-A06F-4902B0F9C51D}"/>
            </c:ext>
          </c:extLst>
        </c:ser>
        <c:ser>
          <c:idx val="2"/>
          <c:order val="3"/>
          <c:tx>
            <c:strRef>
              <c:f>'[KL-johtojen rakentamiskustannukset 2023_Perusraportti_20241118_laskenta.xlsx]Laskenta'!$C$70</c:f>
              <c:strCache>
                <c:ptCount val="1"/>
                <c:pt idx="0">
                  <c:v>Minimiarvo</c:v>
                </c:pt>
              </c:strCache>
            </c:strRef>
          </c:tx>
          <c:spPr>
            <a:ln w="12700" cap="rnd">
              <a:solidFill>
                <a:schemeClr val="accent3"/>
              </a:solidFill>
              <a:round/>
            </a:ln>
            <a:effectLst/>
          </c:spPr>
          <c:marker>
            <c:symbol val="circle"/>
            <c:size val="5"/>
            <c:spPr>
              <a:solidFill>
                <a:schemeClr val="accent3"/>
              </a:solidFill>
              <a:ln w="12700">
                <a:solidFill>
                  <a:schemeClr val="accent3"/>
                </a:solidFill>
              </a:ln>
              <a:effectLst/>
            </c:spPr>
          </c:marker>
          <c:xVal>
            <c:strRef>
              <c:f>'[KL-johtojen rakentamiskustannukset 2023_Perusraportti_20241118_laskenta.xlsx]Laskenta'!$K$91:$N$91</c:f>
              <c:strCache>
                <c:ptCount val="4"/>
                <c:pt idx="0">
                  <c:v>DN 20-65</c:v>
                </c:pt>
                <c:pt idx="1">
                  <c:v>DN 80-150</c:v>
                </c:pt>
                <c:pt idx="2">
                  <c:v>DN 200-250</c:v>
                </c:pt>
                <c:pt idx="3">
                  <c:v>DN300-400</c:v>
                </c:pt>
              </c:strCache>
            </c:strRef>
          </c:xVal>
          <c:yVal>
            <c:numRef>
              <c:f>'[KL-johtojen rakentamiskustannukset 2023_Perusraportti_20241118_laskenta.xlsx]Laskenta'!$K$109:$N$109</c:f>
              <c:numCache>
                <c:formatCode>0</c:formatCode>
                <c:ptCount val="4"/>
                <c:pt idx="0">
                  <c:v>116.5</c:v>
                </c:pt>
                <c:pt idx="1">
                  <c:v>154.5</c:v>
                </c:pt>
                <c:pt idx="2">
                  <c:v>509.5</c:v>
                </c:pt>
                <c:pt idx="3">
                  <c:v>848</c:v>
                </c:pt>
              </c:numCache>
            </c:numRef>
          </c:yVal>
          <c:smooth val="1"/>
          <c:extLst>
            <c:ext xmlns:c16="http://schemas.microsoft.com/office/drawing/2014/chart" uri="{C3380CC4-5D6E-409C-BE32-E72D297353CC}">
              <c16:uniqueId val="{00000003-AE14-484F-A06F-4902B0F9C51D}"/>
            </c:ext>
          </c:extLst>
        </c:ser>
        <c:dLbls>
          <c:showLegendKey val="0"/>
          <c:showVal val="0"/>
          <c:showCatName val="0"/>
          <c:showSerName val="0"/>
          <c:showPercent val="0"/>
          <c:showBubbleSize val="0"/>
        </c:dLbls>
        <c:axId val="1161823352"/>
        <c:axId val="1161824792"/>
      </c:scatterChart>
      <c:catAx>
        <c:axId val="116182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61824792"/>
        <c:crosses val="autoZero"/>
        <c:auto val="1"/>
        <c:lblAlgn val="ctr"/>
        <c:lblOffset val="100"/>
        <c:noMultiLvlLbl val="0"/>
      </c:catAx>
      <c:valAx>
        <c:axId val="1161824792"/>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61823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fi-FI" sz="1200" b="1" i="0" u="none" strike="noStrike" kern="1200" spc="0" baseline="0" dirty="0">
                <a:solidFill>
                  <a:srgbClr val="000000">
                    <a:lumMod val="65000"/>
                    <a:lumOff val="35000"/>
                  </a:srgbClr>
                </a:solidFill>
              </a:rPr>
              <a:t>Perusparantaminen väljemmin rakennetussa ympäristössä</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'[KL-johtojen rakentamiskustannukset 2023_Perusraportti_20241118_laskenta.xlsx]Laskenta'!$J$95</c:f>
              <c:strCache>
                <c:ptCount val="1"/>
                <c:pt idx="0">
                  <c:v>Perusparantaminen, väljä ympäristö</c:v>
                </c:pt>
              </c:strCache>
            </c:strRef>
          </c:tx>
          <c:spPr>
            <a:solidFill>
              <a:schemeClr val="accent1"/>
            </a:solidFill>
            <a:ln>
              <a:noFill/>
            </a:ln>
            <a:effectLst/>
          </c:spPr>
          <c:invertIfNegative val="0"/>
          <c:cat>
            <c:strRef>
              <c:f>'[KL-johtojen rakentamiskustannukset 2023_Perusraportti_20241118_laskenta.xlsx]Laskenta'!$K$91:$N$91</c:f>
              <c:strCache>
                <c:ptCount val="4"/>
                <c:pt idx="0">
                  <c:v>DN 20-65</c:v>
                </c:pt>
                <c:pt idx="1">
                  <c:v>DN 80-150</c:v>
                </c:pt>
                <c:pt idx="2">
                  <c:v>DN 200-250</c:v>
                </c:pt>
                <c:pt idx="3">
                  <c:v>DN300-400</c:v>
                </c:pt>
              </c:strCache>
            </c:strRef>
          </c:cat>
          <c:val>
            <c:numRef>
              <c:f>'[KL-johtojen rakentamiskustannukset 2023_Perusraportti_20241118_laskenta.xlsx]Laskenta'!$K$95:$N$95</c:f>
              <c:numCache>
                <c:formatCode>0</c:formatCode>
                <c:ptCount val="4"/>
                <c:pt idx="0">
                  <c:v>284.11990776325905</c:v>
                </c:pt>
                <c:pt idx="1">
                  <c:v>404.61965065502181</c:v>
                </c:pt>
                <c:pt idx="2">
                  <c:v>0</c:v>
                </c:pt>
                <c:pt idx="3">
                  <c:v>983.4790528233151</c:v>
                </c:pt>
              </c:numCache>
            </c:numRef>
          </c:val>
          <c:extLst>
            <c:ext xmlns:c16="http://schemas.microsoft.com/office/drawing/2014/chart" uri="{C3380CC4-5D6E-409C-BE32-E72D297353CC}">
              <c16:uniqueId val="{00000000-3AD2-491D-82FF-BB0874C0D047}"/>
            </c:ext>
          </c:extLst>
        </c:ser>
        <c:dLbls>
          <c:showLegendKey val="0"/>
          <c:showVal val="0"/>
          <c:showCatName val="0"/>
          <c:showSerName val="0"/>
          <c:showPercent val="0"/>
          <c:showBubbleSize val="0"/>
        </c:dLbls>
        <c:gapWidth val="219"/>
        <c:axId val="1161823352"/>
        <c:axId val="1161824792"/>
      </c:barChart>
      <c:scatterChart>
        <c:scatterStyle val="lineMarker"/>
        <c:varyColors val="0"/>
        <c:ser>
          <c:idx val="3"/>
          <c:order val="1"/>
          <c:tx>
            <c:strRef>
              <c:f>'[KL-johtojen rakentamiskustannukset 2023_Perusraportti_20241118_laskenta.xlsx]Laskenta'!$C$68</c:f>
              <c:strCache>
                <c:ptCount val="1"/>
                <c:pt idx="0">
                  <c:v>Aritmeettinen keskiarvo</c:v>
                </c:pt>
              </c:strCache>
            </c:strRef>
          </c:tx>
          <c:spPr>
            <a:ln w="25400" cap="rnd">
              <a:noFill/>
              <a:round/>
            </a:ln>
            <a:effectLst/>
          </c:spPr>
          <c:marker>
            <c:symbol val="circle"/>
            <c:size val="5"/>
            <c:spPr>
              <a:solidFill>
                <a:schemeClr val="accent4"/>
              </a:solidFill>
              <a:ln w="19050">
                <a:solidFill>
                  <a:schemeClr val="accent4"/>
                </a:solidFill>
                <a:prstDash val="solid"/>
              </a:ln>
              <a:effectLst/>
            </c:spPr>
          </c:marker>
          <c:xVal>
            <c:strRef>
              <c:f>'[KL-johtojen rakentamiskustannukset 2023_Perusraportti_20241118_laskenta.xlsx]Laskenta'!$K$91:$N$91</c:f>
              <c:strCache>
                <c:ptCount val="4"/>
                <c:pt idx="0">
                  <c:v>DN 20-65</c:v>
                </c:pt>
                <c:pt idx="1">
                  <c:v>DN 80-150</c:v>
                </c:pt>
                <c:pt idx="2">
                  <c:v>DN 200-250</c:v>
                </c:pt>
                <c:pt idx="3">
                  <c:v>DN300-400</c:v>
                </c:pt>
              </c:strCache>
            </c:strRef>
          </c:xVal>
          <c:yVal>
            <c:numRef>
              <c:f>'[KL-johtojen rakentamiskustannukset 2023_Perusraportti_20241118_laskenta.xlsx]Laskenta'!$K$101:$N$101</c:f>
              <c:numCache>
                <c:formatCode>0</c:formatCode>
                <c:ptCount val="4"/>
                <c:pt idx="0">
                  <c:v>311.65781126090405</c:v>
                </c:pt>
                <c:pt idx="1">
                  <c:v>420.30174021131137</c:v>
                </c:pt>
                <c:pt idx="2">
                  <c:v>0</c:v>
                </c:pt>
                <c:pt idx="3">
                  <c:v>1010</c:v>
                </c:pt>
              </c:numCache>
            </c:numRef>
          </c:yVal>
          <c:smooth val="0"/>
          <c:extLst>
            <c:ext xmlns:c16="http://schemas.microsoft.com/office/drawing/2014/chart" uri="{C3380CC4-5D6E-409C-BE32-E72D297353CC}">
              <c16:uniqueId val="{00000001-3AD2-491D-82FF-BB0874C0D047}"/>
            </c:ext>
          </c:extLst>
        </c:ser>
        <c:ser>
          <c:idx val="1"/>
          <c:order val="2"/>
          <c:tx>
            <c:strRef>
              <c:f>'[KL-johtojen rakentamiskustannukset 2023_Perusraportti_20241118_laskenta.xlsx]Laskenta'!$C$69</c:f>
              <c:strCache>
                <c:ptCount val="1"/>
                <c:pt idx="0">
                  <c:v>Maksimiarvo</c:v>
                </c:pt>
              </c:strCache>
            </c:strRef>
          </c:tx>
          <c:spPr>
            <a:ln w="25400" cap="rnd">
              <a:noFill/>
              <a:round/>
            </a:ln>
            <a:effectLst/>
          </c:spPr>
          <c:marker>
            <c:symbol val="circle"/>
            <c:size val="5"/>
            <c:spPr>
              <a:solidFill>
                <a:schemeClr val="accent2"/>
              </a:solidFill>
              <a:ln w="12700">
                <a:solidFill>
                  <a:schemeClr val="accent2"/>
                </a:solidFill>
              </a:ln>
              <a:effectLst/>
            </c:spPr>
          </c:marker>
          <c:xVal>
            <c:strRef>
              <c:f>'[KL-johtojen rakentamiskustannukset 2023_Perusraportti_20241118_laskenta.xlsx]Laskenta'!$K$91:$N$91</c:f>
              <c:strCache>
                <c:ptCount val="4"/>
                <c:pt idx="0">
                  <c:v>DN 20-65</c:v>
                </c:pt>
                <c:pt idx="1">
                  <c:v>DN 80-150</c:v>
                </c:pt>
                <c:pt idx="2">
                  <c:v>DN 200-250</c:v>
                </c:pt>
                <c:pt idx="3">
                  <c:v>DN300-400</c:v>
                </c:pt>
              </c:strCache>
            </c:strRef>
          </c:xVal>
          <c:yVal>
            <c:numRef>
              <c:f>'[KL-johtojen rakentamiskustannukset 2023_Perusraportti_20241118_laskenta.xlsx]Laskenta'!$K$110:$N$110</c:f>
              <c:numCache>
                <c:formatCode>0</c:formatCode>
                <c:ptCount val="4"/>
                <c:pt idx="0">
                  <c:v>341</c:v>
                </c:pt>
                <c:pt idx="1">
                  <c:v>459</c:v>
                </c:pt>
                <c:pt idx="2">
                  <c:v>0</c:v>
                </c:pt>
                <c:pt idx="3">
                  <c:v>1170</c:v>
                </c:pt>
              </c:numCache>
            </c:numRef>
          </c:yVal>
          <c:smooth val="0"/>
          <c:extLst>
            <c:ext xmlns:c16="http://schemas.microsoft.com/office/drawing/2014/chart" uri="{C3380CC4-5D6E-409C-BE32-E72D297353CC}">
              <c16:uniqueId val="{00000002-3AD2-491D-82FF-BB0874C0D047}"/>
            </c:ext>
          </c:extLst>
        </c:ser>
        <c:ser>
          <c:idx val="2"/>
          <c:order val="3"/>
          <c:tx>
            <c:strRef>
              <c:f>'[KL-johtojen rakentamiskustannukset 2023_Perusraportti_20241118_laskenta.xlsx]Laskenta'!$C$70</c:f>
              <c:strCache>
                <c:ptCount val="1"/>
                <c:pt idx="0">
                  <c:v>Minimiarvo</c:v>
                </c:pt>
              </c:strCache>
            </c:strRef>
          </c:tx>
          <c:spPr>
            <a:ln w="25400" cap="rnd">
              <a:noFill/>
              <a:round/>
            </a:ln>
            <a:effectLst/>
          </c:spPr>
          <c:marker>
            <c:symbol val="circle"/>
            <c:size val="5"/>
            <c:spPr>
              <a:solidFill>
                <a:schemeClr val="accent3"/>
              </a:solidFill>
              <a:ln w="12700">
                <a:solidFill>
                  <a:schemeClr val="accent3"/>
                </a:solidFill>
              </a:ln>
              <a:effectLst/>
            </c:spPr>
          </c:marker>
          <c:xVal>
            <c:strRef>
              <c:f>'[KL-johtojen rakentamiskustannukset 2023_Perusraportti_20241118_laskenta.xlsx]Laskenta'!$K$91:$N$91</c:f>
              <c:strCache>
                <c:ptCount val="4"/>
                <c:pt idx="0">
                  <c:v>DN 20-65</c:v>
                </c:pt>
                <c:pt idx="1">
                  <c:v>DN 80-150</c:v>
                </c:pt>
                <c:pt idx="2">
                  <c:v>DN 200-250</c:v>
                </c:pt>
                <c:pt idx="3">
                  <c:v>DN300-400</c:v>
                </c:pt>
              </c:strCache>
            </c:strRef>
          </c:xVal>
          <c:yVal>
            <c:numRef>
              <c:f>'[KL-johtojen rakentamiskustannukset 2023_Perusraportti_20241118_laskenta.xlsx]Laskenta'!$K$111:$N$111</c:f>
              <c:numCache>
                <c:formatCode>0</c:formatCode>
                <c:ptCount val="4"/>
                <c:pt idx="0">
                  <c:v>282.31562252180811</c:v>
                </c:pt>
                <c:pt idx="1">
                  <c:v>381.60348042262274</c:v>
                </c:pt>
                <c:pt idx="2">
                  <c:v>0</c:v>
                </c:pt>
                <c:pt idx="3">
                  <c:v>850</c:v>
                </c:pt>
              </c:numCache>
            </c:numRef>
          </c:yVal>
          <c:smooth val="0"/>
          <c:extLst>
            <c:ext xmlns:c16="http://schemas.microsoft.com/office/drawing/2014/chart" uri="{C3380CC4-5D6E-409C-BE32-E72D297353CC}">
              <c16:uniqueId val="{00000003-3AD2-491D-82FF-BB0874C0D047}"/>
            </c:ext>
          </c:extLst>
        </c:ser>
        <c:dLbls>
          <c:showLegendKey val="0"/>
          <c:showVal val="0"/>
          <c:showCatName val="0"/>
          <c:showSerName val="0"/>
          <c:showPercent val="0"/>
          <c:showBubbleSize val="0"/>
        </c:dLbls>
        <c:axId val="1161823352"/>
        <c:axId val="1161824792"/>
      </c:scatterChart>
      <c:catAx>
        <c:axId val="116182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61824792"/>
        <c:crosses val="autoZero"/>
        <c:auto val="1"/>
        <c:lblAlgn val="ctr"/>
        <c:lblOffset val="100"/>
        <c:noMultiLvlLbl val="0"/>
      </c:catAx>
      <c:valAx>
        <c:axId val="1161824792"/>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61823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kern="1200" spc="0" baseline="0" dirty="0" err="1">
                <a:solidFill>
                  <a:srgbClr val="000000">
                    <a:lumMod val="65000"/>
                    <a:lumOff val="35000"/>
                  </a:srgbClr>
                </a:solidFill>
              </a:rPr>
              <a:t>Mpuk</a:t>
            </a:r>
            <a:r>
              <a:rPr lang="en-US" sz="1600" b="0" i="0" u="none" strike="noStrike" kern="1200" spc="0" baseline="0" dirty="0">
                <a:solidFill>
                  <a:srgbClr val="000000">
                    <a:lumMod val="65000"/>
                    <a:lumOff val="35000"/>
                  </a:srgbClr>
                </a:solidFill>
              </a:rPr>
              <a:t>: </a:t>
            </a:r>
            <a:r>
              <a:rPr lang="fi-FI" sz="1600" b="0" i="0" u="none" strike="noStrike" kern="1200" spc="0" baseline="0" dirty="0">
                <a:solidFill>
                  <a:srgbClr val="000000">
                    <a:lumMod val="65000"/>
                    <a:lumOff val="35000"/>
                  </a:srgbClr>
                </a:solidFill>
                <a:effectLst/>
              </a:rPr>
              <a:t>Rakentamiskustannus, </a:t>
            </a:r>
          </a:p>
          <a:p>
            <a:pPr>
              <a:defRPr sz="1600"/>
            </a:pPr>
            <a:r>
              <a:rPr lang="fi-FI" sz="1600" b="0" i="0" u="none" strike="noStrike" kern="1200" spc="0" baseline="0" dirty="0">
                <a:solidFill>
                  <a:srgbClr val="000000">
                    <a:lumMod val="65000"/>
                    <a:lumOff val="35000"/>
                  </a:srgbClr>
                </a:solidFill>
                <a:effectLst/>
              </a:rPr>
              <a:t>johtopituudella painotettu keskiarvo</a:t>
            </a:r>
            <a:endParaRPr lang="en-US" sz="1600" b="0" i="0" u="none" strike="noStrike" kern="1200" spc="0" baseline="0" dirty="0">
              <a:solidFill>
                <a:srgbClr val="000000">
                  <a:lumMod val="65000"/>
                  <a:lumOff val="35000"/>
                </a:srgbClr>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'[KL-johtojen rakentamiskustannukset 2023_Perusraportti_20241118_laskenta.xlsx]Laskenta'!$J$95</c:f>
              <c:strCache>
                <c:ptCount val="1"/>
                <c:pt idx="0">
                  <c:v>Painotettu keskiarvo</c:v>
                </c:pt>
              </c:strCache>
            </c:strRef>
          </c:tx>
          <c:spPr>
            <a:solidFill>
              <a:schemeClr val="accent1"/>
            </a:solidFill>
            <a:ln>
              <a:noFill/>
            </a:ln>
            <a:effectLst/>
          </c:spPr>
          <c:invertIfNegative val="0"/>
          <c:cat>
            <c:strRef>
              <c:f>'[KL-johtojen rakentamiskustannukset 2023_Perusraportti_20241118_laskenta.xlsx]Laskenta'!$R$90:$T$90</c:f>
              <c:strCache>
                <c:ptCount val="3"/>
                <c:pt idx="0">
                  <c:v>DN 20-65</c:v>
                </c:pt>
                <c:pt idx="1">
                  <c:v>DN 80-100</c:v>
                </c:pt>
                <c:pt idx="2">
                  <c:v>DN 125-150</c:v>
                </c:pt>
              </c:strCache>
            </c:strRef>
          </c:cat>
          <c:val>
            <c:numRef>
              <c:f>'[KL-johtojen rakentamiskustannukset 2023_Perusraportti_20241118_laskenta.xlsx]Laskenta'!$R$95:$T$95</c:f>
              <c:numCache>
                <c:formatCode>0</c:formatCode>
                <c:ptCount val="3"/>
                <c:pt idx="0">
                  <c:v>260.82855003075935</c:v>
                </c:pt>
                <c:pt idx="1">
                  <c:v>341.46765673278185</c:v>
                </c:pt>
                <c:pt idx="2">
                  <c:v>455.10512939001848</c:v>
                </c:pt>
              </c:numCache>
            </c:numRef>
          </c:val>
          <c:extLst>
            <c:ext xmlns:c16="http://schemas.microsoft.com/office/drawing/2014/chart" uri="{C3380CC4-5D6E-409C-BE32-E72D297353CC}">
              <c16:uniqueId val="{00000000-8169-436F-A0C9-1C3E3BB04887}"/>
            </c:ext>
          </c:extLst>
        </c:ser>
        <c:dLbls>
          <c:showLegendKey val="0"/>
          <c:showVal val="0"/>
          <c:showCatName val="0"/>
          <c:showSerName val="0"/>
          <c:showPercent val="0"/>
          <c:showBubbleSize val="0"/>
        </c:dLbls>
        <c:gapWidth val="219"/>
        <c:overlap val="-27"/>
        <c:axId val="1021217768"/>
        <c:axId val="1021227128"/>
      </c:barChart>
      <c:catAx>
        <c:axId val="1021217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1021227128"/>
        <c:crosses val="autoZero"/>
        <c:auto val="1"/>
        <c:lblAlgn val="ctr"/>
        <c:lblOffset val="100"/>
        <c:noMultiLvlLbl val="0"/>
      </c:catAx>
      <c:valAx>
        <c:axId val="1021227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1021217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0.0201</cdr:x>
      <cdr:y>0.09375</cdr:y>
    </cdr:from>
    <cdr:to>
      <cdr:x>0.1071</cdr:x>
      <cdr:y>0.17241</cdr:y>
    </cdr:to>
    <cdr:sp macro="" textlink="">
      <cdr:nvSpPr>
        <cdr:cNvPr id="2" name="TextBox 1">
          <a:extLst xmlns:a="http://schemas.openxmlformats.org/drawingml/2006/main">
            <a:ext uri="{FF2B5EF4-FFF2-40B4-BE49-F238E27FC236}">
              <a16:creationId xmlns:a16="http://schemas.microsoft.com/office/drawing/2014/main" id="{E9371118-DE70-5B4B-0256-02B16F059FE4}"/>
            </a:ext>
          </a:extLst>
        </cdr:cNvPr>
        <cdr:cNvSpPr txBox="1"/>
      </cdr:nvSpPr>
      <cdr:spPr>
        <a:xfrm xmlns:a="http://schemas.openxmlformats.org/drawingml/2006/main">
          <a:off x="126629" y="371243"/>
          <a:ext cx="548123" cy="31151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kern="1200" dirty="0">
              <a:solidFill>
                <a:schemeClr val="tx1">
                  <a:lumMod val="65000"/>
                  <a:lumOff val="35000"/>
                </a:schemeClr>
              </a:solidFill>
            </a:rPr>
            <a:t>€/m</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0.07597</cdr:y>
    </cdr:from>
    <cdr:to>
      <cdr:x>0.09823</cdr:x>
      <cdr:y>0.14808</cdr:y>
    </cdr:to>
    <cdr:sp macro="" textlink="">
      <cdr:nvSpPr>
        <cdr:cNvPr id="2" name="TextBox 1">
          <a:extLst xmlns:a="http://schemas.openxmlformats.org/drawingml/2006/main">
            <a:ext uri="{FF2B5EF4-FFF2-40B4-BE49-F238E27FC236}">
              <a16:creationId xmlns:a16="http://schemas.microsoft.com/office/drawing/2014/main" id="{6B5AA654-0587-2432-8466-5D79ABE776C4}"/>
            </a:ext>
          </a:extLst>
        </cdr:cNvPr>
        <cdr:cNvSpPr txBox="1"/>
      </cdr:nvSpPr>
      <cdr:spPr>
        <a:xfrm xmlns:a="http://schemas.openxmlformats.org/drawingml/2006/main">
          <a:off x="0" y="328202"/>
          <a:ext cx="548137"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kern="1200">
              <a:solidFill>
                <a:schemeClr val="tx1">
                  <a:lumMod val="65000"/>
                  <a:lumOff val="35000"/>
                </a:schemeClr>
              </a:solidFill>
            </a:rPr>
            <a:t>€/m</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0.04289</cdr:y>
    </cdr:from>
    <cdr:to>
      <cdr:x>0.09364</cdr:x>
      <cdr:y>0.12907</cdr:y>
    </cdr:to>
    <cdr:sp macro="" textlink="">
      <cdr:nvSpPr>
        <cdr:cNvPr id="2" name="TextBox 1">
          <a:extLst xmlns:a="http://schemas.openxmlformats.org/drawingml/2006/main">
            <a:ext uri="{FF2B5EF4-FFF2-40B4-BE49-F238E27FC236}">
              <a16:creationId xmlns:a16="http://schemas.microsoft.com/office/drawing/2014/main" id="{F496179D-ADDD-FE3C-059F-04C17A92F5AB}"/>
            </a:ext>
          </a:extLst>
        </cdr:cNvPr>
        <cdr:cNvSpPr txBox="1"/>
      </cdr:nvSpPr>
      <cdr:spPr>
        <a:xfrm xmlns:a="http://schemas.openxmlformats.org/drawingml/2006/main">
          <a:off x="0" y="131672"/>
          <a:ext cx="548137"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100" kern="1200">
              <a:solidFill>
                <a:schemeClr val="tx1">
                  <a:lumMod val="65000"/>
                  <a:lumOff val="35000"/>
                </a:schemeClr>
              </a:solidFill>
            </a:rPr>
            <a:t>€/m</a:t>
          </a: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0.0185</cdr:y>
    </cdr:from>
    <cdr:to>
      <cdr:x>0.09364</cdr:x>
      <cdr:y>0.10036</cdr:y>
    </cdr:to>
    <cdr:sp macro="" textlink="">
      <cdr:nvSpPr>
        <cdr:cNvPr id="2" name="TextBox 1">
          <a:extLst xmlns:a="http://schemas.openxmlformats.org/drawingml/2006/main">
            <a:ext uri="{FF2B5EF4-FFF2-40B4-BE49-F238E27FC236}">
              <a16:creationId xmlns:a16="http://schemas.microsoft.com/office/drawing/2014/main" id="{F496179D-ADDD-FE3C-059F-04C17A92F5AB}"/>
            </a:ext>
          </a:extLst>
        </cdr:cNvPr>
        <cdr:cNvSpPr txBox="1"/>
      </cdr:nvSpPr>
      <cdr:spPr>
        <a:xfrm xmlns:a="http://schemas.openxmlformats.org/drawingml/2006/main">
          <a:off x="0" y="59794"/>
          <a:ext cx="548111" cy="26454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100" kern="1200">
              <a:solidFill>
                <a:schemeClr val="tx1">
                  <a:lumMod val="65000"/>
                  <a:lumOff val="35000"/>
                </a:schemeClr>
              </a:solidFill>
            </a:rPr>
            <a:t>€/m</a:t>
          </a:r>
        </a:p>
      </cdr:txBody>
    </cdr:sp>
  </cdr:relSizeAnchor>
</c:userShapes>
</file>

<file path=ppt/drawings/drawing13.xml><?xml version="1.0" encoding="utf-8"?>
<c:userShapes xmlns:c="http://schemas.openxmlformats.org/drawingml/2006/chart">
  <cdr:relSizeAnchor xmlns:cdr="http://schemas.openxmlformats.org/drawingml/2006/chartDrawing">
    <cdr:from>
      <cdr:x>0.00868</cdr:x>
      <cdr:y>0.03796</cdr:y>
    </cdr:from>
    <cdr:to>
      <cdr:x>0.10232</cdr:x>
      <cdr:y>0.11983</cdr:y>
    </cdr:to>
    <cdr:sp macro="" textlink="">
      <cdr:nvSpPr>
        <cdr:cNvPr id="2" name="TextBox 1">
          <a:extLst xmlns:a="http://schemas.openxmlformats.org/drawingml/2006/main">
            <a:ext uri="{FF2B5EF4-FFF2-40B4-BE49-F238E27FC236}">
              <a16:creationId xmlns:a16="http://schemas.microsoft.com/office/drawing/2014/main" id="{F496179D-ADDD-FE3C-059F-04C17A92F5AB}"/>
            </a:ext>
          </a:extLst>
        </cdr:cNvPr>
        <cdr:cNvSpPr txBox="1"/>
      </cdr:nvSpPr>
      <cdr:spPr>
        <a:xfrm xmlns:a="http://schemas.openxmlformats.org/drawingml/2006/main">
          <a:off x="50800" y="122687"/>
          <a:ext cx="548137"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100" kern="1200">
              <a:solidFill>
                <a:schemeClr val="tx1">
                  <a:lumMod val="65000"/>
                  <a:lumOff val="35000"/>
                </a:schemeClr>
              </a:solidFill>
            </a:rPr>
            <a:t>€/m</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0.0185</cdr:y>
    </cdr:from>
    <cdr:to>
      <cdr:x>0.09365</cdr:x>
      <cdr:y>0.10037</cdr:y>
    </cdr:to>
    <cdr:sp macro="" textlink="">
      <cdr:nvSpPr>
        <cdr:cNvPr id="2" name="TextBox 1">
          <a:extLst xmlns:a="http://schemas.openxmlformats.org/drawingml/2006/main">
            <a:ext uri="{FF2B5EF4-FFF2-40B4-BE49-F238E27FC236}">
              <a16:creationId xmlns:a16="http://schemas.microsoft.com/office/drawing/2014/main" id="{F496179D-ADDD-FE3C-059F-04C17A92F5AB}"/>
            </a:ext>
          </a:extLst>
        </cdr:cNvPr>
        <cdr:cNvSpPr txBox="1"/>
      </cdr:nvSpPr>
      <cdr:spPr>
        <a:xfrm xmlns:a="http://schemas.openxmlformats.org/drawingml/2006/main">
          <a:off x="0" y="59802"/>
          <a:ext cx="548170" cy="26454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100" kern="1200">
              <a:solidFill>
                <a:schemeClr val="tx1">
                  <a:lumMod val="65000"/>
                  <a:lumOff val="35000"/>
                </a:schemeClr>
              </a:solidFill>
            </a:rPr>
            <a:t>€/m</a:t>
          </a: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0.07262</cdr:y>
    </cdr:from>
    <cdr:to>
      <cdr:x>0.08915</cdr:x>
      <cdr:y>0.15043</cdr:y>
    </cdr:to>
    <cdr:sp macro="" textlink="">
      <cdr:nvSpPr>
        <cdr:cNvPr id="2" name="TextBox 1">
          <a:extLst xmlns:a="http://schemas.openxmlformats.org/drawingml/2006/main">
            <a:ext uri="{FF2B5EF4-FFF2-40B4-BE49-F238E27FC236}">
              <a16:creationId xmlns:a16="http://schemas.microsoft.com/office/drawing/2014/main" id="{E60595CB-7925-80B5-45F4-0C41CE773B8A}"/>
            </a:ext>
          </a:extLst>
        </cdr:cNvPr>
        <cdr:cNvSpPr txBox="1"/>
      </cdr:nvSpPr>
      <cdr:spPr>
        <a:xfrm xmlns:a="http://schemas.openxmlformats.org/drawingml/2006/main">
          <a:off x="0" y="316013"/>
          <a:ext cx="64955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600" kern="1200" dirty="0">
              <a:solidFill>
                <a:schemeClr val="tx1">
                  <a:lumMod val="65000"/>
                  <a:lumOff val="35000"/>
                </a:schemeClr>
              </a:solidFill>
            </a:rPr>
            <a:t>€/m</a:t>
          </a:r>
        </a:p>
      </cdr:txBody>
    </cdr:sp>
  </cdr:relSizeAnchor>
</c:userShapes>
</file>

<file path=ppt/drawings/drawing2.xml><?xml version="1.0" encoding="utf-8"?>
<c:userShapes xmlns:c="http://schemas.openxmlformats.org/drawingml/2006/chart">
  <cdr:relSizeAnchor xmlns:cdr="http://schemas.openxmlformats.org/drawingml/2006/chartDrawing">
    <cdr:from>
      <cdr:x>0.01831</cdr:x>
      <cdr:y>0.08001</cdr:y>
    </cdr:from>
    <cdr:to>
      <cdr:x>0.11654</cdr:x>
      <cdr:y>0.15212</cdr:y>
    </cdr:to>
    <cdr:sp macro="" textlink="">
      <cdr:nvSpPr>
        <cdr:cNvPr id="2" name="TextBox 1">
          <a:extLst xmlns:a="http://schemas.openxmlformats.org/drawingml/2006/main">
            <a:ext uri="{FF2B5EF4-FFF2-40B4-BE49-F238E27FC236}">
              <a16:creationId xmlns:a16="http://schemas.microsoft.com/office/drawing/2014/main" id="{32ADF6A2-623B-71B8-036A-762E9990114D}"/>
            </a:ext>
          </a:extLst>
        </cdr:cNvPr>
        <cdr:cNvSpPr txBox="1"/>
      </cdr:nvSpPr>
      <cdr:spPr>
        <a:xfrm xmlns:a="http://schemas.openxmlformats.org/drawingml/2006/main">
          <a:off x="102171" y="345662"/>
          <a:ext cx="548137"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kern="1200" dirty="0">
              <a:solidFill>
                <a:schemeClr val="tx1">
                  <a:lumMod val="65000"/>
                  <a:lumOff val="35000"/>
                </a:schemeClr>
              </a:solidFill>
            </a:rPr>
            <a:t>€/m</a:t>
          </a:r>
        </a:p>
      </cdr:txBody>
    </cdr:sp>
  </cdr:relSizeAnchor>
</c:userShapes>
</file>

<file path=ppt/drawings/drawing3.xml><?xml version="1.0" encoding="utf-8"?>
<c:userShapes xmlns:c="http://schemas.openxmlformats.org/drawingml/2006/chart">
  <cdr:relSizeAnchor xmlns:cdr="http://schemas.openxmlformats.org/drawingml/2006/chartDrawing">
    <cdr:from>
      <cdr:x>0.05383</cdr:x>
      <cdr:y>0.03977</cdr:y>
    </cdr:from>
    <cdr:to>
      <cdr:x>0.11743</cdr:x>
      <cdr:y>0.11411</cdr:y>
    </cdr:to>
    <cdr:sp macro="" textlink="">
      <cdr:nvSpPr>
        <cdr:cNvPr id="2" name="TextBox 1">
          <a:extLst xmlns:a="http://schemas.openxmlformats.org/drawingml/2006/main">
            <a:ext uri="{FF2B5EF4-FFF2-40B4-BE49-F238E27FC236}">
              <a16:creationId xmlns:a16="http://schemas.microsoft.com/office/drawing/2014/main" id="{69F6B7AC-ADE8-1A78-865F-B58BE31822D0}"/>
            </a:ext>
          </a:extLst>
        </cdr:cNvPr>
        <cdr:cNvSpPr txBox="1"/>
      </cdr:nvSpPr>
      <cdr:spPr>
        <a:xfrm xmlns:a="http://schemas.openxmlformats.org/drawingml/2006/main">
          <a:off x="300399" y="164634"/>
          <a:ext cx="35485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kern="1200" dirty="0">
              <a:solidFill>
                <a:schemeClr val="tx1">
                  <a:lumMod val="65000"/>
                  <a:lumOff val="35000"/>
                </a:schemeClr>
              </a:solidFill>
            </a:rPr>
            <a:t>m</a:t>
          </a:r>
        </a:p>
      </cdr:txBody>
    </cdr:sp>
  </cdr:relSizeAnchor>
</c:userShapes>
</file>

<file path=ppt/drawings/drawing4.xml><?xml version="1.0" encoding="utf-8"?>
<c:userShapes xmlns:c="http://schemas.openxmlformats.org/drawingml/2006/chart">
  <cdr:relSizeAnchor xmlns:cdr="http://schemas.openxmlformats.org/drawingml/2006/chartDrawing">
    <cdr:from>
      <cdr:x>0.00522</cdr:x>
      <cdr:y>0.03114</cdr:y>
    </cdr:from>
    <cdr:to>
      <cdr:x>0.09886</cdr:x>
      <cdr:y>0.11732</cdr:y>
    </cdr:to>
    <cdr:sp macro="" textlink="">
      <cdr:nvSpPr>
        <cdr:cNvPr id="2" name="TextBox 1">
          <a:extLst xmlns:a="http://schemas.openxmlformats.org/drawingml/2006/main">
            <a:ext uri="{FF2B5EF4-FFF2-40B4-BE49-F238E27FC236}">
              <a16:creationId xmlns:a16="http://schemas.microsoft.com/office/drawing/2014/main" id="{D795B01E-F29E-C009-289F-D88DAF24C324}"/>
            </a:ext>
          </a:extLst>
        </cdr:cNvPr>
        <cdr:cNvSpPr txBox="1"/>
      </cdr:nvSpPr>
      <cdr:spPr>
        <a:xfrm xmlns:a="http://schemas.openxmlformats.org/drawingml/2006/main">
          <a:off x="30553" y="95610"/>
          <a:ext cx="548137" cy="26456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i-FI" sz="1100" kern="1200">
              <a:solidFill>
                <a:schemeClr val="tx1">
                  <a:lumMod val="65000"/>
                  <a:lumOff val="35000"/>
                </a:schemeClr>
              </a:solidFill>
            </a:rPr>
            <a:t>€/m</a:t>
          </a:r>
        </a:p>
      </cdr:txBody>
    </cdr:sp>
  </cdr:relSizeAnchor>
</c:userShapes>
</file>

<file path=ppt/drawings/drawing5.xml><?xml version="1.0" encoding="utf-8"?>
<c:userShapes xmlns:c="http://schemas.openxmlformats.org/drawingml/2006/chart">
  <cdr:relSizeAnchor xmlns:cdr="http://schemas.openxmlformats.org/drawingml/2006/chartDrawing">
    <cdr:from>
      <cdr:x>0.00561</cdr:x>
      <cdr:y>0.02962</cdr:y>
    </cdr:from>
    <cdr:to>
      <cdr:x>0.09925</cdr:x>
      <cdr:y>0.11149</cdr:y>
    </cdr:to>
    <cdr:sp macro="" textlink="">
      <cdr:nvSpPr>
        <cdr:cNvPr id="2" name="TextBox 1">
          <a:extLst xmlns:a="http://schemas.openxmlformats.org/drawingml/2006/main">
            <a:ext uri="{FF2B5EF4-FFF2-40B4-BE49-F238E27FC236}">
              <a16:creationId xmlns:a16="http://schemas.microsoft.com/office/drawing/2014/main" id="{F496179D-ADDD-FE3C-059F-04C17A92F5AB}"/>
            </a:ext>
          </a:extLst>
        </cdr:cNvPr>
        <cdr:cNvSpPr txBox="1"/>
      </cdr:nvSpPr>
      <cdr:spPr>
        <a:xfrm xmlns:a="http://schemas.openxmlformats.org/drawingml/2006/main">
          <a:off x="32828" y="95730"/>
          <a:ext cx="548137"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100" kern="1200">
              <a:solidFill>
                <a:schemeClr val="tx1">
                  <a:lumMod val="65000"/>
                  <a:lumOff val="35000"/>
                </a:schemeClr>
              </a:solidFill>
            </a:rPr>
            <a:t>€/m</a:t>
          </a:r>
        </a:p>
      </cdr:txBody>
    </cdr:sp>
  </cdr:relSizeAnchor>
</c:userShapes>
</file>

<file path=ppt/drawings/drawing6.xml><?xml version="1.0" encoding="utf-8"?>
<c:userShapes xmlns:c="http://schemas.openxmlformats.org/drawingml/2006/chart">
  <cdr:relSizeAnchor xmlns:cdr="http://schemas.openxmlformats.org/drawingml/2006/chartDrawing">
    <cdr:from>
      <cdr:x>0.00868</cdr:x>
      <cdr:y>0.02406</cdr:y>
    </cdr:from>
    <cdr:to>
      <cdr:x>0.10232</cdr:x>
      <cdr:y>0.10593</cdr:y>
    </cdr:to>
    <cdr:sp macro="" textlink="">
      <cdr:nvSpPr>
        <cdr:cNvPr id="2" name="TextBox 1">
          <a:extLst xmlns:a="http://schemas.openxmlformats.org/drawingml/2006/main">
            <a:ext uri="{FF2B5EF4-FFF2-40B4-BE49-F238E27FC236}">
              <a16:creationId xmlns:a16="http://schemas.microsoft.com/office/drawing/2014/main" id="{F496179D-ADDD-FE3C-059F-04C17A92F5AB}"/>
            </a:ext>
          </a:extLst>
        </cdr:cNvPr>
        <cdr:cNvSpPr txBox="1"/>
      </cdr:nvSpPr>
      <cdr:spPr>
        <a:xfrm xmlns:a="http://schemas.openxmlformats.org/drawingml/2006/main">
          <a:off x="50800" y="77757"/>
          <a:ext cx="548137"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100" kern="1200">
              <a:solidFill>
                <a:schemeClr val="tx1">
                  <a:lumMod val="65000"/>
                  <a:lumOff val="35000"/>
                </a:schemeClr>
              </a:solidFill>
            </a:rPr>
            <a:t>€/m</a:t>
          </a:r>
        </a:p>
      </cdr:txBody>
    </cdr:sp>
  </cdr:relSizeAnchor>
</c:userShapes>
</file>

<file path=ppt/drawings/drawing7.xml><?xml version="1.0" encoding="utf-8"?>
<c:userShapes xmlns:c="http://schemas.openxmlformats.org/drawingml/2006/chart">
  <cdr:relSizeAnchor xmlns:cdr="http://schemas.openxmlformats.org/drawingml/2006/chartDrawing">
    <cdr:from>
      <cdr:x>0.00868</cdr:x>
      <cdr:y>0.02406</cdr:y>
    </cdr:from>
    <cdr:to>
      <cdr:x>0.10232</cdr:x>
      <cdr:y>0.10593</cdr:y>
    </cdr:to>
    <cdr:sp macro="" textlink="">
      <cdr:nvSpPr>
        <cdr:cNvPr id="2" name="TextBox 1">
          <a:extLst xmlns:a="http://schemas.openxmlformats.org/drawingml/2006/main">
            <a:ext uri="{FF2B5EF4-FFF2-40B4-BE49-F238E27FC236}">
              <a16:creationId xmlns:a16="http://schemas.microsoft.com/office/drawing/2014/main" id="{F496179D-ADDD-FE3C-059F-04C17A92F5AB}"/>
            </a:ext>
          </a:extLst>
        </cdr:cNvPr>
        <cdr:cNvSpPr txBox="1"/>
      </cdr:nvSpPr>
      <cdr:spPr>
        <a:xfrm xmlns:a="http://schemas.openxmlformats.org/drawingml/2006/main">
          <a:off x="50800" y="77757"/>
          <a:ext cx="548137"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100" kern="1200">
              <a:solidFill>
                <a:schemeClr val="tx1">
                  <a:lumMod val="65000"/>
                  <a:lumOff val="35000"/>
                </a:schemeClr>
              </a:solidFill>
            </a:rPr>
            <a:t>€/m</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0.08628</cdr:y>
    </cdr:from>
    <cdr:to>
      <cdr:x>0.08701</cdr:x>
      <cdr:y>0.16494</cdr:y>
    </cdr:to>
    <cdr:sp macro="" textlink="">
      <cdr:nvSpPr>
        <cdr:cNvPr id="2" name="TextBox 1">
          <a:extLst xmlns:a="http://schemas.openxmlformats.org/drawingml/2006/main">
            <a:ext uri="{FF2B5EF4-FFF2-40B4-BE49-F238E27FC236}">
              <a16:creationId xmlns:a16="http://schemas.microsoft.com/office/drawing/2014/main" id="{64667E50-D142-D67F-E686-8893ACAEED20}"/>
            </a:ext>
          </a:extLst>
        </cdr:cNvPr>
        <cdr:cNvSpPr txBox="1"/>
      </cdr:nvSpPr>
      <cdr:spPr>
        <a:xfrm xmlns:a="http://schemas.openxmlformats.org/drawingml/2006/main">
          <a:off x="0" y="341655"/>
          <a:ext cx="548137"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kern="1200" dirty="0">
              <a:solidFill>
                <a:schemeClr val="tx1">
                  <a:lumMod val="65000"/>
                  <a:lumOff val="35000"/>
                </a:schemeClr>
              </a:solidFill>
            </a:rPr>
            <a:t>€/m</a:t>
          </a:r>
        </a:p>
      </cdr:txBody>
    </cdr:sp>
  </cdr:relSizeAnchor>
</c:userShapes>
</file>

<file path=ppt/drawings/drawing9.xml><?xml version="1.0" encoding="utf-8"?>
<c:userShapes xmlns:c="http://schemas.openxmlformats.org/drawingml/2006/chart">
  <cdr:relSizeAnchor xmlns:cdr="http://schemas.openxmlformats.org/drawingml/2006/chartDrawing">
    <cdr:from>
      <cdr:x>0.04593</cdr:x>
      <cdr:y>0.02603</cdr:y>
    </cdr:from>
    <cdr:to>
      <cdr:x>0.12378</cdr:x>
      <cdr:y>0.09813</cdr:y>
    </cdr:to>
    <cdr:sp macro="" textlink="">
      <cdr:nvSpPr>
        <cdr:cNvPr id="2" name="TextBox 1">
          <a:extLst xmlns:a="http://schemas.openxmlformats.org/drawingml/2006/main">
            <a:ext uri="{FF2B5EF4-FFF2-40B4-BE49-F238E27FC236}">
              <a16:creationId xmlns:a16="http://schemas.microsoft.com/office/drawing/2014/main" id="{7AF63A26-50E5-6308-74E2-C920EC5BD166}"/>
            </a:ext>
          </a:extLst>
        </cdr:cNvPr>
        <cdr:cNvSpPr txBox="1"/>
      </cdr:nvSpPr>
      <cdr:spPr>
        <a:xfrm xmlns:a="http://schemas.openxmlformats.org/drawingml/2006/main">
          <a:off x="256283" y="112445"/>
          <a:ext cx="434436"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kern="1200">
              <a:solidFill>
                <a:schemeClr val="tx1">
                  <a:lumMod val="65000"/>
                  <a:lumOff val="35000"/>
                </a:schemeClr>
              </a:solidFill>
            </a:rPr>
            <a:t>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0AEB9F-39EE-7549-801B-59AC627CA4F9}" type="datetimeFigureOut">
              <a:t>11.12.2024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9C4C3E-BAB1-954A-8793-B718BA3697E5}" type="slidenum">
              <a:t>‹#›</a:t>
            </a:fld>
            <a:endParaRPr lang="en-US"/>
          </a:p>
        </p:txBody>
      </p:sp>
    </p:spTree>
    <p:extLst>
      <p:ext uri="{BB962C8B-B14F-4D97-AF65-F5344CB8AC3E}">
        <p14:creationId xmlns:p14="http://schemas.microsoft.com/office/powerpoint/2010/main" val="4144867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9DC59A-DF76-7B46-BA37-12E170675C6C}" type="datetimeFigureOut">
              <a:t>11.12.2024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B8A9B-03CC-2744-AE50-132135BAD170}" type="slidenum">
              <a:t>‹#›</a:t>
            </a:fld>
            <a:endParaRPr lang="en-US"/>
          </a:p>
        </p:txBody>
      </p:sp>
    </p:spTree>
    <p:extLst>
      <p:ext uri="{BB962C8B-B14F-4D97-AF65-F5344CB8AC3E}">
        <p14:creationId xmlns:p14="http://schemas.microsoft.com/office/powerpoint/2010/main" val="36703626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r>
              <a:rPr lang="fi-FI" noProof="0"/>
              <a:t>11.12.2024</a:t>
            </a:r>
          </a:p>
        </p:txBody>
      </p:sp>
      <p:sp>
        <p:nvSpPr>
          <p:cNvPr id="5" name="Footer Placeholder 4"/>
          <p:cNvSpPr>
            <a:spLocks noGrp="1"/>
          </p:cNvSpPr>
          <p:nvPr>
            <p:ph type="ftr" sz="quarter" idx="11"/>
          </p:nvPr>
        </p:nvSpPr>
        <p:spPr/>
        <p:txBody>
          <a:bodyPr/>
          <a:lstStyle/>
          <a:p>
            <a:r>
              <a:rPr lang="fi-FI" noProof="0"/>
              <a:t>Tekijä tai esityksen nimi</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14081" y="365125"/>
            <a:ext cx="10980225" cy="1325563"/>
          </a:xfrm>
        </p:spPr>
        <p:txBody>
          <a:bodyPr/>
          <a:lstStyle/>
          <a:p>
            <a:r>
              <a:rPr lang="fi-FI" noProof="0"/>
              <a:t>Muokkaa ots. perustyyl. napsautt.</a:t>
            </a:r>
          </a:p>
        </p:txBody>
      </p:sp>
      <p:sp>
        <p:nvSpPr>
          <p:cNvPr id="3" name="Content Placeholder 2"/>
          <p:cNvSpPr>
            <a:spLocks noGrp="1"/>
          </p:cNvSpPr>
          <p:nvPr>
            <p:ph sz="half" idx="1"/>
          </p:nvPr>
        </p:nvSpPr>
        <p:spPr>
          <a:xfrm>
            <a:off x="615576" y="1825625"/>
            <a:ext cx="5278718" cy="435133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2647" y="1825625"/>
            <a:ext cx="5283204" cy="435133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r>
              <a:rPr lang="fi-FI" noProof="0"/>
              <a:t>11.12.2024</a:t>
            </a:r>
          </a:p>
        </p:txBody>
      </p:sp>
      <p:sp>
        <p:nvSpPr>
          <p:cNvPr id="6" name="Footer Placeholder 5"/>
          <p:cNvSpPr>
            <a:spLocks noGrp="1"/>
          </p:cNvSpPr>
          <p:nvPr>
            <p:ph type="ftr" sz="quarter" idx="11"/>
          </p:nvPr>
        </p:nvSpPr>
        <p:spPr/>
        <p:txBody>
          <a:bodyPr/>
          <a:lstStyle/>
          <a:p>
            <a:r>
              <a:rPr lang="fi-FI" noProof="0"/>
              <a:t>Tekijä tai esityksen nimi</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r>
              <a:rPr lang="fi-FI" noProof="0"/>
              <a:t>11.12.2024</a:t>
            </a:r>
          </a:p>
        </p:txBody>
      </p:sp>
      <p:sp>
        <p:nvSpPr>
          <p:cNvPr id="4" name="Footer Placeholder 3"/>
          <p:cNvSpPr>
            <a:spLocks noGrp="1"/>
          </p:cNvSpPr>
          <p:nvPr>
            <p:ph type="ftr" sz="quarter" idx="11"/>
          </p:nvPr>
        </p:nvSpPr>
        <p:spPr/>
        <p:txBody>
          <a:bodyPr/>
          <a:lstStyle/>
          <a:p>
            <a:r>
              <a:rPr lang="fi-FI" noProof="0"/>
              <a:t>Tekijä tai esityksen nimi</a:t>
            </a:r>
          </a:p>
        </p:txBody>
      </p:sp>
      <p:sp>
        <p:nvSpPr>
          <p:cNvPr id="5" name="Slide Number Placeholder 4"/>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noProof="0"/>
              <a:t>11.12.2024</a:t>
            </a:r>
          </a:p>
        </p:txBody>
      </p:sp>
      <p:sp>
        <p:nvSpPr>
          <p:cNvPr id="3" name="Footer Placeholder 2"/>
          <p:cNvSpPr>
            <a:spLocks noGrp="1"/>
          </p:cNvSpPr>
          <p:nvPr>
            <p:ph type="ftr" sz="quarter" idx="11"/>
          </p:nvPr>
        </p:nvSpPr>
        <p:spPr/>
        <p:txBody>
          <a:bodyPr/>
          <a:lstStyle/>
          <a:p>
            <a:r>
              <a:rPr lang="fi-FI" noProof="0"/>
              <a:t>Tekijä tai esityksen nimi</a:t>
            </a:r>
          </a:p>
        </p:txBody>
      </p:sp>
      <p:sp>
        <p:nvSpPr>
          <p:cNvPr id="4" name="Slide Number Placeholder 3"/>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13" name="Picture Placeholder 10"/>
          <p:cNvSpPr>
            <a:spLocks noGrp="1"/>
          </p:cNvSpPr>
          <p:nvPr>
            <p:ph type="pic" sz="quarter" idx="13"/>
          </p:nvPr>
        </p:nvSpPr>
        <p:spPr>
          <a:xfrm>
            <a:off x="156884" y="141288"/>
            <a:ext cx="11887480" cy="6551612"/>
          </a:xfrm>
          <a:solidFill>
            <a:schemeClr val="bg2"/>
          </a:solidFill>
        </p:spPr>
        <p:txBody>
          <a:bodyPr/>
          <a:lstStyle/>
          <a:p>
            <a:r>
              <a:rPr lang="fi-FI"/>
              <a:t>Lisää kuva napsauttamalla kuvaketta</a:t>
            </a:r>
            <a:endParaRPr lang="en-US"/>
          </a:p>
        </p:txBody>
      </p:sp>
      <p:sp>
        <p:nvSpPr>
          <p:cNvPr id="2" name="Title 1"/>
          <p:cNvSpPr>
            <a:spLocks noGrp="1"/>
          </p:cNvSpPr>
          <p:nvPr>
            <p:ph type="ctrTitle"/>
          </p:nvPr>
        </p:nvSpPr>
        <p:spPr>
          <a:xfrm>
            <a:off x="1524000" y="2274047"/>
            <a:ext cx="9144000" cy="1829081"/>
          </a:xfrm>
        </p:spPr>
        <p:txBody>
          <a:bodyPr anchor="ctr">
            <a:normAutofit/>
          </a:bodyPr>
          <a:lstStyle>
            <a:lvl1pPr algn="ctr">
              <a:defRPr sz="5400">
                <a:solidFill>
                  <a:schemeClr val="bg1"/>
                </a:solidFill>
              </a:defRPr>
            </a:lvl1pPr>
          </a:lstStyle>
          <a:p>
            <a:r>
              <a:rPr lang="fi-FI" noProof="0"/>
              <a:t>Muokkaa ots. perustyyl. napsautt.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36" y="5951123"/>
            <a:ext cx="2137832" cy="4776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picture righ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237288" y="141288"/>
            <a:ext cx="5807075" cy="6551612"/>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4081" y="365125"/>
            <a:ext cx="5392271" cy="1325563"/>
          </a:xfrm>
        </p:spPr>
        <p:txBody>
          <a:bodyPr/>
          <a:lstStyle>
            <a:lvl1pPr>
              <a:defRPr>
                <a:solidFill>
                  <a:schemeClr val="tx2"/>
                </a:solidFill>
              </a:defRPr>
            </a:lvl1pPr>
          </a:lstStyle>
          <a:p>
            <a:r>
              <a:rPr lang="fi-FI" noProof="0"/>
              <a:t>Muokkaa ots. perustyyl. napsautt.</a:t>
            </a:r>
          </a:p>
        </p:txBody>
      </p:sp>
      <p:sp>
        <p:nvSpPr>
          <p:cNvPr id="3" name="Content Placeholder 2"/>
          <p:cNvSpPr>
            <a:spLocks noGrp="1"/>
          </p:cNvSpPr>
          <p:nvPr>
            <p:ph sz="half" idx="1"/>
          </p:nvPr>
        </p:nvSpPr>
        <p:spPr>
          <a:xfrm>
            <a:off x="615575" y="1825625"/>
            <a:ext cx="5390777" cy="435133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lvl1pPr>
              <a:defRPr>
                <a:solidFill>
                  <a:schemeClr val="bg1"/>
                </a:solidFill>
              </a:defRPr>
            </a:lvl1pPr>
          </a:lstStyle>
          <a:p>
            <a:r>
              <a:rPr lang="fi-FI" noProof="0"/>
              <a:t>11.12.2024</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fi-FI" noProof="0"/>
              <a:t>Tekijä tai esityksen nimi</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picture lef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48759" y="141288"/>
            <a:ext cx="5807075" cy="6551612"/>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88638" y="365125"/>
            <a:ext cx="5392271" cy="1325563"/>
          </a:xfrm>
        </p:spPr>
        <p:txBody>
          <a:bodyPr/>
          <a:lstStyle>
            <a:lvl1pPr>
              <a:defRPr>
                <a:solidFill>
                  <a:schemeClr val="tx2"/>
                </a:solidFill>
              </a:defRPr>
            </a:lvl1pPr>
          </a:lstStyle>
          <a:p>
            <a:r>
              <a:rPr lang="fi-FI" noProof="0"/>
              <a:t>Muokkaa ots. perustyyl. napsautt.</a:t>
            </a:r>
          </a:p>
        </p:txBody>
      </p:sp>
      <p:sp>
        <p:nvSpPr>
          <p:cNvPr id="3" name="Content Placeholder 2"/>
          <p:cNvSpPr>
            <a:spLocks noGrp="1"/>
          </p:cNvSpPr>
          <p:nvPr>
            <p:ph sz="half" idx="1"/>
          </p:nvPr>
        </p:nvSpPr>
        <p:spPr>
          <a:xfrm>
            <a:off x="6190132" y="1825625"/>
            <a:ext cx="5390777" cy="435133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r>
              <a:rPr lang="fi-FI" noProof="0"/>
              <a:t>11.12.2024</a:t>
            </a:r>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r>
              <a:rPr lang="fi-FI" noProof="0"/>
              <a:t>Tekijä tai esityksen nimi</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7" y="6405771"/>
            <a:ext cx="1490123" cy="182073"/>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7" y="6405771"/>
            <a:ext cx="1490123" cy="18207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icture top">
    <p:spTree>
      <p:nvGrpSpPr>
        <p:cNvPr id="1" name=""/>
        <p:cNvGrpSpPr/>
        <p:nvPr/>
      </p:nvGrpSpPr>
      <p:grpSpPr>
        <a:xfrm>
          <a:off x="0" y="0"/>
          <a:ext cx="0" cy="0"/>
          <a:chOff x="0" y="0"/>
          <a:chExt cx="0" cy="0"/>
        </a:xfrm>
      </p:grpSpPr>
      <p:sp>
        <p:nvSpPr>
          <p:cNvPr id="7" name="Picture Placeholder 10"/>
          <p:cNvSpPr>
            <a:spLocks noGrp="1"/>
          </p:cNvSpPr>
          <p:nvPr>
            <p:ph type="pic" sz="quarter" idx="14"/>
          </p:nvPr>
        </p:nvSpPr>
        <p:spPr>
          <a:xfrm>
            <a:off x="148759" y="141287"/>
            <a:ext cx="11895604" cy="3169179"/>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4081" y="3413620"/>
            <a:ext cx="9478683" cy="830169"/>
          </a:xfrm>
        </p:spPr>
        <p:txBody>
          <a:bodyPr/>
          <a:lstStyle>
            <a:lvl1pPr>
              <a:defRPr>
                <a:solidFill>
                  <a:schemeClr val="tx2"/>
                </a:solidFill>
              </a:defRPr>
            </a:lvl1pPr>
          </a:lstStyle>
          <a:p>
            <a:r>
              <a:rPr lang="fi-FI" noProof="0"/>
              <a:t>Muokkaa ots. perustyyl. napsautt.</a:t>
            </a:r>
          </a:p>
        </p:txBody>
      </p:sp>
      <p:sp>
        <p:nvSpPr>
          <p:cNvPr id="3" name="Content Placeholder 2"/>
          <p:cNvSpPr>
            <a:spLocks noGrp="1"/>
          </p:cNvSpPr>
          <p:nvPr>
            <p:ph idx="1"/>
          </p:nvPr>
        </p:nvSpPr>
        <p:spPr>
          <a:xfrm>
            <a:off x="614081" y="4258730"/>
            <a:ext cx="9478683" cy="20389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r>
              <a:rPr lang="fi-FI" noProof="0"/>
              <a:t>11.12.2024</a:t>
            </a:r>
          </a:p>
        </p:txBody>
      </p:sp>
      <p:sp>
        <p:nvSpPr>
          <p:cNvPr id="5" name="Footer Placeholder 4"/>
          <p:cNvSpPr>
            <a:spLocks noGrp="1"/>
          </p:cNvSpPr>
          <p:nvPr>
            <p:ph type="ftr" sz="quarter" idx="11"/>
          </p:nvPr>
        </p:nvSpPr>
        <p:spPr/>
        <p:txBody>
          <a:bodyPr/>
          <a:lstStyle/>
          <a:p>
            <a:r>
              <a:rPr lang="fi-FI" noProof="0"/>
              <a:t>Tekijä tai esityksen nimi</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
        <p:nvSpPr>
          <p:cNvPr id="9" name="TextBox 8"/>
          <p:cNvSpPr txBox="1"/>
          <p:nvPr/>
        </p:nvSpPr>
        <p:spPr>
          <a:xfrm>
            <a:off x="1532074" y="2407444"/>
            <a:ext cx="9137945" cy="878681"/>
          </a:xfrm>
          <a:prstGeom prst="rect">
            <a:avLst/>
          </a:prstGeom>
          <a:noFill/>
        </p:spPr>
        <p:txBody>
          <a:bodyPr wrap="square" rtlCol="0">
            <a:noAutofit/>
          </a:bodyPr>
          <a:lstStyle/>
          <a:p>
            <a:pPr algn="ctr"/>
            <a:r>
              <a:rPr lang="en-US" sz="4800">
                <a:solidFill>
                  <a:schemeClr val="bg1"/>
                </a:solidFill>
              </a:rPr>
              <a:t>Suomi on </a:t>
            </a:r>
            <a:r>
              <a:rPr lang="en-US" sz="4800" err="1">
                <a:solidFill>
                  <a:schemeClr val="bg1"/>
                </a:solidFill>
              </a:rPr>
              <a:t>energia-alan</a:t>
            </a:r>
            <a:r>
              <a:rPr lang="en-US" sz="4800">
                <a:solidFill>
                  <a:schemeClr val="bg1"/>
                </a:solidFill>
              </a:rPr>
              <a:t> </a:t>
            </a:r>
            <a:r>
              <a:rPr lang="en-US" sz="4800" err="1">
                <a:solidFill>
                  <a:schemeClr val="bg1"/>
                </a:solidFill>
              </a:rPr>
              <a:t>edelläkävijä</a:t>
            </a:r>
            <a:endParaRPr lang="en-US" sz="4800">
              <a:solidFill>
                <a:schemeClr val="bg1"/>
              </a:solidFill>
            </a:endParaRPr>
          </a:p>
        </p:txBody>
      </p:sp>
      <p:sp>
        <p:nvSpPr>
          <p:cNvPr id="7" name="Rectangle 6"/>
          <p:cNvSpPr/>
          <p:nvPr userDrawn="1"/>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
        <p:nvSpPr>
          <p:cNvPr id="11" name="TextBox 10"/>
          <p:cNvSpPr txBox="1"/>
          <p:nvPr userDrawn="1"/>
        </p:nvSpPr>
        <p:spPr>
          <a:xfrm>
            <a:off x="1532074" y="2407444"/>
            <a:ext cx="9137945" cy="878681"/>
          </a:xfrm>
          <a:prstGeom prst="rect">
            <a:avLst/>
          </a:prstGeom>
          <a:noFill/>
        </p:spPr>
        <p:txBody>
          <a:bodyPr wrap="square" rtlCol="0">
            <a:noAutofit/>
          </a:bodyPr>
          <a:lstStyle/>
          <a:p>
            <a:pPr algn="ctr"/>
            <a:r>
              <a:rPr lang="fi-FI" sz="4800" noProof="0">
                <a:solidFill>
                  <a:schemeClr val="bg1"/>
                </a:solidFill>
              </a:rPr>
              <a:t>Suomi on energia-alan edelläkävijä</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2">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woosh_1.png"/>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3">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4">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0" b="2"/>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cxnSp>
        <p:nvCxnSpPr>
          <p:cNvPr id="25" name="Straight Connector 24"/>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pic>
        <p:nvPicPr>
          <p:cNvPr id="13" name="Picture 12"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_5">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_6">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_7">
    <p:spTree>
      <p:nvGrpSpPr>
        <p:cNvPr id="1" name=""/>
        <p:cNvGrpSpPr/>
        <p:nvPr/>
      </p:nvGrpSpPr>
      <p:grpSpPr>
        <a:xfrm>
          <a:off x="0" y="0"/>
          <a:ext cx="0" cy="0"/>
          <a:chOff x="0" y="0"/>
          <a:chExt cx="0" cy="0"/>
        </a:xfrm>
      </p:grpSpPr>
      <p:sp>
        <p:nvSpPr>
          <p:cNvPr id="23" name="Rectangle 22"/>
          <p:cNvSpPr/>
          <p:nvPr userDrawn="1"/>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_8">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_picture_background">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156884" y="141288"/>
            <a:ext cx="11887480" cy="5830142"/>
          </a:xfrm>
          <a:solidFill>
            <a:schemeClr val="bg2"/>
          </a:solidFill>
        </p:spPr>
        <p:txBody>
          <a:bodyPr/>
          <a:lstStyle/>
          <a:p>
            <a:r>
              <a:rPr lang="fi-FI"/>
              <a:t>Lisää kuva napsauttamalla kuvaketta</a:t>
            </a:r>
            <a:endParaRPr lang="en-US"/>
          </a:p>
        </p:txBody>
      </p:sp>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0" name="Picture 9" descr="ET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1" name="Straight Connector 10"/>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7" name="Picture 6" descr="ET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9" name="Straight Connector 8"/>
          <p:cNvCxnSpPr/>
          <p:nvPr userDrawn="1"/>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081" y="365125"/>
            <a:ext cx="9478683" cy="1325563"/>
          </a:xfrm>
          <a:prstGeom prst="rect">
            <a:avLst/>
          </a:prstGeom>
        </p:spPr>
        <p:txBody>
          <a:bodyPr vert="horz" lIns="91440" tIns="45720" rIns="91440" bIns="45720" rtlCol="0" anchor="ctr">
            <a:normAutofit/>
          </a:bodyPr>
          <a:lstStyle/>
          <a:p>
            <a:r>
              <a:rPr lang="fi-FI" noProof="0"/>
              <a:t>Muokkaa ots. perustyyl. napsautt.</a:t>
            </a:r>
          </a:p>
        </p:txBody>
      </p:sp>
      <p:sp>
        <p:nvSpPr>
          <p:cNvPr id="3" name="Text Placeholder 2"/>
          <p:cNvSpPr>
            <a:spLocks noGrp="1"/>
          </p:cNvSpPr>
          <p:nvPr>
            <p:ph type="body" idx="1"/>
          </p:nvPr>
        </p:nvSpPr>
        <p:spPr>
          <a:xfrm>
            <a:off x="614081" y="1825625"/>
            <a:ext cx="9478683" cy="4351338"/>
          </a:xfrm>
          <a:prstGeom prst="rect">
            <a:avLst/>
          </a:prstGeom>
        </p:spPr>
        <p:txBody>
          <a:bodyPr vert="horz" lIns="91440" tIns="45720" rIns="91440" bIns="45720" rtlCol="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2"/>
          </p:nvPr>
        </p:nvSpPr>
        <p:spPr>
          <a:xfrm>
            <a:off x="10588815" y="6356350"/>
            <a:ext cx="1014507"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fi-FI" noProof="0"/>
              <a:t>11.12.2024</a:t>
            </a:r>
          </a:p>
        </p:txBody>
      </p:sp>
      <p:sp>
        <p:nvSpPr>
          <p:cNvPr id="5" name="Footer Placeholder 4"/>
          <p:cNvSpPr>
            <a:spLocks noGrp="1"/>
          </p:cNvSpPr>
          <p:nvPr>
            <p:ph type="ftr" sz="quarter" idx="3"/>
          </p:nvPr>
        </p:nvSpPr>
        <p:spPr>
          <a:xfrm>
            <a:off x="6775824" y="6356350"/>
            <a:ext cx="3812992"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fi-FI" noProof="0"/>
              <a:t>Tekijä tai esityksen nimi</a:t>
            </a:r>
          </a:p>
        </p:txBody>
      </p:sp>
      <p:sp>
        <p:nvSpPr>
          <p:cNvPr id="6" name="Slide Number Placeholder 5"/>
          <p:cNvSpPr>
            <a:spLocks noGrp="1"/>
          </p:cNvSpPr>
          <p:nvPr>
            <p:ph type="sldNum" sz="quarter" idx="4"/>
          </p:nvPr>
        </p:nvSpPr>
        <p:spPr>
          <a:xfrm>
            <a:off x="5819589" y="6356350"/>
            <a:ext cx="545354" cy="246581"/>
          </a:xfrm>
          <a:prstGeom prst="rect">
            <a:avLst/>
          </a:prstGeom>
        </p:spPr>
        <p:txBody>
          <a:bodyPr vert="horz" lIns="91440" tIns="45720" rIns="91440" bIns="45720" rtlCol="0" anchor="ctr"/>
          <a:lstStyle>
            <a:lvl1pPr algn="ctr">
              <a:defRPr sz="1000" b="1">
                <a:solidFill>
                  <a:srgbClr val="595959"/>
                </a:solidFill>
              </a:defRPr>
            </a:lvl1pPr>
          </a:lstStyle>
          <a:p>
            <a:fld id="{D5CDC59A-8C4B-3741-8921-09D2C8EE8BFB}" type="slidenum">
              <a:rPr lang="en-US" smtClean="0"/>
              <a:pPr/>
              <a:t>‹#›</a:t>
            </a:fld>
            <a:endParaRPr lang="en-US"/>
          </a:p>
        </p:txBody>
      </p:sp>
      <p:pic>
        <p:nvPicPr>
          <p:cNvPr id="15" name="Picture 14" descr="ET_vesileima.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pic>
        <p:nvPicPr>
          <p:cNvPr id="8" name="Picture 7" descr="ET_vesileima.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spTree>
    <p:extLst>
      <p:ext uri="{BB962C8B-B14F-4D97-AF65-F5344CB8AC3E}">
        <p14:creationId xmlns:p14="http://schemas.microsoft.com/office/powerpoint/2010/main" val="1724093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0.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0.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en-US" dirty="0" err="1"/>
              <a:t>Kaukolämpöjohtojen</a:t>
            </a:r>
            <a:r>
              <a:rPr lang="en-US" dirty="0"/>
              <a:t> </a:t>
            </a:r>
            <a:r>
              <a:rPr lang="en-US" dirty="0" err="1"/>
              <a:t>rakentamiskustannukset</a:t>
            </a:r>
            <a:endParaRPr lang="en-US" dirty="0"/>
          </a:p>
        </p:txBody>
      </p:sp>
      <p:sp>
        <p:nvSpPr>
          <p:cNvPr id="5" name="Alaotsikko 4">
            <a:extLst>
              <a:ext uri="{FF2B5EF4-FFF2-40B4-BE49-F238E27FC236}">
                <a16:creationId xmlns:a16="http://schemas.microsoft.com/office/drawing/2014/main" id="{8698AD20-0F09-C2A5-E804-D12CC3C19823}"/>
              </a:ext>
            </a:extLst>
          </p:cNvPr>
          <p:cNvSpPr>
            <a:spLocks noGrp="1"/>
          </p:cNvSpPr>
          <p:nvPr>
            <p:ph type="subTitle" idx="1"/>
          </p:nvPr>
        </p:nvSpPr>
        <p:spPr/>
        <p:txBody>
          <a:bodyPr vert="horz" lIns="91440" tIns="45720" rIns="91440" bIns="45720" rtlCol="0" anchor="t">
            <a:normAutofit lnSpcReduction="10000"/>
          </a:bodyPr>
          <a:lstStyle/>
          <a:p>
            <a:r>
              <a:rPr lang="en-US" sz="4900" b="1" dirty="0">
                <a:cs typeface="Calibri"/>
              </a:rPr>
              <a:t>2023</a:t>
            </a:r>
            <a:endParaRPr lang="fi-FI" dirty="0"/>
          </a:p>
        </p:txBody>
      </p:sp>
    </p:spTree>
    <p:extLst>
      <p:ext uri="{BB962C8B-B14F-4D97-AF65-F5344CB8AC3E}">
        <p14:creationId xmlns:p14="http://schemas.microsoft.com/office/powerpoint/2010/main" val="508804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0B6D8-467E-06D7-7CA5-8FA513FCA8AD}"/>
              </a:ext>
            </a:extLst>
          </p:cNvPr>
          <p:cNvSpPr>
            <a:spLocks noGrp="1"/>
          </p:cNvSpPr>
          <p:nvPr>
            <p:ph type="title"/>
          </p:nvPr>
        </p:nvSpPr>
        <p:spPr>
          <a:xfrm>
            <a:off x="614079" y="365125"/>
            <a:ext cx="9972000" cy="1325563"/>
          </a:xfrm>
        </p:spPr>
        <p:txBody>
          <a:bodyPr>
            <a:noAutofit/>
          </a:bodyPr>
          <a:lstStyle/>
          <a:p>
            <a:r>
              <a:rPr lang="fi-FI" sz="2800" dirty="0"/>
              <a:t>2Mpuk-kaukolämpöjohtojen arvonlisäverottomat rakentamisen kokonaiskustannukset 2023 – </a:t>
            </a:r>
            <a:r>
              <a:rPr lang="fi-FI" sz="2800" i="1" dirty="0"/>
              <a:t>uudisrakentaminen</a:t>
            </a:r>
          </a:p>
        </p:txBody>
      </p:sp>
      <p:sp>
        <p:nvSpPr>
          <p:cNvPr id="3" name="Date Placeholder 2">
            <a:extLst>
              <a:ext uri="{FF2B5EF4-FFF2-40B4-BE49-F238E27FC236}">
                <a16:creationId xmlns:a16="http://schemas.microsoft.com/office/drawing/2014/main" id="{3EAFA04A-867B-DA56-666C-19F5C3D17719}"/>
              </a:ext>
            </a:extLst>
          </p:cNvPr>
          <p:cNvSpPr>
            <a:spLocks noGrp="1"/>
          </p:cNvSpPr>
          <p:nvPr>
            <p:ph type="dt" sz="half" idx="10"/>
          </p:nvPr>
        </p:nvSpPr>
        <p:spPr/>
        <p:txBody>
          <a:bodyPr/>
          <a:lstStyle/>
          <a:p>
            <a:r>
              <a:rPr lang="fi-FI" noProof="0"/>
              <a:t>11.12.2024</a:t>
            </a:r>
          </a:p>
        </p:txBody>
      </p:sp>
      <p:sp>
        <p:nvSpPr>
          <p:cNvPr id="4" name="Slide Number Placeholder 3">
            <a:extLst>
              <a:ext uri="{FF2B5EF4-FFF2-40B4-BE49-F238E27FC236}">
                <a16:creationId xmlns:a16="http://schemas.microsoft.com/office/drawing/2014/main" id="{D4514857-8D11-6F5E-DD01-6DA154574FEF}"/>
              </a:ext>
            </a:extLst>
          </p:cNvPr>
          <p:cNvSpPr>
            <a:spLocks noGrp="1"/>
          </p:cNvSpPr>
          <p:nvPr>
            <p:ph type="sldNum" sz="quarter" idx="12"/>
          </p:nvPr>
        </p:nvSpPr>
        <p:spPr/>
        <p:txBody>
          <a:bodyPr/>
          <a:lstStyle/>
          <a:p>
            <a:fld id="{D5CDC59A-8C4B-3741-8921-09D2C8EE8BFB}" type="slidenum">
              <a:rPr lang="en-US" smtClean="0"/>
              <a:t>10</a:t>
            </a:fld>
            <a:endParaRPr lang="en-US"/>
          </a:p>
        </p:txBody>
      </p:sp>
      <p:graphicFrame>
        <p:nvGraphicFramePr>
          <p:cNvPr id="5" name="Table 4">
            <a:extLst>
              <a:ext uri="{FF2B5EF4-FFF2-40B4-BE49-F238E27FC236}">
                <a16:creationId xmlns:a16="http://schemas.microsoft.com/office/drawing/2014/main" id="{3D0CF4E8-D698-D1D1-90F3-CE021C91F0EC}"/>
              </a:ext>
            </a:extLst>
          </p:cNvPr>
          <p:cNvGraphicFramePr>
            <a:graphicFrameLocks noGrp="1"/>
          </p:cNvGraphicFramePr>
          <p:nvPr>
            <p:extLst>
              <p:ext uri="{D42A27DB-BD31-4B8C-83A1-F6EECF244321}">
                <p14:modId xmlns:p14="http://schemas.microsoft.com/office/powerpoint/2010/main" val="2550766632"/>
              </p:ext>
            </p:extLst>
          </p:nvPr>
        </p:nvGraphicFramePr>
        <p:xfrm>
          <a:off x="614081" y="1888096"/>
          <a:ext cx="9972001" cy="1268975"/>
        </p:xfrm>
        <a:graphic>
          <a:graphicData uri="http://schemas.openxmlformats.org/drawingml/2006/table">
            <a:tbl>
              <a:tblPr>
                <a:tableStyleId>{5C22544A-7EE6-4342-B048-85BDC9FD1C3A}</a:tableStyleId>
              </a:tblPr>
              <a:tblGrid>
                <a:gridCol w="2776391">
                  <a:extLst>
                    <a:ext uri="{9D8B030D-6E8A-4147-A177-3AD203B41FA5}">
                      <a16:colId xmlns:a16="http://schemas.microsoft.com/office/drawing/2014/main" val="2889206691"/>
                    </a:ext>
                  </a:extLst>
                </a:gridCol>
                <a:gridCol w="1972638">
                  <a:extLst>
                    <a:ext uri="{9D8B030D-6E8A-4147-A177-3AD203B41FA5}">
                      <a16:colId xmlns:a16="http://schemas.microsoft.com/office/drawing/2014/main" val="3004043729"/>
                    </a:ext>
                  </a:extLst>
                </a:gridCol>
                <a:gridCol w="1305743">
                  <a:extLst>
                    <a:ext uri="{9D8B030D-6E8A-4147-A177-3AD203B41FA5}">
                      <a16:colId xmlns:a16="http://schemas.microsoft.com/office/drawing/2014/main" val="3637551683"/>
                    </a:ext>
                  </a:extLst>
                </a:gridCol>
                <a:gridCol w="1305743">
                  <a:extLst>
                    <a:ext uri="{9D8B030D-6E8A-4147-A177-3AD203B41FA5}">
                      <a16:colId xmlns:a16="http://schemas.microsoft.com/office/drawing/2014/main" val="2777350714"/>
                    </a:ext>
                  </a:extLst>
                </a:gridCol>
                <a:gridCol w="1305743">
                  <a:extLst>
                    <a:ext uri="{9D8B030D-6E8A-4147-A177-3AD203B41FA5}">
                      <a16:colId xmlns:a16="http://schemas.microsoft.com/office/drawing/2014/main" val="1895097079"/>
                    </a:ext>
                  </a:extLst>
                </a:gridCol>
                <a:gridCol w="1305743">
                  <a:extLst>
                    <a:ext uri="{9D8B030D-6E8A-4147-A177-3AD203B41FA5}">
                      <a16:colId xmlns:a16="http://schemas.microsoft.com/office/drawing/2014/main" val="2501823090"/>
                    </a:ext>
                  </a:extLst>
                </a:gridCol>
              </a:tblGrid>
              <a:tr h="310944">
                <a:tc>
                  <a:txBody>
                    <a:bodyPr/>
                    <a:lstStyle/>
                    <a:p>
                      <a:pPr marL="0" algn="l" defTabSz="914400" rtl="0" eaLnBrk="1" fontAlgn="b" latinLnBrk="0" hangingPunct="1"/>
                      <a:endParaRPr lang="fi-FI" sz="1400" b="0" i="0" u="none" strike="noStrike" kern="1200" dirty="0">
                        <a:solidFill>
                          <a:srgbClr val="000000"/>
                        </a:solidFill>
                        <a:effectLst/>
                        <a:latin typeface="+mn-lt"/>
                        <a:ea typeface="+mn-ea"/>
                        <a:cs typeface="+mn-cs"/>
                      </a:endParaRPr>
                    </a:p>
                  </a:txBody>
                  <a:tcPr marL="9525" marR="9525" marT="9525"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Rakennetut johdot [m]</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20-65</a:t>
                      </a:r>
                    </a:p>
                  </a:txBody>
                  <a:tcPr marL="9525" marR="9525" marT="9525"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80-150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200-250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300-400</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09060"/>
                  </a:ext>
                </a:extLst>
              </a:tr>
              <a:tr h="466595">
                <a:tc>
                  <a:txBody>
                    <a:bodyPr/>
                    <a:lstStyle/>
                    <a:p>
                      <a:pPr marL="108000" algn="l" defTabSz="914400" rtl="0" eaLnBrk="1" fontAlgn="b" latinLnBrk="0" hangingPunct="1"/>
                      <a:r>
                        <a:rPr lang="fi-FI" sz="1400" b="1" i="0" u="none" strike="noStrike" kern="1200" dirty="0">
                          <a:solidFill>
                            <a:srgbClr val="000000"/>
                          </a:solidFill>
                          <a:effectLst/>
                          <a:latin typeface="+mn-lt"/>
                          <a:ea typeface="+mn-ea"/>
                          <a:cs typeface="+mn-cs"/>
                        </a:rPr>
                        <a:t>Uudisrakentaminen, </a:t>
                      </a:r>
                    </a:p>
                    <a:p>
                      <a:pPr marL="108000" algn="l" defTabSz="914400" rtl="0" eaLnBrk="1" fontAlgn="b" latinLnBrk="0" hangingPunct="1"/>
                      <a:r>
                        <a:rPr lang="fi-FI" sz="1400" b="1" dirty="0"/>
                        <a:t>Tiivis kaupunkimainen ympäristö </a:t>
                      </a:r>
                      <a:endParaRPr lang="fi-FI" sz="1400" b="1"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Rakennettu johtopituus </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0" i="0" u="none" strike="noStrike" kern="1200" dirty="0">
                          <a:solidFill>
                            <a:srgbClr val="000000"/>
                          </a:solidFill>
                          <a:effectLst/>
                          <a:latin typeface="+mn-lt"/>
                          <a:ea typeface="+mn-ea"/>
                          <a:cs typeface="+mn-cs"/>
                        </a:rPr>
                        <a:t>14069</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0" i="0" u="none" strike="noStrike" kern="1200" dirty="0">
                          <a:solidFill>
                            <a:srgbClr val="000000"/>
                          </a:solidFill>
                          <a:effectLst/>
                          <a:latin typeface="+mn-lt"/>
                          <a:ea typeface="+mn-ea"/>
                          <a:cs typeface="+mn-cs"/>
                        </a:rPr>
                        <a:t>17951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0" i="0" u="none" strike="noStrike" kern="1200" dirty="0">
                          <a:solidFill>
                            <a:srgbClr val="000000"/>
                          </a:solidFill>
                          <a:effectLst/>
                          <a:latin typeface="+mn-lt"/>
                          <a:ea typeface="+mn-ea"/>
                          <a:cs typeface="+mn-cs"/>
                        </a:rPr>
                        <a:t>2954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0" i="0" u="none" strike="noStrike" kern="1200" dirty="0">
                          <a:solidFill>
                            <a:srgbClr val="000000"/>
                          </a:solidFill>
                          <a:effectLst/>
                          <a:latin typeface="+mn-lt"/>
                          <a:ea typeface="+mn-ea"/>
                          <a:cs typeface="+mn-cs"/>
                        </a:rPr>
                        <a:t>4733</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3718304"/>
                  </a:ext>
                </a:extLst>
              </a:tr>
              <a:tr h="491436">
                <a:tc>
                  <a:txBody>
                    <a:bodyPr/>
                    <a:lstStyle/>
                    <a:p>
                      <a:pPr marL="108000" algn="l" defTabSz="914400" rtl="0" eaLnBrk="1" fontAlgn="b" latinLnBrk="0" hangingPunct="1"/>
                      <a:r>
                        <a:rPr lang="fi-FI" sz="1400" b="1" i="0" u="none" strike="noStrike" kern="1200" dirty="0">
                          <a:solidFill>
                            <a:srgbClr val="000000"/>
                          </a:solidFill>
                          <a:effectLst/>
                          <a:latin typeface="+mn-lt"/>
                          <a:ea typeface="+mn-ea"/>
                          <a:cs typeface="+mn-cs"/>
                        </a:rPr>
                        <a:t>Uudisrakentaminen, </a:t>
                      </a:r>
                    </a:p>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dirty="0"/>
                        <a:t>Väljemmin rakennettu ympäristö</a:t>
                      </a:r>
                      <a:endParaRPr lang="fi-FI" sz="1400" b="1"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Rakennettu johtopituus </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0" i="0" u="none" strike="noStrike" kern="1200" dirty="0">
                          <a:solidFill>
                            <a:srgbClr val="000000"/>
                          </a:solidFill>
                          <a:effectLst/>
                          <a:latin typeface="+mn-lt"/>
                          <a:ea typeface="+mn-ea"/>
                          <a:cs typeface="+mn-cs"/>
                        </a:rPr>
                        <a:t>2132</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0" i="0" u="none" strike="noStrike" kern="1200" dirty="0">
                          <a:solidFill>
                            <a:srgbClr val="000000"/>
                          </a:solidFill>
                          <a:effectLst/>
                          <a:latin typeface="+mn-lt"/>
                          <a:ea typeface="+mn-ea"/>
                          <a:cs typeface="+mn-cs"/>
                        </a:rPr>
                        <a:t>7762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0" i="0" u="none" strike="noStrike" kern="1200" dirty="0">
                          <a:solidFill>
                            <a:srgbClr val="000000"/>
                          </a:solidFill>
                          <a:effectLst/>
                          <a:latin typeface="+mn-lt"/>
                          <a:ea typeface="+mn-ea"/>
                          <a:cs typeface="+mn-cs"/>
                        </a:rPr>
                        <a:t>849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0" i="0" u="none" strike="noStrike" kern="1200" dirty="0">
                          <a:solidFill>
                            <a:srgbClr val="000000"/>
                          </a:solidFill>
                          <a:effectLst/>
                          <a:latin typeface="+mn-lt"/>
                          <a:ea typeface="+mn-ea"/>
                          <a:cs typeface="+mn-cs"/>
                        </a:rPr>
                        <a:t>0</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4775915"/>
                  </a:ext>
                </a:extLst>
              </a:tr>
            </a:tbl>
          </a:graphicData>
        </a:graphic>
      </p:graphicFrame>
      <p:graphicFrame>
        <p:nvGraphicFramePr>
          <p:cNvPr id="13" name="Table 12">
            <a:extLst>
              <a:ext uri="{FF2B5EF4-FFF2-40B4-BE49-F238E27FC236}">
                <a16:creationId xmlns:a16="http://schemas.microsoft.com/office/drawing/2014/main" id="{0F1EEF68-9364-1C04-99D4-2AB955180780}"/>
              </a:ext>
            </a:extLst>
          </p:cNvPr>
          <p:cNvGraphicFramePr>
            <a:graphicFrameLocks noGrp="1"/>
          </p:cNvGraphicFramePr>
          <p:nvPr>
            <p:extLst>
              <p:ext uri="{D42A27DB-BD31-4B8C-83A1-F6EECF244321}">
                <p14:modId xmlns:p14="http://schemas.microsoft.com/office/powerpoint/2010/main" val="1388057114"/>
              </p:ext>
            </p:extLst>
          </p:nvPr>
        </p:nvGraphicFramePr>
        <p:xfrm>
          <a:off x="614080" y="3354479"/>
          <a:ext cx="9972000" cy="2360916"/>
        </p:xfrm>
        <a:graphic>
          <a:graphicData uri="http://schemas.openxmlformats.org/drawingml/2006/table">
            <a:tbl>
              <a:tblPr>
                <a:tableStyleId>{5C22544A-7EE6-4342-B048-85BDC9FD1C3A}</a:tableStyleId>
              </a:tblPr>
              <a:tblGrid>
                <a:gridCol w="2776392">
                  <a:extLst>
                    <a:ext uri="{9D8B030D-6E8A-4147-A177-3AD203B41FA5}">
                      <a16:colId xmlns:a16="http://schemas.microsoft.com/office/drawing/2014/main" val="623426573"/>
                    </a:ext>
                  </a:extLst>
                </a:gridCol>
                <a:gridCol w="1982912">
                  <a:extLst>
                    <a:ext uri="{9D8B030D-6E8A-4147-A177-3AD203B41FA5}">
                      <a16:colId xmlns:a16="http://schemas.microsoft.com/office/drawing/2014/main" val="4047652821"/>
                    </a:ext>
                  </a:extLst>
                </a:gridCol>
                <a:gridCol w="1303174">
                  <a:extLst>
                    <a:ext uri="{9D8B030D-6E8A-4147-A177-3AD203B41FA5}">
                      <a16:colId xmlns:a16="http://schemas.microsoft.com/office/drawing/2014/main" val="215659770"/>
                    </a:ext>
                  </a:extLst>
                </a:gridCol>
                <a:gridCol w="1303174">
                  <a:extLst>
                    <a:ext uri="{9D8B030D-6E8A-4147-A177-3AD203B41FA5}">
                      <a16:colId xmlns:a16="http://schemas.microsoft.com/office/drawing/2014/main" val="792762323"/>
                    </a:ext>
                  </a:extLst>
                </a:gridCol>
                <a:gridCol w="1303174">
                  <a:extLst>
                    <a:ext uri="{9D8B030D-6E8A-4147-A177-3AD203B41FA5}">
                      <a16:colId xmlns:a16="http://schemas.microsoft.com/office/drawing/2014/main" val="637564566"/>
                    </a:ext>
                  </a:extLst>
                </a:gridCol>
                <a:gridCol w="1303174">
                  <a:extLst>
                    <a:ext uri="{9D8B030D-6E8A-4147-A177-3AD203B41FA5}">
                      <a16:colId xmlns:a16="http://schemas.microsoft.com/office/drawing/2014/main" val="3266640093"/>
                    </a:ext>
                  </a:extLst>
                </a:gridCol>
              </a:tblGrid>
              <a:tr h="325892">
                <a:tc>
                  <a:txBody>
                    <a:bodyPr/>
                    <a:lstStyle/>
                    <a:p>
                      <a:pPr marL="0" algn="l" defTabSz="914400" rtl="0" eaLnBrk="1" fontAlgn="b" latinLnBrk="0" hangingPunct="1"/>
                      <a:endParaRPr lang="fi-FI" sz="1400" b="0" i="0" u="none" strike="noStrike" kern="1200" dirty="0">
                        <a:solidFill>
                          <a:srgbClr val="000000"/>
                        </a:solidFill>
                        <a:effectLst/>
                        <a:latin typeface="+mn-lt"/>
                        <a:ea typeface="+mn-ea"/>
                        <a:cs typeface="+mn-cs"/>
                      </a:endParaRPr>
                    </a:p>
                  </a:txBody>
                  <a:tcPr marL="9525" marR="9525" marT="9525"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Kokonaiskustannus [€/m]</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20-65</a:t>
                      </a:r>
                    </a:p>
                  </a:txBody>
                  <a:tcPr marL="9525" marR="9525" marT="9525"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80-150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200-250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300-400</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9260393"/>
                  </a:ext>
                </a:extLst>
              </a:tr>
              <a:tr h="254378">
                <a:tc rowSpan="4">
                  <a:txBody>
                    <a:bodyPr/>
                    <a:lstStyle/>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i="0" u="none" strike="noStrike" kern="1200" dirty="0">
                          <a:solidFill>
                            <a:srgbClr val="000000"/>
                          </a:solidFill>
                          <a:effectLst/>
                          <a:latin typeface="+mn-lt"/>
                          <a:ea typeface="+mn-ea"/>
                          <a:cs typeface="+mn-cs"/>
                        </a:rPr>
                        <a:t>Uudisrakentaminen, </a:t>
                      </a:r>
                    </a:p>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dirty="0"/>
                        <a:t>Tiivis kaupunkimainen ympäristö</a:t>
                      </a:r>
                      <a:endParaRPr lang="fi-FI" sz="1400" b="1"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08000" algn="l" defTabSz="914400" rtl="0" eaLnBrk="1" fontAlgn="b" latinLnBrk="0" hangingPunct="1"/>
                      <a:r>
                        <a:rPr lang="fi-FI" sz="1400" b="1" i="0" u="none" strike="noStrike" kern="1200" dirty="0">
                          <a:solidFill>
                            <a:srgbClr val="000000"/>
                          </a:solidFill>
                          <a:effectLst/>
                          <a:latin typeface="+mn-lt"/>
                          <a:ea typeface="+mn-ea"/>
                          <a:cs typeface="+mn-cs"/>
                        </a:rPr>
                        <a:t>Painotettu keskiarvo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380</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499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646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a:solidFill>
                            <a:schemeClr val="tx1"/>
                          </a:solidFill>
                          <a:effectLst/>
                          <a:latin typeface="+mn-lt"/>
                        </a:rPr>
                        <a:t>637</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2625516"/>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Aritmeettinen keskiarvo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279</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381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728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1006</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8003611"/>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Maksimiarvo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545</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810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970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1505</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4737125"/>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Minimiarvo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51</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120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480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538</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009488"/>
                  </a:ext>
                </a:extLst>
              </a:tr>
              <a:tr h="254378">
                <a:tc rowSpan="4">
                  <a:txBody>
                    <a:bodyPr/>
                    <a:lstStyle/>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i="0" u="none" strike="noStrike" kern="1200" dirty="0">
                          <a:solidFill>
                            <a:srgbClr val="000000"/>
                          </a:solidFill>
                          <a:effectLst/>
                          <a:latin typeface="+mn-lt"/>
                          <a:ea typeface="+mn-ea"/>
                          <a:cs typeface="+mn-cs"/>
                        </a:rPr>
                        <a:t>Uudisrakentaminen, </a:t>
                      </a:r>
                    </a:p>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dirty="0"/>
                        <a:t>Väljemmin rakennettu ympäristö</a:t>
                      </a:r>
                      <a:endParaRPr lang="fi-FI" sz="1400" b="1"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08000" algn="l" defTabSz="914400" rtl="0" eaLnBrk="1" fontAlgn="b" latinLnBrk="0" hangingPunct="1"/>
                      <a:r>
                        <a:rPr lang="fi-FI" sz="1400" b="1" i="0" u="none" strike="noStrike" kern="1200" dirty="0">
                          <a:solidFill>
                            <a:srgbClr val="000000"/>
                          </a:solidFill>
                          <a:effectLst/>
                          <a:latin typeface="+mn-lt"/>
                          <a:ea typeface="+mn-ea"/>
                          <a:cs typeface="+mn-cs"/>
                        </a:rPr>
                        <a:t>Painotettu keskiarvo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214</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325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506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3839757"/>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Aritmeettinen keskiarvo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208</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308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495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0050182"/>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Maksimiarvo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292</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518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553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0824267"/>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Minimiarvo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152</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156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449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6856975"/>
                  </a:ext>
                </a:extLst>
              </a:tr>
            </a:tbl>
          </a:graphicData>
        </a:graphic>
      </p:graphicFrame>
      <p:sp>
        <p:nvSpPr>
          <p:cNvPr id="6" name="TextBox 5">
            <a:extLst>
              <a:ext uri="{FF2B5EF4-FFF2-40B4-BE49-F238E27FC236}">
                <a16:creationId xmlns:a16="http://schemas.microsoft.com/office/drawing/2014/main" id="{1DE43AEA-1867-E379-0CB0-8EE2AA2F4BBC}"/>
              </a:ext>
            </a:extLst>
          </p:cNvPr>
          <p:cNvSpPr txBox="1"/>
          <p:nvPr/>
        </p:nvSpPr>
        <p:spPr>
          <a:xfrm>
            <a:off x="614079" y="5912803"/>
            <a:ext cx="9972001" cy="307777"/>
          </a:xfrm>
          <a:prstGeom prst="rect">
            <a:avLst/>
          </a:prstGeom>
          <a:noFill/>
        </p:spPr>
        <p:txBody>
          <a:bodyPr wrap="square" rtlCol="0">
            <a:spAutoFit/>
          </a:bodyPr>
          <a:lstStyle/>
          <a:p>
            <a:r>
              <a:rPr lang="fi-FI" sz="1400" dirty="0"/>
              <a:t>Merkintöjen selitykset: ”..”  = Tieto on liian epävarma ilmoitettavaksi. ”-” = Tilastotietoa ei ole.</a:t>
            </a:r>
          </a:p>
        </p:txBody>
      </p:sp>
    </p:spTree>
    <p:extLst>
      <p:ext uri="{BB962C8B-B14F-4D97-AF65-F5344CB8AC3E}">
        <p14:creationId xmlns:p14="http://schemas.microsoft.com/office/powerpoint/2010/main" val="1732084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2C3F1-546A-F8C3-6900-0B1A94E3C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AA6FC-158C-79A0-21AF-F6BD1067E1FB}"/>
              </a:ext>
            </a:extLst>
          </p:cNvPr>
          <p:cNvSpPr>
            <a:spLocks noGrp="1"/>
          </p:cNvSpPr>
          <p:nvPr>
            <p:ph type="title"/>
          </p:nvPr>
        </p:nvSpPr>
        <p:spPr>
          <a:xfrm>
            <a:off x="614081" y="365125"/>
            <a:ext cx="9971999" cy="1325563"/>
          </a:xfrm>
        </p:spPr>
        <p:txBody>
          <a:bodyPr>
            <a:noAutofit/>
          </a:bodyPr>
          <a:lstStyle/>
          <a:p>
            <a:r>
              <a:rPr lang="fi-FI" sz="2800" dirty="0"/>
              <a:t>2Mpuk-kaukolämpöjohtojen arvonlisäverottomat rakentamisen kokonaiskustannukset 2023 – </a:t>
            </a:r>
            <a:r>
              <a:rPr lang="fi-FI" sz="2800" i="1" dirty="0"/>
              <a:t>perusparantaminen</a:t>
            </a:r>
          </a:p>
        </p:txBody>
      </p:sp>
      <p:sp>
        <p:nvSpPr>
          <p:cNvPr id="3" name="Date Placeholder 2">
            <a:extLst>
              <a:ext uri="{FF2B5EF4-FFF2-40B4-BE49-F238E27FC236}">
                <a16:creationId xmlns:a16="http://schemas.microsoft.com/office/drawing/2014/main" id="{BB600478-460A-AC00-0E6B-52FD83692CCE}"/>
              </a:ext>
            </a:extLst>
          </p:cNvPr>
          <p:cNvSpPr>
            <a:spLocks noGrp="1"/>
          </p:cNvSpPr>
          <p:nvPr>
            <p:ph type="dt" sz="half" idx="10"/>
          </p:nvPr>
        </p:nvSpPr>
        <p:spPr/>
        <p:txBody>
          <a:bodyPr/>
          <a:lstStyle/>
          <a:p>
            <a:r>
              <a:rPr lang="fi-FI" noProof="0"/>
              <a:t>11.12.2024</a:t>
            </a:r>
          </a:p>
        </p:txBody>
      </p:sp>
      <p:sp>
        <p:nvSpPr>
          <p:cNvPr id="4" name="Slide Number Placeholder 3">
            <a:extLst>
              <a:ext uri="{FF2B5EF4-FFF2-40B4-BE49-F238E27FC236}">
                <a16:creationId xmlns:a16="http://schemas.microsoft.com/office/drawing/2014/main" id="{BD08E153-0731-898A-DFB4-A42DF43D48ED}"/>
              </a:ext>
            </a:extLst>
          </p:cNvPr>
          <p:cNvSpPr>
            <a:spLocks noGrp="1"/>
          </p:cNvSpPr>
          <p:nvPr>
            <p:ph type="sldNum" sz="quarter" idx="12"/>
          </p:nvPr>
        </p:nvSpPr>
        <p:spPr/>
        <p:txBody>
          <a:bodyPr/>
          <a:lstStyle/>
          <a:p>
            <a:fld id="{D5CDC59A-8C4B-3741-8921-09D2C8EE8BFB}" type="slidenum">
              <a:rPr lang="en-US" smtClean="0"/>
              <a:t>11</a:t>
            </a:fld>
            <a:endParaRPr lang="en-US"/>
          </a:p>
        </p:txBody>
      </p:sp>
      <p:graphicFrame>
        <p:nvGraphicFramePr>
          <p:cNvPr id="5" name="Table 4">
            <a:extLst>
              <a:ext uri="{FF2B5EF4-FFF2-40B4-BE49-F238E27FC236}">
                <a16:creationId xmlns:a16="http://schemas.microsoft.com/office/drawing/2014/main" id="{E7D001C0-BF30-D595-6788-7A60BD69D978}"/>
              </a:ext>
            </a:extLst>
          </p:cNvPr>
          <p:cNvGraphicFramePr>
            <a:graphicFrameLocks noGrp="1"/>
          </p:cNvGraphicFramePr>
          <p:nvPr>
            <p:extLst>
              <p:ext uri="{D42A27DB-BD31-4B8C-83A1-F6EECF244321}">
                <p14:modId xmlns:p14="http://schemas.microsoft.com/office/powerpoint/2010/main" val="431817985"/>
              </p:ext>
            </p:extLst>
          </p:nvPr>
        </p:nvGraphicFramePr>
        <p:xfrm>
          <a:off x="614081" y="1888096"/>
          <a:ext cx="9972001" cy="1268975"/>
        </p:xfrm>
        <a:graphic>
          <a:graphicData uri="http://schemas.openxmlformats.org/drawingml/2006/table">
            <a:tbl>
              <a:tblPr>
                <a:tableStyleId>{5C22544A-7EE6-4342-B048-85BDC9FD1C3A}</a:tableStyleId>
              </a:tblPr>
              <a:tblGrid>
                <a:gridCol w="2776391">
                  <a:extLst>
                    <a:ext uri="{9D8B030D-6E8A-4147-A177-3AD203B41FA5}">
                      <a16:colId xmlns:a16="http://schemas.microsoft.com/office/drawing/2014/main" val="2889206691"/>
                    </a:ext>
                  </a:extLst>
                </a:gridCol>
                <a:gridCol w="1972638">
                  <a:extLst>
                    <a:ext uri="{9D8B030D-6E8A-4147-A177-3AD203B41FA5}">
                      <a16:colId xmlns:a16="http://schemas.microsoft.com/office/drawing/2014/main" val="3004043729"/>
                    </a:ext>
                  </a:extLst>
                </a:gridCol>
                <a:gridCol w="1305743">
                  <a:extLst>
                    <a:ext uri="{9D8B030D-6E8A-4147-A177-3AD203B41FA5}">
                      <a16:colId xmlns:a16="http://schemas.microsoft.com/office/drawing/2014/main" val="3637551683"/>
                    </a:ext>
                  </a:extLst>
                </a:gridCol>
                <a:gridCol w="1305743">
                  <a:extLst>
                    <a:ext uri="{9D8B030D-6E8A-4147-A177-3AD203B41FA5}">
                      <a16:colId xmlns:a16="http://schemas.microsoft.com/office/drawing/2014/main" val="2777350714"/>
                    </a:ext>
                  </a:extLst>
                </a:gridCol>
                <a:gridCol w="1305743">
                  <a:extLst>
                    <a:ext uri="{9D8B030D-6E8A-4147-A177-3AD203B41FA5}">
                      <a16:colId xmlns:a16="http://schemas.microsoft.com/office/drawing/2014/main" val="1895097079"/>
                    </a:ext>
                  </a:extLst>
                </a:gridCol>
                <a:gridCol w="1305743">
                  <a:extLst>
                    <a:ext uri="{9D8B030D-6E8A-4147-A177-3AD203B41FA5}">
                      <a16:colId xmlns:a16="http://schemas.microsoft.com/office/drawing/2014/main" val="2501823090"/>
                    </a:ext>
                  </a:extLst>
                </a:gridCol>
              </a:tblGrid>
              <a:tr h="310944">
                <a:tc>
                  <a:txBody>
                    <a:bodyPr/>
                    <a:lstStyle/>
                    <a:p>
                      <a:pPr marL="0" algn="l" defTabSz="914400" rtl="0" eaLnBrk="1" fontAlgn="b" latinLnBrk="0" hangingPunct="1"/>
                      <a:endParaRPr lang="fi-FI" sz="1400" b="0" i="0" u="none" strike="noStrike" kern="1200" dirty="0">
                        <a:solidFill>
                          <a:srgbClr val="000000"/>
                        </a:solidFill>
                        <a:effectLst/>
                        <a:latin typeface="+mn-lt"/>
                        <a:ea typeface="+mn-ea"/>
                        <a:cs typeface="+mn-cs"/>
                      </a:endParaRPr>
                    </a:p>
                  </a:txBody>
                  <a:tcPr marL="9525" marR="9525" marT="9525"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Rakennetut johdot [m]</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20-65</a:t>
                      </a:r>
                    </a:p>
                  </a:txBody>
                  <a:tcPr marL="9525" marR="9525" marT="9525"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80-150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200-250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300-400</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09060"/>
                  </a:ext>
                </a:extLst>
              </a:tr>
              <a:tr h="466595">
                <a:tc>
                  <a:txBody>
                    <a:bodyPr/>
                    <a:lstStyle/>
                    <a:p>
                      <a:pPr marL="108000" algn="l" defTabSz="914400" rtl="0" eaLnBrk="1" fontAlgn="b" latinLnBrk="0" hangingPunct="1"/>
                      <a:r>
                        <a:rPr lang="fi-FI" sz="1400" b="1" i="0" u="none" strike="noStrike" kern="1200" dirty="0">
                          <a:solidFill>
                            <a:srgbClr val="000000"/>
                          </a:solidFill>
                          <a:effectLst/>
                          <a:latin typeface="+mn-lt"/>
                          <a:ea typeface="+mn-ea"/>
                          <a:cs typeface="+mn-cs"/>
                        </a:rPr>
                        <a:t>Perusparantaminen, </a:t>
                      </a:r>
                    </a:p>
                    <a:p>
                      <a:pPr marL="108000" algn="l" defTabSz="914400" rtl="0" eaLnBrk="1" fontAlgn="b" latinLnBrk="0" hangingPunct="1"/>
                      <a:r>
                        <a:rPr lang="fi-FI" sz="1400" b="1" dirty="0"/>
                        <a:t>Tiivis kaupunkimainen ympäristö </a:t>
                      </a:r>
                      <a:endParaRPr lang="fi-FI" sz="1400" b="1"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Rakennettu johtopituus </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rgbClr val="000000"/>
                          </a:solidFill>
                          <a:effectLst/>
                          <a:latin typeface="+mn-lt"/>
                        </a:rPr>
                        <a:t>4281</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rgbClr val="000000"/>
                          </a:solidFill>
                          <a:effectLst/>
                          <a:latin typeface="+mn-lt"/>
                        </a:rPr>
                        <a:t>11261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rgbClr val="000000"/>
                          </a:solidFill>
                          <a:effectLst/>
                          <a:latin typeface="+mn-lt"/>
                        </a:rPr>
                        <a:t>6342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rgbClr val="000000"/>
                          </a:solidFill>
                          <a:effectLst/>
                          <a:latin typeface="+mn-lt"/>
                        </a:rPr>
                        <a:t>6920</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3718304"/>
                  </a:ext>
                </a:extLst>
              </a:tr>
              <a:tr h="491436">
                <a:tc>
                  <a:txBody>
                    <a:bodyPr/>
                    <a:lstStyle/>
                    <a:p>
                      <a:pPr marL="108000" algn="l" defTabSz="914400" rtl="0" eaLnBrk="1" fontAlgn="b" latinLnBrk="0" hangingPunct="1"/>
                      <a:r>
                        <a:rPr lang="fi-FI" sz="1400" b="1" i="0" u="none" strike="noStrike" kern="1200" dirty="0">
                          <a:solidFill>
                            <a:srgbClr val="000000"/>
                          </a:solidFill>
                          <a:effectLst/>
                          <a:latin typeface="+mn-lt"/>
                          <a:ea typeface="+mn-ea"/>
                          <a:cs typeface="+mn-cs"/>
                        </a:rPr>
                        <a:t>Perusparantaminen, </a:t>
                      </a:r>
                    </a:p>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dirty="0"/>
                        <a:t>Väljemmin rakennettu ympäristö</a:t>
                      </a:r>
                      <a:endParaRPr lang="fi-FI" sz="1400" b="1"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Rakennettu johtopituus </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rgbClr val="000000"/>
                          </a:solidFill>
                          <a:effectLst/>
                          <a:latin typeface="+mn-lt"/>
                        </a:rPr>
                        <a:t>2602</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rgbClr val="000000"/>
                          </a:solidFill>
                          <a:effectLst/>
                          <a:latin typeface="+mn-lt"/>
                        </a:rPr>
                        <a:t>2290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rgbClr val="000000"/>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rgbClr val="000000"/>
                          </a:solidFill>
                          <a:effectLst/>
                          <a:latin typeface="+mn-lt"/>
                        </a:rPr>
                        <a:t>549</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4775915"/>
                  </a:ext>
                </a:extLst>
              </a:tr>
            </a:tbl>
          </a:graphicData>
        </a:graphic>
      </p:graphicFrame>
      <p:graphicFrame>
        <p:nvGraphicFramePr>
          <p:cNvPr id="13" name="Table 12">
            <a:extLst>
              <a:ext uri="{FF2B5EF4-FFF2-40B4-BE49-F238E27FC236}">
                <a16:creationId xmlns:a16="http://schemas.microsoft.com/office/drawing/2014/main" id="{EA98C51E-73FB-A326-3954-98CA4D817AF1}"/>
              </a:ext>
            </a:extLst>
          </p:cNvPr>
          <p:cNvGraphicFramePr>
            <a:graphicFrameLocks noGrp="1"/>
          </p:cNvGraphicFramePr>
          <p:nvPr>
            <p:extLst>
              <p:ext uri="{D42A27DB-BD31-4B8C-83A1-F6EECF244321}">
                <p14:modId xmlns:p14="http://schemas.microsoft.com/office/powerpoint/2010/main" val="2059763783"/>
              </p:ext>
            </p:extLst>
          </p:nvPr>
        </p:nvGraphicFramePr>
        <p:xfrm>
          <a:off x="614080" y="3354479"/>
          <a:ext cx="9972000" cy="2360916"/>
        </p:xfrm>
        <a:graphic>
          <a:graphicData uri="http://schemas.openxmlformats.org/drawingml/2006/table">
            <a:tbl>
              <a:tblPr>
                <a:tableStyleId>{5C22544A-7EE6-4342-B048-85BDC9FD1C3A}</a:tableStyleId>
              </a:tblPr>
              <a:tblGrid>
                <a:gridCol w="2776392">
                  <a:extLst>
                    <a:ext uri="{9D8B030D-6E8A-4147-A177-3AD203B41FA5}">
                      <a16:colId xmlns:a16="http://schemas.microsoft.com/office/drawing/2014/main" val="623426573"/>
                    </a:ext>
                  </a:extLst>
                </a:gridCol>
                <a:gridCol w="1982912">
                  <a:extLst>
                    <a:ext uri="{9D8B030D-6E8A-4147-A177-3AD203B41FA5}">
                      <a16:colId xmlns:a16="http://schemas.microsoft.com/office/drawing/2014/main" val="4047652821"/>
                    </a:ext>
                  </a:extLst>
                </a:gridCol>
                <a:gridCol w="1303174">
                  <a:extLst>
                    <a:ext uri="{9D8B030D-6E8A-4147-A177-3AD203B41FA5}">
                      <a16:colId xmlns:a16="http://schemas.microsoft.com/office/drawing/2014/main" val="215659770"/>
                    </a:ext>
                  </a:extLst>
                </a:gridCol>
                <a:gridCol w="1303174">
                  <a:extLst>
                    <a:ext uri="{9D8B030D-6E8A-4147-A177-3AD203B41FA5}">
                      <a16:colId xmlns:a16="http://schemas.microsoft.com/office/drawing/2014/main" val="792762323"/>
                    </a:ext>
                  </a:extLst>
                </a:gridCol>
                <a:gridCol w="1303174">
                  <a:extLst>
                    <a:ext uri="{9D8B030D-6E8A-4147-A177-3AD203B41FA5}">
                      <a16:colId xmlns:a16="http://schemas.microsoft.com/office/drawing/2014/main" val="637564566"/>
                    </a:ext>
                  </a:extLst>
                </a:gridCol>
                <a:gridCol w="1303174">
                  <a:extLst>
                    <a:ext uri="{9D8B030D-6E8A-4147-A177-3AD203B41FA5}">
                      <a16:colId xmlns:a16="http://schemas.microsoft.com/office/drawing/2014/main" val="3266640093"/>
                    </a:ext>
                  </a:extLst>
                </a:gridCol>
              </a:tblGrid>
              <a:tr h="325892">
                <a:tc>
                  <a:txBody>
                    <a:bodyPr/>
                    <a:lstStyle/>
                    <a:p>
                      <a:pPr marL="0" algn="l" defTabSz="914400" rtl="0" eaLnBrk="1" fontAlgn="b" latinLnBrk="0" hangingPunct="1"/>
                      <a:endParaRPr lang="fi-FI" sz="1400" b="0" i="0" u="none" strike="noStrike" kern="1200" dirty="0">
                        <a:solidFill>
                          <a:srgbClr val="000000"/>
                        </a:solidFill>
                        <a:effectLst/>
                        <a:latin typeface="+mn-lt"/>
                        <a:ea typeface="+mn-ea"/>
                        <a:cs typeface="+mn-cs"/>
                      </a:endParaRPr>
                    </a:p>
                  </a:txBody>
                  <a:tcPr marL="9525" marR="9525" marT="9525"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Kokonaiskustannus [€/m]</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20-65</a:t>
                      </a:r>
                    </a:p>
                  </a:txBody>
                  <a:tcPr marL="9525" marR="9525" marT="9525"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80-150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200-250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300-400</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9260393"/>
                  </a:ext>
                </a:extLst>
              </a:tr>
              <a:tr h="254378">
                <a:tc rowSpan="4">
                  <a:txBody>
                    <a:bodyPr/>
                    <a:lstStyle/>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i="0" u="none" strike="noStrike" kern="1200" dirty="0">
                          <a:solidFill>
                            <a:srgbClr val="000000"/>
                          </a:solidFill>
                          <a:effectLst/>
                          <a:latin typeface="+mn-lt"/>
                          <a:ea typeface="+mn-ea"/>
                          <a:cs typeface="+mn-cs"/>
                        </a:rPr>
                        <a:t>Perusparantaminen, </a:t>
                      </a:r>
                    </a:p>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dirty="0"/>
                        <a:t>Tiivis kaupunkimainen ympäristö</a:t>
                      </a:r>
                      <a:endParaRPr lang="fi-FI" sz="1400" b="1"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08000" algn="l" defTabSz="914400" rtl="0" eaLnBrk="1" fontAlgn="b" latinLnBrk="0" hangingPunct="1"/>
                      <a:r>
                        <a:rPr lang="fi-FI" sz="1400" b="1" i="0" u="none" strike="noStrike" kern="1200" dirty="0">
                          <a:solidFill>
                            <a:srgbClr val="000000"/>
                          </a:solidFill>
                          <a:effectLst/>
                          <a:latin typeface="+mn-lt"/>
                          <a:ea typeface="+mn-ea"/>
                          <a:cs typeface="+mn-cs"/>
                        </a:rPr>
                        <a:t>Painotettu keskiarvo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456</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569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a:solidFill>
                            <a:schemeClr val="tx1"/>
                          </a:solidFill>
                          <a:effectLst/>
                          <a:latin typeface="+mn-lt"/>
                        </a:rPr>
                        <a:t>1202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a:solidFill>
                            <a:schemeClr val="tx1"/>
                          </a:solidFill>
                          <a:effectLst/>
                          <a:latin typeface="+mn-lt"/>
                        </a:rPr>
                        <a:t>1763</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2625516"/>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Aritmeettinen keskiarvo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341</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527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856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1424</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8003611"/>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Maksimiarvo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662</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1041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1510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2411</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4737125"/>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Minimiarvo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117</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155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510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848</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009488"/>
                  </a:ext>
                </a:extLst>
              </a:tr>
              <a:tr h="254378">
                <a:tc rowSpan="4">
                  <a:txBody>
                    <a:bodyPr/>
                    <a:lstStyle/>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i="0" u="none" strike="noStrike" kern="1200" dirty="0">
                          <a:solidFill>
                            <a:srgbClr val="000000"/>
                          </a:solidFill>
                          <a:effectLst/>
                          <a:latin typeface="+mn-lt"/>
                          <a:ea typeface="+mn-ea"/>
                          <a:cs typeface="+mn-cs"/>
                        </a:rPr>
                        <a:t>Perusparantaminen, </a:t>
                      </a:r>
                    </a:p>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dirty="0"/>
                        <a:t>Väljemmin rakennettu ympäristö</a:t>
                      </a:r>
                      <a:endParaRPr lang="fi-FI" sz="1400" b="1"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08000" algn="l" defTabSz="914400" rtl="0" eaLnBrk="1" fontAlgn="b" latinLnBrk="0" hangingPunct="1"/>
                      <a:r>
                        <a:rPr lang="fi-FI" sz="1400" b="1" i="0" u="none" strike="noStrike" kern="1200" dirty="0">
                          <a:solidFill>
                            <a:srgbClr val="000000"/>
                          </a:solidFill>
                          <a:effectLst/>
                          <a:latin typeface="+mn-lt"/>
                          <a:ea typeface="+mn-ea"/>
                          <a:cs typeface="+mn-cs"/>
                        </a:rPr>
                        <a:t>Painotettu keskiarvo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a:solidFill>
                            <a:schemeClr val="tx1"/>
                          </a:solidFill>
                          <a:effectLst/>
                          <a:latin typeface="+mn-lt"/>
                        </a:rPr>
                        <a:t>284</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a:solidFill>
                            <a:schemeClr val="tx1"/>
                          </a:solidFill>
                          <a:effectLst/>
                          <a:latin typeface="+mn-lt"/>
                        </a:rPr>
                        <a:t>405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983</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3839757"/>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Aritmeettinen keskiarvo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312</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420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1010</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0050182"/>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Maksimiarvo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341</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459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1170</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0824267"/>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Minimiarvo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282</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382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850</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6856975"/>
                  </a:ext>
                </a:extLst>
              </a:tr>
            </a:tbl>
          </a:graphicData>
        </a:graphic>
      </p:graphicFrame>
      <p:sp>
        <p:nvSpPr>
          <p:cNvPr id="6" name="TextBox 5">
            <a:extLst>
              <a:ext uri="{FF2B5EF4-FFF2-40B4-BE49-F238E27FC236}">
                <a16:creationId xmlns:a16="http://schemas.microsoft.com/office/drawing/2014/main" id="{45F4D1F7-E048-B934-BF73-79BB606AFD67}"/>
              </a:ext>
            </a:extLst>
          </p:cNvPr>
          <p:cNvSpPr txBox="1"/>
          <p:nvPr/>
        </p:nvSpPr>
        <p:spPr>
          <a:xfrm>
            <a:off x="614079" y="5912803"/>
            <a:ext cx="9972001" cy="307777"/>
          </a:xfrm>
          <a:prstGeom prst="rect">
            <a:avLst/>
          </a:prstGeom>
          <a:noFill/>
        </p:spPr>
        <p:txBody>
          <a:bodyPr wrap="square" rtlCol="0">
            <a:spAutoFit/>
          </a:bodyPr>
          <a:lstStyle/>
          <a:p>
            <a:r>
              <a:rPr lang="fi-FI" sz="1400" dirty="0"/>
              <a:t>Merkintöjen selitykset: ”..”  = Tieto on liian epävarma ilmoitettavaksi. ”-” = Tilastotietoa ei ole.</a:t>
            </a:r>
          </a:p>
        </p:txBody>
      </p:sp>
    </p:spTree>
    <p:extLst>
      <p:ext uri="{BB962C8B-B14F-4D97-AF65-F5344CB8AC3E}">
        <p14:creationId xmlns:p14="http://schemas.microsoft.com/office/powerpoint/2010/main" val="79594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B1350-2C31-7623-89E2-2C40DACAF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B177F7-2AE3-9CE4-1853-1FFA4DF81F1B}"/>
              </a:ext>
            </a:extLst>
          </p:cNvPr>
          <p:cNvSpPr>
            <a:spLocks noGrp="1"/>
          </p:cNvSpPr>
          <p:nvPr>
            <p:ph type="title"/>
          </p:nvPr>
        </p:nvSpPr>
        <p:spPr/>
        <p:txBody>
          <a:bodyPr>
            <a:normAutofit/>
          </a:bodyPr>
          <a:lstStyle/>
          <a:p>
            <a:r>
              <a:rPr lang="fi-FI" sz="3200" dirty="0"/>
              <a:t>2Mpuk-kaukolämpöjohtojen arvonlisäverottomat rakentamisen kokonaiskustannukset 2023</a:t>
            </a:r>
          </a:p>
        </p:txBody>
      </p:sp>
      <p:sp>
        <p:nvSpPr>
          <p:cNvPr id="4" name="Date Placeholder 3">
            <a:extLst>
              <a:ext uri="{FF2B5EF4-FFF2-40B4-BE49-F238E27FC236}">
                <a16:creationId xmlns:a16="http://schemas.microsoft.com/office/drawing/2014/main" id="{3EA39625-31F9-892E-6DE7-ED27557DD324}"/>
              </a:ext>
            </a:extLst>
          </p:cNvPr>
          <p:cNvSpPr>
            <a:spLocks noGrp="1"/>
          </p:cNvSpPr>
          <p:nvPr>
            <p:ph type="dt" sz="half" idx="10"/>
          </p:nvPr>
        </p:nvSpPr>
        <p:spPr/>
        <p:txBody>
          <a:bodyPr/>
          <a:lstStyle/>
          <a:p>
            <a:r>
              <a:rPr lang="fi-FI" noProof="0"/>
              <a:t>11.12.2024</a:t>
            </a:r>
          </a:p>
        </p:txBody>
      </p:sp>
      <p:sp>
        <p:nvSpPr>
          <p:cNvPr id="5" name="Slide Number Placeholder 4">
            <a:extLst>
              <a:ext uri="{FF2B5EF4-FFF2-40B4-BE49-F238E27FC236}">
                <a16:creationId xmlns:a16="http://schemas.microsoft.com/office/drawing/2014/main" id="{78AD1160-15E9-B8C0-5272-89933E4D205D}"/>
              </a:ext>
            </a:extLst>
          </p:cNvPr>
          <p:cNvSpPr>
            <a:spLocks noGrp="1"/>
          </p:cNvSpPr>
          <p:nvPr>
            <p:ph type="sldNum" sz="quarter" idx="12"/>
          </p:nvPr>
        </p:nvSpPr>
        <p:spPr/>
        <p:txBody>
          <a:bodyPr/>
          <a:lstStyle/>
          <a:p>
            <a:fld id="{D5CDC59A-8C4B-3741-8921-09D2C8EE8BFB}" type="slidenum">
              <a:rPr lang="en-US" smtClean="0"/>
              <a:t>12</a:t>
            </a:fld>
            <a:endParaRPr lang="en-US"/>
          </a:p>
        </p:txBody>
      </p:sp>
      <p:graphicFrame>
        <p:nvGraphicFramePr>
          <p:cNvPr id="7" name="Chart 6">
            <a:extLst>
              <a:ext uri="{FF2B5EF4-FFF2-40B4-BE49-F238E27FC236}">
                <a16:creationId xmlns:a16="http://schemas.microsoft.com/office/drawing/2014/main" id="{4669E650-55B7-4865-A94E-A8CC029B91EF}"/>
              </a:ext>
            </a:extLst>
          </p:cNvPr>
          <p:cNvGraphicFramePr>
            <a:graphicFrameLocks/>
          </p:cNvGraphicFramePr>
          <p:nvPr>
            <p:extLst>
              <p:ext uri="{D42A27DB-BD31-4B8C-83A1-F6EECF244321}">
                <p14:modId xmlns:p14="http://schemas.microsoft.com/office/powerpoint/2010/main" val="4000564409"/>
              </p:ext>
            </p:extLst>
          </p:nvPr>
        </p:nvGraphicFramePr>
        <p:xfrm>
          <a:off x="6130831" y="1690688"/>
          <a:ext cx="5580000"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B1AFA769-B5D2-48FD-9186-F4C4EEA2FA3B}"/>
              </a:ext>
            </a:extLst>
          </p:cNvPr>
          <p:cNvGraphicFramePr>
            <a:graphicFrameLocks/>
          </p:cNvGraphicFramePr>
          <p:nvPr>
            <p:extLst>
              <p:ext uri="{D42A27DB-BD31-4B8C-83A1-F6EECF244321}">
                <p14:modId xmlns:p14="http://schemas.microsoft.com/office/powerpoint/2010/main" val="3796517976"/>
              </p:ext>
            </p:extLst>
          </p:nvPr>
        </p:nvGraphicFramePr>
        <p:xfrm>
          <a:off x="516000" y="1870688"/>
          <a:ext cx="5580000" cy="41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460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3A0C-55C1-E0B2-392A-59905BD7EFB1}"/>
              </a:ext>
            </a:extLst>
          </p:cNvPr>
          <p:cNvSpPr>
            <a:spLocks noGrp="1"/>
          </p:cNvSpPr>
          <p:nvPr>
            <p:ph type="title"/>
          </p:nvPr>
        </p:nvSpPr>
        <p:spPr>
          <a:xfrm>
            <a:off x="614081" y="365125"/>
            <a:ext cx="10255977" cy="662291"/>
          </a:xfrm>
        </p:spPr>
        <p:txBody>
          <a:bodyPr>
            <a:normAutofit/>
          </a:bodyPr>
          <a:lstStyle/>
          <a:p>
            <a:r>
              <a:rPr lang="fi-FI" sz="3200" dirty="0"/>
              <a:t>2Mpuk-rakentamisen kokonaiskustannusten vaihteluvälit</a:t>
            </a:r>
          </a:p>
        </p:txBody>
      </p:sp>
      <p:sp>
        <p:nvSpPr>
          <p:cNvPr id="4" name="Date Placeholder 3">
            <a:extLst>
              <a:ext uri="{FF2B5EF4-FFF2-40B4-BE49-F238E27FC236}">
                <a16:creationId xmlns:a16="http://schemas.microsoft.com/office/drawing/2014/main" id="{8B99C1A2-A1F8-FD40-A42C-A4A160132EE5}"/>
              </a:ext>
            </a:extLst>
          </p:cNvPr>
          <p:cNvSpPr>
            <a:spLocks noGrp="1"/>
          </p:cNvSpPr>
          <p:nvPr>
            <p:ph type="dt" sz="half" idx="10"/>
          </p:nvPr>
        </p:nvSpPr>
        <p:spPr/>
        <p:txBody>
          <a:bodyPr/>
          <a:lstStyle/>
          <a:p>
            <a:r>
              <a:rPr lang="fi-FI" noProof="0"/>
              <a:t>11.12.2024</a:t>
            </a:r>
          </a:p>
        </p:txBody>
      </p:sp>
      <p:sp>
        <p:nvSpPr>
          <p:cNvPr id="5" name="Slide Number Placeholder 4">
            <a:extLst>
              <a:ext uri="{FF2B5EF4-FFF2-40B4-BE49-F238E27FC236}">
                <a16:creationId xmlns:a16="http://schemas.microsoft.com/office/drawing/2014/main" id="{1000E1E0-AB48-BA8C-0E83-C47403664696}"/>
              </a:ext>
            </a:extLst>
          </p:cNvPr>
          <p:cNvSpPr>
            <a:spLocks noGrp="1"/>
          </p:cNvSpPr>
          <p:nvPr>
            <p:ph type="sldNum" sz="quarter" idx="12"/>
          </p:nvPr>
        </p:nvSpPr>
        <p:spPr/>
        <p:txBody>
          <a:bodyPr/>
          <a:lstStyle/>
          <a:p>
            <a:fld id="{D5CDC59A-8C4B-3741-8921-09D2C8EE8BFB}" type="slidenum">
              <a:rPr lang="en-US" smtClean="0"/>
              <a:t>13</a:t>
            </a:fld>
            <a:endParaRPr lang="en-US"/>
          </a:p>
        </p:txBody>
      </p:sp>
      <p:graphicFrame>
        <p:nvGraphicFramePr>
          <p:cNvPr id="7" name="Chart 6">
            <a:extLst>
              <a:ext uri="{FF2B5EF4-FFF2-40B4-BE49-F238E27FC236}">
                <a16:creationId xmlns:a16="http://schemas.microsoft.com/office/drawing/2014/main" id="{D91D9E58-9041-49FB-8B37-1A80A4DB7743}"/>
              </a:ext>
            </a:extLst>
          </p:cNvPr>
          <p:cNvGraphicFramePr>
            <a:graphicFrameLocks/>
          </p:cNvGraphicFramePr>
          <p:nvPr>
            <p:extLst>
              <p:ext uri="{D42A27DB-BD31-4B8C-83A1-F6EECF244321}">
                <p14:modId xmlns:p14="http://schemas.microsoft.com/office/powerpoint/2010/main" val="3682902506"/>
              </p:ext>
            </p:extLst>
          </p:nvPr>
        </p:nvGraphicFramePr>
        <p:xfrm>
          <a:off x="3099601" y="5915895"/>
          <a:ext cx="6083420" cy="4101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956C17C2-AACE-9645-FDD3-F08244F47BD4}"/>
              </a:ext>
            </a:extLst>
          </p:cNvPr>
          <p:cNvGraphicFramePr>
            <a:graphicFrameLocks/>
          </p:cNvGraphicFramePr>
          <p:nvPr>
            <p:extLst>
              <p:ext uri="{D42A27DB-BD31-4B8C-83A1-F6EECF244321}">
                <p14:modId xmlns:p14="http://schemas.microsoft.com/office/powerpoint/2010/main" val="4147559150"/>
              </p:ext>
            </p:extLst>
          </p:nvPr>
        </p:nvGraphicFramePr>
        <p:xfrm>
          <a:off x="496801" y="1112664"/>
          <a:ext cx="5205600" cy="235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BB820AE-9836-4DC0-ABE7-1CD06DDE469B}"/>
              </a:ext>
            </a:extLst>
          </p:cNvPr>
          <p:cNvGraphicFramePr>
            <a:graphicFrameLocks/>
          </p:cNvGraphicFramePr>
          <p:nvPr>
            <p:extLst>
              <p:ext uri="{D42A27DB-BD31-4B8C-83A1-F6EECF244321}">
                <p14:modId xmlns:p14="http://schemas.microsoft.com/office/powerpoint/2010/main" val="3507072711"/>
              </p:ext>
            </p:extLst>
          </p:nvPr>
        </p:nvGraphicFramePr>
        <p:xfrm>
          <a:off x="5819589" y="1112664"/>
          <a:ext cx="5205600" cy="235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F774C91A-06F9-464D-8E1C-CC95AEE68C6B}"/>
              </a:ext>
            </a:extLst>
          </p:cNvPr>
          <p:cNvGraphicFramePr>
            <a:graphicFrameLocks/>
          </p:cNvGraphicFramePr>
          <p:nvPr>
            <p:extLst>
              <p:ext uri="{D42A27DB-BD31-4B8C-83A1-F6EECF244321}">
                <p14:modId xmlns:p14="http://schemas.microsoft.com/office/powerpoint/2010/main" val="737572308"/>
              </p:ext>
            </p:extLst>
          </p:nvPr>
        </p:nvGraphicFramePr>
        <p:xfrm>
          <a:off x="536469" y="3565095"/>
          <a:ext cx="5205600" cy="2350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0269845C-41D1-44BF-8170-6603E85805F6}"/>
              </a:ext>
            </a:extLst>
          </p:cNvPr>
          <p:cNvGraphicFramePr>
            <a:graphicFrameLocks/>
          </p:cNvGraphicFramePr>
          <p:nvPr>
            <p:extLst>
              <p:ext uri="{D42A27DB-BD31-4B8C-83A1-F6EECF244321}">
                <p14:modId xmlns:p14="http://schemas.microsoft.com/office/powerpoint/2010/main" val="2783165149"/>
              </p:ext>
            </p:extLst>
          </p:nvPr>
        </p:nvGraphicFramePr>
        <p:xfrm>
          <a:off x="5819589" y="3565095"/>
          <a:ext cx="5205600" cy="2350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83937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B0BCD-A79B-F64A-9DB2-DD15DF4B937A}"/>
              </a:ext>
            </a:extLst>
          </p:cNvPr>
          <p:cNvSpPr>
            <a:spLocks noGrp="1"/>
          </p:cNvSpPr>
          <p:nvPr>
            <p:ph type="ctrTitle"/>
          </p:nvPr>
        </p:nvSpPr>
        <p:spPr/>
        <p:txBody>
          <a:bodyPr/>
          <a:lstStyle/>
          <a:p>
            <a:r>
              <a:rPr lang="fi-FI" err="1"/>
              <a:t>Mpuk</a:t>
            </a:r>
            <a:endParaRPr lang="fi-FI"/>
          </a:p>
        </p:txBody>
      </p:sp>
      <p:sp>
        <p:nvSpPr>
          <p:cNvPr id="3" name="Subtitle 2">
            <a:extLst>
              <a:ext uri="{FF2B5EF4-FFF2-40B4-BE49-F238E27FC236}">
                <a16:creationId xmlns:a16="http://schemas.microsoft.com/office/drawing/2014/main" id="{DA2E4615-7F82-96AE-43BC-8D1F6107879E}"/>
              </a:ext>
            </a:extLst>
          </p:cNvPr>
          <p:cNvSpPr>
            <a:spLocks noGrp="1"/>
          </p:cNvSpPr>
          <p:nvPr>
            <p:ph type="subTitle" idx="1"/>
          </p:nvPr>
        </p:nvSpPr>
        <p:spPr/>
        <p:txBody>
          <a:bodyPr/>
          <a:lstStyle/>
          <a:p>
            <a:r>
              <a:rPr lang="fi-FI" dirty="0"/>
              <a:t>Rakentamisen kokonaiskustannukset vuonna 2023</a:t>
            </a:r>
          </a:p>
        </p:txBody>
      </p:sp>
    </p:spTree>
    <p:extLst>
      <p:ext uri="{BB962C8B-B14F-4D97-AF65-F5344CB8AC3E}">
        <p14:creationId xmlns:p14="http://schemas.microsoft.com/office/powerpoint/2010/main" val="3958635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5EB53-5330-3008-D10B-68EFE86855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03CFB-EFBB-F1EE-2D57-D392C50524FF}"/>
              </a:ext>
            </a:extLst>
          </p:cNvPr>
          <p:cNvSpPr>
            <a:spLocks noGrp="1"/>
          </p:cNvSpPr>
          <p:nvPr>
            <p:ph type="title"/>
          </p:nvPr>
        </p:nvSpPr>
        <p:spPr>
          <a:xfrm>
            <a:off x="614081" y="365125"/>
            <a:ext cx="10420596" cy="1325563"/>
          </a:xfrm>
        </p:spPr>
        <p:txBody>
          <a:bodyPr>
            <a:noAutofit/>
          </a:bodyPr>
          <a:lstStyle/>
          <a:p>
            <a:r>
              <a:rPr lang="fi-FI" sz="3200" dirty="0" err="1"/>
              <a:t>Mpuk</a:t>
            </a:r>
            <a:r>
              <a:rPr lang="fi-FI" sz="3200" dirty="0"/>
              <a:t>-kaukolämpöjohtojen arvonlisäverottomat rakentamisen keskimääräiset kokonaiskustannukset 2023</a:t>
            </a:r>
          </a:p>
        </p:txBody>
      </p:sp>
      <p:sp>
        <p:nvSpPr>
          <p:cNvPr id="4" name="Date Placeholder 3">
            <a:extLst>
              <a:ext uri="{FF2B5EF4-FFF2-40B4-BE49-F238E27FC236}">
                <a16:creationId xmlns:a16="http://schemas.microsoft.com/office/drawing/2014/main" id="{D084958B-B25B-7124-7DA4-10CEB136B854}"/>
              </a:ext>
            </a:extLst>
          </p:cNvPr>
          <p:cNvSpPr>
            <a:spLocks noGrp="1"/>
          </p:cNvSpPr>
          <p:nvPr>
            <p:ph type="dt" sz="half" idx="10"/>
          </p:nvPr>
        </p:nvSpPr>
        <p:spPr/>
        <p:txBody>
          <a:bodyPr/>
          <a:lstStyle/>
          <a:p>
            <a:r>
              <a:rPr lang="fi-FI" noProof="0"/>
              <a:t>11.12.2024</a:t>
            </a:r>
          </a:p>
        </p:txBody>
      </p:sp>
      <p:sp>
        <p:nvSpPr>
          <p:cNvPr id="5" name="Slide Number Placeholder 4">
            <a:extLst>
              <a:ext uri="{FF2B5EF4-FFF2-40B4-BE49-F238E27FC236}">
                <a16:creationId xmlns:a16="http://schemas.microsoft.com/office/drawing/2014/main" id="{6A466CE0-23D9-6906-936E-28214B186D29}"/>
              </a:ext>
            </a:extLst>
          </p:cNvPr>
          <p:cNvSpPr>
            <a:spLocks noGrp="1"/>
          </p:cNvSpPr>
          <p:nvPr>
            <p:ph type="sldNum" sz="quarter" idx="12"/>
          </p:nvPr>
        </p:nvSpPr>
        <p:spPr/>
        <p:txBody>
          <a:bodyPr/>
          <a:lstStyle/>
          <a:p>
            <a:fld id="{D5CDC59A-8C4B-3741-8921-09D2C8EE8BFB}" type="slidenum">
              <a:rPr lang="en-US" smtClean="0"/>
              <a:t>15</a:t>
            </a:fld>
            <a:endParaRPr lang="en-US"/>
          </a:p>
        </p:txBody>
      </p:sp>
      <p:graphicFrame>
        <p:nvGraphicFramePr>
          <p:cNvPr id="8" name="Table 7">
            <a:extLst>
              <a:ext uri="{FF2B5EF4-FFF2-40B4-BE49-F238E27FC236}">
                <a16:creationId xmlns:a16="http://schemas.microsoft.com/office/drawing/2014/main" id="{72B78809-B5F5-06A5-E647-A3B64F951454}"/>
              </a:ext>
            </a:extLst>
          </p:cNvPr>
          <p:cNvGraphicFramePr>
            <a:graphicFrameLocks noGrp="1"/>
          </p:cNvGraphicFramePr>
          <p:nvPr>
            <p:extLst>
              <p:ext uri="{D42A27DB-BD31-4B8C-83A1-F6EECF244321}">
                <p14:modId xmlns:p14="http://schemas.microsoft.com/office/powerpoint/2010/main" val="4110118489"/>
              </p:ext>
            </p:extLst>
          </p:nvPr>
        </p:nvGraphicFramePr>
        <p:xfrm>
          <a:off x="614080" y="3651749"/>
          <a:ext cx="4461353" cy="2229774"/>
        </p:xfrm>
        <a:graphic>
          <a:graphicData uri="http://schemas.openxmlformats.org/drawingml/2006/table">
            <a:tbl>
              <a:tblPr>
                <a:tableStyleId>{5C22544A-7EE6-4342-B048-85BDC9FD1C3A}</a:tableStyleId>
              </a:tblPr>
              <a:tblGrid>
                <a:gridCol w="1389381">
                  <a:extLst>
                    <a:ext uri="{9D8B030D-6E8A-4147-A177-3AD203B41FA5}">
                      <a16:colId xmlns:a16="http://schemas.microsoft.com/office/drawing/2014/main" val="874420117"/>
                    </a:ext>
                  </a:extLst>
                </a:gridCol>
                <a:gridCol w="1243173">
                  <a:extLst>
                    <a:ext uri="{9D8B030D-6E8A-4147-A177-3AD203B41FA5}">
                      <a16:colId xmlns:a16="http://schemas.microsoft.com/office/drawing/2014/main" val="1940337489"/>
                    </a:ext>
                  </a:extLst>
                </a:gridCol>
                <a:gridCol w="1828799">
                  <a:extLst>
                    <a:ext uri="{9D8B030D-6E8A-4147-A177-3AD203B41FA5}">
                      <a16:colId xmlns:a16="http://schemas.microsoft.com/office/drawing/2014/main" val="2097847780"/>
                    </a:ext>
                  </a:extLst>
                </a:gridCol>
              </a:tblGrid>
              <a:tr h="754424">
                <a:tc>
                  <a:txBody>
                    <a:bodyPr/>
                    <a:lstStyle/>
                    <a:p>
                      <a:pPr algn="ctr" fontAlgn="b"/>
                      <a:r>
                        <a:rPr lang="fi-FI" sz="1600" b="0" i="0" u="none" strike="noStrike" kern="1200" dirty="0">
                          <a:solidFill>
                            <a:srgbClr val="000000"/>
                          </a:solidFill>
                          <a:effectLst/>
                          <a:latin typeface="Aptos Narrow" panose="020B0004020202020204" pitchFamily="34" charset="0"/>
                          <a:ea typeface="+mn-ea"/>
                          <a:cs typeface="+mn-cs"/>
                        </a:rPr>
                        <a:t>Johtokoot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600" b="0" i="0" u="none" strike="noStrike" dirty="0">
                          <a:solidFill>
                            <a:srgbClr val="000000"/>
                          </a:solidFill>
                          <a:effectLst/>
                          <a:latin typeface="Aptos Narrow" panose="020B0004020202020204" pitchFamily="34" charset="0"/>
                        </a:rPr>
                        <a:t>Rakennettu johtopituus [m]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u="none" strike="noStrike" dirty="0">
                          <a:effectLst/>
                        </a:rPr>
                        <a:t>Rakentamiskustannus, johtopituudella painotettu keskiarvo </a:t>
                      </a:r>
                      <a:r>
                        <a:rPr lang="fi-FI" sz="1600" u="none" strike="noStrike" dirty="0">
                          <a:effectLst/>
                        </a:rPr>
                        <a:t>[€/m]</a:t>
                      </a:r>
                      <a:endParaRPr lang="fi-FI" sz="16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8105113"/>
                  </a:ext>
                </a:extLst>
              </a:tr>
              <a:tr h="445443">
                <a:tc>
                  <a:txBody>
                    <a:bodyPr/>
                    <a:lstStyle/>
                    <a:p>
                      <a:pPr marL="144000" algn="l" fontAlgn="b"/>
                      <a:r>
                        <a:rPr lang="fi-FI" sz="1600" u="none" strike="noStrike" dirty="0">
                          <a:solidFill>
                            <a:sysClr val="windowText" lastClr="000000"/>
                          </a:solidFill>
                          <a:effectLst/>
                          <a:latin typeface="+mn-lt"/>
                        </a:rPr>
                        <a:t>DN 20-65</a:t>
                      </a:r>
                      <a:endParaRPr lang="fi-FI" sz="16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600" b="0" i="0" u="none" strike="noStrike" dirty="0">
                          <a:solidFill>
                            <a:sysClr val="windowText" lastClr="000000"/>
                          </a:solidFill>
                          <a:effectLst/>
                          <a:latin typeface="+mn-lt"/>
                        </a:rPr>
                        <a:t>37703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600" b="0" i="0" u="none" strike="noStrike" dirty="0">
                          <a:solidFill>
                            <a:sysClr val="windowText" lastClr="000000"/>
                          </a:solidFill>
                          <a:effectLst/>
                          <a:latin typeface="+mn-lt"/>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9515925"/>
                  </a:ext>
                </a:extLst>
              </a:tr>
              <a:tr h="445443">
                <a:tc>
                  <a:txBody>
                    <a:bodyPr/>
                    <a:lstStyle/>
                    <a:p>
                      <a:pPr marL="144000" algn="l" fontAlgn="b"/>
                      <a:r>
                        <a:rPr lang="fi-FI" sz="1600" u="none" strike="noStrike" dirty="0">
                          <a:solidFill>
                            <a:sysClr val="windowText" lastClr="000000"/>
                          </a:solidFill>
                          <a:effectLst/>
                          <a:latin typeface="+mn-lt"/>
                        </a:rPr>
                        <a:t>DN 80-100</a:t>
                      </a:r>
                      <a:endParaRPr lang="fi-FI" sz="16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600" b="0" i="0" u="none" strike="noStrike" dirty="0">
                          <a:solidFill>
                            <a:sysClr val="windowText" lastClr="000000"/>
                          </a:solidFill>
                          <a:effectLst/>
                          <a:latin typeface="+mn-lt"/>
                        </a:rPr>
                        <a:t>10493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600" b="0" i="0" u="none" strike="noStrike" dirty="0">
                          <a:solidFill>
                            <a:sysClr val="windowText" lastClr="000000"/>
                          </a:solidFill>
                          <a:effectLst/>
                          <a:latin typeface="+mn-lt"/>
                        </a:rPr>
                        <a:t>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8484591"/>
                  </a:ext>
                </a:extLst>
              </a:tr>
              <a:tr h="445443">
                <a:tc>
                  <a:txBody>
                    <a:bodyPr/>
                    <a:lstStyle/>
                    <a:p>
                      <a:pPr marL="144000" algn="l" fontAlgn="b"/>
                      <a:r>
                        <a:rPr lang="fi-FI" sz="1600" u="none" strike="noStrike" dirty="0">
                          <a:solidFill>
                            <a:sysClr val="windowText" lastClr="000000"/>
                          </a:solidFill>
                          <a:effectLst/>
                          <a:latin typeface="+mn-lt"/>
                        </a:rPr>
                        <a:t>DN 125-150</a:t>
                      </a:r>
                      <a:endParaRPr lang="fi-FI" sz="16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600" b="0" i="0" u="none" strike="noStrike" dirty="0">
                          <a:solidFill>
                            <a:sysClr val="windowText" lastClr="000000"/>
                          </a:solidFill>
                          <a:effectLst/>
                          <a:latin typeface="+mn-lt"/>
                        </a:rPr>
                        <a:t>4328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600" b="0" i="0" u="none" strike="noStrike" dirty="0">
                          <a:solidFill>
                            <a:sysClr val="windowText" lastClr="000000"/>
                          </a:solidFill>
                          <a:effectLst/>
                          <a:latin typeface="+mn-lt"/>
                        </a:rPr>
                        <a:t>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5726744"/>
                  </a:ext>
                </a:extLst>
              </a:tr>
            </a:tbl>
          </a:graphicData>
        </a:graphic>
      </p:graphicFrame>
      <p:sp>
        <p:nvSpPr>
          <p:cNvPr id="7" name="TextBox 6">
            <a:extLst>
              <a:ext uri="{FF2B5EF4-FFF2-40B4-BE49-F238E27FC236}">
                <a16:creationId xmlns:a16="http://schemas.microsoft.com/office/drawing/2014/main" id="{0D427858-1DC3-4C64-B80B-72CAADC886D0}"/>
              </a:ext>
            </a:extLst>
          </p:cNvPr>
          <p:cNvSpPr txBox="1"/>
          <p:nvPr/>
        </p:nvSpPr>
        <p:spPr>
          <a:xfrm>
            <a:off x="614080" y="1977439"/>
            <a:ext cx="4749030" cy="1387559"/>
          </a:xfrm>
          <a:prstGeom prst="rect">
            <a:avLst/>
          </a:prstGeom>
          <a:noFill/>
        </p:spPr>
        <p:txBody>
          <a:bodyPr wrap="square" rtlCol="0">
            <a:spAutoFit/>
          </a:bodyPr>
          <a:lstStyle/>
          <a:p>
            <a:pPr>
              <a:spcAft>
                <a:spcPts val="500"/>
              </a:spcAft>
            </a:pPr>
            <a:r>
              <a:rPr lang="fi-FI" sz="1600" dirty="0"/>
              <a:t>Kokonaiskustannus sisältää maanrakennustyöt, putki- ja liitostyöt ja materiaalit. </a:t>
            </a:r>
          </a:p>
          <a:p>
            <a:r>
              <a:rPr lang="fi-FI" sz="1600" dirty="0"/>
              <a:t>Rakennettu johtopituus sisältää ne rakennetut johdot, joiden kustannukset on vastattu kyselyyn. Johtopituus ei siis sisällä kaikkea vuonna 2023 rakennettua johtoa. </a:t>
            </a:r>
          </a:p>
        </p:txBody>
      </p:sp>
      <p:graphicFrame>
        <p:nvGraphicFramePr>
          <p:cNvPr id="6" name="Chart 5">
            <a:extLst>
              <a:ext uri="{FF2B5EF4-FFF2-40B4-BE49-F238E27FC236}">
                <a16:creationId xmlns:a16="http://schemas.microsoft.com/office/drawing/2014/main" id="{6F6376BB-9432-0D77-13ED-FE180F557A92}"/>
              </a:ext>
            </a:extLst>
          </p:cNvPr>
          <p:cNvGraphicFramePr>
            <a:graphicFrameLocks/>
          </p:cNvGraphicFramePr>
          <p:nvPr>
            <p:extLst>
              <p:ext uri="{D42A27DB-BD31-4B8C-83A1-F6EECF244321}">
                <p14:modId xmlns:p14="http://schemas.microsoft.com/office/powerpoint/2010/main" val="3554608523"/>
              </p:ext>
            </p:extLst>
          </p:nvPr>
        </p:nvGraphicFramePr>
        <p:xfrm>
          <a:off x="5476124" y="1921523"/>
          <a:ext cx="6300000" cy="39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905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49317-B9EF-5BDC-4DB5-AD929976CB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46EC2-827D-53B2-3701-5107867F6A61}"/>
              </a:ext>
            </a:extLst>
          </p:cNvPr>
          <p:cNvSpPr>
            <a:spLocks noGrp="1"/>
          </p:cNvSpPr>
          <p:nvPr>
            <p:ph type="title"/>
          </p:nvPr>
        </p:nvSpPr>
        <p:spPr/>
        <p:txBody>
          <a:bodyPr/>
          <a:lstStyle/>
          <a:p>
            <a:r>
              <a:rPr lang="fi-FI" dirty="0"/>
              <a:t>Tarkemmat vastausluokat</a:t>
            </a:r>
          </a:p>
        </p:txBody>
      </p:sp>
      <p:sp>
        <p:nvSpPr>
          <p:cNvPr id="3" name="Content Placeholder 2">
            <a:extLst>
              <a:ext uri="{FF2B5EF4-FFF2-40B4-BE49-F238E27FC236}">
                <a16:creationId xmlns:a16="http://schemas.microsoft.com/office/drawing/2014/main" id="{0881C053-D64E-8C01-F5F1-30FD03D83925}"/>
              </a:ext>
            </a:extLst>
          </p:cNvPr>
          <p:cNvSpPr>
            <a:spLocks noGrp="1"/>
          </p:cNvSpPr>
          <p:nvPr>
            <p:ph idx="1"/>
          </p:nvPr>
        </p:nvSpPr>
        <p:spPr/>
        <p:txBody>
          <a:bodyPr/>
          <a:lstStyle/>
          <a:p>
            <a:r>
              <a:rPr lang="fi-FI" sz="1600" dirty="0"/>
              <a:t>Seuraavissa dioissa tilastodata esitetään 4:ssä eri kategoriassa:</a:t>
            </a:r>
          </a:p>
          <a:p>
            <a:pPr lvl="1"/>
            <a:r>
              <a:rPr lang="fi-FI" sz="1400" dirty="0"/>
              <a:t>Uudisrakentamisen kustannukset tiiviissä kaupunkimaisessa ympäristössä</a:t>
            </a:r>
          </a:p>
          <a:p>
            <a:pPr lvl="1"/>
            <a:r>
              <a:rPr lang="fi-FI" sz="1400" dirty="0"/>
              <a:t>Uudisrakentamisen kustannukset väljemmin rakennetussa ympäristössä</a:t>
            </a:r>
          </a:p>
          <a:p>
            <a:pPr lvl="1"/>
            <a:r>
              <a:rPr lang="fi-FI" sz="1400" dirty="0"/>
              <a:t>Perusparantamisen kustannukset tiiviissä kaupunkimaisessa ympäristössä</a:t>
            </a:r>
          </a:p>
          <a:p>
            <a:pPr lvl="1"/>
            <a:r>
              <a:rPr lang="fi-FI" sz="1400" dirty="0"/>
              <a:t>Perusparantamisen kustannukset väljemmässä rakennetussa ympäristössä</a:t>
            </a:r>
          </a:p>
          <a:p>
            <a:r>
              <a:rPr lang="fi-FI" sz="1600" dirty="0"/>
              <a:t>Seuraavissa dioissa tilastodatasta esitetään seuraavat tulokset:</a:t>
            </a:r>
          </a:p>
          <a:p>
            <a:pPr lvl="1"/>
            <a:r>
              <a:rPr lang="fi-FI" sz="1400" dirty="0"/>
              <a:t>Kustannusten johtopituudella painotettu keskiarvo</a:t>
            </a:r>
          </a:p>
          <a:p>
            <a:pPr lvl="1"/>
            <a:r>
              <a:rPr lang="fi-FI" sz="1400" dirty="0"/>
              <a:t>Kustannusten aritmeettinen keskiarvo</a:t>
            </a:r>
          </a:p>
          <a:p>
            <a:pPr lvl="1"/>
            <a:r>
              <a:rPr lang="fi-FI" sz="1400" dirty="0"/>
              <a:t>Kustannusten maksimiarvo. Maksimiarvo on kahden suurimman vastatun kustannuksen keskiarvo.</a:t>
            </a:r>
          </a:p>
          <a:p>
            <a:pPr lvl="1"/>
            <a:r>
              <a:rPr lang="fi-FI" sz="1400" dirty="0"/>
              <a:t>Kustannusten minimiarvo. Minimiarvo on kahden pienimmän vastatun kustannuksen keskiarvo.</a:t>
            </a:r>
          </a:p>
          <a:p>
            <a:pPr lvl="1"/>
            <a:r>
              <a:rPr lang="fi-FI" sz="1400" dirty="0"/>
              <a:t>Jos vastausluokkaan on tullut vain yksi vastaus, tieto on jätetty pois seuraavista taulukoista. </a:t>
            </a:r>
          </a:p>
          <a:p>
            <a:r>
              <a:rPr lang="fi-FI" sz="1800" dirty="0"/>
              <a:t>Rakennettu johtopituus sisältää ne rakennetut johdot, joiden kustannukset on vastattu kyselyyn. Tilastoitu johtojen pituus ei siis sisällä kaikkea vuonna 2023 rakennettua johtoa. </a:t>
            </a:r>
          </a:p>
          <a:p>
            <a:pPr lvl="1"/>
            <a:r>
              <a:rPr lang="fi-FI" sz="1400" dirty="0"/>
              <a:t>Johtojen tilastoidun rakentamismäärän perusteella voi arvioida kustannustietojen kattavuutta. Mitä enemmän johtoa kategoriaan on merkitty, sitä kattavampi kustannustieto todennäköisesti on.</a:t>
            </a:r>
          </a:p>
        </p:txBody>
      </p:sp>
      <p:sp>
        <p:nvSpPr>
          <p:cNvPr id="4" name="Date Placeholder 3">
            <a:extLst>
              <a:ext uri="{FF2B5EF4-FFF2-40B4-BE49-F238E27FC236}">
                <a16:creationId xmlns:a16="http://schemas.microsoft.com/office/drawing/2014/main" id="{9A6A995E-1735-2059-7A13-8065FED7A5D4}"/>
              </a:ext>
            </a:extLst>
          </p:cNvPr>
          <p:cNvSpPr>
            <a:spLocks noGrp="1"/>
          </p:cNvSpPr>
          <p:nvPr>
            <p:ph type="dt" sz="half" idx="10"/>
          </p:nvPr>
        </p:nvSpPr>
        <p:spPr/>
        <p:txBody>
          <a:bodyPr/>
          <a:lstStyle/>
          <a:p>
            <a:r>
              <a:rPr lang="fi-FI" noProof="0"/>
              <a:t>11.12.2024</a:t>
            </a:r>
          </a:p>
        </p:txBody>
      </p:sp>
      <p:sp>
        <p:nvSpPr>
          <p:cNvPr id="5" name="Slide Number Placeholder 4">
            <a:extLst>
              <a:ext uri="{FF2B5EF4-FFF2-40B4-BE49-F238E27FC236}">
                <a16:creationId xmlns:a16="http://schemas.microsoft.com/office/drawing/2014/main" id="{CDE120FA-81F3-2178-DD91-E89A85BCA959}"/>
              </a:ext>
            </a:extLst>
          </p:cNvPr>
          <p:cNvSpPr>
            <a:spLocks noGrp="1"/>
          </p:cNvSpPr>
          <p:nvPr>
            <p:ph type="sldNum" sz="quarter" idx="12"/>
          </p:nvPr>
        </p:nvSpPr>
        <p:spPr/>
        <p:txBody>
          <a:bodyPr/>
          <a:lstStyle/>
          <a:p>
            <a:fld id="{D5CDC59A-8C4B-3741-8921-09D2C8EE8BFB}" type="slidenum">
              <a:rPr lang="en-US" smtClean="0"/>
              <a:t>16</a:t>
            </a:fld>
            <a:endParaRPr lang="en-US"/>
          </a:p>
        </p:txBody>
      </p:sp>
    </p:spTree>
    <p:extLst>
      <p:ext uri="{BB962C8B-B14F-4D97-AF65-F5344CB8AC3E}">
        <p14:creationId xmlns:p14="http://schemas.microsoft.com/office/powerpoint/2010/main" val="179373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7ECA0-AFAF-DC8C-12A6-6239BE912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D1C29-C563-7463-FCE6-90FB3AC8D233}"/>
              </a:ext>
            </a:extLst>
          </p:cNvPr>
          <p:cNvSpPr>
            <a:spLocks noGrp="1"/>
          </p:cNvSpPr>
          <p:nvPr>
            <p:ph type="title"/>
          </p:nvPr>
        </p:nvSpPr>
        <p:spPr/>
        <p:txBody>
          <a:bodyPr>
            <a:noAutofit/>
          </a:bodyPr>
          <a:lstStyle/>
          <a:p>
            <a:r>
              <a:rPr lang="fi-FI" sz="2800" dirty="0" err="1"/>
              <a:t>Mpuk</a:t>
            </a:r>
            <a:r>
              <a:rPr lang="fi-FI" sz="2800" dirty="0"/>
              <a:t>-kaukolämpöjohtojen arvonlisäverottomat rakentamisen kokonaiskustannukset 2023 – </a:t>
            </a:r>
            <a:r>
              <a:rPr lang="fi-FI" sz="2800" i="1" dirty="0"/>
              <a:t>uudisrakentaminen</a:t>
            </a:r>
          </a:p>
        </p:txBody>
      </p:sp>
      <p:sp>
        <p:nvSpPr>
          <p:cNvPr id="3" name="Date Placeholder 2">
            <a:extLst>
              <a:ext uri="{FF2B5EF4-FFF2-40B4-BE49-F238E27FC236}">
                <a16:creationId xmlns:a16="http://schemas.microsoft.com/office/drawing/2014/main" id="{D75F5741-034B-2FA2-4106-DF022A29A310}"/>
              </a:ext>
            </a:extLst>
          </p:cNvPr>
          <p:cNvSpPr>
            <a:spLocks noGrp="1"/>
          </p:cNvSpPr>
          <p:nvPr>
            <p:ph type="dt" sz="half" idx="10"/>
          </p:nvPr>
        </p:nvSpPr>
        <p:spPr/>
        <p:txBody>
          <a:bodyPr/>
          <a:lstStyle/>
          <a:p>
            <a:r>
              <a:rPr lang="fi-FI" noProof="0"/>
              <a:t>11.12.2024</a:t>
            </a:r>
          </a:p>
        </p:txBody>
      </p:sp>
      <p:sp>
        <p:nvSpPr>
          <p:cNvPr id="4" name="Slide Number Placeholder 3">
            <a:extLst>
              <a:ext uri="{FF2B5EF4-FFF2-40B4-BE49-F238E27FC236}">
                <a16:creationId xmlns:a16="http://schemas.microsoft.com/office/drawing/2014/main" id="{DAE54A42-8F53-10A7-B48D-9AD2FF1EC21B}"/>
              </a:ext>
            </a:extLst>
          </p:cNvPr>
          <p:cNvSpPr>
            <a:spLocks noGrp="1"/>
          </p:cNvSpPr>
          <p:nvPr>
            <p:ph type="sldNum" sz="quarter" idx="12"/>
          </p:nvPr>
        </p:nvSpPr>
        <p:spPr/>
        <p:txBody>
          <a:bodyPr/>
          <a:lstStyle/>
          <a:p>
            <a:fld id="{D5CDC59A-8C4B-3741-8921-09D2C8EE8BFB}" type="slidenum">
              <a:rPr lang="en-US" smtClean="0"/>
              <a:t>17</a:t>
            </a:fld>
            <a:endParaRPr lang="en-US"/>
          </a:p>
        </p:txBody>
      </p:sp>
      <p:graphicFrame>
        <p:nvGraphicFramePr>
          <p:cNvPr id="5" name="Table 4">
            <a:extLst>
              <a:ext uri="{FF2B5EF4-FFF2-40B4-BE49-F238E27FC236}">
                <a16:creationId xmlns:a16="http://schemas.microsoft.com/office/drawing/2014/main" id="{AE137098-7E18-861B-5B3D-0DFDF98D5813}"/>
              </a:ext>
            </a:extLst>
          </p:cNvPr>
          <p:cNvGraphicFramePr>
            <a:graphicFrameLocks noGrp="1"/>
          </p:cNvGraphicFramePr>
          <p:nvPr>
            <p:extLst>
              <p:ext uri="{D42A27DB-BD31-4B8C-83A1-F6EECF244321}">
                <p14:modId xmlns:p14="http://schemas.microsoft.com/office/powerpoint/2010/main" val="2587648694"/>
              </p:ext>
            </p:extLst>
          </p:nvPr>
        </p:nvGraphicFramePr>
        <p:xfrm>
          <a:off x="614081" y="1888096"/>
          <a:ext cx="8666258" cy="1268975"/>
        </p:xfrm>
        <a:graphic>
          <a:graphicData uri="http://schemas.openxmlformats.org/drawingml/2006/table">
            <a:tbl>
              <a:tblPr>
                <a:tableStyleId>{5C22544A-7EE6-4342-B048-85BDC9FD1C3A}</a:tableStyleId>
              </a:tblPr>
              <a:tblGrid>
                <a:gridCol w="2776391">
                  <a:extLst>
                    <a:ext uri="{9D8B030D-6E8A-4147-A177-3AD203B41FA5}">
                      <a16:colId xmlns:a16="http://schemas.microsoft.com/office/drawing/2014/main" val="2889206691"/>
                    </a:ext>
                  </a:extLst>
                </a:gridCol>
                <a:gridCol w="1972638">
                  <a:extLst>
                    <a:ext uri="{9D8B030D-6E8A-4147-A177-3AD203B41FA5}">
                      <a16:colId xmlns:a16="http://schemas.microsoft.com/office/drawing/2014/main" val="3004043729"/>
                    </a:ext>
                  </a:extLst>
                </a:gridCol>
                <a:gridCol w="1305743">
                  <a:extLst>
                    <a:ext uri="{9D8B030D-6E8A-4147-A177-3AD203B41FA5}">
                      <a16:colId xmlns:a16="http://schemas.microsoft.com/office/drawing/2014/main" val="3637551683"/>
                    </a:ext>
                  </a:extLst>
                </a:gridCol>
                <a:gridCol w="1305743">
                  <a:extLst>
                    <a:ext uri="{9D8B030D-6E8A-4147-A177-3AD203B41FA5}">
                      <a16:colId xmlns:a16="http://schemas.microsoft.com/office/drawing/2014/main" val="2777350714"/>
                    </a:ext>
                  </a:extLst>
                </a:gridCol>
                <a:gridCol w="1305743">
                  <a:extLst>
                    <a:ext uri="{9D8B030D-6E8A-4147-A177-3AD203B41FA5}">
                      <a16:colId xmlns:a16="http://schemas.microsoft.com/office/drawing/2014/main" val="1895097079"/>
                    </a:ext>
                  </a:extLst>
                </a:gridCol>
              </a:tblGrid>
              <a:tr h="310944">
                <a:tc>
                  <a:txBody>
                    <a:bodyPr/>
                    <a:lstStyle/>
                    <a:p>
                      <a:pPr marL="0" algn="l" defTabSz="914400" rtl="0" eaLnBrk="1" fontAlgn="b" latinLnBrk="0" hangingPunct="1"/>
                      <a:endParaRPr lang="fi-FI" sz="1400" b="0" i="0" u="none" strike="noStrike" kern="1200" dirty="0">
                        <a:solidFill>
                          <a:srgbClr val="000000"/>
                        </a:solidFill>
                        <a:effectLst/>
                        <a:latin typeface="+mn-lt"/>
                        <a:ea typeface="+mn-ea"/>
                        <a:cs typeface="+mn-cs"/>
                      </a:endParaRPr>
                    </a:p>
                  </a:txBody>
                  <a:tcPr marL="9525" marR="9525" marT="9525"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Rakennetut johdot [m]</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20-65</a:t>
                      </a:r>
                    </a:p>
                  </a:txBody>
                  <a:tcPr marL="0" marR="0" marT="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80-100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125-150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09060"/>
                  </a:ext>
                </a:extLst>
              </a:tr>
              <a:tr h="466595">
                <a:tc>
                  <a:txBody>
                    <a:bodyPr/>
                    <a:lstStyle/>
                    <a:p>
                      <a:pPr marL="108000" algn="l" defTabSz="914400" rtl="0" eaLnBrk="1" fontAlgn="b" latinLnBrk="0" hangingPunct="1"/>
                      <a:r>
                        <a:rPr lang="fi-FI" sz="1400" b="1" i="0" u="none" strike="noStrike" kern="1200" dirty="0">
                          <a:solidFill>
                            <a:srgbClr val="000000"/>
                          </a:solidFill>
                          <a:effectLst/>
                          <a:latin typeface="+mn-lt"/>
                          <a:ea typeface="+mn-ea"/>
                          <a:cs typeface="+mn-cs"/>
                        </a:rPr>
                        <a:t>Uudisrakentaminen, </a:t>
                      </a:r>
                    </a:p>
                    <a:p>
                      <a:pPr marL="108000" algn="l" defTabSz="914400" rtl="0" eaLnBrk="1" fontAlgn="b" latinLnBrk="0" hangingPunct="1"/>
                      <a:r>
                        <a:rPr lang="fi-FI" sz="1400" b="1" dirty="0"/>
                        <a:t>Tiivis kaupunkimainen ympäristö </a:t>
                      </a:r>
                      <a:endParaRPr lang="fi-FI" sz="1400" b="1"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Rakennettu johtopituus </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rgbClr val="000000"/>
                          </a:solidFill>
                          <a:effectLst/>
                          <a:latin typeface="+mn-lt"/>
                        </a:rPr>
                        <a:t>28522</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rgbClr val="000000"/>
                          </a:solidFill>
                          <a:effectLst/>
                          <a:latin typeface="+mn-lt"/>
                        </a:rPr>
                        <a:t>6893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rgbClr val="000000"/>
                          </a:solidFill>
                          <a:effectLst/>
                          <a:latin typeface="+mn-lt"/>
                        </a:rPr>
                        <a:t>153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3718304"/>
                  </a:ext>
                </a:extLst>
              </a:tr>
              <a:tr h="491436">
                <a:tc>
                  <a:txBody>
                    <a:bodyPr/>
                    <a:lstStyle/>
                    <a:p>
                      <a:pPr marL="108000" algn="l" defTabSz="914400" rtl="0" eaLnBrk="1" fontAlgn="b" latinLnBrk="0" hangingPunct="1"/>
                      <a:r>
                        <a:rPr lang="fi-FI" sz="1400" b="1" i="0" u="none" strike="noStrike" kern="1200" dirty="0">
                          <a:solidFill>
                            <a:srgbClr val="000000"/>
                          </a:solidFill>
                          <a:effectLst/>
                          <a:latin typeface="+mn-lt"/>
                          <a:ea typeface="+mn-ea"/>
                          <a:cs typeface="+mn-cs"/>
                        </a:rPr>
                        <a:t>Uudisrakentaminen, </a:t>
                      </a:r>
                    </a:p>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dirty="0"/>
                        <a:t>Väljemmin rakennettu ympäristö</a:t>
                      </a:r>
                      <a:endParaRPr lang="fi-FI" sz="1400" b="1"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Rakennettu johtopituus </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rgbClr val="000000"/>
                          </a:solidFill>
                          <a:effectLst/>
                          <a:latin typeface="+mn-lt"/>
                        </a:rPr>
                        <a:t>3957</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rgbClr val="000000"/>
                          </a:solidFill>
                          <a:effectLst/>
                          <a:latin typeface="+mn-lt"/>
                        </a:rPr>
                        <a:t>1211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rgbClr val="000000"/>
                          </a:solidFill>
                          <a:effectLst/>
                          <a:latin typeface="+mn-lt"/>
                        </a:rPr>
                        <a:t>4000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4775915"/>
                  </a:ext>
                </a:extLst>
              </a:tr>
            </a:tbl>
          </a:graphicData>
        </a:graphic>
      </p:graphicFrame>
      <p:graphicFrame>
        <p:nvGraphicFramePr>
          <p:cNvPr id="13" name="Table 12">
            <a:extLst>
              <a:ext uri="{FF2B5EF4-FFF2-40B4-BE49-F238E27FC236}">
                <a16:creationId xmlns:a16="http://schemas.microsoft.com/office/drawing/2014/main" id="{4E1A9313-F85B-1321-6007-CE451B2903FD}"/>
              </a:ext>
            </a:extLst>
          </p:cNvPr>
          <p:cNvGraphicFramePr>
            <a:graphicFrameLocks noGrp="1"/>
          </p:cNvGraphicFramePr>
          <p:nvPr>
            <p:extLst>
              <p:ext uri="{D42A27DB-BD31-4B8C-83A1-F6EECF244321}">
                <p14:modId xmlns:p14="http://schemas.microsoft.com/office/powerpoint/2010/main" val="183632"/>
              </p:ext>
            </p:extLst>
          </p:nvPr>
        </p:nvGraphicFramePr>
        <p:xfrm>
          <a:off x="614080" y="3354479"/>
          <a:ext cx="8668826" cy="2360916"/>
        </p:xfrm>
        <a:graphic>
          <a:graphicData uri="http://schemas.openxmlformats.org/drawingml/2006/table">
            <a:tbl>
              <a:tblPr>
                <a:tableStyleId>{5C22544A-7EE6-4342-B048-85BDC9FD1C3A}</a:tableStyleId>
              </a:tblPr>
              <a:tblGrid>
                <a:gridCol w="2776392">
                  <a:extLst>
                    <a:ext uri="{9D8B030D-6E8A-4147-A177-3AD203B41FA5}">
                      <a16:colId xmlns:a16="http://schemas.microsoft.com/office/drawing/2014/main" val="623426573"/>
                    </a:ext>
                  </a:extLst>
                </a:gridCol>
                <a:gridCol w="1982912">
                  <a:extLst>
                    <a:ext uri="{9D8B030D-6E8A-4147-A177-3AD203B41FA5}">
                      <a16:colId xmlns:a16="http://schemas.microsoft.com/office/drawing/2014/main" val="4047652821"/>
                    </a:ext>
                  </a:extLst>
                </a:gridCol>
                <a:gridCol w="1303174">
                  <a:extLst>
                    <a:ext uri="{9D8B030D-6E8A-4147-A177-3AD203B41FA5}">
                      <a16:colId xmlns:a16="http://schemas.microsoft.com/office/drawing/2014/main" val="215659770"/>
                    </a:ext>
                  </a:extLst>
                </a:gridCol>
                <a:gridCol w="1303174">
                  <a:extLst>
                    <a:ext uri="{9D8B030D-6E8A-4147-A177-3AD203B41FA5}">
                      <a16:colId xmlns:a16="http://schemas.microsoft.com/office/drawing/2014/main" val="792762323"/>
                    </a:ext>
                  </a:extLst>
                </a:gridCol>
                <a:gridCol w="1303174">
                  <a:extLst>
                    <a:ext uri="{9D8B030D-6E8A-4147-A177-3AD203B41FA5}">
                      <a16:colId xmlns:a16="http://schemas.microsoft.com/office/drawing/2014/main" val="637564566"/>
                    </a:ext>
                  </a:extLst>
                </a:gridCol>
              </a:tblGrid>
              <a:tr h="325892">
                <a:tc>
                  <a:txBody>
                    <a:bodyPr/>
                    <a:lstStyle/>
                    <a:p>
                      <a:pPr marL="0" algn="l" defTabSz="914400" rtl="0" eaLnBrk="1" fontAlgn="b" latinLnBrk="0" hangingPunct="1"/>
                      <a:endParaRPr lang="fi-FI" sz="1400" b="0" i="0" u="none" strike="noStrike" kern="1200" dirty="0">
                        <a:solidFill>
                          <a:srgbClr val="000000"/>
                        </a:solidFill>
                        <a:effectLst/>
                        <a:latin typeface="+mn-lt"/>
                        <a:ea typeface="+mn-ea"/>
                        <a:cs typeface="+mn-cs"/>
                      </a:endParaRPr>
                    </a:p>
                  </a:txBody>
                  <a:tcPr marL="9525" marR="9525" marT="9525"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Kokonaiskustannus [€/m]</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20-65</a:t>
                      </a:r>
                    </a:p>
                  </a:txBody>
                  <a:tcPr marL="0" marR="0" marT="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80-100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125-150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9260393"/>
                  </a:ext>
                </a:extLst>
              </a:tr>
              <a:tr h="254378">
                <a:tc rowSpan="4">
                  <a:txBody>
                    <a:bodyPr/>
                    <a:lstStyle/>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i="0" u="none" strike="noStrike" kern="1200" dirty="0">
                          <a:solidFill>
                            <a:srgbClr val="000000"/>
                          </a:solidFill>
                          <a:effectLst/>
                          <a:latin typeface="+mn-lt"/>
                          <a:ea typeface="+mn-ea"/>
                          <a:cs typeface="+mn-cs"/>
                        </a:rPr>
                        <a:t>Uudisrakentaminen, </a:t>
                      </a:r>
                    </a:p>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dirty="0"/>
                        <a:t>Tiivis kaupunkimainen ympäristö</a:t>
                      </a:r>
                      <a:endParaRPr lang="fi-FI" sz="1400" b="1"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08000" algn="l" defTabSz="914400" rtl="0" eaLnBrk="1" fontAlgn="b" latinLnBrk="0" hangingPunct="1"/>
                      <a:r>
                        <a:rPr lang="fi-FI" sz="1400" b="1" i="0" u="none" strike="noStrike" kern="1200" dirty="0">
                          <a:solidFill>
                            <a:srgbClr val="000000"/>
                          </a:solidFill>
                          <a:effectLst/>
                          <a:latin typeface="+mn-lt"/>
                          <a:ea typeface="+mn-ea"/>
                          <a:cs typeface="+mn-cs"/>
                        </a:rPr>
                        <a:t>Painotettu keskiarvo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260</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325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2625516"/>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Aritmeettinen keskiarvo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281</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340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8003611"/>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Maksimiarvo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572</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458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4737125"/>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Minimiarvo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129</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180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009488"/>
                  </a:ext>
                </a:extLst>
              </a:tr>
              <a:tr h="254378">
                <a:tc rowSpan="4">
                  <a:txBody>
                    <a:bodyPr/>
                    <a:lstStyle/>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i="0" u="none" strike="noStrike" kern="1200" dirty="0">
                          <a:solidFill>
                            <a:srgbClr val="000000"/>
                          </a:solidFill>
                          <a:effectLst/>
                          <a:latin typeface="+mn-lt"/>
                          <a:ea typeface="+mn-ea"/>
                          <a:cs typeface="+mn-cs"/>
                        </a:rPr>
                        <a:t>Uudisrakentaminen, </a:t>
                      </a:r>
                    </a:p>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dirty="0"/>
                        <a:t>Väljemmin rakennettu ympäristö</a:t>
                      </a:r>
                      <a:endParaRPr lang="fi-FI" sz="1400" b="1"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08000" algn="l" defTabSz="914400" rtl="0" eaLnBrk="1" fontAlgn="b" latinLnBrk="0" hangingPunct="1"/>
                      <a:r>
                        <a:rPr lang="fi-FI" sz="1400" b="1" i="0" u="none" strike="noStrike" kern="1200" dirty="0">
                          <a:solidFill>
                            <a:srgbClr val="000000"/>
                          </a:solidFill>
                          <a:effectLst/>
                          <a:latin typeface="+mn-lt"/>
                          <a:ea typeface="+mn-ea"/>
                          <a:cs typeface="+mn-cs"/>
                        </a:rPr>
                        <a:t>Painotettu keskiarvo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181</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286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431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3839757"/>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Aritmeettinen keskiarvo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186</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344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430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0050182"/>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Maksimiarvo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270</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406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438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0824267"/>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Minimiarvo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105</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277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422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6856975"/>
                  </a:ext>
                </a:extLst>
              </a:tr>
            </a:tbl>
          </a:graphicData>
        </a:graphic>
      </p:graphicFrame>
      <p:sp>
        <p:nvSpPr>
          <p:cNvPr id="6" name="TextBox 5">
            <a:extLst>
              <a:ext uri="{FF2B5EF4-FFF2-40B4-BE49-F238E27FC236}">
                <a16:creationId xmlns:a16="http://schemas.microsoft.com/office/drawing/2014/main" id="{ABD5FA63-4487-3877-C374-D157FDA52AED}"/>
              </a:ext>
            </a:extLst>
          </p:cNvPr>
          <p:cNvSpPr txBox="1"/>
          <p:nvPr/>
        </p:nvSpPr>
        <p:spPr>
          <a:xfrm>
            <a:off x="614079" y="5912803"/>
            <a:ext cx="9972001" cy="307777"/>
          </a:xfrm>
          <a:prstGeom prst="rect">
            <a:avLst/>
          </a:prstGeom>
          <a:noFill/>
        </p:spPr>
        <p:txBody>
          <a:bodyPr wrap="square" rtlCol="0">
            <a:spAutoFit/>
          </a:bodyPr>
          <a:lstStyle/>
          <a:p>
            <a:r>
              <a:rPr lang="fi-FI" sz="1400" dirty="0"/>
              <a:t>Merkintöjen selitykset: ”..”  = Tieto on liian epävarma ilmoitettavaksi. ”-” = Tilastotietoa ei ole.</a:t>
            </a:r>
          </a:p>
        </p:txBody>
      </p:sp>
    </p:spTree>
    <p:extLst>
      <p:ext uri="{BB962C8B-B14F-4D97-AF65-F5344CB8AC3E}">
        <p14:creationId xmlns:p14="http://schemas.microsoft.com/office/powerpoint/2010/main" val="542251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FD50E-528E-51BC-85EA-BD96CFA27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7B9078-0D78-58E2-F665-CB0EDF5FE8F3}"/>
              </a:ext>
            </a:extLst>
          </p:cNvPr>
          <p:cNvSpPr>
            <a:spLocks noGrp="1"/>
          </p:cNvSpPr>
          <p:nvPr>
            <p:ph type="title"/>
          </p:nvPr>
        </p:nvSpPr>
        <p:spPr/>
        <p:txBody>
          <a:bodyPr>
            <a:noAutofit/>
          </a:bodyPr>
          <a:lstStyle/>
          <a:p>
            <a:r>
              <a:rPr lang="fi-FI" sz="2800" dirty="0" err="1"/>
              <a:t>Mpuk</a:t>
            </a:r>
            <a:r>
              <a:rPr lang="fi-FI" sz="2800" dirty="0"/>
              <a:t>-kaukolämpöjohtojen arvonlisäverottomat rakentamisen kokonaiskustannukset 2023 – </a:t>
            </a:r>
            <a:r>
              <a:rPr lang="fi-FI" sz="2800" i="1" dirty="0"/>
              <a:t>perusparantaminen</a:t>
            </a:r>
          </a:p>
        </p:txBody>
      </p:sp>
      <p:sp>
        <p:nvSpPr>
          <p:cNvPr id="3" name="Date Placeholder 2">
            <a:extLst>
              <a:ext uri="{FF2B5EF4-FFF2-40B4-BE49-F238E27FC236}">
                <a16:creationId xmlns:a16="http://schemas.microsoft.com/office/drawing/2014/main" id="{C33DA3B9-7175-B471-81C9-4826072FDD3B}"/>
              </a:ext>
            </a:extLst>
          </p:cNvPr>
          <p:cNvSpPr>
            <a:spLocks noGrp="1"/>
          </p:cNvSpPr>
          <p:nvPr>
            <p:ph type="dt" sz="half" idx="10"/>
          </p:nvPr>
        </p:nvSpPr>
        <p:spPr/>
        <p:txBody>
          <a:bodyPr/>
          <a:lstStyle/>
          <a:p>
            <a:r>
              <a:rPr lang="fi-FI" noProof="0"/>
              <a:t>11.12.2024</a:t>
            </a:r>
          </a:p>
        </p:txBody>
      </p:sp>
      <p:sp>
        <p:nvSpPr>
          <p:cNvPr id="4" name="Slide Number Placeholder 3">
            <a:extLst>
              <a:ext uri="{FF2B5EF4-FFF2-40B4-BE49-F238E27FC236}">
                <a16:creationId xmlns:a16="http://schemas.microsoft.com/office/drawing/2014/main" id="{C3096112-D6E3-B388-FE98-E909AEFAA124}"/>
              </a:ext>
            </a:extLst>
          </p:cNvPr>
          <p:cNvSpPr>
            <a:spLocks noGrp="1"/>
          </p:cNvSpPr>
          <p:nvPr>
            <p:ph type="sldNum" sz="quarter" idx="12"/>
          </p:nvPr>
        </p:nvSpPr>
        <p:spPr/>
        <p:txBody>
          <a:bodyPr/>
          <a:lstStyle/>
          <a:p>
            <a:fld id="{D5CDC59A-8C4B-3741-8921-09D2C8EE8BFB}" type="slidenum">
              <a:rPr lang="en-US" smtClean="0"/>
              <a:t>18</a:t>
            </a:fld>
            <a:endParaRPr lang="en-US"/>
          </a:p>
        </p:txBody>
      </p:sp>
      <p:graphicFrame>
        <p:nvGraphicFramePr>
          <p:cNvPr id="5" name="Table 4">
            <a:extLst>
              <a:ext uri="{FF2B5EF4-FFF2-40B4-BE49-F238E27FC236}">
                <a16:creationId xmlns:a16="http://schemas.microsoft.com/office/drawing/2014/main" id="{F335B434-ED4E-F356-4CA8-4994B7B5ECD4}"/>
              </a:ext>
            </a:extLst>
          </p:cNvPr>
          <p:cNvGraphicFramePr>
            <a:graphicFrameLocks noGrp="1"/>
          </p:cNvGraphicFramePr>
          <p:nvPr>
            <p:extLst>
              <p:ext uri="{D42A27DB-BD31-4B8C-83A1-F6EECF244321}">
                <p14:modId xmlns:p14="http://schemas.microsoft.com/office/powerpoint/2010/main" val="1981322789"/>
              </p:ext>
            </p:extLst>
          </p:nvPr>
        </p:nvGraphicFramePr>
        <p:xfrm>
          <a:off x="614081" y="1888096"/>
          <a:ext cx="8666258" cy="1268975"/>
        </p:xfrm>
        <a:graphic>
          <a:graphicData uri="http://schemas.openxmlformats.org/drawingml/2006/table">
            <a:tbl>
              <a:tblPr>
                <a:tableStyleId>{5C22544A-7EE6-4342-B048-85BDC9FD1C3A}</a:tableStyleId>
              </a:tblPr>
              <a:tblGrid>
                <a:gridCol w="2776391">
                  <a:extLst>
                    <a:ext uri="{9D8B030D-6E8A-4147-A177-3AD203B41FA5}">
                      <a16:colId xmlns:a16="http://schemas.microsoft.com/office/drawing/2014/main" val="2889206691"/>
                    </a:ext>
                  </a:extLst>
                </a:gridCol>
                <a:gridCol w="1972638">
                  <a:extLst>
                    <a:ext uri="{9D8B030D-6E8A-4147-A177-3AD203B41FA5}">
                      <a16:colId xmlns:a16="http://schemas.microsoft.com/office/drawing/2014/main" val="3004043729"/>
                    </a:ext>
                  </a:extLst>
                </a:gridCol>
                <a:gridCol w="1305743">
                  <a:extLst>
                    <a:ext uri="{9D8B030D-6E8A-4147-A177-3AD203B41FA5}">
                      <a16:colId xmlns:a16="http://schemas.microsoft.com/office/drawing/2014/main" val="3637551683"/>
                    </a:ext>
                  </a:extLst>
                </a:gridCol>
                <a:gridCol w="1305743">
                  <a:extLst>
                    <a:ext uri="{9D8B030D-6E8A-4147-A177-3AD203B41FA5}">
                      <a16:colId xmlns:a16="http://schemas.microsoft.com/office/drawing/2014/main" val="2777350714"/>
                    </a:ext>
                  </a:extLst>
                </a:gridCol>
                <a:gridCol w="1305743">
                  <a:extLst>
                    <a:ext uri="{9D8B030D-6E8A-4147-A177-3AD203B41FA5}">
                      <a16:colId xmlns:a16="http://schemas.microsoft.com/office/drawing/2014/main" val="1895097079"/>
                    </a:ext>
                  </a:extLst>
                </a:gridCol>
              </a:tblGrid>
              <a:tr h="310944">
                <a:tc>
                  <a:txBody>
                    <a:bodyPr/>
                    <a:lstStyle/>
                    <a:p>
                      <a:pPr marL="0" algn="l" defTabSz="914400" rtl="0" eaLnBrk="1" fontAlgn="b" latinLnBrk="0" hangingPunct="1"/>
                      <a:endParaRPr lang="fi-FI" sz="1400" b="0" i="0" u="none" strike="noStrike" kern="1200" dirty="0">
                        <a:solidFill>
                          <a:srgbClr val="000000"/>
                        </a:solidFill>
                        <a:effectLst/>
                        <a:latin typeface="+mn-lt"/>
                        <a:ea typeface="+mn-ea"/>
                        <a:cs typeface="+mn-cs"/>
                      </a:endParaRPr>
                    </a:p>
                  </a:txBody>
                  <a:tcPr marL="9525" marR="9525" marT="9525"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Rakennetut johdot [m]</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20-65</a:t>
                      </a:r>
                    </a:p>
                  </a:txBody>
                  <a:tcPr marL="0" marR="0" marT="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80-100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125-150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09060"/>
                  </a:ext>
                </a:extLst>
              </a:tr>
              <a:tr h="466595">
                <a:tc>
                  <a:txBody>
                    <a:bodyPr/>
                    <a:lstStyle/>
                    <a:p>
                      <a:pPr marL="108000" algn="l" defTabSz="914400" rtl="0" eaLnBrk="1" fontAlgn="b" latinLnBrk="0" hangingPunct="1"/>
                      <a:r>
                        <a:rPr lang="fi-FI" sz="1400" b="1" i="0" u="none" strike="noStrike" kern="1200" dirty="0">
                          <a:solidFill>
                            <a:srgbClr val="000000"/>
                          </a:solidFill>
                          <a:effectLst/>
                          <a:latin typeface="+mn-lt"/>
                          <a:ea typeface="+mn-ea"/>
                          <a:cs typeface="+mn-cs"/>
                        </a:rPr>
                        <a:t>Uudisrakentaminen, </a:t>
                      </a:r>
                    </a:p>
                    <a:p>
                      <a:pPr marL="108000" algn="l" defTabSz="914400" rtl="0" eaLnBrk="1" fontAlgn="b" latinLnBrk="0" hangingPunct="1"/>
                      <a:r>
                        <a:rPr lang="fi-FI" sz="1400" b="1" dirty="0"/>
                        <a:t>Tiivis kaupunkimainen ympäristö </a:t>
                      </a:r>
                      <a:endParaRPr lang="fi-FI" sz="1400" b="1"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Rakennettu johtopituus </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rgbClr val="000000"/>
                          </a:solidFill>
                          <a:effectLst/>
                          <a:latin typeface="+mn-lt"/>
                        </a:rPr>
                        <a:t>5069</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rgbClr val="000000"/>
                          </a:solidFill>
                          <a:effectLst/>
                          <a:latin typeface="+mn-lt"/>
                        </a:rPr>
                        <a:t>1979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rgbClr val="000000"/>
                          </a:solidFill>
                          <a:effectLst/>
                          <a:latin typeface="+mn-lt"/>
                        </a:rPr>
                        <a:t>175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3718304"/>
                  </a:ext>
                </a:extLst>
              </a:tr>
              <a:tr h="491436">
                <a:tc>
                  <a:txBody>
                    <a:bodyPr/>
                    <a:lstStyle/>
                    <a:p>
                      <a:pPr marL="108000" algn="l" defTabSz="914400" rtl="0" eaLnBrk="1" fontAlgn="b" latinLnBrk="0" hangingPunct="1"/>
                      <a:r>
                        <a:rPr lang="fi-FI" sz="1400" b="1" i="0" u="none" strike="noStrike" kern="1200" dirty="0">
                          <a:solidFill>
                            <a:srgbClr val="000000"/>
                          </a:solidFill>
                          <a:effectLst/>
                          <a:latin typeface="+mn-lt"/>
                          <a:ea typeface="+mn-ea"/>
                          <a:cs typeface="+mn-cs"/>
                        </a:rPr>
                        <a:t>Uudisrakentaminen, </a:t>
                      </a:r>
                    </a:p>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dirty="0"/>
                        <a:t>Väljemmin rakennettu ympäristö</a:t>
                      </a:r>
                      <a:endParaRPr lang="fi-FI" sz="1400" b="1"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Rakennettu johtopituus </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rgbClr val="000000"/>
                          </a:solidFill>
                          <a:effectLst/>
                          <a:latin typeface="+mn-lt"/>
                        </a:rPr>
                        <a:t>155</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rgbClr val="000000"/>
                          </a:solidFill>
                          <a:effectLst/>
                          <a:latin typeface="+mn-lt"/>
                        </a:rPr>
                        <a:t>410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rgbClr val="000000"/>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4775915"/>
                  </a:ext>
                </a:extLst>
              </a:tr>
            </a:tbl>
          </a:graphicData>
        </a:graphic>
      </p:graphicFrame>
      <p:graphicFrame>
        <p:nvGraphicFramePr>
          <p:cNvPr id="13" name="Table 12">
            <a:extLst>
              <a:ext uri="{FF2B5EF4-FFF2-40B4-BE49-F238E27FC236}">
                <a16:creationId xmlns:a16="http://schemas.microsoft.com/office/drawing/2014/main" id="{D239D0E5-0165-2845-783D-3A434D1F8E95}"/>
              </a:ext>
            </a:extLst>
          </p:cNvPr>
          <p:cNvGraphicFramePr>
            <a:graphicFrameLocks noGrp="1"/>
          </p:cNvGraphicFramePr>
          <p:nvPr>
            <p:extLst>
              <p:ext uri="{D42A27DB-BD31-4B8C-83A1-F6EECF244321}">
                <p14:modId xmlns:p14="http://schemas.microsoft.com/office/powerpoint/2010/main" val="654174679"/>
              </p:ext>
            </p:extLst>
          </p:nvPr>
        </p:nvGraphicFramePr>
        <p:xfrm>
          <a:off x="614080" y="3354479"/>
          <a:ext cx="8668826" cy="2360916"/>
        </p:xfrm>
        <a:graphic>
          <a:graphicData uri="http://schemas.openxmlformats.org/drawingml/2006/table">
            <a:tbl>
              <a:tblPr>
                <a:tableStyleId>{5C22544A-7EE6-4342-B048-85BDC9FD1C3A}</a:tableStyleId>
              </a:tblPr>
              <a:tblGrid>
                <a:gridCol w="2776392">
                  <a:extLst>
                    <a:ext uri="{9D8B030D-6E8A-4147-A177-3AD203B41FA5}">
                      <a16:colId xmlns:a16="http://schemas.microsoft.com/office/drawing/2014/main" val="623426573"/>
                    </a:ext>
                  </a:extLst>
                </a:gridCol>
                <a:gridCol w="1982912">
                  <a:extLst>
                    <a:ext uri="{9D8B030D-6E8A-4147-A177-3AD203B41FA5}">
                      <a16:colId xmlns:a16="http://schemas.microsoft.com/office/drawing/2014/main" val="4047652821"/>
                    </a:ext>
                  </a:extLst>
                </a:gridCol>
                <a:gridCol w="1303174">
                  <a:extLst>
                    <a:ext uri="{9D8B030D-6E8A-4147-A177-3AD203B41FA5}">
                      <a16:colId xmlns:a16="http://schemas.microsoft.com/office/drawing/2014/main" val="215659770"/>
                    </a:ext>
                  </a:extLst>
                </a:gridCol>
                <a:gridCol w="1303174">
                  <a:extLst>
                    <a:ext uri="{9D8B030D-6E8A-4147-A177-3AD203B41FA5}">
                      <a16:colId xmlns:a16="http://schemas.microsoft.com/office/drawing/2014/main" val="792762323"/>
                    </a:ext>
                  </a:extLst>
                </a:gridCol>
                <a:gridCol w="1303174">
                  <a:extLst>
                    <a:ext uri="{9D8B030D-6E8A-4147-A177-3AD203B41FA5}">
                      <a16:colId xmlns:a16="http://schemas.microsoft.com/office/drawing/2014/main" val="637564566"/>
                    </a:ext>
                  </a:extLst>
                </a:gridCol>
              </a:tblGrid>
              <a:tr h="325892">
                <a:tc>
                  <a:txBody>
                    <a:bodyPr/>
                    <a:lstStyle/>
                    <a:p>
                      <a:pPr marL="0" algn="l" defTabSz="914400" rtl="0" eaLnBrk="1" fontAlgn="b" latinLnBrk="0" hangingPunct="1"/>
                      <a:endParaRPr lang="fi-FI" sz="1400" b="0" i="0" u="none" strike="noStrike" kern="1200" dirty="0">
                        <a:solidFill>
                          <a:srgbClr val="000000"/>
                        </a:solidFill>
                        <a:effectLst/>
                        <a:latin typeface="+mn-lt"/>
                        <a:ea typeface="+mn-ea"/>
                        <a:cs typeface="+mn-cs"/>
                      </a:endParaRPr>
                    </a:p>
                  </a:txBody>
                  <a:tcPr marL="9525" marR="9525" marT="9525"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Kokonaiskustannus [€/m]</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20-65</a:t>
                      </a:r>
                    </a:p>
                  </a:txBody>
                  <a:tcPr marL="0" marR="0" marT="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80-100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i-FI" sz="1400" b="1" i="0" u="none" strike="noStrike" kern="1200" dirty="0">
                          <a:solidFill>
                            <a:srgbClr val="000000"/>
                          </a:solidFill>
                          <a:effectLst/>
                          <a:latin typeface="+mn-lt"/>
                          <a:ea typeface="+mn-ea"/>
                          <a:cs typeface="+mn-cs"/>
                        </a:rPr>
                        <a:t>DN 125-150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9260393"/>
                  </a:ext>
                </a:extLst>
              </a:tr>
              <a:tr h="254378">
                <a:tc rowSpan="4">
                  <a:txBody>
                    <a:bodyPr/>
                    <a:lstStyle/>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i="0" u="none" strike="noStrike" kern="1200" dirty="0">
                          <a:solidFill>
                            <a:srgbClr val="000000"/>
                          </a:solidFill>
                          <a:effectLst/>
                          <a:latin typeface="+mn-lt"/>
                          <a:ea typeface="+mn-ea"/>
                          <a:cs typeface="+mn-cs"/>
                        </a:rPr>
                        <a:t>Uudisrakentaminen, </a:t>
                      </a:r>
                    </a:p>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dirty="0"/>
                        <a:t>Tiivis kaupunkimainen ympäristö</a:t>
                      </a:r>
                      <a:endParaRPr lang="fi-FI" sz="1400" b="1"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08000" algn="l" defTabSz="914400" rtl="0" eaLnBrk="1" fontAlgn="b" latinLnBrk="0" hangingPunct="1"/>
                      <a:r>
                        <a:rPr lang="fi-FI" sz="1400" b="1" i="0" u="none" strike="noStrike" kern="1200" dirty="0">
                          <a:solidFill>
                            <a:srgbClr val="000000"/>
                          </a:solidFill>
                          <a:effectLst/>
                          <a:latin typeface="+mn-lt"/>
                          <a:ea typeface="+mn-ea"/>
                          <a:cs typeface="+mn-cs"/>
                        </a:rPr>
                        <a:t>Painotettu keskiarvo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322</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446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2625516"/>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Aritmeettinen keskiarvo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381</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419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8003611"/>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Maksimiarvo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564</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528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4737125"/>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Minimiarvo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150</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259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009488"/>
                  </a:ext>
                </a:extLst>
              </a:tr>
              <a:tr h="254378">
                <a:tc rowSpan="4">
                  <a:txBody>
                    <a:bodyPr/>
                    <a:lstStyle/>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i="0" u="none" strike="noStrike" kern="1200" dirty="0">
                          <a:solidFill>
                            <a:srgbClr val="000000"/>
                          </a:solidFill>
                          <a:effectLst/>
                          <a:latin typeface="+mn-lt"/>
                          <a:ea typeface="+mn-ea"/>
                          <a:cs typeface="+mn-cs"/>
                        </a:rPr>
                        <a:t>Uudisrakentaminen, </a:t>
                      </a:r>
                    </a:p>
                    <a:p>
                      <a:pPr marL="108000" marR="0" lvl="0" indent="0" algn="l" defTabSz="914400" rtl="0" eaLnBrk="1" fontAlgn="b" latinLnBrk="0" hangingPunct="1">
                        <a:lnSpc>
                          <a:spcPct val="100000"/>
                        </a:lnSpc>
                        <a:spcBef>
                          <a:spcPts val="0"/>
                        </a:spcBef>
                        <a:spcAft>
                          <a:spcPts val="0"/>
                        </a:spcAft>
                        <a:buClrTx/>
                        <a:buSzTx/>
                        <a:buFontTx/>
                        <a:buNone/>
                        <a:tabLst/>
                        <a:defRPr/>
                      </a:pPr>
                      <a:r>
                        <a:rPr lang="fi-FI" sz="1400" b="1" dirty="0"/>
                        <a:t>Väljemmin rakennettu ympäristö</a:t>
                      </a:r>
                      <a:endParaRPr lang="fi-FI" sz="1400" b="1"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08000" algn="l" defTabSz="914400" rtl="0" eaLnBrk="1" fontAlgn="b" latinLnBrk="0" hangingPunct="1"/>
                      <a:r>
                        <a:rPr lang="fi-FI" sz="1400" b="1" i="0" u="none" strike="noStrike" kern="1200" dirty="0">
                          <a:solidFill>
                            <a:srgbClr val="000000"/>
                          </a:solidFill>
                          <a:effectLst/>
                          <a:latin typeface="+mn-lt"/>
                          <a:ea typeface="+mn-ea"/>
                          <a:cs typeface="+mn-cs"/>
                        </a:rPr>
                        <a:t>Painotettu keskiarvo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226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1"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3839757"/>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Aritmeettinen keskiarvo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214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0050182"/>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Maksimiarvo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238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0824267"/>
                  </a:ext>
                </a:extLst>
              </a:tr>
              <a:tr h="254378">
                <a:tc vMerge="1">
                  <a:txBody>
                    <a:bodyPr/>
                    <a:lstStyle/>
                    <a:p>
                      <a:endParaRPr lang="fi-FI"/>
                    </a:p>
                  </a:txBody>
                  <a:tcPr/>
                </a:tc>
                <a:tc>
                  <a:txBody>
                    <a:bodyPr/>
                    <a:lstStyle/>
                    <a:p>
                      <a:pPr marL="108000" algn="l" defTabSz="914400" rtl="0" eaLnBrk="1" fontAlgn="b" latinLnBrk="0" hangingPunct="1"/>
                      <a:r>
                        <a:rPr lang="fi-FI" sz="1400" b="0" i="0" u="none" strike="noStrike" kern="1200" dirty="0">
                          <a:solidFill>
                            <a:srgbClr val="000000"/>
                          </a:solidFill>
                          <a:effectLst/>
                          <a:latin typeface="+mn-lt"/>
                          <a:ea typeface="+mn-ea"/>
                          <a:cs typeface="+mn-cs"/>
                        </a:rPr>
                        <a:t>Minimiarvo</a:t>
                      </a: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a:solidFill>
                            <a:schemeClr val="tx1"/>
                          </a:solidFill>
                          <a:effectLst/>
                          <a:latin typeface="+mn-lt"/>
                        </a:rPr>
                        <a:t>190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b="0" i="0" u="none" strike="noStrike" dirty="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6856975"/>
                  </a:ext>
                </a:extLst>
              </a:tr>
            </a:tbl>
          </a:graphicData>
        </a:graphic>
      </p:graphicFrame>
      <p:sp>
        <p:nvSpPr>
          <p:cNvPr id="6" name="TextBox 5">
            <a:extLst>
              <a:ext uri="{FF2B5EF4-FFF2-40B4-BE49-F238E27FC236}">
                <a16:creationId xmlns:a16="http://schemas.microsoft.com/office/drawing/2014/main" id="{F330C2E4-1C62-AE3E-881E-9E01A08EEE74}"/>
              </a:ext>
            </a:extLst>
          </p:cNvPr>
          <p:cNvSpPr txBox="1"/>
          <p:nvPr/>
        </p:nvSpPr>
        <p:spPr>
          <a:xfrm>
            <a:off x="614079" y="5912803"/>
            <a:ext cx="9972001" cy="307777"/>
          </a:xfrm>
          <a:prstGeom prst="rect">
            <a:avLst/>
          </a:prstGeom>
          <a:noFill/>
        </p:spPr>
        <p:txBody>
          <a:bodyPr wrap="square" rtlCol="0">
            <a:spAutoFit/>
          </a:bodyPr>
          <a:lstStyle/>
          <a:p>
            <a:r>
              <a:rPr lang="fi-FI" sz="1400" dirty="0"/>
              <a:t>Merkintöjen selitykset: ”..”  = Tieto on liian epävarma ilmoitettavaksi. ”-” = Tilastotietoa ei ole.</a:t>
            </a:r>
          </a:p>
        </p:txBody>
      </p:sp>
    </p:spTree>
    <p:extLst>
      <p:ext uri="{BB962C8B-B14F-4D97-AF65-F5344CB8AC3E}">
        <p14:creationId xmlns:p14="http://schemas.microsoft.com/office/powerpoint/2010/main" val="1639481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39B3-6ED7-4083-F01E-09BD3F8A5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3770C-6C53-57D7-33DD-56256CE3557D}"/>
              </a:ext>
            </a:extLst>
          </p:cNvPr>
          <p:cNvSpPr>
            <a:spLocks noGrp="1"/>
          </p:cNvSpPr>
          <p:nvPr>
            <p:ph type="title"/>
          </p:nvPr>
        </p:nvSpPr>
        <p:spPr/>
        <p:txBody>
          <a:bodyPr>
            <a:normAutofit/>
          </a:bodyPr>
          <a:lstStyle/>
          <a:p>
            <a:r>
              <a:rPr lang="fi-FI" sz="3200" dirty="0" err="1"/>
              <a:t>Mpuk</a:t>
            </a:r>
            <a:r>
              <a:rPr lang="fi-FI" sz="3200" dirty="0"/>
              <a:t>-kaukolämpöjohtojen arvonlisäverottomat rakentamisen kokonaiskustannukset 2023</a:t>
            </a:r>
          </a:p>
        </p:txBody>
      </p:sp>
      <p:sp>
        <p:nvSpPr>
          <p:cNvPr id="4" name="Date Placeholder 3">
            <a:extLst>
              <a:ext uri="{FF2B5EF4-FFF2-40B4-BE49-F238E27FC236}">
                <a16:creationId xmlns:a16="http://schemas.microsoft.com/office/drawing/2014/main" id="{6FC16AFE-0B9C-BC95-E981-89F68B7DAC8A}"/>
              </a:ext>
            </a:extLst>
          </p:cNvPr>
          <p:cNvSpPr>
            <a:spLocks noGrp="1"/>
          </p:cNvSpPr>
          <p:nvPr>
            <p:ph type="dt" sz="half" idx="10"/>
          </p:nvPr>
        </p:nvSpPr>
        <p:spPr/>
        <p:txBody>
          <a:bodyPr/>
          <a:lstStyle/>
          <a:p>
            <a:r>
              <a:rPr lang="fi-FI" noProof="0"/>
              <a:t>11.12.2024</a:t>
            </a:r>
          </a:p>
        </p:txBody>
      </p:sp>
      <p:sp>
        <p:nvSpPr>
          <p:cNvPr id="5" name="Slide Number Placeholder 4">
            <a:extLst>
              <a:ext uri="{FF2B5EF4-FFF2-40B4-BE49-F238E27FC236}">
                <a16:creationId xmlns:a16="http://schemas.microsoft.com/office/drawing/2014/main" id="{1D2FE3FD-1EA2-F0B7-C9F9-17482D06DE37}"/>
              </a:ext>
            </a:extLst>
          </p:cNvPr>
          <p:cNvSpPr>
            <a:spLocks noGrp="1"/>
          </p:cNvSpPr>
          <p:nvPr>
            <p:ph type="sldNum" sz="quarter" idx="12"/>
          </p:nvPr>
        </p:nvSpPr>
        <p:spPr/>
        <p:txBody>
          <a:bodyPr/>
          <a:lstStyle/>
          <a:p>
            <a:fld id="{D5CDC59A-8C4B-3741-8921-09D2C8EE8BFB}" type="slidenum">
              <a:rPr lang="en-US" smtClean="0"/>
              <a:t>19</a:t>
            </a:fld>
            <a:endParaRPr lang="en-US"/>
          </a:p>
        </p:txBody>
      </p:sp>
      <p:graphicFrame>
        <p:nvGraphicFramePr>
          <p:cNvPr id="6" name="Chart 5">
            <a:extLst>
              <a:ext uri="{FF2B5EF4-FFF2-40B4-BE49-F238E27FC236}">
                <a16:creationId xmlns:a16="http://schemas.microsoft.com/office/drawing/2014/main" id="{8AA7465A-398F-9F2C-DBBE-7311BE7127BC}"/>
              </a:ext>
            </a:extLst>
          </p:cNvPr>
          <p:cNvGraphicFramePr>
            <a:graphicFrameLocks/>
          </p:cNvGraphicFramePr>
          <p:nvPr>
            <p:extLst>
              <p:ext uri="{D42A27DB-BD31-4B8C-83A1-F6EECF244321}">
                <p14:modId xmlns:p14="http://schemas.microsoft.com/office/powerpoint/2010/main" val="1440698562"/>
              </p:ext>
            </p:extLst>
          </p:nvPr>
        </p:nvGraphicFramePr>
        <p:xfrm>
          <a:off x="614081" y="1863519"/>
          <a:ext cx="5580000"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B0B4595B-C325-4BCC-AA19-A5F94EE8091F}"/>
              </a:ext>
            </a:extLst>
          </p:cNvPr>
          <p:cNvGraphicFramePr>
            <a:graphicFrameLocks/>
          </p:cNvGraphicFramePr>
          <p:nvPr>
            <p:extLst>
              <p:ext uri="{D42A27DB-BD31-4B8C-83A1-F6EECF244321}">
                <p14:modId xmlns:p14="http://schemas.microsoft.com/office/powerpoint/2010/main" val="814835941"/>
              </p:ext>
            </p:extLst>
          </p:nvPr>
        </p:nvGraphicFramePr>
        <p:xfrm>
          <a:off x="6194079" y="1602769"/>
          <a:ext cx="5580000" cy="4580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505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0FF0-07E2-EB03-96B8-32AC78F74ECA}"/>
              </a:ext>
            </a:extLst>
          </p:cNvPr>
          <p:cNvSpPr>
            <a:spLocks noGrp="1"/>
          </p:cNvSpPr>
          <p:nvPr>
            <p:ph type="title"/>
          </p:nvPr>
        </p:nvSpPr>
        <p:spPr/>
        <p:txBody>
          <a:bodyPr>
            <a:normAutofit/>
          </a:bodyPr>
          <a:lstStyle/>
          <a:p>
            <a:r>
              <a:rPr lang="fi-FI"/>
              <a:t>Tilaston sisältö</a:t>
            </a:r>
          </a:p>
        </p:txBody>
      </p:sp>
      <p:sp>
        <p:nvSpPr>
          <p:cNvPr id="3" name="Content Placeholder 2">
            <a:extLst>
              <a:ext uri="{FF2B5EF4-FFF2-40B4-BE49-F238E27FC236}">
                <a16:creationId xmlns:a16="http://schemas.microsoft.com/office/drawing/2014/main" id="{377E420E-7A3F-13A3-3EB3-9E9C37EA2047}"/>
              </a:ext>
            </a:extLst>
          </p:cNvPr>
          <p:cNvSpPr>
            <a:spLocks noGrp="1"/>
          </p:cNvSpPr>
          <p:nvPr>
            <p:ph idx="1"/>
          </p:nvPr>
        </p:nvSpPr>
        <p:spPr/>
        <p:txBody>
          <a:bodyPr/>
          <a:lstStyle/>
          <a:p>
            <a:r>
              <a:rPr lang="fi-FI" dirty="0"/>
              <a:t>Tässä raportissa esitetään keskimääräiset toteutuneet arvonlisäverottomat kaukolämpöjohtojen rakentamiskustannukset vuodelta 2023. </a:t>
            </a:r>
          </a:p>
          <a:p>
            <a:r>
              <a:rPr lang="fi-FI" dirty="0"/>
              <a:t>Raportti käsittelee vain kiinnivaahdotettua muovisuojakuorijohtorakennetta (2Mpuk ja </a:t>
            </a:r>
            <a:r>
              <a:rPr lang="fi-FI" dirty="0" err="1"/>
              <a:t>Mpuk</a:t>
            </a:r>
            <a:r>
              <a:rPr lang="fi-FI" dirty="0"/>
              <a:t>), jonka osuus maanalaisten johtojen vuosittaisesta rakentamisesta Suomessa lähentelee 100 %. </a:t>
            </a:r>
          </a:p>
          <a:p>
            <a:r>
              <a:rPr lang="fi-FI" dirty="0"/>
              <a:t>Kustannustietoa on kerätty vain tiettyjen perustapausten osalta, ja tilaston kokonaismäärät eivät kuvaa kaikkia kaukolämpöjohtojen rakentamis- tai saneerausmääriä. </a:t>
            </a:r>
          </a:p>
          <a:p>
            <a:r>
              <a:rPr lang="fi-FI" dirty="0"/>
              <a:t>Vuotta 2023 koskevaan kustannuskyselyyn vastasi 64 jäsenyritystä, jotka kattoivat yhteensä 86 % Energiateollisuus ry:n jäsenten lämmönmyynnistä vuonna 2023.</a:t>
            </a:r>
          </a:p>
          <a:p>
            <a:pPr lvl="1"/>
            <a:r>
              <a:rPr lang="fi-FI" dirty="0"/>
              <a:t>Vastauksia, joita voitiin hyödyntää, saatiin 47 kappaletta, mikä kattaa yhteensä noin 80 % jäsenten lämmönmyynnistä 2023. </a:t>
            </a:r>
          </a:p>
          <a:p>
            <a:pPr lvl="1"/>
            <a:r>
              <a:rPr lang="fi-FI" dirty="0"/>
              <a:t>17 vastannutta yritystä ei ollut rakentanut lainkaan kyselyn rajauksiin sopivaa johtoa, ei pystynyt antamaan kustannustietoja, tai annettuja tietoja ei puutteellisina pystytty tilastoinnissa hyödyntämään. </a:t>
            </a:r>
          </a:p>
        </p:txBody>
      </p:sp>
      <p:sp>
        <p:nvSpPr>
          <p:cNvPr id="4" name="Date Placeholder 3">
            <a:extLst>
              <a:ext uri="{FF2B5EF4-FFF2-40B4-BE49-F238E27FC236}">
                <a16:creationId xmlns:a16="http://schemas.microsoft.com/office/drawing/2014/main" id="{AA20192D-B362-5640-0DB9-B2B983A968EC}"/>
              </a:ext>
            </a:extLst>
          </p:cNvPr>
          <p:cNvSpPr>
            <a:spLocks noGrp="1"/>
          </p:cNvSpPr>
          <p:nvPr>
            <p:ph type="dt" sz="half" idx="10"/>
          </p:nvPr>
        </p:nvSpPr>
        <p:spPr/>
        <p:txBody>
          <a:bodyPr/>
          <a:lstStyle/>
          <a:p>
            <a:r>
              <a:rPr lang="fi-FI" noProof="0"/>
              <a:t>11.12.2024</a:t>
            </a:r>
          </a:p>
        </p:txBody>
      </p:sp>
      <p:sp>
        <p:nvSpPr>
          <p:cNvPr id="5" name="Slide Number Placeholder 4">
            <a:extLst>
              <a:ext uri="{FF2B5EF4-FFF2-40B4-BE49-F238E27FC236}">
                <a16:creationId xmlns:a16="http://schemas.microsoft.com/office/drawing/2014/main" id="{FD6CAA53-B694-F408-3332-949A3E4B2AB2}"/>
              </a:ext>
            </a:extLst>
          </p:cNvPr>
          <p:cNvSpPr>
            <a:spLocks noGrp="1"/>
          </p:cNvSpPr>
          <p:nvPr>
            <p:ph type="sldNum" sz="quarter" idx="12"/>
          </p:nvPr>
        </p:nvSpPr>
        <p:spPr/>
        <p:txBody>
          <a:bodyPr/>
          <a:lstStyle/>
          <a:p>
            <a:fld id="{D5CDC59A-8C4B-3741-8921-09D2C8EE8BFB}" type="slidenum">
              <a:rPr lang="en-US" smtClean="0"/>
              <a:t>2</a:t>
            </a:fld>
            <a:endParaRPr lang="en-US"/>
          </a:p>
        </p:txBody>
      </p:sp>
    </p:spTree>
    <p:extLst>
      <p:ext uri="{BB962C8B-B14F-4D97-AF65-F5344CB8AC3E}">
        <p14:creationId xmlns:p14="http://schemas.microsoft.com/office/powerpoint/2010/main" val="8187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4B705-468A-1120-5677-3FD67F77D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9155C-05F1-886D-780B-F0BBD2DDDFE6}"/>
              </a:ext>
            </a:extLst>
          </p:cNvPr>
          <p:cNvSpPr>
            <a:spLocks noGrp="1"/>
          </p:cNvSpPr>
          <p:nvPr>
            <p:ph type="title"/>
          </p:nvPr>
        </p:nvSpPr>
        <p:spPr>
          <a:xfrm>
            <a:off x="614081" y="365125"/>
            <a:ext cx="10255977" cy="662291"/>
          </a:xfrm>
        </p:spPr>
        <p:txBody>
          <a:bodyPr>
            <a:normAutofit/>
          </a:bodyPr>
          <a:lstStyle/>
          <a:p>
            <a:r>
              <a:rPr lang="fi-FI" sz="3200" dirty="0" err="1"/>
              <a:t>Mpuk</a:t>
            </a:r>
            <a:r>
              <a:rPr lang="fi-FI" sz="3200" dirty="0"/>
              <a:t>-rakentamisen kokonaiskustannusten vaihteluvälit</a:t>
            </a:r>
          </a:p>
        </p:txBody>
      </p:sp>
      <p:sp>
        <p:nvSpPr>
          <p:cNvPr id="4" name="Date Placeholder 3">
            <a:extLst>
              <a:ext uri="{FF2B5EF4-FFF2-40B4-BE49-F238E27FC236}">
                <a16:creationId xmlns:a16="http://schemas.microsoft.com/office/drawing/2014/main" id="{53216E3C-45CD-E4E5-AD74-2A2544454CBB}"/>
              </a:ext>
            </a:extLst>
          </p:cNvPr>
          <p:cNvSpPr>
            <a:spLocks noGrp="1"/>
          </p:cNvSpPr>
          <p:nvPr>
            <p:ph type="dt" sz="half" idx="10"/>
          </p:nvPr>
        </p:nvSpPr>
        <p:spPr/>
        <p:txBody>
          <a:bodyPr/>
          <a:lstStyle/>
          <a:p>
            <a:r>
              <a:rPr lang="fi-FI" noProof="0"/>
              <a:t>11.12.2024</a:t>
            </a:r>
          </a:p>
        </p:txBody>
      </p:sp>
      <p:sp>
        <p:nvSpPr>
          <p:cNvPr id="5" name="Slide Number Placeholder 4">
            <a:extLst>
              <a:ext uri="{FF2B5EF4-FFF2-40B4-BE49-F238E27FC236}">
                <a16:creationId xmlns:a16="http://schemas.microsoft.com/office/drawing/2014/main" id="{49FD69B6-82F1-6982-3B52-466F1359A09C}"/>
              </a:ext>
            </a:extLst>
          </p:cNvPr>
          <p:cNvSpPr>
            <a:spLocks noGrp="1"/>
          </p:cNvSpPr>
          <p:nvPr>
            <p:ph type="sldNum" sz="quarter" idx="12"/>
          </p:nvPr>
        </p:nvSpPr>
        <p:spPr/>
        <p:txBody>
          <a:bodyPr/>
          <a:lstStyle/>
          <a:p>
            <a:fld id="{D5CDC59A-8C4B-3741-8921-09D2C8EE8BFB}" type="slidenum">
              <a:rPr lang="en-US" smtClean="0"/>
              <a:t>20</a:t>
            </a:fld>
            <a:endParaRPr lang="en-US"/>
          </a:p>
        </p:txBody>
      </p:sp>
      <p:graphicFrame>
        <p:nvGraphicFramePr>
          <p:cNvPr id="8" name="Chart 7">
            <a:extLst>
              <a:ext uri="{FF2B5EF4-FFF2-40B4-BE49-F238E27FC236}">
                <a16:creationId xmlns:a16="http://schemas.microsoft.com/office/drawing/2014/main" id="{E6B1B9D1-3BEB-1E42-7610-95B088CEF434}"/>
              </a:ext>
            </a:extLst>
          </p:cNvPr>
          <p:cNvGraphicFramePr>
            <a:graphicFrameLocks/>
          </p:cNvGraphicFramePr>
          <p:nvPr>
            <p:extLst>
              <p:ext uri="{D42A27DB-BD31-4B8C-83A1-F6EECF244321}">
                <p14:modId xmlns:p14="http://schemas.microsoft.com/office/powerpoint/2010/main" val="1739747666"/>
              </p:ext>
            </p:extLst>
          </p:nvPr>
        </p:nvGraphicFramePr>
        <p:xfrm>
          <a:off x="3050556" y="5986986"/>
          <a:ext cx="6083420" cy="4101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52FD9FBC-A5B2-4305-8E1E-DAD7C790005E}"/>
              </a:ext>
            </a:extLst>
          </p:cNvPr>
          <p:cNvGraphicFramePr>
            <a:graphicFrameLocks/>
          </p:cNvGraphicFramePr>
          <p:nvPr>
            <p:extLst>
              <p:ext uri="{D42A27DB-BD31-4B8C-83A1-F6EECF244321}">
                <p14:modId xmlns:p14="http://schemas.microsoft.com/office/powerpoint/2010/main" val="2923833189"/>
              </p:ext>
            </p:extLst>
          </p:nvPr>
        </p:nvGraphicFramePr>
        <p:xfrm>
          <a:off x="536469" y="1265412"/>
          <a:ext cx="5205600" cy="235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9D912D4B-2EF0-4D3C-A535-2A014F3A22C1}"/>
              </a:ext>
            </a:extLst>
          </p:cNvPr>
          <p:cNvGraphicFramePr>
            <a:graphicFrameLocks/>
          </p:cNvGraphicFramePr>
          <p:nvPr>
            <p:extLst>
              <p:ext uri="{D42A27DB-BD31-4B8C-83A1-F6EECF244321}">
                <p14:modId xmlns:p14="http://schemas.microsoft.com/office/powerpoint/2010/main" val="2678994084"/>
              </p:ext>
            </p:extLst>
          </p:nvPr>
        </p:nvGraphicFramePr>
        <p:xfrm>
          <a:off x="5654081" y="1265412"/>
          <a:ext cx="5205600" cy="235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0CA09D32-7316-4F12-BD72-22B22E960CBE}"/>
              </a:ext>
            </a:extLst>
          </p:cNvPr>
          <p:cNvGraphicFramePr>
            <a:graphicFrameLocks/>
          </p:cNvGraphicFramePr>
          <p:nvPr>
            <p:extLst>
              <p:ext uri="{D42A27DB-BD31-4B8C-83A1-F6EECF244321}">
                <p14:modId xmlns:p14="http://schemas.microsoft.com/office/powerpoint/2010/main" val="324321320"/>
              </p:ext>
            </p:extLst>
          </p:nvPr>
        </p:nvGraphicFramePr>
        <p:xfrm>
          <a:off x="447756" y="3665224"/>
          <a:ext cx="5205600" cy="2350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502E04A3-9F19-4B92-BD26-E760208C537F}"/>
              </a:ext>
            </a:extLst>
          </p:cNvPr>
          <p:cNvGraphicFramePr>
            <a:graphicFrameLocks/>
          </p:cNvGraphicFramePr>
          <p:nvPr>
            <p:extLst>
              <p:ext uri="{D42A27DB-BD31-4B8C-83A1-F6EECF244321}">
                <p14:modId xmlns:p14="http://schemas.microsoft.com/office/powerpoint/2010/main" val="180141479"/>
              </p:ext>
            </p:extLst>
          </p:nvPr>
        </p:nvGraphicFramePr>
        <p:xfrm>
          <a:off x="5742069" y="3665224"/>
          <a:ext cx="5205600" cy="2350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10182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FD7D-287F-AE67-7E8E-C494E929BFA3}"/>
              </a:ext>
            </a:extLst>
          </p:cNvPr>
          <p:cNvSpPr>
            <a:spLocks noGrp="1"/>
          </p:cNvSpPr>
          <p:nvPr>
            <p:ph type="ctrTitle"/>
          </p:nvPr>
        </p:nvSpPr>
        <p:spPr/>
        <p:txBody>
          <a:bodyPr/>
          <a:lstStyle/>
          <a:p>
            <a:r>
              <a:rPr lang="fi-FI" dirty="0"/>
              <a:t>Aikasarjadata</a:t>
            </a:r>
          </a:p>
        </p:txBody>
      </p:sp>
      <p:sp>
        <p:nvSpPr>
          <p:cNvPr id="3" name="Subtitle 2">
            <a:extLst>
              <a:ext uri="{FF2B5EF4-FFF2-40B4-BE49-F238E27FC236}">
                <a16:creationId xmlns:a16="http://schemas.microsoft.com/office/drawing/2014/main" id="{339629D4-79BB-1985-6858-3AA25CC8C013}"/>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935377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8BB8A3E-97EF-A764-A4C6-81DAC301B105}"/>
              </a:ext>
            </a:extLst>
          </p:cNvPr>
          <p:cNvGraphicFramePr>
            <a:graphicFrameLocks/>
          </p:cNvGraphicFramePr>
          <p:nvPr>
            <p:extLst>
              <p:ext uri="{D42A27DB-BD31-4B8C-83A1-F6EECF244321}">
                <p14:modId xmlns:p14="http://schemas.microsoft.com/office/powerpoint/2010/main" val="3137146183"/>
              </p:ext>
            </p:extLst>
          </p:nvPr>
        </p:nvGraphicFramePr>
        <p:xfrm>
          <a:off x="532544" y="1700963"/>
          <a:ext cx="728609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D159556D-03AA-A481-757B-8E1CB94DC40B}"/>
              </a:ext>
            </a:extLst>
          </p:cNvPr>
          <p:cNvSpPr>
            <a:spLocks noGrp="1"/>
          </p:cNvSpPr>
          <p:nvPr>
            <p:ph type="title"/>
          </p:nvPr>
        </p:nvSpPr>
        <p:spPr>
          <a:xfrm>
            <a:off x="614081" y="365125"/>
            <a:ext cx="10512831" cy="1325563"/>
          </a:xfrm>
        </p:spPr>
        <p:txBody>
          <a:bodyPr>
            <a:normAutofit/>
          </a:bodyPr>
          <a:lstStyle/>
          <a:p>
            <a:r>
              <a:rPr lang="fi-FI" sz="3200" dirty="0"/>
              <a:t>2Mpuk-kaukolämpöjohtojen arvonlisäverottomat rakentamisen kokonaiskustannukset 2010-2023</a:t>
            </a:r>
          </a:p>
        </p:txBody>
      </p:sp>
      <p:sp>
        <p:nvSpPr>
          <p:cNvPr id="4" name="Content Placeholder 3">
            <a:extLst>
              <a:ext uri="{FF2B5EF4-FFF2-40B4-BE49-F238E27FC236}">
                <a16:creationId xmlns:a16="http://schemas.microsoft.com/office/drawing/2014/main" id="{9C34B4ED-8DA5-FB8F-06C4-A011A8B0B298}"/>
              </a:ext>
            </a:extLst>
          </p:cNvPr>
          <p:cNvSpPr>
            <a:spLocks noGrp="1"/>
          </p:cNvSpPr>
          <p:nvPr>
            <p:ph sz="half" idx="2"/>
          </p:nvPr>
        </p:nvSpPr>
        <p:spPr>
          <a:xfrm>
            <a:off x="7818634" y="1700963"/>
            <a:ext cx="4132972" cy="4498225"/>
          </a:xfrm>
        </p:spPr>
        <p:txBody>
          <a:bodyPr/>
          <a:lstStyle/>
          <a:p>
            <a:r>
              <a:rPr lang="fi-FI" sz="1600" dirty="0"/>
              <a:t>Kuvaaja kuvaa yleistä rakentamiskustannusten kehitystä yleisimmän johtokokoluokan rakentamiskustannusten aikasarjana.</a:t>
            </a:r>
          </a:p>
          <a:p>
            <a:r>
              <a:rPr lang="fi-FI" sz="1600" dirty="0"/>
              <a:t>Vuosien 2010-2019 tiedot ovat keskiarvoja johtokokojen DN 80 ja DN 150 painotetuista kokonaiskustannuksista vuoden 2019 rakentamiskustannustilastosta. </a:t>
            </a:r>
          </a:p>
          <a:p>
            <a:pPr lvl="1"/>
            <a:r>
              <a:rPr lang="fi-FI" sz="1400" dirty="0"/>
              <a:t>Muista johtokokoluokista ei ole nykyjaottelua vastaavaa tilastotietoa.</a:t>
            </a:r>
          </a:p>
          <a:p>
            <a:r>
              <a:rPr lang="fi-FI" sz="1600" dirty="0"/>
              <a:t>Vuosilta 2020-2022 ei ole kerätty tilastotietoa.</a:t>
            </a:r>
          </a:p>
          <a:p>
            <a:r>
              <a:rPr lang="fi-FI" sz="1600" dirty="0"/>
              <a:t>Vuoden 2023 luku on luokan DN 80-150 painotettu keskiarvo. </a:t>
            </a:r>
          </a:p>
          <a:p>
            <a:pPr lvl="1"/>
            <a:r>
              <a:rPr lang="fi-FI" sz="1400" dirty="0" err="1"/>
              <a:t>Huom</a:t>
            </a:r>
            <a:r>
              <a:rPr lang="fi-FI" sz="1400" dirty="0"/>
              <a:t>! Ohjeistusta on uudistettu vuonna 2023. Vuoden 2023 ohjeistuksessa kyselystä on rajattu pois mm. yhteisrakentamisena rakennetut johdot.</a:t>
            </a:r>
          </a:p>
          <a:p>
            <a:endParaRPr lang="fi-FI" sz="1600" dirty="0"/>
          </a:p>
        </p:txBody>
      </p:sp>
      <p:sp>
        <p:nvSpPr>
          <p:cNvPr id="5" name="Date Placeholder 4">
            <a:extLst>
              <a:ext uri="{FF2B5EF4-FFF2-40B4-BE49-F238E27FC236}">
                <a16:creationId xmlns:a16="http://schemas.microsoft.com/office/drawing/2014/main" id="{6A45F99D-3B5F-768E-4276-3F9708C1C6F3}"/>
              </a:ext>
            </a:extLst>
          </p:cNvPr>
          <p:cNvSpPr>
            <a:spLocks noGrp="1"/>
          </p:cNvSpPr>
          <p:nvPr>
            <p:ph type="dt" sz="half" idx="10"/>
          </p:nvPr>
        </p:nvSpPr>
        <p:spPr/>
        <p:txBody>
          <a:bodyPr/>
          <a:lstStyle/>
          <a:p>
            <a:r>
              <a:rPr lang="fi-FI" noProof="0"/>
              <a:t>11.12.2024</a:t>
            </a:r>
          </a:p>
        </p:txBody>
      </p:sp>
      <p:sp>
        <p:nvSpPr>
          <p:cNvPr id="6" name="Slide Number Placeholder 5">
            <a:extLst>
              <a:ext uri="{FF2B5EF4-FFF2-40B4-BE49-F238E27FC236}">
                <a16:creationId xmlns:a16="http://schemas.microsoft.com/office/drawing/2014/main" id="{63DA64DE-8883-2486-119A-A8C25E76E585}"/>
              </a:ext>
            </a:extLst>
          </p:cNvPr>
          <p:cNvSpPr>
            <a:spLocks noGrp="1"/>
          </p:cNvSpPr>
          <p:nvPr>
            <p:ph type="sldNum" sz="quarter" idx="12"/>
          </p:nvPr>
        </p:nvSpPr>
        <p:spPr/>
        <p:txBody>
          <a:bodyPr/>
          <a:lstStyle/>
          <a:p>
            <a:fld id="{D5CDC59A-8C4B-3741-8921-09D2C8EE8BFB}" type="slidenum">
              <a:rPr lang="en-US" smtClean="0"/>
              <a:t>22</a:t>
            </a:fld>
            <a:endParaRPr lang="en-US"/>
          </a:p>
        </p:txBody>
      </p:sp>
    </p:spTree>
    <p:extLst>
      <p:ext uri="{BB962C8B-B14F-4D97-AF65-F5344CB8AC3E}">
        <p14:creationId xmlns:p14="http://schemas.microsoft.com/office/powerpoint/2010/main" val="236510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90FD-6865-ACAD-D498-C865AF8A967B}"/>
              </a:ext>
            </a:extLst>
          </p:cNvPr>
          <p:cNvSpPr>
            <a:spLocks noGrp="1"/>
          </p:cNvSpPr>
          <p:nvPr>
            <p:ph type="title"/>
          </p:nvPr>
        </p:nvSpPr>
        <p:spPr/>
        <p:txBody>
          <a:bodyPr/>
          <a:lstStyle/>
          <a:p>
            <a:r>
              <a:rPr lang="fi-FI"/>
              <a:t>Kyselyn rajaukset</a:t>
            </a:r>
          </a:p>
        </p:txBody>
      </p:sp>
      <p:sp>
        <p:nvSpPr>
          <p:cNvPr id="3" name="Content Placeholder 2">
            <a:extLst>
              <a:ext uri="{FF2B5EF4-FFF2-40B4-BE49-F238E27FC236}">
                <a16:creationId xmlns:a16="http://schemas.microsoft.com/office/drawing/2014/main" id="{BD5F0A99-174D-715D-FA2D-5C31D100B5AF}"/>
              </a:ext>
            </a:extLst>
          </p:cNvPr>
          <p:cNvSpPr>
            <a:spLocks noGrp="1"/>
          </p:cNvSpPr>
          <p:nvPr>
            <p:ph idx="1"/>
          </p:nvPr>
        </p:nvSpPr>
        <p:spPr>
          <a:xfrm>
            <a:off x="614081" y="1541124"/>
            <a:ext cx="9478683" cy="4635839"/>
          </a:xfrm>
        </p:spPr>
        <p:txBody>
          <a:bodyPr/>
          <a:lstStyle/>
          <a:p>
            <a:r>
              <a:rPr lang="fi-FI" dirty="0"/>
              <a:t>Tilastossa esitetään keskimääräiset kokonaiskustannukset rakennetuille kaukolämpöjohdoille.</a:t>
            </a:r>
          </a:p>
          <a:p>
            <a:pPr lvl="1"/>
            <a:r>
              <a:rPr lang="fi-FI" dirty="0"/>
              <a:t>Kokonaiskustannus sisältää maanrakennustyöt, putki- ja liitostyöt ja materiaalit. </a:t>
            </a:r>
          </a:p>
          <a:p>
            <a:pPr lvl="1"/>
            <a:r>
              <a:rPr lang="fi-FI" dirty="0"/>
              <a:t>Kokonaiskustannuksista on jätetty pois suunnittelun ja lupien kustannukset, jos yhtiö on voinut erotella ne pois rakentamishankkeen kustannuksista.</a:t>
            </a:r>
          </a:p>
          <a:p>
            <a:pPr lvl="1"/>
            <a:r>
              <a:rPr lang="fi-FI" dirty="0"/>
              <a:t>Kokonaiskustannukset on esitetty tilastossa arvonlisäverottomina (ALV 0%).</a:t>
            </a:r>
          </a:p>
          <a:p>
            <a:r>
              <a:rPr lang="fi-FI" dirty="0"/>
              <a:t>Kustannukset koskevat vain ”</a:t>
            </a:r>
            <a:r>
              <a:rPr lang="fi-FI" i="1" dirty="0"/>
              <a:t>rakennuttamishankkeiden perustapauksia</a:t>
            </a:r>
            <a:r>
              <a:rPr lang="fi-FI" dirty="0"/>
              <a:t>", joissa kustannukset vastaavat tyypillisiä rakennustöitä ilman merkittävästi poikkeavia menoja. </a:t>
            </a:r>
          </a:p>
          <a:p>
            <a:pPr lvl="1"/>
            <a:r>
              <a:rPr lang="fi-FI" dirty="0"/>
              <a:t>Kyselystä on rajattu pois yhteisrakentamisena rakennetut johdot, pistemäiset saneeraustyöt, ja muut sellaiset projektit, joissa oli poikkeuksellisia kustannuksia tai poikkeuksellinen kustannusrakenne.</a:t>
            </a:r>
          </a:p>
          <a:p>
            <a:r>
              <a:rPr lang="fi-FI" dirty="0"/>
              <a:t>Kyselyyn on vastattu vain ne rakennetut johtomäärät, joiden kriteerit ovat vastanneet kyselyn perustapauksia. Kyselyyn ei ole siis ole vastattu kaikkea rakennettua johtoa. </a:t>
            </a:r>
          </a:p>
          <a:p>
            <a:pPr lvl="1"/>
            <a:r>
              <a:rPr lang="fi-FI" dirty="0"/>
              <a:t>Rakentamismäärät on kysytty johtometreinä, jotka sisältävät meno- ja paluuputken. 1 metri johtoa sisältää 1 m menoputken ja 1 m paluuputken. </a:t>
            </a:r>
          </a:p>
          <a:p>
            <a:r>
              <a:rPr lang="fi-FI" dirty="0"/>
              <a:t>Kaukolämpöjohtojen rakentamiskustannustilastoa on julkaistu edellisen kerran vuodelta 2019, ja tilasto on ollut tauolla vuosina 2020-2022. Vastausluokkia on uudistettu vuoden 2023 tilastoon, joten aiempia tilastotietoja ei välttämättä voi suoraan verrata vuoden 2023 tilastoon.</a:t>
            </a:r>
            <a:br>
              <a:rPr lang="fi-FI" sz="1600" dirty="0"/>
            </a:br>
            <a:br>
              <a:rPr lang="fi-FI" sz="1400" dirty="0"/>
            </a:br>
            <a:endParaRPr lang="fi-FI" sz="1400" dirty="0"/>
          </a:p>
        </p:txBody>
      </p:sp>
      <p:sp>
        <p:nvSpPr>
          <p:cNvPr id="4" name="Date Placeholder 3">
            <a:extLst>
              <a:ext uri="{FF2B5EF4-FFF2-40B4-BE49-F238E27FC236}">
                <a16:creationId xmlns:a16="http://schemas.microsoft.com/office/drawing/2014/main" id="{7AA6C82A-001C-B379-076E-08F34D0D218D}"/>
              </a:ext>
            </a:extLst>
          </p:cNvPr>
          <p:cNvSpPr>
            <a:spLocks noGrp="1"/>
          </p:cNvSpPr>
          <p:nvPr>
            <p:ph type="dt" sz="half" idx="10"/>
          </p:nvPr>
        </p:nvSpPr>
        <p:spPr/>
        <p:txBody>
          <a:bodyPr/>
          <a:lstStyle/>
          <a:p>
            <a:r>
              <a:rPr lang="fi-FI" noProof="0"/>
              <a:t>11.12.2024</a:t>
            </a:r>
          </a:p>
        </p:txBody>
      </p:sp>
      <p:sp>
        <p:nvSpPr>
          <p:cNvPr id="5" name="Slide Number Placeholder 4">
            <a:extLst>
              <a:ext uri="{FF2B5EF4-FFF2-40B4-BE49-F238E27FC236}">
                <a16:creationId xmlns:a16="http://schemas.microsoft.com/office/drawing/2014/main" id="{F887D85C-E530-EB49-071B-D5434BFD1800}"/>
              </a:ext>
            </a:extLst>
          </p:cNvPr>
          <p:cNvSpPr>
            <a:spLocks noGrp="1"/>
          </p:cNvSpPr>
          <p:nvPr>
            <p:ph type="sldNum" sz="quarter" idx="12"/>
          </p:nvPr>
        </p:nvSpPr>
        <p:spPr/>
        <p:txBody>
          <a:bodyPr/>
          <a:lstStyle/>
          <a:p>
            <a:fld id="{D5CDC59A-8C4B-3741-8921-09D2C8EE8BFB}" type="slidenum">
              <a:rPr lang="en-US" smtClean="0"/>
              <a:t>3</a:t>
            </a:fld>
            <a:endParaRPr lang="en-US"/>
          </a:p>
        </p:txBody>
      </p:sp>
    </p:spTree>
    <p:extLst>
      <p:ext uri="{BB962C8B-B14F-4D97-AF65-F5344CB8AC3E}">
        <p14:creationId xmlns:p14="http://schemas.microsoft.com/office/powerpoint/2010/main" val="3466991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9853-E10E-0621-15EC-78DDA1099A9E}"/>
              </a:ext>
            </a:extLst>
          </p:cNvPr>
          <p:cNvSpPr>
            <a:spLocks noGrp="1"/>
          </p:cNvSpPr>
          <p:nvPr>
            <p:ph type="title"/>
          </p:nvPr>
        </p:nvSpPr>
        <p:spPr>
          <a:xfrm>
            <a:off x="614081" y="365125"/>
            <a:ext cx="9639528" cy="1325563"/>
          </a:xfrm>
        </p:spPr>
        <p:txBody>
          <a:bodyPr/>
          <a:lstStyle/>
          <a:p>
            <a:r>
              <a:rPr lang="fi-FI"/>
              <a:t>Tilastotulosten käyttötarkoitus</a:t>
            </a:r>
          </a:p>
        </p:txBody>
      </p:sp>
      <p:sp>
        <p:nvSpPr>
          <p:cNvPr id="3" name="Content Placeholder 2">
            <a:extLst>
              <a:ext uri="{FF2B5EF4-FFF2-40B4-BE49-F238E27FC236}">
                <a16:creationId xmlns:a16="http://schemas.microsoft.com/office/drawing/2014/main" id="{0AD68831-CADB-EB11-35E6-B9D8FB473EFD}"/>
              </a:ext>
            </a:extLst>
          </p:cNvPr>
          <p:cNvSpPr>
            <a:spLocks noGrp="1"/>
          </p:cNvSpPr>
          <p:nvPr>
            <p:ph idx="1"/>
          </p:nvPr>
        </p:nvSpPr>
        <p:spPr/>
        <p:txBody>
          <a:bodyPr/>
          <a:lstStyle/>
          <a:p>
            <a:pPr marL="0" indent="0">
              <a:buNone/>
            </a:pPr>
            <a:r>
              <a:rPr lang="fi-FI" dirty="0"/>
              <a:t>Tilastotuloksia ei ole tarkoitettu tavoitearvoiksi, vaan lukemista saa </a:t>
            </a:r>
            <a:r>
              <a:rPr lang="fi-FI" b="1" dirty="0"/>
              <a:t>karkean</a:t>
            </a:r>
            <a:r>
              <a:rPr lang="fi-FI" dirty="0"/>
              <a:t> yleiskuvan maan johtorakentamisen kustannustasosta ja sen vaihtelusta. Tilastoja voidaan käyttää esimerkiksi alustavaan budjetointiin omissa hankkeissa soveltaen paikallista kustannustietoutta ja rakentamisympäristöä. </a:t>
            </a:r>
          </a:p>
          <a:p>
            <a:pPr marL="0" indent="0">
              <a:buNone/>
            </a:pPr>
            <a:r>
              <a:rPr lang="fi-FI" dirty="0"/>
              <a:t>Rakentamiskustannustilastoon jää aina epätarkkuuksia, koska </a:t>
            </a:r>
          </a:p>
          <a:p>
            <a:r>
              <a:rPr lang="fi-FI" dirty="0"/>
              <a:t>kokonaiskustannukset vaihtelevat runsaasti riippuen maaperä- ja asennusolosuhteista, asennustavasta, rakennusprojektien johtopituudesta ja luonteesta, komponenttien määrästä, jne.</a:t>
            </a:r>
          </a:p>
          <a:p>
            <a:r>
              <a:rPr lang="fi-FI" dirty="0"/>
              <a:t>vaikka kaikki yhtiöt vastaavat tilastoon samalla ohjeistuksella, yhtiöiden erilaiset kustannusseurantatavat vaikuttavat siihen, mitä kustannuksia yhtiön vastauksessa on huomioitu. Näin ollen ilmoitetuissa kustannuksissa voi olla huomioitu mm. kohdekohtaisten lisätöiden kustannukset eri tavoilla.</a:t>
            </a:r>
          </a:p>
          <a:p>
            <a:pPr marL="0" indent="0">
              <a:buNone/>
            </a:pPr>
            <a:r>
              <a:rPr lang="fi-FI" dirty="0"/>
              <a:t>Alimpien kustannusten saavuttaminen lienee useimmissa tapauksissa epärealistista.</a:t>
            </a:r>
          </a:p>
        </p:txBody>
      </p:sp>
      <p:sp>
        <p:nvSpPr>
          <p:cNvPr id="4" name="Date Placeholder 3">
            <a:extLst>
              <a:ext uri="{FF2B5EF4-FFF2-40B4-BE49-F238E27FC236}">
                <a16:creationId xmlns:a16="http://schemas.microsoft.com/office/drawing/2014/main" id="{48FD4864-71AF-F7BE-711D-D70C873223D3}"/>
              </a:ext>
            </a:extLst>
          </p:cNvPr>
          <p:cNvSpPr>
            <a:spLocks noGrp="1"/>
          </p:cNvSpPr>
          <p:nvPr>
            <p:ph type="dt" sz="half" idx="10"/>
          </p:nvPr>
        </p:nvSpPr>
        <p:spPr/>
        <p:txBody>
          <a:bodyPr/>
          <a:lstStyle/>
          <a:p>
            <a:r>
              <a:rPr lang="fi-FI" noProof="0"/>
              <a:t>11.12.2024</a:t>
            </a:r>
          </a:p>
        </p:txBody>
      </p:sp>
      <p:sp>
        <p:nvSpPr>
          <p:cNvPr id="5" name="Slide Number Placeholder 4">
            <a:extLst>
              <a:ext uri="{FF2B5EF4-FFF2-40B4-BE49-F238E27FC236}">
                <a16:creationId xmlns:a16="http://schemas.microsoft.com/office/drawing/2014/main" id="{299D48D8-2E70-6A91-7D4D-D003E217D0CF}"/>
              </a:ext>
            </a:extLst>
          </p:cNvPr>
          <p:cNvSpPr>
            <a:spLocks noGrp="1"/>
          </p:cNvSpPr>
          <p:nvPr>
            <p:ph type="sldNum" sz="quarter" idx="12"/>
          </p:nvPr>
        </p:nvSpPr>
        <p:spPr/>
        <p:txBody>
          <a:bodyPr/>
          <a:lstStyle/>
          <a:p>
            <a:fld id="{D5CDC59A-8C4B-3741-8921-09D2C8EE8BFB}" type="slidenum">
              <a:rPr lang="en-US" smtClean="0"/>
              <a:t>4</a:t>
            </a:fld>
            <a:endParaRPr lang="en-US"/>
          </a:p>
        </p:txBody>
      </p:sp>
    </p:spTree>
    <p:extLst>
      <p:ext uri="{BB962C8B-B14F-4D97-AF65-F5344CB8AC3E}">
        <p14:creationId xmlns:p14="http://schemas.microsoft.com/office/powerpoint/2010/main" val="1955452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ED9C-77AA-D876-D531-28C5E0AB0ECA}"/>
              </a:ext>
            </a:extLst>
          </p:cNvPr>
          <p:cNvSpPr>
            <a:spLocks noGrp="1"/>
          </p:cNvSpPr>
          <p:nvPr>
            <p:ph type="title"/>
          </p:nvPr>
        </p:nvSpPr>
        <p:spPr/>
        <p:txBody>
          <a:bodyPr/>
          <a:lstStyle/>
          <a:p>
            <a:r>
              <a:rPr lang="fi-FI"/>
              <a:t>Tilastossa käytetyt vastausluokat</a:t>
            </a:r>
          </a:p>
        </p:txBody>
      </p:sp>
      <p:sp>
        <p:nvSpPr>
          <p:cNvPr id="3" name="Content Placeholder 2">
            <a:extLst>
              <a:ext uri="{FF2B5EF4-FFF2-40B4-BE49-F238E27FC236}">
                <a16:creationId xmlns:a16="http://schemas.microsoft.com/office/drawing/2014/main" id="{46F61B70-F8BD-B64C-A7E0-0F9EDB124331}"/>
              </a:ext>
            </a:extLst>
          </p:cNvPr>
          <p:cNvSpPr>
            <a:spLocks noGrp="1"/>
          </p:cNvSpPr>
          <p:nvPr>
            <p:ph idx="1"/>
          </p:nvPr>
        </p:nvSpPr>
        <p:spPr>
          <a:xfrm>
            <a:off x="614081" y="1551398"/>
            <a:ext cx="9478683" cy="4625565"/>
          </a:xfrm>
        </p:spPr>
        <p:txBody>
          <a:bodyPr/>
          <a:lstStyle/>
          <a:p>
            <a:pPr marL="285750" indent="-285750">
              <a:spcBef>
                <a:spcPts val="0"/>
              </a:spcBef>
              <a:buFont typeface="Arial" panose="020B0604020202020204" pitchFamily="34" charset="0"/>
              <a:buChar char="•"/>
            </a:pPr>
            <a:r>
              <a:rPr lang="fi-FI" sz="1600" dirty="0"/>
              <a:t>Kysytyt johtokoot on jaoteltu </a:t>
            </a:r>
            <a:r>
              <a:rPr lang="fi-FI" sz="1600" b="1" dirty="0"/>
              <a:t>2Mpuk</a:t>
            </a:r>
            <a:r>
              <a:rPr lang="fi-FI" sz="1600" dirty="0"/>
              <a:t>-johdoilla neljään ja </a:t>
            </a:r>
            <a:r>
              <a:rPr lang="fi-FI" sz="1600" b="1" dirty="0" err="1"/>
              <a:t>Mpuk</a:t>
            </a:r>
            <a:r>
              <a:rPr lang="fi-FI" sz="1600" b="1" dirty="0"/>
              <a:t>-johdoilla</a:t>
            </a:r>
            <a:r>
              <a:rPr lang="fi-FI" sz="1600" dirty="0"/>
              <a:t> kolmeen eri kokoluokkaan. </a:t>
            </a:r>
          </a:p>
          <a:p>
            <a:pPr marL="742950" lvl="1" indent="-285750">
              <a:buFont typeface="Arial" panose="020B0604020202020204" pitchFamily="34" charset="0"/>
              <a:buChar char="•"/>
            </a:pPr>
            <a:r>
              <a:rPr lang="fi-FI" dirty="0"/>
              <a:t>Aiempien rakentamiskustannustilastojen 2014-2019 perusteella keskimääräiset kokonaiskustannukset ovat pysyneet näiden kokoluokkien sisällä melko samantasoisina. </a:t>
            </a:r>
          </a:p>
          <a:p>
            <a:pPr marL="742950" lvl="1" indent="-285750">
              <a:buFont typeface="Arial" panose="020B0604020202020204" pitchFamily="34" charset="0"/>
              <a:buChar char="•"/>
            </a:pPr>
            <a:r>
              <a:rPr lang="fi-FI" dirty="0"/>
              <a:t>Suurimmat 2Mpuk johtokokoluokat (DN 500-700) on rajattu pois tästä tilastosta, koska niiden rakentamiskustannukset ovat usein tapauskohtaisia.</a:t>
            </a:r>
          </a:p>
          <a:p>
            <a:pPr algn="l">
              <a:spcAft>
                <a:spcPts val="750"/>
              </a:spcAft>
              <a:buFont typeface="Arial" panose="020B0604020202020204" pitchFamily="34" charset="0"/>
              <a:buChar char="•"/>
            </a:pPr>
            <a:r>
              <a:rPr lang="fi-FI" sz="1600" dirty="0"/>
              <a:t>Tilastossa on eroteltu </a:t>
            </a:r>
            <a:r>
              <a:rPr lang="fi-FI" sz="1600" b="1" dirty="0"/>
              <a:t>uudisrakennettujen</a:t>
            </a:r>
            <a:r>
              <a:rPr lang="fi-FI" sz="1600" dirty="0"/>
              <a:t> johtojen ja </a:t>
            </a:r>
            <a:r>
              <a:rPr lang="fi-FI" sz="1600" b="1" dirty="0"/>
              <a:t>perusparannettujen</a:t>
            </a:r>
            <a:r>
              <a:rPr lang="fi-FI" sz="1600" dirty="0"/>
              <a:t> johtojen rakentamisen kokonaiskustannukset. Johtojen perusparantamisessa on kustannuksia nostavia tekijöitä.</a:t>
            </a:r>
            <a:endParaRPr lang="fi-FI" sz="1600" dirty="0">
              <a:highlight>
                <a:srgbClr val="FFFF00"/>
              </a:highlight>
            </a:endParaRPr>
          </a:p>
          <a:p>
            <a:pPr marL="285750" indent="-285750">
              <a:buFont typeface="Arial" panose="020B0604020202020204" pitchFamily="34" charset="0"/>
              <a:buChar char="•"/>
            </a:pPr>
            <a:r>
              <a:rPr lang="fi-FI" sz="1600" dirty="0"/>
              <a:t>Tilastossa on eroteltu tiiviissä kaupunkimaisessa ympäristössä ja väljemmin rakennetussa ympäristössä rakennettujen johtojen rakentamiskustannukset, koska tiiviissä kaupunkimaisessa ympäristössä on kustannuksia nostavia tekijöitä. Määritelmät on kuvattu alla esimerkinomaisesti:</a:t>
            </a:r>
          </a:p>
          <a:p>
            <a:pPr marL="742950" lvl="1" indent="-285750">
              <a:buFont typeface="Arial" panose="020B0604020202020204" pitchFamily="34" charset="0"/>
              <a:buChar char="•"/>
            </a:pPr>
            <a:r>
              <a:rPr lang="fi-FI" b="1" dirty="0"/>
              <a:t>Tiiviin kaupunkimaisen ympäristön määritelmä: </a:t>
            </a:r>
            <a:r>
              <a:rPr lang="fi-FI" dirty="0"/>
              <a:t>Tyypillisesti asfaltoiduilla alueella, kaupunkien tai kuntien keskustoissa, joissa paljon muuta maanalaista infraa ja/tai muita johtoja. Liikennejärjestelyt ja työsuunnittelu ovat korostetussa roolissa.</a:t>
            </a:r>
          </a:p>
          <a:p>
            <a:pPr marL="742950" lvl="1" indent="-285750">
              <a:buFont typeface="Arial" panose="020B0604020202020204" pitchFamily="34" charset="0"/>
              <a:buChar char="•"/>
            </a:pPr>
            <a:r>
              <a:rPr lang="fi-FI" b="1" dirty="0"/>
              <a:t>Väljemmin rakennetun ympäristön määritelmä: </a:t>
            </a:r>
            <a:r>
              <a:rPr lang="fi-FI" dirty="0"/>
              <a:t>Esimerkiksi kaupunkien väljemmät taajamat ja lähiöt, joissa liikutaan osin asfaltoimattomilla alueilla, alueella on kohtuullisen vähän muuta maanalaista infraa, johtoja voidaan sijoittaa yleisille alueille ja työmaalle on lähellä varastopaikkoja ja läjitysmahdollisuuksia.​</a:t>
            </a:r>
          </a:p>
          <a:p>
            <a:endParaRPr lang="fi-FI" dirty="0"/>
          </a:p>
        </p:txBody>
      </p:sp>
      <p:sp>
        <p:nvSpPr>
          <p:cNvPr id="4" name="Date Placeholder 3">
            <a:extLst>
              <a:ext uri="{FF2B5EF4-FFF2-40B4-BE49-F238E27FC236}">
                <a16:creationId xmlns:a16="http://schemas.microsoft.com/office/drawing/2014/main" id="{6090326A-EC8F-573E-3743-E8B5780E5ADD}"/>
              </a:ext>
            </a:extLst>
          </p:cNvPr>
          <p:cNvSpPr>
            <a:spLocks noGrp="1"/>
          </p:cNvSpPr>
          <p:nvPr>
            <p:ph type="dt" sz="half" idx="10"/>
          </p:nvPr>
        </p:nvSpPr>
        <p:spPr/>
        <p:txBody>
          <a:bodyPr/>
          <a:lstStyle/>
          <a:p>
            <a:r>
              <a:rPr lang="fi-FI" noProof="0"/>
              <a:t>11.12.2024</a:t>
            </a:r>
          </a:p>
        </p:txBody>
      </p:sp>
      <p:sp>
        <p:nvSpPr>
          <p:cNvPr id="5" name="Slide Number Placeholder 4">
            <a:extLst>
              <a:ext uri="{FF2B5EF4-FFF2-40B4-BE49-F238E27FC236}">
                <a16:creationId xmlns:a16="http://schemas.microsoft.com/office/drawing/2014/main" id="{4AB3FD4C-F502-45F5-80B3-6FF6F8F95A6F}"/>
              </a:ext>
            </a:extLst>
          </p:cNvPr>
          <p:cNvSpPr>
            <a:spLocks noGrp="1"/>
          </p:cNvSpPr>
          <p:nvPr>
            <p:ph type="sldNum" sz="quarter" idx="12"/>
          </p:nvPr>
        </p:nvSpPr>
        <p:spPr/>
        <p:txBody>
          <a:bodyPr/>
          <a:lstStyle/>
          <a:p>
            <a:fld id="{D5CDC59A-8C4B-3741-8921-09D2C8EE8BFB}" type="slidenum">
              <a:rPr lang="en-US" smtClean="0"/>
              <a:t>5</a:t>
            </a:fld>
            <a:endParaRPr lang="en-US"/>
          </a:p>
        </p:txBody>
      </p:sp>
    </p:spTree>
    <p:extLst>
      <p:ext uri="{BB962C8B-B14F-4D97-AF65-F5344CB8AC3E}">
        <p14:creationId xmlns:p14="http://schemas.microsoft.com/office/powerpoint/2010/main" val="318661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015B-9F06-7874-D65F-4343C7F7A997}"/>
              </a:ext>
            </a:extLst>
          </p:cNvPr>
          <p:cNvSpPr>
            <a:spLocks noGrp="1"/>
          </p:cNvSpPr>
          <p:nvPr>
            <p:ph type="title"/>
          </p:nvPr>
        </p:nvSpPr>
        <p:spPr>
          <a:xfrm>
            <a:off x="614081" y="365125"/>
            <a:ext cx="10842646" cy="1325563"/>
          </a:xfrm>
        </p:spPr>
        <p:txBody>
          <a:bodyPr/>
          <a:lstStyle/>
          <a:p>
            <a:r>
              <a:rPr lang="fi-FI"/>
              <a:t>2Mpuk- ja </a:t>
            </a:r>
            <a:r>
              <a:rPr lang="fi-FI" err="1"/>
              <a:t>Mpuk</a:t>
            </a:r>
            <a:r>
              <a:rPr lang="fi-FI"/>
              <a:t>-kanavan tyyppipoikkileikkaukset</a:t>
            </a:r>
          </a:p>
        </p:txBody>
      </p:sp>
      <p:sp>
        <p:nvSpPr>
          <p:cNvPr id="4" name="Date Placeholder 3">
            <a:extLst>
              <a:ext uri="{FF2B5EF4-FFF2-40B4-BE49-F238E27FC236}">
                <a16:creationId xmlns:a16="http://schemas.microsoft.com/office/drawing/2014/main" id="{BC0A9C8B-0DD9-87D5-DC9F-769DC47C2980}"/>
              </a:ext>
            </a:extLst>
          </p:cNvPr>
          <p:cNvSpPr>
            <a:spLocks noGrp="1"/>
          </p:cNvSpPr>
          <p:nvPr>
            <p:ph type="dt" sz="half" idx="10"/>
          </p:nvPr>
        </p:nvSpPr>
        <p:spPr/>
        <p:txBody>
          <a:bodyPr/>
          <a:lstStyle/>
          <a:p>
            <a:r>
              <a:rPr lang="fi-FI" noProof="0"/>
              <a:t>11.12.2024</a:t>
            </a:r>
          </a:p>
        </p:txBody>
      </p:sp>
      <p:sp>
        <p:nvSpPr>
          <p:cNvPr id="5" name="Slide Number Placeholder 4">
            <a:extLst>
              <a:ext uri="{FF2B5EF4-FFF2-40B4-BE49-F238E27FC236}">
                <a16:creationId xmlns:a16="http://schemas.microsoft.com/office/drawing/2014/main" id="{96763866-CF37-2E3D-E886-214BC448F0D8}"/>
              </a:ext>
            </a:extLst>
          </p:cNvPr>
          <p:cNvSpPr>
            <a:spLocks noGrp="1"/>
          </p:cNvSpPr>
          <p:nvPr>
            <p:ph type="sldNum" sz="quarter" idx="12"/>
          </p:nvPr>
        </p:nvSpPr>
        <p:spPr/>
        <p:txBody>
          <a:bodyPr/>
          <a:lstStyle/>
          <a:p>
            <a:fld id="{D5CDC59A-8C4B-3741-8921-09D2C8EE8BFB}" type="slidenum">
              <a:rPr lang="en-US" smtClean="0"/>
              <a:t>6</a:t>
            </a:fld>
            <a:endParaRPr lang="en-US"/>
          </a:p>
        </p:txBody>
      </p:sp>
      <p:pic>
        <p:nvPicPr>
          <p:cNvPr id="7" name="Picture 6">
            <a:extLst>
              <a:ext uri="{FF2B5EF4-FFF2-40B4-BE49-F238E27FC236}">
                <a16:creationId xmlns:a16="http://schemas.microsoft.com/office/drawing/2014/main" id="{D47F260C-D5B2-CC0F-CED0-95D7B281AF1C}"/>
              </a:ext>
            </a:extLst>
          </p:cNvPr>
          <p:cNvPicPr>
            <a:picLocks noChangeAspect="1"/>
          </p:cNvPicPr>
          <p:nvPr/>
        </p:nvPicPr>
        <p:blipFill>
          <a:blip r:embed="rId2"/>
          <a:stretch>
            <a:fillRect/>
          </a:stretch>
        </p:blipFill>
        <p:spPr>
          <a:xfrm>
            <a:off x="619929" y="2071829"/>
            <a:ext cx="5339733" cy="3530157"/>
          </a:xfrm>
          <a:prstGeom prst="rect">
            <a:avLst/>
          </a:prstGeom>
        </p:spPr>
      </p:pic>
      <p:pic>
        <p:nvPicPr>
          <p:cNvPr id="9" name="Picture 8">
            <a:extLst>
              <a:ext uri="{FF2B5EF4-FFF2-40B4-BE49-F238E27FC236}">
                <a16:creationId xmlns:a16="http://schemas.microsoft.com/office/drawing/2014/main" id="{53B72F3C-0769-E48C-477C-9534318F3CD3}"/>
              </a:ext>
            </a:extLst>
          </p:cNvPr>
          <p:cNvPicPr>
            <a:picLocks noChangeAspect="1"/>
          </p:cNvPicPr>
          <p:nvPr/>
        </p:nvPicPr>
        <p:blipFill>
          <a:blip r:embed="rId3"/>
          <a:stretch>
            <a:fillRect/>
          </a:stretch>
        </p:blipFill>
        <p:spPr>
          <a:xfrm>
            <a:off x="6052134" y="2071828"/>
            <a:ext cx="4941180" cy="3530157"/>
          </a:xfrm>
          <a:prstGeom prst="rect">
            <a:avLst/>
          </a:prstGeom>
        </p:spPr>
      </p:pic>
      <p:sp>
        <p:nvSpPr>
          <p:cNvPr id="10" name="TextBox 9">
            <a:extLst>
              <a:ext uri="{FF2B5EF4-FFF2-40B4-BE49-F238E27FC236}">
                <a16:creationId xmlns:a16="http://schemas.microsoft.com/office/drawing/2014/main" id="{B00D55B4-7E56-7212-6122-C6E533B21340}"/>
              </a:ext>
            </a:extLst>
          </p:cNvPr>
          <p:cNvSpPr txBox="1"/>
          <p:nvPr/>
        </p:nvSpPr>
        <p:spPr>
          <a:xfrm>
            <a:off x="873302" y="1586236"/>
            <a:ext cx="3935003" cy="369332"/>
          </a:xfrm>
          <a:prstGeom prst="rect">
            <a:avLst/>
          </a:prstGeom>
          <a:noFill/>
        </p:spPr>
        <p:txBody>
          <a:bodyPr wrap="square" rtlCol="0">
            <a:spAutoFit/>
          </a:bodyPr>
          <a:lstStyle/>
          <a:p>
            <a:r>
              <a:rPr lang="fi-FI"/>
              <a:t>2Mpuk-kanavan poikkileikkaus</a:t>
            </a:r>
          </a:p>
        </p:txBody>
      </p:sp>
      <p:sp>
        <p:nvSpPr>
          <p:cNvPr id="11" name="TextBox 10">
            <a:extLst>
              <a:ext uri="{FF2B5EF4-FFF2-40B4-BE49-F238E27FC236}">
                <a16:creationId xmlns:a16="http://schemas.microsoft.com/office/drawing/2014/main" id="{599F888A-17B9-DCE1-9B98-FBD9C5AE8828}"/>
              </a:ext>
            </a:extLst>
          </p:cNvPr>
          <p:cNvSpPr txBox="1"/>
          <p:nvPr/>
        </p:nvSpPr>
        <p:spPr>
          <a:xfrm>
            <a:off x="5959662" y="1586236"/>
            <a:ext cx="4848751" cy="369332"/>
          </a:xfrm>
          <a:prstGeom prst="rect">
            <a:avLst/>
          </a:prstGeom>
          <a:noFill/>
        </p:spPr>
        <p:txBody>
          <a:bodyPr wrap="square" rtlCol="0">
            <a:spAutoFit/>
          </a:bodyPr>
          <a:lstStyle/>
          <a:p>
            <a:r>
              <a:rPr lang="fi-FI" err="1"/>
              <a:t>Mpuk</a:t>
            </a:r>
            <a:r>
              <a:rPr lang="fi-FI"/>
              <a:t>-kanavan poikkileikkaus</a:t>
            </a:r>
          </a:p>
        </p:txBody>
      </p:sp>
      <p:sp>
        <p:nvSpPr>
          <p:cNvPr id="12" name="TextBox 11">
            <a:extLst>
              <a:ext uri="{FF2B5EF4-FFF2-40B4-BE49-F238E27FC236}">
                <a16:creationId xmlns:a16="http://schemas.microsoft.com/office/drawing/2014/main" id="{2EA1DA3A-6C07-536E-CC5E-4B45E314FB2A}"/>
              </a:ext>
            </a:extLst>
          </p:cNvPr>
          <p:cNvSpPr txBox="1"/>
          <p:nvPr/>
        </p:nvSpPr>
        <p:spPr>
          <a:xfrm>
            <a:off x="614081" y="6059212"/>
            <a:ext cx="8614366" cy="276999"/>
          </a:xfrm>
          <a:prstGeom prst="rect">
            <a:avLst/>
          </a:prstGeom>
          <a:noFill/>
        </p:spPr>
        <p:txBody>
          <a:bodyPr wrap="square" rtlCol="0">
            <a:spAutoFit/>
          </a:bodyPr>
          <a:lstStyle/>
          <a:p>
            <a:r>
              <a:rPr lang="fi-FI" sz="1200">
                <a:solidFill>
                  <a:schemeClr val="tx1">
                    <a:lumMod val="65000"/>
                    <a:lumOff val="35000"/>
                  </a:schemeClr>
                </a:solidFill>
              </a:rPr>
              <a:t>Lähde: Kaukolämpöjohtojen suunnittelu- ja rakentamisohjeet. Suositus L11/2013 </a:t>
            </a:r>
          </a:p>
        </p:txBody>
      </p:sp>
    </p:spTree>
    <p:extLst>
      <p:ext uri="{BB962C8B-B14F-4D97-AF65-F5344CB8AC3E}">
        <p14:creationId xmlns:p14="http://schemas.microsoft.com/office/powerpoint/2010/main" val="358248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4AA64-838C-8A68-685A-EE748BA0C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E75E5-AB3E-C788-E110-A813E80F2BC3}"/>
              </a:ext>
            </a:extLst>
          </p:cNvPr>
          <p:cNvSpPr>
            <a:spLocks noGrp="1"/>
          </p:cNvSpPr>
          <p:nvPr>
            <p:ph type="ctrTitle"/>
          </p:nvPr>
        </p:nvSpPr>
        <p:spPr/>
        <p:txBody>
          <a:bodyPr/>
          <a:lstStyle/>
          <a:p>
            <a:r>
              <a:rPr lang="fi-FI"/>
              <a:t>2Mpuk</a:t>
            </a:r>
          </a:p>
        </p:txBody>
      </p:sp>
      <p:sp>
        <p:nvSpPr>
          <p:cNvPr id="3" name="Subtitle 2">
            <a:extLst>
              <a:ext uri="{FF2B5EF4-FFF2-40B4-BE49-F238E27FC236}">
                <a16:creationId xmlns:a16="http://schemas.microsoft.com/office/drawing/2014/main" id="{6EBFC056-7BFF-EF1C-9E0F-0CDCCA961545}"/>
              </a:ext>
            </a:extLst>
          </p:cNvPr>
          <p:cNvSpPr>
            <a:spLocks noGrp="1"/>
          </p:cNvSpPr>
          <p:nvPr>
            <p:ph type="subTitle" idx="1"/>
          </p:nvPr>
        </p:nvSpPr>
        <p:spPr/>
        <p:txBody>
          <a:bodyPr/>
          <a:lstStyle/>
          <a:p>
            <a:r>
              <a:rPr lang="fi-FI" dirty="0"/>
              <a:t>Rakentamisen kokonaiskustannukset vuonna 2023</a:t>
            </a:r>
          </a:p>
        </p:txBody>
      </p:sp>
    </p:spTree>
    <p:extLst>
      <p:ext uri="{BB962C8B-B14F-4D97-AF65-F5344CB8AC3E}">
        <p14:creationId xmlns:p14="http://schemas.microsoft.com/office/powerpoint/2010/main" val="2988234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517E2-7F96-3439-EF65-360EEEC73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9A14F-926D-00B1-6513-F8CF80F4B03F}"/>
              </a:ext>
            </a:extLst>
          </p:cNvPr>
          <p:cNvSpPr>
            <a:spLocks noGrp="1"/>
          </p:cNvSpPr>
          <p:nvPr>
            <p:ph type="title"/>
          </p:nvPr>
        </p:nvSpPr>
        <p:spPr>
          <a:xfrm>
            <a:off x="614081" y="365125"/>
            <a:ext cx="10420596" cy="1325563"/>
          </a:xfrm>
        </p:spPr>
        <p:txBody>
          <a:bodyPr>
            <a:noAutofit/>
          </a:bodyPr>
          <a:lstStyle/>
          <a:p>
            <a:r>
              <a:rPr lang="fi-FI" sz="3200" dirty="0"/>
              <a:t>2Mpuk-kaukolämpöjohtojen arvonlisäverottomat rakentamisen keskimääräiset kokonaiskustannukset 2023</a:t>
            </a:r>
          </a:p>
        </p:txBody>
      </p:sp>
      <p:sp>
        <p:nvSpPr>
          <p:cNvPr id="4" name="Date Placeholder 3">
            <a:extLst>
              <a:ext uri="{FF2B5EF4-FFF2-40B4-BE49-F238E27FC236}">
                <a16:creationId xmlns:a16="http://schemas.microsoft.com/office/drawing/2014/main" id="{12FF8425-0B17-3FBB-502A-01DA2630468A}"/>
              </a:ext>
            </a:extLst>
          </p:cNvPr>
          <p:cNvSpPr>
            <a:spLocks noGrp="1"/>
          </p:cNvSpPr>
          <p:nvPr>
            <p:ph type="dt" sz="half" idx="10"/>
          </p:nvPr>
        </p:nvSpPr>
        <p:spPr/>
        <p:txBody>
          <a:bodyPr/>
          <a:lstStyle/>
          <a:p>
            <a:r>
              <a:rPr lang="fi-FI" noProof="0"/>
              <a:t>11.12.2024</a:t>
            </a:r>
          </a:p>
        </p:txBody>
      </p:sp>
      <p:sp>
        <p:nvSpPr>
          <p:cNvPr id="5" name="Slide Number Placeholder 4">
            <a:extLst>
              <a:ext uri="{FF2B5EF4-FFF2-40B4-BE49-F238E27FC236}">
                <a16:creationId xmlns:a16="http://schemas.microsoft.com/office/drawing/2014/main" id="{4B259C03-AAAF-F1A7-97FE-218DAEB487E4}"/>
              </a:ext>
            </a:extLst>
          </p:cNvPr>
          <p:cNvSpPr>
            <a:spLocks noGrp="1"/>
          </p:cNvSpPr>
          <p:nvPr>
            <p:ph type="sldNum" sz="quarter" idx="12"/>
          </p:nvPr>
        </p:nvSpPr>
        <p:spPr/>
        <p:txBody>
          <a:bodyPr/>
          <a:lstStyle/>
          <a:p>
            <a:fld id="{D5CDC59A-8C4B-3741-8921-09D2C8EE8BFB}" type="slidenum">
              <a:rPr lang="en-US" smtClean="0"/>
              <a:t>8</a:t>
            </a:fld>
            <a:endParaRPr lang="en-US"/>
          </a:p>
        </p:txBody>
      </p:sp>
      <p:graphicFrame>
        <p:nvGraphicFramePr>
          <p:cNvPr id="8" name="Table 7">
            <a:extLst>
              <a:ext uri="{FF2B5EF4-FFF2-40B4-BE49-F238E27FC236}">
                <a16:creationId xmlns:a16="http://schemas.microsoft.com/office/drawing/2014/main" id="{71371289-8001-50BB-4031-9E4F752EA31B}"/>
              </a:ext>
            </a:extLst>
          </p:cNvPr>
          <p:cNvGraphicFramePr>
            <a:graphicFrameLocks noGrp="1"/>
          </p:cNvGraphicFramePr>
          <p:nvPr>
            <p:extLst>
              <p:ext uri="{D42A27DB-BD31-4B8C-83A1-F6EECF244321}">
                <p14:modId xmlns:p14="http://schemas.microsoft.com/office/powerpoint/2010/main" val="1804235333"/>
              </p:ext>
            </p:extLst>
          </p:nvPr>
        </p:nvGraphicFramePr>
        <p:xfrm>
          <a:off x="614080" y="3429000"/>
          <a:ext cx="4461353" cy="2675217"/>
        </p:xfrm>
        <a:graphic>
          <a:graphicData uri="http://schemas.openxmlformats.org/drawingml/2006/table">
            <a:tbl>
              <a:tblPr>
                <a:tableStyleId>{5C22544A-7EE6-4342-B048-85BDC9FD1C3A}</a:tableStyleId>
              </a:tblPr>
              <a:tblGrid>
                <a:gridCol w="1389381">
                  <a:extLst>
                    <a:ext uri="{9D8B030D-6E8A-4147-A177-3AD203B41FA5}">
                      <a16:colId xmlns:a16="http://schemas.microsoft.com/office/drawing/2014/main" val="874420117"/>
                    </a:ext>
                  </a:extLst>
                </a:gridCol>
                <a:gridCol w="1243173">
                  <a:extLst>
                    <a:ext uri="{9D8B030D-6E8A-4147-A177-3AD203B41FA5}">
                      <a16:colId xmlns:a16="http://schemas.microsoft.com/office/drawing/2014/main" val="1940337489"/>
                    </a:ext>
                  </a:extLst>
                </a:gridCol>
                <a:gridCol w="1828799">
                  <a:extLst>
                    <a:ext uri="{9D8B030D-6E8A-4147-A177-3AD203B41FA5}">
                      <a16:colId xmlns:a16="http://schemas.microsoft.com/office/drawing/2014/main" val="2097847780"/>
                    </a:ext>
                  </a:extLst>
                </a:gridCol>
              </a:tblGrid>
              <a:tr h="754424">
                <a:tc>
                  <a:txBody>
                    <a:bodyPr/>
                    <a:lstStyle/>
                    <a:p>
                      <a:pPr algn="ctr" fontAlgn="b"/>
                      <a:r>
                        <a:rPr lang="fi-FI" sz="1600" b="0" i="0" u="none" strike="noStrike" kern="1200" dirty="0">
                          <a:solidFill>
                            <a:srgbClr val="000000"/>
                          </a:solidFill>
                          <a:effectLst/>
                          <a:latin typeface="Aptos Narrow" panose="020B0004020202020204" pitchFamily="34" charset="0"/>
                          <a:ea typeface="+mn-ea"/>
                          <a:cs typeface="+mn-cs"/>
                        </a:rPr>
                        <a:t>Johtokoot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600" b="0" i="0" u="none" strike="noStrike" dirty="0">
                          <a:solidFill>
                            <a:srgbClr val="000000"/>
                          </a:solidFill>
                          <a:effectLst/>
                          <a:latin typeface="Aptos Narrow" panose="020B0004020202020204" pitchFamily="34" charset="0"/>
                        </a:rPr>
                        <a:t>Rakennettu johtopituus [m]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400" u="none" strike="noStrike" dirty="0">
                          <a:effectLst/>
                        </a:rPr>
                        <a:t>Rakentamiskustannus, johtopituudella painotettu keskiarvo </a:t>
                      </a:r>
                      <a:r>
                        <a:rPr lang="fi-FI" sz="1600" b="0" i="0" u="none" strike="noStrike" dirty="0">
                          <a:solidFill>
                            <a:srgbClr val="000000"/>
                          </a:solidFill>
                          <a:effectLst/>
                          <a:latin typeface="Aptos Narrow" panose="020B0004020202020204" pitchFamily="34" charset="0"/>
                        </a:rPr>
                        <a:t>[€/m]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8105113"/>
                  </a:ext>
                </a:extLst>
              </a:tr>
              <a:tr h="445443">
                <a:tc>
                  <a:txBody>
                    <a:bodyPr/>
                    <a:lstStyle/>
                    <a:p>
                      <a:pPr marL="144000" algn="l" fontAlgn="b"/>
                      <a:r>
                        <a:rPr lang="fi-FI" sz="1600" u="none" strike="noStrike" dirty="0">
                          <a:effectLst/>
                        </a:rPr>
                        <a:t>DN 20-65</a:t>
                      </a:r>
                      <a:endParaRPr lang="fi-FI" sz="16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600" u="none" strike="noStrike" kern="1200" dirty="0">
                          <a:solidFill>
                            <a:schemeClr val="dk1"/>
                          </a:solidFill>
                          <a:effectLst/>
                          <a:latin typeface="+mn-lt"/>
                          <a:ea typeface="+mn-ea"/>
                          <a:cs typeface="+mn-cs"/>
                        </a:rPr>
                        <a:t>23084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600" u="none" strike="noStrike" kern="1200" dirty="0">
                          <a:solidFill>
                            <a:schemeClr val="dk1"/>
                          </a:solidFill>
                          <a:effectLst/>
                          <a:latin typeface="+mn-lt"/>
                          <a:ea typeface="+mn-ea"/>
                          <a:cs typeface="+mn-cs"/>
                        </a:rPr>
                        <a:t>368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9515925"/>
                  </a:ext>
                </a:extLst>
              </a:tr>
              <a:tr h="445443">
                <a:tc>
                  <a:txBody>
                    <a:bodyPr/>
                    <a:lstStyle/>
                    <a:p>
                      <a:pPr marL="144000" algn="l" fontAlgn="b"/>
                      <a:r>
                        <a:rPr lang="fi-FI" sz="1600" u="none" strike="noStrike" dirty="0">
                          <a:effectLst/>
                        </a:rPr>
                        <a:t>DN 80-150</a:t>
                      </a:r>
                      <a:endParaRPr lang="fi-FI" sz="16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600" u="none" strike="noStrike" kern="1200" dirty="0">
                          <a:solidFill>
                            <a:schemeClr val="dk1"/>
                          </a:solidFill>
                          <a:effectLst/>
                          <a:latin typeface="+mn-lt"/>
                          <a:ea typeface="+mn-ea"/>
                          <a:cs typeface="+mn-cs"/>
                        </a:rPr>
                        <a:t>39264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600" u="none" strike="noStrike" kern="1200" dirty="0">
                          <a:solidFill>
                            <a:schemeClr val="dk1"/>
                          </a:solidFill>
                          <a:effectLst/>
                          <a:latin typeface="+mn-lt"/>
                          <a:ea typeface="+mn-ea"/>
                          <a:cs typeface="+mn-cs"/>
                        </a:rPr>
                        <a:t>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8484591"/>
                  </a:ext>
                </a:extLst>
              </a:tr>
              <a:tr h="445443">
                <a:tc>
                  <a:txBody>
                    <a:bodyPr/>
                    <a:lstStyle/>
                    <a:p>
                      <a:pPr marL="144000" algn="l" fontAlgn="b"/>
                      <a:r>
                        <a:rPr lang="fi-FI" sz="1600" u="none" strike="noStrike" dirty="0">
                          <a:effectLst/>
                        </a:rPr>
                        <a:t>DN 200-250</a:t>
                      </a:r>
                      <a:endParaRPr lang="fi-FI" sz="16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600" u="none" strike="noStrike" kern="1200" dirty="0">
                          <a:solidFill>
                            <a:schemeClr val="dk1"/>
                          </a:solidFill>
                          <a:effectLst/>
                          <a:latin typeface="+mn-lt"/>
                          <a:ea typeface="+mn-ea"/>
                          <a:cs typeface="+mn-cs"/>
                        </a:rPr>
                        <a:t>10145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600" u="none" strike="noStrike" kern="1200" dirty="0">
                          <a:solidFill>
                            <a:schemeClr val="dk1"/>
                          </a:solidFill>
                          <a:effectLst/>
                          <a:latin typeface="+mn-lt"/>
                          <a:ea typeface="+mn-ea"/>
                          <a:cs typeface="+mn-cs"/>
                        </a:rPr>
                        <a:t>982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5726744"/>
                  </a:ext>
                </a:extLst>
              </a:tr>
              <a:tr h="445443">
                <a:tc>
                  <a:txBody>
                    <a:bodyPr/>
                    <a:lstStyle/>
                    <a:p>
                      <a:pPr marL="144000" algn="l" fontAlgn="b"/>
                      <a:r>
                        <a:rPr lang="fi-FI" sz="1600" u="none" strike="noStrike" dirty="0">
                          <a:effectLst/>
                        </a:rPr>
                        <a:t>DN 300-400</a:t>
                      </a:r>
                      <a:endParaRPr lang="fi-FI" sz="16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600" u="none" strike="noStrike" kern="1200" dirty="0">
                          <a:solidFill>
                            <a:schemeClr val="dk1"/>
                          </a:solidFill>
                          <a:effectLst/>
                          <a:latin typeface="+mn-lt"/>
                          <a:ea typeface="+mn-ea"/>
                          <a:cs typeface="+mn-cs"/>
                        </a:rPr>
                        <a:t>12202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600" u="none" strike="noStrike" kern="1200" dirty="0">
                          <a:solidFill>
                            <a:schemeClr val="dk1"/>
                          </a:solidFill>
                          <a:effectLst/>
                          <a:latin typeface="+mn-lt"/>
                          <a:ea typeface="+mn-ea"/>
                          <a:cs typeface="+mn-cs"/>
                        </a:rPr>
                        <a:t>1291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3850921"/>
                  </a:ext>
                </a:extLst>
              </a:tr>
            </a:tbl>
          </a:graphicData>
        </a:graphic>
      </p:graphicFrame>
      <p:graphicFrame>
        <p:nvGraphicFramePr>
          <p:cNvPr id="3" name="Chart 2">
            <a:extLst>
              <a:ext uri="{FF2B5EF4-FFF2-40B4-BE49-F238E27FC236}">
                <a16:creationId xmlns:a16="http://schemas.microsoft.com/office/drawing/2014/main" id="{9E228E3E-DCDB-2004-3A78-8281F007CAF4}"/>
              </a:ext>
            </a:extLst>
          </p:cNvPr>
          <p:cNvGraphicFramePr>
            <a:graphicFrameLocks/>
          </p:cNvGraphicFramePr>
          <p:nvPr>
            <p:extLst>
              <p:ext uri="{D42A27DB-BD31-4B8C-83A1-F6EECF244321}">
                <p14:modId xmlns:p14="http://schemas.microsoft.com/office/powerpoint/2010/main" val="9813178"/>
              </p:ext>
            </p:extLst>
          </p:nvPr>
        </p:nvGraphicFramePr>
        <p:xfrm>
          <a:off x="5476126" y="2144217"/>
          <a:ext cx="6300000"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A794C38-AB63-BFDF-F420-F83D1CB5221C}"/>
              </a:ext>
            </a:extLst>
          </p:cNvPr>
          <p:cNvSpPr txBox="1"/>
          <p:nvPr/>
        </p:nvSpPr>
        <p:spPr>
          <a:xfrm>
            <a:off x="614080" y="1892084"/>
            <a:ext cx="4862044" cy="1387559"/>
          </a:xfrm>
          <a:prstGeom prst="rect">
            <a:avLst/>
          </a:prstGeom>
          <a:noFill/>
        </p:spPr>
        <p:txBody>
          <a:bodyPr wrap="square" rtlCol="0">
            <a:spAutoFit/>
          </a:bodyPr>
          <a:lstStyle/>
          <a:p>
            <a:pPr>
              <a:spcAft>
                <a:spcPts val="500"/>
              </a:spcAft>
            </a:pPr>
            <a:r>
              <a:rPr lang="fi-FI" sz="1600" dirty="0"/>
              <a:t>Kokonaiskustannus sisältää maanrakennustyöt, putki- ja liitostyöt ja materiaalit. </a:t>
            </a:r>
          </a:p>
          <a:p>
            <a:r>
              <a:rPr lang="fi-FI" sz="1600" dirty="0"/>
              <a:t>Rakennettu johtopituus sisältää ne rakennetut johdot, joiden kustannukset on vastattu kyselyyn. Johtopituus ei siis sisällä kaikkea vuonna 2023 rakennettua johtoa. </a:t>
            </a:r>
          </a:p>
        </p:txBody>
      </p:sp>
    </p:spTree>
    <p:extLst>
      <p:ext uri="{BB962C8B-B14F-4D97-AF65-F5344CB8AC3E}">
        <p14:creationId xmlns:p14="http://schemas.microsoft.com/office/powerpoint/2010/main" val="3039244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38C8A-F92E-47E4-C0DF-7CF8B7035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085A9-B12F-FD0E-2AA6-BF6BF2732ACB}"/>
              </a:ext>
            </a:extLst>
          </p:cNvPr>
          <p:cNvSpPr>
            <a:spLocks noGrp="1"/>
          </p:cNvSpPr>
          <p:nvPr>
            <p:ph type="title"/>
          </p:nvPr>
        </p:nvSpPr>
        <p:spPr/>
        <p:txBody>
          <a:bodyPr/>
          <a:lstStyle/>
          <a:p>
            <a:r>
              <a:rPr lang="fi-FI" dirty="0"/>
              <a:t>Tarkemmat vastausluokat</a:t>
            </a:r>
          </a:p>
        </p:txBody>
      </p:sp>
      <p:sp>
        <p:nvSpPr>
          <p:cNvPr id="3" name="Content Placeholder 2">
            <a:extLst>
              <a:ext uri="{FF2B5EF4-FFF2-40B4-BE49-F238E27FC236}">
                <a16:creationId xmlns:a16="http://schemas.microsoft.com/office/drawing/2014/main" id="{C61057A5-AB05-B994-3043-3905F94FCB2F}"/>
              </a:ext>
            </a:extLst>
          </p:cNvPr>
          <p:cNvSpPr>
            <a:spLocks noGrp="1"/>
          </p:cNvSpPr>
          <p:nvPr>
            <p:ph idx="1"/>
          </p:nvPr>
        </p:nvSpPr>
        <p:spPr/>
        <p:txBody>
          <a:bodyPr/>
          <a:lstStyle/>
          <a:p>
            <a:r>
              <a:rPr lang="fi-FI" sz="1600" dirty="0"/>
              <a:t>Seuraavissa dioissa tilastodata esitetään 4:ssä eri kategoriassa:</a:t>
            </a:r>
          </a:p>
          <a:p>
            <a:pPr lvl="1"/>
            <a:r>
              <a:rPr lang="fi-FI" sz="1400" dirty="0"/>
              <a:t>Uudisrakentamisen kustannukset tiiviissä kaupunkimaisessa ympäristössä</a:t>
            </a:r>
          </a:p>
          <a:p>
            <a:pPr lvl="1"/>
            <a:r>
              <a:rPr lang="fi-FI" sz="1400" dirty="0"/>
              <a:t>Uudisrakentamisen kustannukset väljemmin rakennetussa ympäristössä</a:t>
            </a:r>
          </a:p>
          <a:p>
            <a:pPr lvl="1"/>
            <a:r>
              <a:rPr lang="fi-FI" sz="1400" dirty="0"/>
              <a:t>Perusparantamisen kustannukset tiiviissä kaupunkimaisessa ympäristössä</a:t>
            </a:r>
          </a:p>
          <a:p>
            <a:pPr lvl="1"/>
            <a:r>
              <a:rPr lang="fi-FI" sz="1400" dirty="0"/>
              <a:t>Perusparantamisen kustannukset väljemmässä rakennetussa ympäristössä</a:t>
            </a:r>
          </a:p>
          <a:p>
            <a:r>
              <a:rPr lang="fi-FI" sz="1600" dirty="0"/>
              <a:t>Seuraavissa dioissa tilastodatasta esitetään seuraavat tulokset:</a:t>
            </a:r>
          </a:p>
          <a:p>
            <a:pPr lvl="1"/>
            <a:r>
              <a:rPr lang="fi-FI" sz="1400" dirty="0"/>
              <a:t>Kustannusten johtopituudella painotettu keskiarvo</a:t>
            </a:r>
          </a:p>
          <a:p>
            <a:pPr lvl="1"/>
            <a:r>
              <a:rPr lang="fi-FI" sz="1400" dirty="0"/>
              <a:t>Kustannusten aritmeettinen keskiarvo</a:t>
            </a:r>
          </a:p>
          <a:p>
            <a:pPr lvl="1"/>
            <a:r>
              <a:rPr lang="fi-FI" sz="1400" dirty="0"/>
              <a:t>Kustannusten maksimiarvo. Maksimiarvo on kahden suurimman vastatun kustannuksen keskiarvo.</a:t>
            </a:r>
          </a:p>
          <a:p>
            <a:pPr lvl="1"/>
            <a:r>
              <a:rPr lang="fi-FI" sz="1400" dirty="0"/>
              <a:t>Kustannusten minimiarvo. Minimiarvo on kahden pienimmän vastatun kustannuksen keskiarvo.</a:t>
            </a:r>
          </a:p>
          <a:p>
            <a:pPr lvl="1"/>
            <a:r>
              <a:rPr lang="fi-FI" sz="1400" dirty="0"/>
              <a:t>Jos vastausluokkaan on tullut vain yksi vastaus, tieto on jätetty pois seuraavista taulukoista. </a:t>
            </a:r>
          </a:p>
          <a:p>
            <a:r>
              <a:rPr lang="fi-FI" sz="1800" dirty="0"/>
              <a:t>Rakennettu johtopituus sisältää ne rakennetut johdot, joiden kustannukset on vastattu kyselyyn. Tilastoitu johtojen pituus ei siis sisällä kaikkea vuonna 2023 rakennettua johtoa. </a:t>
            </a:r>
          </a:p>
          <a:p>
            <a:pPr lvl="1"/>
            <a:r>
              <a:rPr lang="fi-FI" sz="1400" dirty="0"/>
              <a:t>Johtojen tilastoidun rakentamismäärän perusteella voi arvioida kustannustietojen kattavuutta. Mitä enemmän johtoa kategoriaan on merkitty, sitä kattavampi kustannustieto todennäköisesti on.</a:t>
            </a:r>
          </a:p>
        </p:txBody>
      </p:sp>
      <p:sp>
        <p:nvSpPr>
          <p:cNvPr id="4" name="Date Placeholder 3">
            <a:extLst>
              <a:ext uri="{FF2B5EF4-FFF2-40B4-BE49-F238E27FC236}">
                <a16:creationId xmlns:a16="http://schemas.microsoft.com/office/drawing/2014/main" id="{48B42E90-FD3E-073E-B78E-24817B2FE824}"/>
              </a:ext>
            </a:extLst>
          </p:cNvPr>
          <p:cNvSpPr>
            <a:spLocks noGrp="1"/>
          </p:cNvSpPr>
          <p:nvPr>
            <p:ph type="dt" sz="half" idx="10"/>
          </p:nvPr>
        </p:nvSpPr>
        <p:spPr/>
        <p:txBody>
          <a:bodyPr/>
          <a:lstStyle/>
          <a:p>
            <a:r>
              <a:rPr lang="fi-FI" noProof="0"/>
              <a:t>11.12.2024</a:t>
            </a:r>
          </a:p>
        </p:txBody>
      </p:sp>
      <p:sp>
        <p:nvSpPr>
          <p:cNvPr id="5" name="Slide Number Placeholder 4">
            <a:extLst>
              <a:ext uri="{FF2B5EF4-FFF2-40B4-BE49-F238E27FC236}">
                <a16:creationId xmlns:a16="http://schemas.microsoft.com/office/drawing/2014/main" id="{2BB0852E-5667-5091-2376-5921B3AA6D77}"/>
              </a:ext>
            </a:extLst>
          </p:cNvPr>
          <p:cNvSpPr>
            <a:spLocks noGrp="1"/>
          </p:cNvSpPr>
          <p:nvPr>
            <p:ph type="sldNum" sz="quarter" idx="12"/>
          </p:nvPr>
        </p:nvSpPr>
        <p:spPr/>
        <p:txBody>
          <a:bodyPr/>
          <a:lstStyle/>
          <a:p>
            <a:fld id="{D5CDC59A-8C4B-3741-8921-09D2C8EE8BFB}" type="slidenum">
              <a:rPr lang="en-US" smtClean="0"/>
              <a:t>9</a:t>
            </a:fld>
            <a:endParaRPr lang="en-US"/>
          </a:p>
        </p:txBody>
      </p:sp>
    </p:spTree>
    <p:extLst>
      <p:ext uri="{BB962C8B-B14F-4D97-AF65-F5344CB8AC3E}">
        <p14:creationId xmlns:p14="http://schemas.microsoft.com/office/powerpoint/2010/main" val="2554213287"/>
      </p:ext>
    </p:extLst>
  </p:cSld>
  <p:clrMapOvr>
    <a:masterClrMapping/>
  </p:clrMapOvr>
</p:sld>
</file>

<file path=ppt/theme/theme1.xml><?xml version="1.0" encoding="utf-8"?>
<a:theme xmlns:a="http://schemas.openxmlformats.org/drawingml/2006/main" name="Energiateollisuus">
  <a:themeElements>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a:solidFill>
              <a:schemeClr val="tx1">
                <a:lumMod val="65000"/>
                <a:lumOff val="35000"/>
              </a:schemeClr>
            </a:solidFill>
          </a:defRPr>
        </a:defPPr>
      </a:lstStyle>
    </a:txDef>
  </a:objectDefaults>
  <a:extraClrSchemeLst/>
  <a:extLst>
    <a:ext uri="{05A4C25C-085E-4340-85A3-A5531E510DB2}">
      <thm15:themeFamily xmlns:thm15="http://schemas.microsoft.com/office/thememl/2012/main" name="Esitys2" id="{B179E2A7-B354-4C4E-81D6-3E833DB005BE}" vid="{DA61C454-97BD-44AD-B3FA-76AD34172A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23BE75E6072349999047A5FA9D42AC" ma:contentTypeVersion="18" ma:contentTypeDescription="Create a new document." ma:contentTypeScope="" ma:versionID="eea5ab055b7d9cdb6ef741d4641646d8">
  <xsd:schema xmlns:xsd="http://www.w3.org/2001/XMLSchema" xmlns:xs="http://www.w3.org/2001/XMLSchema" xmlns:p="http://schemas.microsoft.com/office/2006/metadata/properties" xmlns:ns2="2c39e6aa-46e8-428a-81cc-27a4ca9f5229" xmlns:ns3="f3637f4e-3105-4f21-b1b4-ef4680048a14" targetNamespace="http://schemas.microsoft.com/office/2006/metadata/properties" ma:root="true" ma:fieldsID="92342dbdaf3c709d3624a380d40ed819" ns2:_="" ns3:_="">
    <xsd:import namespace="2c39e6aa-46e8-428a-81cc-27a4ca9f5229"/>
    <xsd:import namespace="f3637f4e-3105-4f21-b1b4-ef4680048a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9e6aa-46e8-428a-81cc-27a4ca9f52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637f4e-3105-4f21-b1b4-ef4680048a1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bdb7821-bbcb-453a-9820-f8d58f23fe74}" ma:internalName="TaxCatchAll" ma:showField="CatchAllData" ma:web="f3637f4e-3105-4f21-b1b4-ef4680048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39e6aa-46e8-428a-81cc-27a4ca9f5229">
      <Terms xmlns="http://schemas.microsoft.com/office/infopath/2007/PartnerControls"/>
    </lcf76f155ced4ddcb4097134ff3c332f>
    <TaxCatchAll xmlns="f3637f4e-3105-4f21-b1b4-ef4680048a14" xsi:nil="true"/>
  </documentManagement>
</p:properties>
</file>

<file path=customXml/itemProps1.xml><?xml version="1.0" encoding="utf-8"?>
<ds:datastoreItem xmlns:ds="http://schemas.openxmlformats.org/officeDocument/2006/customXml" ds:itemID="{BB5DA2C5-933D-43C4-98C5-03E6F877B289}">
  <ds:schemaRefs>
    <ds:schemaRef ds:uri="http://schemas.microsoft.com/sharepoint/v3/contenttype/forms"/>
  </ds:schemaRefs>
</ds:datastoreItem>
</file>

<file path=customXml/itemProps2.xml><?xml version="1.0" encoding="utf-8"?>
<ds:datastoreItem xmlns:ds="http://schemas.openxmlformats.org/officeDocument/2006/customXml" ds:itemID="{394C6B78-A534-4750-BCBA-F34BDBA7337E}">
  <ds:schemaRefs>
    <ds:schemaRef ds:uri="2c39e6aa-46e8-428a-81cc-27a4ca9f5229"/>
    <ds:schemaRef ds:uri="f3637f4e-3105-4f21-b1b4-ef4680048a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04427F-6517-4D84-B543-5A014A47DD82}">
  <ds:schemaRefs>
    <ds:schemaRef ds:uri="http://schemas.microsoft.com/office/infopath/2007/PartnerControls"/>
    <ds:schemaRef ds:uri="http://purl.org/dc/terms/"/>
    <ds:schemaRef ds:uri="f3637f4e-3105-4f21-b1b4-ef4680048a14"/>
    <ds:schemaRef ds:uri="2c39e6aa-46e8-428a-81cc-27a4ca9f5229"/>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Energiateollisuus</Template>
  <TotalTime>684</TotalTime>
  <Words>1712</Words>
  <Application>Microsoft Office PowerPoint</Application>
  <PresentationFormat>Widescreen</PresentationFormat>
  <Paragraphs>441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 Narrow</vt:lpstr>
      <vt:lpstr>Arial</vt:lpstr>
      <vt:lpstr>Calibri</vt:lpstr>
      <vt:lpstr>Lucida Grande</vt:lpstr>
      <vt:lpstr>Energiateollisuus</vt:lpstr>
      <vt:lpstr>Kaukolämpöjohtojen rakentamiskustannukset</vt:lpstr>
      <vt:lpstr>Tilaston sisältö</vt:lpstr>
      <vt:lpstr>Kyselyn rajaukset</vt:lpstr>
      <vt:lpstr>Tilastotulosten käyttötarkoitus</vt:lpstr>
      <vt:lpstr>Tilastossa käytetyt vastausluokat</vt:lpstr>
      <vt:lpstr>2Mpuk- ja Mpuk-kanavan tyyppipoikkileikkaukset</vt:lpstr>
      <vt:lpstr>2Mpuk</vt:lpstr>
      <vt:lpstr>2Mpuk-kaukolämpöjohtojen arvonlisäverottomat rakentamisen keskimääräiset kokonaiskustannukset 2023</vt:lpstr>
      <vt:lpstr>Tarkemmat vastausluokat</vt:lpstr>
      <vt:lpstr>2Mpuk-kaukolämpöjohtojen arvonlisäverottomat rakentamisen kokonaiskustannukset 2023 – uudisrakentaminen</vt:lpstr>
      <vt:lpstr>2Mpuk-kaukolämpöjohtojen arvonlisäverottomat rakentamisen kokonaiskustannukset 2023 – perusparantaminen</vt:lpstr>
      <vt:lpstr>2Mpuk-kaukolämpöjohtojen arvonlisäverottomat rakentamisen kokonaiskustannukset 2023</vt:lpstr>
      <vt:lpstr>2Mpuk-rakentamisen kokonaiskustannusten vaihteluvälit</vt:lpstr>
      <vt:lpstr>Mpuk</vt:lpstr>
      <vt:lpstr>Mpuk-kaukolämpöjohtojen arvonlisäverottomat rakentamisen keskimääräiset kokonaiskustannukset 2023</vt:lpstr>
      <vt:lpstr>Tarkemmat vastausluokat</vt:lpstr>
      <vt:lpstr>Mpuk-kaukolämpöjohtojen arvonlisäverottomat rakentamisen kokonaiskustannukset 2023 – uudisrakentaminen</vt:lpstr>
      <vt:lpstr>Mpuk-kaukolämpöjohtojen arvonlisäverottomat rakentamisen kokonaiskustannukset 2023 – perusparantaminen</vt:lpstr>
      <vt:lpstr>Mpuk-kaukolämpöjohtojen arvonlisäverottomat rakentamisen kokonaiskustannukset 2023</vt:lpstr>
      <vt:lpstr>Mpuk-rakentamisen kokonaiskustannusten vaihteluvälit</vt:lpstr>
      <vt:lpstr>Aikasarjadata</vt:lpstr>
      <vt:lpstr>2Mpuk-kaukolämpöjohtojen arvonlisäverottomat rakentamisen kokonaiskustannukset 2010-2023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Kaukolämpöjohtojen rakentamiskustannukset</dc:title>
  <dc:creator>Huttunen Neea</dc:creator>
  <cp:lastModifiedBy>Huttunen Neea</cp:lastModifiedBy>
  <cp:revision>7</cp:revision>
  <dcterms:created xsi:type="dcterms:W3CDTF">2023-11-17T13:07:03Z</dcterms:created>
  <dcterms:modified xsi:type="dcterms:W3CDTF">2024-12-11T07:03:19Z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0x010100C023BE75E6072349999047A5FA9D42AC</vt:lpwstr>
  </property>
  <property fmtid="{D5CDD505-2E9C-101B-9397-08002B2CF9AE}" pid="3" name="Order">
    <vt:r8>6600</vt:r8>
  </property>
  <property fmtid="{D5CDD505-2E9C-101B-9397-08002B2CF9AE}" pid="4" name="MediaServiceImageTags">
    <vt:lpwstr/>
  </property>
</Properties>
</file>