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80" r:id="rId5"/>
    <p:sldId id="230717681" r:id="rId6"/>
    <p:sldId id="230717678" r:id="rId7"/>
    <p:sldId id="230717682" r:id="rId8"/>
    <p:sldId id="230717683" r:id="rId9"/>
    <p:sldId id="365" r:id="rId10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8DBF"/>
    <a:srgbClr val="CA82AF"/>
    <a:srgbClr val="EFEAF2"/>
    <a:srgbClr val="D2C0DB"/>
    <a:srgbClr val="CF6B5C"/>
    <a:srgbClr val="79508E"/>
    <a:srgbClr val="B21C58"/>
    <a:srgbClr val="F08D13"/>
    <a:srgbClr val="460D56"/>
    <a:srgbClr val="E9B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324046-BBB4-4D6B-830C-34A2A5378DA9}" v="59" dt="2024-06-28T12:39:58.903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852" autoAdjust="0"/>
  </p:normalViewPr>
  <p:slideViewPr>
    <p:cSldViewPr snapToGrid="0">
      <p:cViewPr varScale="1">
        <p:scale>
          <a:sx n="79" d="100"/>
          <a:sy n="79" d="100"/>
        </p:scale>
        <p:origin x="101" y="46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hto Ina" userId="05fe9cbc-044f-4086-aa2d-78fe14bde100" providerId="ADAL" clId="{F1324046-BBB4-4D6B-830C-34A2A5378DA9}"/>
    <pc:docChg chg="undo custSel addSld delSld modSld">
      <pc:chgData name="Lehto Ina" userId="05fe9cbc-044f-4086-aa2d-78fe14bde100" providerId="ADAL" clId="{F1324046-BBB4-4D6B-830C-34A2A5378DA9}" dt="2024-06-28T12:39:35.105" v="179" actId="47"/>
      <pc:docMkLst>
        <pc:docMk/>
      </pc:docMkLst>
      <pc:sldChg chg="addSp delSp modSp mod">
        <pc:chgData name="Lehto Ina" userId="05fe9cbc-044f-4086-aa2d-78fe14bde100" providerId="ADAL" clId="{F1324046-BBB4-4D6B-830C-34A2A5378DA9}" dt="2024-06-28T12:36:13.973" v="155" actId="20577"/>
        <pc:sldMkLst>
          <pc:docMk/>
          <pc:sldMk cId="3437068678" sldId="230717678"/>
        </pc:sldMkLst>
        <pc:spChg chg="add mod">
          <ac:chgData name="Lehto Ina" userId="05fe9cbc-044f-4086-aa2d-78fe14bde100" providerId="ADAL" clId="{F1324046-BBB4-4D6B-830C-34A2A5378DA9}" dt="2024-06-28T12:36:13.973" v="155" actId="20577"/>
          <ac:spMkLst>
            <pc:docMk/>
            <pc:sldMk cId="3437068678" sldId="230717678"/>
            <ac:spMk id="6" creationId="{B7765BB4-ACF3-39EB-7641-E652CA065B2A}"/>
          </ac:spMkLst>
        </pc:spChg>
        <pc:spChg chg="del">
          <ac:chgData name="Lehto Ina" userId="05fe9cbc-044f-4086-aa2d-78fe14bde100" providerId="ADAL" clId="{F1324046-BBB4-4D6B-830C-34A2A5378DA9}" dt="2024-06-28T12:24:10.223" v="19" actId="478"/>
          <ac:spMkLst>
            <pc:docMk/>
            <pc:sldMk cId="3437068678" sldId="230717678"/>
            <ac:spMk id="8" creationId="{57A93CC7-376F-5FD4-CCE1-5A030D551149}"/>
          </ac:spMkLst>
        </pc:spChg>
        <pc:graphicFrameChg chg="add mod ord">
          <ac:chgData name="Lehto Ina" userId="05fe9cbc-044f-4086-aa2d-78fe14bde100" providerId="ADAL" clId="{F1324046-BBB4-4D6B-830C-34A2A5378DA9}" dt="2024-06-28T12:34:05.023" v="118" actId="108"/>
          <ac:graphicFrameMkLst>
            <pc:docMk/>
            <pc:sldMk cId="3437068678" sldId="230717678"/>
            <ac:graphicFrameMk id="5" creationId="{376F11B3-6829-4142-A7AE-C35A81C63661}"/>
          </ac:graphicFrameMkLst>
        </pc:graphicFrameChg>
        <pc:graphicFrameChg chg="del">
          <ac:chgData name="Lehto Ina" userId="05fe9cbc-044f-4086-aa2d-78fe14bde100" providerId="ADAL" clId="{F1324046-BBB4-4D6B-830C-34A2A5378DA9}" dt="2024-06-28T12:23:24.169" v="11" actId="478"/>
          <ac:graphicFrameMkLst>
            <pc:docMk/>
            <pc:sldMk cId="3437068678" sldId="230717678"/>
            <ac:graphicFrameMk id="10" creationId="{4E05B5F7-A067-7513-A0BC-93FF90DF0E1E}"/>
          </ac:graphicFrameMkLst>
        </pc:graphicFrameChg>
      </pc:sldChg>
      <pc:sldChg chg="del">
        <pc:chgData name="Lehto Ina" userId="05fe9cbc-044f-4086-aa2d-78fe14bde100" providerId="ADAL" clId="{F1324046-BBB4-4D6B-830C-34A2A5378DA9}" dt="2024-06-28T12:39:35.105" v="179" actId="47"/>
        <pc:sldMkLst>
          <pc:docMk/>
          <pc:sldMk cId="1470804022" sldId="230717680"/>
        </pc:sldMkLst>
      </pc:sldChg>
      <pc:sldChg chg="addSp delSp modSp mod">
        <pc:chgData name="Lehto Ina" userId="05fe9cbc-044f-4086-aa2d-78fe14bde100" providerId="ADAL" clId="{F1324046-BBB4-4D6B-830C-34A2A5378DA9}" dt="2024-06-28T12:38:41.102" v="178" actId="20577"/>
        <pc:sldMkLst>
          <pc:docMk/>
          <pc:sldMk cId="4281312677" sldId="230717681"/>
        </pc:sldMkLst>
        <pc:spChg chg="del">
          <ac:chgData name="Lehto Ina" userId="05fe9cbc-044f-4086-aa2d-78fe14bde100" providerId="ADAL" clId="{F1324046-BBB4-4D6B-830C-34A2A5378DA9}" dt="2024-06-28T12:23:28.170" v="12" actId="478"/>
          <ac:spMkLst>
            <pc:docMk/>
            <pc:sldMk cId="4281312677" sldId="230717681"/>
            <ac:spMk id="3" creationId="{75076505-60FA-BB77-FC79-2015B7FEBD36}"/>
          </ac:spMkLst>
        </pc:spChg>
        <pc:spChg chg="add mod">
          <ac:chgData name="Lehto Ina" userId="05fe9cbc-044f-4086-aa2d-78fe14bde100" providerId="ADAL" clId="{F1324046-BBB4-4D6B-830C-34A2A5378DA9}" dt="2024-06-28T12:38:41.102" v="178" actId="20577"/>
          <ac:spMkLst>
            <pc:docMk/>
            <pc:sldMk cId="4281312677" sldId="230717681"/>
            <ac:spMk id="8" creationId="{B04A2546-9160-A744-4114-6C2ECAF9C9AC}"/>
          </ac:spMkLst>
        </pc:spChg>
        <pc:graphicFrameChg chg="add mod ord">
          <ac:chgData name="Lehto Ina" userId="05fe9cbc-044f-4086-aa2d-78fe14bde100" providerId="ADAL" clId="{F1324046-BBB4-4D6B-830C-34A2A5378DA9}" dt="2024-06-28T12:25:09.470" v="29" actId="1076"/>
          <ac:graphicFrameMkLst>
            <pc:docMk/>
            <pc:sldMk cId="4281312677" sldId="230717681"/>
            <ac:graphicFrameMk id="6" creationId="{0A4BD201-72F0-3920-240C-AC2A98DF3FA1}"/>
          </ac:graphicFrameMkLst>
        </pc:graphicFrameChg>
        <pc:graphicFrameChg chg="del">
          <ac:chgData name="Lehto Ina" userId="05fe9cbc-044f-4086-aa2d-78fe14bde100" providerId="ADAL" clId="{F1324046-BBB4-4D6B-830C-34A2A5378DA9}" dt="2024-06-28T12:19:31.264" v="0" actId="478"/>
          <ac:graphicFrameMkLst>
            <pc:docMk/>
            <pc:sldMk cId="4281312677" sldId="230717681"/>
            <ac:graphicFrameMk id="7" creationId="{E9B68A8C-CB2E-C0F5-B2E3-AF1E563F2A10}"/>
          </ac:graphicFrameMkLst>
        </pc:graphicFrameChg>
      </pc:sldChg>
      <pc:sldChg chg="addSp delSp modSp add mod">
        <pc:chgData name="Lehto Ina" userId="05fe9cbc-044f-4086-aa2d-78fe14bde100" providerId="ADAL" clId="{F1324046-BBB4-4D6B-830C-34A2A5378DA9}" dt="2024-06-28T12:38:26.799" v="167" actId="20577"/>
        <pc:sldMkLst>
          <pc:docMk/>
          <pc:sldMk cId="2804049439" sldId="230717682"/>
        </pc:sldMkLst>
        <pc:spChg chg="add mod">
          <ac:chgData name="Lehto Ina" userId="05fe9cbc-044f-4086-aa2d-78fe14bde100" providerId="ADAL" clId="{F1324046-BBB4-4D6B-830C-34A2A5378DA9}" dt="2024-06-28T12:38:26.799" v="167" actId="20577"/>
          <ac:spMkLst>
            <pc:docMk/>
            <pc:sldMk cId="2804049439" sldId="230717682"/>
            <ac:spMk id="7" creationId="{1D6E33CF-38CE-D183-FCB2-8D34FADB8FEF}"/>
          </ac:spMkLst>
        </pc:spChg>
        <pc:graphicFrameChg chg="del">
          <ac:chgData name="Lehto Ina" userId="05fe9cbc-044f-4086-aa2d-78fe14bde100" providerId="ADAL" clId="{F1324046-BBB4-4D6B-830C-34A2A5378DA9}" dt="2024-06-28T12:25:46.084" v="32" actId="478"/>
          <ac:graphicFrameMkLst>
            <pc:docMk/>
            <pc:sldMk cId="2804049439" sldId="230717682"/>
            <ac:graphicFrameMk id="5" creationId="{376F11B3-6829-4142-A7AE-C35A81C63661}"/>
          </ac:graphicFrameMkLst>
        </pc:graphicFrameChg>
        <pc:graphicFrameChg chg="add mod">
          <ac:chgData name="Lehto Ina" userId="05fe9cbc-044f-4086-aa2d-78fe14bde100" providerId="ADAL" clId="{F1324046-BBB4-4D6B-830C-34A2A5378DA9}" dt="2024-06-28T12:34:09.205" v="120" actId="108"/>
          <ac:graphicFrameMkLst>
            <pc:docMk/>
            <pc:sldMk cId="2804049439" sldId="230717682"/>
            <ac:graphicFrameMk id="6" creationId="{54973140-6422-4F4D-A7A1-2D47929CF562}"/>
          </ac:graphicFrameMkLst>
        </pc:graphicFrameChg>
      </pc:sldChg>
      <pc:sldChg chg="addSp delSp modSp add mod">
        <pc:chgData name="Lehto Ina" userId="05fe9cbc-044f-4086-aa2d-78fe14bde100" providerId="ADAL" clId="{F1324046-BBB4-4D6B-830C-34A2A5378DA9}" dt="2024-06-28T12:34:25.286" v="122" actId="27309"/>
        <pc:sldMkLst>
          <pc:docMk/>
          <pc:sldMk cId="3773634762" sldId="230717683"/>
        </pc:sldMkLst>
        <pc:spChg chg="add mod">
          <ac:chgData name="Lehto Ina" userId="05fe9cbc-044f-4086-aa2d-78fe14bde100" providerId="ADAL" clId="{F1324046-BBB4-4D6B-830C-34A2A5378DA9}" dt="2024-06-28T12:32:32.698" v="95" actId="20577"/>
          <ac:spMkLst>
            <pc:docMk/>
            <pc:sldMk cId="3773634762" sldId="230717683"/>
            <ac:spMk id="8" creationId="{71B5A7D9-48D7-E20A-203F-1063E3E9573B}"/>
          </ac:spMkLst>
        </pc:spChg>
        <pc:graphicFrameChg chg="add mod">
          <ac:chgData name="Lehto Ina" userId="05fe9cbc-044f-4086-aa2d-78fe14bde100" providerId="ADAL" clId="{F1324046-BBB4-4D6B-830C-34A2A5378DA9}" dt="2024-06-28T12:33:31.028" v="109" actId="20577"/>
          <ac:graphicFrameMkLst>
            <pc:docMk/>
            <pc:sldMk cId="3773634762" sldId="230717683"/>
            <ac:graphicFrameMk id="5" creationId="{F58B2A16-F055-4907-ABD7-A744763A3EFC}"/>
          </ac:graphicFrameMkLst>
        </pc:graphicFrameChg>
        <pc:graphicFrameChg chg="del">
          <ac:chgData name="Lehto Ina" userId="05fe9cbc-044f-4086-aa2d-78fe14bde100" providerId="ADAL" clId="{F1324046-BBB4-4D6B-830C-34A2A5378DA9}" dt="2024-06-28T12:26:33.955" v="43" actId="478"/>
          <ac:graphicFrameMkLst>
            <pc:docMk/>
            <pc:sldMk cId="3773634762" sldId="230717683"/>
            <ac:graphicFrameMk id="6" creationId="{54973140-6422-4F4D-A7A1-2D47929CF562}"/>
          </ac:graphicFrameMkLst>
        </pc:graphicFrameChg>
        <pc:graphicFrameChg chg="add mod">
          <ac:chgData name="Lehto Ina" userId="05fe9cbc-044f-4086-aa2d-78fe14bde100" providerId="ADAL" clId="{F1324046-BBB4-4D6B-830C-34A2A5378DA9}" dt="2024-06-28T12:27:30.981" v="56"/>
          <ac:graphicFrameMkLst>
            <pc:docMk/>
            <pc:sldMk cId="3773634762" sldId="230717683"/>
            <ac:graphicFrameMk id="7" creationId="{7E2283B1-A8FE-D70D-D2E8-51FDB0BE803C}"/>
          </ac:graphicFrameMkLst>
        </pc:graphicFrameChg>
        <pc:graphicFrameChg chg="add del modGraphic">
          <ac:chgData name="Lehto Ina" userId="05fe9cbc-044f-4086-aa2d-78fe14bde100" providerId="ADAL" clId="{F1324046-BBB4-4D6B-830C-34A2A5378DA9}" dt="2024-06-28T12:34:25.286" v="122" actId="27309"/>
          <ac:graphicFrameMkLst>
            <pc:docMk/>
            <pc:sldMk cId="3773634762" sldId="230717683"/>
            <ac:graphicFrameMk id="10" creationId="{7BC0BD21-C0D9-70B6-4E91-78132A18218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-my.sharepoint.com/personal/jonna_pasi_energia_fi/Documents/Microsoft%20Teamsin%20keskustelutiedostot/Eurostatin%20hintatilasto%20siir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-my.sharepoint.com/personal/jonna_pasi_energia_fi/Documents/Microsoft%20Teamsin%20keskustelutiedostot/Eurostatin%20hintatilasto%20siirt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-my.sharepoint.com/personal/jonna_pasi_energia_fi/Documents/Microsoft%20Teamsin%20keskustelutiedostot/Eurostatin%20hintatilasto%20siirt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-my.sharepoint.com/personal/jonna_pasi_energia_fi/Documents/Microsoft%20Teamsin%20keskustelutiedostot/Eurostatin%20hintatilasto%20siirt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0" dirty="0"/>
              <a:t>Veroton siirtohinta 2023</a:t>
            </a:r>
          </a:p>
          <a:p>
            <a:pPr>
              <a:defRPr/>
            </a:pPr>
            <a:r>
              <a:rPr lang="fi-FI" sz="1800" b="0" dirty="0"/>
              <a:t>Kuluttajat 5000 kWh - 14999 kWh</a:t>
            </a:r>
          </a:p>
        </c:rich>
      </c:tx>
      <c:layout>
        <c:manualLayout>
          <c:xMode val="edge"/>
          <c:yMode val="edge"/>
          <c:x val="0.3818493281677749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1127279284398958E-2"/>
          <c:y val="0.13248241159204213"/>
          <c:w val="0.95178086084138858"/>
          <c:h val="0.65473153946307894"/>
        </c:manualLayout>
      </c:layout>
      <c:barChart>
        <c:barDir val="col"/>
        <c:grouping val="clustered"/>
        <c:varyColors val="0"/>
        <c:ser>
          <c:idx val="0"/>
          <c:order val="0"/>
          <c:tx>
            <c:v>c/kWh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C0-40E4-9865-F0C179F6A248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C0-40E4-9865-F0C179F6A248}"/>
              </c:ext>
            </c:extLst>
          </c:dPt>
          <c:cat>
            <c:strRef>
              <c:f>'5000-14999 kWh'!$A$12:$A$50</c:f>
              <c:strCache>
                <c:ptCount val="39"/>
                <c:pt idx="0">
                  <c:v>Luxembourg</c:v>
                </c:pt>
                <c:pt idx="1">
                  <c:v>Liechtenstein</c:v>
                </c:pt>
                <c:pt idx="2">
                  <c:v>Belgia</c:v>
                </c:pt>
                <c:pt idx="3">
                  <c:v>Saksa</c:v>
                </c:pt>
                <c:pt idx="4">
                  <c:v>Latvia</c:v>
                </c:pt>
                <c:pt idx="5">
                  <c:v>Albania</c:v>
                </c:pt>
                <c:pt idx="6">
                  <c:v>Espanja</c:v>
                </c:pt>
                <c:pt idx="7">
                  <c:v>Itävalta</c:v>
                </c:pt>
                <c:pt idx="8">
                  <c:v>Irlanti</c:v>
                </c:pt>
                <c:pt idx="9">
                  <c:v>Tanska</c:v>
                </c:pt>
                <c:pt idx="10">
                  <c:v>Islanti</c:v>
                </c:pt>
                <c:pt idx="11">
                  <c:v>Romania</c:v>
                </c:pt>
                <c:pt idx="12">
                  <c:v>Unkari</c:v>
                </c:pt>
                <c:pt idx="13">
                  <c:v>Portugali</c:v>
                </c:pt>
                <c:pt idx="14">
                  <c:v>EU-27</c:v>
                </c:pt>
                <c:pt idx="15">
                  <c:v>Puola</c:v>
                </c:pt>
                <c:pt idx="16">
                  <c:v>Liettua</c:v>
                </c:pt>
                <c:pt idx="17">
                  <c:v>Viro</c:v>
                </c:pt>
                <c:pt idx="18">
                  <c:v>Suomi</c:v>
                </c:pt>
                <c:pt idx="19">
                  <c:v>Ranska</c:v>
                </c:pt>
                <c:pt idx="20">
                  <c:v>Ruotsi</c:v>
                </c:pt>
                <c:pt idx="21">
                  <c:v>Slovenia</c:v>
                </c:pt>
                <c:pt idx="22">
                  <c:v>Italia</c:v>
                </c:pt>
                <c:pt idx="23">
                  <c:v>Moldova</c:v>
                </c:pt>
                <c:pt idx="24">
                  <c:v>Kroatia</c:v>
                </c:pt>
                <c:pt idx="25">
                  <c:v>Tsekki</c:v>
                </c:pt>
                <c:pt idx="26">
                  <c:v>Pohjois-Makedonia</c:v>
                </c:pt>
                <c:pt idx="27">
                  <c:v>Bulgaria</c:v>
                </c:pt>
                <c:pt idx="28">
                  <c:v>Montenegro</c:v>
                </c:pt>
                <c:pt idx="29">
                  <c:v>Norja</c:v>
                </c:pt>
                <c:pt idx="30">
                  <c:v>Alankomaat</c:v>
                </c:pt>
                <c:pt idx="31">
                  <c:v>Kosovo</c:v>
                </c:pt>
                <c:pt idx="32">
                  <c:v>Bosnia ja Herzegovina</c:v>
                </c:pt>
                <c:pt idx="33">
                  <c:v>Serbia</c:v>
                </c:pt>
                <c:pt idx="34">
                  <c:v>Kreikka</c:v>
                </c:pt>
                <c:pt idx="35">
                  <c:v>Kypros</c:v>
                </c:pt>
                <c:pt idx="36">
                  <c:v>Slovakia</c:v>
                </c:pt>
                <c:pt idx="37">
                  <c:v>Malta</c:v>
                </c:pt>
                <c:pt idx="38">
                  <c:v>Georgia</c:v>
                </c:pt>
              </c:strCache>
            </c:strRef>
          </c:cat>
          <c:val>
            <c:numRef>
              <c:f>'5000-14999 kWh'!$D$12:$D$50</c:f>
              <c:numCache>
                <c:formatCode>General</c:formatCode>
                <c:ptCount val="39"/>
                <c:pt idx="0">
                  <c:v>9.75</c:v>
                </c:pt>
                <c:pt idx="1">
                  <c:v>9.370000000000001</c:v>
                </c:pt>
                <c:pt idx="2">
                  <c:v>8.08</c:v>
                </c:pt>
                <c:pt idx="3">
                  <c:v>7.42</c:v>
                </c:pt>
                <c:pt idx="4">
                  <c:v>7.3599999999999994</c:v>
                </c:pt>
                <c:pt idx="5">
                  <c:v>6.94</c:v>
                </c:pt>
                <c:pt idx="6">
                  <c:v>6.92</c:v>
                </c:pt>
                <c:pt idx="7">
                  <c:v>6.8500000000000005</c:v>
                </c:pt>
                <c:pt idx="8">
                  <c:v>6.79</c:v>
                </c:pt>
                <c:pt idx="9">
                  <c:v>6.6000000000000005</c:v>
                </c:pt>
                <c:pt idx="10">
                  <c:v>6.17</c:v>
                </c:pt>
                <c:pt idx="11">
                  <c:v>5.9799999999999995</c:v>
                </c:pt>
                <c:pt idx="12">
                  <c:v>5.91</c:v>
                </c:pt>
                <c:pt idx="13">
                  <c:v>5.91</c:v>
                </c:pt>
                <c:pt idx="14">
                  <c:v>5.83</c:v>
                </c:pt>
                <c:pt idx="15">
                  <c:v>5.8000000000000007</c:v>
                </c:pt>
                <c:pt idx="16">
                  <c:v>5.46</c:v>
                </c:pt>
                <c:pt idx="17">
                  <c:v>5.43</c:v>
                </c:pt>
                <c:pt idx="18">
                  <c:v>5.42</c:v>
                </c:pt>
                <c:pt idx="19">
                  <c:v>5.34</c:v>
                </c:pt>
                <c:pt idx="20">
                  <c:v>5.2200000000000006</c:v>
                </c:pt>
                <c:pt idx="21">
                  <c:v>4.75</c:v>
                </c:pt>
                <c:pt idx="22">
                  <c:v>4.49</c:v>
                </c:pt>
                <c:pt idx="23">
                  <c:v>4.47</c:v>
                </c:pt>
                <c:pt idx="24">
                  <c:v>4.3999999999999995</c:v>
                </c:pt>
                <c:pt idx="25">
                  <c:v>4.34</c:v>
                </c:pt>
                <c:pt idx="26">
                  <c:v>4.32</c:v>
                </c:pt>
                <c:pt idx="27">
                  <c:v>4.29</c:v>
                </c:pt>
                <c:pt idx="28">
                  <c:v>3.9899999999999998</c:v>
                </c:pt>
                <c:pt idx="29">
                  <c:v>3.94</c:v>
                </c:pt>
                <c:pt idx="30">
                  <c:v>3.66</c:v>
                </c:pt>
                <c:pt idx="31">
                  <c:v>3.61</c:v>
                </c:pt>
                <c:pt idx="32">
                  <c:v>3.2800000000000002</c:v>
                </c:pt>
                <c:pt idx="33">
                  <c:v>3.11</c:v>
                </c:pt>
                <c:pt idx="34">
                  <c:v>3.02</c:v>
                </c:pt>
                <c:pt idx="35">
                  <c:v>2.94</c:v>
                </c:pt>
                <c:pt idx="36">
                  <c:v>2.86</c:v>
                </c:pt>
                <c:pt idx="37">
                  <c:v>2.7</c:v>
                </c:pt>
                <c:pt idx="38">
                  <c:v>1.3599999999999999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C0-40E4-9865-F0C179F6A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330824"/>
        <c:axId val="855331184"/>
      </c:barChart>
      <c:catAx>
        <c:axId val="85533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5331184"/>
        <c:crosses val="autoZero"/>
        <c:auto val="1"/>
        <c:lblAlgn val="ctr"/>
        <c:lblOffset val="100"/>
        <c:noMultiLvlLbl val="0"/>
      </c:catAx>
      <c:valAx>
        <c:axId val="855331184"/>
        <c:scaling>
          <c:orientation val="minMax"/>
          <c:max val="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="1"/>
                  <a:t>c/kWh</a:t>
                </a:r>
              </a:p>
            </c:rich>
          </c:tx>
          <c:layout>
            <c:manualLayout>
              <c:xMode val="edge"/>
              <c:yMode val="edge"/>
              <c:x val="0"/>
              <c:y val="4.386432465172622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53308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Veroton</a:t>
            </a:r>
            <a:r>
              <a:rPr lang="en-US" sz="1800" dirty="0"/>
              <a:t> </a:t>
            </a:r>
            <a:r>
              <a:rPr lang="en-US" sz="1800" dirty="0" err="1"/>
              <a:t>siirtohinta</a:t>
            </a:r>
            <a:r>
              <a:rPr lang="en-US" sz="1800" dirty="0"/>
              <a:t> 2023</a:t>
            </a:r>
          </a:p>
          <a:p>
            <a:pPr>
              <a:defRPr/>
            </a:pPr>
            <a:r>
              <a:rPr lang="en-US" sz="1800" dirty="0" err="1"/>
              <a:t>Kuluttajat</a:t>
            </a:r>
            <a:r>
              <a:rPr lang="en-US" sz="1800" dirty="0"/>
              <a:t> 2500 kWh</a:t>
            </a:r>
            <a:r>
              <a:rPr lang="en-US" sz="1800" baseline="0" dirty="0"/>
              <a:t> - 4999 kWh</a:t>
            </a:r>
            <a:endParaRPr lang="en-US" sz="1800" dirty="0"/>
          </a:p>
        </c:rich>
      </c:tx>
      <c:layout>
        <c:manualLayout>
          <c:xMode val="edge"/>
          <c:yMode val="edge"/>
          <c:x val="0.366391340221958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1127279284398958E-2"/>
          <c:y val="0.14553434105408355"/>
          <c:w val="0.94561945717923357"/>
          <c:h val="0.63725087648715439"/>
        </c:manualLayout>
      </c:layout>
      <c:barChart>
        <c:barDir val="col"/>
        <c:grouping val="clustered"/>
        <c:varyColors val="0"/>
        <c:ser>
          <c:idx val="0"/>
          <c:order val="0"/>
          <c:tx>
            <c:v>c/kWh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FA-4B62-A643-99F05AFA7C5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FA-4B62-A643-99F05AFA7C5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FA-4B62-A643-99F05AFA7C52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FA-4B62-A643-99F05AFA7C52}"/>
              </c:ext>
            </c:extLst>
          </c:dPt>
          <c:cat>
            <c:strRef>
              <c:f>'2500-4999 kWh'!$A$12:$A$50</c:f>
              <c:strCache>
                <c:ptCount val="39"/>
                <c:pt idx="0">
                  <c:v>Luxembourg</c:v>
                </c:pt>
                <c:pt idx="1">
                  <c:v>Liechtenstein</c:v>
                </c:pt>
                <c:pt idx="2">
                  <c:v>Saksa</c:v>
                </c:pt>
                <c:pt idx="3">
                  <c:v>Belgia</c:v>
                </c:pt>
                <c:pt idx="4">
                  <c:v>Alankomaat</c:v>
                </c:pt>
                <c:pt idx="5">
                  <c:v>Espanja</c:v>
                </c:pt>
                <c:pt idx="6">
                  <c:v>Suomi</c:v>
                </c:pt>
                <c:pt idx="7">
                  <c:v>Irlanti</c:v>
                </c:pt>
                <c:pt idx="8">
                  <c:v>Norja</c:v>
                </c:pt>
                <c:pt idx="9">
                  <c:v>Itävalta</c:v>
                </c:pt>
                <c:pt idx="10">
                  <c:v>Islanti</c:v>
                </c:pt>
                <c:pt idx="11">
                  <c:v>Tanska</c:v>
                </c:pt>
                <c:pt idx="12">
                  <c:v>Ruotsi</c:v>
                </c:pt>
                <c:pt idx="13">
                  <c:v>Latvia</c:v>
                </c:pt>
                <c:pt idx="14">
                  <c:v>Tsekki</c:v>
                </c:pt>
                <c:pt idx="15">
                  <c:v>EU-27</c:v>
                </c:pt>
                <c:pt idx="16">
                  <c:v>Albania</c:v>
                </c:pt>
                <c:pt idx="17">
                  <c:v>Ranska</c:v>
                </c:pt>
                <c:pt idx="18">
                  <c:v>Viro</c:v>
                </c:pt>
                <c:pt idx="19">
                  <c:v>Liettua</c:v>
                </c:pt>
                <c:pt idx="20">
                  <c:v>Romania</c:v>
                </c:pt>
                <c:pt idx="21">
                  <c:v>Unkari</c:v>
                </c:pt>
                <c:pt idx="22">
                  <c:v>Slovenia</c:v>
                </c:pt>
                <c:pt idx="23">
                  <c:v>Puola</c:v>
                </c:pt>
                <c:pt idx="24">
                  <c:v>Portugali</c:v>
                </c:pt>
                <c:pt idx="25">
                  <c:v>Italia</c:v>
                </c:pt>
                <c:pt idx="26">
                  <c:v>Moldova</c:v>
                </c:pt>
                <c:pt idx="27">
                  <c:v>Kroatia</c:v>
                </c:pt>
                <c:pt idx="28">
                  <c:v>Pohjois-Makedonia</c:v>
                </c:pt>
                <c:pt idx="29">
                  <c:v>Bulgaria</c:v>
                </c:pt>
                <c:pt idx="30">
                  <c:v>Montenegro</c:v>
                </c:pt>
                <c:pt idx="31">
                  <c:v>Slovakia</c:v>
                </c:pt>
                <c:pt idx="32">
                  <c:v>Bosnia ja Herzegovina</c:v>
                </c:pt>
                <c:pt idx="33">
                  <c:v>Serbia</c:v>
                </c:pt>
                <c:pt idx="34">
                  <c:v>Kosovo</c:v>
                </c:pt>
                <c:pt idx="35">
                  <c:v>Kreikka</c:v>
                </c:pt>
                <c:pt idx="36">
                  <c:v>Kypros</c:v>
                </c:pt>
                <c:pt idx="37">
                  <c:v>Malta</c:v>
                </c:pt>
                <c:pt idx="38">
                  <c:v>Georgia</c:v>
                </c:pt>
              </c:strCache>
            </c:strRef>
          </c:cat>
          <c:val>
            <c:numRef>
              <c:f>'2500-4999 kWh'!$D$12:$D$50</c:f>
              <c:numCache>
                <c:formatCode>General</c:formatCode>
                <c:ptCount val="39"/>
                <c:pt idx="0">
                  <c:v>12.3</c:v>
                </c:pt>
                <c:pt idx="1">
                  <c:v>10.81</c:v>
                </c:pt>
                <c:pt idx="2">
                  <c:v>9.370000000000001</c:v>
                </c:pt>
                <c:pt idx="3">
                  <c:v>8.74</c:v>
                </c:pt>
                <c:pt idx="4">
                  <c:v>8.4599999999999991</c:v>
                </c:pt>
                <c:pt idx="5">
                  <c:v>8.0500000000000007</c:v>
                </c:pt>
                <c:pt idx="6">
                  <c:v>7.9600000000000009</c:v>
                </c:pt>
                <c:pt idx="7">
                  <c:v>7.9</c:v>
                </c:pt>
                <c:pt idx="8">
                  <c:v>7.9</c:v>
                </c:pt>
                <c:pt idx="9">
                  <c:v>7.8</c:v>
                </c:pt>
                <c:pt idx="10">
                  <c:v>7.7799999999999994</c:v>
                </c:pt>
                <c:pt idx="11">
                  <c:v>7.64</c:v>
                </c:pt>
                <c:pt idx="12">
                  <c:v>7.62</c:v>
                </c:pt>
                <c:pt idx="13">
                  <c:v>7.2499999999999991</c:v>
                </c:pt>
                <c:pt idx="14">
                  <c:v>7.19</c:v>
                </c:pt>
                <c:pt idx="15">
                  <c:v>7.1400000000000006</c:v>
                </c:pt>
                <c:pt idx="16">
                  <c:v>6.94</c:v>
                </c:pt>
                <c:pt idx="17">
                  <c:v>6.59</c:v>
                </c:pt>
                <c:pt idx="18">
                  <c:v>6.2</c:v>
                </c:pt>
                <c:pt idx="19">
                  <c:v>6.13</c:v>
                </c:pt>
                <c:pt idx="20">
                  <c:v>6.13</c:v>
                </c:pt>
                <c:pt idx="21">
                  <c:v>5.9799999999999995</c:v>
                </c:pt>
                <c:pt idx="22">
                  <c:v>5.64</c:v>
                </c:pt>
                <c:pt idx="23">
                  <c:v>5.42</c:v>
                </c:pt>
                <c:pt idx="24">
                  <c:v>5.37</c:v>
                </c:pt>
                <c:pt idx="25">
                  <c:v>4.92</c:v>
                </c:pt>
                <c:pt idx="26">
                  <c:v>4.8899999999999997</c:v>
                </c:pt>
                <c:pt idx="27">
                  <c:v>4.68</c:v>
                </c:pt>
                <c:pt idx="28">
                  <c:v>4.32</c:v>
                </c:pt>
                <c:pt idx="29">
                  <c:v>4.25</c:v>
                </c:pt>
                <c:pt idx="30">
                  <c:v>4.18</c:v>
                </c:pt>
                <c:pt idx="31">
                  <c:v>4.08</c:v>
                </c:pt>
                <c:pt idx="32">
                  <c:v>3.7800000000000002</c:v>
                </c:pt>
                <c:pt idx="33">
                  <c:v>3.66</c:v>
                </c:pt>
                <c:pt idx="34">
                  <c:v>3.61</c:v>
                </c:pt>
                <c:pt idx="35">
                  <c:v>3.35</c:v>
                </c:pt>
                <c:pt idx="36">
                  <c:v>3.11</c:v>
                </c:pt>
                <c:pt idx="37">
                  <c:v>2.7</c:v>
                </c:pt>
                <c:pt idx="38">
                  <c:v>1.1299999999999999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FA-4B62-A643-99F05AFA7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330824"/>
        <c:axId val="855331184"/>
      </c:barChart>
      <c:catAx>
        <c:axId val="85533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5331184"/>
        <c:crosses val="autoZero"/>
        <c:auto val="1"/>
        <c:lblAlgn val="ctr"/>
        <c:lblOffset val="100"/>
        <c:noMultiLvlLbl val="0"/>
      </c:catAx>
      <c:valAx>
        <c:axId val="855331184"/>
        <c:scaling>
          <c:orientation val="minMax"/>
          <c:max val="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="1"/>
                  <a:t>c/kWh</a:t>
                </a:r>
              </a:p>
            </c:rich>
          </c:tx>
          <c:layout>
            <c:manualLayout>
              <c:xMode val="edge"/>
              <c:yMode val="edge"/>
              <c:x val="4.1637751561415682E-3"/>
              <c:y val="6.92471981148341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53308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1800" dirty="0"/>
              <a:t>Veroton </a:t>
            </a:r>
            <a:r>
              <a:rPr lang="fi-FI" sz="18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siirtohinta suhteessa asiakaskohtaiseen verkkopituuteen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18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Kuluttajat 5000 kWh - 14999 kWh</a:t>
            </a:r>
          </a:p>
        </c:rich>
      </c:tx>
      <c:layout>
        <c:manualLayout>
          <c:xMode val="edge"/>
          <c:yMode val="edge"/>
          <c:x val="0.2510459989731208"/>
          <c:y val="2.3519904082267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6.6174760992001272E-2"/>
          <c:y val="0.16718807729503682"/>
          <c:w val="0.92144122036902354"/>
          <c:h val="0.717045760651913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BF-4588-8086-66AA234435F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BF-4588-8086-66AA234435F1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BF-4588-8086-66AA234435F1}"/>
              </c:ext>
            </c:extLst>
          </c:dPt>
          <c:cat>
            <c:strRef>
              <c:f>'5000-14999 suht verkkopituuteen'!$A$12:$A$32</c:f>
              <c:strCache>
                <c:ptCount val="21"/>
                <c:pt idx="0">
                  <c:v>Espanja</c:v>
                </c:pt>
                <c:pt idx="1">
                  <c:v>Belgia</c:v>
                </c:pt>
                <c:pt idx="2">
                  <c:v>Saksa</c:v>
                </c:pt>
                <c:pt idx="3">
                  <c:v>Unkari</c:v>
                </c:pt>
                <c:pt idx="4">
                  <c:v>Itävalta</c:v>
                </c:pt>
                <c:pt idx="5">
                  <c:v>Ranska</c:v>
                </c:pt>
                <c:pt idx="6">
                  <c:v>Bulgaria</c:v>
                </c:pt>
                <c:pt idx="7">
                  <c:v>Italia</c:v>
                </c:pt>
                <c:pt idx="8">
                  <c:v>Tanska</c:v>
                </c:pt>
                <c:pt idx="9">
                  <c:v>Puola</c:v>
                </c:pt>
                <c:pt idx="10">
                  <c:v>Tsekki</c:v>
                </c:pt>
                <c:pt idx="11">
                  <c:v>Kreikka</c:v>
                </c:pt>
                <c:pt idx="12">
                  <c:v>Irlanti</c:v>
                </c:pt>
                <c:pt idx="13">
                  <c:v>Slovakia</c:v>
                </c:pt>
                <c:pt idx="14">
                  <c:v>Kypros</c:v>
                </c:pt>
                <c:pt idx="15">
                  <c:v>Slovenia</c:v>
                </c:pt>
                <c:pt idx="16">
                  <c:v>Liettua</c:v>
                </c:pt>
                <c:pt idx="17">
                  <c:v>Latvia</c:v>
                </c:pt>
                <c:pt idx="18">
                  <c:v>Viro</c:v>
                </c:pt>
                <c:pt idx="19">
                  <c:v>Ruotsi</c:v>
                </c:pt>
                <c:pt idx="20">
                  <c:v>Suomi</c:v>
                </c:pt>
              </c:strCache>
            </c:strRef>
          </c:cat>
          <c:val>
            <c:numRef>
              <c:f>'5000-14999 suht verkkopituuteen'!$F$12:$F$32</c:f>
              <c:numCache>
                <c:formatCode>0.00</c:formatCode>
                <c:ptCount val="21"/>
                <c:pt idx="0">
                  <c:v>2.7649867226898004</c:v>
                </c:pt>
                <c:pt idx="1">
                  <c:v>2.1934549053917634</c:v>
                </c:pt>
                <c:pt idx="2">
                  <c:v>2.0633465525955947</c:v>
                </c:pt>
                <c:pt idx="3">
                  <c:v>2.0170731399039235</c:v>
                </c:pt>
                <c:pt idx="4">
                  <c:v>1.7066850594227507</c:v>
                </c:pt>
                <c:pt idx="5">
                  <c:v>1.4036453885915827</c:v>
                </c:pt>
                <c:pt idx="6">
                  <c:v>1.3700643292445231</c:v>
                </c:pt>
                <c:pt idx="7">
                  <c:v>1.2766017436410619</c:v>
                </c:pt>
                <c:pt idx="8">
                  <c:v>1.2587781328025422</c:v>
                </c:pt>
                <c:pt idx="9">
                  <c:v>1.234560629136036</c:v>
                </c:pt>
                <c:pt idx="10">
                  <c:v>1.1440111117634042</c:v>
                </c:pt>
                <c:pt idx="11">
                  <c:v>1.0767101319401244</c:v>
                </c:pt>
                <c:pt idx="12">
                  <c:v>0.90676216990592629</c:v>
                </c:pt>
                <c:pt idx="13">
                  <c:v>0.74899734874607293</c:v>
                </c:pt>
                <c:pt idx="14">
                  <c:v>0.70137640449438199</c:v>
                </c:pt>
                <c:pt idx="15">
                  <c:v>0.69630168726235753</c:v>
                </c:pt>
                <c:pt idx="16">
                  <c:v>0.69349796281182075</c:v>
                </c:pt>
                <c:pt idx="17">
                  <c:v>0.68828763278017147</c:v>
                </c:pt>
                <c:pt idx="18">
                  <c:v>0.59006000000000003</c:v>
                </c:pt>
                <c:pt idx="19">
                  <c:v>0.52426533183505297</c:v>
                </c:pt>
                <c:pt idx="20">
                  <c:v>0.46860979568375394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BF-4588-8086-66AA23443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330824"/>
        <c:axId val="855331184"/>
      </c:barChart>
      <c:catAx>
        <c:axId val="85533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5331184"/>
        <c:crosses val="autoZero"/>
        <c:auto val="1"/>
        <c:lblAlgn val="ctr"/>
        <c:lblOffset val="100"/>
        <c:noMultiLvlLbl val="0"/>
      </c:catAx>
      <c:valAx>
        <c:axId val="855331184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t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900" b="0"/>
                  <a:t>Hinta (€/kWh) jaettuna</a:t>
                </a:r>
                <a:r>
                  <a:rPr lang="fi-FI" sz="900" b="0" baseline="0"/>
                  <a:t> asiakaskohtaisella verkkopituudella (km/asiakas)</a:t>
                </a:r>
                <a:endParaRPr lang="fi-FI" sz="900" b="0"/>
              </a:p>
            </c:rich>
          </c:tx>
          <c:layout>
            <c:manualLayout>
              <c:xMode val="edge"/>
              <c:yMode val="edge"/>
              <c:x val="2.7830486479095032E-3"/>
              <c:y val="0.234756650228410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t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533082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1800" dirty="0"/>
              <a:t>Veroton siirtohinta suhteessa asiakaskohtaiseen verkkopituuteen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i-FI" sz="18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Kuluttajat 2500 kWh - 4999 kWh</a:t>
            </a:r>
          </a:p>
        </c:rich>
      </c:tx>
      <c:layout>
        <c:manualLayout>
          <c:xMode val="edge"/>
          <c:yMode val="edge"/>
          <c:x val="0.2510459989731208"/>
          <c:y val="2.3519904082267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6.6174760992001272E-2"/>
          <c:y val="0.16718807729503682"/>
          <c:w val="0.92144122036902354"/>
          <c:h val="0.717045760651913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2B-4B55-94DE-3FAC6293D0D9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2B-4B55-94DE-3FAC6293D0D9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2B-4B55-94DE-3FAC6293D0D9}"/>
              </c:ext>
            </c:extLst>
          </c:dPt>
          <c:cat>
            <c:strRef>
              <c:f>'2500-4999 suht verkkopituuteen '!$A$12:$A$32</c:f>
              <c:strCache>
                <c:ptCount val="21"/>
                <c:pt idx="0">
                  <c:v>Espanja</c:v>
                </c:pt>
                <c:pt idx="1">
                  <c:v>Saksa</c:v>
                </c:pt>
                <c:pt idx="2">
                  <c:v>Belgia</c:v>
                </c:pt>
                <c:pt idx="3">
                  <c:v>Unkari</c:v>
                </c:pt>
                <c:pt idx="4">
                  <c:v>Itävalta</c:v>
                </c:pt>
                <c:pt idx="5">
                  <c:v>Tsekki</c:v>
                </c:pt>
                <c:pt idx="6">
                  <c:v>Ranska</c:v>
                </c:pt>
                <c:pt idx="7">
                  <c:v>Tanska</c:v>
                </c:pt>
                <c:pt idx="8">
                  <c:v>Italia</c:v>
                </c:pt>
                <c:pt idx="9">
                  <c:v>Bulgaria</c:v>
                </c:pt>
                <c:pt idx="10">
                  <c:v>Kreikka</c:v>
                </c:pt>
                <c:pt idx="11">
                  <c:v>Puola</c:v>
                </c:pt>
                <c:pt idx="12">
                  <c:v>Slovakia</c:v>
                </c:pt>
                <c:pt idx="13">
                  <c:v>Irlanti</c:v>
                </c:pt>
                <c:pt idx="14">
                  <c:v>Slovenia</c:v>
                </c:pt>
                <c:pt idx="15">
                  <c:v>Liettua</c:v>
                </c:pt>
                <c:pt idx="16">
                  <c:v>Ruotsi</c:v>
                </c:pt>
                <c:pt idx="17">
                  <c:v>Kypros</c:v>
                </c:pt>
                <c:pt idx="18">
                  <c:v>Suomi</c:v>
                </c:pt>
                <c:pt idx="19">
                  <c:v>Latvia</c:v>
                </c:pt>
                <c:pt idx="20">
                  <c:v>Viro</c:v>
                </c:pt>
              </c:strCache>
            </c:strRef>
          </c:cat>
          <c:val>
            <c:numRef>
              <c:f>'2500-4999 suht verkkopituuteen '!$F$12:$F$32</c:f>
              <c:numCache>
                <c:formatCode>0.00</c:formatCode>
                <c:ptCount val="21"/>
                <c:pt idx="0">
                  <c:v>3.2164946701810542</c:v>
                </c:pt>
                <c:pt idx="1">
                  <c:v>2.605600700514922</c:v>
                </c:pt>
                <c:pt idx="2">
                  <c:v>2.3726232516242591</c:v>
                </c:pt>
                <c:pt idx="3">
                  <c:v>2.0409640231176751</c:v>
                </c:pt>
                <c:pt idx="4">
                  <c:v>1.9433786078098474</c:v>
                </c:pt>
                <c:pt idx="5">
                  <c:v>1.8952626482900636</c:v>
                </c:pt>
                <c:pt idx="6">
                  <c:v>1.7322140656963538</c:v>
                </c:pt>
                <c:pt idx="7">
                  <c:v>1.4571310506987003</c:v>
                </c:pt>
                <c:pt idx="8">
                  <c:v>1.3988598170855289</c:v>
                </c:pt>
                <c:pt idx="9">
                  <c:v>1.3572898366641546</c:v>
                </c:pt>
                <c:pt idx="10">
                  <c:v>1.1943638880792773</c:v>
                </c:pt>
                <c:pt idx="11">
                  <c:v>1.153675622399537</c:v>
                </c:pt>
                <c:pt idx="12">
                  <c:v>1.0684997142950972</c:v>
                </c:pt>
                <c:pt idx="13">
                  <c:v>1.0549957499641851</c:v>
                </c:pt>
                <c:pt idx="14">
                  <c:v>0.82676663498098868</c:v>
                </c:pt>
                <c:pt idx="15">
                  <c:v>0.77859752967700746</c:v>
                </c:pt>
                <c:pt idx="16">
                  <c:v>0.76530686371323819</c:v>
                </c:pt>
                <c:pt idx="17">
                  <c:v>0.74193218298555375</c:v>
                </c:pt>
                <c:pt idx="18">
                  <c:v>0.68821660030307785</c:v>
                </c:pt>
                <c:pt idx="19">
                  <c:v>0.67800072522503296</c:v>
                </c:pt>
                <c:pt idx="20">
                  <c:v>0.67373333333333341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2B-4B55-94DE-3FAC6293D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330824"/>
        <c:axId val="855331184"/>
      </c:barChart>
      <c:catAx>
        <c:axId val="85533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5331184"/>
        <c:crosses val="autoZero"/>
        <c:auto val="1"/>
        <c:lblAlgn val="ctr"/>
        <c:lblOffset val="100"/>
        <c:noMultiLvlLbl val="0"/>
      </c:catAx>
      <c:valAx>
        <c:axId val="855331184"/>
        <c:scaling>
          <c:orientation val="minMax"/>
          <c:max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t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900" b="0"/>
                  <a:t>Hinta (€/kWh) jaettuna</a:t>
                </a:r>
                <a:r>
                  <a:rPr lang="fi-FI" sz="900" b="0" baseline="0"/>
                  <a:t> asiakaskohtaisella verkkopituudella (km/asiakas)</a:t>
                </a:r>
                <a:endParaRPr lang="fi-FI" sz="900" b="0"/>
              </a:p>
            </c:rich>
          </c:tx>
          <c:layout>
            <c:manualLayout>
              <c:xMode val="edge"/>
              <c:yMode val="edge"/>
              <c:x val="5.5660972958190063E-3"/>
              <c:y val="0.251812821342537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t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533082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061B1D15-BABD-43C7-80CA-6A66496217E1}" type="datetimeFigureOut">
              <a:rPr lang="fi-FI" smtClean="0"/>
              <a:t>28.6.2024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40296B47-B6FD-451B-99A0-543A872FC6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11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6B47-B6FD-451B-99A0-543A872FC63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936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B8A9B-03CC-2744-AE50-132135BAD170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475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B8A9B-03CC-2744-AE50-132135BAD17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5741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B8A9B-03CC-2744-AE50-132135BAD17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012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6B47-B6FD-451B-99A0-543A872FC63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070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28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28.6.2024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1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28.6.2024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2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28.6.2024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28.6.2024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86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28.6.2024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28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28.6.2024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31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28.6.2024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98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Suomi on </a:t>
            </a:r>
            <a:r>
              <a:rPr lang="en-US" sz="4800" err="1">
                <a:solidFill>
                  <a:schemeClr val="bg1"/>
                </a:solidFill>
              </a:rPr>
              <a:t>energia-alan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err="1">
                <a:solidFill>
                  <a:schemeClr val="bg1"/>
                </a:solidFill>
              </a:rPr>
              <a:t>edelläkävijä</a:t>
            </a:r>
            <a:endParaRPr lang="en-US" sz="48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8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850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99144" y="427152"/>
            <a:ext cx="1756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noProof="0">
                <a:solidFill>
                  <a:schemeClr val="accent2"/>
                </a:solidFill>
              </a:rPr>
              <a:t>Muutosilmiöt</a:t>
            </a:r>
            <a:endParaRPr lang="fi-FI" noProof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1747" y="427152"/>
            <a:ext cx="296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800" b="1" kern="1200" noProof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Energiateollisuuden tehtävät</a:t>
            </a:r>
            <a:endParaRPr lang="fi-FI" sz="1800" kern="1200" noProof="0">
              <a:solidFill>
                <a:schemeClr val="accent2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11617" y="892913"/>
            <a:ext cx="10768767" cy="64017"/>
            <a:chOff x="614080" y="892913"/>
            <a:chExt cx="10768767" cy="95693"/>
          </a:xfrm>
        </p:grpSpPr>
        <p:sp>
          <p:nvSpPr>
            <p:cNvPr id="11" name="Rectangle 10"/>
            <p:cNvSpPr/>
            <p:nvPr/>
          </p:nvSpPr>
          <p:spPr>
            <a:xfrm>
              <a:off x="6535407" y="892913"/>
              <a:ext cx="4847440" cy="956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4080" y="892913"/>
              <a:ext cx="4847439" cy="956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/>
          <a:lstStyle/>
          <a:p>
            <a:r>
              <a:rPr lang="fi-FI"/>
              <a:t>28.6.2024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5824" y="6356350"/>
            <a:ext cx="3812992" cy="246581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56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6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77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12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11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28.6.2024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3" r:id="rId3"/>
    <p:sldLayoutId id="2147483664" r:id="rId4"/>
    <p:sldLayoutId id="2147483666" r:id="rId5"/>
    <p:sldLayoutId id="2147483669" r:id="rId6"/>
    <p:sldLayoutId id="2147483667" r:id="rId7"/>
    <p:sldLayoutId id="2147483668" r:id="rId8"/>
    <p:sldLayoutId id="2147483670" r:id="rId9"/>
    <p:sldLayoutId id="2147483650" r:id="rId10"/>
    <p:sldLayoutId id="2147483652" r:id="rId11"/>
    <p:sldLayoutId id="2147483654" r:id="rId12"/>
    <p:sldLayoutId id="2147483655" r:id="rId13"/>
    <p:sldLayoutId id="2147483658" r:id="rId14"/>
    <p:sldLayoutId id="2147483659" r:id="rId15"/>
    <p:sldLayoutId id="2147483660" r:id="rId16"/>
    <p:sldLayoutId id="2147483661" r:id="rId17"/>
    <p:sldLayoutId id="2147483671" r:id="rId18"/>
    <p:sldLayoutId id="2147483673" r:id="rId19"/>
    <p:sldLayoutId id="2147483675" r:id="rId2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atabrowser/view/nrg_pc_204_c__custom_11990897/default/table?lang=en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ec.europa.eu/eurostat/databrowser/view/nrg_pc_204_c__custom_11990889/default/table?lang=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cdn.eurelectric.org/media/1835/dso_report-web_final-2013-030-0764-01-e-h-D66B0486.pdf" TargetMode="External"/><Relationship Id="rId4" Type="http://schemas.openxmlformats.org/officeDocument/2006/relationships/hyperlink" Target="https://ec.europa.eu/eurostat/databrowser/view/nrg_pc_204_c__custom_11990897/default/table?lang=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cdn.eurelectric.org/media/1835/dso_report-web_final-2013-030-0764-01-e-h-D66B0486.pdf" TargetMode="External"/><Relationship Id="rId4" Type="http://schemas.openxmlformats.org/officeDocument/2006/relationships/hyperlink" Target="https://ec.europa.eu/eurostat/databrowser/view/nrg_pc_204_c__custom_11990889/default/table?lang=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a.lehto@energia.f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nergia.fi/" TargetMode="External"/><Relationship Id="rId4" Type="http://schemas.openxmlformats.org/officeDocument/2006/relationships/hyperlink" Target="https://twitter.com/InaLeht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Sähköverkkopalvelun hinta Euroopassa</a:t>
            </a:r>
            <a:endParaRPr lang="en-US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56D3ABC-A698-43CD-A532-DA1AB2ED54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800" dirty="0">
                <a:solidFill>
                  <a:schemeClr val="bg1"/>
                </a:solidFill>
              </a:rPr>
              <a:t>Ina Lehto</a:t>
            </a:r>
          </a:p>
          <a:p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  <p:sp>
        <p:nvSpPr>
          <p:cNvPr id="5" name="Alaotsikko 1">
            <a:extLst>
              <a:ext uri="{FF2B5EF4-FFF2-40B4-BE49-F238E27FC236}">
                <a16:creationId xmlns:a16="http://schemas.microsoft.com/office/drawing/2014/main" id="{2EA2E61E-3AA3-430D-A40D-7C0B2D399D07}"/>
              </a:ext>
            </a:extLst>
          </p:cNvPr>
          <p:cNvSpPr txBox="1">
            <a:spLocks/>
          </p:cNvSpPr>
          <p:nvPr/>
        </p:nvSpPr>
        <p:spPr>
          <a:xfrm>
            <a:off x="1524000" y="4743516"/>
            <a:ext cx="9144000" cy="10916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i-FI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8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0A4BD201-72F0-3920-240C-AC2A98DF3F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171021"/>
              </p:ext>
            </p:extLst>
          </p:nvPr>
        </p:nvGraphicFramePr>
        <p:xfrm>
          <a:off x="614080" y="1316556"/>
          <a:ext cx="10130486" cy="5039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67CCA69F-3BEB-F86A-CDA3-8099DF80B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717948" cy="1325563"/>
          </a:xfrm>
        </p:spPr>
        <p:txBody>
          <a:bodyPr/>
          <a:lstStyle/>
          <a:p>
            <a:r>
              <a:rPr lang="fi-FI" dirty="0"/>
              <a:t>Sähkön siirtohinta eurooppalaisessa vertailussa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F945AD-CCC9-17CF-8E78-1535C090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28.6.2024</a:t>
            </a:r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04A2546-9160-A744-4114-6C2ECAF9C9AC}"/>
              </a:ext>
            </a:extLst>
          </p:cNvPr>
          <p:cNvSpPr txBox="1"/>
          <p:nvPr/>
        </p:nvSpPr>
        <p:spPr>
          <a:xfrm>
            <a:off x="614079" y="6048573"/>
            <a:ext cx="4105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Lähde:</a:t>
            </a: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 Eurostat</a:t>
            </a:r>
            <a:endParaRPr lang="fi-FI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1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376F11B3-6829-4142-A7AE-C35A81C636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271409"/>
              </p:ext>
            </p:extLst>
          </p:nvPr>
        </p:nvGraphicFramePr>
        <p:xfrm>
          <a:off x="614081" y="1427303"/>
          <a:ext cx="10305556" cy="486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E88CEEA-6D7D-0DBC-D314-5C93427C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305556" cy="1325563"/>
          </a:xfrm>
        </p:spPr>
        <p:txBody>
          <a:bodyPr/>
          <a:lstStyle/>
          <a:p>
            <a:r>
              <a:rPr lang="fi-FI" dirty="0"/>
              <a:t>Sähkön siirtohinta eurooppalaisessa vertailussa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EE831B-D8AD-023B-5248-06668B40D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28.6.2024</a:t>
            </a:r>
            <a:endParaRPr lang="en-US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7765BB4-ACF3-39EB-7641-E652CA065B2A}"/>
              </a:ext>
            </a:extLst>
          </p:cNvPr>
          <p:cNvSpPr txBox="1"/>
          <p:nvPr/>
        </p:nvSpPr>
        <p:spPr>
          <a:xfrm>
            <a:off x="614079" y="6048573"/>
            <a:ext cx="4105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Lähde: </a:t>
            </a: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Eurostat</a:t>
            </a:r>
            <a:endParaRPr lang="fi-FI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68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88CEEA-6D7D-0DBC-D314-5C93427C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305556" cy="1325563"/>
          </a:xfrm>
        </p:spPr>
        <p:txBody>
          <a:bodyPr/>
          <a:lstStyle/>
          <a:p>
            <a:r>
              <a:rPr lang="fi-FI" dirty="0"/>
              <a:t>Sähkön siirtohinta eurooppalaisessa vertailussa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EE831B-D8AD-023B-5248-06668B40D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28.6.2024</a:t>
            </a:r>
            <a:endParaRPr lang="en-US"/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54973140-6422-4F4D-A7A1-2D47929CF5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504355"/>
              </p:ext>
            </p:extLst>
          </p:nvPr>
        </p:nvGraphicFramePr>
        <p:xfrm>
          <a:off x="700391" y="1468876"/>
          <a:ext cx="10573966" cy="470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1D6E33CF-38CE-D183-FCB2-8D34FADB8FEF}"/>
              </a:ext>
            </a:extLst>
          </p:cNvPr>
          <p:cNvSpPr txBox="1"/>
          <p:nvPr/>
        </p:nvSpPr>
        <p:spPr>
          <a:xfrm>
            <a:off x="2413615" y="6140906"/>
            <a:ext cx="73647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9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 err="1"/>
              <a:t>Lähteenä</a:t>
            </a:r>
            <a:r>
              <a:rPr lang="en-US" sz="1100" dirty="0"/>
              <a:t> </a:t>
            </a:r>
            <a:r>
              <a:rPr lang="en-US" sz="1100" dirty="0" err="1"/>
              <a:t>käytetty</a:t>
            </a:r>
            <a:r>
              <a:rPr lang="en-US" sz="1100" dirty="0"/>
              <a:t> </a:t>
            </a:r>
            <a:r>
              <a:rPr lang="en-US" sz="1100" dirty="0" err="1">
                <a:hlinkClick r:id="rId4"/>
              </a:rPr>
              <a:t>Eurostatin</a:t>
            </a:r>
            <a:r>
              <a:rPr lang="en-US" sz="1100" dirty="0"/>
              <a:t> </a:t>
            </a:r>
            <a:r>
              <a:rPr lang="en-US" sz="1100" baseline="0" dirty="0" err="1"/>
              <a:t>hintatietoa</a:t>
            </a:r>
            <a:r>
              <a:rPr lang="en-US" sz="1100" baseline="0" dirty="0"/>
              <a:t> (</a:t>
            </a:r>
            <a:r>
              <a:rPr lang="en-US" sz="1100" baseline="0" dirty="0" err="1"/>
              <a:t>kuluttaja-asiakkaat</a:t>
            </a:r>
            <a:r>
              <a:rPr lang="en-US" sz="1100" baseline="0" dirty="0"/>
              <a:t> 5000-14999kWh/</a:t>
            </a:r>
            <a:r>
              <a:rPr lang="en-US" sz="1100" baseline="0" dirty="0" err="1"/>
              <a:t>vuosi</a:t>
            </a:r>
            <a:r>
              <a:rPr lang="en-US" sz="1100" baseline="0" dirty="0"/>
              <a:t>) </a:t>
            </a:r>
            <a:r>
              <a:rPr lang="en-US" sz="1100" baseline="0" dirty="0" err="1"/>
              <a:t>sekä</a:t>
            </a:r>
            <a:r>
              <a:rPr lang="en-US" sz="1100" baseline="0" dirty="0"/>
              <a:t> </a:t>
            </a:r>
            <a:r>
              <a:rPr lang="en-US" sz="1100" baseline="0" dirty="0" err="1">
                <a:hlinkClick r:id="rId5"/>
              </a:rPr>
              <a:t>Eurelectricin</a:t>
            </a:r>
            <a:r>
              <a:rPr lang="en-US" sz="1100" baseline="0" dirty="0"/>
              <a:t> </a:t>
            </a:r>
            <a:r>
              <a:rPr lang="en-US" sz="1100" baseline="0" dirty="0" err="1"/>
              <a:t>raportin</a:t>
            </a:r>
            <a:r>
              <a:rPr lang="en-US" sz="1100" baseline="0" dirty="0"/>
              <a:t> Power Distribution in Europe Facts &amp; Figures </a:t>
            </a:r>
            <a:r>
              <a:rPr lang="en-US" sz="1100" baseline="0" dirty="0" err="1"/>
              <a:t>tietoja</a:t>
            </a:r>
            <a:r>
              <a:rPr lang="en-US" sz="1100" baseline="0" dirty="0"/>
              <a:t> </a:t>
            </a:r>
            <a:r>
              <a:rPr lang="en-US" sz="1100" baseline="0" dirty="0" err="1"/>
              <a:t>verkkopituuksista</a:t>
            </a:r>
            <a:r>
              <a:rPr lang="en-US" sz="1100" baseline="0" dirty="0"/>
              <a:t> ja </a:t>
            </a:r>
            <a:r>
              <a:rPr lang="en-US" sz="1100" baseline="0" dirty="0" err="1"/>
              <a:t>asiakasmääristä</a:t>
            </a:r>
            <a:r>
              <a:rPr lang="en-US" sz="1100" baseline="0" dirty="0"/>
              <a:t> </a:t>
            </a:r>
            <a:r>
              <a:rPr lang="en-US" sz="1100" baseline="0" dirty="0" err="1"/>
              <a:t>eräissä</a:t>
            </a:r>
            <a:r>
              <a:rPr lang="en-US" sz="1100" baseline="0" dirty="0"/>
              <a:t> EU-</a:t>
            </a:r>
            <a:r>
              <a:rPr lang="en-US" sz="1100" baseline="0" dirty="0" err="1"/>
              <a:t>jäsenmaissa</a:t>
            </a:r>
            <a:endParaRPr lang="fi-FI" sz="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49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88CEEA-6D7D-0DBC-D314-5C93427C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305556" cy="1325563"/>
          </a:xfrm>
        </p:spPr>
        <p:txBody>
          <a:bodyPr/>
          <a:lstStyle/>
          <a:p>
            <a:r>
              <a:rPr lang="fi-FI" dirty="0"/>
              <a:t>Sähkön siirtohinta eurooppalaisessa vertailussa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EE831B-D8AD-023B-5248-06668B40D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28.6.2024</a:t>
            </a:r>
            <a:endParaRPr lang="en-US"/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F58B2A16-F055-4907-ABD7-A744763A3E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757658"/>
              </p:ext>
            </p:extLst>
          </p:nvPr>
        </p:nvGraphicFramePr>
        <p:xfrm>
          <a:off x="614080" y="1556425"/>
          <a:ext cx="10699188" cy="4644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71B5A7D9-48D7-E20A-203F-1063E3E9573B}"/>
              </a:ext>
            </a:extLst>
          </p:cNvPr>
          <p:cNvSpPr txBox="1"/>
          <p:nvPr/>
        </p:nvSpPr>
        <p:spPr>
          <a:xfrm>
            <a:off x="2413615" y="6140906"/>
            <a:ext cx="73647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9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 err="1"/>
              <a:t>Lähteenä</a:t>
            </a:r>
            <a:r>
              <a:rPr lang="en-US" sz="1100" dirty="0"/>
              <a:t> </a:t>
            </a:r>
            <a:r>
              <a:rPr lang="en-US" sz="1100" dirty="0" err="1"/>
              <a:t>käytetty</a:t>
            </a:r>
            <a:r>
              <a:rPr lang="en-US" sz="1100" dirty="0"/>
              <a:t> </a:t>
            </a:r>
            <a:r>
              <a:rPr lang="en-US" sz="1100" dirty="0" err="1">
                <a:hlinkClick r:id="rId4"/>
              </a:rPr>
              <a:t>Eurostatin</a:t>
            </a:r>
            <a:r>
              <a:rPr lang="en-US" sz="1100" baseline="0" dirty="0"/>
              <a:t> </a:t>
            </a:r>
            <a:r>
              <a:rPr lang="en-US" sz="1100" baseline="0" dirty="0" err="1"/>
              <a:t>hintatietoa</a:t>
            </a:r>
            <a:r>
              <a:rPr lang="en-US" sz="1100" baseline="0" dirty="0"/>
              <a:t> (</a:t>
            </a:r>
            <a:r>
              <a:rPr lang="en-US" sz="1100" baseline="0" dirty="0" err="1"/>
              <a:t>kuluttaja-asiakkaat</a:t>
            </a:r>
            <a:r>
              <a:rPr lang="en-US" sz="1100" baseline="0" dirty="0"/>
              <a:t> 2500-4999kWh/</a:t>
            </a:r>
            <a:r>
              <a:rPr lang="en-US" sz="1100" baseline="0" dirty="0" err="1"/>
              <a:t>vuosi</a:t>
            </a:r>
            <a:r>
              <a:rPr lang="en-US" sz="1100" baseline="0" dirty="0"/>
              <a:t>) </a:t>
            </a:r>
            <a:r>
              <a:rPr lang="en-US" sz="1100" baseline="0" dirty="0" err="1"/>
              <a:t>sekä</a:t>
            </a:r>
            <a:r>
              <a:rPr lang="en-US" sz="1100" baseline="0" dirty="0"/>
              <a:t> </a:t>
            </a:r>
            <a:r>
              <a:rPr lang="en-US" sz="1100" baseline="0" dirty="0" err="1">
                <a:hlinkClick r:id="rId5"/>
              </a:rPr>
              <a:t>Eurelectricin</a:t>
            </a:r>
            <a:r>
              <a:rPr lang="en-US" sz="1100" baseline="0" dirty="0"/>
              <a:t> </a:t>
            </a:r>
            <a:r>
              <a:rPr lang="en-US" sz="1100" baseline="0" dirty="0" err="1"/>
              <a:t>raportin</a:t>
            </a:r>
            <a:r>
              <a:rPr lang="en-US" sz="1100" baseline="0" dirty="0"/>
              <a:t> Power Distribution in Europe Facts &amp; Figures </a:t>
            </a:r>
            <a:r>
              <a:rPr lang="en-US" sz="1100" baseline="0" dirty="0" err="1"/>
              <a:t>tietoja</a:t>
            </a:r>
            <a:r>
              <a:rPr lang="en-US" sz="1100" baseline="0" dirty="0"/>
              <a:t> </a:t>
            </a:r>
            <a:r>
              <a:rPr lang="en-US" sz="1100" baseline="0" dirty="0" err="1"/>
              <a:t>verkkopituuksista</a:t>
            </a:r>
            <a:r>
              <a:rPr lang="en-US" sz="1100" baseline="0" dirty="0"/>
              <a:t> ja </a:t>
            </a:r>
            <a:r>
              <a:rPr lang="en-US" sz="1100" baseline="0" dirty="0" err="1"/>
              <a:t>asiakasmääristä</a:t>
            </a:r>
            <a:r>
              <a:rPr lang="en-US" sz="1100" baseline="0" dirty="0"/>
              <a:t> </a:t>
            </a:r>
            <a:r>
              <a:rPr lang="en-US" sz="1100" baseline="0" dirty="0" err="1"/>
              <a:t>eräissä</a:t>
            </a:r>
            <a:r>
              <a:rPr lang="en-US" sz="1100" baseline="0" dirty="0"/>
              <a:t> EU-</a:t>
            </a:r>
            <a:r>
              <a:rPr lang="en-US" sz="1100" baseline="0" dirty="0" err="1"/>
              <a:t>jäsenmaissa</a:t>
            </a:r>
            <a:endParaRPr lang="fi-FI" sz="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3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D4B7231-7B94-4AFF-BC81-DF790F2909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Lisätietoja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A4FFF24-7B74-46A5-A35B-5FC2ACE6A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sz="1800" dirty="0"/>
              <a:t>Ina Lehto</a:t>
            </a:r>
          </a:p>
          <a:p>
            <a:pPr>
              <a:spcBef>
                <a:spcPts val="0"/>
              </a:spcBef>
            </a:pPr>
            <a:r>
              <a:rPr lang="fi-FI" sz="1800" dirty="0">
                <a:hlinkClick r:id="rId3"/>
              </a:rPr>
              <a:t>ina.lehto@energia.fi</a:t>
            </a:r>
            <a:endParaRPr lang="fi-FI" sz="1800" dirty="0"/>
          </a:p>
          <a:p>
            <a:pPr>
              <a:spcBef>
                <a:spcPts val="0"/>
              </a:spcBef>
            </a:pPr>
            <a:r>
              <a:rPr lang="fi-FI" sz="1800" dirty="0"/>
              <a:t>+35840 570 5589</a:t>
            </a:r>
          </a:p>
          <a:p>
            <a:pPr>
              <a:spcBef>
                <a:spcPts val="0"/>
              </a:spcBef>
            </a:pPr>
            <a:r>
              <a:rPr lang="fi-FI" sz="1800" dirty="0">
                <a:hlinkClick r:id="rId4"/>
              </a:rPr>
              <a:t>@InaLehto</a:t>
            </a:r>
            <a:endParaRPr lang="fi-FI" sz="1800" dirty="0"/>
          </a:p>
          <a:p>
            <a:pPr>
              <a:spcBef>
                <a:spcPts val="0"/>
              </a:spcBef>
            </a:pPr>
            <a:r>
              <a:rPr lang="en-US" sz="1800" dirty="0">
                <a:hlinkClick r:id="rId5"/>
              </a:rPr>
              <a:t>https://energia.fi/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9673720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ateollisuus" id="{55CFBF0B-11E4-2A4C-8D3A-81BA89ED3745}" vid="{DCA50BD7-A851-F742-8C56-D9351B008F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DA2A99EA44544FB35B36B75560783A" ma:contentTypeVersion="10" ma:contentTypeDescription="Create a new document." ma:contentTypeScope="" ma:versionID="90313e15b7aedcbe170733cbcdfdba57">
  <xsd:schema xmlns:xsd="http://www.w3.org/2001/XMLSchema" xmlns:xs="http://www.w3.org/2001/XMLSchema" xmlns:p="http://schemas.microsoft.com/office/2006/metadata/properties" xmlns:ns2="88d1a8cb-1249-40e7-8069-53c6046dbccb" xmlns:ns3="3d52725e-48cf-45af-8328-5d258b741859" targetNamespace="http://schemas.microsoft.com/office/2006/metadata/properties" ma:root="true" ma:fieldsID="242b38d92306158e585f2a9edd81155d" ns2:_="" ns3:_="">
    <xsd:import namespace="88d1a8cb-1249-40e7-8069-53c6046dbccb"/>
    <xsd:import namespace="3d52725e-48cf-45af-8328-5d258b7418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Energiavuosi2018S_x00e4_hk_x00f6_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d1a8cb-1249-40e7-8069-53c6046dbc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Energiavuosi2018S_x00e4_hk_x00f6_" ma:index="13" nillable="true" ma:displayName="Energiavuosi 2018 Sähkö" ma:format="Dropdown" ma:internalName="Energiavuosi2018S_x00e4_hk_x00f6_">
      <xsd:simpleType>
        <xsd:restriction base="dms:Text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2725e-48cf-45af-8328-5d258b74185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ergiavuosi2018S_x00e4_hk_x00f6_ xmlns="88d1a8cb-1249-40e7-8069-53c6046dbcc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26BEC8-BFEA-4529-B6AD-2E9D561FA1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d1a8cb-1249-40e7-8069-53c6046dbccb"/>
    <ds:schemaRef ds:uri="3d52725e-48cf-45af-8328-5d258b7418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92BEBE-04BB-4997-9E03-5A5ED2AFF2A8}">
  <ds:schemaRefs>
    <ds:schemaRef ds:uri="88d1a8cb-1249-40e7-8069-53c6046dbcc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d52725e-48cf-45af-8328-5d258b74185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918D2A4-6D93-4B33-AA6B-4428A9FA95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187</Words>
  <Application>Microsoft Office PowerPoint</Application>
  <PresentationFormat>Laajakuva</PresentationFormat>
  <Paragraphs>37</Paragraphs>
  <Slides>6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Lucida Grande</vt:lpstr>
      <vt:lpstr>Energiateollisuus</vt:lpstr>
      <vt:lpstr> Sähköverkkopalvelun hinta Euroopassa</vt:lpstr>
      <vt:lpstr>Sähkön siirtohinta eurooppalaisessa vertailussa</vt:lpstr>
      <vt:lpstr>Sähkön siirtohinta eurooppalaisessa vertailussa</vt:lpstr>
      <vt:lpstr>Sähkön siirtohinta eurooppalaisessa vertailussa</vt:lpstr>
      <vt:lpstr>Sähkön siirtohinta eurooppalaisessa vertailussa</vt:lpstr>
      <vt:lpstr>Lisätietoja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ina.lehto@energia.fi</dc:creator>
  <cp:lastModifiedBy>Lehto Ina</cp:lastModifiedBy>
  <cp:revision>27</cp:revision>
  <cp:lastPrinted>2023-05-05T08:52:31Z</cp:lastPrinted>
  <dcterms:created xsi:type="dcterms:W3CDTF">2020-01-21T09:13:06Z</dcterms:created>
  <dcterms:modified xsi:type="dcterms:W3CDTF">2024-06-28T12:40:07Z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0x010100A5DA2A99EA44544FB35B36B75560783A</vt:lpwstr>
  </property>
</Properties>
</file>