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1" r:id="rId5"/>
    <p:sldMasterId id="2147483711" r:id="rId6"/>
    <p:sldMasterId id="2147483730" r:id="rId7"/>
    <p:sldMasterId id="2147483768" r:id="rId8"/>
  </p:sldMasterIdLst>
  <p:notesMasterIdLst>
    <p:notesMasterId r:id="rId20"/>
  </p:notesMasterIdLst>
  <p:handoutMasterIdLst>
    <p:handoutMasterId r:id="rId21"/>
  </p:handoutMasterIdLst>
  <p:sldIdLst>
    <p:sldId id="5983" r:id="rId9"/>
    <p:sldId id="5156" r:id="rId10"/>
    <p:sldId id="311" r:id="rId11"/>
    <p:sldId id="287" r:id="rId12"/>
    <p:sldId id="5993" r:id="rId13"/>
    <p:sldId id="5994" r:id="rId14"/>
    <p:sldId id="290" r:id="rId15"/>
    <p:sldId id="5986" r:id="rId16"/>
    <p:sldId id="5987" r:id="rId17"/>
    <p:sldId id="5988" r:id="rId18"/>
    <p:sldId id="5989" r:id="rId19"/>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D2ABF-79C1-4D1C-8F70-EC176984CB8D}" v="4" dt="2023-10-26T08:40:21.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elinkeinoelama-my.sharepoint.com/personal/mikko_vuorenmaa_energia_fi/Documents/Kaukol&#228;mm&#246;n%20hiilineutraaliuspolk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487988031485284E-3"/>
          <c:y val="0.59638626390587235"/>
          <c:w val="0.58898499547928018"/>
          <c:h val="0.25557364761500329"/>
        </c:manualLayout>
      </c:layout>
      <c:lineChart>
        <c:grouping val="standard"/>
        <c:varyColors val="0"/>
        <c:ser>
          <c:idx val="0"/>
          <c:order val="0"/>
          <c:spPr>
            <a:ln w="28575" cap="rnd">
              <a:solidFill>
                <a:srgbClr val="DB580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99-468D-AF20-79AB05638F2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99-468D-AF20-79AB05638F2B}"/>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99-468D-AF20-79AB05638F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'[Kaukolämmön hiilineutraaliuspolku.xlsx]Yhtiöt yhteenveto (ENG)'!$C$28:$L$28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'[Kaukolämmön hiilineutraaliuspolku.xlsx]Yhtiöt yhteenveto (ENG)'!$C$49:$L$49</c:f>
              <c:numCache>
                <c:formatCode>0</c:formatCode>
                <c:ptCount val="10"/>
                <c:pt idx="0">
                  <c:v>115.95372750166653</c:v>
                </c:pt>
                <c:pt idx="1">
                  <c:v>129.28093360495788</c:v>
                </c:pt>
                <c:pt idx="2">
                  <c:v>103.9584867195818</c:v>
                </c:pt>
                <c:pt idx="3">
                  <c:v>89.745133975380412</c:v>
                </c:pt>
                <c:pt idx="4">
                  <c:v>58.740613910239851</c:v>
                </c:pt>
                <c:pt idx="5">
                  <c:v>36.662638760561755</c:v>
                </c:pt>
                <c:pt idx="6">
                  <c:v>28.655839522405298</c:v>
                </c:pt>
                <c:pt idx="7">
                  <c:v>25.189902566055121</c:v>
                </c:pt>
                <c:pt idx="8">
                  <c:v>22.645427353279498</c:v>
                </c:pt>
                <c:pt idx="9">
                  <c:v>12.168499359228397</c:v>
                </c:pt>
              </c:numCache>
            </c:numRef>
          </c:val>
          <c:smooth val="0"/>
          <c:extLst>
            <c:ext xmlns:c16="http://schemas.microsoft.com/office/drawing/2014/chart" uri="{C3380CC4-5D6E-409C-BE32-E72D297353CC}">
              <c16:uniqueId val="{00000003-5599-468D-AF20-79AB05638F2B}"/>
            </c:ext>
          </c:extLst>
        </c:ser>
        <c:dLbls>
          <c:showLegendKey val="0"/>
          <c:showVal val="0"/>
          <c:showCatName val="0"/>
          <c:showSerName val="0"/>
          <c:showPercent val="0"/>
          <c:showBubbleSize val="0"/>
        </c:dLbls>
        <c:smooth val="0"/>
        <c:axId val="1472975488"/>
        <c:axId val="1472975848"/>
      </c:lineChart>
      <c:catAx>
        <c:axId val="1472975488"/>
        <c:scaling>
          <c:orientation val="minMax"/>
        </c:scaling>
        <c:delete val="0"/>
        <c:axPos val="b"/>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i-FI"/>
          </a:p>
        </c:txPr>
        <c:crossAx val="1472975848"/>
        <c:crosses val="autoZero"/>
        <c:auto val="1"/>
        <c:lblAlgn val="ctr"/>
        <c:lblOffset val="100"/>
        <c:noMultiLvlLbl val="0"/>
      </c:catAx>
      <c:valAx>
        <c:axId val="1472975848"/>
        <c:scaling>
          <c:orientation val="minMax"/>
        </c:scaling>
        <c:delete val="1"/>
        <c:axPos val="l"/>
        <c:numFmt formatCode="0" sourceLinked="1"/>
        <c:majorTickMark val="out"/>
        <c:minorTickMark val="none"/>
        <c:tickLblPos val="nextTo"/>
        <c:crossAx val="1472975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71667-0183-440C-A534-1744CEEFAC11}" type="doc">
      <dgm:prSet loTypeId="urn:microsoft.com/office/officeart/2005/8/layout/hierarchy3" loCatId="list" qsTypeId="urn:microsoft.com/office/officeart/2005/8/quickstyle/simple3" qsCatId="simple" csTypeId="urn:microsoft.com/office/officeart/2005/8/colors/accent4_2" csCatId="accent4" phldr="1"/>
      <dgm:spPr/>
      <dgm:t>
        <a:bodyPr/>
        <a:lstStyle/>
        <a:p>
          <a:endParaRPr lang="fi-FI"/>
        </a:p>
      </dgm:t>
    </dgm:pt>
    <dgm:pt modelId="{DCE9D3BB-5576-4A5E-BFC7-01AEAACC756F}">
      <dgm:prSet phldrT="[Teksti]" custT="1"/>
      <dgm:spPr>
        <a:solidFill>
          <a:schemeClr val="accent4"/>
        </a:solidFill>
      </dgm:spPr>
      <dgm:t>
        <a:bodyPr/>
        <a:lstStyle/>
        <a:p>
          <a:r>
            <a:rPr lang="fi-FI" sz="1600">
              <a:solidFill>
                <a:schemeClr val="bg1"/>
              </a:solidFill>
            </a:rPr>
            <a:t>Well-</a:t>
          </a:r>
          <a:r>
            <a:rPr lang="fi-FI" sz="1600" err="1">
              <a:solidFill>
                <a:schemeClr val="bg1"/>
              </a:solidFill>
            </a:rPr>
            <a:t>functioning</a:t>
          </a:r>
          <a:r>
            <a:rPr lang="fi-FI" sz="1600">
              <a:solidFill>
                <a:schemeClr val="bg1"/>
              </a:solidFill>
            </a:rPr>
            <a:t> </a:t>
          </a:r>
          <a:r>
            <a:rPr lang="fi-FI" sz="1600" err="1">
              <a:solidFill>
                <a:schemeClr val="bg1"/>
              </a:solidFill>
            </a:rPr>
            <a:t>electricity</a:t>
          </a:r>
          <a:r>
            <a:rPr lang="fi-FI" sz="1600">
              <a:solidFill>
                <a:schemeClr val="bg1"/>
              </a:solidFill>
            </a:rPr>
            <a:t> </a:t>
          </a:r>
          <a:r>
            <a:rPr lang="fi-FI" sz="1600" err="1">
              <a:solidFill>
                <a:schemeClr val="bg1"/>
              </a:solidFill>
            </a:rPr>
            <a:t>markets</a:t>
          </a:r>
          <a:endParaRPr lang="fi-FI" sz="1600">
            <a:solidFill>
              <a:schemeClr val="bg1"/>
            </a:solidFill>
          </a:endParaRPr>
        </a:p>
      </dgm:t>
    </dgm:pt>
    <dgm:pt modelId="{871BB589-9027-461F-87B0-FA0F054D57A0}" type="parTrans" cxnId="{A7C4F4F4-E986-48CA-AF0D-5FC747AAD64F}">
      <dgm:prSet/>
      <dgm:spPr/>
      <dgm:t>
        <a:bodyPr/>
        <a:lstStyle/>
        <a:p>
          <a:endParaRPr lang="fi-FI"/>
        </a:p>
      </dgm:t>
    </dgm:pt>
    <dgm:pt modelId="{3F05A609-79B8-4739-BF7F-4338A41B2D7C}" type="sibTrans" cxnId="{A7C4F4F4-E986-48CA-AF0D-5FC747AAD64F}">
      <dgm:prSet/>
      <dgm:spPr/>
      <dgm:t>
        <a:bodyPr/>
        <a:lstStyle/>
        <a:p>
          <a:endParaRPr lang="fi-FI"/>
        </a:p>
      </dgm:t>
    </dgm:pt>
    <dgm:pt modelId="{88636066-B3D5-412B-9528-18C2E48AB61F}">
      <dgm:prSet phldrT="[Teksti]" custT="1"/>
      <dgm:spPr>
        <a:solidFill>
          <a:schemeClr val="accent4"/>
        </a:solidFill>
      </dgm:spPr>
      <dgm:t>
        <a:bodyPr/>
        <a:lstStyle/>
        <a:p>
          <a:r>
            <a:rPr lang="fi-FI" sz="1600">
              <a:solidFill>
                <a:schemeClr val="bg1"/>
              </a:solidFill>
            </a:rPr>
            <a:t>Strong infrastructure</a:t>
          </a:r>
        </a:p>
      </dgm:t>
    </dgm:pt>
    <dgm:pt modelId="{BC5C6622-6E8A-4353-BF42-CF1AC13442DE}" type="parTrans" cxnId="{69E696A7-43FB-4EBE-96F1-7217EED0F65C}">
      <dgm:prSet/>
      <dgm:spPr/>
      <dgm:t>
        <a:bodyPr/>
        <a:lstStyle/>
        <a:p>
          <a:endParaRPr lang="fi-FI"/>
        </a:p>
      </dgm:t>
    </dgm:pt>
    <dgm:pt modelId="{997F9975-7B31-4D2F-AE1B-DCC9CCC1830C}" type="sibTrans" cxnId="{69E696A7-43FB-4EBE-96F1-7217EED0F65C}">
      <dgm:prSet/>
      <dgm:spPr/>
      <dgm:t>
        <a:bodyPr/>
        <a:lstStyle/>
        <a:p>
          <a:endParaRPr lang="fi-FI"/>
        </a:p>
      </dgm:t>
    </dgm:pt>
    <dgm:pt modelId="{0004F69A-32E7-4403-8462-018E3C3F3F91}">
      <dgm:prSet phldrT="[Teksti]" custT="1"/>
      <dgm:spPr>
        <a:solidFill>
          <a:schemeClr val="accent4"/>
        </a:solidFill>
      </dgm:spPr>
      <dgm:t>
        <a:bodyPr/>
        <a:lstStyle/>
        <a:p>
          <a:r>
            <a:rPr lang="fi-FI" sz="1600">
              <a:solidFill>
                <a:schemeClr val="bg1"/>
              </a:solidFill>
            </a:rPr>
            <a:t>Environment and energy together</a:t>
          </a:r>
        </a:p>
      </dgm:t>
    </dgm:pt>
    <dgm:pt modelId="{49735D3C-E1F8-4100-B58F-E158F6945E9F}" type="parTrans" cxnId="{F0B88D5D-AAD4-4C5F-BE15-02BD6604B69F}">
      <dgm:prSet/>
      <dgm:spPr/>
      <dgm:t>
        <a:bodyPr/>
        <a:lstStyle/>
        <a:p>
          <a:endParaRPr lang="fi-FI"/>
        </a:p>
      </dgm:t>
    </dgm:pt>
    <dgm:pt modelId="{B7EBE19B-6B4D-4CC1-A606-290EB751B123}" type="sibTrans" cxnId="{F0B88D5D-AAD4-4C5F-BE15-02BD6604B69F}">
      <dgm:prSet/>
      <dgm:spPr/>
      <dgm:t>
        <a:bodyPr/>
        <a:lstStyle/>
        <a:p>
          <a:endParaRPr lang="fi-FI"/>
        </a:p>
      </dgm:t>
    </dgm:pt>
    <dgm:pt modelId="{83F792D1-015F-452A-889E-670D76D742A3}">
      <dgm:prSet phldrT="[Teksti]" custT="1"/>
      <dgm:spPr/>
      <dgm:t>
        <a:bodyPr/>
        <a:lstStyle/>
        <a:p>
          <a:r>
            <a:rPr lang="en-US" sz="1200"/>
            <a:t>Strengthen the incentives to invest in power grids</a:t>
          </a:r>
          <a:endParaRPr lang="fi-FI" sz="1200"/>
        </a:p>
      </dgm:t>
    </dgm:pt>
    <dgm:pt modelId="{D35E1AD9-A343-4FA2-9940-5B84A4AECB13}" type="parTrans" cxnId="{91CDB2A0-7167-4A56-BC7E-0667674659D1}">
      <dgm:prSet/>
      <dgm:spPr/>
      <dgm:t>
        <a:bodyPr/>
        <a:lstStyle/>
        <a:p>
          <a:endParaRPr lang="fi-FI"/>
        </a:p>
      </dgm:t>
    </dgm:pt>
    <dgm:pt modelId="{896CD45B-A60E-47E2-8132-A0E72F9F1E07}" type="sibTrans" cxnId="{91CDB2A0-7167-4A56-BC7E-0667674659D1}">
      <dgm:prSet/>
      <dgm:spPr/>
      <dgm:t>
        <a:bodyPr/>
        <a:lstStyle/>
        <a:p>
          <a:endParaRPr lang="fi-FI"/>
        </a:p>
      </dgm:t>
    </dgm:pt>
    <dgm:pt modelId="{F25FDCBB-90A2-49BD-880B-76E5950834F9}">
      <dgm:prSet phldrT="[Teksti]" custT="1"/>
      <dgm:spPr>
        <a:solidFill>
          <a:schemeClr val="accent4"/>
        </a:solidFill>
      </dgm:spPr>
      <dgm:t>
        <a:bodyPr/>
        <a:lstStyle/>
        <a:p>
          <a:r>
            <a:rPr lang="fi-FI" sz="1600">
              <a:solidFill>
                <a:schemeClr val="bg1"/>
              </a:solidFill>
            </a:rPr>
            <a:t>Zero-emission economy</a:t>
          </a:r>
        </a:p>
      </dgm:t>
    </dgm:pt>
    <dgm:pt modelId="{B6C2DA46-06CA-45BF-A3B8-ED48983AEA2D}" type="parTrans" cxnId="{4F822003-29FC-4701-947D-6F3F2E5E66BA}">
      <dgm:prSet/>
      <dgm:spPr/>
      <dgm:t>
        <a:bodyPr/>
        <a:lstStyle/>
        <a:p>
          <a:endParaRPr lang="fi-FI"/>
        </a:p>
      </dgm:t>
    </dgm:pt>
    <dgm:pt modelId="{7AA8E0C4-52B7-4A12-9FF0-6D99DB9AE11F}" type="sibTrans" cxnId="{4F822003-29FC-4701-947D-6F3F2E5E66BA}">
      <dgm:prSet/>
      <dgm:spPr/>
      <dgm:t>
        <a:bodyPr/>
        <a:lstStyle/>
        <a:p>
          <a:endParaRPr lang="fi-FI"/>
        </a:p>
      </dgm:t>
    </dgm:pt>
    <dgm:pt modelId="{B44A9946-CCD5-4E0C-9ACD-D33958AFB3A4}">
      <dgm:prSet phldrT="[Teksti]" custT="1"/>
      <dgm:spPr/>
      <dgm:t>
        <a:bodyPr/>
        <a:lstStyle/>
        <a:p>
          <a:r>
            <a:rPr lang="en-US" sz="1200"/>
            <a:t>Fitness check of the rules governing energy communities and small-scale production</a:t>
          </a:r>
          <a:endParaRPr lang="fi-FI" sz="1200"/>
        </a:p>
      </dgm:t>
    </dgm:pt>
    <dgm:pt modelId="{A2257169-9CF2-4CF5-8552-1CC83329BC42}" type="parTrans" cxnId="{D80D7DCB-CA6A-4C08-AD99-DEDB5964F9B6}">
      <dgm:prSet/>
      <dgm:spPr/>
      <dgm:t>
        <a:bodyPr/>
        <a:lstStyle/>
        <a:p>
          <a:endParaRPr lang="fi-FI"/>
        </a:p>
      </dgm:t>
    </dgm:pt>
    <dgm:pt modelId="{D2AFFCB4-0859-45E2-9466-9F61E288E535}" type="sibTrans" cxnId="{D80D7DCB-CA6A-4C08-AD99-DEDB5964F9B6}">
      <dgm:prSet/>
      <dgm:spPr/>
      <dgm:t>
        <a:bodyPr/>
        <a:lstStyle/>
        <a:p>
          <a:endParaRPr lang="fi-FI"/>
        </a:p>
      </dgm:t>
    </dgm:pt>
    <dgm:pt modelId="{CD59D4F2-73E3-4D3B-AD97-3FB409F292D4}">
      <dgm:prSet phldrT="[Teksti]" custT="1"/>
      <dgm:spPr/>
      <dgm:t>
        <a:bodyPr/>
        <a:lstStyle/>
        <a:p>
          <a:r>
            <a:rPr lang="en-US" sz="1200"/>
            <a:t>Energy efficiency regulation compatible with the internal market</a:t>
          </a:r>
          <a:endParaRPr lang="fi-FI" sz="1200"/>
        </a:p>
      </dgm:t>
    </dgm:pt>
    <dgm:pt modelId="{7F7A7BA4-6052-41AD-AD41-8073FFAF4E8D}" type="parTrans" cxnId="{77F53CCB-AB0D-4CBE-AAA4-2E3080686E71}">
      <dgm:prSet/>
      <dgm:spPr/>
      <dgm:t>
        <a:bodyPr/>
        <a:lstStyle/>
        <a:p>
          <a:endParaRPr lang="fi-FI"/>
        </a:p>
      </dgm:t>
    </dgm:pt>
    <dgm:pt modelId="{1DCFC6A7-9130-4A71-B860-213B5E04599C}" type="sibTrans" cxnId="{77F53CCB-AB0D-4CBE-AAA4-2E3080686E71}">
      <dgm:prSet/>
      <dgm:spPr/>
      <dgm:t>
        <a:bodyPr/>
        <a:lstStyle/>
        <a:p>
          <a:endParaRPr lang="fi-FI"/>
        </a:p>
      </dgm:t>
    </dgm:pt>
    <dgm:pt modelId="{D83AB6B2-E18B-41AD-B9B2-D954CDD74456}">
      <dgm:prSet phldrT="[Teksti]" custT="1"/>
      <dgm:spPr/>
      <dgm:t>
        <a:bodyPr/>
        <a:lstStyle/>
        <a:p>
          <a:pPr rtl="0"/>
          <a:r>
            <a:rPr lang="en-US" sz="1200"/>
            <a:t>Targeting emissions when regulating hydrogen and electrification</a:t>
          </a:r>
          <a:endParaRPr lang="fi-FI" sz="1200"/>
        </a:p>
      </dgm:t>
    </dgm:pt>
    <dgm:pt modelId="{E70DE4E3-D2BA-4012-BAC1-2F5BEE286067}" type="parTrans" cxnId="{5B0CC54A-52E4-4EBE-B317-00D108EDC632}">
      <dgm:prSet/>
      <dgm:spPr/>
      <dgm:t>
        <a:bodyPr/>
        <a:lstStyle/>
        <a:p>
          <a:endParaRPr lang="fi-FI"/>
        </a:p>
      </dgm:t>
    </dgm:pt>
    <dgm:pt modelId="{9E2897FE-5A7A-4735-9F55-A255ABB5410E}" type="sibTrans" cxnId="{5B0CC54A-52E4-4EBE-B317-00D108EDC632}">
      <dgm:prSet/>
      <dgm:spPr/>
      <dgm:t>
        <a:bodyPr/>
        <a:lstStyle/>
        <a:p>
          <a:endParaRPr lang="fi-FI"/>
        </a:p>
      </dgm:t>
    </dgm:pt>
    <dgm:pt modelId="{9DB1F8AF-D724-4834-AA35-16B2B19E00E6}">
      <dgm:prSet phldrT="[Teksti]" custT="1"/>
      <dgm:spPr/>
      <dgm:t>
        <a:bodyPr/>
        <a:lstStyle/>
        <a:p>
          <a:pPr rtl="0"/>
          <a:r>
            <a:rPr lang="en-US" sz="1200">
              <a:latin typeface="Calibri"/>
            </a:rPr>
            <a:t>Streamlined environmental permitting</a:t>
          </a:r>
          <a:endParaRPr lang="fi-FI" sz="1200"/>
        </a:p>
      </dgm:t>
    </dgm:pt>
    <dgm:pt modelId="{54B6F3B8-3F1A-4569-B879-1AF90DC3B0E9}" type="parTrans" cxnId="{262745D7-038D-4148-9633-6CB7B68DFA7B}">
      <dgm:prSet/>
      <dgm:spPr/>
      <dgm:t>
        <a:bodyPr/>
        <a:lstStyle/>
        <a:p>
          <a:endParaRPr lang="fi-FI"/>
        </a:p>
      </dgm:t>
    </dgm:pt>
    <dgm:pt modelId="{AC190877-714B-4C8D-A406-162F13F6DB2E}" type="sibTrans" cxnId="{262745D7-038D-4148-9633-6CB7B68DFA7B}">
      <dgm:prSet/>
      <dgm:spPr/>
      <dgm:t>
        <a:bodyPr/>
        <a:lstStyle/>
        <a:p>
          <a:endParaRPr lang="fi-FI"/>
        </a:p>
      </dgm:t>
    </dgm:pt>
    <dgm:pt modelId="{AA414D0F-E89E-48D8-89F3-501115986B3F}">
      <dgm:prSet phldrT="[Teksti]" custT="1"/>
      <dgm:spPr/>
      <dgm:t>
        <a:bodyPr/>
        <a:lstStyle/>
        <a:p>
          <a:r>
            <a:rPr lang="en-US" sz="1200"/>
            <a:t>Reconciling green transition projects with environmental sustainability</a:t>
          </a:r>
          <a:endParaRPr lang="fi-FI" sz="1200"/>
        </a:p>
      </dgm:t>
    </dgm:pt>
    <dgm:pt modelId="{8B457B90-D232-4ED1-BCE7-FC3E83BD55CE}" type="parTrans" cxnId="{1533275B-39E5-4829-9CC1-C723EE526453}">
      <dgm:prSet/>
      <dgm:spPr/>
      <dgm:t>
        <a:bodyPr/>
        <a:lstStyle/>
        <a:p>
          <a:endParaRPr lang="fi-FI"/>
        </a:p>
      </dgm:t>
    </dgm:pt>
    <dgm:pt modelId="{95253789-A700-4A0A-801F-AF0045C02710}" type="sibTrans" cxnId="{1533275B-39E5-4829-9CC1-C723EE526453}">
      <dgm:prSet/>
      <dgm:spPr/>
      <dgm:t>
        <a:bodyPr/>
        <a:lstStyle/>
        <a:p>
          <a:endParaRPr lang="fi-FI"/>
        </a:p>
      </dgm:t>
    </dgm:pt>
    <dgm:pt modelId="{3AE35037-ADC8-4E88-B66B-4F6B72E2028C}">
      <dgm:prSet phldrT="[Teksti]" custT="1"/>
      <dgm:spPr/>
      <dgm:t>
        <a:bodyPr/>
        <a:lstStyle/>
        <a:p>
          <a:r>
            <a:rPr lang="en-US" sz="1200"/>
            <a:t>Emissions from electricity and heat to be reduced by developing emissions trading</a:t>
          </a:r>
          <a:endParaRPr lang="fi-FI" sz="1200"/>
        </a:p>
      </dgm:t>
    </dgm:pt>
    <dgm:pt modelId="{999543CF-AB52-4997-B442-88F85939C482}" type="parTrans" cxnId="{C0F9453B-298E-49A4-AFE5-C00DE3BEB98C}">
      <dgm:prSet/>
      <dgm:spPr/>
      <dgm:t>
        <a:bodyPr/>
        <a:lstStyle/>
        <a:p>
          <a:endParaRPr lang="fi-FI"/>
        </a:p>
      </dgm:t>
    </dgm:pt>
    <dgm:pt modelId="{950F606A-DAF6-4758-AEED-CE9884FCE7FA}" type="sibTrans" cxnId="{C0F9453B-298E-49A4-AFE5-C00DE3BEB98C}">
      <dgm:prSet/>
      <dgm:spPr/>
      <dgm:t>
        <a:bodyPr/>
        <a:lstStyle/>
        <a:p>
          <a:endParaRPr lang="fi-FI"/>
        </a:p>
      </dgm:t>
    </dgm:pt>
    <dgm:pt modelId="{6AB83ABD-9F3C-40C6-A5DD-C7BBFC649C4E}">
      <dgm:prSet phldrT="[Teksti]" custT="1"/>
      <dgm:spPr/>
      <dgm:t>
        <a:bodyPr/>
        <a:lstStyle/>
        <a:p>
          <a:r>
            <a:rPr lang="en-US" sz="1200"/>
            <a:t>A route out of emergency politics</a:t>
          </a:r>
          <a:endParaRPr lang="fi-FI" sz="1200"/>
        </a:p>
      </dgm:t>
    </dgm:pt>
    <dgm:pt modelId="{36354877-CB4D-4E8A-933A-3D83125EBB1E}" type="parTrans" cxnId="{F34C0BD6-DB73-4078-89A8-6390FC728F03}">
      <dgm:prSet/>
      <dgm:spPr/>
      <dgm:t>
        <a:bodyPr/>
        <a:lstStyle/>
        <a:p>
          <a:endParaRPr lang="fi-FI"/>
        </a:p>
      </dgm:t>
    </dgm:pt>
    <dgm:pt modelId="{FB1E960B-73CF-4886-B970-3BB08A64E615}" type="sibTrans" cxnId="{F34C0BD6-DB73-4078-89A8-6390FC728F03}">
      <dgm:prSet/>
      <dgm:spPr/>
      <dgm:t>
        <a:bodyPr/>
        <a:lstStyle/>
        <a:p>
          <a:endParaRPr lang="fi-FI"/>
        </a:p>
      </dgm:t>
    </dgm:pt>
    <dgm:pt modelId="{151ADF7C-5353-442B-AEE9-08F10DFEA151}">
      <dgm:prSet phldrT="[Teksti]" custT="1"/>
      <dgm:spPr/>
      <dgm:t>
        <a:bodyPr/>
        <a:lstStyle/>
        <a:p>
          <a:r>
            <a:rPr lang="en-US" sz="1200"/>
            <a:t>Developing financial regulation of the energy sector</a:t>
          </a:r>
          <a:endParaRPr lang="fi-FI" sz="1200"/>
        </a:p>
      </dgm:t>
    </dgm:pt>
    <dgm:pt modelId="{D644F591-E2C8-4F51-9A90-AF4C9FB27645}" type="parTrans" cxnId="{D412C34F-3BD5-4A04-A8E4-0BFD75FF3BC0}">
      <dgm:prSet/>
      <dgm:spPr/>
      <dgm:t>
        <a:bodyPr/>
        <a:lstStyle/>
        <a:p>
          <a:endParaRPr lang="fi-FI"/>
        </a:p>
      </dgm:t>
    </dgm:pt>
    <dgm:pt modelId="{DBBD436A-C14F-4C12-BD62-67E7A71A2315}" type="sibTrans" cxnId="{D412C34F-3BD5-4A04-A8E4-0BFD75FF3BC0}">
      <dgm:prSet/>
      <dgm:spPr/>
      <dgm:t>
        <a:bodyPr/>
        <a:lstStyle/>
        <a:p>
          <a:endParaRPr lang="fi-FI"/>
        </a:p>
      </dgm:t>
    </dgm:pt>
    <dgm:pt modelId="{2D215825-1CB0-4DEA-8F56-F20255FE3FCF}">
      <dgm:prSet phldrT="[Teksti]" custT="1"/>
      <dgm:spPr/>
      <dgm:t>
        <a:bodyPr/>
        <a:lstStyle/>
        <a:p>
          <a:r>
            <a:rPr lang="fi-FI" sz="1200" err="1"/>
            <a:t>Ensure</a:t>
          </a:r>
          <a:r>
            <a:rPr lang="fi-FI" sz="1200"/>
            <a:t> </a:t>
          </a:r>
          <a:r>
            <a:rPr lang="fi-FI" sz="1200" err="1"/>
            <a:t>the</a:t>
          </a:r>
          <a:r>
            <a:rPr lang="fi-FI" sz="1200"/>
            <a:t> </a:t>
          </a:r>
          <a:r>
            <a:rPr lang="fi-FI" sz="1200" err="1"/>
            <a:t>availability</a:t>
          </a:r>
          <a:r>
            <a:rPr lang="fi-FI" sz="1200"/>
            <a:t> of an </a:t>
          </a:r>
          <a:r>
            <a:rPr lang="fi-FI" sz="1200" err="1"/>
            <a:t>alternative</a:t>
          </a:r>
          <a:r>
            <a:rPr lang="fi-FI" sz="1200"/>
            <a:t> </a:t>
          </a:r>
          <a:r>
            <a:rPr lang="fi-FI" sz="1200" err="1"/>
            <a:t>heating</a:t>
          </a:r>
          <a:r>
            <a:rPr lang="fi-FI" sz="1200"/>
            <a:t> </a:t>
          </a:r>
          <a:r>
            <a:rPr lang="fi-FI" sz="1200" err="1"/>
            <a:t>infrastructure</a:t>
          </a:r>
          <a:endParaRPr lang="fi-FI" sz="1200"/>
        </a:p>
      </dgm:t>
    </dgm:pt>
    <dgm:pt modelId="{1DFAECC2-E566-4844-B397-F97288C1D68F}" type="parTrans" cxnId="{04FB34C7-DCA0-47B0-8E8C-4228D5C0E6AB}">
      <dgm:prSet/>
      <dgm:spPr/>
      <dgm:t>
        <a:bodyPr/>
        <a:lstStyle/>
        <a:p>
          <a:endParaRPr lang="fi-FI"/>
        </a:p>
      </dgm:t>
    </dgm:pt>
    <dgm:pt modelId="{D016A106-F5D4-421E-B31A-91954ED2149C}" type="sibTrans" cxnId="{04FB34C7-DCA0-47B0-8E8C-4228D5C0E6AB}">
      <dgm:prSet/>
      <dgm:spPr/>
      <dgm:t>
        <a:bodyPr/>
        <a:lstStyle/>
        <a:p>
          <a:endParaRPr lang="fi-FI"/>
        </a:p>
      </dgm:t>
    </dgm:pt>
    <dgm:pt modelId="{AFB89E67-4F6E-4D2E-82C9-35432535D2A0}">
      <dgm:prSet phldr="0" custT="1"/>
      <dgm:spPr/>
      <dgm:t>
        <a:bodyPr/>
        <a:lstStyle/>
        <a:p>
          <a:pPr rtl="0"/>
          <a:r>
            <a:rPr lang="en-US" sz="1200" kern="1200">
              <a:latin typeface="Calibri"/>
              <a:ea typeface="+mn-ea"/>
              <a:cs typeface="+mn-cs"/>
            </a:rPr>
            <a:t>Common sustainability indicators, taking value chains into account</a:t>
          </a:r>
          <a:endParaRPr lang="fi-FI" sz="2000" kern="1200">
            <a:latin typeface="Calibri"/>
          </a:endParaRPr>
        </a:p>
      </dgm:t>
    </dgm:pt>
    <dgm:pt modelId="{FD750D4E-7B02-4970-ADF1-09D7E2262E46}" type="parTrans" cxnId="{92D41508-62C7-47DB-9DE4-A4F3D8DDBDB9}">
      <dgm:prSet/>
      <dgm:spPr/>
      <dgm:t>
        <a:bodyPr/>
        <a:lstStyle/>
        <a:p>
          <a:endParaRPr lang="fi-FI"/>
        </a:p>
      </dgm:t>
    </dgm:pt>
    <dgm:pt modelId="{5D0497FD-D09E-4B37-B45C-08A4BD6EA06F}" type="sibTrans" cxnId="{92D41508-62C7-47DB-9DE4-A4F3D8DDBDB9}">
      <dgm:prSet/>
      <dgm:spPr/>
      <dgm:t>
        <a:bodyPr/>
        <a:lstStyle/>
        <a:p>
          <a:endParaRPr lang="fi-FI"/>
        </a:p>
      </dgm:t>
    </dgm:pt>
    <dgm:pt modelId="{E3199BF1-0B7C-4104-8590-BA42F483D9B5}" type="pres">
      <dgm:prSet presAssocID="{61F71667-0183-440C-A534-1744CEEFAC11}" presName="diagram" presStyleCnt="0">
        <dgm:presLayoutVars>
          <dgm:chPref val="1"/>
          <dgm:dir/>
          <dgm:animOne val="branch"/>
          <dgm:animLvl val="lvl"/>
          <dgm:resizeHandles/>
        </dgm:presLayoutVars>
      </dgm:prSet>
      <dgm:spPr/>
    </dgm:pt>
    <dgm:pt modelId="{F8A12E4A-D6C2-4025-BDE4-8612C98C0880}" type="pres">
      <dgm:prSet presAssocID="{DCE9D3BB-5576-4A5E-BFC7-01AEAACC756F}" presName="root" presStyleCnt="0"/>
      <dgm:spPr/>
    </dgm:pt>
    <dgm:pt modelId="{A0BC0E15-F2E6-4C1E-8392-1AD57E4A9832}" type="pres">
      <dgm:prSet presAssocID="{DCE9D3BB-5576-4A5E-BFC7-01AEAACC756F}" presName="rootComposite" presStyleCnt="0"/>
      <dgm:spPr/>
    </dgm:pt>
    <dgm:pt modelId="{123152D1-6AAF-4610-9771-9383ED09DAC6}" type="pres">
      <dgm:prSet presAssocID="{DCE9D3BB-5576-4A5E-BFC7-01AEAACC756F}" presName="rootText" presStyleLbl="node1" presStyleIdx="0" presStyleCnt="4"/>
      <dgm:spPr/>
    </dgm:pt>
    <dgm:pt modelId="{098A819D-A9B7-456E-9593-80709B9C0926}" type="pres">
      <dgm:prSet presAssocID="{DCE9D3BB-5576-4A5E-BFC7-01AEAACC756F}" presName="rootConnector" presStyleLbl="node1" presStyleIdx="0" presStyleCnt="4"/>
      <dgm:spPr/>
    </dgm:pt>
    <dgm:pt modelId="{53B7A6BD-6F2A-42A9-8E14-5B4054AEDC43}" type="pres">
      <dgm:prSet presAssocID="{DCE9D3BB-5576-4A5E-BFC7-01AEAACC756F}" presName="childShape" presStyleCnt="0"/>
      <dgm:spPr/>
    </dgm:pt>
    <dgm:pt modelId="{1E5B2460-DB58-4225-B93C-4C2B66230EC7}" type="pres">
      <dgm:prSet presAssocID="{36354877-CB4D-4E8A-933A-3D83125EBB1E}" presName="Name13" presStyleLbl="parChTrans1D2" presStyleIdx="0" presStyleCnt="11"/>
      <dgm:spPr/>
    </dgm:pt>
    <dgm:pt modelId="{5BEED9AE-97FD-40B4-A504-83D8236D9F53}" type="pres">
      <dgm:prSet presAssocID="{6AB83ABD-9F3C-40C6-A5DD-C7BBFC649C4E}" presName="childText" presStyleLbl="bgAcc1" presStyleIdx="0" presStyleCnt="11" custLinFactNeighborX="-2362" custLinFactNeighborY="127">
        <dgm:presLayoutVars>
          <dgm:bulletEnabled val="1"/>
        </dgm:presLayoutVars>
      </dgm:prSet>
      <dgm:spPr/>
    </dgm:pt>
    <dgm:pt modelId="{BDFD2C5F-0209-42E3-8237-498E1EC02F9B}" type="pres">
      <dgm:prSet presAssocID="{D644F591-E2C8-4F51-9A90-AF4C9FB27645}" presName="Name13" presStyleLbl="parChTrans1D2" presStyleIdx="1" presStyleCnt="11"/>
      <dgm:spPr/>
    </dgm:pt>
    <dgm:pt modelId="{26FE4B90-B656-4961-9A2C-617261E51BA1}" type="pres">
      <dgm:prSet presAssocID="{151ADF7C-5353-442B-AEE9-08F10DFEA151}" presName="childText" presStyleLbl="bgAcc1" presStyleIdx="1" presStyleCnt="11" custLinFactNeighborX="-2362" custLinFactNeighborY="127">
        <dgm:presLayoutVars>
          <dgm:bulletEnabled val="1"/>
        </dgm:presLayoutVars>
      </dgm:prSet>
      <dgm:spPr/>
    </dgm:pt>
    <dgm:pt modelId="{D5090B81-761C-435E-9AC7-2A434C3FD2F5}" type="pres">
      <dgm:prSet presAssocID="{A2257169-9CF2-4CF5-8552-1CC83329BC42}" presName="Name13" presStyleLbl="parChTrans1D2" presStyleIdx="2" presStyleCnt="11"/>
      <dgm:spPr/>
    </dgm:pt>
    <dgm:pt modelId="{5026AA78-7325-4DBB-B365-43F40A74C8CB}" type="pres">
      <dgm:prSet presAssocID="{B44A9946-CCD5-4E0C-9ACD-D33958AFB3A4}" presName="childText" presStyleLbl="bgAcc1" presStyleIdx="2" presStyleCnt="11" custLinFactNeighborX="-2362" custLinFactNeighborY="127">
        <dgm:presLayoutVars>
          <dgm:bulletEnabled val="1"/>
        </dgm:presLayoutVars>
      </dgm:prSet>
      <dgm:spPr/>
    </dgm:pt>
    <dgm:pt modelId="{6BDD1501-FEC3-45FE-A6F9-94DEE0EB08EB}" type="pres">
      <dgm:prSet presAssocID="{88636066-B3D5-412B-9528-18C2E48AB61F}" presName="root" presStyleCnt="0"/>
      <dgm:spPr/>
    </dgm:pt>
    <dgm:pt modelId="{9C13B8EC-E58A-4B92-976D-3F39E0B248E2}" type="pres">
      <dgm:prSet presAssocID="{88636066-B3D5-412B-9528-18C2E48AB61F}" presName="rootComposite" presStyleCnt="0"/>
      <dgm:spPr/>
    </dgm:pt>
    <dgm:pt modelId="{FF6A2552-416A-4E27-AF15-D81186D81C2E}" type="pres">
      <dgm:prSet presAssocID="{88636066-B3D5-412B-9528-18C2E48AB61F}" presName="rootText" presStyleLbl="node1" presStyleIdx="1" presStyleCnt="4" custLinFactNeighborX="1789" custLinFactNeighborY="-127"/>
      <dgm:spPr/>
    </dgm:pt>
    <dgm:pt modelId="{A22E2267-008A-4B5B-AD45-976D7A65ECCC}" type="pres">
      <dgm:prSet presAssocID="{88636066-B3D5-412B-9528-18C2E48AB61F}" presName="rootConnector" presStyleLbl="node1" presStyleIdx="1" presStyleCnt="4"/>
      <dgm:spPr/>
    </dgm:pt>
    <dgm:pt modelId="{AF564812-88BA-4CBB-AB13-A3A7BAF87140}" type="pres">
      <dgm:prSet presAssocID="{88636066-B3D5-412B-9528-18C2E48AB61F}" presName="childShape" presStyleCnt="0"/>
      <dgm:spPr/>
    </dgm:pt>
    <dgm:pt modelId="{E502835C-BE18-43CF-9F70-29DA7B63F583}" type="pres">
      <dgm:prSet presAssocID="{D35E1AD9-A343-4FA2-9940-5B84A4AECB13}" presName="Name13" presStyleLbl="parChTrans1D2" presStyleIdx="3" presStyleCnt="11"/>
      <dgm:spPr/>
    </dgm:pt>
    <dgm:pt modelId="{E2085A14-55A9-45BD-BAB3-F52F030C8A3B}" type="pres">
      <dgm:prSet presAssocID="{83F792D1-015F-452A-889E-670D76D742A3}" presName="childText" presStyleLbl="bgAcc1" presStyleIdx="3" presStyleCnt="11" custLinFactNeighborX="-2362" custLinFactNeighborY="127">
        <dgm:presLayoutVars>
          <dgm:bulletEnabled val="1"/>
        </dgm:presLayoutVars>
      </dgm:prSet>
      <dgm:spPr/>
    </dgm:pt>
    <dgm:pt modelId="{7E69D376-C66E-479E-B6FF-4EBF51DB37ED}" type="pres">
      <dgm:prSet presAssocID="{1DFAECC2-E566-4844-B397-F97288C1D68F}" presName="Name13" presStyleLbl="parChTrans1D2" presStyleIdx="4" presStyleCnt="11"/>
      <dgm:spPr/>
    </dgm:pt>
    <dgm:pt modelId="{80A1155D-0F36-4908-BC56-8CCCFF34C310}" type="pres">
      <dgm:prSet presAssocID="{2D215825-1CB0-4DEA-8F56-F20255FE3FCF}" presName="childText" presStyleLbl="bgAcc1" presStyleIdx="4" presStyleCnt="11" custLinFactNeighborX="-2362" custLinFactNeighborY="127">
        <dgm:presLayoutVars>
          <dgm:bulletEnabled val="1"/>
        </dgm:presLayoutVars>
      </dgm:prSet>
      <dgm:spPr/>
    </dgm:pt>
    <dgm:pt modelId="{8C3FDA95-EFC0-4137-8A27-3A1B205D64D8}" type="pres">
      <dgm:prSet presAssocID="{F25FDCBB-90A2-49BD-880B-76E5950834F9}" presName="root" presStyleCnt="0"/>
      <dgm:spPr/>
    </dgm:pt>
    <dgm:pt modelId="{950E9696-7049-4CCD-8399-F321798AF3FF}" type="pres">
      <dgm:prSet presAssocID="{F25FDCBB-90A2-49BD-880B-76E5950834F9}" presName="rootComposite" presStyleCnt="0"/>
      <dgm:spPr/>
    </dgm:pt>
    <dgm:pt modelId="{83594428-4D8D-45F1-BF78-633A55358842}" type="pres">
      <dgm:prSet presAssocID="{F25FDCBB-90A2-49BD-880B-76E5950834F9}" presName="rootText" presStyleLbl="node1" presStyleIdx="2" presStyleCnt="4" custLinFactNeighborX="1789" custLinFactNeighborY="-127"/>
      <dgm:spPr/>
    </dgm:pt>
    <dgm:pt modelId="{24CB55AF-00C0-416F-8738-2709E5478F68}" type="pres">
      <dgm:prSet presAssocID="{F25FDCBB-90A2-49BD-880B-76E5950834F9}" presName="rootConnector" presStyleLbl="node1" presStyleIdx="2" presStyleCnt="4"/>
      <dgm:spPr/>
    </dgm:pt>
    <dgm:pt modelId="{42141A8A-501B-4E3E-9F4F-16356AC28DEF}" type="pres">
      <dgm:prSet presAssocID="{F25FDCBB-90A2-49BD-880B-76E5950834F9}" presName="childShape" presStyleCnt="0"/>
      <dgm:spPr/>
    </dgm:pt>
    <dgm:pt modelId="{FAB122F2-2885-4ADC-B06E-56BBE0C7BB88}" type="pres">
      <dgm:prSet presAssocID="{999543CF-AB52-4997-B442-88F85939C482}" presName="Name13" presStyleLbl="parChTrans1D2" presStyleIdx="5" presStyleCnt="11"/>
      <dgm:spPr/>
    </dgm:pt>
    <dgm:pt modelId="{0D0D6CF1-A922-43DE-841A-E631D8DD839B}" type="pres">
      <dgm:prSet presAssocID="{3AE35037-ADC8-4E88-B66B-4F6B72E2028C}" presName="childText" presStyleLbl="bgAcc1" presStyleIdx="5" presStyleCnt="11" custLinFactNeighborX="-2362" custLinFactNeighborY="127">
        <dgm:presLayoutVars>
          <dgm:bulletEnabled val="1"/>
        </dgm:presLayoutVars>
      </dgm:prSet>
      <dgm:spPr/>
    </dgm:pt>
    <dgm:pt modelId="{F5E56E23-219C-417D-A9A9-4881A7D0319E}" type="pres">
      <dgm:prSet presAssocID="{7F7A7BA4-6052-41AD-AD41-8073FFAF4E8D}" presName="Name13" presStyleLbl="parChTrans1D2" presStyleIdx="6" presStyleCnt="11"/>
      <dgm:spPr/>
    </dgm:pt>
    <dgm:pt modelId="{8D929132-ED6B-4AA4-8828-AB3E4B999307}" type="pres">
      <dgm:prSet presAssocID="{CD59D4F2-73E3-4D3B-AD97-3FB409F292D4}" presName="childText" presStyleLbl="bgAcc1" presStyleIdx="6" presStyleCnt="11">
        <dgm:presLayoutVars>
          <dgm:bulletEnabled val="1"/>
        </dgm:presLayoutVars>
      </dgm:prSet>
      <dgm:spPr/>
    </dgm:pt>
    <dgm:pt modelId="{3EA18245-B23C-48AF-83AB-A441B15ED34D}" type="pres">
      <dgm:prSet presAssocID="{E70DE4E3-D2BA-4012-BAC1-2F5BEE286067}" presName="Name13" presStyleLbl="parChTrans1D2" presStyleIdx="7" presStyleCnt="11"/>
      <dgm:spPr/>
    </dgm:pt>
    <dgm:pt modelId="{DCD7B1B2-75C9-43FC-92C7-DF64A425BADA}" type="pres">
      <dgm:prSet presAssocID="{D83AB6B2-E18B-41AD-B9B2-D954CDD74456}" presName="childText" presStyleLbl="bgAcc1" presStyleIdx="7" presStyleCnt="11" custLinFactNeighborX="-2362" custLinFactNeighborY="127">
        <dgm:presLayoutVars>
          <dgm:bulletEnabled val="1"/>
        </dgm:presLayoutVars>
      </dgm:prSet>
      <dgm:spPr/>
    </dgm:pt>
    <dgm:pt modelId="{28335B46-D8B6-4E6F-BF97-345D57E5A388}" type="pres">
      <dgm:prSet presAssocID="{0004F69A-32E7-4403-8462-018E3C3F3F91}" presName="root" presStyleCnt="0"/>
      <dgm:spPr/>
    </dgm:pt>
    <dgm:pt modelId="{DCF3CED2-2E6D-412D-A262-6FE07C087366}" type="pres">
      <dgm:prSet presAssocID="{0004F69A-32E7-4403-8462-018E3C3F3F91}" presName="rootComposite" presStyleCnt="0"/>
      <dgm:spPr/>
    </dgm:pt>
    <dgm:pt modelId="{839AAE3F-3CEE-4406-9A50-E9D9B29B2429}" type="pres">
      <dgm:prSet presAssocID="{0004F69A-32E7-4403-8462-018E3C3F3F91}" presName="rootText" presStyleLbl="node1" presStyleIdx="3" presStyleCnt="4" custLinFactNeighborX="1789" custLinFactNeighborY="-127"/>
      <dgm:spPr/>
    </dgm:pt>
    <dgm:pt modelId="{69DAC6AF-7CAC-4773-A616-58FD7285A822}" type="pres">
      <dgm:prSet presAssocID="{0004F69A-32E7-4403-8462-018E3C3F3F91}" presName="rootConnector" presStyleLbl="node1" presStyleIdx="3" presStyleCnt="4"/>
      <dgm:spPr/>
    </dgm:pt>
    <dgm:pt modelId="{4558CBBE-203A-4472-B895-FA9F19B31DB0}" type="pres">
      <dgm:prSet presAssocID="{0004F69A-32E7-4403-8462-018E3C3F3F91}" presName="childShape" presStyleCnt="0"/>
      <dgm:spPr/>
    </dgm:pt>
    <dgm:pt modelId="{0A5E7966-2B4D-4847-AA08-06570DB6F0E8}" type="pres">
      <dgm:prSet presAssocID="{54B6F3B8-3F1A-4569-B879-1AF90DC3B0E9}" presName="Name13" presStyleLbl="parChTrans1D2" presStyleIdx="8" presStyleCnt="11"/>
      <dgm:spPr/>
    </dgm:pt>
    <dgm:pt modelId="{872FFC30-EB2D-4438-8B89-CFD4E128B299}" type="pres">
      <dgm:prSet presAssocID="{9DB1F8AF-D724-4834-AA35-16B2B19E00E6}" presName="childText" presStyleLbl="bgAcc1" presStyleIdx="8" presStyleCnt="11">
        <dgm:presLayoutVars>
          <dgm:bulletEnabled val="1"/>
        </dgm:presLayoutVars>
      </dgm:prSet>
      <dgm:spPr/>
    </dgm:pt>
    <dgm:pt modelId="{69327200-CEA1-4D8D-AF1A-BD2E0758CE24}" type="pres">
      <dgm:prSet presAssocID="{8B457B90-D232-4ED1-BCE7-FC3E83BD55CE}" presName="Name13" presStyleLbl="parChTrans1D2" presStyleIdx="9" presStyleCnt="11"/>
      <dgm:spPr/>
    </dgm:pt>
    <dgm:pt modelId="{CC78EBC7-EBFF-46AA-86D7-E84CB200B282}" type="pres">
      <dgm:prSet presAssocID="{AA414D0F-E89E-48D8-89F3-501115986B3F}" presName="childText" presStyleLbl="bgAcc1" presStyleIdx="9" presStyleCnt="11">
        <dgm:presLayoutVars>
          <dgm:bulletEnabled val="1"/>
        </dgm:presLayoutVars>
      </dgm:prSet>
      <dgm:spPr/>
    </dgm:pt>
    <dgm:pt modelId="{9F385480-3F86-49E9-819D-64C55F0A60E4}" type="pres">
      <dgm:prSet presAssocID="{FD750D4E-7B02-4970-ADF1-09D7E2262E46}" presName="Name13" presStyleLbl="parChTrans1D2" presStyleIdx="10" presStyleCnt="11"/>
      <dgm:spPr/>
    </dgm:pt>
    <dgm:pt modelId="{E5952514-7E46-4991-8B86-25496D248F4A}" type="pres">
      <dgm:prSet presAssocID="{AFB89E67-4F6E-4D2E-82C9-35432535D2A0}" presName="childText" presStyleLbl="bgAcc1" presStyleIdx="10" presStyleCnt="11">
        <dgm:presLayoutVars>
          <dgm:bulletEnabled val="1"/>
        </dgm:presLayoutVars>
      </dgm:prSet>
      <dgm:spPr/>
    </dgm:pt>
  </dgm:ptLst>
  <dgm:cxnLst>
    <dgm:cxn modelId="{4F822003-29FC-4701-947D-6F3F2E5E66BA}" srcId="{61F71667-0183-440C-A534-1744CEEFAC11}" destId="{F25FDCBB-90A2-49BD-880B-76E5950834F9}" srcOrd="2" destOrd="0" parTransId="{B6C2DA46-06CA-45BF-A3B8-ED48983AEA2D}" sibTransId="{7AA8E0C4-52B7-4A12-9FF0-6D99DB9AE11F}"/>
    <dgm:cxn modelId="{B6CAAE06-0EA2-4885-BADF-F33C6A7282F7}" type="presOf" srcId="{6AB83ABD-9F3C-40C6-A5DD-C7BBFC649C4E}" destId="{5BEED9AE-97FD-40B4-A504-83D8236D9F53}" srcOrd="0" destOrd="0" presId="urn:microsoft.com/office/officeart/2005/8/layout/hierarchy3"/>
    <dgm:cxn modelId="{92D41508-62C7-47DB-9DE4-A4F3D8DDBDB9}" srcId="{0004F69A-32E7-4403-8462-018E3C3F3F91}" destId="{AFB89E67-4F6E-4D2E-82C9-35432535D2A0}" srcOrd="2" destOrd="0" parTransId="{FD750D4E-7B02-4970-ADF1-09D7E2262E46}" sibTransId="{5D0497FD-D09E-4B37-B45C-08A4BD6EA06F}"/>
    <dgm:cxn modelId="{9388FA0A-1A20-4F07-B10F-6F0580D67B6C}" type="presOf" srcId="{AFB89E67-4F6E-4D2E-82C9-35432535D2A0}" destId="{E5952514-7E46-4991-8B86-25496D248F4A}" srcOrd="0" destOrd="0" presId="urn:microsoft.com/office/officeart/2005/8/layout/hierarchy3"/>
    <dgm:cxn modelId="{13FB9814-5989-450C-A330-0FDA5DD9999B}" type="presOf" srcId="{FD750D4E-7B02-4970-ADF1-09D7E2262E46}" destId="{9F385480-3F86-49E9-819D-64C55F0A60E4}" srcOrd="0" destOrd="0" presId="urn:microsoft.com/office/officeart/2005/8/layout/hierarchy3"/>
    <dgm:cxn modelId="{C0F9453B-298E-49A4-AFE5-C00DE3BEB98C}" srcId="{F25FDCBB-90A2-49BD-880B-76E5950834F9}" destId="{3AE35037-ADC8-4E88-B66B-4F6B72E2028C}" srcOrd="0" destOrd="0" parTransId="{999543CF-AB52-4997-B442-88F85939C482}" sibTransId="{950F606A-DAF6-4758-AEED-CE9884FCE7FA}"/>
    <dgm:cxn modelId="{1533275B-39E5-4829-9CC1-C723EE526453}" srcId="{0004F69A-32E7-4403-8462-018E3C3F3F91}" destId="{AA414D0F-E89E-48D8-89F3-501115986B3F}" srcOrd="1" destOrd="0" parTransId="{8B457B90-D232-4ED1-BCE7-FC3E83BD55CE}" sibTransId="{95253789-A700-4A0A-801F-AF0045C02710}"/>
    <dgm:cxn modelId="{F0B88D5D-AAD4-4C5F-BE15-02BD6604B69F}" srcId="{61F71667-0183-440C-A534-1744CEEFAC11}" destId="{0004F69A-32E7-4403-8462-018E3C3F3F91}" srcOrd="3" destOrd="0" parTransId="{49735D3C-E1F8-4100-B58F-E158F6945E9F}" sibTransId="{B7EBE19B-6B4D-4CC1-A606-290EB751B123}"/>
    <dgm:cxn modelId="{5B0CC54A-52E4-4EBE-B317-00D108EDC632}" srcId="{F25FDCBB-90A2-49BD-880B-76E5950834F9}" destId="{D83AB6B2-E18B-41AD-B9B2-D954CDD74456}" srcOrd="2" destOrd="0" parTransId="{E70DE4E3-D2BA-4012-BAC1-2F5BEE286067}" sibTransId="{9E2897FE-5A7A-4735-9F55-A255ABB5410E}"/>
    <dgm:cxn modelId="{BDB07D6B-855B-47E0-9685-2E6E58419F7B}" type="presOf" srcId="{83F792D1-015F-452A-889E-670D76D742A3}" destId="{E2085A14-55A9-45BD-BAB3-F52F030C8A3B}" srcOrd="0" destOrd="0" presId="urn:microsoft.com/office/officeart/2005/8/layout/hierarchy3"/>
    <dgm:cxn modelId="{89F29F4F-FB6A-4ECB-AF36-B5FE6EB6A08B}" type="presOf" srcId="{D644F591-E2C8-4F51-9A90-AF4C9FB27645}" destId="{BDFD2C5F-0209-42E3-8237-498E1EC02F9B}" srcOrd="0" destOrd="0" presId="urn:microsoft.com/office/officeart/2005/8/layout/hierarchy3"/>
    <dgm:cxn modelId="{E76CAF4F-7E1A-40B7-928E-AF8610B6A4C9}" type="presOf" srcId="{88636066-B3D5-412B-9528-18C2E48AB61F}" destId="{A22E2267-008A-4B5B-AD45-976D7A65ECCC}" srcOrd="1" destOrd="0" presId="urn:microsoft.com/office/officeart/2005/8/layout/hierarchy3"/>
    <dgm:cxn modelId="{D412C34F-3BD5-4A04-A8E4-0BFD75FF3BC0}" srcId="{DCE9D3BB-5576-4A5E-BFC7-01AEAACC756F}" destId="{151ADF7C-5353-442B-AEE9-08F10DFEA151}" srcOrd="1" destOrd="0" parTransId="{D644F591-E2C8-4F51-9A90-AF4C9FB27645}" sibTransId="{DBBD436A-C14F-4C12-BD62-67E7A71A2315}"/>
    <dgm:cxn modelId="{69FC3774-5F35-4553-A23F-6AA89336A436}" type="presOf" srcId="{D83AB6B2-E18B-41AD-B9B2-D954CDD74456}" destId="{DCD7B1B2-75C9-43FC-92C7-DF64A425BADA}" srcOrd="0" destOrd="0" presId="urn:microsoft.com/office/officeart/2005/8/layout/hierarchy3"/>
    <dgm:cxn modelId="{F5BEA774-5394-4094-B7AC-2E9D3C6E6FCB}" type="presOf" srcId="{54B6F3B8-3F1A-4569-B879-1AF90DC3B0E9}" destId="{0A5E7966-2B4D-4847-AA08-06570DB6F0E8}" srcOrd="0" destOrd="0" presId="urn:microsoft.com/office/officeart/2005/8/layout/hierarchy3"/>
    <dgm:cxn modelId="{EA1D5157-47B1-41AF-A3F5-4E5B37F9A457}" type="presOf" srcId="{151ADF7C-5353-442B-AEE9-08F10DFEA151}" destId="{26FE4B90-B656-4961-9A2C-617261E51BA1}" srcOrd="0" destOrd="0" presId="urn:microsoft.com/office/officeart/2005/8/layout/hierarchy3"/>
    <dgm:cxn modelId="{A9F60D7B-4184-4BE6-ABB3-FEA1F7CA4B70}" type="presOf" srcId="{61F71667-0183-440C-A534-1744CEEFAC11}" destId="{E3199BF1-0B7C-4104-8590-BA42F483D9B5}" srcOrd="0" destOrd="0" presId="urn:microsoft.com/office/officeart/2005/8/layout/hierarchy3"/>
    <dgm:cxn modelId="{5F526886-2EB2-4456-ADD5-30932A3CC71B}" type="presOf" srcId="{DCE9D3BB-5576-4A5E-BFC7-01AEAACC756F}" destId="{098A819D-A9B7-456E-9593-80709B9C0926}" srcOrd="1" destOrd="0" presId="urn:microsoft.com/office/officeart/2005/8/layout/hierarchy3"/>
    <dgm:cxn modelId="{B2809D86-231F-4BC1-835A-E62EA6071CDB}" type="presOf" srcId="{0004F69A-32E7-4403-8462-018E3C3F3F91}" destId="{69DAC6AF-7CAC-4773-A616-58FD7285A822}" srcOrd="1" destOrd="0" presId="urn:microsoft.com/office/officeart/2005/8/layout/hierarchy3"/>
    <dgm:cxn modelId="{BEFE6A88-8DB0-4D86-80B2-508873CA84A4}" type="presOf" srcId="{CD59D4F2-73E3-4D3B-AD97-3FB409F292D4}" destId="{8D929132-ED6B-4AA4-8828-AB3E4B999307}" srcOrd="0" destOrd="0" presId="urn:microsoft.com/office/officeart/2005/8/layout/hierarchy3"/>
    <dgm:cxn modelId="{A7ED038F-E44F-4551-920A-487A29871A59}" type="presOf" srcId="{88636066-B3D5-412B-9528-18C2E48AB61F}" destId="{FF6A2552-416A-4E27-AF15-D81186D81C2E}" srcOrd="0" destOrd="0" presId="urn:microsoft.com/office/officeart/2005/8/layout/hierarchy3"/>
    <dgm:cxn modelId="{91CDB2A0-7167-4A56-BC7E-0667674659D1}" srcId="{88636066-B3D5-412B-9528-18C2E48AB61F}" destId="{83F792D1-015F-452A-889E-670D76D742A3}" srcOrd="0" destOrd="0" parTransId="{D35E1AD9-A343-4FA2-9940-5B84A4AECB13}" sibTransId="{896CD45B-A60E-47E2-8132-A0E72F9F1E07}"/>
    <dgm:cxn modelId="{493FD2A1-4806-4E0A-9F90-573E8A3713A6}" type="presOf" srcId="{E70DE4E3-D2BA-4012-BAC1-2F5BEE286067}" destId="{3EA18245-B23C-48AF-83AB-A441B15ED34D}" srcOrd="0" destOrd="0" presId="urn:microsoft.com/office/officeart/2005/8/layout/hierarchy3"/>
    <dgm:cxn modelId="{69E696A7-43FB-4EBE-96F1-7217EED0F65C}" srcId="{61F71667-0183-440C-A534-1744CEEFAC11}" destId="{88636066-B3D5-412B-9528-18C2E48AB61F}" srcOrd="1" destOrd="0" parTransId="{BC5C6622-6E8A-4353-BF42-CF1AC13442DE}" sibTransId="{997F9975-7B31-4D2F-AE1B-DCC9CCC1830C}"/>
    <dgm:cxn modelId="{B21EDBB1-39CF-4D2A-B5FD-68A76A46E340}" type="presOf" srcId="{B44A9946-CCD5-4E0C-9ACD-D33958AFB3A4}" destId="{5026AA78-7325-4DBB-B365-43F40A74C8CB}" srcOrd="0" destOrd="0" presId="urn:microsoft.com/office/officeart/2005/8/layout/hierarchy3"/>
    <dgm:cxn modelId="{68326CB5-8FBC-4409-9183-F41E498CC6A6}" type="presOf" srcId="{999543CF-AB52-4997-B442-88F85939C482}" destId="{FAB122F2-2885-4ADC-B06E-56BBE0C7BB88}" srcOrd="0" destOrd="0" presId="urn:microsoft.com/office/officeart/2005/8/layout/hierarchy3"/>
    <dgm:cxn modelId="{162C7DB7-1962-4FF0-B182-B80C1C836F5E}" type="presOf" srcId="{0004F69A-32E7-4403-8462-018E3C3F3F91}" destId="{839AAE3F-3CEE-4406-9A50-E9D9B29B2429}" srcOrd="0" destOrd="0" presId="urn:microsoft.com/office/officeart/2005/8/layout/hierarchy3"/>
    <dgm:cxn modelId="{1D12CEC2-68F0-446E-B03E-C8ED8FBE4E2B}" type="presOf" srcId="{3AE35037-ADC8-4E88-B66B-4F6B72E2028C}" destId="{0D0D6CF1-A922-43DE-841A-E631D8DD839B}" srcOrd="0" destOrd="0" presId="urn:microsoft.com/office/officeart/2005/8/layout/hierarchy3"/>
    <dgm:cxn modelId="{04FB34C7-DCA0-47B0-8E8C-4228D5C0E6AB}" srcId="{88636066-B3D5-412B-9528-18C2E48AB61F}" destId="{2D215825-1CB0-4DEA-8F56-F20255FE3FCF}" srcOrd="1" destOrd="0" parTransId="{1DFAECC2-E566-4844-B397-F97288C1D68F}" sibTransId="{D016A106-F5D4-421E-B31A-91954ED2149C}"/>
    <dgm:cxn modelId="{77F53CCB-AB0D-4CBE-AAA4-2E3080686E71}" srcId="{F25FDCBB-90A2-49BD-880B-76E5950834F9}" destId="{CD59D4F2-73E3-4D3B-AD97-3FB409F292D4}" srcOrd="1" destOrd="0" parTransId="{7F7A7BA4-6052-41AD-AD41-8073FFAF4E8D}" sibTransId="{1DCFC6A7-9130-4A71-B860-213B5E04599C}"/>
    <dgm:cxn modelId="{D80D7DCB-CA6A-4C08-AD99-DEDB5964F9B6}" srcId="{DCE9D3BB-5576-4A5E-BFC7-01AEAACC756F}" destId="{B44A9946-CCD5-4E0C-9ACD-D33958AFB3A4}" srcOrd="2" destOrd="0" parTransId="{A2257169-9CF2-4CF5-8552-1CC83329BC42}" sibTransId="{D2AFFCB4-0859-45E2-9466-9F61E288E535}"/>
    <dgm:cxn modelId="{261B6CCC-080E-45D4-A6EB-27763A2CEDF9}" type="presOf" srcId="{D35E1AD9-A343-4FA2-9940-5B84A4AECB13}" destId="{E502835C-BE18-43CF-9F70-29DA7B63F583}" srcOrd="0" destOrd="0" presId="urn:microsoft.com/office/officeart/2005/8/layout/hierarchy3"/>
    <dgm:cxn modelId="{620C73CC-A458-4BB4-87FF-7480CE41C9BB}" type="presOf" srcId="{36354877-CB4D-4E8A-933A-3D83125EBB1E}" destId="{1E5B2460-DB58-4225-B93C-4C2B66230EC7}" srcOrd="0" destOrd="0" presId="urn:microsoft.com/office/officeart/2005/8/layout/hierarchy3"/>
    <dgm:cxn modelId="{4CB598CD-4109-4625-B10F-36809F7E7DC4}" type="presOf" srcId="{A2257169-9CF2-4CF5-8552-1CC83329BC42}" destId="{D5090B81-761C-435E-9AC7-2A434C3FD2F5}" srcOrd="0" destOrd="0" presId="urn:microsoft.com/office/officeart/2005/8/layout/hierarchy3"/>
    <dgm:cxn modelId="{F34C0BD6-DB73-4078-89A8-6390FC728F03}" srcId="{DCE9D3BB-5576-4A5E-BFC7-01AEAACC756F}" destId="{6AB83ABD-9F3C-40C6-A5DD-C7BBFC649C4E}" srcOrd="0" destOrd="0" parTransId="{36354877-CB4D-4E8A-933A-3D83125EBB1E}" sibTransId="{FB1E960B-73CF-4886-B970-3BB08A64E615}"/>
    <dgm:cxn modelId="{262745D7-038D-4148-9633-6CB7B68DFA7B}" srcId="{0004F69A-32E7-4403-8462-018E3C3F3F91}" destId="{9DB1F8AF-D724-4834-AA35-16B2B19E00E6}" srcOrd="0" destOrd="0" parTransId="{54B6F3B8-3F1A-4569-B879-1AF90DC3B0E9}" sibTransId="{AC190877-714B-4C8D-A406-162F13F6DB2E}"/>
    <dgm:cxn modelId="{27A1D5DA-3B4D-4A6D-97AE-B06782D02048}" type="presOf" srcId="{DCE9D3BB-5576-4A5E-BFC7-01AEAACC756F}" destId="{123152D1-6AAF-4610-9771-9383ED09DAC6}" srcOrd="0" destOrd="0" presId="urn:microsoft.com/office/officeart/2005/8/layout/hierarchy3"/>
    <dgm:cxn modelId="{3D6569DD-72D6-431D-BE0B-FBE322AAFE8B}" type="presOf" srcId="{1DFAECC2-E566-4844-B397-F97288C1D68F}" destId="{7E69D376-C66E-479E-B6FF-4EBF51DB37ED}" srcOrd="0" destOrd="0" presId="urn:microsoft.com/office/officeart/2005/8/layout/hierarchy3"/>
    <dgm:cxn modelId="{B656A2DD-BD3C-4FA0-8D1B-5789C563ECA0}" type="presOf" srcId="{9DB1F8AF-D724-4834-AA35-16B2B19E00E6}" destId="{872FFC30-EB2D-4438-8B89-CFD4E128B299}" srcOrd="0" destOrd="0" presId="urn:microsoft.com/office/officeart/2005/8/layout/hierarchy3"/>
    <dgm:cxn modelId="{CCDE39DE-702C-475B-B594-B227D56DBB01}" type="presOf" srcId="{7F7A7BA4-6052-41AD-AD41-8073FFAF4E8D}" destId="{F5E56E23-219C-417D-A9A9-4881A7D0319E}" srcOrd="0" destOrd="0" presId="urn:microsoft.com/office/officeart/2005/8/layout/hierarchy3"/>
    <dgm:cxn modelId="{0635AFE0-B129-4334-A86F-5A2AB6FCB97C}" type="presOf" srcId="{2D215825-1CB0-4DEA-8F56-F20255FE3FCF}" destId="{80A1155D-0F36-4908-BC56-8CCCFF34C310}" srcOrd="0" destOrd="0" presId="urn:microsoft.com/office/officeart/2005/8/layout/hierarchy3"/>
    <dgm:cxn modelId="{A7C4F4F4-E986-48CA-AF0D-5FC747AAD64F}" srcId="{61F71667-0183-440C-A534-1744CEEFAC11}" destId="{DCE9D3BB-5576-4A5E-BFC7-01AEAACC756F}" srcOrd="0" destOrd="0" parTransId="{871BB589-9027-461F-87B0-FA0F054D57A0}" sibTransId="{3F05A609-79B8-4739-BF7F-4338A41B2D7C}"/>
    <dgm:cxn modelId="{45FA9BF5-8875-4E23-8E2C-ABC1C15A1C72}" type="presOf" srcId="{AA414D0F-E89E-48D8-89F3-501115986B3F}" destId="{CC78EBC7-EBFF-46AA-86D7-E84CB200B282}" srcOrd="0" destOrd="0" presId="urn:microsoft.com/office/officeart/2005/8/layout/hierarchy3"/>
    <dgm:cxn modelId="{0E43F0F7-19DE-4D6E-91FA-31817A7CCAD6}" type="presOf" srcId="{F25FDCBB-90A2-49BD-880B-76E5950834F9}" destId="{24CB55AF-00C0-416F-8738-2709E5478F68}" srcOrd="1" destOrd="0" presId="urn:microsoft.com/office/officeart/2005/8/layout/hierarchy3"/>
    <dgm:cxn modelId="{6309D8FE-2274-49F7-BAD2-0CCE71A3B243}" type="presOf" srcId="{8B457B90-D232-4ED1-BCE7-FC3E83BD55CE}" destId="{69327200-CEA1-4D8D-AF1A-BD2E0758CE24}" srcOrd="0" destOrd="0" presId="urn:microsoft.com/office/officeart/2005/8/layout/hierarchy3"/>
    <dgm:cxn modelId="{F2AEE4FF-D2F1-410C-BA96-492D50DCD78E}" type="presOf" srcId="{F25FDCBB-90A2-49BD-880B-76E5950834F9}" destId="{83594428-4D8D-45F1-BF78-633A55358842}" srcOrd="0" destOrd="0" presId="urn:microsoft.com/office/officeart/2005/8/layout/hierarchy3"/>
    <dgm:cxn modelId="{384F336C-4166-4A19-9842-291D7D21CDC9}" type="presParOf" srcId="{E3199BF1-0B7C-4104-8590-BA42F483D9B5}" destId="{F8A12E4A-D6C2-4025-BDE4-8612C98C0880}" srcOrd="0" destOrd="0" presId="urn:microsoft.com/office/officeart/2005/8/layout/hierarchy3"/>
    <dgm:cxn modelId="{0BAF4D1B-0BCA-47E6-B357-465794E5C0E1}" type="presParOf" srcId="{F8A12E4A-D6C2-4025-BDE4-8612C98C0880}" destId="{A0BC0E15-F2E6-4C1E-8392-1AD57E4A9832}" srcOrd="0" destOrd="0" presId="urn:microsoft.com/office/officeart/2005/8/layout/hierarchy3"/>
    <dgm:cxn modelId="{481CEC21-52A0-46F4-BC11-3D8146D1A01C}" type="presParOf" srcId="{A0BC0E15-F2E6-4C1E-8392-1AD57E4A9832}" destId="{123152D1-6AAF-4610-9771-9383ED09DAC6}" srcOrd="0" destOrd="0" presId="urn:microsoft.com/office/officeart/2005/8/layout/hierarchy3"/>
    <dgm:cxn modelId="{C61FE500-6158-48BC-A9F0-BCDDD6C3DF4F}" type="presParOf" srcId="{A0BC0E15-F2E6-4C1E-8392-1AD57E4A9832}" destId="{098A819D-A9B7-456E-9593-80709B9C0926}" srcOrd="1" destOrd="0" presId="urn:microsoft.com/office/officeart/2005/8/layout/hierarchy3"/>
    <dgm:cxn modelId="{D222989C-1D0D-45AB-B0AE-BC8A4426B0C1}" type="presParOf" srcId="{F8A12E4A-D6C2-4025-BDE4-8612C98C0880}" destId="{53B7A6BD-6F2A-42A9-8E14-5B4054AEDC43}" srcOrd="1" destOrd="0" presId="urn:microsoft.com/office/officeart/2005/8/layout/hierarchy3"/>
    <dgm:cxn modelId="{C0558802-FA53-4601-8F5F-3C24F0AC6C01}" type="presParOf" srcId="{53B7A6BD-6F2A-42A9-8E14-5B4054AEDC43}" destId="{1E5B2460-DB58-4225-B93C-4C2B66230EC7}" srcOrd="0" destOrd="0" presId="urn:microsoft.com/office/officeart/2005/8/layout/hierarchy3"/>
    <dgm:cxn modelId="{9D152867-26C0-413C-A8DE-E8F61D946AC3}" type="presParOf" srcId="{53B7A6BD-6F2A-42A9-8E14-5B4054AEDC43}" destId="{5BEED9AE-97FD-40B4-A504-83D8236D9F53}" srcOrd="1" destOrd="0" presId="urn:microsoft.com/office/officeart/2005/8/layout/hierarchy3"/>
    <dgm:cxn modelId="{D98D01F8-8E82-4EDE-A72B-79750B4E4126}" type="presParOf" srcId="{53B7A6BD-6F2A-42A9-8E14-5B4054AEDC43}" destId="{BDFD2C5F-0209-42E3-8237-498E1EC02F9B}" srcOrd="2" destOrd="0" presId="urn:microsoft.com/office/officeart/2005/8/layout/hierarchy3"/>
    <dgm:cxn modelId="{74749B75-2ABB-4D78-A989-B9DAFF972AE0}" type="presParOf" srcId="{53B7A6BD-6F2A-42A9-8E14-5B4054AEDC43}" destId="{26FE4B90-B656-4961-9A2C-617261E51BA1}" srcOrd="3" destOrd="0" presId="urn:microsoft.com/office/officeart/2005/8/layout/hierarchy3"/>
    <dgm:cxn modelId="{620077DD-A891-4DC4-AAE4-A4AC70709111}" type="presParOf" srcId="{53B7A6BD-6F2A-42A9-8E14-5B4054AEDC43}" destId="{D5090B81-761C-435E-9AC7-2A434C3FD2F5}" srcOrd="4" destOrd="0" presId="urn:microsoft.com/office/officeart/2005/8/layout/hierarchy3"/>
    <dgm:cxn modelId="{F965A978-56EF-4588-987E-817E5128DE3E}" type="presParOf" srcId="{53B7A6BD-6F2A-42A9-8E14-5B4054AEDC43}" destId="{5026AA78-7325-4DBB-B365-43F40A74C8CB}" srcOrd="5" destOrd="0" presId="urn:microsoft.com/office/officeart/2005/8/layout/hierarchy3"/>
    <dgm:cxn modelId="{025BEEAB-6344-4EF7-85A3-9E779503C316}" type="presParOf" srcId="{E3199BF1-0B7C-4104-8590-BA42F483D9B5}" destId="{6BDD1501-FEC3-45FE-A6F9-94DEE0EB08EB}" srcOrd="1" destOrd="0" presId="urn:microsoft.com/office/officeart/2005/8/layout/hierarchy3"/>
    <dgm:cxn modelId="{EB2FF25B-06CC-41EA-AE8F-80F0CDD11C84}" type="presParOf" srcId="{6BDD1501-FEC3-45FE-A6F9-94DEE0EB08EB}" destId="{9C13B8EC-E58A-4B92-976D-3F39E0B248E2}" srcOrd="0" destOrd="0" presId="urn:microsoft.com/office/officeart/2005/8/layout/hierarchy3"/>
    <dgm:cxn modelId="{4049E736-C355-4351-907A-EED7F5204336}" type="presParOf" srcId="{9C13B8EC-E58A-4B92-976D-3F39E0B248E2}" destId="{FF6A2552-416A-4E27-AF15-D81186D81C2E}" srcOrd="0" destOrd="0" presId="urn:microsoft.com/office/officeart/2005/8/layout/hierarchy3"/>
    <dgm:cxn modelId="{9BC1ABF2-9DD8-489B-BCA2-EF95F6672867}" type="presParOf" srcId="{9C13B8EC-E58A-4B92-976D-3F39E0B248E2}" destId="{A22E2267-008A-4B5B-AD45-976D7A65ECCC}" srcOrd="1" destOrd="0" presId="urn:microsoft.com/office/officeart/2005/8/layout/hierarchy3"/>
    <dgm:cxn modelId="{1F3101C3-48B0-4BC0-B7CB-EA2FFFF0BB32}" type="presParOf" srcId="{6BDD1501-FEC3-45FE-A6F9-94DEE0EB08EB}" destId="{AF564812-88BA-4CBB-AB13-A3A7BAF87140}" srcOrd="1" destOrd="0" presId="urn:microsoft.com/office/officeart/2005/8/layout/hierarchy3"/>
    <dgm:cxn modelId="{43F66EF4-9FE5-43CF-AE15-2CEF3BE1A5E5}" type="presParOf" srcId="{AF564812-88BA-4CBB-AB13-A3A7BAF87140}" destId="{E502835C-BE18-43CF-9F70-29DA7B63F583}" srcOrd="0" destOrd="0" presId="urn:microsoft.com/office/officeart/2005/8/layout/hierarchy3"/>
    <dgm:cxn modelId="{2919C5D8-407C-47C9-A7BE-B8C9D8127060}" type="presParOf" srcId="{AF564812-88BA-4CBB-AB13-A3A7BAF87140}" destId="{E2085A14-55A9-45BD-BAB3-F52F030C8A3B}" srcOrd="1" destOrd="0" presId="urn:microsoft.com/office/officeart/2005/8/layout/hierarchy3"/>
    <dgm:cxn modelId="{DB414F9B-9598-44B7-8243-4AAA05ED1A36}" type="presParOf" srcId="{AF564812-88BA-4CBB-AB13-A3A7BAF87140}" destId="{7E69D376-C66E-479E-B6FF-4EBF51DB37ED}" srcOrd="2" destOrd="0" presId="urn:microsoft.com/office/officeart/2005/8/layout/hierarchy3"/>
    <dgm:cxn modelId="{BAA4BF5B-5072-4E20-A302-904882844E4C}" type="presParOf" srcId="{AF564812-88BA-4CBB-AB13-A3A7BAF87140}" destId="{80A1155D-0F36-4908-BC56-8CCCFF34C310}" srcOrd="3" destOrd="0" presId="urn:microsoft.com/office/officeart/2005/8/layout/hierarchy3"/>
    <dgm:cxn modelId="{A436DFFC-A818-402F-BDF9-30847F8D99A9}" type="presParOf" srcId="{E3199BF1-0B7C-4104-8590-BA42F483D9B5}" destId="{8C3FDA95-EFC0-4137-8A27-3A1B205D64D8}" srcOrd="2" destOrd="0" presId="urn:microsoft.com/office/officeart/2005/8/layout/hierarchy3"/>
    <dgm:cxn modelId="{34BE2FE3-9C90-4B31-BFE6-DDD74DF634C3}" type="presParOf" srcId="{8C3FDA95-EFC0-4137-8A27-3A1B205D64D8}" destId="{950E9696-7049-4CCD-8399-F321798AF3FF}" srcOrd="0" destOrd="0" presId="urn:microsoft.com/office/officeart/2005/8/layout/hierarchy3"/>
    <dgm:cxn modelId="{C0E24FC2-636D-450D-94D4-B0D8AC38C327}" type="presParOf" srcId="{950E9696-7049-4CCD-8399-F321798AF3FF}" destId="{83594428-4D8D-45F1-BF78-633A55358842}" srcOrd="0" destOrd="0" presId="urn:microsoft.com/office/officeart/2005/8/layout/hierarchy3"/>
    <dgm:cxn modelId="{A19A0DB7-ACE9-4C2A-861F-2B43B025ADAF}" type="presParOf" srcId="{950E9696-7049-4CCD-8399-F321798AF3FF}" destId="{24CB55AF-00C0-416F-8738-2709E5478F68}" srcOrd="1" destOrd="0" presId="urn:microsoft.com/office/officeart/2005/8/layout/hierarchy3"/>
    <dgm:cxn modelId="{A7FF547D-57CF-45FF-9384-6655BFFD6589}" type="presParOf" srcId="{8C3FDA95-EFC0-4137-8A27-3A1B205D64D8}" destId="{42141A8A-501B-4E3E-9F4F-16356AC28DEF}" srcOrd="1" destOrd="0" presId="urn:microsoft.com/office/officeart/2005/8/layout/hierarchy3"/>
    <dgm:cxn modelId="{4476512F-3C23-4147-8367-2AE1E5AB2B3B}" type="presParOf" srcId="{42141A8A-501B-4E3E-9F4F-16356AC28DEF}" destId="{FAB122F2-2885-4ADC-B06E-56BBE0C7BB88}" srcOrd="0" destOrd="0" presId="urn:microsoft.com/office/officeart/2005/8/layout/hierarchy3"/>
    <dgm:cxn modelId="{DB8EE09A-E24B-4D17-95B4-B6371C0D1565}" type="presParOf" srcId="{42141A8A-501B-4E3E-9F4F-16356AC28DEF}" destId="{0D0D6CF1-A922-43DE-841A-E631D8DD839B}" srcOrd="1" destOrd="0" presId="urn:microsoft.com/office/officeart/2005/8/layout/hierarchy3"/>
    <dgm:cxn modelId="{442AB8D3-D526-4260-820E-D59A53EF95BB}" type="presParOf" srcId="{42141A8A-501B-4E3E-9F4F-16356AC28DEF}" destId="{F5E56E23-219C-417D-A9A9-4881A7D0319E}" srcOrd="2" destOrd="0" presId="urn:microsoft.com/office/officeart/2005/8/layout/hierarchy3"/>
    <dgm:cxn modelId="{A562FCED-5B12-46C3-8821-341BEC742BC0}" type="presParOf" srcId="{42141A8A-501B-4E3E-9F4F-16356AC28DEF}" destId="{8D929132-ED6B-4AA4-8828-AB3E4B999307}" srcOrd="3" destOrd="0" presId="urn:microsoft.com/office/officeart/2005/8/layout/hierarchy3"/>
    <dgm:cxn modelId="{A39074E7-DC18-4739-8DA9-9BB65E7160C3}" type="presParOf" srcId="{42141A8A-501B-4E3E-9F4F-16356AC28DEF}" destId="{3EA18245-B23C-48AF-83AB-A441B15ED34D}" srcOrd="4" destOrd="0" presId="urn:microsoft.com/office/officeart/2005/8/layout/hierarchy3"/>
    <dgm:cxn modelId="{929B10FF-A177-4B51-88B0-C25FD6535902}" type="presParOf" srcId="{42141A8A-501B-4E3E-9F4F-16356AC28DEF}" destId="{DCD7B1B2-75C9-43FC-92C7-DF64A425BADA}" srcOrd="5" destOrd="0" presId="urn:microsoft.com/office/officeart/2005/8/layout/hierarchy3"/>
    <dgm:cxn modelId="{56FDDCF7-D5AB-492D-8AE7-20BFD1E3C5AB}" type="presParOf" srcId="{E3199BF1-0B7C-4104-8590-BA42F483D9B5}" destId="{28335B46-D8B6-4E6F-BF97-345D57E5A388}" srcOrd="3" destOrd="0" presId="urn:microsoft.com/office/officeart/2005/8/layout/hierarchy3"/>
    <dgm:cxn modelId="{FC9800BC-16C3-4EA0-BB9F-844437BBE47B}" type="presParOf" srcId="{28335B46-D8B6-4E6F-BF97-345D57E5A388}" destId="{DCF3CED2-2E6D-412D-A262-6FE07C087366}" srcOrd="0" destOrd="0" presId="urn:microsoft.com/office/officeart/2005/8/layout/hierarchy3"/>
    <dgm:cxn modelId="{9D889C4D-70EC-49E7-A2F8-385153013B41}" type="presParOf" srcId="{DCF3CED2-2E6D-412D-A262-6FE07C087366}" destId="{839AAE3F-3CEE-4406-9A50-E9D9B29B2429}" srcOrd="0" destOrd="0" presId="urn:microsoft.com/office/officeart/2005/8/layout/hierarchy3"/>
    <dgm:cxn modelId="{82AD489E-479E-4E4B-893A-8F279C6D3CDD}" type="presParOf" srcId="{DCF3CED2-2E6D-412D-A262-6FE07C087366}" destId="{69DAC6AF-7CAC-4773-A616-58FD7285A822}" srcOrd="1" destOrd="0" presId="urn:microsoft.com/office/officeart/2005/8/layout/hierarchy3"/>
    <dgm:cxn modelId="{9F53905E-86EB-4B9A-85D8-0A440C37FC9D}" type="presParOf" srcId="{28335B46-D8B6-4E6F-BF97-345D57E5A388}" destId="{4558CBBE-203A-4472-B895-FA9F19B31DB0}" srcOrd="1" destOrd="0" presId="urn:microsoft.com/office/officeart/2005/8/layout/hierarchy3"/>
    <dgm:cxn modelId="{965FA875-ECF3-4B87-8C8D-B93E8CDDB7EB}" type="presParOf" srcId="{4558CBBE-203A-4472-B895-FA9F19B31DB0}" destId="{0A5E7966-2B4D-4847-AA08-06570DB6F0E8}" srcOrd="0" destOrd="0" presId="urn:microsoft.com/office/officeart/2005/8/layout/hierarchy3"/>
    <dgm:cxn modelId="{4F6D6B8F-3AC8-4BAD-8CE9-37D08F15DB9C}" type="presParOf" srcId="{4558CBBE-203A-4472-B895-FA9F19B31DB0}" destId="{872FFC30-EB2D-4438-8B89-CFD4E128B299}" srcOrd="1" destOrd="0" presId="urn:microsoft.com/office/officeart/2005/8/layout/hierarchy3"/>
    <dgm:cxn modelId="{739D9123-6508-4C63-8E5D-449D47704BD9}" type="presParOf" srcId="{4558CBBE-203A-4472-B895-FA9F19B31DB0}" destId="{69327200-CEA1-4D8D-AF1A-BD2E0758CE24}" srcOrd="2" destOrd="0" presId="urn:microsoft.com/office/officeart/2005/8/layout/hierarchy3"/>
    <dgm:cxn modelId="{48F35B4F-617B-40F2-9AD2-E8B4A9F4558A}" type="presParOf" srcId="{4558CBBE-203A-4472-B895-FA9F19B31DB0}" destId="{CC78EBC7-EBFF-46AA-86D7-E84CB200B282}" srcOrd="3" destOrd="0" presId="urn:microsoft.com/office/officeart/2005/8/layout/hierarchy3"/>
    <dgm:cxn modelId="{10186B5F-6E61-45BB-A447-31DCDCD873EC}" type="presParOf" srcId="{4558CBBE-203A-4472-B895-FA9F19B31DB0}" destId="{9F385480-3F86-49E9-819D-64C55F0A60E4}" srcOrd="4" destOrd="0" presId="urn:microsoft.com/office/officeart/2005/8/layout/hierarchy3"/>
    <dgm:cxn modelId="{3BACD2B3-772F-4373-8987-940A614BFA34}" type="presParOf" srcId="{4558CBBE-203A-4472-B895-FA9F19B31DB0}" destId="{E5952514-7E46-4991-8B86-25496D248F4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152D1-6AAF-4610-9771-9383ED09DAC6}">
      <dsp:nvSpPr>
        <dsp:cNvPr id="0" name=""/>
        <dsp:cNvSpPr/>
      </dsp:nvSpPr>
      <dsp:spPr>
        <a:xfrm>
          <a:off x="790725" y="1888"/>
          <a:ext cx="1853372" cy="926686"/>
        </a:xfrm>
        <a:prstGeom prst="roundRect">
          <a:avLst>
            <a:gd name="adj" fmla="val 10000"/>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i-FI" sz="1600" kern="1200">
              <a:solidFill>
                <a:schemeClr val="bg1"/>
              </a:solidFill>
            </a:rPr>
            <a:t>Well-</a:t>
          </a:r>
          <a:r>
            <a:rPr lang="fi-FI" sz="1600" kern="1200" err="1">
              <a:solidFill>
                <a:schemeClr val="bg1"/>
              </a:solidFill>
            </a:rPr>
            <a:t>functioning</a:t>
          </a:r>
          <a:r>
            <a:rPr lang="fi-FI" sz="1600" kern="1200">
              <a:solidFill>
                <a:schemeClr val="bg1"/>
              </a:solidFill>
            </a:rPr>
            <a:t> </a:t>
          </a:r>
          <a:r>
            <a:rPr lang="fi-FI" sz="1600" kern="1200" err="1">
              <a:solidFill>
                <a:schemeClr val="bg1"/>
              </a:solidFill>
            </a:rPr>
            <a:t>electricity</a:t>
          </a:r>
          <a:r>
            <a:rPr lang="fi-FI" sz="1600" kern="1200">
              <a:solidFill>
                <a:schemeClr val="bg1"/>
              </a:solidFill>
            </a:rPr>
            <a:t> </a:t>
          </a:r>
          <a:r>
            <a:rPr lang="fi-FI" sz="1600" kern="1200" err="1">
              <a:solidFill>
                <a:schemeClr val="bg1"/>
              </a:solidFill>
            </a:rPr>
            <a:t>markets</a:t>
          </a:r>
          <a:endParaRPr lang="fi-FI" sz="1600" kern="1200">
            <a:solidFill>
              <a:schemeClr val="bg1"/>
            </a:solidFill>
          </a:endParaRPr>
        </a:p>
      </dsp:txBody>
      <dsp:txXfrm>
        <a:off x="817867" y="29030"/>
        <a:ext cx="1799088" cy="872402"/>
      </dsp:txXfrm>
    </dsp:sp>
    <dsp:sp modelId="{1E5B2460-DB58-4225-B93C-4C2B66230EC7}">
      <dsp:nvSpPr>
        <dsp:cNvPr id="0" name=""/>
        <dsp:cNvSpPr/>
      </dsp:nvSpPr>
      <dsp:spPr>
        <a:xfrm>
          <a:off x="976063" y="928574"/>
          <a:ext cx="150315" cy="696191"/>
        </a:xfrm>
        <a:custGeom>
          <a:avLst/>
          <a:gdLst/>
          <a:ahLst/>
          <a:cxnLst/>
          <a:rect l="0" t="0" r="0" b="0"/>
          <a:pathLst>
            <a:path>
              <a:moveTo>
                <a:pt x="0" y="0"/>
              </a:moveTo>
              <a:lnTo>
                <a:pt x="0" y="696191"/>
              </a:lnTo>
              <a:lnTo>
                <a:pt x="150315" y="69619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ED9AE-97FD-40B4-A504-83D8236D9F53}">
      <dsp:nvSpPr>
        <dsp:cNvPr id="0" name=""/>
        <dsp:cNvSpPr/>
      </dsp:nvSpPr>
      <dsp:spPr>
        <a:xfrm>
          <a:off x="1126378" y="1161422"/>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A route out of emergency politics</a:t>
          </a:r>
          <a:endParaRPr lang="fi-FI" sz="1200" kern="1200"/>
        </a:p>
      </dsp:txBody>
      <dsp:txXfrm>
        <a:off x="1153520" y="1188564"/>
        <a:ext cx="1428414" cy="872402"/>
      </dsp:txXfrm>
    </dsp:sp>
    <dsp:sp modelId="{BDFD2C5F-0209-42E3-8237-498E1EC02F9B}">
      <dsp:nvSpPr>
        <dsp:cNvPr id="0" name=""/>
        <dsp:cNvSpPr/>
      </dsp:nvSpPr>
      <dsp:spPr>
        <a:xfrm>
          <a:off x="976063" y="928574"/>
          <a:ext cx="150315" cy="1854549"/>
        </a:xfrm>
        <a:custGeom>
          <a:avLst/>
          <a:gdLst/>
          <a:ahLst/>
          <a:cxnLst/>
          <a:rect l="0" t="0" r="0" b="0"/>
          <a:pathLst>
            <a:path>
              <a:moveTo>
                <a:pt x="0" y="0"/>
              </a:moveTo>
              <a:lnTo>
                <a:pt x="0" y="1854549"/>
              </a:lnTo>
              <a:lnTo>
                <a:pt x="150315" y="185454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FE4B90-B656-4961-9A2C-617261E51BA1}">
      <dsp:nvSpPr>
        <dsp:cNvPr id="0" name=""/>
        <dsp:cNvSpPr/>
      </dsp:nvSpPr>
      <dsp:spPr>
        <a:xfrm>
          <a:off x="1126378" y="2319780"/>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Developing financial regulation of the energy sector</a:t>
          </a:r>
          <a:endParaRPr lang="fi-FI" sz="1200" kern="1200"/>
        </a:p>
      </dsp:txBody>
      <dsp:txXfrm>
        <a:off x="1153520" y="2346922"/>
        <a:ext cx="1428414" cy="872402"/>
      </dsp:txXfrm>
    </dsp:sp>
    <dsp:sp modelId="{D5090B81-761C-435E-9AC7-2A434C3FD2F5}">
      <dsp:nvSpPr>
        <dsp:cNvPr id="0" name=""/>
        <dsp:cNvSpPr/>
      </dsp:nvSpPr>
      <dsp:spPr>
        <a:xfrm>
          <a:off x="976063" y="928574"/>
          <a:ext cx="150315" cy="3012907"/>
        </a:xfrm>
        <a:custGeom>
          <a:avLst/>
          <a:gdLst/>
          <a:ahLst/>
          <a:cxnLst/>
          <a:rect l="0" t="0" r="0" b="0"/>
          <a:pathLst>
            <a:path>
              <a:moveTo>
                <a:pt x="0" y="0"/>
              </a:moveTo>
              <a:lnTo>
                <a:pt x="0" y="3012907"/>
              </a:lnTo>
              <a:lnTo>
                <a:pt x="150315" y="301290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26AA78-7325-4DBB-B365-43F40A74C8CB}">
      <dsp:nvSpPr>
        <dsp:cNvPr id="0" name=""/>
        <dsp:cNvSpPr/>
      </dsp:nvSpPr>
      <dsp:spPr>
        <a:xfrm>
          <a:off x="1126378" y="3478138"/>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Fitness check of the rules governing energy communities and small-scale production</a:t>
          </a:r>
          <a:endParaRPr lang="fi-FI" sz="1200" kern="1200"/>
        </a:p>
      </dsp:txBody>
      <dsp:txXfrm>
        <a:off x="1153520" y="3505280"/>
        <a:ext cx="1428414" cy="872402"/>
      </dsp:txXfrm>
    </dsp:sp>
    <dsp:sp modelId="{FF6A2552-416A-4E27-AF15-D81186D81C2E}">
      <dsp:nvSpPr>
        <dsp:cNvPr id="0" name=""/>
        <dsp:cNvSpPr/>
      </dsp:nvSpPr>
      <dsp:spPr>
        <a:xfrm>
          <a:off x="3140598" y="711"/>
          <a:ext cx="1853372" cy="926686"/>
        </a:xfrm>
        <a:prstGeom prst="roundRect">
          <a:avLst>
            <a:gd name="adj" fmla="val 10000"/>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i-FI" sz="1600" kern="1200">
              <a:solidFill>
                <a:schemeClr val="bg1"/>
              </a:solidFill>
            </a:rPr>
            <a:t>Strong infrastructure</a:t>
          </a:r>
        </a:p>
      </dsp:txBody>
      <dsp:txXfrm>
        <a:off x="3167740" y="27853"/>
        <a:ext cx="1799088" cy="872402"/>
      </dsp:txXfrm>
    </dsp:sp>
    <dsp:sp modelId="{E502835C-BE18-43CF-9F70-29DA7B63F583}">
      <dsp:nvSpPr>
        <dsp:cNvPr id="0" name=""/>
        <dsp:cNvSpPr/>
      </dsp:nvSpPr>
      <dsp:spPr>
        <a:xfrm>
          <a:off x="3325935" y="927397"/>
          <a:ext cx="117159" cy="697368"/>
        </a:xfrm>
        <a:custGeom>
          <a:avLst/>
          <a:gdLst/>
          <a:ahLst/>
          <a:cxnLst/>
          <a:rect l="0" t="0" r="0" b="0"/>
          <a:pathLst>
            <a:path>
              <a:moveTo>
                <a:pt x="0" y="0"/>
              </a:moveTo>
              <a:lnTo>
                <a:pt x="0" y="697368"/>
              </a:lnTo>
              <a:lnTo>
                <a:pt x="117159" y="69736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085A14-55A9-45BD-BAB3-F52F030C8A3B}">
      <dsp:nvSpPr>
        <dsp:cNvPr id="0" name=""/>
        <dsp:cNvSpPr/>
      </dsp:nvSpPr>
      <dsp:spPr>
        <a:xfrm>
          <a:off x="3443094" y="1161422"/>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Strengthen the incentives to invest in power grids</a:t>
          </a:r>
          <a:endParaRPr lang="fi-FI" sz="1200" kern="1200"/>
        </a:p>
      </dsp:txBody>
      <dsp:txXfrm>
        <a:off x="3470236" y="1188564"/>
        <a:ext cx="1428414" cy="872402"/>
      </dsp:txXfrm>
    </dsp:sp>
    <dsp:sp modelId="{7E69D376-C66E-479E-B6FF-4EBF51DB37ED}">
      <dsp:nvSpPr>
        <dsp:cNvPr id="0" name=""/>
        <dsp:cNvSpPr/>
      </dsp:nvSpPr>
      <dsp:spPr>
        <a:xfrm>
          <a:off x="3325935" y="927397"/>
          <a:ext cx="117159" cy="1855726"/>
        </a:xfrm>
        <a:custGeom>
          <a:avLst/>
          <a:gdLst/>
          <a:ahLst/>
          <a:cxnLst/>
          <a:rect l="0" t="0" r="0" b="0"/>
          <a:pathLst>
            <a:path>
              <a:moveTo>
                <a:pt x="0" y="0"/>
              </a:moveTo>
              <a:lnTo>
                <a:pt x="0" y="1855726"/>
              </a:lnTo>
              <a:lnTo>
                <a:pt x="117159" y="185572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A1155D-0F36-4908-BC56-8CCCFF34C310}">
      <dsp:nvSpPr>
        <dsp:cNvPr id="0" name=""/>
        <dsp:cNvSpPr/>
      </dsp:nvSpPr>
      <dsp:spPr>
        <a:xfrm>
          <a:off x="3443094" y="2319780"/>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i-FI" sz="1200" kern="1200" err="1"/>
            <a:t>Ensure</a:t>
          </a:r>
          <a:r>
            <a:rPr lang="fi-FI" sz="1200" kern="1200"/>
            <a:t> </a:t>
          </a:r>
          <a:r>
            <a:rPr lang="fi-FI" sz="1200" kern="1200" err="1"/>
            <a:t>the</a:t>
          </a:r>
          <a:r>
            <a:rPr lang="fi-FI" sz="1200" kern="1200"/>
            <a:t> </a:t>
          </a:r>
          <a:r>
            <a:rPr lang="fi-FI" sz="1200" kern="1200" err="1"/>
            <a:t>availability</a:t>
          </a:r>
          <a:r>
            <a:rPr lang="fi-FI" sz="1200" kern="1200"/>
            <a:t> of an </a:t>
          </a:r>
          <a:r>
            <a:rPr lang="fi-FI" sz="1200" kern="1200" err="1"/>
            <a:t>alternative</a:t>
          </a:r>
          <a:r>
            <a:rPr lang="fi-FI" sz="1200" kern="1200"/>
            <a:t> </a:t>
          </a:r>
          <a:r>
            <a:rPr lang="fi-FI" sz="1200" kern="1200" err="1"/>
            <a:t>heating</a:t>
          </a:r>
          <a:r>
            <a:rPr lang="fi-FI" sz="1200" kern="1200"/>
            <a:t> </a:t>
          </a:r>
          <a:r>
            <a:rPr lang="fi-FI" sz="1200" kern="1200" err="1"/>
            <a:t>infrastructure</a:t>
          </a:r>
          <a:endParaRPr lang="fi-FI" sz="1200" kern="1200"/>
        </a:p>
      </dsp:txBody>
      <dsp:txXfrm>
        <a:off x="3470236" y="2346922"/>
        <a:ext cx="1428414" cy="872402"/>
      </dsp:txXfrm>
    </dsp:sp>
    <dsp:sp modelId="{83594428-4D8D-45F1-BF78-633A55358842}">
      <dsp:nvSpPr>
        <dsp:cNvPr id="0" name=""/>
        <dsp:cNvSpPr/>
      </dsp:nvSpPr>
      <dsp:spPr>
        <a:xfrm>
          <a:off x="5457313" y="711"/>
          <a:ext cx="1853372" cy="926686"/>
        </a:xfrm>
        <a:prstGeom prst="roundRect">
          <a:avLst>
            <a:gd name="adj" fmla="val 10000"/>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i-FI" sz="1600" kern="1200">
              <a:solidFill>
                <a:schemeClr val="bg1"/>
              </a:solidFill>
            </a:rPr>
            <a:t>Zero-emission economy</a:t>
          </a:r>
        </a:p>
      </dsp:txBody>
      <dsp:txXfrm>
        <a:off x="5484455" y="27853"/>
        <a:ext cx="1799088" cy="872402"/>
      </dsp:txXfrm>
    </dsp:sp>
    <dsp:sp modelId="{FAB122F2-2885-4ADC-B06E-56BBE0C7BB88}">
      <dsp:nvSpPr>
        <dsp:cNvPr id="0" name=""/>
        <dsp:cNvSpPr/>
      </dsp:nvSpPr>
      <dsp:spPr>
        <a:xfrm>
          <a:off x="5642651" y="927397"/>
          <a:ext cx="117159" cy="697368"/>
        </a:xfrm>
        <a:custGeom>
          <a:avLst/>
          <a:gdLst/>
          <a:ahLst/>
          <a:cxnLst/>
          <a:rect l="0" t="0" r="0" b="0"/>
          <a:pathLst>
            <a:path>
              <a:moveTo>
                <a:pt x="0" y="0"/>
              </a:moveTo>
              <a:lnTo>
                <a:pt x="0" y="697368"/>
              </a:lnTo>
              <a:lnTo>
                <a:pt x="117159" y="69736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D6CF1-A922-43DE-841A-E631D8DD839B}">
      <dsp:nvSpPr>
        <dsp:cNvPr id="0" name=""/>
        <dsp:cNvSpPr/>
      </dsp:nvSpPr>
      <dsp:spPr>
        <a:xfrm>
          <a:off x="5759810" y="1161422"/>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Emissions from electricity and heat to be reduced by developing emissions trading</a:t>
          </a:r>
          <a:endParaRPr lang="fi-FI" sz="1200" kern="1200"/>
        </a:p>
      </dsp:txBody>
      <dsp:txXfrm>
        <a:off x="5786952" y="1188564"/>
        <a:ext cx="1428414" cy="872402"/>
      </dsp:txXfrm>
    </dsp:sp>
    <dsp:sp modelId="{F5E56E23-219C-417D-A9A9-4881A7D0319E}">
      <dsp:nvSpPr>
        <dsp:cNvPr id="0" name=""/>
        <dsp:cNvSpPr/>
      </dsp:nvSpPr>
      <dsp:spPr>
        <a:xfrm>
          <a:off x="5642651" y="927397"/>
          <a:ext cx="152180" cy="1854549"/>
        </a:xfrm>
        <a:custGeom>
          <a:avLst/>
          <a:gdLst/>
          <a:ahLst/>
          <a:cxnLst/>
          <a:rect l="0" t="0" r="0" b="0"/>
          <a:pathLst>
            <a:path>
              <a:moveTo>
                <a:pt x="0" y="0"/>
              </a:moveTo>
              <a:lnTo>
                <a:pt x="0" y="1854549"/>
              </a:lnTo>
              <a:lnTo>
                <a:pt x="152180" y="185454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929132-ED6B-4AA4-8828-AB3E4B999307}">
      <dsp:nvSpPr>
        <dsp:cNvPr id="0" name=""/>
        <dsp:cNvSpPr/>
      </dsp:nvSpPr>
      <dsp:spPr>
        <a:xfrm>
          <a:off x="5794831" y="2318603"/>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Energy efficiency regulation compatible with the internal market</a:t>
          </a:r>
          <a:endParaRPr lang="fi-FI" sz="1200" kern="1200"/>
        </a:p>
      </dsp:txBody>
      <dsp:txXfrm>
        <a:off x="5821973" y="2345745"/>
        <a:ext cx="1428414" cy="872402"/>
      </dsp:txXfrm>
    </dsp:sp>
    <dsp:sp modelId="{3EA18245-B23C-48AF-83AB-A441B15ED34D}">
      <dsp:nvSpPr>
        <dsp:cNvPr id="0" name=""/>
        <dsp:cNvSpPr/>
      </dsp:nvSpPr>
      <dsp:spPr>
        <a:xfrm>
          <a:off x="5642651" y="927397"/>
          <a:ext cx="117159" cy="3014084"/>
        </a:xfrm>
        <a:custGeom>
          <a:avLst/>
          <a:gdLst/>
          <a:ahLst/>
          <a:cxnLst/>
          <a:rect l="0" t="0" r="0" b="0"/>
          <a:pathLst>
            <a:path>
              <a:moveTo>
                <a:pt x="0" y="0"/>
              </a:moveTo>
              <a:lnTo>
                <a:pt x="0" y="3014084"/>
              </a:lnTo>
              <a:lnTo>
                <a:pt x="117159" y="301408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7B1B2-75C9-43FC-92C7-DF64A425BADA}">
      <dsp:nvSpPr>
        <dsp:cNvPr id="0" name=""/>
        <dsp:cNvSpPr/>
      </dsp:nvSpPr>
      <dsp:spPr>
        <a:xfrm>
          <a:off x="5759810" y="3478138"/>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t>Targeting emissions when regulating hydrogen and electrification</a:t>
          </a:r>
          <a:endParaRPr lang="fi-FI" sz="1200" kern="1200"/>
        </a:p>
      </dsp:txBody>
      <dsp:txXfrm>
        <a:off x="5786952" y="3505280"/>
        <a:ext cx="1428414" cy="872402"/>
      </dsp:txXfrm>
    </dsp:sp>
    <dsp:sp modelId="{839AAE3F-3CEE-4406-9A50-E9D9B29B2429}">
      <dsp:nvSpPr>
        <dsp:cNvPr id="0" name=""/>
        <dsp:cNvSpPr/>
      </dsp:nvSpPr>
      <dsp:spPr>
        <a:xfrm>
          <a:off x="7774029" y="711"/>
          <a:ext cx="1853372" cy="926686"/>
        </a:xfrm>
        <a:prstGeom prst="roundRect">
          <a:avLst>
            <a:gd name="adj" fmla="val 10000"/>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i-FI" sz="1600" kern="1200">
              <a:solidFill>
                <a:schemeClr val="bg1"/>
              </a:solidFill>
            </a:rPr>
            <a:t>Environment and energy together</a:t>
          </a:r>
        </a:p>
      </dsp:txBody>
      <dsp:txXfrm>
        <a:off x="7801171" y="27853"/>
        <a:ext cx="1799088" cy="872402"/>
      </dsp:txXfrm>
    </dsp:sp>
    <dsp:sp modelId="{0A5E7966-2B4D-4847-AA08-06570DB6F0E8}">
      <dsp:nvSpPr>
        <dsp:cNvPr id="0" name=""/>
        <dsp:cNvSpPr/>
      </dsp:nvSpPr>
      <dsp:spPr>
        <a:xfrm>
          <a:off x="7959366" y="927397"/>
          <a:ext cx="152180" cy="696191"/>
        </a:xfrm>
        <a:custGeom>
          <a:avLst/>
          <a:gdLst/>
          <a:ahLst/>
          <a:cxnLst/>
          <a:rect l="0" t="0" r="0" b="0"/>
          <a:pathLst>
            <a:path>
              <a:moveTo>
                <a:pt x="0" y="0"/>
              </a:moveTo>
              <a:lnTo>
                <a:pt x="0" y="696191"/>
              </a:lnTo>
              <a:lnTo>
                <a:pt x="152180" y="69619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2FFC30-EB2D-4438-8B89-CFD4E128B299}">
      <dsp:nvSpPr>
        <dsp:cNvPr id="0" name=""/>
        <dsp:cNvSpPr/>
      </dsp:nvSpPr>
      <dsp:spPr>
        <a:xfrm>
          <a:off x="8111547" y="1160245"/>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a:rPr>
            <a:t>Streamlined environmental permitting</a:t>
          </a:r>
          <a:endParaRPr lang="fi-FI" sz="1200" kern="1200"/>
        </a:p>
      </dsp:txBody>
      <dsp:txXfrm>
        <a:off x="8138689" y="1187387"/>
        <a:ext cx="1428414" cy="872402"/>
      </dsp:txXfrm>
    </dsp:sp>
    <dsp:sp modelId="{69327200-CEA1-4D8D-AF1A-BD2E0758CE24}">
      <dsp:nvSpPr>
        <dsp:cNvPr id="0" name=""/>
        <dsp:cNvSpPr/>
      </dsp:nvSpPr>
      <dsp:spPr>
        <a:xfrm>
          <a:off x="7959366" y="927397"/>
          <a:ext cx="152180" cy="1854549"/>
        </a:xfrm>
        <a:custGeom>
          <a:avLst/>
          <a:gdLst/>
          <a:ahLst/>
          <a:cxnLst/>
          <a:rect l="0" t="0" r="0" b="0"/>
          <a:pathLst>
            <a:path>
              <a:moveTo>
                <a:pt x="0" y="0"/>
              </a:moveTo>
              <a:lnTo>
                <a:pt x="0" y="1854549"/>
              </a:lnTo>
              <a:lnTo>
                <a:pt x="152180" y="185454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78EBC7-EBFF-46AA-86D7-E84CB200B282}">
      <dsp:nvSpPr>
        <dsp:cNvPr id="0" name=""/>
        <dsp:cNvSpPr/>
      </dsp:nvSpPr>
      <dsp:spPr>
        <a:xfrm>
          <a:off x="8111547" y="2318603"/>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Reconciling green transition projects with environmental sustainability</a:t>
          </a:r>
          <a:endParaRPr lang="fi-FI" sz="1200" kern="1200"/>
        </a:p>
      </dsp:txBody>
      <dsp:txXfrm>
        <a:off x="8138689" y="2345745"/>
        <a:ext cx="1428414" cy="872402"/>
      </dsp:txXfrm>
    </dsp:sp>
    <dsp:sp modelId="{9F385480-3F86-49E9-819D-64C55F0A60E4}">
      <dsp:nvSpPr>
        <dsp:cNvPr id="0" name=""/>
        <dsp:cNvSpPr/>
      </dsp:nvSpPr>
      <dsp:spPr>
        <a:xfrm>
          <a:off x="7959366" y="927397"/>
          <a:ext cx="152180" cy="3012907"/>
        </a:xfrm>
        <a:custGeom>
          <a:avLst/>
          <a:gdLst/>
          <a:ahLst/>
          <a:cxnLst/>
          <a:rect l="0" t="0" r="0" b="0"/>
          <a:pathLst>
            <a:path>
              <a:moveTo>
                <a:pt x="0" y="0"/>
              </a:moveTo>
              <a:lnTo>
                <a:pt x="0" y="3012907"/>
              </a:lnTo>
              <a:lnTo>
                <a:pt x="152180" y="301290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52514-7E46-4991-8B86-25496D248F4A}">
      <dsp:nvSpPr>
        <dsp:cNvPr id="0" name=""/>
        <dsp:cNvSpPr/>
      </dsp:nvSpPr>
      <dsp:spPr>
        <a:xfrm>
          <a:off x="8111547" y="3476961"/>
          <a:ext cx="1482698" cy="92668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a:ea typeface="+mn-ea"/>
              <a:cs typeface="+mn-cs"/>
            </a:rPr>
            <a:t>Common sustainability indicators, taking value chains into account</a:t>
          </a:r>
          <a:endParaRPr lang="fi-FI" sz="2000" kern="1200">
            <a:latin typeface="Calibri"/>
          </a:endParaRPr>
        </a:p>
      </dsp:txBody>
      <dsp:txXfrm>
        <a:off x="8138689" y="3504103"/>
        <a:ext cx="1428414" cy="8724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9367" cy="500141"/>
          </a:xfrm>
          <a:prstGeom prst="rect">
            <a:avLst/>
          </a:prstGeom>
        </p:spPr>
        <p:txBody>
          <a:bodyPr vert="horz" lIns="92565" tIns="46282" rIns="92565" bIns="46282" rtlCol="0"/>
          <a:lstStyle>
            <a:lvl1pPr algn="l">
              <a:defRPr sz="1200"/>
            </a:lvl1pPr>
          </a:lstStyle>
          <a:p>
            <a:endParaRPr lang="en-US"/>
          </a:p>
        </p:txBody>
      </p:sp>
      <p:sp>
        <p:nvSpPr>
          <p:cNvPr id="3" name="Date Placeholder 2"/>
          <p:cNvSpPr>
            <a:spLocks noGrp="1"/>
          </p:cNvSpPr>
          <p:nvPr>
            <p:ph type="dt" sz="quarter" idx="1"/>
          </p:nvPr>
        </p:nvSpPr>
        <p:spPr>
          <a:xfrm>
            <a:off x="3894505" y="1"/>
            <a:ext cx="2979367" cy="500141"/>
          </a:xfrm>
          <a:prstGeom prst="rect">
            <a:avLst/>
          </a:prstGeom>
        </p:spPr>
        <p:txBody>
          <a:bodyPr vert="horz" lIns="92565" tIns="46282" rIns="92565" bIns="46282" rtlCol="0"/>
          <a:lstStyle>
            <a:lvl1pPr algn="r">
              <a:defRPr sz="1200"/>
            </a:lvl1pPr>
          </a:lstStyle>
          <a:p>
            <a:fld id="{9D0AEB9F-39EE-7549-801B-59AC627CA4F9}" type="datetimeFigureOut">
              <a:t>4.6.2024</a:t>
            </a:fld>
            <a:endParaRPr lang="en-US"/>
          </a:p>
        </p:txBody>
      </p:sp>
      <p:sp>
        <p:nvSpPr>
          <p:cNvPr id="4" name="Footer Placeholder 3"/>
          <p:cNvSpPr>
            <a:spLocks noGrp="1"/>
          </p:cNvSpPr>
          <p:nvPr>
            <p:ph type="ftr" sz="quarter" idx="2"/>
          </p:nvPr>
        </p:nvSpPr>
        <p:spPr>
          <a:xfrm>
            <a:off x="1" y="9500961"/>
            <a:ext cx="2979367" cy="500141"/>
          </a:xfrm>
          <a:prstGeom prst="rect">
            <a:avLst/>
          </a:prstGeom>
        </p:spPr>
        <p:txBody>
          <a:bodyPr vert="horz" lIns="92565" tIns="46282" rIns="92565" bIns="46282" rtlCol="0" anchor="b"/>
          <a:lstStyle>
            <a:lvl1pPr algn="l">
              <a:defRPr sz="1200"/>
            </a:lvl1pPr>
          </a:lstStyle>
          <a:p>
            <a:endParaRPr lang="en-US"/>
          </a:p>
        </p:txBody>
      </p:sp>
      <p:sp>
        <p:nvSpPr>
          <p:cNvPr id="5" name="Slide Number Placeholder 4"/>
          <p:cNvSpPr>
            <a:spLocks noGrp="1"/>
          </p:cNvSpPr>
          <p:nvPr>
            <p:ph type="sldNum" sz="quarter" idx="3"/>
          </p:nvPr>
        </p:nvSpPr>
        <p:spPr>
          <a:xfrm>
            <a:off x="3894505" y="9500961"/>
            <a:ext cx="2979367" cy="500141"/>
          </a:xfrm>
          <a:prstGeom prst="rect">
            <a:avLst/>
          </a:prstGeom>
        </p:spPr>
        <p:txBody>
          <a:bodyPr vert="horz" lIns="92565" tIns="46282" rIns="92565" bIns="46282" rtlCol="0" anchor="b"/>
          <a:lstStyle>
            <a:lvl1pPr algn="r">
              <a:defRPr sz="1200"/>
            </a:lvl1pPr>
          </a:lstStyle>
          <a:p>
            <a:fld id="{CF9C4C3E-BAB1-954A-8793-B718BA3697E5}" type="slidenum">
              <a:t>‹#›</a:t>
            </a:fld>
            <a:endParaRPr lang="en-US"/>
          </a:p>
        </p:txBody>
      </p:sp>
    </p:spTree>
    <p:extLst>
      <p:ext uri="{BB962C8B-B14F-4D97-AF65-F5344CB8AC3E}">
        <p14:creationId xmlns:p14="http://schemas.microsoft.com/office/powerpoint/2010/main" val="414486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9367" cy="500141"/>
          </a:xfrm>
          <a:prstGeom prst="rect">
            <a:avLst/>
          </a:prstGeom>
        </p:spPr>
        <p:txBody>
          <a:bodyPr vert="horz" lIns="92565" tIns="46282" rIns="92565" bIns="46282" rtlCol="0"/>
          <a:lstStyle>
            <a:lvl1pPr algn="l">
              <a:defRPr sz="1200"/>
            </a:lvl1pPr>
          </a:lstStyle>
          <a:p>
            <a:endParaRPr lang="en-US"/>
          </a:p>
        </p:txBody>
      </p:sp>
      <p:sp>
        <p:nvSpPr>
          <p:cNvPr id="3" name="Date Placeholder 2"/>
          <p:cNvSpPr>
            <a:spLocks noGrp="1"/>
          </p:cNvSpPr>
          <p:nvPr>
            <p:ph type="dt" idx="1"/>
          </p:nvPr>
        </p:nvSpPr>
        <p:spPr>
          <a:xfrm>
            <a:off x="3894505" y="1"/>
            <a:ext cx="2979367" cy="500141"/>
          </a:xfrm>
          <a:prstGeom prst="rect">
            <a:avLst/>
          </a:prstGeom>
        </p:spPr>
        <p:txBody>
          <a:bodyPr vert="horz" lIns="92565" tIns="46282" rIns="92565" bIns="46282" rtlCol="0"/>
          <a:lstStyle>
            <a:lvl1pPr algn="r">
              <a:defRPr sz="1200"/>
            </a:lvl1pPr>
          </a:lstStyle>
          <a:p>
            <a:fld id="{559DC59A-DF76-7B46-BA37-12E170675C6C}" type="datetimeFigureOut">
              <a:t>4.6.2024</a:t>
            </a:fld>
            <a:endParaRPr lang="en-US"/>
          </a:p>
        </p:txBody>
      </p:sp>
      <p:sp>
        <p:nvSpPr>
          <p:cNvPr id="4" name="Slide Image Placeholder 3"/>
          <p:cNvSpPr>
            <a:spLocks noGrp="1" noRot="1" noChangeAspect="1"/>
          </p:cNvSpPr>
          <p:nvPr>
            <p:ph type="sldImg" idx="2"/>
          </p:nvPr>
        </p:nvSpPr>
        <p:spPr>
          <a:xfrm>
            <a:off x="104775" y="749300"/>
            <a:ext cx="6665913" cy="3751263"/>
          </a:xfrm>
          <a:prstGeom prst="rect">
            <a:avLst/>
          </a:prstGeom>
          <a:noFill/>
          <a:ln w="12700">
            <a:solidFill>
              <a:prstClr val="black"/>
            </a:solidFill>
          </a:ln>
        </p:spPr>
        <p:txBody>
          <a:bodyPr vert="horz" lIns="92565" tIns="46282" rIns="92565" bIns="46282" rtlCol="0" anchor="ctr"/>
          <a:lstStyle/>
          <a:p>
            <a:endParaRPr lang="en-US"/>
          </a:p>
        </p:txBody>
      </p:sp>
      <p:sp>
        <p:nvSpPr>
          <p:cNvPr id="5" name="Notes Placeholder 4"/>
          <p:cNvSpPr>
            <a:spLocks noGrp="1"/>
          </p:cNvSpPr>
          <p:nvPr>
            <p:ph type="body" sz="quarter" idx="3"/>
          </p:nvPr>
        </p:nvSpPr>
        <p:spPr>
          <a:xfrm>
            <a:off x="687547" y="4751348"/>
            <a:ext cx="5500370" cy="4501277"/>
          </a:xfrm>
          <a:prstGeom prst="rect">
            <a:avLst/>
          </a:prstGeom>
        </p:spPr>
        <p:txBody>
          <a:bodyPr vert="horz" lIns="92565" tIns="46282" rIns="92565" bIns="46282"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1" y="9500961"/>
            <a:ext cx="2979367" cy="500141"/>
          </a:xfrm>
          <a:prstGeom prst="rect">
            <a:avLst/>
          </a:prstGeom>
        </p:spPr>
        <p:txBody>
          <a:bodyPr vert="horz" lIns="92565" tIns="46282" rIns="92565" bIns="46282" rtlCol="0" anchor="b"/>
          <a:lstStyle>
            <a:lvl1pPr algn="l">
              <a:defRPr sz="1200"/>
            </a:lvl1pPr>
          </a:lstStyle>
          <a:p>
            <a:endParaRPr lang="en-US"/>
          </a:p>
        </p:txBody>
      </p:sp>
      <p:sp>
        <p:nvSpPr>
          <p:cNvPr id="7" name="Slide Number Placeholder 6"/>
          <p:cNvSpPr>
            <a:spLocks noGrp="1"/>
          </p:cNvSpPr>
          <p:nvPr>
            <p:ph type="sldNum" sz="quarter" idx="5"/>
          </p:nvPr>
        </p:nvSpPr>
        <p:spPr>
          <a:xfrm>
            <a:off x="3894505" y="9500961"/>
            <a:ext cx="2979367" cy="500141"/>
          </a:xfrm>
          <a:prstGeom prst="rect">
            <a:avLst/>
          </a:prstGeom>
        </p:spPr>
        <p:txBody>
          <a:bodyPr vert="horz" lIns="92565" tIns="46282" rIns="92565" bIns="46282" rtlCol="0" anchor="b"/>
          <a:lstStyle>
            <a:lvl1pPr algn="r">
              <a:defRPr sz="1200"/>
            </a:lvl1pPr>
          </a:lstStyle>
          <a:p>
            <a:fld id="{CDDB8A9B-03CC-2744-AE50-132135BAD170}" type="slidenum">
              <a:t>‹#›</a:t>
            </a:fld>
            <a:endParaRPr lang="en-US"/>
          </a:p>
        </p:txBody>
      </p:sp>
    </p:spTree>
    <p:extLst>
      <p:ext uri="{BB962C8B-B14F-4D97-AF65-F5344CB8AC3E}">
        <p14:creationId xmlns:p14="http://schemas.microsoft.com/office/powerpoint/2010/main" val="3670362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defTabSz="925647">
              <a:defRPr/>
            </a:pPr>
            <a:fld id="{149D6097-F58A-4259-AB86-8695682BDB19}" type="slidenum">
              <a:rPr lang="fi-FI">
                <a:solidFill>
                  <a:prstClr val="black"/>
                </a:solidFill>
                <a:latin typeface="Calibri"/>
              </a:rPr>
              <a:pPr defTabSz="925647">
                <a:defRPr/>
              </a:pPr>
              <a:t>3</a:t>
            </a:fld>
            <a:endParaRPr lang="fi-FI">
              <a:solidFill>
                <a:prstClr val="black"/>
              </a:solidFill>
              <a:latin typeface="Calibri"/>
            </a:endParaRPr>
          </a:p>
        </p:txBody>
      </p:sp>
    </p:spTree>
    <p:extLst>
      <p:ext uri="{BB962C8B-B14F-4D97-AF65-F5344CB8AC3E}">
        <p14:creationId xmlns:p14="http://schemas.microsoft.com/office/powerpoint/2010/main" val="379463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Climate</a:t>
            </a:r>
            <a:r>
              <a:rPr lang="fi-FI"/>
              <a:t> </a:t>
            </a:r>
            <a:r>
              <a:rPr lang="fi-FI" err="1"/>
              <a:t>change</a:t>
            </a:r>
            <a:r>
              <a:rPr lang="fi-FI"/>
              <a:t> and </a:t>
            </a:r>
            <a:r>
              <a:rPr lang="fi-FI" err="1"/>
              <a:t>biodiversity</a:t>
            </a:r>
            <a:r>
              <a:rPr lang="fi-FI"/>
              <a:t> </a:t>
            </a:r>
            <a:r>
              <a:rPr lang="fi-FI" err="1"/>
              <a:t>loss</a:t>
            </a:r>
            <a:r>
              <a:rPr lang="fi-FI"/>
              <a:t> </a:t>
            </a:r>
            <a:r>
              <a:rPr lang="fi-FI" err="1"/>
              <a:t>are</a:t>
            </a:r>
            <a:r>
              <a:rPr lang="fi-FI"/>
              <a:t> </a:t>
            </a:r>
            <a:r>
              <a:rPr lang="fi-FI" err="1"/>
              <a:t>among</a:t>
            </a:r>
            <a:r>
              <a:rPr lang="fi-FI"/>
              <a:t> </a:t>
            </a:r>
            <a:r>
              <a:rPr lang="fi-FI" err="1"/>
              <a:t>the</a:t>
            </a:r>
            <a:r>
              <a:rPr lang="fi-FI"/>
              <a:t> </a:t>
            </a:r>
            <a:r>
              <a:rPr lang="fi-FI" err="1"/>
              <a:t>greatest</a:t>
            </a:r>
            <a:r>
              <a:rPr lang="fi-FI"/>
              <a:t> </a:t>
            </a:r>
            <a:r>
              <a:rPr lang="fi-FI" err="1"/>
              <a:t>threats</a:t>
            </a:r>
            <a:r>
              <a:rPr lang="fi-FI"/>
              <a:t> to </a:t>
            </a:r>
            <a:r>
              <a:rPr lang="fi-FI" err="1"/>
              <a:t>humankind</a:t>
            </a:r>
            <a:r>
              <a:rPr lang="fi-FI"/>
              <a:t> and </a:t>
            </a:r>
            <a:r>
              <a:rPr lang="fi-FI" err="1"/>
              <a:t>must</a:t>
            </a:r>
            <a:r>
              <a:rPr lang="fi-FI"/>
              <a:t> </a:t>
            </a:r>
            <a:r>
              <a:rPr lang="fi-FI" err="1"/>
              <a:t>be</a:t>
            </a:r>
            <a:r>
              <a:rPr lang="fi-FI"/>
              <a:t> </a:t>
            </a:r>
            <a:r>
              <a:rPr lang="fi-FI" err="1"/>
              <a:t>tackled</a:t>
            </a:r>
            <a:endParaRPr lang="fi-FI"/>
          </a:p>
          <a:p>
            <a:r>
              <a:rPr lang="fi-FI" err="1"/>
              <a:t>Competition</a:t>
            </a:r>
            <a:r>
              <a:rPr lang="fi-FI"/>
              <a:t> and </a:t>
            </a:r>
            <a:r>
              <a:rPr lang="fi-FI" err="1"/>
              <a:t>functioning</a:t>
            </a:r>
            <a:r>
              <a:rPr lang="fi-FI"/>
              <a:t> </a:t>
            </a:r>
            <a:r>
              <a:rPr lang="fi-FI" err="1"/>
              <a:t>markets</a:t>
            </a:r>
            <a:r>
              <a:rPr lang="fi-FI"/>
              <a:t> </a:t>
            </a:r>
            <a:r>
              <a:rPr lang="fi-FI" err="1"/>
              <a:t>provide</a:t>
            </a:r>
            <a:r>
              <a:rPr lang="fi-FI"/>
              <a:t> a </a:t>
            </a:r>
            <a:r>
              <a:rPr lang="fi-FI" err="1"/>
              <a:t>good</a:t>
            </a:r>
            <a:r>
              <a:rPr lang="fi-FI"/>
              <a:t> </a:t>
            </a:r>
            <a:r>
              <a:rPr lang="fi-FI" err="1"/>
              <a:t>environment</a:t>
            </a:r>
            <a:r>
              <a:rPr lang="fi-FI"/>
              <a:t> for </a:t>
            </a:r>
            <a:r>
              <a:rPr lang="fi-FI" err="1"/>
              <a:t>investment</a:t>
            </a:r>
            <a:r>
              <a:rPr lang="fi-FI"/>
              <a:t>, </a:t>
            </a:r>
            <a:r>
              <a:rPr lang="fi-FI" err="1"/>
              <a:t>innovation</a:t>
            </a:r>
            <a:r>
              <a:rPr lang="fi-FI"/>
              <a:t> and </a:t>
            </a:r>
            <a:r>
              <a:rPr lang="fi-FI" err="1"/>
              <a:t>prosperity</a:t>
            </a:r>
            <a:endParaRPr lang="fi-FI"/>
          </a:p>
          <a:p>
            <a:endParaRPr lang="fi-FI"/>
          </a:p>
          <a:p>
            <a:r>
              <a:rPr lang="fi-FI" err="1"/>
              <a:t>Risk</a:t>
            </a:r>
            <a:r>
              <a:rPr lang="fi-FI"/>
              <a:t> </a:t>
            </a:r>
            <a:r>
              <a:rPr lang="fi-FI" err="1"/>
              <a:t>preparedness</a:t>
            </a:r>
            <a:r>
              <a:rPr lang="fi-FI"/>
              <a:t> </a:t>
            </a:r>
            <a:r>
              <a:rPr lang="fi-FI" err="1"/>
              <a:t>needs</a:t>
            </a:r>
            <a:r>
              <a:rPr lang="fi-FI"/>
              <a:t> to </a:t>
            </a:r>
            <a:r>
              <a:rPr lang="fi-FI" err="1"/>
              <a:t>be</a:t>
            </a:r>
            <a:r>
              <a:rPr lang="fi-FI"/>
              <a:t> </a:t>
            </a:r>
            <a:r>
              <a:rPr lang="fi-FI" err="1"/>
              <a:t>more</a:t>
            </a:r>
            <a:r>
              <a:rPr lang="fi-FI"/>
              <a:t> </a:t>
            </a:r>
            <a:r>
              <a:rPr lang="fi-FI" err="1"/>
              <a:t>controlled</a:t>
            </a:r>
            <a:r>
              <a:rPr lang="fi-FI"/>
              <a:t> and </a:t>
            </a:r>
            <a:r>
              <a:rPr lang="fi-FI" err="1"/>
              <a:t>prudent</a:t>
            </a:r>
            <a:endParaRPr lang="fi-FI"/>
          </a:p>
          <a:p>
            <a:r>
              <a:rPr lang="fi-FI" err="1"/>
              <a:t>Legislative</a:t>
            </a:r>
            <a:r>
              <a:rPr lang="fi-FI"/>
              <a:t> </a:t>
            </a:r>
            <a:r>
              <a:rPr lang="fi-FI" err="1"/>
              <a:t>coherence</a:t>
            </a:r>
            <a:r>
              <a:rPr lang="fi-FI"/>
              <a:t> and </a:t>
            </a:r>
            <a:r>
              <a:rPr lang="fi-FI" err="1"/>
              <a:t>high</a:t>
            </a:r>
            <a:r>
              <a:rPr lang="fi-FI"/>
              <a:t> </a:t>
            </a:r>
            <a:r>
              <a:rPr lang="fi-FI" err="1"/>
              <a:t>quality</a:t>
            </a:r>
            <a:r>
              <a:rPr lang="fi-FI"/>
              <a:t> </a:t>
            </a:r>
            <a:r>
              <a:rPr lang="fi-FI" err="1"/>
              <a:t>impact</a:t>
            </a:r>
            <a:r>
              <a:rPr lang="fi-FI"/>
              <a:t> </a:t>
            </a:r>
            <a:r>
              <a:rPr lang="fi-FI" err="1"/>
              <a:t>assessment</a:t>
            </a:r>
            <a:r>
              <a:rPr lang="fi-FI"/>
              <a:t> </a:t>
            </a:r>
            <a:r>
              <a:rPr lang="fi-FI" err="1"/>
              <a:t>reduce</a:t>
            </a:r>
            <a:r>
              <a:rPr lang="fi-FI"/>
              <a:t> </a:t>
            </a:r>
            <a:r>
              <a:rPr lang="fi-FI" err="1"/>
              <a:t>political</a:t>
            </a:r>
            <a:r>
              <a:rPr lang="fi-FI"/>
              <a:t> </a:t>
            </a:r>
            <a:r>
              <a:rPr lang="fi-FI" err="1"/>
              <a:t>risks</a:t>
            </a:r>
            <a:r>
              <a:rPr lang="fi-FI"/>
              <a:t> </a:t>
            </a:r>
            <a:r>
              <a:rPr lang="fi-FI" err="1"/>
              <a:t>whihc</a:t>
            </a:r>
            <a:r>
              <a:rPr lang="fi-FI"/>
              <a:t> is </a:t>
            </a:r>
            <a:r>
              <a:rPr lang="fi-FI" err="1"/>
              <a:t>poison</a:t>
            </a:r>
            <a:r>
              <a:rPr lang="fi-FI"/>
              <a:t> to </a:t>
            </a:r>
            <a:r>
              <a:rPr lang="fi-FI" err="1"/>
              <a:t>investments</a:t>
            </a:r>
            <a:endParaRPr lang="fi-FI"/>
          </a:p>
          <a:p>
            <a:r>
              <a:rPr lang="fi-FI" err="1"/>
              <a:t>Investments</a:t>
            </a:r>
            <a:r>
              <a:rPr lang="fi-FI"/>
              <a:t> </a:t>
            </a:r>
            <a:r>
              <a:rPr lang="fi-FI" err="1"/>
              <a:t>are</a:t>
            </a:r>
            <a:r>
              <a:rPr lang="fi-FI"/>
              <a:t> </a:t>
            </a:r>
            <a:r>
              <a:rPr lang="fi-FI" err="1"/>
              <a:t>the</a:t>
            </a:r>
            <a:r>
              <a:rPr lang="fi-FI"/>
              <a:t> </a:t>
            </a:r>
            <a:r>
              <a:rPr lang="fi-FI" err="1"/>
              <a:t>only</a:t>
            </a:r>
            <a:r>
              <a:rPr lang="fi-FI"/>
              <a:t> </a:t>
            </a:r>
            <a:r>
              <a:rPr lang="fi-FI" err="1"/>
              <a:t>way</a:t>
            </a:r>
            <a:r>
              <a:rPr lang="fi-FI"/>
              <a:t> to </a:t>
            </a:r>
            <a:r>
              <a:rPr lang="fi-FI" err="1"/>
              <a:t>sustainable</a:t>
            </a:r>
            <a:r>
              <a:rPr lang="fi-FI"/>
              <a:t> </a:t>
            </a:r>
            <a:r>
              <a:rPr lang="fi-FI" err="1"/>
              <a:t>future</a:t>
            </a:r>
            <a:endParaRPr lang="fi-FI"/>
          </a:p>
          <a:p>
            <a:endParaRPr lang="fi-FI"/>
          </a:p>
          <a:p>
            <a:r>
              <a:rPr lang="fi-FI" b="1" i="1" err="1"/>
              <a:t>Let's</a:t>
            </a:r>
            <a:r>
              <a:rPr lang="fi-FI" b="1" i="1"/>
              <a:t> </a:t>
            </a:r>
            <a:r>
              <a:rPr lang="fi-FI" b="1" i="1" err="1"/>
              <a:t>discuss</a:t>
            </a:r>
            <a:r>
              <a:rPr lang="fi-FI" b="1" i="1"/>
              <a:t> </a:t>
            </a:r>
            <a:r>
              <a:rPr lang="fi-FI" b="1" i="1" err="1"/>
              <a:t>whether</a:t>
            </a:r>
            <a:r>
              <a:rPr lang="fi-FI" b="1" i="1"/>
              <a:t> </a:t>
            </a:r>
            <a:r>
              <a:rPr lang="fi-FI" b="1" i="1" err="1"/>
              <a:t>the</a:t>
            </a:r>
            <a:r>
              <a:rPr lang="fi-FI" b="1" i="1"/>
              <a:t> </a:t>
            </a:r>
            <a:r>
              <a:rPr lang="fi-FI" b="1" i="1" err="1"/>
              <a:t>ideology</a:t>
            </a:r>
            <a:r>
              <a:rPr lang="fi-FI" b="1" i="1"/>
              <a:t> is </a:t>
            </a:r>
            <a:r>
              <a:rPr lang="fi-FI" b="1" i="1" err="1"/>
              <a:t>right</a:t>
            </a:r>
            <a:r>
              <a:rPr lang="fi-FI" b="1" i="1"/>
              <a:t>, </a:t>
            </a:r>
            <a:r>
              <a:rPr lang="fi-FI" b="1" i="1" err="1"/>
              <a:t>but</a:t>
            </a:r>
            <a:r>
              <a:rPr lang="fi-FI" b="1" i="1"/>
              <a:t> </a:t>
            </a:r>
            <a:r>
              <a:rPr lang="fi-FI" b="1" i="1" err="1"/>
              <a:t>let's</a:t>
            </a:r>
            <a:r>
              <a:rPr lang="fi-FI" b="1" i="1"/>
              <a:t> </a:t>
            </a:r>
            <a:r>
              <a:rPr lang="fi-FI" b="1" i="1" err="1"/>
              <a:t>not</a:t>
            </a:r>
            <a:r>
              <a:rPr lang="fi-FI" b="1" i="1"/>
              <a:t> </a:t>
            </a:r>
            <a:r>
              <a:rPr lang="fi-FI" b="1" i="1" err="1"/>
              <a:t>confuse</a:t>
            </a:r>
            <a:r>
              <a:rPr lang="fi-FI" b="1" i="1"/>
              <a:t> </a:t>
            </a:r>
            <a:r>
              <a:rPr lang="fi-FI" b="1" i="1" err="1"/>
              <a:t>regulation</a:t>
            </a:r>
            <a:r>
              <a:rPr lang="fi-FI" b="1" i="1"/>
              <a:t> </a:t>
            </a:r>
            <a:r>
              <a:rPr lang="fi-FI" b="1" i="1" err="1"/>
              <a:t>with</a:t>
            </a:r>
            <a:r>
              <a:rPr lang="fi-FI" b="1" i="1"/>
              <a:t> </a:t>
            </a:r>
            <a:r>
              <a:rPr lang="fi-FI" b="1" i="1" err="1"/>
              <a:t>different</a:t>
            </a:r>
            <a:r>
              <a:rPr lang="fi-FI" b="1" i="1"/>
              <a:t> </a:t>
            </a:r>
            <a:r>
              <a:rPr lang="fi-FI" b="1" i="1" err="1"/>
              <a:t>ideologies</a:t>
            </a:r>
            <a:endParaRPr lang="fi-FI" b="1" i="1">
              <a:sym typeface="Wingdings" panose="05000000000000000000" pitchFamily="2" charset="2"/>
            </a:endParaRPr>
          </a:p>
          <a:p>
            <a:endParaRPr lang="fi-FI"/>
          </a:p>
        </p:txBody>
      </p:sp>
      <p:sp>
        <p:nvSpPr>
          <p:cNvPr id="4" name="Dian numeron paikkamerkki 3"/>
          <p:cNvSpPr>
            <a:spLocks noGrp="1"/>
          </p:cNvSpPr>
          <p:nvPr>
            <p:ph type="sldNum" sz="quarter" idx="5"/>
          </p:nvPr>
        </p:nvSpPr>
        <p:spPr/>
        <p:txBody>
          <a:bodyPr/>
          <a:lstStyle/>
          <a:p>
            <a:fld id="{CDDB8A9B-03CC-2744-AE50-132135BAD170}" type="slidenum">
              <a:rPr lang="fi-FI" smtClean="0"/>
              <a:t>5</a:t>
            </a:fld>
            <a:endParaRPr lang="fi-FI"/>
          </a:p>
        </p:txBody>
      </p:sp>
    </p:spTree>
    <p:extLst>
      <p:ext uri="{BB962C8B-B14F-4D97-AF65-F5344CB8AC3E}">
        <p14:creationId xmlns:p14="http://schemas.microsoft.com/office/powerpoint/2010/main" val="109322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defTabSz="925647">
              <a:defRPr/>
            </a:pPr>
            <a:fld id="{CDDB8A9B-03CC-2744-AE50-132135BAD170}" type="slidenum">
              <a:rPr lang="fi-FI">
                <a:solidFill>
                  <a:prstClr val="black"/>
                </a:solidFill>
                <a:latin typeface="Calibri"/>
              </a:rPr>
              <a:pPr defTabSz="925647">
                <a:defRPr/>
              </a:pPr>
              <a:t>7</a:t>
            </a:fld>
            <a:endParaRPr lang="fi-FI">
              <a:solidFill>
                <a:prstClr val="black"/>
              </a:solidFill>
              <a:latin typeface="Calibri"/>
            </a:endParaRPr>
          </a:p>
        </p:txBody>
      </p:sp>
    </p:spTree>
    <p:extLst>
      <p:ext uri="{BB962C8B-B14F-4D97-AF65-F5344CB8AC3E}">
        <p14:creationId xmlns:p14="http://schemas.microsoft.com/office/powerpoint/2010/main" val="162068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DDB8A9B-03CC-2744-AE50-132135BAD170}" type="slidenum">
              <a:rPr lang="fi-FI" smtClean="0"/>
              <a:t>9</a:t>
            </a:fld>
            <a:endParaRPr lang="fi-FI"/>
          </a:p>
        </p:txBody>
      </p:sp>
    </p:spTree>
    <p:extLst>
      <p:ext uri="{BB962C8B-B14F-4D97-AF65-F5344CB8AC3E}">
        <p14:creationId xmlns:p14="http://schemas.microsoft.com/office/powerpoint/2010/main" val="136694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endParaRPr lang="en-US"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US" noProof="0"/>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r>
              <a:rPr lang="fi-FI"/>
              <a:t>19.9.2023</a:t>
            </a:r>
            <a:endParaRPr lang="en-US"/>
          </a:p>
        </p:txBody>
      </p:sp>
      <p:sp>
        <p:nvSpPr>
          <p:cNvPr id="5" name="Footer Placeholder 4"/>
          <p:cNvSpPr>
            <a:spLocks noGrp="1"/>
          </p:cNvSpPr>
          <p:nvPr>
            <p:ph type="ftr" sz="quarter" idx="11"/>
          </p:nvPr>
        </p:nvSpPr>
        <p:spPr/>
        <p:txBody>
          <a:bodyPr/>
          <a:lstStyle/>
          <a:p>
            <a:r>
              <a:rPr lang="en-US"/>
              <a:t>J. Leskelä</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grpSp>
        <p:nvGrpSpPr>
          <p:cNvPr id="12" name="Group 11"/>
          <p:cNvGrpSpPr/>
          <p:nvPr userDrawn="1"/>
        </p:nvGrpSpPr>
        <p:grpSpPr>
          <a:xfrm>
            <a:off x="614080" y="6176962"/>
            <a:ext cx="2002511" cy="666969"/>
            <a:chOff x="614080" y="6176962"/>
            <a:chExt cx="2002511" cy="666969"/>
          </a:xfrm>
        </p:grpSpPr>
        <p:sp>
          <p:nvSpPr>
            <p:cNvPr id="8" name="Rectangle 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fi-FI"/>
              <a:t>Muokkaa ots. perustyyl. napsautt.</a:t>
            </a:r>
            <a:endParaRPr lang="en-US"/>
          </a:p>
        </p:txBody>
      </p:sp>
      <p:sp>
        <p:nvSpPr>
          <p:cNvPr id="3" name="Content Placeholder 2"/>
          <p:cNvSpPr>
            <a:spLocks noGrp="1"/>
          </p:cNvSpPr>
          <p:nvPr>
            <p:ph sz="half" idx="1"/>
          </p:nvPr>
        </p:nvSpPr>
        <p:spPr>
          <a:xfrm>
            <a:off x="615576" y="1825625"/>
            <a:ext cx="5278718"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312647" y="1825625"/>
            <a:ext cx="5283204"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r>
              <a:rPr lang="fi-FI"/>
              <a:t>19.9.2023</a:t>
            </a:r>
            <a:endParaRPr lang="en-US"/>
          </a:p>
        </p:txBody>
      </p:sp>
      <p:sp>
        <p:nvSpPr>
          <p:cNvPr id="6" name="Footer Placeholder 5"/>
          <p:cNvSpPr>
            <a:spLocks noGrp="1"/>
          </p:cNvSpPr>
          <p:nvPr>
            <p:ph type="ftr" sz="quarter" idx="11"/>
          </p:nvPr>
        </p:nvSpPr>
        <p:spPr/>
        <p:txBody>
          <a:bodyPr/>
          <a:lstStyle/>
          <a:p>
            <a:r>
              <a:rPr lang="en-US"/>
              <a:t>J. Leskelä</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grpSp>
        <p:nvGrpSpPr>
          <p:cNvPr id="11" name="Group 10"/>
          <p:cNvGrpSpPr/>
          <p:nvPr userDrawn="1"/>
        </p:nvGrpSpPr>
        <p:grpSpPr>
          <a:xfrm>
            <a:off x="614080" y="6176962"/>
            <a:ext cx="2002511" cy="666969"/>
            <a:chOff x="614080" y="6176962"/>
            <a:chExt cx="2002511" cy="666969"/>
          </a:xfrm>
        </p:grpSpPr>
        <p:sp>
          <p:nvSpPr>
            <p:cNvPr id="12" name="Rectangle 11"/>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r>
              <a:rPr lang="fi-FI"/>
              <a:t>19.9.2023</a:t>
            </a:r>
            <a:endParaRPr lang="en-US"/>
          </a:p>
        </p:txBody>
      </p:sp>
      <p:sp>
        <p:nvSpPr>
          <p:cNvPr id="4" name="Footer Placeholder 3"/>
          <p:cNvSpPr>
            <a:spLocks noGrp="1"/>
          </p:cNvSpPr>
          <p:nvPr>
            <p:ph type="ftr" sz="quarter" idx="11"/>
          </p:nvPr>
        </p:nvSpPr>
        <p:spPr/>
        <p:txBody>
          <a:bodyPr/>
          <a:lstStyle/>
          <a:p>
            <a:r>
              <a:rPr lang="en-US"/>
              <a:t>J. Leskelä</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grpSp>
        <p:nvGrpSpPr>
          <p:cNvPr id="6" name="Group 5"/>
          <p:cNvGrpSpPr/>
          <p:nvPr userDrawn="1"/>
        </p:nvGrpSpPr>
        <p:grpSpPr>
          <a:xfrm>
            <a:off x="614080" y="6176962"/>
            <a:ext cx="2002511" cy="666969"/>
            <a:chOff x="614080" y="6176962"/>
            <a:chExt cx="2002511" cy="666969"/>
          </a:xfrm>
        </p:grpSpPr>
        <p:sp>
          <p:nvSpPr>
            <p:cNvPr id="7" name="Rectangle 6"/>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19.9.2023</a:t>
            </a:r>
            <a:endParaRPr lang="en-US"/>
          </a:p>
        </p:txBody>
      </p:sp>
      <p:sp>
        <p:nvSpPr>
          <p:cNvPr id="3" name="Footer Placeholder 2"/>
          <p:cNvSpPr>
            <a:spLocks noGrp="1"/>
          </p:cNvSpPr>
          <p:nvPr>
            <p:ph type="ftr" sz="quarter" idx="11"/>
          </p:nvPr>
        </p:nvSpPr>
        <p:spPr/>
        <p:txBody>
          <a:bodyPr/>
          <a:lstStyle/>
          <a:p>
            <a:r>
              <a:rPr lang="en-US"/>
              <a:t>J. Leskelä</a:t>
            </a:r>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grpSp>
        <p:nvGrpSpPr>
          <p:cNvPr id="5" name="Group 4"/>
          <p:cNvGrpSpPr/>
          <p:nvPr userDrawn="1"/>
        </p:nvGrpSpPr>
        <p:grpSpPr>
          <a:xfrm>
            <a:off x="614080" y="6176962"/>
            <a:ext cx="2002511" cy="666969"/>
            <a:chOff x="614080" y="6176962"/>
            <a:chExt cx="2002511" cy="666969"/>
          </a:xfrm>
        </p:grpSpPr>
        <p:sp>
          <p:nvSpPr>
            <p:cNvPr id="6" name="Rectangle 5"/>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fi-FI"/>
              <a:t>Muokkaa ots. perustyyl. napsautt.</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1" y="5781550"/>
            <a:ext cx="2451100" cy="7345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sz="half" idx="1"/>
          </p:nvPr>
        </p:nvSpPr>
        <p:spPr>
          <a:xfrm>
            <a:off x="615575" y="1825625"/>
            <a:ext cx="5390777"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r>
              <a:rPr lang="fi-FI"/>
              <a:t>19.9.2023</a:t>
            </a:r>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J. Leskelä</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grpSp>
        <p:nvGrpSpPr>
          <p:cNvPr id="8" name="Group 7"/>
          <p:cNvGrpSpPr/>
          <p:nvPr userDrawn="1"/>
        </p:nvGrpSpPr>
        <p:grpSpPr>
          <a:xfrm>
            <a:off x="614080" y="6176962"/>
            <a:ext cx="2002511" cy="666969"/>
            <a:chOff x="614080" y="6176962"/>
            <a:chExt cx="2002511" cy="666969"/>
          </a:xfrm>
        </p:grpSpPr>
        <p:sp>
          <p:nvSpPr>
            <p:cNvPr id="9" name="Rectangle 8"/>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sz="half" idx="1"/>
          </p:nvPr>
        </p:nvSpPr>
        <p:spPr>
          <a:xfrm>
            <a:off x="6190132" y="1825625"/>
            <a:ext cx="5390777"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r>
              <a:rPr lang="fi-FI"/>
              <a:t>19.9.2023</a:t>
            </a:r>
            <a:endParaRPr lang="en-US"/>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en-US"/>
              <a:t>J. Leskelä</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538"/>
          <a:stretch/>
        </p:blipFill>
        <p:spPr>
          <a:xfrm>
            <a:off x="633549" y="6062950"/>
            <a:ext cx="1751606" cy="7345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fi-FI"/>
              <a:t>Muokkaa ots. perustyyl. napsautt.</a:t>
            </a:r>
            <a:endParaRPr lang="en-US"/>
          </a:p>
        </p:txBody>
      </p:sp>
      <p:sp>
        <p:nvSpPr>
          <p:cNvPr id="4" name="Date Placeholder 3"/>
          <p:cNvSpPr>
            <a:spLocks noGrp="1"/>
          </p:cNvSpPr>
          <p:nvPr>
            <p:ph type="dt" sz="half" idx="10"/>
          </p:nvPr>
        </p:nvSpPr>
        <p:spPr/>
        <p:txBody>
          <a:bodyPr/>
          <a:lstStyle/>
          <a:p>
            <a:r>
              <a:rPr lang="fi-FI"/>
              <a:t>19.9.2023</a:t>
            </a:r>
            <a:endParaRPr lang="en-US"/>
          </a:p>
        </p:txBody>
      </p:sp>
      <p:sp>
        <p:nvSpPr>
          <p:cNvPr id="5" name="Footer Placeholder 4"/>
          <p:cNvSpPr>
            <a:spLocks noGrp="1"/>
          </p:cNvSpPr>
          <p:nvPr>
            <p:ph type="ftr" sz="quarter" idx="11"/>
          </p:nvPr>
        </p:nvSpPr>
        <p:spPr/>
        <p:txBody>
          <a:bodyPr/>
          <a:lstStyle/>
          <a:p>
            <a:r>
              <a:rPr lang="en-US"/>
              <a:t>J. Leskelä</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grpSp>
        <p:nvGrpSpPr>
          <p:cNvPr id="14" name="Group 13"/>
          <p:cNvGrpSpPr/>
          <p:nvPr userDrawn="1"/>
        </p:nvGrpSpPr>
        <p:grpSpPr>
          <a:xfrm>
            <a:off x="614081" y="6274193"/>
            <a:ext cx="2002511" cy="583808"/>
            <a:chOff x="614080" y="6260123"/>
            <a:chExt cx="2002511" cy="583808"/>
          </a:xfrm>
        </p:grpSpPr>
        <p:sp>
          <p:nvSpPr>
            <p:cNvPr id="15" name="Rectangle 14"/>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grpSp>
        <p:nvGrpSpPr>
          <p:cNvPr id="17" name="Group 16"/>
          <p:cNvGrpSpPr/>
          <p:nvPr userDrawn="1"/>
        </p:nvGrpSpPr>
        <p:grpSpPr>
          <a:xfrm>
            <a:off x="614080" y="6297705"/>
            <a:ext cx="2002511" cy="583808"/>
            <a:chOff x="614080" y="6260123"/>
            <a:chExt cx="2002511" cy="583808"/>
          </a:xfrm>
        </p:grpSpPr>
        <p:sp>
          <p:nvSpPr>
            <p:cNvPr id="18" name="Rectangle 1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sp>
        <p:nvSpPr>
          <p:cNvPr id="3" name="Content Placeholder 2"/>
          <p:cNvSpPr>
            <a:spLocks noGrp="1"/>
          </p:cNvSpPr>
          <p:nvPr>
            <p:ph idx="1"/>
          </p:nvPr>
        </p:nvSpPr>
        <p:spPr>
          <a:xfrm>
            <a:off x="614081" y="4258730"/>
            <a:ext cx="9478683" cy="20389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noProof="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6334"/>
            <a:ext cx="11899392" cy="5823760"/>
          </a:xfrm>
          <a:prstGeom prst="rect">
            <a:avLst/>
          </a:prstGeom>
        </p:spPr>
      </p:pic>
      <p:sp>
        <p:nvSpPr>
          <p:cNvPr id="11" name="TextBox 10"/>
          <p:cNvSpPr txBox="1"/>
          <p:nvPr userDrawn="1"/>
        </p:nvSpPr>
        <p:spPr>
          <a:xfrm>
            <a:off x="1532074" y="2173520"/>
            <a:ext cx="9137945" cy="878681"/>
          </a:xfrm>
          <a:prstGeom prst="rect">
            <a:avLst/>
          </a:prstGeom>
          <a:noFill/>
        </p:spPr>
        <p:txBody>
          <a:bodyPr wrap="square" rtlCol="0">
            <a:noAutofit/>
          </a:bodyPr>
          <a:lstStyle/>
          <a:p>
            <a:pPr algn="ctr"/>
            <a:r>
              <a:rPr lang="en-US" sz="4800">
                <a:solidFill>
                  <a:schemeClr val="bg1"/>
                </a:solidFill>
              </a:rPr>
              <a:t>Finland is a forerunner </a:t>
            </a:r>
            <a:br>
              <a:rPr lang="en-US" sz="4800">
                <a:solidFill>
                  <a:schemeClr val="bg1"/>
                </a:solidFill>
              </a:rPr>
            </a:br>
            <a:r>
              <a:rPr lang="en-US" sz="4800">
                <a:solidFill>
                  <a:schemeClr val="bg1"/>
                </a:solidFill>
              </a:rPr>
              <a:t>in the energy sector</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215333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980577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166505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740923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803019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4081624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899306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406539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en-US"/>
              <a:t>Drag picture to placeholder or click icon to add</a:t>
            </a:r>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6219"/>
          <a:stretch/>
        </p:blipFill>
        <p:spPr>
          <a:xfrm>
            <a:off x="224837" y="6042074"/>
            <a:ext cx="3002866" cy="755325"/>
          </a:xfrm>
          <a:prstGeom prst="rect">
            <a:avLst/>
          </a:prstGeom>
        </p:spPr>
      </p:pic>
    </p:spTree>
    <p:extLst>
      <p:ext uri="{BB962C8B-B14F-4D97-AF65-F5344CB8AC3E}">
        <p14:creationId xmlns:p14="http://schemas.microsoft.com/office/powerpoint/2010/main" val="728502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i-FI"/>
              <a:t>19.9.2023</a:t>
            </a:r>
            <a:endParaRPr lang="en-US"/>
          </a:p>
        </p:txBody>
      </p:sp>
      <p:sp>
        <p:nvSpPr>
          <p:cNvPr id="5" name="Footer Placeholder 4"/>
          <p:cNvSpPr>
            <a:spLocks noGrp="1"/>
          </p:cNvSpPr>
          <p:nvPr>
            <p:ph type="ftr" sz="quarter" idx="11"/>
          </p:nvPr>
        </p:nvSpPr>
        <p:spPr/>
        <p:txBody>
          <a:bodyPr/>
          <a:lstStyle/>
          <a:p>
            <a:r>
              <a:rPr lang="en-US"/>
              <a:t>J. Leskelä</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grpSp>
        <p:nvGrpSpPr>
          <p:cNvPr id="12" name="Group 11"/>
          <p:cNvGrpSpPr/>
          <p:nvPr userDrawn="1"/>
        </p:nvGrpSpPr>
        <p:grpSpPr>
          <a:xfrm>
            <a:off x="614080" y="6176962"/>
            <a:ext cx="2002511" cy="666969"/>
            <a:chOff x="614080" y="6176962"/>
            <a:chExt cx="2002511" cy="666969"/>
          </a:xfrm>
        </p:grpSpPr>
        <p:sp>
          <p:nvSpPr>
            <p:cNvPr id="8" name="Rectangle 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766229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en-US"/>
              <a:t>Click to edit Master title style</a:t>
            </a:r>
          </a:p>
        </p:txBody>
      </p:sp>
      <p:sp>
        <p:nvSpPr>
          <p:cNvPr id="3" name="Content Placeholder 2"/>
          <p:cNvSpPr>
            <a:spLocks noGrp="1"/>
          </p:cNvSpPr>
          <p:nvPr>
            <p:ph sz="half" idx="1"/>
          </p:nvPr>
        </p:nvSpPr>
        <p:spPr>
          <a:xfrm>
            <a:off x="615576" y="1825625"/>
            <a:ext cx="527871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2647" y="1825625"/>
            <a:ext cx="528320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fi-FI"/>
              <a:t>19.9.2023</a:t>
            </a:r>
            <a:endParaRPr lang="en-US"/>
          </a:p>
        </p:txBody>
      </p:sp>
      <p:sp>
        <p:nvSpPr>
          <p:cNvPr id="6" name="Footer Placeholder 5"/>
          <p:cNvSpPr>
            <a:spLocks noGrp="1"/>
          </p:cNvSpPr>
          <p:nvPr>
            <p:ph type="ftr" sz="quarter" idx="11"/>
          </p:nvPr>
        </p:nvSpPr>
        <p:spPr/>
        <p:txBody>
          <a:bodyPr/>
          <a:lstStyle/>
          <a:p>
            <a:r>
              <a:rPr lang="en-US"/>
              <a:t>J. Leskelä</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grpSp>
        <p:nvGrpSpPr>
          <p:cNvPr id="11" name="Group 10"/>
          <p:cNvGrpSpPr/>
          <p:nvPr userDrawn="1"/>
        </p:nvGrpSpPr>
        <p:grpSpPr>
          <a:xfrm>
            <a:off x="614080" y="6176962"/>
            <a:ext cx="2002511" cy="666969"/>
            <a:chOff x="614080" y="6176962"/>
            <a:chExt cx="2002511" cy="666969"/>
          </a:xfrm>
        </p:grpSpPr>
        <p:sp>
          <p:nvSpPr>
            <p:cNvPr id="12" name="Rectangle 11"/>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287369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fi-FI"/>
              <a:t>19.9.2023</a:t>
            </a:r>
            <a:endParaRPr lang="en-US"/>
          </a:p>
        </p:txBody>
      </p:sp>
      <p:sp>
        <p:nvSpPr>
          <p:cNvPr id="4" name="Footer Placeholder 3"/>
          <p:cNvSpPr>
            <a:spLocks noGrp="1"/>
          </p:cNvSpPr>
          <p:nvPr>
            <p:ph type="ftr" sz="quarter" idx="11"/>
          </p:nvPr>
        </p:nvSpPr>
        <p:spPr/>
        <p:txBody>
          <a:bodyPr/>
          <a:lstStyle/>
          <a:p>
            <a:r>
              <a:rPr lang="en-US"/>
              <a:t>J. Leskelä</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grpSp>
        <p:nvGrpSpPr>
          <p:cNvPr id="6" name="Group 5"/>
          <p:cNvGrpSpPr/>
          <p:nvPr userDrawn="1"/>
        </p:nvGrpSpPr>
        <p:grpSpPr>
          <a:xfrm>
            <a:off x="614080" y="6176962"/>
            <a:ext cx="2002511" cy="666969"/>
            <a:chOff x="614080" y="6176962"/>
            <a:chExt cx="2002511" cy="666969"/>
          </a:xfrm>
        </p:grpSpPr>
        <p:sp>
          <p:nvSpPr>
            <p:cNvPr id="7" name="Rectangle 6"/>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2025677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19.9.2023</a:t>
            </a:r>
            <a:endParaRPr lang="en-US"/>
          </a:p>
        </p:txBody>
      </p:sp>
      <p:sp>
        <p:nvSpPr>
          <p:cNvPr id="3" name="Footer Placeholder 2"/>
          <p:cNvSpPr>
            <a:spLocks noGrp="1"/>
          </p:cNvSpPr>
          <p:nvPr>
            <p:ph type="ftr" sz="quarter" idx="11"/>
          </p:nvPr>
        </p:nvSpPr>
        <p:spPr/>
        <p:txBody>
          <a:bodyPr/>
          <a:lstStyle/>
          <a:p>
            <a:r>
              <a:rPr lang="en-US"/>
              <a:t>J. Leskelä</a:t>
            </a:r>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grpSp>
        <p:nvGrpSpPr>
          <p:cNvPr id="5" name="Group 4"/>
          <p:cNvGrpSpPr/>
          <p:nvPr userDrawn="1"/>
        </p:nvGrpSpPr>
        <p:grpSpPr>
          <a:xfrm>
            <a:off x="614080" y="6176962"/>
            <a:ext cx="2002511" cy="666969"/>
            <a:chOff x="614080" y="6176962"/>
            <a:chExt cx="2002511" cy="666969"/>
          </a:xfrm>
        </p:grpSpPr>
        <p:sp>
          <p:nvSpPr>
            <p:cNvPr id="6" name="Rectangle 5"/>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2479914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en-US"/>
              <a:t>Drag picture to placeholder or click icon to add</a:t>
            </a:r>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1" y="5781550"/>
            <a:ext cx="2451100" cy="734500"/>
          </a:xfrm>
          <a:prstGeom prst="rect">
            <a:avLst/>
          </a:prstGeom>
        </p:spPr>
      </p:pic>
    </p:spTree>
    <p:extLst>
      <p:ext uri="{BB962C8B-B14F-4D97-AF65-F5344CB8AC3E}">
        <p14:creationId xmlns:p14="http://schemas.microsoft.com/office/powerpoint/2010/main" val="2659731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en-US"/>
              <a:t>Drag picture to placeholder or click icon to add</a:t>
            </a:r>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615575" y="1825625"/>
            <a:ext cx="53907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1"/>
                </a:solidFill>
              </a:defRPr>
            </a:lvl1pPr>
          </a:lstStyle>
          <a:p>
            <a:r>
              <a:rPr lang="fi-FI"/>
              <a:t>19.9.2023</a:t>
            </a:r>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J. Leskelä</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grpSp>
        <p:nvGrpSpPr>
          <p:cNvPr id="8" name="Group 7"/>
          <p:cNvGrpSpPr/>
          <p:nvPr userDrawn="1"/>
        </p:nvGrpSpPr>
        <p:grpSpPr>
          <a:xfrm>
            <a:off x="614080" y="6176962"/>
            <a:ext cx="2002511" cy="666969"/>
            <a:chOff x="614080" y="6176962"/>
            <a:chExt cx="2002511" cy="666969"/>
          </a:xfrm>
        </p:grpSpPr>
        <p:sp>
          <p:nvSpPr>
            <p:cNvPr id="9" name="Rectangle 8"/>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1836465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en-US"/>
              <a:t>Drag picture to placeholder or click icon to add</a:t>
            </a:r>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6190132" y="1825625"/>
            <a:ext cx="53907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r>
              <a:rPr lang="fi-FI"/>
              <a:t>19.9.2023</a:t>
            </a:r>
            <a:endParaRPr lang="en-US"/>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en-US"/>
              <a:t>J. Leskelä</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538"/>
          <a:stretch/>
        </p:blipFill>
        <p:spPr>
          <a:xfrm>
            <a:off x="633549" y="6062950"/>
            <a:ext cx="1751606" cy="734500"/>
          </a:xfrm>
          <a:prstGeom prst="rect">
            <a:avLst/>
          </a:prstGeom>
        </p:spPr>
      </p:pic>
    </p:spTree>
    <p:extLst>
      <p:ext uri="{BB962C8B-B14F-4D97-AF65-F5344CB8AC3E}">
        <p14:creationId xmlns:p14="http://schemas.microsoft.com/office/powerpoint/2010/main" val="672608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en-US"/>
              <a:t>Drag picture to placeholder or click icon to add</a:t>
            </a:r>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en-US"/>
              <a:t>Click to edit Master title style</a:t>
            </a:r>
          </a:p>
        </p:txBody>
      </p:sp>
      <p:sp>
        <p:nvSpPr>
          <p:cNvPr id="4" name="Date Placeholder 3"/>
          <p:cNvSpPr>
            <a:spLocks noGrp="1"/>
          </p:cNvSpPr>
          <p:nvPr>
            <p:ph type="dt" sz="half" idx="10"/>
          </p:nvPr>
        </p:nvSpPr>
        <p:spPr/>
        <p:txBody>
          <a:bodyPr/>
          <a:lstStyle/>
          <a:p>
            <a:r>
              <a:rPr lang="fi-FI"/>
              <a:t>19.9.2023</a:t>
            </a:r>
            <a:endParaRPr lang="en-US"/>
          </a:p>
        </p:txBody>
      </p:sp>
      <p:sp>
        <p:nvSpPr>
          <p:cNvPr id="5" name="Footer Placeholder 4"/>
          <p:cNvSpPr>
            <a:spLocks noGrp="1"/>
          </p:cNvSpPr>
          <p:nvPr>
            <p:ph type="ftr" sz="quarter" idx="11"/>
          </p:nvPr>
        </p:nvSpPr>
        <p:spPr/>
        <p:txBody>
          <a:bodyPr/>
          <a:lstStyle/>
          <a:p>
            <a:r>
              <a:rPr lang="en-US"/>
              <a:t>J. Leskelä</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grpSp>
        <p:nvGrpSpPr>
          <p:cNvPr id="14" name="Group 13"/>
          <p:cNvGrpSpPr/>
          <p:nvPr userDrawn="1"/>
        </p:nvGrpSpPr>
        <p:grpSpPr>
          <a:xfrm>
            <a:off x="614081" y="6274193"/>
            <a:ext cx="2002511" cy="583808"/>
            <a:chOff x="614080" y="6260123"/>
            <a:chExt cx="2002511" cy="583808"/>
          </a:xfrm>
        </p:grpSpPr>
        <p:sp>
          <p:nvSpPr>
            <p:cNvPr id="15" name="Rectangle 14"/>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grpSp>
        <p:nvGrpSpPr>
          <p:cNvPr id="17" name="Group 16"/>
          <p:cNvGrpSpPr/>
          <p:nvPr userDrawn="1"/>
        </p:nvGrpSpPr>
        <p:grpSpPr>
          <a:xfrm>
            <a:off x="614080" y="6297705"/>
            <a:ext cx="2002511" cy="583808"/>
            <a:chOff x="614080" y="6260123"/>
            <a:chExt cx="2002511" cy="583808"/>
          </a:xfrm>
        </p:grpSpPr>
        <p:sp>
          <p:nvSpPr>
            <p:cNvPr id="18" name="Rectangle 1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sp>
        <p:nvSpPr>
          <p:cNvPr id="3" name="Content Placeholder 2"/>
          <p:cNvSpPr>
            <a:spLocks noGrp="1"/>
          </p:cNvSpPr>
          <p:nvPr>
            <p:ph idx="1"/>
          </p:nvPr>
        </p:nvSpPr>
        <p:spPr>
          <a:xfrm>
            <a:off x="614081" y="4258730"/>
            <a:ext cx="9478683" cy="203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278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noProof="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6334"/>
            <a:ext cx="11899392" cy="5823760"/>
          </a:xfrm>
          <a:prstGeom prst="rect">
            <a:avLst/>
          </a:prstGeom>
        </p:spPr>
      </p:pic>
      <p:sp>
        <p:nvSpPr>
          <p:cNvPr id="11" name="TextBox 10"/>
          <p:cNvSpPr txBox="1"/>
          <p:nvPr userDrawn="1"/>
        </p:nvSpPr>
        <p:spPr>
          <a:xfrm>
            <a:off x="1532074" y="2173520"/>
            <a:ext cx="9137945" cy="878681"/>
          </a:xfrm>
          <a:prstGeom prst="rect">
            <a:avLst/>
          </a:prstGeom>
          <a:noFill/>
        </p:spPr>
        <p:txBody>
          <a:bodyPr wrap="square" rtlCol="0">
            <a:noAutofit/>
          </a:bodyPr>
          <a:lstStyle/>
          <a:p>
            <a:pPr algn="ctr"/>
            <a:r>
              <a:rPr lang="en-US" sz="4800">
                <a:solidFill>
                  <a:schemeClr val="bg1"/>
                </a:solidFill>
              </a:rPr>
              <a:t>Finland is a forerunner </a:t>
            </a:r>
            <a:br>
              <a:rPr lang="en-US" sz="4800">
                <a:solidFill>
                  <a:schemeClr val="bg1"/>
                </a:solidFill>
              </a:rPr>
            </a:br>
            <a:r>
              <a:rPr lang="en-US" sz="4800">
                <a:solidFill>
                  <a:schemeClr val="bg1"/>
                </a:solidFill>
              </a:rPr>
              <a:t>in the energy sector</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243596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r>
              <a:rPr lang="fi-FI"/>
              <a:t>19.9.2023</a:t>
            </a:r>
            <a:endParaRPr lang="en-US"/>
          </a:p>
        </p:txBody>
      </p:sp>
      <p:sp>
        <p:nvSpPr>
          <p:cNvPr id="4" name="Footer Placeholder 3"/>
          <p:cNvSpPr>
            <a:spLocks noGrp="1"/>
          </p:cNvSpPr>
          <p:nvPr>
            <p:ph type="ftr" sz="quarter" idx="11"/>
          </p:nvPr>
        </p:nvSpPr>
        <p:spPr/>
        <p:txBody>
          <a:bodyPr/>
          <a:lstStyle/>
          <a:p>
            <a:r>
              <a:rPr lang="en-US"/>
              <a:t>J. Leskelä</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291658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1826026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21516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1810143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pic>
        <p:nvPicPr>
          <p:cNvPr id="13" name="Picture 12"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1376343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571450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580616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4112944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3134761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0" name="Picture 9" descr="ET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6" descr="ET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644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r>
              <a:rPr lang="fi-FI" noProof="0"/>
              <a:t>19.9.2023</a:t>
            </a:r>
          </a:p>
        </p:txBody>
      </p:sp>
      <p:sp>
        <p:nvSpPr>
          <p:cNvPr id="5" name="Footer Placeholder 4"/>
          <p:cNvSpPr>
            <a:spLocks noGrp="1"/>
          </p:cNvSpPr>
          <p:nvPr>
            <p:ph type="ftr" sz="quarter" idx="11"/>
          </p:nvPr>
        </p:nvSpPr>
        <p:spPr/>
        <p:txBody>
          <a:bodyPr/>
          <a:lstStyle/>
          <a:p>
            <a:r>
              <a:rPr lang="en-US" noProof="0"/>
              <a:t>J. Leskelä</a:t>
            </a:r>
            <a:endParaRPr lang="fi-FI" noProof="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914019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fi-FI" noProof="0"/>
              <a:t>Muokkaa ots. perustyyl. napsautt.</a:t>
            </a:r>
          </a:p>
        </p:txBody>
      </p:sp>
      <p:sp>
        <p:nvSpPr>
          <p:cNvPr id="3" name="Content Placeholder 2"/>
          <p:cNvSpPr>
            <a:spLocks noGrp="1"/>
          </p:cNvSpPr>
          <p:nvPr>
            <p:ph sz="half" idx="1"/>
          </p:nvPr>
        </p:nvSpPr>
        <p:spPr>
          <a:xfrm>
            <a:off x="615576" y="1825625"/>
            <a:ext cx="5278718"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2647" y="1825625"/>
            <a:ext cx="5283204"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r>
              <a:rPr lang="fi-FI" noProof="0"/>
              <a:t>19.9.2023</a:t>
            </a:r>
          </a:p>
        </p:txBody>
      </p:sp>
      <p:sp>
        <p:nvSpPr>
          <p:cNvPr id="6" name="Footer Placeholder 5"/>
          <p:cNvSpPr>
            <a:spLocks noGrp="1"/>
          </p:cNvSpPr>
          <p:nvPr>
            <p:ph type="ftr" sz="quarter" idx="11"/>
          </p:nvPr>
        </p:nvSpPr>
        <p:spPr/>
        <p:txBody>
          <a:bodyPr/>
          <a:lstStyle/>
          <a:p>
            <a:r>
              <a:rPr lang="en-US" noProof="0"/>
              <a:t>J. Leskelä</a:t>
            </a:r>
            <a:endParaRPr lang="fi-FI" noProof="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4291127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r>
              <a:rPr lang="fi-FI" noProof="0"/>
              <a:t>19.9.2023</a:t>
            </a:r>
          </a:p>
        </p:txBody>
      </p:sp>
      <p:sp>
        <p:nvSpPr>
          <p:cNvPr id="4" name="Footer Placeholder 3"/>
          <p:cNvSpPr>
            <a:spLocks noGrp="1"/>
          </p:cNvSpPr>
          <p:nvPr>
            <p:ph type="ftr" sz="quarter" idx="11"/>
          </p:nvPr>
        </p:nvSpPr>
        <p:spPr/>
        <p:txBody>
          <a:bodyPr/>
          <a:lstStyle/>
          <a:p>
            <a:r>
              <a:rPr lang="en-US" noProof="0"/>
              <a:t>J. Leskelä</a:t>
            </a:r>
            <a:endParaRPr lang="fi-FI" noProof="0"/>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263496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noProof="0"/>
              <a:t>19.9.2023</a:t>
            </a:r>
          </a:p>
        </p:txBody>
      </p:sp>
      <p:sp>
        <p:nvSpPr>
          <p:cNvPr id="3" name="Footer Placeholder 2"/>
          <p:cNvSpPr>
            <a:spLocks noGrp="1"/>
          </p:cNvSpPr>
          <p:nvPr>
            <p:ph type="ftr" sz="quarter" idx="11"/>
          </p:nvPr>
        </p:nvSpPr>
        <p:spPr/>
        <p:txBody>
          <a:bodyPr/>
          <a:lstStyle/>
          <a:p>
            <a:r>
              <a:rPr lang="en-US" noProof="0"/>
              <a:t>J. Leskelä</a:t>
            </a:r>
            <a:endParaRPr lang="fi-FI" noProof="0"/>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2321563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fi-FI" noProof="0"/>
              <a:t>Muokkaa ots. perustyyl. napsautt.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36" y="5951123"/>
            <a:ext cx="2137832" cy="477600"/>
          </a:xfrm>
          <a:prstGeom prst="rect">
            <a:avLst/>
          </a:prstGeom>
        </p:spPr>
      </p:pic>
    </p:spTree>
    <p:extLst>
      <p:ext uri="{BB962C8B-B14F-4D97-AF65-F5344CB8AC3E}">
        <p14:creationId xmlns:p14="http://schemas.microsoft.com/office/powerpoint/2010/main" val="58959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sz="half" idx="1"/>
          </p:nvPr>
        </p:nvSpPr>
        <p:spPr>
          <a:xfrm>
            <a:off x="615575" y="1825625"/>
            <a:ext cx="5390777"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a:solidFill>
                  <a:schemeClr val="bg1"/>
                </a:solidFill>
              </a:defRPr>
            </a:lvl1pPr>
          </a:lstStyle>
          <a:p>
            <a:r>
              <a:rPr lang="fi-FI" noProof="0"/>
              <a:t>19.9.2023</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noProof="0"/>
              <a:t>J. Leskelä</a:t>
            </a:r>
            <a:endParaRPr lang="fi-FI" noProof="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485455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sz="half" idx="1"/>
          </p:nvPr>
        </p:nvSpPr>
        <p:spPr>
          <a:xfrm>
            <a:off x="6190132" y="1825625"/>
            <a:ext cx="5390777"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r>
              <a:rPr lang="fi-FI" noProof="0"/>
              <a:t>19.9.2023</a:t>
            </a:r>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en-US" noProof="0"/>
              <a:t>J. Leskelä</a:t>
            </a:r>
            <a:endParaRPr lang="fi-FI" noProof="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spTree>
    <p:extLst>
      <p:ext uri="{BB962C8B-B14F-4D97-AF65-F5344CB8AC3E}">
        <p14:creationId xmlns:p14="http://schemas.microsoft.com/office/powerpoint/2010/main" val="676181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idx="1"/>
          </p:nvPr>
        </p:nvSpPr>
        <p:spPr>
          <a:xfrm>
            <a:off x="614081" y="4258730"/>
            <a:ext cx="9478683" cy="20389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r>
              <a:rPr lang="fi-FI" noProof="0"/>
              <a:t>19.9.2023</a:t>
            </a:r>
          </a:p>
        </p:txBody>
      </p:sp>
      <p:sp>
        <p:nvSpPr>
          <p:cNvPr id="5" name="Footer Placeholder 4"/>
          <p:cNvSpPr>
            <a:spLocks noGrp="1"/>
          </p:cNvSpPr>
          <p:nvPr>
            <p:ph type="ftr" sz="quarter" idx="11"/>
          </p:nvPr>
        </p:nvSpPr>
        <p:spPr/>
        <p:txBody>
          <a:bodyPr/>
          <a:lstStyle/>
          <a:p>
            <a:r>
              <a:rPr lang="en-US" noProof="0"/>
              <a:t>J. Leskelä</a:t>
            </a:r>
            <a:endParaRPr lang="fi-FI" noProof="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077480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11" name="TextBox 10"/>
          <p:cNvSpPr txBox="1"/>
          <p:nvPr userDrawn="1"/>
        </p:nvSpPr>
        <p:spPr>
          <a:xfrm>
            <a:off x="1532074" y="2407444"/>
            <a:ext cx="9137945" cy="878681"/>
          </a:xfrm>
          <a:prstGeom prst="rect">
            <a:avLst/>
          </a:prstGeom>
          <a:noFill/>
        </p:spPr>
        <p:txBody>
          <a:bodyPr wrap="square" rtlCol="0">
            <a:noAutofit/>
          </a:bodyPr>
          <a:lstStyle/>
          <a:p>
            <a:pPr algn="ctr"/>
            <a:r>
              <a:rPr lang="fi-FI" sz="4800" noProof="0">
                <a:solidFill>
                  <a:schemeClr val="bg1"/>
                </a:solidFill>
              </a:rPr>
              <a:t>Suomi on energia-alan edelläkävijä</a:t>
            </a:r>
          </a:p>
        </p:txBody>
      </p:sp>
    </p:spTree>
    <p:extLst>
      <p:ext uri="{BB962C8B-B14F-4D97-AF65-F5344CB8AC3E}">
        <p14:creationId xmlns:p14="http://schemas.microsoft.com/office/powerpoint/2010/main" val="1625949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018119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871109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73941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65618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2533567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582964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733609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782322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en-US"/>
              <a:t>Drag picture to placeholder or click icon to add</a:t>
            </a:r>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6219"/>
          <a:stretch/>
        </p:blipFill>
        <p:spPr>
          <a:xfrm>
            <a:off x="224837" y="6042074"/>
            <a:ext cx="3002866" cy="755325"/>
          </a:xfrm>
          <a:prstGeom prst="rect">
            <a:avLst/>
          </a:prstGeom>
        </p:spPr>
      </p:pic>
    </p:spTree>
    <p:extLst>
      <p:ext uri="{BB962C8B-B14F-4D97-AF65-F5344CB8AC3E}">
        <p14:creationId xmlns:p14="http://schemas.microsoft.com/office/powerpoint/2010/main" val="41856337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i-FI"/>
              <a:t>19.9.2023</a:t>
            </a:r>
            <a:endParaRPr lang="en-US"/>
          </a:p>
        </p:txBody>
      </p:sp>
      <p:sp>
        <p:nvSpPr>
          <p:cNvPr id="5" name="Footer Placeholder 4"/>
          <p:cNvSpPr>
            <a:spLocks noGrp="1"/>
          </p:cNvSpPr>
          <p:nvPr>
            <p:ph type="ftr" sz="quarter" idx="11"/>
          </p:nvPr>
        </p:nvSpPr>
        <p:spPr/>
        <p:txBody>
          <a:bodyPr/>
          <a:lstStyle/>
          <a:p>
            <a:r>
              <a:rPr lang="en-US"/>
              <a:t>J. Leskelä</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grpSp>
        <p:nvGrpSpPr>
          <p:cNvPr id="12" name="Group 11"/>
          <p:cNvGrpSpPr/>
          <p:nvPr userDrawn="1"/>
        </p:nvGrpSpPr>
        <p:grpSpPr>
          <a:xfrm>
            <a:off x="614080" y="6176962"/>
            <a:ext cx="2002511" cy="666969"/>
            <a:chOff x="614080" y="6176962"/>
            <a:chExt cx="2002511" cy="666969"/>
          </a:xfrm>
        </p:grpSpPr>
        <p:sp>
          <p:nvSpPr>
            <p:cNvPr id="8" name="Rectangle 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42062468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en-US"/>
              <a:t>Click to edit Master title style</a:t>
            </a:r>
          </a:p>
        </p:txBody>
      </p:sp>
      <p:sp>
        <p:nvSpPr>
          <p:cNvPr id="3" name="Content Placeholder 2"/>
          <p:cNvSpPr>
            <a:spLocks noGrp="1"/>
          </p:cNvSpPr>
          <p:nvPr>
            <p:ph sz="half" idx="1"/>
          </p:nvPr>
        </p:nvSpPr>
        <p:spPr>
          <a:xfrm>
            <a:off x="615576" y="1825625"/>
            <a:ext cx="527871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2647" y="1825625"/>
            <a:ext cx="528320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fi-FI"/>
              <a:t>19.9.2023</a:t>
            </a:r>
            <a:endParaRPr lang="en-US"/>
          </a:p>
        </p:txBody>
      </p:sp>
      <p:sp>
        <p:nvSpPr>
          <p:cNvPr id="6" name="Footer Placeholder 5"/>
          <p:cNvSpPr>
            <a:spLocks noGrp="1"/>
          </p:cNvSpPr>
          <p:nvPr>
            <p:ph type="ftr" sz="quarter" idx="11"/>
          </p:nvPr>
        </p:nvSpPr>
        <p:spPr/>
        <p:txBody>
          <a:bodyPr/>
          <a:lstStyle/>
          <a:p>
            <a:r>
              <a:rPr lang="en-US"/>
              <a:t>J. Leskelä</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grpSp>
        <p:nvGrpSpPr>
          <p:cNvPr id="11" name="Group 10"/>
          <p:cNvGrpSpPr/>
          <p:nvPr userDrawn="1"/>
        </p:nvGrpSpPr>
        <p:grpSpPr>
          <a:xfrm>
            <a:off x="614080" y="6176962"/>
            <a:ext cx="2002511" cy="666969"/>
            <a:chOff x="614080" y="6176962"/>
            <a:chExt cx="2002511" cy="666969"/>
          </a:xfrm>
        </p:grpSpPr>
        <p:sp>
          <p:nvSpPr>
            <p:cNvPr id="12" name="Rectangle 11"/>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32826066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fi-FI"/>
              <a:t>19.9.2023</a:t>
            </a:r>
            <a:endParaRPr lang="en-US"/>
          </a:p>
        </p:txBody>
      </p:sp>
      <p:sp>
        <p:nvSpPr>
          <p:cNvPr id="4" name="Footer Placeholder 3"/>
          <p:cNvSpPr>
            <a:spLocks noGrp="1"/>
          </p:cNvSpPr>
          <p:nvPr>
            <p:ph type="ftr" sz="quarter" idx="11"/>
          </p:nvPr>
        </p:nvSpPr>
        <p:spPr/>
        <p:txBody>
          <a:bodyPr/>
          <a:lstStyle/>
          <a:p>
            <a:r>
              <a:rPr lang="en-US"/>
              <a:t>J. Leskelä</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grpSp>
        <p:nvGrpSpPr>
          <p:cNvPr id="6" name="Group 5"/>
          <p:cNvGrpSpPr/>
          <p:nvPr userDrawn="1"/>
        </p:nvGrpSpPr>
        <p:grpSpPr>
          <a:xfrm>
            <a:off x="614080" y="6176962"/>
            <a:ext cx="2002511" cy="666969"/>
            <a:chOff x="614080" y="6176962"/>
            <a:chExt cx="2002511" cy="666969"/>
          </a:xfrm>
        </p:grpSpPr>
        <p:sp>
          <p:nvSpPr>
            <p:cNvPr id="7" name="Rectangle 6"/>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1343110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19.9.2023</a:t>
            </a:r>
            <a:endParaRPr lang="en-US"/>
          </a:p>
        </p:txBody>
      </p:sp>
      <p:sp>
        <p:nvSpPr>
          <p:cNvPr id="3" name="Footer Placeholder 2"/>
          <p:cNvSpPr>
            <a:spLocks noGrp="1"/>
          </p:cNvSpPr>
          <p:nvPr>
            <p:ph type="ftr" sz="quarter" idx="11"/>
          </p:nvPr>
        </p:nvSpPr>
        <p:spPr/>
        <p:txBody>
          <a:bodyPr/>
          <a:lstStyle/>
          <a:p>
            <a:r>
              <a:rPr lang="en-US"/>
              <a:t>J. Leskelä</a:t>
            </a:r>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grpSp>
        <p:nvGrpSpPr>
          <p:cNvPr id="5" name="Group 4"/>
          <p:cNvGrpSpPr/>
          <p:nvPr userDrawn="1"/>
        </p:nvGrpSpPr>
        <p:grpSpPr>
          <a:xfrm>
            <a:off x="614080" y="6176962"/>
            <a:ext cx="2002511" cy="666969"/>
            <a:chOff x="614080" y="6176962"/>
            <a:chExt cx="2002511" cy="666969"/>
          </a:xfrm>
        </p:grpSpPr>
        <p:sp>
          <p:nvSpPr>
            <p:cNvPr id="6" name="Rectangle 5"/>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1063557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en-US"/>
              <a:t>Drag picture to placeholder or click icon to add</a:t>
            </a:r>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1" y="5781550"/>
            <a:ext cx="2451100" cy="734500"/>
          </a:xfrm>
          <a:prstGeom prst="rect">
            <a:avLst/>
          </a:prstGeom>
        </p:spPr>
      </p:pic>
    </p:spTree>
    <p:extLst>
      <p:ext uri="{BB962C8B-B14F-4D97-AF65-F5344CB8AC3E}">
        <p14:creationId xmlns:p14="http://schemas.microsoft.com/office/powerpoint/2010/main" val="138632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en-US"/>
              <a:t>Drag picture to placeholder or click icon to add</a:t>
            </a:r>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615575" y="1825625"/>
            <a:ext cx="53907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1"/>
                </a:solidFill>
              </a:defRPr>
            </a:lvl1pPr>
          </a:lstStyle>
          <a:p>
            <a:r>
              <a:rPr lang="fi-FI"/>
              <a:t>19.9.2023</a:t>
            </a:r>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J. Leskelä</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grpSp>
        <p:nvGrpSpPr>
          <p:cNvPr id="8" name="Group 7"/>
          <p:cNvGrpSpPr/>
          <p:nvPr userDrawn="1"/>
        </p:nvGrpSpPr>
        <p:grpSpPr>
          <a:xfrm>
            <a:off x="614080" y="6176962"/>
            <a:ext cx="2002511" cy="666969"/>
            <a:chOff x="614080" y="6176962"/>
            <a:chExt cx="2002511" cy="666969"/>
          </a:xfrm>
        </p:grpSpPr>
        <p:sp>
          <p:nvSpPr>
            <p:cNvPr id="9" name="Rectangle 8"/>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3284888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en-US"/>
              <a:t>Drag picture to placeholder or click icon to add</a:t>
            </a:r>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6190132" y="1825625"/>
            <a:ext cx="53907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r>
              <a:rPr lang="fi-FI"/>
              <a:t>19.9.2023</a:t>
            </a:r>
            <a:endParaRPr lang="en-US"/>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en-US"/>
              <a:t>J. Leskelä</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538"/>
          <a:stretch/>
        </p:blipFill>
        <p:spPr>
          <a:xfrm>
            <a:off x="633549" y="6062950"/>
            <a:ext cx="1751606" cy="734500"/>
          </a:xfrm>
          <a:prstGeom prst="rect">
            <a:avLst/>
          </a:prstGeom>
        </p:spPr>
      </p:pic>
    </p:spTree>
    <p:extLst>
      <p:ext uri="{BB962C8B-B14F-4D97-AF65-F5344CB8AC3E}">
        <p14:creationId xmlns:p14="http://schemas.microsoft.com/office/powerpoint/2010/main" val="30342885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en-US"/>
              <a:t>Drag picture to placeholder or click icon to add</a:t>
            </a:r>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en-US"/>
              <a:t>Click to edit Master title style</a:t>
            </a:r>
          </a:p>
        </p:txBody>
      </p:sp>
      <p:sp>
        <p:nvSpPr>
          <p:cNvPr id="4" name="Date Placeholder 3"/>
          <p:cNvSpPr>
            <a:spLocks noGrp="1"/>
          </p:cNvSpPr>
          <p:nvPr>
            <p:ph type="dt" sz="half" idx="10"/>
          </p:nvPr>
        </p:nvSpPr>
        <p:spPr/>
        <p:txBody>
          <a:bodyPr/>
          <a:lstStyle/>
          <a:p>
            <a:r>
              <a:rPr lang="fi-FI"/>
              <a:t>19.9.2023</a:t>
            </a:r>
            <a:endParaRPr lang="en-US"/>
          </a:p>
        </p:txBody>
      </p:sp>
      <p:sp>
        <p:nvSpPr>
          <p:cNvPr id="5" name="Footer Placeholder 4"/>
          <p:cNvSpPr>
            <a:spLocks noGrp="1"/>
          </p:cNvSpPr>
          <p:nvPr>
            <p:ph type="ftr" sz="quarter" idx="11"/>
          </p:nvPr>
        </p:nvSpPr>
        <p:spPr/>
        <p:txBody>
          <a:bodyPr/>
          <a:lstStyle/>
          <a:p>
            <a:r>
              <a:rPr lang="en-US"/>
              <a:t>J. Leskelä</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grpSp>
        <p:nvGrpSpPr>
          <p:cNvPr id="14" name="Group 13"/>
          <p:cNvGrpSpPr/>
          <p:nvPr userDrawn="1"/>
        </p:nvGrpSpPr>
        <p:grpSpPr>
          <a:xfrm>
            <a:off x="614081" y="6274193"/>
            <a:ext cx="2002511" cy="583808"/>
            <a:chOff x="614080" y="6260123"/>
            <a:chExt cx="2002511" cy="583808"/>
          </a:xfrm>
        </p:grpSpPr>
        <p:sp>
          <p:nvSpPr>
            <p:cNvPr id="15" name="Rectangle 14"/>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grpSp>
        <p:nvGrpSpPr>
          <p:cNvPr id="17" name="Group 16"/>
          <p:cNvGrpSpPr/>
          <p:nvPr userDrawn="1"/>
        </p:nvGrpSpPr>
        <p:grpSpPr>
          <a:xfrm>
            <a:off x="614080" y="6297705"/>
            <a:ext cx="2002511" cy="583808"/>
            <a:chOff x="614080" y="6260123"/>
            <a:chExt cx="2002511" cy="583808"/>
          </a:xfrm>
        </p:grpSpPr>
        <p:sp>
          <p:nvSpPr>
            <p:cNvPr id="18" name="Rectangle 1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sp>
        <p:nvSpPr>
          <p:cNvPr id="3" name="Content Placeholder 2"/>
          <p:cNvSpPr>
            <a:spLocks noGrp="1"/>
          </p:cNvSpPr>
          <p:nvPr>
            <p:ph idx="1"/>
          </p:nvPr>
        </p:nvSpPr>
        <p:spPr>
          <a:xfrm>
            <a:off x="614081" y="4258730"/>
            <a:ext cx="9478683" cy="203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166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noProof="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6334"/>
            <a:ext cx="11899392" cy="5823760"/>
          </a:xfrm>
          <a:prstGeom prst="rect">
            <a:avLst/>
          </a:prstGeom>
        </p:spPr>
      </p:pic>
      <p:sp>
        <p:nvSpPr>
          <p:cNvPr id="11" name="TextBox 10"/>
          <p:cNvSpPr txBox="1"/>
          <p:nvPr userDrawn="1"/>
        </p:nvSpPr>
        <p:spPr>
          <a:xfrm>
            <a:off x="1532074" y="2173520"/>
            <a:ext cx="9137945" cy="878681"/>
          </a:xfrm>
          <a:prstGeom prst="rect">
            <a:avLst/>
          </a:prstGeom>
          <a:noFill/>
        </p:spPr>
        <p:txBody>
          <a:bodyPr wrap="square" rtlCol="0">
            <a:noAutofit/>
          </a:bodyPr>
          <a:lstStyle/>
          <a:p>
            <a:pPr algn="ctr"/>
            <a:r>
              <a:rPr lang="en-US" sz="4800">
                <a:solidFill>
                  <a:schemeClr val="bg1"/>
                </a:solidFill>
              </a:rPr>
              <a:t>Finland is a forerunner </a:t>
            </a:r>
            <a:br>
              <a:rPr lang="en-US" sz="4800">
                <a:solidFill>
                  <a:schemeClr val="bg1"/>
                </a:solidFill>
              </a:rPr>
            </a:br>
            <a:r>
              <a:rPr lang="en-US" sz="4800">
                <a:solidFill>
                  <a:schemeClr val="bg1"/>
                </a:solidFill>
              </a:rPr>
              <a:t>in the energy sector</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5645343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endParaRPr lang="en-US"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US" noProof="0"/>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2569161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59313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87319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387129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8873087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286497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4308446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21967399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6219"/>
          <a:stretch/>
        </p:blipFill>
        <p:spPr>
          <a:xfrm>
            <a:off x="224837" y="6042074"/>
            <a:ext cx="3002866" cy="755325"/>
          </a:xfrm>
          <a:prstGeom prst="rect">
            <a:avLst/>
          </a:prstGeom>
        </p:spPr>
      </p:pic>
    </p:spTree>
    <p:extLst>
      <p:ext uri="{BB962C8B-B14F-4D97-AF65-F5344CB8AC3E}">
        <p14:creationId xmlns:p14="http://schemas.microsoft.com/office/powerpoint/2010/main" val="24825873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BB8EABF1-F421-3D4A-B156-8B2510367E3F}" type="datetime1">
              <a:rPr lang="fi-FI" smtClean="0"/>
              <a:t>4.6.2024</a:t>
            </a:fld>
            <a:endParaRPr lang="en-US"/>
          </a:p>
        </p:txBody>
      </p:sp>
      <p:sp>
        <p:nvSpPr>
          <p:cNvPr id="5" name="Footer Placeholder 4"/>
          <p:cNvSpPr>
            <a:spLocks noGrp="1"/>
          </p:cNvSpPr>
          <p:nvPr>
            <p:ph type="ftr" sz="quarter" idx="11"/>
          </p:nvPr>
        </p:nvSpPr>
        <p:spPr/>
        <p:txBody>
          <a:bodyPr/>
          <a:lstStyle/>
          <a:p>
            <a:r>
              <a:rPr lang="en-US"/>
              <a:t>Author or title of presentation</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grpSp>
        <p:nvGrpSpPr>
          <p:cNvPr id="12" name="Group 11"/>
          <p:cNvGrpSpPr/>
          <p:nvPr userDrawn="1"/>
        </p:nvGrpSpPr>
        <p:grpSpPr>
          <a:xfrm>
            <a:off x="614080" y="6176962"/>
            <a:ext cx="2002511" cy="666969"/>
            <a:chOff x="614080" y="6176962"/>
            <a:chExt cx="2002511" cy="666969"/>
          </a:xfrm>
        </p:grpSpPr>
        <p:sp>
          <p:nvSpPr>
            <p:cNvPr id="8" name="Rectangle 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15646702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fi-FI"/>
              <a:t>Muokkaa ots. perustyyl. napsautt.</a:t>
            </a:r>
            <a:endParaRPr lang="en-US"/>
          </a:p>
        </p:txBody>
      </p:sp>
      <p:sp>
        <p:nvSpPr>
          <p:cNvPr id="3" name="Content Placeholder 2"/>
          <p:cNvSpPr>
            <a:spLocks noGrp="1"/>
          </p:cNvSpPr>
          <p:nvPr>
            <p:ph sz="half" idx="1"/>
          </p:nvPr>
        </p:nvSpPr>
        <p:spPr>
          <a:xfrm>
            <a:off x="615576" y="1825625"/>
            <a:ext cx="5278718"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312647" y="1825625"/>
            <a:ext cx="5283204"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7B3B9BA4-2108-5D42-A961-57A538B29F73}" type="datetime1">
              <a:rPr lang="fi-FI" smtClean="0"/>
              <a:t>4.6.2024</a:t>
            </a:fld>
            <a:endParaRPr lang="en-US"/>
          </a:p>
        </p:txBody>
      </p:sp>
      <p:sp>
        <p:nvSpPr>
          <p:cNvPr id="6" name="Footer Placeholder 5"/>
          <p:cNvSpPr>
            <a:spLocks noGrp="1"/>
          </p:cNvSpPr>
          <p:nvPr>
            <p:ph type="ftr" sz="quarter" idx="11"/>
          </p:nvPr>
        </p:nvSpPr>
        <p:spPr/>
        <p:txBody>
          <a:bodyPr/>
          <a:lstStyle/>
          <a:p>
            <a:r>
              <a:rPr lang="en-US"/>
              <a:t>Author or title of presentation</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grpSp>
        <p:nvGrpSpPr>
          <p:cNvPr id="11" name="Group 10"/>
          <p:cNvGrpSpPr/>
          <p:nvPr userDrawn="1"/>
        </p:nvGrpSpPr>
        <p:grpSpPr>
          <a:xfrm>
            <a:off x="614080" y="6176962"/>
            <a:ext cx="2002511" cy="666969"/>
            <a:chOff x="614080" y="6176962"/>
            <a:chExt cx="2002511" cy="666969"/>
          </a:xfrm>
        </p:grpSpPr>
        <p:sp>
          <p:nvSpPr>
            <p:cNvPr id="12" name="Rectangle 11"/>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19281673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0B188E18-7BDE-7644-B1AB-E01BE08F67EB}" type="datetime1">
              <a:rPr lang="fi-FI" smtClean="0"/>
              <a:t>4.6.2024</a:t>
            </a:fld>
            <a:endParaRPr lang="en-US"/>
          </a:p>
        </p:txBody>
      </p:sp>
      <p:sp>
        <p:nvSpPr>
          <p:cNvPr id="4" name="Footer Placeholder 3"/>
          <p:cNvSpPr>
            <a:spLocks noGrp="1"/>
          </p:cNvSpPr>
          <p:nvPr>
            <p:ph type="ftr" sz="quarter" idx="11"/>
          </p:nvPr>
        </p:nvSpPr>
        <p:spPr/>
        <p:txBody>
          <a:bodyPr/>
          <a:lstStyle/>
          <a:p>
            <a:r>
              <a:rPr lang="en-US"/>
              <a:t>Author or title of presentation</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grpSp>
        <p:nvGrpSpPr>
          <p:cNvPr id="6" name="Group 5"/>
          <p:cNvGrpSpPr/>
          <p:nvPr userDrawn="1"/>
        </p:nvGrpSpPr>
        <p:grpSpPr>
          <a:xfrm>
            <a:off x="614080" y="6176962"/>
            <a:ext cx="2002511" cy="666969"/>
            <a:chOff x="614080" y="6176962"/>
            <a:chExt cx="2002511" cy="666969"/>
          </a:xfrm>
        </p:grpSpPr>
        <p:sp>
          <p:nvSpPr>
            <p:cNvPr id="7" name="Rectangle 6"/>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2194269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72364-7285-9240-9323-75750ECB2DC1}" type="datetime1">
              <a:rPr lang="fi-FI" smtClean="0"/>
              <a:t>4.6.2024</a:t>
            </a:fld>
            <a:endParaRPr lang="en-US"/>
          </a:p>
        </p:txBody>
      </p:sp>
      <p:sp>
        <p:nvSpPr>
          <p:cNvPr id="3" name="Footer Placeholder 2"/>
          <p:cNvSpPr>
            <a:spLocks noGrp="1"/>
          </p:cNvSpPr>
          <p:nvPr>
            <p:ph type="ftr" sz="quarter" idx="11"/>
          </p:nvPr>
        </p:nvSpPr>
        <p:spPr/>
        <p:txBody>
          <a:bodyPr/>
          <a:lstStyle/>
          <a:p>
            <a:r>
              <a:rPr lang="en-US"/>
              <a:t>Author or title of presentation</a:t>
            </a:r>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grpSp>
        <p:nvGrpSpPr>
          <p:cNvPr id="5" name="Group 4"/>
          <p:cNvGrpSpPr/>
          <p:nvPr userDrawn="1"/>
        </p:nvGrpSpPr>
        <p:grpSpPr>
          <a:xfrm>
            <a:off x="614080" y="6176962"/>
            <a:ext cx="2002511" cy="666969"/>
            <a:chOff x="614080" y="6176962"/>
            <a:chExt cx="2002511" cy="666969"/>
          </a:xfrm>
        </p:grpSpPr>
        <p:sp>
          <p:nvSpPr>
            <p:cNvPr id="6" name="Rectangle 5"/>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4386161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fi-FI"/>
              <a:t>Muokkaa ots. perustyyl. napsautt.</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1" y="5781550"/>
            <a:ext cx="2451100" cy="734500"/>
          </a:xfrm>
          <a:prstGeom prst="rect">
            <a:avLst/>
          </a:prstGeom>
        </p:spPr>
      </p:pic>
    </p:spTree>
    <p:extLst>
      <p:ext uri="{BB962C8B-B14F-4D97-AF65-F5344CB8AC3E}">
        <p14:creationId xmlns:p14="http://schemas.microsoft.com/office/powerpoint/2010/main" val="1463771394"/>
      </p:ext>
    </p:extLst>
  </p:cSld>
  <p:clrMapOvr>
    <a:masterClrMapping/>
  </p:clrMapOvr>
  <p:hf hdr="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sz="half" idx="1"/>
          </p:nvPr>
        </p:nvSpPr>
        <p:spPr>
          <a:xfrm>
            <a:off x="615575" y="1825625"/>
            <a:ext cx="5390777"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79932CA8-7082-D044-9DFF-82CF3BBD2E92}" type="datetime1">
              <a:rPr lang="fi-FI" smtClean="0"/>
              <a:t>4.6.2024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Author or title of presentation</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grpSp>
        <p:nvGrpSpPr>
          <p:cNvPr id="8" name="Group 7"/>
          <p:cNvGrpSpPr/>
          <p:nvPr userDrawn="1"/>
        </p:nvGrpSpPr>
        <p:grpSpPr>
          <a:xfrm>
            <a:off x="614080" y="6176962"/>
            <a:ext cx="2002511" cy="666969"/>
            <a:chOff x="614080" y="6176962"/>
            <a:chExt cx="2002511" cy="666969"/>
          </a:xfrm>
        </p:grpSpPr>
        <p:sp>
          <p:nvSpPr>
            <p:cNvPr id="9" name="Rectangle 8"/>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3748314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sz="half" idx="1"/>
          </p:nvPr>
        </p:nvSpPr>
        <p:spPr>
          <a:xfrm>
            <a:off x="6190132" y="1825625"/>
            <a:ext cx="5390777"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fld id="{A562BB25-0710-D14B-A0B8-2BB442136615}" type="datetime1">
              <a:rPr lang="fi-FI" smtClean="0"/>
              <a:t>4.6.2024</a:t>
            </a:fld>
            <a:endParaRPr lang="en-US"/>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en-US"/>
              <a:t>Author or title of presentation</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538"/>
          <a:stretch/>
        </p:blipFill>
        <p:spPr>
          <a:xfrm>
            <a:off x="633549" y="6062950"/>
            <a:ext cx="1751606" cy="734500"/>
          </a:xfrm>
          <a:prstGeom prst="rect">
            <a:avLst/>
          </a:prstGeom>
        </p:spPr>
      </p:pic>
    </p:spTree>
    <p:extLst>
      <p:ext uri="{BB962C8B-B14F-4D97-AF65-F5344CB8AC3E}">
        <p14:creationId xmlns:p14="http://schemas.microsoft.com/office/powerpoint/2010/main" val="102501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6219"/>
          <a:stretch/>
        </p:blipFill>
        <p:spPr>
          <a:xfrm>
            <a:off x="224837" y="6042074"/>
            <a:ext cx="3002866" cy="755325"/>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fi-FI"/>
              <a:t>Muokkaa ots. perustyyl. napsautt.</a:t>
            </a:r>
            <a:endParaRPr lang="en-US"/>
          </a:p>
        </p:txBody>
      </p:sp>
      <p:sp>
        <p:nvSpPr>
          <p:cNvPr id="4" name="Date Placeholder 3"/>
          <p:cNvSpPr>
            <a:spLocks noGrp="1"/>
          </p:cNvSpPr>
          <p:nvPr>
            <p:ph type="dt" sz="half" idx="10"/>
          </p:nvPr>
        </p:nvSpPr>
        <p:spPr/>
        <p:txBody>
          <a:bodyPr/>
          <a:lstStyle/>
          <a:p>
            <a:fld id="{FB9CCA22-5161-054B-A204-A85D83115CFE}" type="datetime1">
              <a:rPr lang="fi-FI" smtClean="0"/>
              <a:t>4.6.2024</a:t>
            </a:fld>
            <a:endParaRPr lang="en-US"/>
          </a:p>
        </p:txBody>
      </p:sp>
      <p:sp>
        <p:nvSpPr>
          <p:cNvPr id="5" name="Footer Placeholder 4"/>
          <p:cNvSpPr>
            <a:spLocks noGrp="1"/>
          </p:cNvSpPr>
          <p:nvPr>
            <p:ph type="ftr" sz="quarter" idx="11"/>
          </p:nvPr>
        </p:nvSpPr>
        <p:spPr/>
        <p:txBody>
          <a:bodyPr/>
          <a:lstStyle/>
          <a:p>
            <a:r>
              <a:rPr lang="en-US"/>
              <a:t>Author or title of presentation</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grpSp>
        <p:nvGrpSpPr>
          <p:cNvPr id="14" name="Group 13"/>
          <p:cNvGrpSpPr/>
          <p:nvPr userDrawn="1"/>
        </p:nvGrpSpPr>
        <p:grpSpPr>
          <a:xfrm>
            <a:off x="614081" y="6274193"/>
            <a:ext cx="2002511" cy="583808"/>
            <a:chOff x="614080" y="6260123"/>
            <a:chExt cx="2002511" cy="583808"/>
          </a:xfrm>
        </p:grpSpPr>
        <p:sp>
          <p:nvSpPr>
            <p:cNvPr id="15" name="Rectangle 14"/>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grpSp>
        <p:nvGrpSpPr>
          <p:cNvPr id="17" name="Group 16"/>
          <p:cNvGrpSpPr/>
          <p:nvPr userDrawn="1"/>
        </p:nvGrpSpPr>
        <p:grpSpPr>
          <a:xfrm>
            <a:off x="614080" y="6297705"/>
            <a:ext cx="2002511" cy="583808"/>
            <a:chOff x="614080" y="6260123"/>
            <a:chExt cx="2002511" cy="583808"/>
          </a:xfrm>
        </p:grpSpPr>
        <p:sp>
          <p:nvSpPr>
            <p:cNvPr id="18" name="Rectangle 1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sp>
        <p:nvSpPr>
          <p:cNvPr id="3" name="Content Placeholder 2"/>
          <p:cNvSpPr>
            <a:spLocks noGrp="1"/>
          </p:cNvSpPr>
          <p:nvPr>
            <p:ph idx="1"/>
          </p:nvPr>
        </p:nvSpPr>
        <p:spPr>
          <a:xfrm>
            <a:off x="614081" y="4258730"/>
            <a:ext cx="9478683" cy="20389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7028817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noProof="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6334"/>
            <a:ext cx="11899392" cy="5823760"/>
          </a:xfrm>
          <a:prstGeom prst="rect">
            <a:avLst/>
          </a:prstGeom>
        </p:spPr>
      </p:pic>
      <p:sp>
        <p:nvSpPr>
          <p:cNvPr id="11" name="TextBox 10"/>
          <p:cNvSpPr txBox="1"/>
          <p:nvPr userDrawn="1"/>
        </p:nvSpPr>
        <p:spPr>
          <a:xfrm>
            <a:off x="1532074" y="2173520"/>
            <a:ext cx="9137945" cy="878681"/>
          </a:xfrm>
          <a:prstGeom prst="rect">
            <a:avLst/>
          </a:prstGeom>
          <a:noFill/>
        </p:spPr>
        <p:txBody>
          <a:bodyPr wrap="square" rtlCol="0">
            <a:noAutofit/>
          </a:bodyPr>
          <a:lstStyle/>
          <a:p>
            <a:pPr algn="ctr"/>
            <a:r>
              <a:rPr lang="en-US" sz="4800">
                <a:solidFill>
                  <a:schemeClr val="bg1"/>
                </a:solidFill>
              </a:rPr>
              <a:t>Finland is a forerunner </a:t>
            </a:r>
            <a:br>
              <a:rPr lang="en-US" sz="4800">
                <a:solidFill>
                  <a:schemeClr val="bg1"/>
                </a:solidFill>
              </a:rPr>
            </a:br>
            <a:r>
              <a:rPr lang="en-US" sz="4800">
                <a:solidFill>
                  <a:schemeClr val="bg1"/>
                </a:solidFill>
              </a:rPr>
              <a:t>in the energy sector</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54570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image" Target="../media/image1.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theme" Target="../theme/theme5.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noProof="0"/>
              <a:t>Muokkaa ots. perustyyl. napsautt.</a:t>
            </a:r>
            <a:endParaRPr lang="en-US" noProof="0"/>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a:t>19.9.2023</a:t>
            </a:r>
            <a:endParaRPr lang="en-US"/>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a:t>J. Leskelä</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724093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a:t>19.9.2023</a:t>
            </a:r>
            <a:endParaRPr lang="en-US"/>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a:t>J. Leskelä</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73722751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Lst>
  <p:hf sldNum="0" hdr="0" ftr="0" dt="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noProof="0"/>
              <a:t>Muokkaa ots. perustyyl. napsautt.</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noProof="0"/>
              <a:t>19.9.2023</a:t>
            </a:r>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noProof="0"/>
              <a:t>J. Leskelä</a:t>
            </a:r>
            <a:endParaRPr lang="fi-FI" noProof="0"/>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345199866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hf sldNum="0" hdr="0" ftr="0" dt="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a:t>19.9.2023</a:t>
            </a:r>
            <a:endParaRPr lang="en-US"/>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a:t>J. Leskelä</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375366384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hf sldNum="0" hdr="0" ftr="0" dt="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noProof="0"/>
              <a:t>Muokkaa ots. perustyyl. napsautt.</a:t>
            </a:r>
            <a:endParaRPr lang="en-US" noProof="0"/>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8604703-971B-B949-B918-085A9AB89765}" type="datetime1">
              <a:rPr lang="fi-FI" smtClean="0"/>
              <a:t>4.6.2024</a:t>
            </a:fld>
            <a:endParaRPr lang="en-US"/>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a:t>Author or title of presentation</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6265914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hf hd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3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i-FI" sz="5400" err="1"/>
              <a:t>Policy</a:t>
            </a:r>
            <a:r>
              <a:rPr lang="fi-FI" sz="5400"/>
              <a:t> </a:t>
            </a:r>
            <a:r>
              <a:rPr lang="fi-FI" sz="5400" err="1"/>
              <a:t>architecture</a:t>
            </a:r>
            <a:r>
              <a:rPr lang="fi-FI" sz="5400"/>
              <a:t> for a </a:t>
            </a:r>
            <a:r>
              <a:rPr lang="fi-FI" sz="5400" err="1"/>
              <a:t>sustainable</a:t>
            </a:r>
            <a:r>
              <a:rPr lang="fi-FI" sz="5400"/>
              <a:t> </a:t>
            </a:r>
            <a:r>
              <a:rPr lang="fi-FI" sz="5400" err="1"/>
              <a:t>energy</a:t>
            </a:r>
            <a:r>
              <a:rPr lang="fi-FI" sz="5400"/>
              <a:t> </a:t>
            </a:r>
            <a:r>
              <a:rPr lang="fi-FI" sz="5400" err="1"/>
              <a:t>system</a:t>
            </a:r>
            <a:endParaRPr lang="en-US"/>
          </a:p>
        </p:txBody>
      </p:sp>
      <p:sp>
        <p:nvSpPr>
          <p:cNvPr id="9" name="Subtitle 8"/>
          <p:cNvSpPr>
            <a:spLocks noGrp="1"/>
          </p:cNvSpPr>
          <p:nvPr>
            <p:ph type="subTitle" idx="1"/>
          </p:nvPr>
        </p:nvSpPr>
        <p:spPr/>
        <p:txBody>
          <a:bodyPr>
            <a:normAutofit/>
          </a:bodyPr>
          <a:lstStyle/>
          <a:p>
            <a:r>
              <a:rPr lang="en-US"/>
              <a:t>Finnish Energy input to energy policy agenda of 2024-29</a:t>
            </a:r>
          </a:p>
        </p:txBody>
      </p:sp>
    </p:spTree>
    <p:extLst>
      <p:ext uri="{BB962C8B-B14F-4D97-AF65-F5344CB8AC3E}">
        <p14:creationId xmlns:p14="http://schemas.microsoft.com/office/powerpoint/2010/main" val="103973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BFA839-88B7-B7FB-6C8E-BB8FF41018D2}"/>
              </a:ext>
            </a:extLst>
          </p:cNvPr>
          <p:cNvSpPr>
            <a:spLocks noGrp="1"/>
          </p:cNvSpPr>
          <p:nvPr>
            <p:ph type="title"/>
          </p:nvPr>
        </p:nvSpPr>
        <p:spPr/>
        <p:txBody>
          <a:bodyPr/>
          <a:lstStyle/>
          <a:p>
            <a:r>
              <a:rPr lang="fi-FI" err="1"/>
              <a:t>Clean</a:t>
            </a:r>
            <a:r>
              <a:rPr lang="fi-FI"/>
              <a:t> </a:t>
            </a:r>
            <a:r>
              <a:rPr lang="fi-FI" err="1"/>
              <a:t>economy</a:t>
            </a:r>
            <a:endParaRPr lang="fi-FI">
              <a:solidFill>
                <a:srgbClr val="FF0000"/>
              </a:solidFill>
            </a:endParaRPr>
          </a:p>
        </p:txBody>
      </p:sp>
      <p:sp>
        <p:nvSpPr>
          <p:cNvPr id="3" name="Sisällön paikkamerkki 2">
            <a:extLst>
              <a:ext uri="{FF2B5EF4-FFF2-40B4-BE49-F238E27FC236}">
                <a16:creationId xmlns:a16="http://schemas.microsoft.com/office/drawing/2014/main" id="{303F166F-4E98-6B48-DB29-0BA1268CE1A3}"/>
              </a:ext>
            </a:extLst>
          </p:cNvPr>
          <p:cNvSpPr>
            <a:spLocks noGrp="1"/>
          </p:cNvSpPr>
          <p:nvPr>
            <p:ph sz="half" idx="1"/>
          </p:nvPr>
        </p:nvSpPr>
        <p:spPr/>
        <p:txBody>
          <a:bodyPr/>
          <a:lstStyle/>
          <a:p>
            <a:pPr marL="0" indent="0">
              <a:buNone/>
            </a:pPr>
            <a:r>
              <a:rPr lang="fi-FI" sz="1400" b="1"/>
              <a:t>Bringing down climate emissions from electricity and heat by developing an emissions trading scheme</a:t>
            </a:r>
          </a:p>
          <a:p>
            <a:r>
              <a:rPr lang="fi-FI" sz="1400"/>
              <a:t>Total EU emissions should be reduced by 80-90% from 1990 levels by 2040. The 2040 framework should be built in particular on emissions </a:t>
            </a:r>
            <a:r>
              <a:rPr lang="fi-FI" sz="1400" err="1"/>
              <a:t>trading</a:t>
            </a:r>
            <a:r>
              <a:rPr lang="fi-FI" sz="1400"/>
              <a:t>.</a:t>
            </a:r>
          </a:p>
          <a:p>
            <a:r>
              <a:rPr lang="fi-FI" sz="1400" err="1"/>
              <a:t>Further</a:t>
            </a:r>
            <a:r>
              <a:rPr lang="fi-FI" sz="1400"/>
              <a:t> development of emissions trading and the re-setting of the 2040 emissions quota is needed to ensure continued emission reductions in the energy sector in a reliable and cost-effective </a:t>
            </a:r>
            <a:r>
              <a:rPr lang="fi-FI" sz="1400" err="1"/>
              <a:t>way</a:t>
            </a:r>
            <a:r>
              <a:rPr lang="fi-FI" sz="1400"/>
              <a:t>.</a:t>
            </a:r>
          </a:p>
          <a:p>
            <a:r>
              <a:rPr lang="fi-FI" sz="1400" err="1"/>
              <a:t>Emissions</a:t>
            </a:r>
            <a:r>
              <a:rPr lang="fi-FI" sz="1400"/>
              <a:t> trading should cover a larger share of EU emissions, possibly even all of them. In particular for heating, coverage must be ensured. </a:t>
            </a:r>
          </a:p>
          <a:p>
            <a:pPr lvl="1">
              <a:buFont typeface="Wingdings" panose="05000000000000000000" pitchFamily="2" charset="2"/>
              <a:buChar char="Ø"/>
            </a:pPr>
            <a:endParaRPr lang="fi-FI" sz="1200"/>
          </a:p>
          <a:p>
            <a:pPr marL="0" indent="0">
              <a:buNone/>
            </a:pPr>
            <a:r>
              <a:rPr lang="fi-FI" sz="1400" b="1"/>
              <a:t>All forms of zero-emission and carbon-neutral production must </a:t>
            </a:r>
            <a:r>
              <a:rPr lang="fi-FI" sz="1400" b="1" err="1"/>
              <a:t>be</a:t>
            </a:r>
            <a:r>
              <a:rPr lang="fi-FI" sz="1400" b="1"/>
              <a:t> </a:t>
            </a:r>
            <a:r>
              <a:rPr lang="fi-FI" sz="1400" b="1" err="1"/>
              <a:t>available</a:t>
            </a:r>
            <a:r>
              <a:rPr lang="fi-FI" sz="1400" b="1"/>
              <a:t> for </a:t>
            </a:r>
            <a:r>
              <a:rPr lang="fi-FI" sz="1400" b="1" err="1"/>
              <a:t>investors</a:t>
            </a:r>
            <a:r>
              <a:rPr lang="fi-FI" sz="1400" b="1"/>
              <a:t> </a:t>
            </a:r>
          </a:p>
          <a:p>
            <a:r>
              <a:rPr lang="fi-FI" sz="1400"/>
              <a:t>Developing the competitiveness of nuclear, hydro, bioenergy, clean gases, wind and solar power</a:t>
            </a:r>
          </a:p>
        </p:txBody>
      </p:sp>
      <p:sp>
        <p:nvSpPr>
          <p:cNvPr id="4" name="Sisällön paikkamerkki 3">
            <a:extLst>
              <a:ext uri="{FF2B5EF4-FFF2-40B4-BE49-F238E27FC236}">
                <a16:creationId xmlns:a16="http://schemas.microsoft.com/office/drawing/2014/main" id="{AB3A7180-D47F-0758-565E-16FEBB6D74AE}"/>
              </a:ext>
            </a:extLst>
          </p:cNvPr>
          <p:cNvSpPr>
            <a:spLocks noGrp="1"/>
          </p:cNvSpPr>
          <p:nvPr>
            <p:ph sz="half" idx="2"/>
          </p:nvPr>
        </p:nvSpPr>
        <p:spPr>
          <a:xfrm>
            <a:off x="6312647" y="1420427"/>
            <a:ext cx="5283204" cy="4756536"/>
          </a:xfrm>
        </p:spPr>
        <p:txBody>
          <a:bodyPr/>
          <a:lstStyle/>
          <a:p>
            <a:pPr marL="0" lvl="0" indent="0">
              <a:buNone/>
            </a:pPr>
            <a:r>
              <a:rPr lang="fi-FI" sz="1400" b="1" err="1"/>
              <a:t>Making</a:t>
            </a:r>
            <a:r>
              <a:rPr lang="fi-FI" sz="1400" b="1"/>
              <a:t> </a:t>
            </a:r>
            <a:r>
              <a:rPr lang="fi-FI" sz="1400" b="1" err="1"/>
              <a:t>energy</a:t>
            </a:r>
            <a:r>
              <a:rPr lang="fi-FI" sz="1400" b="1"/>
              <a:t> </a:t>
            </a:r>
            <a:r>
              <a:rPr lang="fi-FI" sz="1400" b="1" err="1"/>
              <a:t>efficiency</a:t>
            </a:r>
            <a:r>
              <a:rPr lang="fi-FI" sz="1400" b="1"/>
              <a:t> </a:t>
            </a:r>
            <a:r>
              <a:rPr lang="fi-FI" sz="1400" b="1" err="1"/>
              <a:t>regulation</a:t>
            </a:r>
            <a:r>
              <a:rPr lang="fi-FI" sz="1400" b="1"/>
              <a:t> </a:t>
            </a:r>
            <a:r>
              <a:rPr lang="fi-FI" sz="1400" b="1" err="1"/>
              <a:t>compatible</a:t>
            </a:r>
            <a:r>
              <a:rPr lang="fi-FI" sz="1400" b="1"/>
              <a:t> </a:t>
            </a:r>
            <a:r>
              <a:rPr lang="fi-FI" sz="1400" b="1" err="1"/>
              <a:t>with</a:t>
            </a:r>
            <a:r>
              <a:rPr lang="fi-FI" sz="1400" b="1"/>
              <a:t> </a:t>
            </a:r>
            <a:r>
              <a:rPr lang="fi-FI" sz="1400" b="1" err="1"/>
              <a:t>the</a:t>
            </a:r>
            <a:r>
              <a:rPr lang="fi-FI" sz="1400" b="1"/>
              <a:t> </a:t>
            </a:r>
            <a:r>
              <a:rPr lang="fi-FI" sz="1400" b="1" err="1"/>
              <a:t>internal</a:t>
            </a:r>
            <a:r>
              <a:rPr lang="fi-FI" sz="1400" b="1"/>
              <a:t> market</a:t>
            </a:r>
          </a:p>
          <a:p>
            <a:r>
              <a:rPr lang="fi-FI" sz="1400"/>
              <a:t>Energy </a:t>
            </a:r>
            <a:r>
              <a:rPr lang="fi-FI" sz="1400" err="1"/>
              <a:t>efficiency</a:t>
            </a:r>
            <a:r>
              <a:rPr lang="fi-FI" sz="1400"/>
              <a:t> </a:t>
            </a:r>
            <a:r>
              <a:rPr lang="fi-FI" sz="1400" err="1"/>
              <a:t>policy</a:t>
            </a:r>
            <a:r>
              <a:rPr lang="fi-FI" sz="1400"/>
              <a:t> </a:t>
            </a:r>
            <a:r>
              <a:rPr lang="fi-FI" sz="1400" err="1"/>
              <a:t>measures</a:t>
            </a:r>
            <a:r>
              <a:rPr lang="fi-FI" sz="1400"/>
              <a:t> </a:t>
            </a:r>
            <a:r>
              <a:rPr lang="fi-FI" sz="1400" err="1"/>
              <a:t>must</a:t>
            </a:r>
            <a:r>
              <a:rPr lang="fi-FI" sz="1400"/>
              <a:t> </a:t>
            </a:r>
            <a:r>
              <a:rPr lang="fi-FI" sz="1400" err="1"/>
              <a:t>support</a:t>
            </a:r>
            <a:r>
              <a:rPr lang="fi-FI" sz="1400"/>
              <a:t> </a:t>
            </a:r>
            <a:r>
              <a:rPr lang="fi-FI" sz="1400" err="1"/>
              <a:t>the</a:t>
            </a:r>
            <a:r>
              <a:rPr lang="fi-FI" sz="1400"/>
              <a:t> </a:t>
            </a:r>
            <a:r>
              <a:rPr lang="fi-FI" sz="1400" err="1"/>
              <a:t>achievement</a:t>
            </a:r>
            <a:r>
              <a:rPr lang="fi-FI" sz="1400"/>
              <a:t> of </a:t>
            </a:r>
            <a:r>
              <a:rPr lang="fi-FI" sz="1400" err="1"/>
              <a:t>the</a:t>
            </a:r>
            <a:r>
              <a:rPr lang="fi-FI" sz="1400"/>
              <a:t> </a:t>
            </a:r>
            <a:r>
              <a:rPr lang="fi-FI" sz="1400" err="1"/>
              <a:t>climate</a:t>
            </a:r>
            <a:r>
              <a:rPr lang="fi-FI" sz="1400"/>
              <a:t> </a:t>
            </a:r>
            <a:r>
              <a:rPr lang="fi-FI" sz="1400" err="1"/>
              <a:t>target</a:t>
            </a:r>
            <a:r>
              <a:rPr lang="fi-FI" sz="1400"/>
              <a:t>.</a:t>
            </a:r>
          </a:p>
          <a:p>
            <a:r>
              <a:rPr lang="fi-FI" sz="1400"/>
              <a:t>Energy </a:t>
            </a:r>
            <a:r>
              <a:rPr lang="fi-FI" sz="1400" err="1"/>
              <a:t>efficiency</a:t>
            </a:r>
            <a:r>
              <a:rPr lang="fi-FI" sz="1400"/>
              <a:t> </a:t>
            </a:r>
            <a:r>
              <a:rPr lang="fi-FI" sz="1400" err="1"/>
              <a:t>regulation</a:t>
            </a:r>
            <a:r>
              <a:rPr lang="fi-FI" sz="1400"/>
              <a:t> </a:t>
            </a:r>
            <a:r>
              <a:rPr lang="fi-FI" sz="1400" err="1"/>
              <a:t>should</a:t>
            </a:r>
            <a:r>
              <a:rPr lang="fi-FI" sz="1400"/>
              <a:t> </a:t>
            </a:r>
            <a:r>
              <a:rPr lang="fi-FI" sz="1400" err="1"/>
              <a:t>be</a:t>
            </a:r>
            <a:r>
              <a:rPr lang="fi-FI" sz="1400"/>
              <a:t> </a:t>
            </a:r>
            <a:r>
              <a:rPr lang="fi-FI" sz="1400" err="1"/>
              <a:t>simplified</a:t>
            </a:r>
            <a:r>
              <a:rPr lang="fi-FI" sz="1400"/>
              <a:t> and </a:t>
            </a:r>
            <a:r>
              <a:rPr lang="fi-FI" sz="1400" err="1"/>
              <a:t>focused</a:t>
            </a:r>
            <a:r>
              <a:rPr lang="fi-FI" sz="1400"/>
              <a:t> to </a:t>
            </a:r>
            <a:r>
              <a:rPr lang="fi-FI" sz="1400" err="1"/>
              <a:t>support</a:t>
            </a:r>
            <a:r>
              <a:rPr lang="fi-FI" sz="1400"/>
              <a:t> </a:t>
            </a:r>
            <a:r>
              <a:rPr lang="fi-FI" sz="1400" err="1"/>
              <a:t>the</a:t>
            </a:r>
            <a:r>
              <a:rPr lang="fi-FI" sz="1400"/>
              <a:t> </a:t>
            </a:r>
            <a:r>
              <a:rPr lang="fi-FI" sz="1400" err="1"/>
              <a:t>EU's</a:t>
            </a:r>
            <a:r>
              <a:rPr lang="fi-FI" sz="1400"/>
              <a:t> transition </a:t>
            </a:r>
            <a:r>
              <a:rPr lang="fi-FI" sz="1400" err="1"/>
              <a:t>away</a:t>
            </a:r>
            <a:r>
              <a:rPr lang="fi-FI" sz="1400"/>
              <a:t> </a:t>
            </a:r>
            <a:r>
              <a:rPr lang="fi-FI" sz="1400" err="1"/>
              <a:t>from</a:t>
            </a:r>
            <a:r>
              <a:rPr lang="fi-FI" sz="1400"/>
              <a:t> </a:t>
            </a:r>
            <a:r>
              <a:rPr lang="fi-FI" sz="1400" err="1"/>
              <a:t>fossil</a:t>
            </a:r>
            <a:r>
              <a:rPr lang="fi-FI" sz="1400"/>
              <a:t> </a:t>
            </a:r>
            <a:r>
              <a:rPr lang="fi-FI" sz="1400" err="1"/>
              <a:t>fuels</a:t>
            </a:r>
            <a:r>
              <a:rPr lang="fi-FI" sz="1400"/>
              <a:t>. </a:t>
            </a:r>
            <a:r>
              <a:rPr lang="fi-FI" sz="1400" err="1"/>
              <a:t>Instead</a:t>
            </a:r>
            <a:r>
              <a:rPr lang="fi-FI" sz="1400"/>
              <a:t> of </a:t>
            </a:r>
            <a:r>
              <a:rPr lang="fi-FI" sz="1400" err="1"/>
              <a:t>limiting</a:t>
            </a:r>
            <a:r>
              <a:rPr lang="fi-FI" sz="1400"/>
              <a:t> </a:t>
            </a:r>
            <a:r>
              <a:rPr lang="fi-FI" sz="1400" err="1"/>
              <a:t>consumption</a:t>
            </a:r>
            <a:r>
              <a:rPr lang="fi-FI" sz="1400"/>
              <a:t>, </a:t>
            </a:r>
            <a:r>
              <a:rPr lang="fi-FI" sz="1400" err="1"/>
              <a:t>energy</a:t>
            </a:r>
            <a:r>
              <a:rPr lang="fi-FI" sz="1400"/>
              <a:t> </a:t>
            </a:r>
            <a:r>
              <a:rPr lang="fi-FI" sz="1400" err="1"/>
              <a:t>efficiency</a:t>
            </a:r>
            <a:r>
              <a:rPr lang="fi-FI" sz="1400"/>
              <a:t> </a:t>
            </a:r>
            <a:r>
              <a:rPr lang="fi-FI" sz="1400" err="1"/>
              <a:t>targets</a:t>
            </a:r>
            <a:r>
              <a:rPr lang="fi-FI" sz="1400"/>
              <a:t> </a:t>
            </a:r>
            <a:r>
              <a:rPr lang="fi-FI" sz="1400" err="1"/>
              <a:t>should</a:t>
            </a:r>
            <a:r>
              <a:rPr lang="fi-FI" sz="1400"/>
              <a:t> </a:t>
            </a:r>
            <a:r>
              <a:rPr lang="fi-FI" sz="1400" err="1"/>
              <a:t>promote</a:t>
            </a:r>
            <a:r>
              <a:rPr lang="fi-FI" sz="1400"/>
              <a:t> emission </a:t>
            </a:r>
            <a:r>
              <a:rPr lang="fi-FI" sz="1400" err="1"/>
              <a:t>reductions</a:t>
            </a:r>
            <a:r>
              <a:rPr lang="fi-FI" sz="1400"/>
              <a:t> and </a:t>
            </a:r>
            <a:r>
              <a:rPr lang="fi-FI" sz="1400" err="1"/>
              <a:t>take</a:t>
            </a:r>
            <a:r>
              <a:rPr lang="fi-FI" sz="1400"/>
              <a:t> into </a:t>
            </a:r>
            <a:r>
              <a:rPr lang="fi-FI" sz="1400" err="1"/>
              <a:t>account</a:t>
            </a:r>
            <a:r>
              <a:rPr lang="fi-FI" sz="1400"/>
              <a:t> </a:t>
            </a:r>
            <a:r>
              <a:rPr lang="fi-FI" sz="1400" err="1"/>
              <a:t>the</a:t>
            </a:r>
            <a:r>
              <a:rPr lang="fi-FI" sz="1400"/>
              <a:t> </a:t>
            </a:r>
            <a:r>
              <a:rPr lang="fi-FI" sz="1400" err="1"/>
              <a:t>technologies</a:t>
            </a:r>
            <a:r>
              <a:rPr lang="fi-FI" sz="1400"/>
              <a:t> </a:t>
            </a:r>
            <a:r>
              <a:rPr lang="fi-FI" sz="1400" err="1"/>
              <a:t>needed</a:t>
            </a:r>
            <a:r>
              <a:rPr lang="fi-FI" sz="1400"/>
              <a:t> for a </a:t>
            </a:r>
            <a:r>
              <a:rPr lang="fi-FI" sz="1400" err="1"/>
              <a:t>clean</a:t>
            </a:r>
            <a:r>
              <a:rPr lang="fi-FI" sz="1400"/>
              <a:t> transition on a </a:t>
            </a:r>
            <a:r>
              <a:rPr lang="fi-FI" sz="1400" err="1"/>
              <a:t>Member</a:t>
            </a:r>
            <a:r>
              <a:rPr lang="fi-FI" sz="1400"/>
              <a:t> State-</a:t>
            </a:r>
            <a:r>
              <a:rPr lang="fi-FI" sz="1400" err="1"/>
              <a:t>by</a:t>
            </a:r>
            <a:r>
              <a:rPr lang="fi-FI" sz="1400"/>
              <a:t>-</a:t>
            </a:r>
            <a:r>
              <a:rPr lang="fi-FI" sz="1400" err="1"/>
              <a:t>Member</a:t>
            </a:r>
            <a:r>
              <a:rPr lang="fi-FI" sz="1400"/>
              <a:t> State </a:t>
            </a:r>
            <a:r>
              <a:rPr lang="fi-FI" sz="1400" err="1"/>
              <a:t>basis</a:t>
            </a:r>
            <a:r>
              <a:rPr lang="fi-FI" sz="1400"/>
              <a:t>.</a:t>
            </a:r>
          </a:p>
          <a:p>
            <a:pPr marL="0" lvl="0" indent="0" rtl="0">
              <a:buNone/>
            </a:pPr>
            <a:r>
              <a:rPr lang="fi-FI" sz="1400" b="1" err="1"/>
              <a:t>Emissions</a:t>
            </a:r>
            <a:r>
              <a:rPr lang="fi-FI" sz="1400" b="1"/>
              <a:t> in </a:t>
            </a:r>
            <a:r>
              <a:rPr lang="fi-FI" sz="1400" b="1" err="1"/>
              <a:t>the</a:t>
            </a:r>
            <a:r>
              <a:rPr lang="fi-FI" sz="1400" b="1"/>
              <a:t> </a:t>
            </a:r>
            <a:r>
              <a:rPr lang="fi-FI" sz="1400" b="1" err="1"/>
              <a:t>focus</a:t>
            </a:r>
            <a:r>
              <a:rPr lang="fi-FI" sz="1400" b="1"/>
              <a:t> </a:t>
            </a:r>
            <a:r>
              <a:rPr lang="fi-FI" sz="1400" b="1" err="1"/>
              <a:t>when</a:t>
            </a:r>
            <a:r>
              <a:rPr lang="fi-FI" sz="1400" b="1"/>
              <a:t> </a:t>
            </a:r>
            <a:r>
              <a:rPr lang="fi-FI" sz="1400" b="1" err="1"/>
              <a:t>adjusting</a:t>
            </a:r>
            <a:r>
              <a:rPr lang="fi-FI" sz="1400" b="1"/>
              <a:t> </a:t>
            </a:r>
            <a:r>
              <a:rPr lang="fi-FI" sz="1400" b="1" err="1"/>
              <a:t>the</a:t>
            </a:r>
            <a:r>
              <a:rPr lang="fi-FI" sz="1400" b="1"/>
              <a:t> </a:t>
            </a:r>
            <a:r>
              <a:rPr lang="fi-FI" sz="1400" b="1" err="1"/>
              <a:t>rules</a:t>
            </a:r>
            <a:r>
              <a:rPr lang="fi-FI" sz="1400" b="1"/>
              <a:t> for </a:t>
            </a:r>
            <a:r>
              <a:rPr lang="fi-FI" sz="1400" b="1" err="1"/>
              <a:t>electrification</a:t>
            </a:r>
            <a:endParaRPr lang="fi-FI" sz="1200"/>
          </a:p>
          <a:p>
            <a:r>
              <a:rPr lang="fi-FI" sz="1400" err="1"/>
              <a:t>The</a:t>
            </a:r>
            <a:r>
              <a:rPr lang="fi-FI" sz="1400"/>
              <a:t> </a:t>
            </a:r>
            <a:r>
              <a:rPr lang="fi-FI" sz="1400" err="1"/>
              <a:t>rules</a:t>
            </a:r>
            <a:r>
              <a:rPr lang="fi-FI" sz="1400"/>
              <a:t> of </a:t>
            </a:r>
            <a:r>
              <a:rPr lang="fi-FI" sz="1400" err="1"/>
              <a:t>the</a:t>
            </a:r>
            <a:r>
              <a:rPr lang="fi-FI" sz="1400"/>
              <a:t> </a:t>
            </a:r>
            <a:r>
              <a:rPr lang="fi-FI" sz="1400" err="1"/>
              <a:t>game</a:t>
            </a:r>
            <a:r>
              <a:rPr lang="fi-FI" sz="1400"/>
              <a:t> for </a:t>
            </a:r>
            <a:r>
              <a:rPr lang="fi-FI" sz="1400" err="1"/>
              <a:t>hydrogen</a:t>
            </a:r>
            <a:r>
              <a:rPr lang="fi-FI" sz="1400"/>
              <a:t> and </a:t>
            </a:r>
            <a:r>
              <a:rPr lang="fi-FI" sz="1400" err="1"/>
              <a:t>electrification</a:t>
            </a:r>
            <a:r>
              <a:rPr lang="fi-FI" sz="1400"/>
              <a:t> </a:t>
            </a:r>
            <a:r>
              <a:rPr lang="fi-FI" sz="1400" err="1"/>
              <a:t>should</a:t>
            </a:r>
            <a:r>
              <a:rPr lang="fi-FI" sz="1400"/>
              <a:t> </a:t>
            </a:r>
            <a:r>
              <a:rPr lang="fi-FI" sz="1400" err="1"/>
              <a:t>be</a:t>
            </a:r>
            <a:r>
              <a:rPr lang="fi-FI" sz="1400"/>
              <a:t> </a:t>
            </a:r>
            <a:r>
              <a:rPr lang="fi-FI" sz="1400" err="1"/>
              <a:t>simplified</a:t>
            </a:r>
            <a:r>
              <a:rPr lang="fi-FI" sz="1400"/>
              <a:t> and </a:t>
            </a:r>
            <a:r>
              <a:rPr lang="fi-FI" sz="1400" err="1"/>
              <a:t>focused</a:t>
            </a:r>
            <a:r>
              <a:rPr lang="fi-FI" sz="1400"/>
              <a:t> on </a:t>
            </a:r>
            <a:r>
              <a:rPr lang="fi-FI" sz="1400" err="1"/>
              <a:t>accelerating</a:t>
            </a:r>
            <a:r>
              <a:rPr lang="fi-FI" sz="1400"/>
              <a:t> </a:t>
            </a:r>
            <a:r>
              <a:rPr lang="fi-FI" sz="1400" err="1"/>
              <a:t>overall</a:t>
            </a:r>
            <a:r>
              <a:rPr lang="fi-FI" sz="1400"/>
              <a:t> emission </a:t>
            </a:r>
            <a:r>
              <a:rPr lang="fi-FI" sz="1400" err="1"/>
              <a:t>reductions</a:t>
            </a:r>
            <a:r>
              <a:rPr lang="fi-FI" sz="1400"/>
              <a:t>, </a:t>
            </a:r>
            <a:r>
              <a:rPr lang="fi-FI" sz="1400" err="1"/>
              <a:t>with</a:t>
            </a:r>
            <a:r>
              <a:rPr lang="fi-FI" sz="1400"/>
              <a:t> </a:t>
            </a:r>
            <a:r>
              <a:rPr lang="fi-FI" sz="1400" err="1"/>
              <a:t>the</a:t>
            </a:r>
            <a:r>
              <a:rPr lang="fi-FI" sz="1400"/>
              <a:t> </a:t>
            </a:r>
            <a:r>
              <a:rPr lang="fi-FI" sz="1400" err="1"/>
              <a:t>EU's</a:t>
            </a:r>
            <a:r>
              <a:rPr lang="fi-FI" sz="1400"/>
              <a:t> </a:t>
            </a:r>
            <a:r>
              <a:rPr lang="fi-FI" sz="1400" err="1"/>
              <a:t>electricity</a:t>
            </a:r>
            <a:r>
              <a:rPr lang="fi-FI" sz="1400"/>
              <a:t> </a:t>
            </a:r>
            <a:r>
              <a:rPr lang="fi-FI" sz="1400" err="1"/>
              <a:t>generation</a:t>
            </a:r>
            <a:r>
              <a:rPr lang="fi-FI" sz="1400"/>
              <a:t> emission </a:t>
            </a:r>
            <a:r>
              <a:rPr lang="fi-FI" sz="1400" err="1"/>
              <a:t>reductions</a:t>
            </a:r>
            <a:r>
              <a:rPr lang="fi-FI" sz="1400"/>
              <a:t> </a:t>
            </a:r>
            <a:r>
              <a:rPr lang="fi-FI" sz="1400" err="1"/>
              <a:t>already</a:t>
            </a:r>
            <a:r>
              <a:rPr lang="fi-FI" sz="1400"/>
              <a:t> </a:t>
            </a:r>
            <a:r>
              <a:rPr lang="fi-FI" sz="1400" err="1"/>
              <a:t>secured</a:t>
            </a:r>
            <a:r>
              <a:rPr lang="fi-FI" sz="1400"/>
              <a:t> </a:t>
            </a:r>
            <a:r>
              <a:rPr lang="fi-FI" sz="1400" err="1"/>
              <a:t>by</a:t>
            </a:r>
            <a:r>
              <a:rPr lang="fi-FI" sz="1400"/>
              <a:t> </a:t>
            </a:r>
            <a:r>
              <a:rPr lang="fi-FI" sz="1400" err="1"/>
              <a:t>the</a:t>
            </a:r>
            <a:r>
              <a:rPr lang="fi-FI" sz="1400"/>
              <a:t> </a:t>
            </a:r>
            <a:r>
              <a:rPr lang="fi-FI" sz="1400" err="1"/>
              <a:t>emissions</a:t>
            </a:r>
            <a:r>
              <a:rPr lang="fi-FI" sz="1400"/>
              <a:t> </a:t>
            </a:r>
            <a:r>
              <a:rPr lang="fi-FI" sz="1400" err="1"/>
              <a:t>trading</a:t>
            </a:r>
            <a:r>
              <a:rPr lang="fi-FI" sz="1400"/>
              <a:t> </a:t>
            </a:r>
            <a:r>
              <a:rPr lang="fi-FI" sz="1400" err="1"/>
              <a:t>quota</a:t>
            </a:r>
            <a:r>
              <a:rPr lang="fi-FI" sz="1400"/>
              <a:t>.</a:t>
            </a:r>
          </a:p>
          <a:p>
            <a:r>
              <a:rPr lang="fi-FI" sz="1400" err="1"/>
              <a:t>Ensuring</a:t>
            </a:r>
            <a:r>
              <a:rPr lang="fi-FI" sz="1400"/>
              <a:t> </a:t>
            </a:r>
            <a:r>
              <a:rPr lang="fi-FI" sz="1400" err="1"/>
              <a:t>the</a:t>
            </a:r>
            <a:r>
              <a:rPr lang="fi-FI" sz="1400"/>
              <a:t> </a:t>
            </a:r>
            <a:r>
              <a:rPr lang="fi-FI" sz="1400" err="1"/>
              <a:t>interoperability</a:t>
            </a:r>
            <a:r>
              <a:rPr lang="fi-FI" sz="1400"/>
              <a:t> of </a:t>
            </a:r>
            <a:r>
              <a:rPr lang="fi-FI" sz="1400" err="1"/>
              <a:t>hydrogen</a:t>
            </a:r>
            <a:r>
              <a:rPr lang="fi-FI" sz="1400"/>
              <a:t> and </a:t>
            </a:r>
            <a:r>
              <a:rPr lang="fi-FI" sz="1400" err="1"/>
              <a:t>electrical</a:t>
            </a:r>
            <a:r>
              <a:rPr lang="fi-FI" sz="1400"/>
              <a:t> </a:t>
            </a:r>
            <a:r>
              <a:rPr lang="fi-FI" sz="1400" err="1"/>
              <a:t>infrastructure</a:t>
            </a:r>
            <a:r>
              <a:rPr lang="fi-FI" sz="1400"/>
              <a:t>. </a:t>
            </a:r>
          </a:p>
          <a:p>
            <a:endParaRPr lang="fi-FI" sz="1400"/>
          </a:p>
        </p:txBody>
      </p:sp>
    </p:spTree>
    <p:extLst>
      <p:ext uri="{BB962C8B-B14F-4D97-AF65-F5344CB8AC3E}">
        <p14:creationId xmlns:p14="http://schemas.microsoft.com/office/powerpoint/2010/main" val="107873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6CF514-9B1F-5661-023E-52200320B10E}"/>
              </a:ext>
            </a:extLst>
          </p:cNvPr>
          <p:cNvSpPr>
            <a:spLocks noGrp="1"/>
          </p:cNvSpPr>
          <p:nvPr>
            <p:ph type="title"/>
          </p:nvPr>
        </p:nvSpPr>
        <p:spPr/>
        <p:txBody>
          <a:bodyPr/>
          <a:lstStyle/>
          <a:p>
            <a:r>
              <a:rPr lang="fi-FI"/>
              <a:t>Environment and energy together</a:t>
            </a:r>
            <a:endParaRPr lang="fi-FI">
              <a:solidFill>
                <a:srgbClr val="FF0000"/>
              </a:solidFill>
            </a:endParaRPr>
          </a:p>
        </p:txBody>
      </p:sp>
      <p:sp>
        <p:nvSpPr>
          <p:cNvPr id="3" name="Sisällön paikkamerkki 2">
            <a:extLst>
              <a:ext uri="{FF2B5EF4-FFF2-40B4-BE49-F238E27FC236}">
                <a16:creationId xmlns:a16="http://schemas.microsoft.com/office/drawing/2014/main" id="{4DB2819E-59D2-E8B7-BE21-5055CDC090AD}"/>
              </a:ext>
            </a:extLst>
          </p:cNvPr>
          <p:cNvSpPr>
            <a:spLocks noGrp="1"/>
          </p:cNvSpPr>
          <p:nvPr>
            <p:ph sz="half" idx="1"/>
          </p:nvPr>
        </p:nvSpPr>
        <p:spPr/>
        <p:txBody>
          <a:bodyPr vert="horz" lIns="91440" tIns="45720" rIns="91440" bIns="45720" rtlCol="0" anchor="t">
            <a:noAutofit/>
          </a:bodyPr>
          <a:lstStyle/>
          <a:p>
            <a:pPr marL="0" indent="0">
              <a:lnSpc>
                <a:spcPct val="100000"/>
              </a:lnSpc>
              <a:spcBef>
                <a:spcPts val="0"/>
              </a:spcBef>
              <a:buClr>
                <a:srgbClr val="861542"/>
              </a:buClr>
              <a:buNone/>
            </a:pPr>
            <a:r>
              <a:rPr lang="fi-FI" sz="2000" b="1"/>
              <a:t>Provide for streamlined environmental </a:t>
            </a:r>
            <a:r>
              <a:rPr lang="fi-FI" sz="2000" b="1" err="1"/>
              <a:t>permitting</a:t>
            </a:r>
            <a:endParaRPr lang="fi-FI" sz="2000" b="1">
              <a:cs typeface="Calibri"/>
            </a:endParaRPr>
          </a:p>
          <a:p>
            <a:pPr>
              <a:buClr>
                <a:srgbClr val="861542"/>
              </a:buClr>
            </a:pPr>
            <a:r>
              <a:rPr lang="fi-FI">
                <a:cs typeface="Calibri"/>
              </a:rPr>
              <a:t>Bringing together authorisation legislation scattered across different regulations (RED, NZIA, CRM, IED) under a single European procedural directive/regulation</a:t>
            </a:r>
            <a:endParaRPr lang="en-US">
              <a:cs typeface="Calibri"/>
            </a:endParaRPr>
          </a:p>
          <a:p>
            <a:pPr lvl="1">
              <a:buClr>
                <a:srgbClr val="590E2C"/>
              </a:buClr>
            </a:pPr>
            <a:r>
              <a:rPr lang="fi-FI">
                <a:cs typeface="Calibri"/>
              </a:rPr>
              <a:t>Centralised regulation of binding deadlines and the one-stop-shop principle</a:t>
            </a:r>
          </a:p>
          <a:p>
            <a:pPr lvl="1">
              <a:buClr>
                <a:srgbClr val="590E2C"/>
              </a:buClr>
            </a:pPr>
            <a:r>
              <a:rPr lang="fi-FI">
                <a:cs typeface="Calibri"/>
              </a:rPr>
              <a:t>Moving towards the principle of 1 complaint per project</a:t>
            </a:r>
          </a:p>
          <a:p>
            <a:pPr lvl="1">
              <a:buClr>
                <a:srgbClr val="590E2C"/>
              </a:buClr>
            </a:pPr>
            <a:r>
              <a:rPr lang="fi-FI">
                <a:cs typeface="Calibri"/>
              </a:rPr>
              <a:t>Setting a requirement for predictability</a:t>
            </a:r>
            <a:endParaRPr lang="fi-FI"/>
          </a:p>
          <a:p>
            <a:pPr lvl="1">
              <a:lnSpc>
                <a:spcPct val="100000"/>
              </a:lnSpc>
              <a:spcBef>
                <a:spcPts val="0"/>
              </a:spcBef>
              <a:buClr>
                <a:srgbClr val="B21C58">
                  <a:lumMod val="50000"/>
                </a:srgbClr>
              </a:buClr>
            </a:pPr>
            <a:endParaRPr lang="fi-FI" sz="1800" b="1">
              <a:cs typeface="Calibri"/>
            </a:endParaRPr>
          </a:p>
          <a:p>
            <a:pPr>
              <a:lnSpc>
                <a:spcPct val="100000"/>
              </a:lnSpc>
              <a:spcBef>
                <a:spcPts val="0"/>
              </a:spcBef>
              <a:buClr>
                <a:srgbClr val="861542"/>
              </a:buClr>
            </a:pPr>
            <a:endParaRPr lang="fi-FI" sz="2000" b="1">
              <a:cs typeface="Calibri"/>
            </a:endParaRPr>
          </a:p>
        </p:txBody>
      </p:sp>
      <p:sp>
        <p:nvSpPr>
          <p:cNvPr id="4" name="Sisällön paikkamerkki 3">
            <a:extLst>
              <a:ext uri="{FF2B5EF4-FFF2-40B4-BE49-F238E27FC236}">
                <a16:creationId xmlns:a16="http://schemas.microsoft.com/office/drawing/2014/main" id="{A4671D14-2ADB-A884-4FA0-8E6383CF4FDF}"/>
              </a:ext>
            </a:extLst>
          </p:cNvPr>
          <p:cNvSpPr>
            <a:spLocks noGrp="1"/>
          </p:cNvSpPr>
          <p:nvPr>
            <p:ph sz="half" idx="2"/>
          </p:nvPr>
        </p:nvSpPr>
        <p:spPr>
          <a:xfrm>
            <a:off x="6244152" y="1354726"/>
            <a:ext cx="5283204" cy="4351338"/>
          </a:xfrm>
        </p:spPr>
        <p:txBody>
          <a:bodyPr vert="horz" lIns="91440" tIns="45720" rIns="91440" bIns="45720" rtlCol="0" anchor="t">
            <a:noAutofit/>
          </a:bodyPr>
          <a:lstStyle/>
          <a:p>
            <a:pPr marL="0" indent="0">
              <a:lnSpc>
                <a:spcPct val="100000"/>
              </a:lnSpc>
              <a:spcBef>
                <a:spcPts val="0"/>
              </a:spcBef>
              <a:buNone/>
            </a:pPr>
            <a:r>
              <a:rPr lang="fi-FI" sz="2000" b="1">
                <a:cs typeface="Calibri"/>
              </a:rPr>
              <a:t>Reconciling green transition projects and ecological sustainability</a:t>
            </a:r>
            <a:endParaRPr lang="en-US" sz="2000">
              <a:cs typeface="Calibri"/>
            </a:endParaRPr>
          </a:p>
          <a:p>
            <a:pPr lvl="1">
              <a:lnSpc>
                <a:spcPct val="100000"/>
              </a:lnSpc>
              <a:spcBef>
                <a:spcPts val="0"/>
              </a:spcBef>
            </a:pPr>
            <a:r>
              <a:rPr lang="fi-FI">
                <a:cs typeface="Calibri"/>
              </a:rPr>
              <a:t>Addressing climate change, biodiversity loss, the circular economy and zero pollution together - focusing on overall sustainability</a:t>
            </a:r>
          </a:p>
          <a:p>
            <a:pPr lvl="1">
              <a:buClr>
                <a:srgbClr val="590E2C"/>
              </a:buClr>
            </a:pPr>
            <a:r>
              <a:rPr lang="fi-FI">
                <a:cs typeface="Calibri"/>
              </a:rPr>
              <a:t>Review of the extension of the WFD when the current target date of 2027 is reached, the feasibility of exemptions and flexibilities for renewable energy/green transition projects</a:t>
            </a:r>
          </a:p>
          <a:p>
            <a:pPr marL="457200" lvl="1" indent="0">
              <a:lnSpc>
                <a:spcPct val="100000"/>
              </a:lnSpc>
              <a:spcBef>
                <a:spcPts val="0"/>
              </a:spcBef>
              <a:buClr>
                <a:srgbClr val="590E2C"/>
              </a:buClr>
              <a:buNone/>
            </a:pPr>
            <a:endParaRPr lang="fi-FI" sz="1800">
              <a:cs typeface="Calibri"/>
            </a:endParaRPr>
          </a:p>
          <a:p>
            <a:pPr marL="0" indent="0">
              <a:lnSpc>
                <a:spcPct val="100000"/>
              </a:lnSpc>
              <a:spcBef>
                <a:spcPts val="0"/>
              </a:spcBef>
              <a:buClr>
                <a:srgbClr val="861542"/>
              </a:buClr>
              <a:buNone/>
            </a:pPr>
            <a:r>
              <a:rPr lang="fi-FI" sz="2000" b="1">
                <a:cs typeface="Calibri"/>
              </a:rPr>
              <a:t>Common sustainability indicators taking into account value chains</a:t>
            </a:r>
          </a:p>
          <a:p>
            <a:pPr lvl="1">
              <a:lnSpc>
                <a:spcPct val="100000"/>
              </a:lnSpc>
              <a:spcBef>
                <a:spcPts val="0"/>
              </a:spcBef>
            </a:pPr>
            <a:r>
              <a:rPr lang="fi-FI">
                <a:cs typeface="Calibri"/>
              </a:rPr>
              <a:t>Developing harmonised EU-level indicators for assessing nature impacts</a:t>
            </a:r>
          </a:p>
          <a:p>
            <a:pPr lvl="1">
              <a:lnSpc>
                <a:spcPct val="100000"/>
              </a:lnSpc>
              <a:spcBef>
                <a:spcPts val="0"/>
              </a:spcBef>
              <a:buClr>
                <a:srgbClr val="590E2C"/>
              </a:buClr>
            </a:pPr>
            <a:r>
              <a:rPr lang="fi-FI" err="1">
                <a:cs typeface="Calibri"/>
              </a:rPr>
              <a:t>Fitness check </a:t>
            </a:r>
            <a:r>
              <a:rPr lang="fi-FI">
                <a:cs typeface="Calibri"/>
              </a:rPr>
              <a:t>for wide usability and acceptability of various footprint and life cycle assessments (e.g. by donors, legislation, outside the EU)</a:t>
            </a:r>
          </a:p>
        </p:txBody>
      </p:sp>
    </p:spTree>
    <p:extLst>
      <p:ext uri="{BB962C8B-B14F-4D97-AF65-F5344CB8AC3E}">
        <p14:creationId xmlns:p14="http://schemas.microsoft.com/office/powerpoint/2010/main" val="386209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DE62B17-6153-D4C8-533C-ED1CA73F67F1}"/>
              </a:ext>
            </a:extLst>
          </p:cNvPr>
          <p:cNvSpPr txBox="1"/>
          <p:nvPr/>
        </p:nvSpPr>
        <p:spPr>
          <a:xfrm>
            <a:off x="7205079" y="3887717"/>
            <a:ext cx="2704769" cy="17254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a:ea typeface="+mn-ea"/>
                <a:cs typeface="+mn-cs"/>
              </a:rPr>
              <a:t>Energy investments</a:t>
            </a:r>
            <a:r>
              <a:rPr lang="en-GB" sz="1400">
                <a:solidFill>
                  <a:srgbClr val="FFFFFF"/>
                </a:solidFill>
                <a:latin typeface="Calibri"/>
              </a:rPr>
              <a:t> are funded by the market, </a:t>
            </a:r>
            <a:r>
              <a:rPr kumimoji="0" lang="en-GB" sz="1400" b="0" i="0" u="none" strike="noStrike" kern="1200" cap="none" spc="0" normalizeH="0" baseline="0" noProof="0">
                <a:ln>
                  <a:noFill/>
                </a:ln>
                <a:solidFill>
                  <a:srgbClr val="FFFFFF"/>
                </a:solidFill>
                <a:effectLst/>
                <a:uLnTx/>
                <a:uFillTx/>
                <a:latin typeface="Calibri"/>
                <a:ea typeface="+mn-ea"/>
                <a:cs typeface="+mn-cs"/>
              </a:rPr>
              <a:t>utilise new technology and deliver prosperity in a cost-effective way</a:t>
            </a:r>
            <a:r>
              <a:rPr kumimoji="0" lang="fi-FI" sz="1400" b="0" i="0" u="none" strike="noStrike" kern="1200" cap="none" spc="0" normalizeH="0" baseline="0" noProof="0">
                <a:ln>
                  <a:noFill/>
                </a:ln>
                <a:solidFill>
                  <a:srgbClr val="FFFFFF"/>
                </a:solidFill>
                <a:effectLst/>
                <a:uLnTx/>
                <a:uFillTx/>
                <a:latin typeface="Calibri"/>
                <a:ea typeface="+mn-ea"/>
                <a:cs typeface="+mn-cs"/>
              </a:rPr>
              <a:t>. </a:t>
            </a:r>
          </a:p>
        </p:txBody>
      </p:sp>
      <p:sp>
        <p:nvSpPr>
          <p:cNvPr id="5" name="Tekstiruutu 4">
            <a:extLst>
              <a:ext uri="{FF2B5EF4-FFF2-40B4-BE49-F238E27FC236}">
                <a16:creationId xmlns:a16="http://schemas.microsoft.com/office/drawing/2014/main" id="{E752ED35-2729-504D-59ED-4FCF3AE51211}"/>
              </a:ext>
            </a:extLst>
          </p:cNvPr>
          <p:cNvSpPr txBox="1"/>
          <p:nvPr/>
        </p:nvSpPr>
        <p:spPr>
          <a:xfrm>
            <a:off x="2282154" y="1307869"/>
            <a:ext cx="2704769" cy="17254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lvl="0" algn="ctr">
              <a:defRPr/>
            </a:pPr>
            <a:r>
              <a:rPr kumimoji="0" lang="en-GB" sz="1400" b="0" i="0" u="none" strike="noStrike" kern="1200" cap="none" spc="0" normalizeH="0" baseline="0" noProof="0">
                <a:ln>
                  <a:noFill/>
                </a:ln>
                <a:solidFill>
                  <a:srgbClr val="FFFFFF"/>
                </a:solidFill>
                <a:effectLst/>
                <a:uLnTx/>
                <a:uFillTx/>
                <a:latin typeface="Calibri"/>
                <a:ea typeface="+mn-ea"/>
                <a:cs typeface="+mn-cs"/>
              </a:rPr>
              <a:t>Services of the new energy system empower the customers</a:t>
            </a:r>
            <a:r>
              <a:rPr kumimoji="0" lang="fi-FI" sz="1400" b="0" i="0" u="none" strike="noStrike" kern="1200" cap="none" spc="0" normalizeH="0" baseline="0" noProof="0">
                <a:ln>
                  <a:noFill/>
                </a:ln>
                <a:solidFill>
                  <a:srgbClr val="FFFFFF"/>
                </a:solidFill>
                <a:effectLst/>
                <a:uLnTx/>
                <a:uFillTx/>
                <a:latin typeface="Calibri"/>
                <a:ea typeface="+mn-ea"/>
                <a:cs typeface="+mn-cs"/>
              </a:rPr>
              <a:t>.</a:t>
            </a:r>
          </a:p>
        </p:txBody>
      </p:sp>
      <p:sp>
        <p:nvSpPr>
          <p:cNvPr id="6" name="Tekstiruutu 5">
            <a:extLst>
              <a:ext uri="{FF2B5EF4-FFF2-40B4-BE49-F238E27FC236}">
                <a16:creationId xmlns:a16="http://schemas.microsoft.com/office/drawing/2014/main" id="{EB0EA393-66CA-195C-6F93-D591199495E8}"/>
              </a:ext>
            </a:extLst>
          </p:cNvPr>
          <p:cNvSpPr txBox="1"/>
          <p:nvPr/>
        </p:nvSpPr>
        <p:spPr>
          <a:xfrm>
            <a:off x="2282153" y="3887717"/>
            <a:ext cx="2704769" cy="17254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a:ea typeface="+mn-ea"/>
                <a:cs typeface="+mn-cs"/>
              </a:rPr>
              <a:t>Secure energy is making Finland attract</a:t>
            </a:r>
            <a:r>
              <a:rPr lang="en-GB" sz="1400" err="1">
                <a:solidFill>
                  <a:srgbClr val="FFFFFF"/>
                </a:solidFill>
                <a:latin typeface="Calibri"/>
              </a:rPr>
              <a:t>ive</a:t>
            </a:r>
            <a:r>
              <a:rPr lang="en-GB" sz="1400">
                <a:solidFill>
                  <a:srgbClr val="FFFFFF"/>
                </a:solidFill>
                <a:latin typeface="Calibri"/>
              </a:rPr>
              <a:t> for</a:t>
            </a:r>
            <a:r>
              <a:rPr kumimoji="0" lang="en-GB" sz="1400" b="0" i="0" u="none" strike="noStrike" kern="1200" cap="none" spc="0" normalizeH="0" baseline="0" noProof="0">
                <a:ln>
                  <a:noFill/>
                </a:ln>
                <a:solidFill>
                  <a:srgbClr val="FFFFFF"/>
                </a:solidFill>
                <a:effectLst/>
                <a:uLnTx/>
                <a:uFillTx/>
                <a:latin typeface="Calibri"/>
                <a:ea typeface="+mn-ea"/>
                <a:cs typeface="+mn-cs"/>
              </a:rPr>
              <a:t> investment</a:t>
            </a:r>
            <a:r>
              <a:rPr kumimoji="0" lang="fi-FI" sz="1400" b="0" i="0" u="none" strike="noStrike" kern="1200" cap="none" spc="0" normalizeH="0" baseline="0" noProof="0">
                <a:ln>
                  <a:noFill/>
                </a:ln>
                <a:solidFill>
                  <a:srgbClr val="FFFFFF"/>
                </a:solidFill>
                <a:effectLst/>
                <a:uLnTx/>
                <a:uFillTx/>
                <a:latin typeface="Calibri"/>
                <a:ea typeface="+mn-ea"/>
                <a:cs typeface="+mn-cs"/>
              </a:rPr>
              <a:t>.</a:t>
            </a:r>
          </a:p>
        </p:txBody>
      </p:sp>
      <p:sp>
        <p:nvSpPr>
          <p:cNvPr id="7" name="Tekstiruutu 6">
            <a:extLst>
              <a:ext uri="{FF2B5EF4-FFF2-40B4-BE49-F238E27FC236}">
                <a16:creationId xmlns:a16="http://schemas.microsoft.com/office/drawing/2014/main" id="{2411CFA9-C870-8C44-C913-B4BC6FD90686}"/>
              </a:ext>
            </a:extLst>
          </p:cNvPr>
          <p:cNvSpPr txBox="1"/>
          <p:nvPr/>
        </p:nvSpPr>
        <p:spPr>
          <a:xfrm>
            <a:off x="7205079" y="1298196"/>
            <a:ext cx="2704769" cy="17254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a:ea typeface="+mn-ea"/>
                <a:cs typeface="+mn-cs"/>
              </a:rPr>
              <a:t>Energy sector has a net positive impact on biodiversity</a:t>
            </a:r>
            <a:r>
              <a:rPr kumimoji="0" lang="fi-FI" sz="1400" b="0" i="0" u="none" strike="noStrike" kern="1200" cap="none" spc="0" normalizeH="0" baseline="0" noProof="0">
                <a:ln>
                  <a:noFill/>
                </a:ln>
                <a:solidFill>
                  <a:srgbClr val="FFFFFF"/>
                </a:solidFill>
                <a:effectLst/>
                <a:uLnTx/>
                <a:uFillTx/>
                <a:latin typeface="Calibri"/>
                <a:ea typeface="+mn-ea"/>
                <a:cs typeface="+mn-cs"/>
              </a:rPr>
              <a:t>.</a:t>
            </a:r>
          </a:p>
        </p:txBody>
      </p:sp>
      <p:sp>
        <p:nvSpPr>
          <p:cNvPr id="3" name="Tekstiruutu 2">
            <a:extLst>
              <a:ext uri="{FF2B5EF4-FFF2-40B4-BE49-F238E27FC236}">
                <a16:creationId xmlns:a16="http://schemas.microsoft.com/office/drawing/2014/main" id="{55350615-4D12-8117-C94D-A0190D6952C2}"/>
              </a:ext>
            </a:extLst>
          </p:cNvPr>
          <p:cNvSpPr txBox="1"/>
          <p:nvPr/>
        </p:nvSpPr>
        <p:spPr>
          <a:xfrm>
            <a:off x="4664293" y="2170613"/>
            <a:ext cx="2863413" cy="2639105"/>
          </a:xfrm>
          <a:prstGeom prst="ellipse">
            <a:avLst/>
          </a:prstGeom>
          <a:ln w="57150"/>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DB5800"/>
                </a:solidFill>
                <a:effectLst/>
                <a:uLnTx/>
                <a:uFillTx/>
                <a:latin typeface="Calibri"/>
                <a:ea typeface="+mn-ea"/>
                <a:cs typeface="+mn-cs"/>
              </a:rPr>
              <a:t>In 2035</a:t>
            </a:r>
            <a:r>
              <a:rPr kumimoji="0" lang="fi-FI" sz="3600" b="0" i="0" u="none" strike="noStrike" kern="1200" cap="none" spc="0" normalizeH="0" baseline="0" noProof="0">
                <a:ln>
                  <a:noFill/>
                </a:ln>
                <a:solidFill>
                  <a:srgbClr val="DB58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DB5800"/>
                </a:solidFill>
                <a:effectLst/>
                <a:uLnTx/>
                <a:uFillTx/>
                <a:latin typeface="Calibri"/>
                <a:ea typeface="+mn-ea"/>
                <a:cs typeface="+mn-cs"/>
              </a:rPr>
              <a:t>customers, society and the environment will gain new wellbeing from carbon-neutral energy</a:t>
            </a:r>
            <a:endParaRPr kumimoji="0" lang="fi-FI" sz="1800" b="0" i="0" u="none" strike="noStrike" kern="1200" cap="none" spc="0" normalizeH="0" baseline="0" noProof="0">
              <a:ln>
                <a:noFill/>
              </a:ln>
              <a:solidFill>
                <a:srgbClr val="DB5800"/>
              </a:solidFill>
              <a:effectLst/>
              <a:uLnTx/>
              <a:uFillTx/>
              <a:latin typeface="Calibri"/>
              <a:ea typeface="+mn-ea"/>
              <a:cs typeface="+mn-cs"/>
            </a:endParaRPr>
          </a:p>
        </p:txBody>
      </p:sp>
      <p:sp>
        <p:nvSpPr>
          <p:cNvPr id="8" name="Otsikko 7">
            <a:extLst>
              <a:ext uri="{FF2B5EF4-FFF2-40B4-BE49-F238E27FC236}">
                <a16:creationId xmlns:a16="http://schemas.microsoft.com/office/drawing/2014/main" id="{C6A3775F-2254-2CC5-BEDA-FA51D9FF428F}"/>
              </a:ext>
            </a:extLst>
          </p:cNvPr>
          <p:cNvSpPr>
            <a:spLocks noGrp="1"/>
          </p:cNvSpPr>
          <p:nvPr>
            <p:ph type="title"/>
          </p:nvPr>
        </p:nvSpPr>
        <p:spPr>
          <a:xfrm>
            <a:off x="614081" y="365126"/>
            <a:ext cx="10867766" cy="1038802"/>
          </a:xfrm>
        </p:spPr>
        <p:txBody>
          <a:bodyPr>
            <a:noAutofit/>
          </a:bodyPr>
          <a:lstStyle/>
          <a:p>
            <a:pPr algn="ctr"/>
            <a:r>
              <a:rPr lang="fi-FI" sz="2800"/>
              <a:t>Vision of </a:t>
            </a:r>
            <a:r>
              <a:rPr lang="fi-FI" sz="2800" err="1"/>
              <a:t>the</a:t>
            </a:r>
            <a:r>
              <a:rPr lang="fi-FI" sz="2800"/>
              <a:t> </a:t>
            </a:r>
            <a:r>
              <a:rPr lang="fi-FI" sz="2800" err="1"/>
              <a:t>Finnish</a:t>
            </a:r>
            <a:r>
              <a:rPr lang="fi-FI" sz="2800"/>
              <a:t> Energy </a:t>
            </a:r>
            <a:r>
              <a:rPr lang="fi-FI" sz="2800" err="1"/>
              <a:t>sector</a:t>
            </a:r>
            <a:br>
              <a:rPr lang="fi-FI" sz="2800"/>
            </a:br>
            <a:endParaRPr lang="fi-FI" sz="2800"/>
          </a:p>
        </p:txBody>
      </p:sp>
    </p:spTree>
    <p:extLst>
      <p:ext uri="{BB962C8B-B14F-4D97-AF65-F5344CB8AC3E}">
        <p14:creationId xmlns:p14="http://schemas.microsoft.com/office/powerpoint/2010/main" val="273107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BB9FF3-C6DB-4EC8-A4FA-09F800C8C15D}"/>
              </a:ext>
            </a:extLst>
          </p:cNvPr>
          <p:cNvSpPr>
            <a:spLocks noGrp="1"/>
          </p:cNvSpPr>
          <p:nvPr>
            <p:ph type="title"/>
          </p:nvPr>
        </p:nvSpPr>
        <p:spPr>
          <a:xfrm>
            <a:off x="614081" y="365125"/>
            <a:ext cx="10980225" cy="1325563"/>
          </a:xfrm>
        </p:spPr>
        <p:txBody>
          <a:bodyPr anchor="ctr">
            <a:normAutofit/>
          </a:bodyPr>
          <a:lstStyle/>
          <a:p>
            <a:r>
              <a:rPr lang="fi-FI" sz="4000" err="1">
                <a:latin typeface="Calibri" panose="020F0502020204030204" pitchFamily="34" charset="0"/>
                <a:ea typeface="Calibri" panose="020F0502020204030204" pitchFamily="34" charset="0"/>
                <a:cs typeface="Arial" panose="020B0604020202020204" pitchFamily="34" charset="0"/>
              </a:rPr>
              <a:t>What</a:t>
            </a:r>
            <a:r>
              <a:rPr lang="fi-FI" sz="4000">
                <a:latin typeface="Calibri" panose="020F0502020204030204" pitchFamily="34" charset="0"/>
                <a:ea typeface="Calibri" panose="020F0502020204030204" pitchFamily="34" charset="0"/>
                <a:cs typeface="Arial" panose="020B0604020202020204" pitchFamily="34" charset="0"/>
              </a:rPr>
              <a:t> is </a:t>
            </a:r>
            <a:r>
              <a:rPr lang="fi-FI" sz="4000" err="1">
                <a:latin typeface="Calibri" panose="020F0502020204030204" pitchFamily="34" charset="0"/>
                <a:ea typeface="Calibri" panose="020F0502020204030204" pitchFamily="34" charset="0"/>
                <a:cs typeface="Arial" panose="020B0604020202020204" pitchFamily="34" charset="0"/>
              </a:rPr>
              <a:t>needed</a:t>
            </a:r>
            <a:r>
              <a:rPr lang="fi-FI" sz="4000">
                <a:latin typeface="Calibri" panose="020F0502020204030204" pitchFamily="34" charset="0"/>
                <a:ea typeface="Calibri" panose="020F0502020204030204" pitchFamily="34" charset="0"/>
                <a:cs typeface="Arial" panose="020B0604020202020204" pitchFamily="34" charset="0"/>
              </a:rPr>
              <a:t> to </a:t>
            </a:r>
            <a:r>
              <a:rPr lang="fi-FI" sz="4000" err="1">
                <a:latin typeface="Calibri" panose="020F0502020204030204" pitchFamily="34" charset="0"/>
                <a:ea typeface="Calibri" panose="020F0502020204030204" pitchFamily="34" charset="0"/>
                <a:cs typeface="Arial" panose="020B0604020202020204" pitchFamily="34" charset="0"/>
              </a:rPr>
              <a:t>continue</a:t>
            </a:r>
            <a:r>
              <a:rPr lang="fi-FI" sz="4000">
                <a:latin typeface="Calibri" panose="020F0502020204030204" pitchFamily="34" charset="0"/>
                <a:ea typeface="Calibri" panose="020F0502020204030204" pitchFamily="34" charset="0"/>
                <a:cs typeface="Arial" panose="020B0604020202020204" pitchFamily="34" charset="0"/>
              </a:rPr>
              <a:t> </a:t>
            </a:r>
            <a:r>
              <a:rPr lang="fi-FI" sz="4000" err="1">
                <a:latin typeface="Calibri" panose="020F0502020204030204" pitchFamily="34" charset="0"/>
                <a:ea typeface="Calibri" panose="020F0502020204030204" pitchFamily="34" charset="0"/>
                <a:cs typeface="Arial" panose="020B0604020202020204" pitchFamily="34" charset="0"/>
              </a:rPr>
              <a:t>this</a:t>
            </a:r>
            <a:r>
              <a:rPr lang="fi-FI" sz="4000">
                <a:latin typeface="Calibri" panose="020F0502020204030204" pitchFamily="34" charset="0"/>
                <a:ea typeface="Calibri" panose="020F0502020204030204" pitchFamily="34" charset="0"/>
                <a:cs typeface="Arial" panose="020B0604020202020204" pitchFamily="34" charset="0"/>
              </a:rPr>
              <a:t> </a:t>
            </a:r>
            <a:r>
              <a:rPr lang="fi-FI" sz="4000" err="1">
                <a:latin typeface="Calibri" panose="020F0502020204030204" pitchFamily="34" charset="0"/>
                <a:ea typeface="Calibri" panose="020F0502020204030204" pitchFamily="34" charset="0"/>
                <a:cs typeface="Arial" panose="020B0604020202020204" pitchFamily="34" charset="0"/>
              </a:rPr>
              <a:t>trend</a:t>
            </a:r>
            <a:r>
              <a:rPr lang="fi-FI" sz="4000">
                <a:latin typeface="Calibri" panose="020F0502020204030204" pitchFamily="34" charset="0"/>
                <a:ea typeface="Calibri" panose="020F0502020204030204" pitchFamily="34" charset="0"/>
                <a:cs typeface="Arial" panose="020B0604020202020204" pitchFamily="34" charset="0"/>
              </a:rPr>
              <a:t> of CO</a:t>
            </a:r>
            <a:r>
              <a:rPr lang="fi-FI" sz="4000" baseline="-25000">
                <a:latin typeface="Calibri" panose="020F0502020204030204" pitchFamily="34" charset="0"/>
                <a:ea typeface="Calibri" panose="020F0502020204030204" pitchFamily="34" charset="0"/>
                <a:cs typeface="Arial" panose="020B0604020202020204" pitchFamily="34" charset="0"/>
              </a:rPr>
              <a:t>2</a:t>
            </a:r>
            <a:r>
              <a:rPr lang="fi-FI" sz="4000">
                <a:latin typeface="Calibri" panose="020F0502020204030204" pitchFamily="34" charset="0"/>
                <a:ea typeface="Calibri" panose="020F0502020204030204" pitchFamily="34" charset="0"/>
                <a:cs typeface="Arial" panose="020B0604020202020204" pitchFamily="34" charset="0"/>
              </a:rPr>
              <a:t> </a:t>
            </a:r>
            <a:r>
              <a:rPr lang="fi-FI" sz="4000" err="1">
                <a:latin typeface="Calibri" panose="020F0502020204030204" pitchFamily="34" charset="0"/>
                <a:ea typeface="Calibri" panose="020F0502020204030204" pitchFamily="34" charset="0"/>
                <a:cs typeface="Arial" panose="020B0604020202020204" pitchFamily="34" charset="0"/>
              </a:rPr>
              <a:t>emissions</a:t>
            </a:r>
            <a:endParaRPr lang="en-US">
              <a:highlight>
                <a:srgbClr val="FFFF00"/>
              </a:highlight>
            </a:endParaRPr>
          </a:p>
        </p:txBody>
      </p:sp>
      <p:pic>
        <p:nvPicPr>
          <p:cNvPr id="6" name="Sisällön paikkamerkki 5">
            <a:extLst>
              <a:ext uri="{FF2B5EF4-FFF2-40B4-BE49-F238E27FC236}">
                <a16:creationId xmlns:a16="http://schemas.microsoft.com/office/drawing/2014/main" id="{E9053FB4-089E-415B-92DF-11F31CACF320}"/>
              </a:ext>
            </a:extLst>
          </p:cNvPr>
          <p:cNvPicPr>
            <a:picLocks noGrp="1" noChangeAspect="1"/>
          </p:cNvPicPr>
          <p:nvPr>
            <p:ph sz="half" idx="1"/>
          </p:nvPr>
        </p:nvPicPr>
        <p:blipFill rotWithShape="1">
          <a:blip r:embed="rId3">
            <a:extLst>
              <a:ext uri="{96DAC541-7B7A-43D3-8B79-37D633B846F1}">
                <asvg:svgBlip xmlns:asvg="http://schemas.microsoft.com/office/drawing/2016/SVG/main" r:embed="rId4"/>
              </a:ext>
            </a:extLst>
          </a:blip>
          <a:srcRect t="91469" r="32097" b="1041"/>
          <a:stretch/>
        </p:blipFill>
        <p:spPr>
          <a:xfrm>
            <a:off x="805180" y="5566262"/>
            <a:ext cx="4411759" cy="317704"/>
          </a:xfrm>
          <a:prstGeom prst="rect">
            <a:avLst/>
          </a:prstGeom>
          <a:noFill/>
        </p:spPr>
      </p:pic>
      <p:sp>
        <p:nvSpPr>
          <p:cNvPr id="3" name="Sisällön paikkamerkki 2">
            <a:extLst>
              <a:ext uri="{FF2B5EF4-FFF2-40B4-BE49-F238E27FC236}">
                <a16:creationId xmlns:a16="http://schemas.microsoft.com/office/drawing/2014/main" id="{9F535375-D593-A0B1-F127-D93790875E31}"/>
              </a:ext>
            </a:extLst>
          </p:cNvPr>
          <p:cNvSpPr>
            <a:spLocks noGrp="1"/>
          </p:cNvSpPr>
          <p:nvPr>
            <p:ph sz="half" idx="2"/>
          </p:nvPr>
        </p:nvSpPr>
        <p:spPr>
          <a:xfrm>
            <a:off x="1268247" y="2373464"/>
            <a:ext cx="4043919" cy="2373858"/>
          </a:xfrm>
        </p:spPr>
        <p:txBody>
          <a:bodyPr/>
          <a:lstStyle/>
          <a:p>
            <a:pPr marL="0" indent="0">
              <a:buNone/>
            </a:pPr>
            <a:r>
              <a:rPr lang="fi-FI" sz="1400" b="0" i="0" u="none" strike="noStrike" err="1">
                <a:solidFill>
                  <a:srgbClr val="595959"/>
                </a:solidFill>
                <a:effectLst/>
                <a:latin typeface="Calibri" panose="020F0502020204030204" pitchFamily="34" charset="0"/>
              </a:rPr>
              <a:t>Emissions</a:t>
            </a:r>
            <a:r>
              <a:rPr lang="fi-FI" sz="1400" b="0" i="0" u="none" strike="noStrike">
                <a:solidFill>
                  <a:srgbClr val="595959"/>
                </a:solidFill>
                <a:effectLst/>
                <a:latin typeface="Calibri" panose="020F0502020204030204" pitchFamily="34" charset="0"/>
              </a:rPr>
              <a:t> </a:t>
            </a:r>
            <a:r>
              <a:rPr lang="fi-FI" sz="1400" b="0" i="0" u="none" strike="noStrike" err="1">
                <a:solidFill>
                  <a:srgbClr val="595959"/>
                </a:solidFill>
                <a:effectLst/>
                <a:latin typeface="Calibri" panose="020F0502020204030204" pitchFamily="34" charset="0"/>
              </a:rPr>
              <a:t>fro</a:t>
            </a:r>
            <a:r>
              <a:rPr lang="fi-FI" sz="1400" err="1">
                <a:solidFill>
                  <a:srgbClr val="595959"/>
                </a:solidFill>
                <a:latin typeface="Calibri" panose="020F0502020204030204" pitchFamily="34" charset="0"/>
              </a:rPr>
              <a:t>m</a:t>
            </a:r>
            <a:r>
              <a:rPr lang="fi-FI" sz="1400">
                <a:solidFill>
                  <a:srgbClr val="595959"/>
                </a:solidFill>
                <a:latin typeface="Calibri" panose="020F0502020204030204" pitchFamily="34" charset="0"/>
              </a:rPr>
              <a:t> </a:t>
            </a:r>
            <a:r>
              <a:rPr lang="fi-FI" sz="1400" err="1">
                <a:solidFill>
                  <a:srgbClr val="595959"/>
                </a:solidFill>
                <a:latin typeface="Calibri" panose="020F0502020204030204" pitchFamily="34" charset="0"/>
              </a:rPr>
              <a:t>energy</a:t>
            </a:r>
            <a:r>
              <a:rPr lang="fi-FI" sz="1400">
                <a:solidFill>
                  <a:srgbClr val="595959"/>
                </a:solidFill>
                <a:latin typeface="Calibri" panose="020F0502020204030204" pitchFamily="34" charset="0"/>
              </a:rPr>
              <a:t> </a:t>
            </a:r>
            <a:r>
              <a:rPr lang="fi-FI" sz="1400" err="1">
                <a:solidFill>
                  <a:srgbClr val="595959"/>
                </a:solidFill>
                <a:latin typeface="Calibri" panose="020F0502020204030204" pitchFamily="34" charset="0"/>
              </a:rPr>
              <a:t>production</a:t>
            </a:r>
            <a:r>
              <a:rPr lang="fi-FI" sz="1400">
                <a:solidFill>
                  <a:srgbClr val="595959"/>
                </a:solidFill>
                <a:latin typeface="Calibri" panose="020F0502020204030204" pitchFamily="34" charset="0"/>
              </a:rPr>
              <a:t> in Finland</a:t>
            </a:r>
            <a:r>
              <a:rPr lang="fi-FI" sz="1400" b="0" i="0" u="none" strike="noStrike">
                <a:solidFill>
                  <a:srgbClr val="595959"/>
                </a:solidFill>
                <a:effectLst/>
                <a:latin typeface="Calibri" panose="020F0502020204030204" pitchFamily="34" charset="0"/>
              </a:rPr>
              <a:t> </a:t>
            </a:r>
            <a:r>
              <a:rPr lang="fi-FI" sz="1400" b="0" i="0" u="none" strike="noStrike" err="1">
                <a:solidFill>
                  <a:srgbClr val="595959"/>
                </a:solidFill>
                <a:effectLst/>
                <a:latin typeface="Calibri" panose="020F0502020204030204" pitchFamily="34" charset="0"/>
              </a:rPr>
              <a:t>have</a:t>
            </a:r>
            <a:r>
              <a:rPr lang="fi-FI" sz="1400" b="0" i="0" u="none" strike="noStrike">
                <a:solidFill>
                  <a:srgbClr val="595959"/>
                </a:solidFill>
                <a:effectLst/>
                <a:latin typeface="Calibri" panose="020F0502020204030204" pitchFamily="34" charset="0"/>
              </a:rPr>
              <a:t> </a:t>
            </a:r>
            <a:r>
              <a:rPr lang="fi-FI" sz="1400" b="0" i="0" u="none" strike="noStrike" err="1">
                <a:solidFill>
                  <a:srgbClr val="595959"/>
                </a:solidFill>
                <a:effectLst/>
                <a:latin typeface="Calibri" panose="020F0502020204030204" pitchFamily="34" charset="0"/>
              </a:rPr>
              <a:t>declined</a:t>
            </a:r>
            <a:r>
              <a:rPr lang="fi-FI" sz="1400" b="0" i="0" u="none" strike="noStrike">
                <a:solidFill>
                  <a:srgbClr val="595959"/>
                </a:solidFill>
                <a:effectLst/>
                <a:latin typeface="Calibri" panose="020F0502020204030204" pitchFamily="34" charset="0"/>
              </a:rPr>
              <a:t> 74% </a:t>
            </a:r>
            <a:r>
              <a:rPr lang="fi-FI" sz="1400" b="0" i="0" u="none" strike="noStrike" err="1">
                <a:solidFill>
                  <a:srgbClr val="595959"/>
                </a:solidFill>
                <a:effectLst/>
                <a:latin typeface="Calibri" panose="020F0502020204030204" pitchFamily="34" charset="0"/>
              </a:rPr>
              <a:t>from</a:t>
            </a:r>
            <a:r>
              <a:rPr lang="fi-FI" sz="1400" b="0" i="0" u="none" strike="noStrike">
                <a:solidFill>
                  <a:srgbClr val="595959"/>
                </a:solidFill>
                <a:effectLst/>
                <a:latin typeface="Calibri" panose="020F0502020204030204" pitchFamily="34" charset="0"/>
              </a:rPr>
              <a:t> </a:t>
            </a:r>
            <a:r>
              <a:rPr lang="fi-FI" sz="1400" b="0" i="0" u="none" strike="noStrike" err="1">
                <a:solidFill>
                  <a:srgbClr val="595959"/>
                </a:solidFill>
                <a:effectLst/>
                <a:latin typeface="Calibri" panose="020F0502020204030204" pitchFamily="34" charset="0"/>
              </a:rPr>
              <a:t>the</a:t>
            </a:r>
            <a:r>
              <a:rPr lang="fi-FI" sz="1400" b="0" i="0" u="none" strike="noStrike">
                <a:solidFill>
                  <a:srgbClr val="595959"/>
                </a:solidFill>
                <a:effectLst/>
                <a:latin typeface="Calibri" panose="020F0502020204030204" pitchFamily="34" charset="0"/>
              </a:rPr>
              <a:t> </a:t>
            </a:r>
            <a:r>
              <a:rPr lang="fi-FI" sz="1400" b="0" i="0" u="none" strike="noStrike" err="1">
                <a:solidFill>
                  <a:srgbClr val="595959"/>
                </a:solidFill>
                <a:effectLst/>
                <a:latin typeface="Calibri" panose="020F0502020204030204" pitchFamily="34" charset="0"/>
              </a:rPr>
              <a:t>peak</a:t>
            </a:r>
            <a:r>
              <a:rPr lang="fi-FI" sz="1400" b="0" i="0" u="none" strike="noStrike">
                <a:solidFill>
                  <a:srgbClr val="595959"/>
                </a:solidFill>
                <a:effectLst/>
                <a:latin typeface="Calibri" panose="020F0502020204030204" pitchFamily="34" charset="0"/>
              </a:rPr>
              <a:t> of 2003</a:t>
            </a:r>
            <a:endParaRPr lang="fi-FI" sz="1400"/>
          </a:p>
        </p:txBody>
      </p:sp>
      <p:pic>
        <p:nvPicPr>
          <p:cNvPr id="1026" name="Picture 2">
            <a:extLst>
              <a:ext uri="{FF2B5EF4-FFF2-40B4-BE49-F238E27FC236}">
                <a16:creationId xmlns:a16="http://schemas.microsoft.com/office/drawing/2014/main" id="{D048BF6E-D8DA-B152-C7AD-EA795E5CF1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939"/>
          <a:stretch/>
        </p:blipFill>
        <p:spPr bwMode="auto">
          <a:xfrm>
            <a:off x="1108829" y="2946863"/>
            <a:ext cx="3981092" cy="249580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Ryhmä 6">
            <a:extLst>
              <a:ext uri="{FF2B5EF4-FFF2-40B4-BE49-F238E27FC236}">
                <a16:creationId xmlns:a16="http://schemas.microsoft.com/office/drawing/2014/main" id="{7D2AB914-DD3D-9475-F7E2-707A5C91C7BD}"/>
              </a:ext>
            </a:extLst>
          </p:cNvPr>
          <p:cNvGrpSpPr/>
          <p:nvPr/>
        </p:nvGrpSpPr>
        <p:grpSpPr>
          <a:xfrm>
            <a:off x="7203221" y="2373464"/>
            <a:ext cx="3643086" cy="1395046"/>
            <a:chOff x="7874408" y="1791024"/>
            <a:chExt cx="3643086" cy="1395046"/>
          </a:xfrm>
        </p:grpSpPr>
        <p:sp>
          <p:nvSpPr>
            <p:cNvPr id="8" name="Tekstiruutu 7">
              <a:extLst>
                <a:ext uri="{FF2B5EF4-FFF2-40B4-BE49-F238E27FC236}">
                  <a16:creationId xmlns:a16="http://schemas.microsoft.com/office/drawing/2014/main" id="{321D063F-6E91-1C17-D21A-ED30DEF2092F}"/>
                </a:ext>
              </a:extLst>
            </p:cNvPr>
            <p:cNvSpPr txBox="1"/>
            <p:nvPr/>
          </p:nvSpPr>
          <p:spPr>
            <a:xfrm>
              <a:off x="7874408" y="1791024"/>
              <a:ext cx="36430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000000">
                      <a:lumMod val="65000"/>
                      <a:lumOff val="35000"/>
                    </a:srgbClr>
                  </a:solidFill>
                  <a:effectLst/>
                  <a:uLnTx/>
                  <a:uFillTx/>
                  <a:latin typeface="Calibri"/>
                  <a:ea typeface="+mn-ea"/>
                  <a:cs typeface="+mn-cs"/>
                </a:rPr>
                <a:t>Primary</a:t>
              </a: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 </a:t>
              </a:r>
              <a:r>
                <a:rPr kumimoji="0" lang="fi-FI" sz="1400" b="0" i="0" u="none" strike="noStrike" kern="1200" cap="none" spc="0" normalizeH="0" baseline="0" noProof="0" err="1">
                  <a:ln>
                    <a:noFill/>
                  </a:ln>
                  <a:solidFill>
                    <a:srgbClr val="000000">
                      <a:lumMod val="65000"/>
                      <a:lumOff val="35000"/>
                    </a:srgbClr>
                  </a:solidFill>
                  <a:effectLst/>
                  <a:uLnTx/>
                  <a:uFillTx/>
                  <a:latin typeface="Calibri"/>
                  <a:ea typeface="+mn-ea"/>
                  <a:cs typeface="+mn-cs"/>
                </a:rPr>
                <a:t>energy</a:t>
              </a: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 </a:t>
              </a:r>
              <a:r>
                <a:rPr kumimoji="0" lang="fi-FI" sz="1400" b="0" i="0" u="none" strike="noStrike" kern="1200" cap="none" spc="0" normalizeH="0" baseline="0" noProof="0" err="1">
                  <a:ln>
                    <a:noFill/>
                  </a:ln>
                  <a:solidFill>
                    <a:srgbClr val="000000">
                      <a:lumMod val="65000"/>
                      <a:lumOff val="35000"/>
                    </a:srgbClr>
                  </a:solidFill>
                  <a:effectLst/>
                  <a:uLnTx/>
                  <a:uFillTx/>
                  <a:latin typeface="Calibri"/>
                  <a:ea typeface="+mn-ea"/>
                  <a:cs typeface="+mn-cs"/>
                </a:rPr>
                <a:t>consumption</a:t>
              </a: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(per </a:t>
              </a:r>
              <a:r>
                <a:rPr kumimoji="0" lang="fi-FI" sz="1400" b="0" i="0" u="none" strike="noStrike" kern="1200" cap="none" spc="0" normalizeH="0" baseline="0" noProof="0" err="1">
                  <a:ln>
                    <a:noFill/>
                  </a:ln>
                  <a:solidFill>
                    <a:srgbClr val="000000">
                      <a:lumMod val="65000"/>
                      <a:lumOff val="35000"/>
                    </a:srgbClr>
                  </a:solidFill>
                  <a:effectLst/>
                  <a:uLnTx/>
                  <a:uFillTx/>
                  <a:latin typeface="Calibri"/>
                  <a:ea typeface="+mn-ea"/>
                  <a:cs typeface="+mn-cs"/>
                </a:rPr>
                <a:t>capita</a:t>
              </a: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 per </a:t>
              </a:r>
              <a:r>
                <a:rPr kumimoji="0" lang="fi-FI" sz="1400" b="0" i="0" u="none" strike="noStrike" kern="1200" cap="none" spc="0" normalizeH="0" baseline="0" noProof="0" err="1">
                  <a:ln>
                    <a:noFill/>
                  </a:ln>
                  <a:solidFill>
                    <a:srgbClr val="000000">
                      <a:lumMod val="65000"/>
                      <a:lumOff val="35000"/>
                    </a:srgbClr>
                  </a:solidFill>
                  <a:effectLst/>
                  <a:uLnTx/>
                  <a:uFillTx/>
                  <a:latin typeface="Calibri"/>
                  <a:ea typeface="+mn-ea"/>
                  <a:cs typeface="+mn-cs"/>
                </a:rPr>
                <a:t>year</a:t>
              </a: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a:t>
              </a:r>
            </a:p>
          </p:txBody>
        </p:sp>
        <p:grpSp>
          <p:nvGrpSpPr>
            <p:cNvPr id="9" name="Ryhmä 8">
              <a:extLst>
                <a:ext uri="{FF2B5EF4-FFF2-40B4-BE49-F238E27FC236}">
                  <a16:creationId xmlns:a16="http://schemas.microsoft.com/office/drawing/2014/main" id="{361E5662-A550-A73D-9437-92997F17015F}"/>
                </a:ext>
              </a:extLst>
            </p:cNvPr>
            <p:cNvGrpSpPr/>
            <p:nvPr/>
          </p:nvGrpSpPr>
          <p:grpSpPr>
            <a:xfrm>
              <a:off x="8011802" y="2566524"/>
              <a:ext cx="3505692" cy="619546"/>
              <a:chOff x="8011802" y="2566524"/>
              <a:chExt cx="3505692" cy="619546"/>
            </a:xfrm>
          </p:grpSpPr>
          <p:pic>
            <p:nvPicPr>
              <p:cNvPr id="10" name="Picture 3">
                <a:extLst>
                  <a:ext uri="{FF2B5EF4-FFF2-40B4-BE49-F238E27FC236}">
                    <a16:creationId xmlns:a16="http://schemas.microsoft.com/office/drawing/2014/main" id="{502AB0AA-48A8-D1CE-7F09-79E9295588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7033" y="2566524"/>
                <a:ext cx="925652" cy="61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leskeju\AppData\Local\Microsoft\Windows\Temporary Internet Files\Content.IE5\M2W9N0K2\suomen_lippu[1].jpg">
                <a:extLst>
                  <a:ext uri="{FF2B5EF4-FFF2-40B4-BE49-F238E27FC236}">
                    <a16:creationId xmlns:a16="http://schemas.microsoft.com/office/drawing/2014/main" id="{F61EB3F8-907C-103C-AFA9-206B20C8068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1802" y="2620825"/>
                <a:ext cx="925652" cy="5652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3" name="Tekstiruutu 12">
                <a:extLst>
                  <a:ext uri="{FF2B5EF4-FFF2-40B4-BE49-F238E27FC236}">
                    <a16:creationId xmlns:a16="http://schemas.microsoft.com/office/drawing/2014/main" id="{E5078A27-9B8C-99C6-E75A-802272A73392}"/>
                  </a:ext>
                </a:extLst>
              </p:cNvPr>
              <p:cNvSpPr txBox="1"/>
              <p:nvPr/>
            </p:nvSpPr>
            <p:spPr>
              <a:xfrm>
                <a:off x="8821353" y="2598033"/>
                <a:ext cx="7729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68 MWh</a:t>
                </a:r>
              </a:p>
            </p:txBody>
          </p:sp>
          <p:sp>
            <p:nvSpPr>
              <p:cNvPr id="14" name="Tekstiruutu 13">
                <a:extLst>
                  <a:ext uri="{FF2B5EF4-FFF2-40B4-BE49-F238E27FC236}">
                    <a16:creationId xmlns:a16="http://schemas.microsoft.com/office/drawing/2014/main" id="{D966E1AD-EEA6-0451-3725-CF8E51B84F8E}"/>
                  </a:ext>
                </a:extLst>
              </p:cNvPr>
              <p:cNvSpPr txBox="1"/>
              <p:nvPr/>
            </p:nvSpPr>
            <p:spPr>
              <a:xfrm>
                <a:off x="10744496" y="2606187"/>
                <a:ext cx="7729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35 MWh</a:t>
                </a:r>
              </a:p>
            </p:txBody>
          </p:sp>
        </p:grpSp>
      </p:grpSp>
      <p:grpSp>
        <p:nvGrpSpPr>
          <p:cNvPr id="15" name="Ryhmä 14">
            <a:extLst>
              <a:ext uri="{FF2B5EF4-FFF2-40B4-BE49-F238E27FC236}">
                <a16:creationId xmlns:a16="http://schemas.microsoft.com/office/drawing/2014/main" id="{E27391A0-6D12-3E9F-21E2-AA834483F38C}"/>
              </a:ext>
            </a:extLst>
          </p:cNvPr>
          <p:cNvGrpSpPr/>
          <p:nvPr/>
        </p:nvGrpSpPr>
        <p:grpSpPr>
          <a:xfrm>
            <a:off x="7203221" y="4185149"/>
            <a:ext cx="3643086" cy="1381113"/>
            <a:chOff x="7873508" y="3420724"/>
            <a:chExt cx="3643086" cy="1381113"/>
          </a:xfrm>
        </p:grpSpPr>
        <p:grpSp>
          <p:nvGrpSpPr>
            <p:cNvPr id="16" name="Ryhmä 15">
              <a:extLst>
                <a:ext uri="{FF2B5EF4-FFF2-40B4-BE49-F238E27FC236}">
                  <a16:creationId xmlns:a16="http://schemas.microsoft.com/office/drawing/2014/main" id="{0CE8D886-8403-9FED-B837-7C57BB6ED8D8}"/>
                </a:ext>
              </a:extLst>
            </p:cNvPr>
            <p:cNvGrpSpPr/>
            <p:nvPr/>
          </p:nvGrpSpPr>
          <p:grpSpPr>
            <a:xfrm>
              <a:off x="8011802" y="4182291"/>
              <a:ext cx="3504792" cy="619546"/>
              <a:chOff x="8011802" y="2566524"/>
              <a:chExt cx="3504792" cy="619546"/>
            </a:xfrm>
          </p:grpSpPr>
          <p:pic>
            <p:nvPicPr>
              <p:cNvPr id="19" name="Picture 3">
                <a:extLst>
                  <a:ext uri="{FF2B5EF4-FFF2-40B4-BE49-F238E27FC236}">
                    <a16:creationId xmlns:a16="http://schemas.microsoft.com/office/drawing/2014/main" id="{9846543D-5941-5062-8092-2B8C844E8A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7033" y="2566524"/>
                <a:ext cx="925652" cy="61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C:\Users\leskeju\AppData\Local\Microsoft\Windows\Temporary Internet Files\Content.IE5\M2W9N0K2\suomen_lippu[1].jpg">
                <a:extLst>
                  <a:ext uri="{FF2B5EF4-FFF2-40B4-BE49-F238E27FC236}">
                    <a16:creationId xmlns:a16="http://schemas.microsoft.com/office/drawing/2014/main" id="{D6314A55-27CA-77B2-D7EA-0340E533F7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1802" y="2620825"/>
                <a:ext cx="925652" cy="5652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1" name="Tekstiruutu 20">
                <a:extLst>
                  <a:ext uri="{FF2B5EF4-FFF2-40B4-BE49-F238E27FC236}">
                    <a16:creationId xmlns:a16="http://schemas.microsoft.com/office/drawing/2014/main" id="{50398686-F987-BC46-0E1E-6C616ACF75CB}"/>
                  </a:ext>
                </a:extLst>
              </p:cNvPr>
              <p:cNvSpPr txBox="1"/>
              <p:nvPr/>
            </p:nvSpPr>
            <p:spPr>
              <a:xfrm>
                <a:off x="8820453" y="2606892"/>
                <a:ext cx="7729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16 MWh</a:t>
                </a:r>
              </a:p>
            </p:txBody>
          </p:sp>
          <p:sp>
            <p:nvSpPr>
              <p:cNvPr id="22" name="Tekstiruutu 21">
                <a:extLst>
                  <a:ext uri="{FF2B5EF4-FFF2-40B4-BE49-F238E27FC236}">
                    <a16:creationId xmlns:a16="http://schemas.microsoft.com/office/drawing/2014/main" id="{9287F6CD-6ACE-C2AF-496B-E0875F93717D}"/>
                  </a:ext>
                </a:extLst>
              </p:cNvPr>
              <p:cNvSpPr txBox="1"/>
              <p:nvPr/>
            </p:nvSpPr>
            <p:spPr>
              <a:xfrm>
                <a:off x="10743596" y="2614687"/>
                <a:ext cx="7729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MWh</a:t>
                </a:r>
              </a:p>
            </p:txBody>
          </p:sp>
        </p:grpSp>
        <p:sp>
          <p:nvSpPr>
            <p:cNvPr id="17" name="Tekstiruutu 16">
              <a:extLst>
                <a:ext uri="{FF2B5EF4-FFF2-40B4-BE49-F238E27FC236}">
                  <a16:creationId xmlns:a16="http://schemas.microsoft.com/office/drawing/2014/main" id="{1FABC834-BFCB-E662-FAF6-B49FF5DF31C0}"/>
                </a:ext>
              </a:extLst>
            </p:cNvPr>
            <p:cNvSpPr txBox="1"/>
            <p:nvPr/>
          </p:nvSpPr>
          <p:spPr>
            <a:xfrm>
              <a:off x="7873508" y="3420724"/>
              <a:ext cx="36430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000000">
                      <a:lumMod val="65000"/>
                      <a:lumOff val="35000"/>
                    </a:srgbClr>
                  </a:solidFill>
                  <a:effectLst/>
                  <a:uLnTx/>
                  <a:uFillTx/>
                  <a:latin typeface="Calibri"/>
                  <a:ea typeface="+mn-ea"/>
                  <a:cs typeface="+mn-cs"/>
                </a:rPr>
                <a:t>Electricity</a:t>
              </a: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 </a:t>
              </a:r>
              <a:r>
                <a:rPr kumimoji="0" lang="fi-FI" sz="1400" b="0" i="0" u="none" strike="noStrike" kern="1200" cap="none" spc="0" normalizeH="0" baseline="0" noProof="0" err="1">
                  <a:ln>
                    <a:noFill/>
                  </a:ln>
                  <a:solidFill>
                    <a:srgbClr val="000000">
                      <a:lumMod val="65000"/>
                      <a:lumOff val="35000"/>
                    </a:srgbClr>
                  </a:solidFill>
                  <a:effectLst/>
                  <a:uLnTx/>
                  <a:uFillTx/>
                  <a:latin typeface="Calibri"/>
                  <a:ea typeface="+mn-ea"/>
                  <a:cs typeface="+mn-cs"/>
                </a:rPr>
                <a:t>consumption</a:t>
              </a: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(per </a:t>
              </a:r>
              <a:r>
                <a:rPr kumimoji="0" lang="fi-FI" sz="1400" b="0" i="0" u="none" strike="noStrike" kern="1200" cap="none" spc="0" normalizeH="0" baseline="0" noProof="0" err="1">
                  <a:ln>
                    <a:noFill/>
                  </a:ln>
                  <a:solidFill>
                    <a:srgbClr val="000000">
                      <a:lumMod val="65000"/>
                      <a:lumOff val="35000"/>
                    </a:srgbClr>
                  </a:solidFill>
                  <a:effectLst/>
                  <a:uLnTx/>
                  <a:uFillTx/>
                  <a:latin typeface="Calibri"/>
                  <a:ea typeface="+mn-ea"/>
                  <a:cs typeface="+mn-cs"/>
                </a:rPr>
                <a:t>capita</a:t>
              </a: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 per </a:t>
              </a:r>
              <a:r>
                <a:rPr kumimoji="0" lang="fi-FI" sz="1400" b="0" i="0" u="none" strike="noStrike" kern="1200" cap="none" spc="0" normalizeH="0" baseline="0" noProof="0" err="1">
                  <a:ln>
                    <a:noFill/>
                  </a:ln>
                  <a:solidFill>
                    <a:srgbClr val="000000">
                      <a:lumMod val="65000"/>
                      <a:lumOff val="35000"/>
                    </a:srgbClr>
                  </a:solidFill>
                  <a:effectLst/>
                  <a:uLnTx/>
                  <a:uFillTx/>
                  <a:latin typeface="Calibri"/>
                  <a:ea typeface="+mn-ea"/>
                  <a:cs typeface="+mn-cs"/>
                </a:rPr>
                <a:t>year</a:t>
              </a:r>
              <a:r>
                <a:rPr kumimoji="0" lang="fi-FI" sz="1400" b="0" i="0" u="none" strike="noStrike" kern="1200" cap="none" spc="0" normalizeH="0" baseline="0" noProof="0">
                  <a:ln>
                    <a:noFill/>
                  </a:ln>
                  <a:solidFill>
                    <a:srgbClr val="000000">
                      <a:lumMod val="65000"/>
                      <a:lumOff val="35000"/>
                    </a:srgbClr>
                  </a:solidFill>
                  <a:effectLst/>
                  <a:uLnTx/>
                  <a:uFillTx/>
                  <a:latin typeface="Calibri"/>
                  <a:ea typeface="+mn-ea"/>
                  <a:cs typeface="+mn-cs"/>
                </a:rPr>
                <a:t>)</a:t>
              </a:r>
            </a:p>
          </p:txBody>
        </p:sp>
      </p:grpSp>
      <p:sp>
        <p:nvSpPr>
          <p:cNvPr id="24" name="Speech Bubble: Rectangle 8">
            <a:extLst>
              <a:ext uri="{FF2B5EF4-FFF2-40B4-BE49-F238E27FC236}">
                <a16:creationId xmlns:a16="http://schemas.microsoft.com/office/drawing/2014/main" id="{D680B7D3-40EE-1CA4-9338-C6203104656E}"/>
              </a:ext>
            </a:extLst>
          </p:cNvPr>
          <p:cNvSpPr/>
          <p:nvPr/>
        </p:nvSpPr>
        <p:spPr>
          <a:xfrm>
            <a:off x="4692123" y="1419740"/>
            <a:ext cx="2801923" cy="887237"/>
          </a:xfrm>
          <a:prstGeom prst="wedgeRectCallout">
            <a:avLst>
              <a:gd name="adj1" fmla="val 37646"/>
              <a:gd name="adj2" fmla="val 6994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a:ea typeface="+mn-ea"/>
                <a:cs typeface="+mn-cs"/>
              </a:rPr>
              <a:t>If it can be done in Finnish conditions, it can be done in Europe</a:t>
            </a:r>
            <a:r>
              <a:rPr lang="en-US" sz="1600">
                <a:solidFill>
                  <a:srgbClr val="FFFFFF"/>
                </a:solidFill>
                <a:latin typeface="Calibri"/>
              </a:rPr>
              <a:t>!</a:t>
            </a: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2" name="Tekstiruutu 1">
            <a:extLst>
              <a:ext uri="{FF2B5EF4-FFF2-40B4-BE49-F238E27FC236}">
                <a16:creationId xmlns:a16="http://schemas.microsoft.com/office/drawing/2014/main" id="{F6ECA00F-8700-15E5-35C3-42C4E0DC8524}"/>
              </a:ext>
            </a:extLst>
          </p:cNvPr>
          <p:cNvSpPr txBox="1"/>
          <p:nvPr/>
        </p:nvSpPr>
        <p:spPr>
          <a:xfrm>
            <a:off x="7947836" y="1656907"/>
            <a:ext cx="20467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1600">
                <a:solidFill>
                  <a:schemeClr val="tx1">
                    <a:lumMod val="65000"/>
                    <a:lumOff val="35000"/>
                  </a:schemeClr>
                </a:solidFill>
                <a:ea typeface="Calibri"/>
                <a:cs typeface="Calibri"/>
              </a:rPr>
              <a:t>Finland is an </a:t>
            </a:r>
            <a:r>
              <a:rPr lang="fi-FI" sz="1600" err="1">
                <a:solidFill>
                  <a:schemeClr val="tx1">
                    <a:lumMod val="65000"/>
                    <a:lumOff val="35000"/>
                  </a:schemeClr>
                </a:solidFill>
                <a:ea typeface="Calibri"/>
                <a:cs typeface="Calibri"/>
              </a:rPr>
              <a:t>energy</a:t>
            </a:r>
            <a:r>
              <a:rPr lang="fi-FI" sz="1600">
                <a:solidFill>
                  <a:schemeClr val="tx1">
                    <a:lumMod val="65000"/>
                    <a:lumOff val="35000"/>
                  </a:schemeClr>
                </a:solidFill>
                <a:ea typeface="Calibri"/>
                <a:cs typeface="Calibri"/>
              </a:rPr>
              <a:t> </a:t>
            </a:r>
            <a:r>
              <a:rPr lang="fi-FI" sz="1600" err="1">
                <a:solidFill>
                  <a:schemeClr val="tx1">
                    <a:lumMod val="65000"/>
                    <a:lumOff val="35000"/>
                  </a:schemeClr>
                </a:solidFill>
                <a:ea typeface="Calibri"/>
                <a:cs typeface="Calibri"/>
              </a:rPr>
              <a:t>intensive</a:t>
            </a:r>
            <a:r>
              <a:rPr lang="fi-FI" sz="1600">
                <a:solidFill>
                  <a:schemeClr val="tx1">
                    <a:lumMod val="65000"/>
                    <a:lumOff val="35000"/>
                  </a:schemeClr>
                </a:solidFill>
                <a:ea typeface="Calibri"/>
                <a:cs typeface="Calibri"/>
              </a:rPr>
              <a:t> country</a:t>
            </a:r>
          </a:p>
        </p:txBody>
      </p:sp>
    </p:spTree>
    <p:extLst>
      <p:ext uri="{BB962C8B-B14F-4D97-AF65-F5344CB8AC3E}">
        <p14:creationId xmlns:p14="http://schemas.microsoft.com/office/powerpoint/2010/main" val="137669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38A2-10DE-BADE-AC2A-8B3A15FEB038}"/>
              </a:ext>
            </a:extLst>
          </p:cNvPr>
          <p:cNvSpPr>
            <a:spLocks noGrp="1"/>
          </p:cNvSpPr>
          <p:nvPr>
            <p:ph type="title"/>
          </p:nvPr>
        </p:nvSpPr>
        <p:spPr>
          <a:xfrm>
            <a:off x="614081" y="365125"/>
            <a:ext cx="10989241" cy="1325563"/>
          </a:xfrm>
        </p:spPr>
        <p:txBody>
          <a:bodyPr>
            <a:normAutofit/>
          </a:bodyPr>
          <a:lstStyle/>
          <a:p>
            <a:r>
              <a:rPr lang="fi-FI" err="1"/>
              <a:t>Emissions</a:t>
            </a:r>
            <a:r>
              <a:rPr lang="fi-FI"/>
              <a:t> of </a:t>
            </a:r>
            <a:r>
              <a:rPr lang="fi-FI" err="1"/>
              <a:t>district</a:t>
            </a:r>
            <a:r>
              <a:rPr lang="fi-FI"/>
              <a:t> </a:t>
            </a:r>
            <a:r>
              <a:rPr lang="fi-FI" err="1"/>
              <a:t>heating</a:t>
            </a:r>
            <a:r>
              <a:rPr lang="fi-FI"/>
              <a:t> in Finland </a:t>
            </a:r>
            <a:r>
              <a:rPr lang="fi-FI" err="1"/>
              <a:t>will</a:t>
            </a:r>
            <a:r>
              <a:rPr lang="fi-FI"/>
              <a:t> </a:t>
            </a:r>
            <a:r>
              <a:rPr lang="fi-FI" err="1"/>
              <a:t>likely</a:t>
            </a:r>
            <a:r>
              <a:rPr lang="fi-FI"/>
              <a:t> </a:t>
            </a:r>
            <a:r>
              <a:rPr lang="fi-FI" err="1"/>
              <a:t>be</a:t>
            </a:r>
            <a:r>
              <a:rPr lang="fi-FI"/>
              <a:t> </a:t>
            </a:r>
            <a:r>
              <a:rPr lang="fi-FI" err="1"/>
              <a:t>phased</a:t>
            </a:r>
            <a:r>
              <a:rPr lang="fi-FI"/>
              <a:t> out </a:t>
            </a:r>
            <a:r>
              <a:rPr lang="fi-FI" err="1"/>
              <a:t>by</a:t>
            </a:r>
            <a:r>
              <a:rPr lang="fi-FI"/>
              <a:t> 2030</a:t>
            </a:r>
          </a:p>
        </p:txBody>
      </p:sp>
      <p:graphicFrame>
        <p:nvGraphicFramePr>
          <p:cNvPr id="7" name="Content Placeholder 6">
            <a:extLst>
              <a:ext uri="{FF2B5EF4-FFF2-40B4-BE49-F238E27FC236}">
                <a16:creationId xmlns:a16="http://schemas.microsoft.com/office/drawing/2014/main" id="{71103492-728C-43F5-86FB-7D091041B3DE}"/>
              </a:ext>
            </a:extLst>
          </p:cNvPr>
          <p:cNvGraphicFramePr>
            <a:graphicFrameLocks noGrp="1"/>
          </p:cNvGraphicFramePr>
          <p:nvPr>
            <p:ph idx="1"/>
            <p:extLst>
              <p:ext uri="{D42A27DB-BD31-4B8C-83A1-F6EECF244321}">
                <p14:modId xmlns:p14="http://schemas.microsoft.com/office/powerpoint/2010/main" val="2444592632"/>
              </p:ext>
            </p:extLst>
          </p:nvPr>
        </p:nvGraphicFramePr>
        <p:xfrm>
          <a:off x="5498283" y="2209348"/>
          <a:ext cx="5902821" cy="4690824"/>
        </p:xfrm>
        <a:graphic>
          <a:graphicData uri="http://schemas.openxmlformats.org/drawingml/2006/chart">
            <c:chart xmlns:c="http://schemas.openxmlformats.org/drawingml/2006/chart" xmlns:r="http://schemas.openxmlformats.org/officeDocument/2006/relationships" r:id="rId2"/>
          </a:graphicData>
        </a:graphic>
      </p:graphicFrame>
      <p:sp>
        <p:nvSpPr>
          <p:cNvPr id="9" name="Speech Bubble: Rectangle 8">
            <a:extLst>
              <a:ext uri="{FF2B5EF4-FFF2-40B4-BE49-F238E27FC236}">
                <a16:creationId xmlns:a16="http://schemas.microsoft.com/office/drawing/2014/main" id="{7DA65673-9E58-931D-6A66-5211267CD869}"/>
              </a:ext>
            </a:extLst>
          </p:cNvPr>
          <p:cNvSpPr/>
          <p:nvPr/>
        </p:nvSpPr>
        <p:spPr>
          <a:xfrm>
            <a:off x="7281358" y="3962334"/>
            <a:ext cx="2801923" cy="887237"/>
          </a:xfrm>
          <a:prstGeom prst="wedgeRectCallout">
            <a:avLst>
              <a:gd name="adj1" fmla="val -62150"/>
              <a:gd name="adj2" fmla="val 119231"/>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a:ea typeface="+mn-ea"/>
                <a:cs typeface="+mn-cs"/>
              </a:rPr>
              <a:t>Estimate based on the plans of the Finnish district heating companies</a:t>
            </a:r>
          </a:p>
        </p:txBody>
      </p:sp>
      <p:pic>
        <p:nvPicPr>
          <p:cNvPr id="8" name="Kuva 7">
            <a:extLst>
              <a:ext uri="{FF2B5EF4-FFF2-40B4-BE49-F238E27FC236}">
                <a16:creationId xmlns:a16="http://schemas.microsoft.com/office/drawing/2014/main" id="{0E8F029A-454A-F1EF-0589-1088A0554B2F}"/>
              </a:ext>
            </a:extLst>
          </p:cNvPr>
          <p:cNvPicPr>
            <a:picLocks noChangeAspect="1"/>
          </p:cNvPicPr>
          <p:nvPr/>
        </p:nvPicPr>
        <p:blipFill>
          <a:blip r:embed="rId3"/>
          <a:stretch>
            <a:fillRect/>
          </a:stretch>
        </p:blipFill>
        <p:spPr>
          <a:xfrm>
            <a:off x="568066" y="2117959"/>
            <a:ext cx="4978710" cy="4575986"/>
          </a:xfrm>
          <a:prstGeom prst="rect">
            <a:avLst/>
          </a:prstGeom>
          <a:solidFill>
            <a:schemeClr val="bg1"/>
          </a:solidFill>
        </p:spPr>
      </p:pic>
      <p:sp>
        <p:nvSpPr>
          <p:cNvPr id="11" name="Tekstiruutu 10">
            <a:extLst>
              <a:ext uri="{FF2B5EF4-FFF2-40B4-BE49-F238E27FC236}">
                <a16:creationId xmlns:a16="http://schemas.microsoft.com/office/drawing/2014/main" id="{7CAE2E5B-3B18-C02D-B5E1-F23D7269B20E}"/>
              </a:ext>
            </a:extLst>
          </p:cNvPr>
          <p:cNvSpPr txBox="1"/>
          <p:nvPr/>
        </p:nvSpPr>
        <p:spPr>
          <a:xfrm>
            <a:off x="5221440" y="2736559"/>
            <a:ext cx="49787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err="1">
                <a:ln>
                  <a:noFill/>
                </a:ln>
                <a:solidFill>
                  <a:srgbClr val="DB5800"/>
                </a:solidFill>
                <a:effectLst/>
                <a:uLnTx/>
                <a:uFillTx/>
                <a:latin typeface="Calibri"/>
                <a:ea typeface="+mn-ea"/>
                <a:cs typeface="+mn-cs"/>
              </a:rPr>
              <a:t>Future</a:t>
            </a:r>
            <a:r>
              <a:rPr kumimoji="0" lang="fi-FI" b="0" i="0" u="none" strike="noStrike" kern="1200" cap="none" spc="0" normalizeH="0" baseline="0" noProof="0">
                <a:ln>
                  <a:noFill/>
                </a:ln>
                <a:solidFill>
                  <a:srgbClr val="000000">
                    <a:lumMod val="65000"/>
                    <a:lumOff val="35000"/>
                  </a:srgbClr>
                </a:solidFill>
                <a:effectLst/>
                <a:uLnTx/>
                <a:uFillTx/>
                <a:latin typeface="Calibri"/>
                <a:ea typeface="+mn-ea"/>
                <a:cs typeface="+mn-cs"/>
              </a:rPr>
              <a:t> of </a:t>
            </a:r>
            <a:r>
              <a:rPr kumimoji="0" lang="fi-FI" b="0" i="0" u="none" strike="noStrike" kern="1200" cap="none" spc="0" normalizeH="0" baseline="0" noProof="0" err="1">
                <a:ln>
                  <a:noFill/>
                </a:ln>
                <a:solidFill>
                  <a:srgbClr val="000000">
                    <a:lumMod val="65000"/>
                    <a:lumOff val="35000"/>
                  </a:srgbClr>
                </a:solidFill>
                <a:effectLst/>
                <a:uLnTx/>
                <a:uFillTx/>
                <a:latin typeface="Calibri"/>
                <a:ea typeface="+mn-ea"/>
                <a:cs typeface="+mn-cs"/>
              </a:rPr>
              <a:t>district</a:t>
            </a:r>
            <a:r>
              <a:rPr kumimoji="0" lang="fi-FI" b="0" i="0" u="none" strike="noStrike" kern="1200" cap="none" spc="0" normalizeH="0" baseline="0" noProof="0">
                <a:ln>
                  <a:noFill/>
                </a:ln>
                <a:solidFill>
                  <a:srgbClr val="000000">
                    <a:lumMod val="65000"/>
                    <a:lumOff val="35000"/>
                  </a:srgbClr>
                </a:solidFill>
                <a:effectLst/>
                <a:uLnTx/>
                <a:uFillTx/>
                <a:latin typeface="Calibri"/>
                <a:ea typeface="+mn-ea"/>
                <a:cs typeface="+mn-cs"/>
              </a:rPr>
              <a:t> </a:t>
            </a:r>
            <a:r>
              <a:rPr kumimoji="0" lang="fi-FI" b="0" i="0" u="none" strike="noStrike" kern="1200" cap="none" spc="0" normalizeH="0" baseline="0" noProof="0" err="1">
                <a:ln>
                  <a:noFill/>
                </a:ln>
                <a:solidFill>
                  <a:srgbClr val="000000">
                    <a:lumMod val="65000"/>
                    <a:lumOff val="35000"/>
                  </a:srgbClr>
                </a:solidFill>
                <a:effectLst/>
                <a:uLnTx/>
                <a:uFillTx/>
                <a:latin typeface="Calibri"/>
                <a:ea typeface="+mn-ea"/>
                <a:cs typeface="+mn-cs"/>
              </a:rPr>
              <a:t>heating</a:t>
            </a:r>
            <a:r>
              <a:rPr kumimoji="0" lang="fi-FI" b="0" i="0" u="none" strike="noStrike" kern="1200" cap="none" spc="0" normalizeH="0" baseline="0" noProof="0">
                <a:ln>
                  <a:noFill/>
                </a:ln>
                <a:solidFill>
                  <a:srgbClr val="000000">
                    <a:lumMod val="65000"/>
                    <a:lumOff val="35000"/>
                  </a:srgbClr>
                </a:solidFill>
                <a:effectLst/>
                <a:uLnTx/>
                <a:uFillTx/>
                <a:latin typeface="Calibri"/>
                <a:ea typeface="+mn-ea"/>
                <a:cs typeface="+mn-cs"/>
              </a:rPr>
              <a:t> </a:t>
            </a:r>
            <a:r>
              <a:rPr kumimoji="0" lang="fi-FI" b="0" i="0" u="none" strike="noStrike" kern="1200" cap="none" spc="0" normalizeH="0" baseline="0" noProof="0" err="1">
                <a:ln>
                  <a:noFill/>
                </a:ln>
                <a:solidFill>
                  <a:srgbClr val="000000">
                    <a:lumMod val="65000"/>
                    <a:lumOff val="35000"/>
                  </a:srgbClr>
                </a:solidFill>
                <a:effectLst/>
                <a:uLnTx/>
                <a:uFillTx/>
                <a:latin typeface="Calibri"/>
                <a:ea typeface="+mn-ea"/>
                <a:cs typeface="+mn-cs"/>
              </a:rPr>
              <a:t>emissions</a:t>
            </a:r>
            <a:endParaRPr kumimoji="0" lang="fi-FI"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10" name="Tekstiruutu 9">
            <a:extLst>
              <a:ext uri="{FF2B5EF4-FFF2-40B4-BE49-F238E27FC236}">
                <a16:creationId xmlns:a16="http://schemas.microsoft.com/office/drawing/2014/main" id="{B9896DB2-0D84-C208-DB2F-80033EDC7F65}"/>
              </a:ext>
            </a:extLst>
          </p:cNvPr>
          <p:cNvSpPr txBox="1"/>
          <p:nvPr/>
        </p:nvSpPr>
        <p:spPr>
          <a:xfrm>
            <a:off x="844909" y="2734178"/>
            <a:ext cx="49787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err="1">
                <a:ln>
                  <a:noFill/>
                </a:ln>
                <a:solidFill>
                  <a:srgbClr val="460D56"/>
                </a:solidFill>
                <a:effectLst/>
                <a:uLnTx/>
                <a:uFillTx/>
                <a:latin typeface="Calibri"/>
                <a:ea typeface="+mn-ea"/>
                <a:cs typeface="+mn-cs"/>
              </a:rPr>
              <a:t>History</a:t>
            </a:r>
            <a:r>
              <a:rPr kumimoji="0" lang="fi-FI" b="0" i="0" u="none" strike="noStrike" kern="1200" cap="none" spc="0" normalizeH="0" baseline="0" noProof="0">
                <a:ln>
                  <a:noFill/>
                </a:ln>
                <a:solidFill>
                  <a:srgbClr val="000000">
                    <a:lumMod val="65000"/>
                    <a:lumOff val="35000"/>
                  </a:srgbClr>
                </a:solidFill>
                <a:effectLst/>
                <a:uLnTx/>
                <a:uFillTx/>
                <a:latin typeface="Calibri"/>
                <a:ea typeface="+mn-ea"/>
                <a:cs typeface="+mn-cs"/>
              </a:rPr>
              <a:t> of </a:t>
            </a:r>
            <a:r>
              <a:rPr kumimoji="0" lang="fi-FI" b="0" i="0" u="none" strike="noStrike" kern="1200" cap="none" spc="0" normalizeH="0" baseline="0" noProof="0" err="1">
                <a:ln>
                  <a:noFill/>
                </a:ln>
                <a:solidFill>
                  <a:srgbClr val="000000">
                    <a:lumMod val="65000"/>
                    <a:lumOff val="35000"/>
                  </a:srgbClr>
                </a:solidFill>
                <a:effectLst/>
                <a:uLnTx/>
                <a:uFillTx/>
                <a:latin typeface="Calibri"/>
                <a:ea typeface="+mn-ea"/>
                <a:cs typeface="+mn-cs"/>
              </a:rPr>
              <a:t>district</a:t>
            </a:r>
            <a:r>
              <a:rPr kumimoji="0" lang="fi-FI" b="0" i="0" u="none" strike="noStrike" kern="1200" cap="none" spc="0" normalizeH="0" baseline="0" noProof="0">
                <a:ln>
                  <a:noFill/>
                </a:ln>
                <a:solidFill>
                  <a:srgbClr val="000000">
                    <a:lumMod val="65000"/>
                    <a:lumOff val="35000"/>
                  </a:srgbClr>
                </a:solidFill>
                <a:effectLst/>
                <a:uLnTx/>
                <a:uFillTx/>
                <a:latin typeface="Calibri"/>
                <a:ea typeface="+mn-ea"/>
                <a:cs typeface="+mn-cs"/>
              </a:rPr>
              <a:t> </a:t>
            </a:r>
            <a:r>
              <a:rPr kumimoji="0" lang="fi-FI" b="0" i="0" u="none" strike="noStrike" kern="1200" cap="none" spc="0" normalizeH="0" baseline="0" noProof="0" err="1">
                <a:ln>
                  <a:noFill/>
                </a:ln>
                <a:solidFill>
                  <a:srgbClr val="000000">
                    <a:lumMod val="65000"/>
                    <a:lumOff val="35000"/>
                  </a:srgbClr>
                </a:solidFill>
                <a:effectLst/>
                <a:uLnTx/>
                <a:uFillTx/>
                <a:latin typeface="Calibri"/>
                <a:ea typeface="+mn-ea"/>
                <a:cs typeface="+mn-cs"/>
              </a:rPr>
              <a:t>heating</a:t>
            </a:r>
            <a:r>
              <a:rPr kumimoji="0" lang="fi-FI" b="0" i="0" u="none" strike="noStrike" kern="1200" cap="none" spc="0" normalizeH="0" baseline="0" noProof="0">
                <a:ln>
                  <a:noFill/>
                </a:ln>
                <a:solidFill>
                  <a:srgbClr val="000000">
                    <a:lumMod val="65000"/>
                    <a:lumOff val="35000"/>
                  </a:srgbClr>
                </a:solidFill>
                <a:effectLst/>
                <a:uLnTx/>
                <a:uFillTx/>
                <a:latin typeface="Calibri"/>
                <a:ea typeface="+mn-ea"/>
                <a:cs typeface="+mn-cs"/>
              </a:rPr>
              <a:t> </a:t>
            </a:r>
            <a:r>
              <a:rPr kumimoji="0" lang="fi-FI" b="0" i="0" u="none" strike="noStrike" kern="1200" cap="none" spc="0" normalizeH="0" baseline="0" noProof="0" err="1">
                <a:ln>
                  <a:noFill/>
                </a:ln>
                <a:solidFill>
                  <a:srgbClr val="000000">
                    <a:lumMod val="65000"/>
                    <a:lumOff val="35000"/>
                  </a:srgbClr>
                </a:solidFill>
                <a:effectLst/>
                <a:uLnTx/>
                <a:uFillTx/>
                <a:latin typeface="Calibri"/>
                <a:ea typeface="+mn-ea"/>
                <a:cs typeface="+mn-cs"/>
              </a:rPr>
              <a:t>emissions</a:t>
            </a:r>
            <a:endParaRPr kumimoji="0" lang="fi-FI"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Tree>
    <p:extLst>
      <p:ext uri="{BB962C8B-B14F-4D97-AF65-F5344CB8AC3E}">
        <p14:creationId xmlns:p14="http://schemas.microsoft.com/office/powerpoint/2010/main" val="360882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66FF5-F733-ED49-48CA-9E1CDCA15BDA}"/>
              </a:ext>
            </a:extLst>
          </p:cNvPr>
          <p:cNvSpPr>
            <a:spLocks noGrp="1"/>
          </p:cNvSpPr>
          <p:nvPr>
            <p:ph type="title"/>
          </p:nvPr>
        </p:nvSpPr>
        <p:spPr/>
        <p:txBody>
          <a:bodyPr/>
          <a:lstStyle/>
          <a:p>
            <a:r>
              <a:rPr lang="fi-FI" err="1"/>
              <a:t>What</a:t>
            </a:r>
            <a:r>
              <a:rPr lang="fi-FI"/>
              <a:t> </a:t>
            </a:r>
            <a:r>
              <a:rPr lang="fi-FI" err="1"/>
              <a:t>do</a:t>
            </a:r>
            <a:r>
              <a:rPr lang="fi-FI"/>
              <a:t> </a:t>
            </a:r>
            <a:r>
              <a:rPr lang="fi-FI" err="1"/>
              <a:t>we</a:t>
            </a:r>
            <a:r>
              <a:rPr lang="fi-FI"/>
              <a:t> </a:t>
            </a:r>
            <a:r>
              <a:rPr lang="fi-FI" err="1"/>
              <a:t>want</a:t>
            </a:r>
            <a:r>
              <a:rPr lang="fi-FI"/>
              <a:t> </a:t>
            </a:r>
            <a:r>
              <a:rPr lang="fi-FI" err="1"/>
              <a:t>from</a:t>
            </a:r>
            <a:r>
              <a:rPr lang="fi-FI"/>
              <a:t> </a:t>
            </a:r>
            <a:r>
              <a:rPr lang="fi-FI" err="1"/>
              <a:t>energy</a:t>
            </a:r>
            <a:r>
              <a:rPr lang="fi-FI"/>
              <a:t> </a:t>
            </a:r>
            <a:r>
              <a:rPr lang="fi-FI" err="1"/>
              <a:t>policy</a:t>
            </a:r>
            <a:endParaRPr lang="fi-FI"/>
          </a:p>
        </p:txBody>
      </p:sp>
      <p:sp>
        <p:nvSpPr>
          <p:cNvPr id="3" name="Sisällön paikkamerkki 2">
            <a:extLst>
              <a:ext uri="{FF2B5EF4-FFF2-40B4-BE49-F238E27FC236}">
                <a16:creationId xmlns:a16="http://schemas.microsoft.com/office/drawing/2014/main" id="{CB12E52E-60BE-483D-B4FD-8A2FD8967127}"/>
              </a:ext>
            </a:extLst>
          </p:cNvPr>
          <p:cNvSpPr>
            <a:spLocks noGrp="1"/>
          </p:cNvSpPr>
          <p:nvPr>
            <p:ph sz="half" idx="1"/>
          </p:nvPr>
        </p:nvSpPr>
        <p:spPr>
          <a:xfrm>
            <a:off x="1049967" y="2237390"/>
            <a:ext cx="2119673" cy="762525"/>
          </a:xfrm>
        </p:spPr>
        <p:txBody>
          <a:bodyPr/>
          <a:lstStyle/>
          <a:p>
            <a:pPr marL="0" indent="0">
              <a:buNone/>
            </a:pPr>
            <a:r>
              <a:rPr lang="fi-FI" err="1"/>
              <a:t>We</a:t>
            </a:r>
            <a:r>
              <a:rPr lang="fi-FI"/>
              <a:t> </a:t>
            </a:r>
            <a:r>
              <a:rPr lang="fi-FI" err="1"/>
              <a:t>certainly</a:t>
            </a:r>
            <a:r>
              <a:rPr lang="fi-FI"/>
              <a:t> </a:t>
            </a:r>
            <a:r>
              <a:rPr lang="fi-FI" err="1"/>
              <a:t>cannot</a:t>
            </a:r>
            <a:r>
              <a:rPr lang="fi-FI"/>
              <a:t> </a:t>
            </a:r>
            <a:r>
              <a:rPr lang="fi-FI" err="1"/>
              <a:t>pick</a:t>
            </a:r>
            <a:r>
              <a:rPr lang="fi-FI"/>
              <a:t> just </a:t>
            </a:r>
            <a:r>
              <a:rPr lang="fi-FI" err="1"/>
              <a:t>one</a:t>
            </a:r>
            <a:r>
              <a:rPr lang="fi-FI"/>
              <a:t>…</a:t>
            </a:r>
          </a:p>
        </p:txBody>
      </p:sp>
      <p:sp>
        <p:nvSpPr>
          <p:cNvPr id="8" name="Ellipsi 7">
            <a:extLst>
              <a:ext uri="{FF2B5EF4-FFF2-40B4-BE49-F238E27FC236}">
                <a16:creationId xmlns:a16="http://schemas.microsoft.com/office/drawing/2014/main" id="{D4BF0B4A-BB79-AE63-700F-1279E424DDE5}"/>
              </a:ext>
            </a:extLst>
          </p:cNvPr>
          <p:cNvSpPr/>
          <p:nvPr/>
        </p:nvSpPr>
        <p:spPr>
          <a:xfrm>
            <a:off x="1895256" y="3685791"/>
            <a:ext cx="139148" cy="1470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CCDA46A1-1818-8532-142B-B55B16078FDF}"/>
              </a:ext>
            </a:extLst>
          </p:cNvPr>
          <p:cNvSpPr/>
          <p:nvPr/>
        </p:nvSpPr>
        <p:spPr>
          <a:xfrm>
            <a:off x="2488953" y="4736992"/>
            <a:ext cx="139148" cy="1470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EDEF4062-9F28-EA13-C292-4EE065EAF960}"/>
              </a:ext>
            </a:extLst>
          </p:cNvPr>
          <p:cNvSpPr/>
          <p:nvPr/>
        </p:nvSpPr>
        <p:spPr>
          <a:xfrm>
            <a:off x="1301558" y="4736993"/>
            <a:ext cx="139148" cy="1470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B0193211-A653-77A2-85CF-F0AB1F8C6961}"/>
              </a:ext>
            </a:extLst>
          </p:cNvPr>
          <p:cNvSpPr txBox="1"/>
          <p:nvPr/>
        </p:nvSpPr>
        <p:spPr>
          <a:xfrm>
            <a:off x="1047966" y="4892044"/>
            <a:ext cx="646331" cy="307777"/>
          </a:xfrm>
          <a:prstGeom prst="rect">
            <a:avLst/>
          </a:prstGeom>
          <a:noFill/>
        </p:spPr>
        <p:txBody>
          <a:bodyPr wrap="none" rtlCol="0">
            <a:spAutoFit/>
          </a:bodyPr>
          <a:lstStyle/>
          <a:p>
            <a:r>
              <a:rPr lang="fi-FI" sz="1400" err="1">
                <a:solidFill>
                  <a:schemeClr val="accent1"/>
                </a:solidFill>
              </a:rPr>
              <a:t>Cheap</a:t>
            </a:r>
            <a:endParaRPr lang="fi-FI" sz="1400">
              <a:solidFill>
                <a:schemeClr val="accent1"/>
              </a:solidFill>
            </a:endParaRPr>
          </a:p>
        </p:txBody>
      </p:sp>
      <p:sp>
        <p:nvSpPr>
          <p:cNvPr id="12" name="Tekstiruutu 11">
            <a:extLst>
              <a:ext uri="{FF2B5EF4-FFF2-40B4-BE49-F238E27FC236}">
                <a16:creationId xmlns:a16="http://schemas.microsoft.com/office/drawing/2014/main" id="{19254FAA-386D-1126-B9F0-AB293B3CC228}"/>
              </a:ext>
            </a:extLst>
          </p:cNvPr>
          <p:cNvSpPr txBox="1"/>
          <p:nvPr/>
        </p:nvSpPr>
        <p:spPr>
          <a:xfrm>
            <a:off x="2235361" y="4904601"/>
            <a:ext cx="593432" cy="307777"/>
          </a:xfrm>
          <a:prstGeom prst="rect">
            <a:avLst/>
          </a:prstGeom>
          <a:noFill/>
        </p:spPr>
        <p:txBody>
          <a:bodyPr wrap="none" rtlCol="0">
            <a:spAutoFit/>
          </a:bodyPr>
          <a:lstStyle/>
          <a:p>
            <a:r>
              <a:rPr lang="fi-FI" sz="1400" err="1">
                <a:solidFill>
                  <a:schemeClr val="accent1"/>
                </a:solidFill>
              </a:rPr>
              <a:t>Clean</a:t>
            </a:r>
            <a:endParaRPr lang="fi-FI" sz="1400">
              <a:solidFill>
                <a:schemeClr val="accent1"/>
              </a:solidFill>
            </a:endParaRPr>
          </a:p>
        </p:txBody>
      </p:sp>
      <p:sp>
        <p:nvSpPr>
          <p:cNvPr id="13" name="Tekstiruutu 12">
            <a:extLst>
              <a:ext uri="{FF2B5EF4-FFF2-40B4-BE49-F238E27FC236}">
                <a16:creationId xmlns:a16="http://schemas.microsoft.com/office/drawing/2014/main" id="{7BDF3630-1401-4457-1D3B-92B35CCA8F9E}"/>
              </a:ext>
            </a:extLst>
          </p:cNvPr>
          <p:cNvSpPr txBox="1"/>
          <p:nvPr/>
        </p:nvSpPr>
        <p:spPr>
          <a:xfrm>
            <a:off x="1668114" y="3329146"/>
            <a:ext cx="676019" cy="307777"/>
          </a:xfrm>
          <a:prstGeom prst="rect">
            <a:avLst/>
          </a:prstGeom>
          <a:noFill/>
        </p:spPr>
        <p:txBody>
          <a:bodyPr wrap="none" rtlCol="0">
            <a:spAutoFit/>
          </a:bodyPr>
          <a:lstStyle/>
          <a:p>
            <a:r>
              <a:rPr lang="fi-FI" sz="1400">
                <a:solidFill>
                  <a:schemeClr val="accent1"/>
                </a:solidFill>
              </a:rPr>
              <a:t>Secure</a:t>
            </a:r>
          </a:p>
        </p:txBody>
      </p:sp>
      <p:sp>
        <p:nvSpPr>
          <p:cNvPr id="14" name="Ellipsi 13">
            <a:extLst>
              <a:ext uri="{FF2B5EF4-FFF2-40B4-BE49-F238E27FC236}">
                <a16:creationId xmlns:a16="http://schemas.microsoft.com/office/drawing/2014/main" id="{B48EC205-27A1-0FCE-1618-2FDB8C3E9388}"/>
              </a:ext>
            </a:extLst>
          </p:cNvPr>
          <p:cNvSpPr/>
          <p:nvPr/>
        </p:nvSpPr>
        <p:spPr>
          <a:xfrm>
            <a:off x="5411586" y="3643222"/>
            <a:ext cx="139148" cy="1470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D0D8257B-DC04-284C-2240-661C7C6E6485}"/>
              </a:ext>
            </a:extLst>
          </p:cNvPr>
          <p:cNvSpPr/>
          <p:nvPr/>
        </p:nvSpPr>
        <p:spPr>
          <a:xfrm>
            <a:off x="6005283" y="4694423"/>
            <a:ext cx="139148" cy="1470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1C670F2A-737F-490C-EBA3-A28BEC48349E}"/>
              </a:ext>
            </a:extLst>
          </p:cNvPr>
          <p:cNvSpPr/>
          <p:nvPr/>
        </p:nvSpPr>
        <p:spPr>
          <a:xfrm>
            <a:off x="4817888" y="4694424"/>
            <a:ext cx="139148" cy="1470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196A0BDC-C2CB-BAFE-5252-49F40C09BBD6}"/>
              </a:ext>
            </a:extLst>
          </p:cNvPr>
          <p:cNvSpPr txBox="1"/>
          <p:nvPr/>
        </p:nvSpPr>
        <p:spPr>
          <a:xfrm>
            <a:off x="4564296" y="4849475"/>
            <a:ext cx="646331" cy="307777"/>
          </a:xfrm>
          <a:prstGeom prst="rect">
            <a:avLst/>
          </a:prstGeom>
          <a:noFill/>
        </p:spPr>
        <p:txBody>
          <a:bodyPr wrap="none" rtlCol="0">
            <a:spAutoFit/>
          </a:bodyPr>
          <a:lstStyle/>
          <a:p>
            <a:r>
              <a:rPr lang="fi-FI" sz="1400" err="1">
                <a:solidFill>
                  <a:schemeClr val="accent1"/>
                </a:solidFill>
              </a:rPr>
              <a:t>Cheap</a:t>
            </a:r>
            <a:endParaRPr lang="fi-FI" sz="1400">
              <a:solidFill>
                <a:schemeClr val="accent1"/>
              </a:solidFill>
            </a:endParaRPr>
          </a:p>
        </p:txBody>
      </p:sp>
      <p:sp>
        <p:nvSpPr>
          <p:cNvPr id="18" name="Tekstiruutu 17">
            <a:extLst>
              <a:ext uri="{FF2B5EF4-FFF2-40B4-BE49-F238E27FC236}">
                <a16:creationId xmlns:a16="http://schemas.microsoft.com/office/drawing/2014/main" id="{E9E9C3BD-14A0-4989-FC4F-8D2D3DF7BF67}"/>
              </a:ext>
            </a:extLst>
          </p:cNvPr>
          <p:cNvSpPr txBox="1"/>
          <p:nvPr/>
        </p:nvSpPr>
        <p:spPr>
          <a:xfrm>
            <a:off x="5751691" y="4862032"/>
            <a:ext cx="593432" cy="307777"/>
          </a:xfrm>
          <a:prstGeom prst="rect">
            <a:avLst/>
          </a:prstGeom>
          <a:noFill/>
        </p:spPr>
        <p:txBody>
          <a:bodyPr wrap="none" rtlCol="0">
            <a:spAutoFit/>
          </a:bodyPr>
          <a:lstStyle/>
          <a:p>
            <a:r>
              <a:rPr lang="fi-FI" sz="1400" err="1">
                <a:solidFill>
                  <a:schemeClr val="accent1"/>
                </a:solidFill>
              </a:rPr>
              <a:t>Clean</a:t>
            </a:r>
            <a:endParaRPr lang="fi-FI" sz="1400">
              <a:solidFill>
                <a:schemeClr val="accent1"/>
              </a:solidFill>
            </a:endParaRPr>
          </a:p>
        </p:txBody>
      </p:sp>
      <p:sp>
        <p:nvSpPr>
          <p:cNvPr id="19" name="Tekstiruutu 18">
            <a:extLst>
              <a:ext uri="{FF2B5EF4-FFF2-40B4-BE49-F238E27FC236}">
                <a16:creationId xmlns:a16="http://schemas.microsoft.com/office/drawing/2014/main" id="{B96578EB-3970-267C-B1BF-B1D9C47BB748}"/>
              </a:ext>
            </a:extLst>
          </p:cNvPr>
          <p:cNvSpPr txBox="1"/>
          <p:nvPr/>
        </p:nvSpPr>
        <p:spPr>
          <a:xfrm>
            <a:off x="5184444" y="3286577"/>
            <a:ext cx="676019" cy="307777"/>
          </a:xfrm>
          <a:prstGeom prst="rect">
            <a:avLst/>
          </a:prstGeom>
          <a:noFill/>
        </p:spPr>
        <p:txBody>
          <a:bodyPr wrap="none" rtlCol="0">
            <a:spAutoFit/>
          </a:bodyPr>
          <a:lstStyle/>
          <a:p>
            <a:r>
              <a:rPr lang="fi-FI" sz="1400">
                <a:solidFill>
                  <a:schemeClr val="accent1"/>
                </a:solidFill>
              </a:rPr>
              <a:t>Secure</a:t>
            </a:r>
          </a:p>
        </p:txBody>
      </p:sp>
      <p:sp>
        <p:nvSpPr>
          <p:cNvPr id="20" name="Sisällön paikkamerkki 2">
            <a:extLst>
              <a:ext uri="{FF2B5EF4-FFF2-40B4-BE49-F238E27FC236}">
                <a16:creationId xmlns:a16="http://schemas.microsoft.com/office/drawing/2014/main" id="{83F855AC-32B0-A971-81FA-A41C3D4B2F6F}"/>
              </a:ext>
            </a:extLst>
          </p:cNvPr>
          <p:cNvSpPr txBox="1">
            <a:spLocks/>
          </p:cNvSpPr>
          <p:nvPr/>
        </p:nvSpPr>
        <p:spPr>
          <a:xfrm>
            <a:off x="4490897" y="2219255"/>
            <a:ext cx="2119673" cy="762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fi-FI" err="1"/>
              <a:t>Having</a:t>
            </a:r>
            <a:r>
              <a:rPr lang="fi-FI"/>
              <a:t> to </a:t>
            </a:r>
            <a:r>
              <a:rPr lang="fi-FI" err="1"/>
              <a:t>pick</a:t>
            </a:r>
            <a:r>
              <a:rPr lang="fi-FI"/>
              <a:t> </a:t>
            </a:r>
            <a:r>
              <a:rPr lang="fi-FI" err="1"/>
              <a:t>only</a:t>
            </a:r>
            <a:r>
              <a:rPr lang="fi-FI"/>
              <a:t> </a:t>
            </a:r>
            <a:r>
              <a:rPr lang="fi-FI" err="1"/>
              <a:t>two</a:t>
            </a:r>
            <a:r>
              <a:rPr lang="fi-FI"/>
              <a:t> </a:t>
            </a:r>
            <a:r>
              <a:rPr lang="fi-FI" err="1"/>
              <a:t>would</a:t>
            </a:r>
            <a:r>
              <a:rPr lang="fi-FI"/>
              <a:t> </a:t>
            </a:r>
            <a:r>
              <a:rPr lang="fi-FI" err="1"/>
              <a:t>be</a:t>
            </a:r>
            <a:r>
              <a:rPr lang="fi-FI"/>
              <a:t> a </a:t>
            </a:r>
            <a:r>
              <a:rPr lang="fi-FI" err="1"/>
              <a:t>failure</a:t>
            </a:r>
            <a:r>
              <a:rPr lang="fi-FI"/>
              <a:t> of </a:t>
            </a:r>
            <a:r>
              <a:rPr lang="fi-FI" err="1"/>
              <a:t>policy</a:t>
            </a:r>
            <a:r>
              <a:rPr lang="fi-FI"/>
              <a:t>…</a:t>
            </a:r>
          </a:p>
        </p:txBody>
      </p:sp>
      <p:sp>
        <p:nvSpPr>
          <p:cNvPr id="21" name="Tasakylkinen kolmio 20">
            <a:extLst>
              <a:ext uri="{FF2B5EF4-FFF2-40B4-BE49-F238E27FC236}">
                <a16:creationId xmlns:a16="http://schemas.microsoft.com/office/drawing/2014/main" id="{197ABB78-6EFF-8BCE-4DBF-BA04BB6053B0}"/>
              </a:ext>
            </a:extLst>
          </p:cNvPr>
          <p:cNvSpPr/>
          <p:nvPr/>
        </p:nvSpPr>
        <p:spPr>
          <a:xfrm>
            <a:off x="4875190" y="3690717"/>
            <a:ext cx="1211938" cy="1085787"/>
          </a:xfrm>
          <a:prstGeom prst="triangle">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D9478FAC-0199-4F95-AA41-E9232D2B07FD}"/>
              </a:ext>
            </a:extLst>
          </p:cNvPr>
          <p:cNvSpPr/>
          <p:nvPr/>
        </p:nvSpPr>
        <p:spPr>
          <a:xfrm>
            <a:off x="9521347" y="3638296"/>
            <a:ext cx="139148" cy="1470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675E4BB9-74A1-3F63-21B9-906B32CD217A}"/>
              </a:ext>
            </a:extLst>
          </p:cNvPr>
          <p:cNvSpPr/>
          <p:nvPr/>
        </p:nvSpPr>
        <p:spPr>
          <a:xfrm>
            <a:off x="10115044" y="4689497"/>
            <a:ext cx="139148" cy="1470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8C3A734E-746A-37A3-DD70-BCFF93199487}"/>
              </a:ext>
            </a:extLst>
          </p:cNvPr>
          <p:cNvSpPr/>
          <p:nvPr/>
        </p:nvSpPr>
        <p:spPr>
          <a:xfrm>
            <a:off x="8927649" y="4689498"/>
            <a:ext cx="139148" cy="1470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 name="Tekstiruutu 24">
            <a:extLst>
              <a:ext uri="{FF2B5EF4-FFF2-40B4-BE49-F238E27FC236}">
                <a16:creationId xmlns:a16="http://schemas.microsoft.com/office/drawing/2014/main" id="{59E8ACB1-C876-5088-EDF7-6E3EE3D361C5}"/>
              </a:ext>
            </a:extLst>
          </p:cNvPr>
          <p:cNvSpPr txBox="1"/>
          <p:nvPr/>
        </p:nvSpPr>
        <p:spPr>
          <a:xfrm>
            <a:off x="8674057" y="4844549"/>
            <a:ext cx="646331" cy="307777"/>
          </a:xfrm>
          <a:prstGeom prst="rect">
            <a:avLst/>
          </a:prstGeom>
          <a:noFill/>
        </p:spPr>
        <p:txBody>
          <a:bodyPr wrap="none" rtlCol="0">
            <a:spAutoFit/>
          </a:bodyPr>
          <a:lstStyle/>
          <a:p>
            <a:r>
              <a:rPr lang="fi-FI" sz="1400" err="1">
                <a:solidFill>
                  <a:schemeClr val="accent1"/>
                </a:solidFill>
              </a:rPr>
              <a:t>Cheap</a:t>
            </a:r>
            <a:endParaRPr lang="fi-FI" sz="1400">
              <a:solidFill>
                <a:schemeClr val="accent1"/>
              </a:solidFill>
            </a:endParaRPr>
          </a:p>
        </p:txBody>
      </p:sp>
      <p:sp>
        <p:nvSpPr>
          <p:cNvPr id="26" name="Tekstiruutu 25">
            <a:extLst>
              <a:ext uri="{FF2B5EF4-FFF2-40B4-BE49-F238E27FC236}">
                <a16:creationId xmlns:a16="http://schemas.microsoft.com/office/drawing/2014/main" id="{1145220F-F85E-591F-9B15-055FF3521E80}"/>
              </a:ext>
            </a:extLst>
          </p:cNvPr>
          <p:cNvSpPr txBox="1"/>
          <p:nvPr/>
        </p:nvSpPr>
        <p:spPr>
          <a:xfrm>
            <a:off x="9861452" y="4857106"/>
            <a:ext cx="593432" cy="307777"/>
          </a:xfrm>
          <a:prstGeom prst="rect">
            <a:avLst/>
          </a:prstGeom>
          <a:noFill/>
        </p:spPr>
        <p:txBody>
          <a:bodyPr wrap="none" rtlCol="0">
            <a:spAutoFit/>
          </a:bodyPr>
          <a:lstStyle/>
          <a:p>
            <a:r>
              <a:rPr lang="fi-FI" sz="1400" err="1">
                <a:solidFill>
                  <a:schemeClr val="accent1"/>
                </a:solidFill>
              </a:rPr>
              <a:t>Clean</a:t>
            </a:r>
            <a:endParaRPr lang="fi-FI" sz="1400">
              <a:solidFill>
                <a:schemeClr val="accent1"/>
              </a:solidFill>
            </a:endParaRPr>
          </a:p>
        </p:txBody>
      </p:sp>
      <p:sp>
        <p:nvSpPr>
          <p:cNvPr id="27" name="Tekstiruutu 26">
            <a:extLst>
              <a:ext uri="{FF2B5EF4-FFF2-40B4-BE49-F238E27FC236}">
                <a16:creationId xmlns:a16="http://schemas.microsoft.com/office/drawing/2014/main" id="{984CD9C6-E451-363D-497A-592BB11C9B0D}"/>
              </a:ext>
            </a:extLst>
          </p:cNvPr>
          <p:cNvSpPr txBox="1"/>
          <p:nvPr/>
        </p:nvSpPr>
        <p:spPr>
          <a:xfrm>
            <a:off x="9294205" y="3281651"/>
            <a:ext cx="676019" cy="307777"/>
          </a:xfrm>
          <a:prstGeom prst="rect">
            <a:avLst/>
          </a:prstGeom>
          <a:noFill/>
        </p:spPr>
        <p:txBody>
          <a:bodyPr wrap="none" rtlCol="0">
            <a:spAutoFit/>
          </a:bodyPr>
          <a:lstStyle/>
          <a:p>
            <a:r>
              <a:rPr lang="fi-FI" sz="1400">
                <a:solidFill>
                  <a:schemeClr val="accent1"/>
                </a:solidFill>
              </a:rPr>
              <a:t>Secure</a:t>
            </a:r>
          </a:p>
        </p:txBody>
      </p:sp>
      <p:sp>
        <p:nvSpPr>
          <p:cNvPr id="28" name="Sisällön paikkamerkki 2">
            <a:extLst>
              <a:ext uri="{FF2B5EF4-FFF2-40B4-BE49-F238E27FC236}">
                <a16:creationId xmlns:a16="http://schemas.microsoft.com/office/drawing/2014/main" id="{C206F124-1C72-C58A-0D63-6109DD2A8B14}"/>
              </a:ext>
            </a:extLst>
          </p:cNvPr>
          <p:cNvSpPr txBox="1">
            <a:spLocks/>
          </p:cNvSpPr>
          <p:nvPr/>
        </p:nvSpPr>
        <p:spPr>
          <a:xfrm>
            <a:off x="8600658" y="2214329"/>
            <a:ext cx="2332385" cy="7625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i-FI" err="1"/>
              <a:t>But</a:t>
            </a:r>
            <a:r>
              <a:rPr lang="fi-FI"/>
              <a:t> </a:t>
            </a:r>
            <a:r>
              <a:rPr lang="fi-FI" err="1"/>
              <a:t>getting</a:t>
            </a:r>
            <a:r>
              <a:rPr lang="fi-FI"/>
              <a:t> </a:t>
            </a:r>
            <a:r>
              <a:rPr lang="fi-FI" err="1"/>
              <a:t>these</a:t>
            </a:r>
            <a:r>
              <a:rPr lang="fi-FI"/>
              <a:t> </a:t>
            </a:r>
            <a:r>
              <a:rPr lang="fi-FI" err="1"/>
              <a:t>all</a:t>
            </a:r>
            <a:r>
              <a:rPr lang="fi-FI"/>
              <a:t> </a:t>
            </a:r>
            <a:r>
              <a:rPr lang="fi-FI" err="1"/>
              <a:t>three</a:t>
            </a:r>
            <a:r>
              <a:rPr lang="fi-FI"/>
              <a:t> </a:t>
            </a:r>
            <a:r>
              <a:rPr lang="fi-FI" err="1"/>
              <a:t>requires</a:t>
            </a:r>
            <a:r>
              <a:rPr lang="fi-FI"/>
              <a:t> </a:t>
            </a:r>
            <a:r>
              <a:rPr lang="fi-FI" err="1"/>
              <a:t>balanced</a:t>
            </a:r>
            <a:r>
              <a:rPr lang="fi-FI"/>
              <a:t> </a:t>
            </a:r>
            <a:r>
              <a:rPr lang="fi-FI" err="1"/>
              <a:t>energy</a:t>
            </a:r>
            <a:r>
              <a:rPr lang="fi-FI"/>
              <a:t> </a:t>
            </a:r>
            <a:r>
              <a:rPr lang="fi-FI" err="1"/>
              <a:t>policy</a:t>
            </a:r>
          </a:p>
        </p:txBody>
      </p:sp>
      <p:sp>
        <p:nvSpPr>
          <p:cNvPr id="29" name="Tasakylkinen kolmio 28">
            <a:extLst>
              <a:ext uri="{FF2B5EF4-FFF2-40B4-BE49-F238E27FC236}">
                <a16:creationId xmlns:a16="http://schemas.microsoft.com/office/drawing/2014/main" id="{FA74E57B-F243-121F-C176-EB2EDF406248}"/>
              </a:ext>
            </a:extLst>
          </p:cNvPr>
          <p:cNvSpPr/>
          <p:nvPr/>
        </p:nvSpPr>
        <p:spPr>
          <a:xfrm>
            <a:off x="8984951" y="3685791"/>
            <a:ext cx="1211938" cy="1085787"/>
          </a:xfrm>
          <a:prstGeom prst="triangle">
            <a:avLst/>
          </a:prstGeom>
          <a:solidFill>
            <a:schemeClr val="accent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54171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A499630C-86D1-2EF6-CA64-B93AE9812317}"/>
              </a:ext>
            </a:extLst>
          </p:cNvPr>
          <p:cNvSpPr txBox="1"/>
          <p:nvPr/>
        </p:nvSpPr>
        <p:spPr>
          <a:xfrm>
            <a:off x="3335693" y="830912"/>
            <a:ext cx="2760307" cy="584775"/>
          </a:xfrm>
          <a:prstGeom prst="rect">
            <a:avLst/>
          </a:prstGeom>
          <a:noFill/>
        </p:spPr>
        <p:txBody>
          <a:bodyPr wrap="none" rtlCol="0">
            <a:spAutoFit/>
          </a:bodyPr>
          <a:lstStyle/>
          <a:p>
            <a:r>
              <a:rPr lang="fi-FI" err="1">
                <a:solidFill>
                  <a:schemeClr val="tx2"/>
                </a:solidFill>
              </a:rPr>
              <a:t>Legacy</a:t>
            </a:r>
            <a:r>
              <a:rPr lang="fi-FI">
                <a:solidFill>
                  <a:schemeClr val="tx2"/>
                </a:solidFill>
              </a:rPr>
              <a:t> of </a:t>
            </a:r>
            <a:r>
              <a:rPr lang="fi-FI" err="1">
                <a:solidFill>
                  <a:schemeClr val="tx2"/>
                </a:solidFill>
              </a:rPr>
              <a:t>the</a:t>
            </a:r>
            <a:r>
              <a:rPr lang="fi-FI">
                <a:solidFill>
                  <a:schemeClr val="tx2"/>
                </a:solidFill>
              </a:rPr>
              <a:t> </a:t>
            </a:r>
            <a:r>
              <a:rPr lang="fi-FI" err="1">
                <a:solidFill>
                  <a:schemeClr val="tx2"/>
                </a:solidFill>
              </a:rPr>
              <a:t>term</a:t>
            </a:r>
            <a:r>
              <a:rPr lang="fi-FI">
                <a:solidFill>
                  <a:schemeClr val="tx2"/>
                </a:solidFill>
              </a:rPr>
              <a:t> 2019-24</a:t>
            </a:r>
          </a:p>
          <a:p>
            <a:r>
              <a:rPr lang="fi-FI" sz="1400" i="1">
                <a:solidFill>
                  <a:schemeClr val="bg2">
                    <a:lumMod val="75000"/>
                  </a:schemeClr>
                </a:solidFill>
              </a:rPr>
              <a:t>Green </a:t>
            </a:r>
            <a:r>
              <a:rPr lang="fi-FI" sz="1400" i="1" err="1">
                <a:solidFill>
                  <a:schemeClr val="bg2">
                    <a:lumMod val="75000"/>
                  </a:schemeClr>
                </a:solidFill>
              </a:rPr>
              <a:t>deal</a:t>
            </a:r>
            <a:r>
              <a:rPr lang="fi-FI" sz="1400" i="1">
                <a:solidFill>
                  <a:schemeClr val="bg2">
                    <a:lumMod val="75000"/>
                  </a:schemeClr>
                </a:solidFill>
              </a:rPr>
              <a:t>, FF55, </a:t>
            </a:r>
            <a:r>
              <a:rPr lang="fi-FI" sz="1400" i="1" err="1">
                <a:solidFill>
                  <a:schemeClr val="bg2">
                    <a:lumMod val="75000"/>
                  </a:schemeClr>
                </a:solidFill>
              </a:rPr>
              <a:t>RePowerEU</a:t>
            </a:r>
            <a:endParaRPr lang="fi-FI" sz="1400" i="1">
              <a:solidFill>
                <a:schemeClr val="bg2">
                  <a:lumMod val="75000"/>
                </a:schemeClr>
              </a:solidFill>
            </a:endParaRPr>
          </a:p>
        </p:txBody>
      </p:sp>
      <p:sp>
        <p:nvSpPr>
          <p:cNvPr id="6" name="Tekstiruutu 5">
            <a:extLst>
              <a:ext uri="{FF2B5EF4-FFF2-40B4-BE49-F238E27FC236}">
                <a16:creationId xmlns:a16="http://schemas.microsoft.com/office/drawing/2014/main" id="{42C2A690-4E03-B89A-7DA8-332AD3AD1FA1}"/>
              </a:ext>
            </a:extLst>
          </p:cNvPr>
          <p:cNvSpPr txBox="1"/>
          <p:nvPr/>
        </p:nvSpPr>
        <p:spPr>
          <a:xfrm>
            <a:off x="1625280" y="2175341"/>
            <a:ext cx="3387722" cy="584775"/>
          </a:xfrm>
          <a:prstGeom prst="rect">
            <a:avLst/>
          </a:prstGeom>
          <a:noFill/>
        </p:spPr>
        <p:txBody>
          <a:bodyPr wrap="none" rtlCol="0">
            <a:spAutoFit/>
          </a:bodyPr>
          <a:lstStyle/>
          <a:p>
            <a:r>
              <a:rPr lang="fi-FI">
                <a:solidFill>
                  <a:schemeClr val="tx2"/>
                </a:solidFill>
              </a:rPr>
              <a:t>How </a:t>
            </a:r>
            <a:r>
              <a:rPr lang="fi-FI" err="1">
                <a:solidFill>
                  <a:schemeClr val="tx2"/>
                </a:solidFill>
              </a:rPr>
              <a:t>the</a:t>
            </a:r>
            <a:r>
              <a:rPr lang="fi-FI">
                <a:solidFill>
                  <a:schemeClr val="tx2"/>
                </a:solidFill>
              </a:rPr>
              <a:t> </a:t>
            </a:r>
            <a:r>
              <a:rPr lang="fi-FI" err="1">
                <a:solidFill>
                  <a:schemeClr val="tx2"/>
                </a:solidFill>
              </a:rPr>
              <a:t>world</a:t>
            </a:r>
            <a:r>
              <a:rPr lang="fi-FI">
                <a:solidFill>
                  <a:schemeClr val="tx2"/>
                </a:solidFill>
              </a:rPr>
              <a:t> </a:t>
            </a:r>
            <a:r>
              <a:rPr lang="fi-FI" err="1">
                <a:solidFill>
                  <a:schemeClr val="tx2"/>
                </a:solidFill>
              </a:rPr>
              <a:t>has</a:t>
            </a:r>
            <a:r>
              <a:rPr lang="fi-FI">
                <a:solidFill>
                  <a:schemeClr val="tx2"/>
                </a:solidFill>
              </a:rPr>
              <a:t> </a:t>
            </a:r>
            <a:r>
              <a:rPr lang="fi-FI" err="1">
                <a:solidFill>
                  <a:schemeClr val="tx2"/>
                </a:solidFill>
              </a:rPr>
              <a:t>changed</a:t>
            </a:r>
            <a:endParaRPr lang="fi-FI">
              <a:solidFill>
                <a:schemeClr val="tx2"/>
              </a:solidFill>
            </a:endParaRPr>
          </a:p>
          <a:p>
            <a:r>
              <a:rPr lang="fi-FI" sz="1400" i="1" err="1">
                <a:solidFill>
                  <a:schemeClr val="bg2">
                    <a:lumMod val="75000"/>
                  </a:schemeClr>
                </a:solidFill>
              </a:rPr>
              <a:t>Pandemic</a:t>
            </a:r>
            <a:r>
              <a:rPr lang="fi-FI" sz="1400" i="1">
                <a:solidFill>
                  <a:schemeClr val="bg2">
                    <a:lumMod val="75000"/>
                  </a:schemeClr>
                </a:solidFill>
              </a:rPr>
              <a:t>, </a:t>
            </a:r>
            <a:r>
              <a:rPr lang="fi-FI" sz="1400" i="1" err="1">
                <a:solidFill>
                  <a:schemeClr val="bg2">
                    <a:lumMod val="75000"/>
                  </a:schemeClr>
                </a:solidFill>
              </a:rPr>
              <a:t>strategic</a:t>
            </a:r>
            <a:r>
              <a:rPr lang="fi-FI" sz="1400" i="1">
                <a:solidFill>
                  <a:schemeClr val="bg2">
                    <a:lumMod val="75000"/>
                  </a:schemeClr>
                </a:solidFill>
              </a:rPr>
              <a:t> </a:t>
            </a:r>
            <a:r>
              <a:rPr lang="fi-FI" sz="1400" i="1" err="1">
                <a:solidFill>
                  <a:schemeClr val="bg2">
                    <a:lumMod val="75000"/>
                  </a:schemeClr>
                </a:solidFill>
              </a:rPr>
              <a:t>rivalry</a:t>
            </a:r>
            <a:r>
              <a:rPr lang="fi-FI" sz="1400" i="1">
                <a:solidFill>
                  <a:schemeClr val="bg2">
                    <a:lumMod val="75000"/>
                  </a:schemeClr>
                </a:solidFill>
              </a:rPr>
              <a:t>, </a:t>
            </a:r>
            <a:r>
              <a:rPr lang="fi-FI" sz="1400" i="1" err="1">
                <a:solidFill>
                  <a:schemeClr val="bg2">
                    <a:lumMod val="75000"/>
                  </a:schemeClr>
                </a:solidFill>
              </a:rPr>
              <a:t>war</a:t>
            </a:r>
            <a:r>
              <a:rPr lang="fi-FI" sz="1400" i="1">
                <a:solidFill>
                  <a:schemeClr val="bg2">
                    <a:lumMod val="75000"/>
                  </a:schemeClr>
                </a:solidFill>
              </a:rPr>
              <a:t>, </a:t>
            </a:r>
            <a:r>
              <a:rPr lang="fi-FI" sz="1400" i="1" err="1">
                <a:solidFill>
                  <a:schemeClr val="bg2">
                    <a:lumMod val="75000"/>
                  </a:schemeClr>
                </a:solidFill>
              </a:rPr>
              <a:t>biodiversity</a:t>
            </a:r>
            <a:endParaRPr lang="fi-FI" sz="1400" i="1">
              <a:solidFill>
                <a:schemeClr val="bg2">
                  <a:lumMod val="75000"/>
                </a:schemeClr>
              </a:solidFill>
            </a:endParaRPr>
          </a:p>
        </p:txBody>
      </p:sp>
      <p:sp>
        <p:nvSpPr>
          <p:cNvPr id="7" name="Tekstiruutu 6">
            <a:extLst>
              <a:ext uri="{FF2B5EF4-FFF2-40B4-BE49-F238E27FC236}">
                <a16:creationId xmlns:a16="http://schemas.microsoft.com/office/drawing/2014/main" id="{16AAB3ED-B9DD-2025-FDFA-5E3905C3B452}"/>
              </a:ext>
            </a:extLst>
          </p:cNvPr>
          <p:cNvSpPr txBox="1"/>
          <p:nvPr/>
        </p:nvSpPr>
        <p:spPr>
          <a:xfrm>
            <a:off x="804309" y="3710807"/>
            <a:ext cx="4173130" cy="584775"/>
          </a:xfrm>
          <a:prstGeom prst="rect">
            <a:avLst/>
          </a:prstGeom>
          <a:noFill/>
        </p:spPr>
        <p:txBody>
          <a:bodyPr wrap="none" rtlCol="0">
            <a:spAutoFit/>
          </a:bodyPr>
          <a:lstStyle/>
          <a:p>
            <a:r>
              <a:rPr lang="fi-FI" err="1">
                <a:solidFill>
                  <a:schemeClr val="tx2"/>
                </a:solidFill>
              </a:rPr>
              <a:t>What</a:t>
            </a:r>
            <a:r>
              <a:rPr lang="fi-FI">
                <a:solidFill>
                  <a:schemeClr val="tx2"/>
                </a:solidFill>
              </a:rPr>
              <a:t> is </a:t>
            </a:r>
            <a:r>
              <a:rPr lang="fi-FI" err="1">
                <a:solidFill>
                  <a:schemeClr val="tx2"/>
                </a:solidFill>
              </a:rPr>
              <a:t>the</a:t>
            </a:r>
            <a:r>
              <a:rPr lang="fi-FI">
                <a:solidFill>
                  <a:schemeClr val="tx2"/>
                </a:solidFill>
              </a:rPr>
              <a:t> </a:t>
            </a:r>
            <a:r>
              <a:rPr lang="fi-FI" err="1">
                <a:solidFill>
                  <a:schemeClr val="tx2"/>
                </a:solidFill>
              </a:rPr>
              <a:t>stage</a:t>
            </a:r>
            <a:r>
              <a:rPr lang="fi-FI">
                <a:solidFill>
                  <a:schemeClr val="tx2"/>
                </a:solidFill>
              </a:rPr>
              <a:t> of </a:t>
            </a:r>
            <a:r>
              <a:rPr lang="fi-FI" err="1">
                <a:solidFill>
                  <a:schemeClr val="tx2"/>
                </a:solidFill>
              </a:rPr>
              <a:t>energy</a:t>
            </a:r>
            <a:r>
              <a:rPr lang="fi-FI">
                <a:solidFill>
                  <a:schemeClr val="tx2"/>
                </a:solidFill>
              </a:rPr>
              <a:t> transition</a:t>
            </a:r>
          </a:p>
          <a:p>
            <a:r>
              <a:rPr lang="fi-FI" sz="1400" i="1" err="1">
                <a:solidFill>
                  <a:schemeClr val="bg2">
                    <a:lumMod val="75000"/>
                  </a:schemeClr>
                </a:solidFill>
              </a:rPr>
              <a:t>Cost</a:t>
            </a:r>
            <a:r>
              <a:rPr lang="fi-FI" sz="1400" i="1">
                <a:solidFill>
                  <a:schemeClr val="bg2">
                    <a:lumMod val="75000"/>
                  </a:schemeClr>
                </a:solidFill>
              </a:rPr>
              <a:t> of </a:t>
            </a:r>
            <a:r>
              <a:rPr lang="fi-FI" sz="1400" i="1" err="1">
                <a:solidFill>
                  <a:schemeClr val="bg2">
                    <a:lumMod val="75000"/>
                  </a:schemeClr>
                </a:solidFill>
              </a:rPr>
              <a:t>renewables</a:t>
            </a:r>
            <a:r>
              <a:rPr lang="fi-FI" sz="1400" i="1">
                <a:solidFill>
                  <a:schemeClr val="bg2">
                    <a:lumMod val="75000"/>
                  </a:schemeClr>
                </a:solidFill>
              </a:rPr>
              <a:t>, </a:t>
            </a:r>
            <a:r>
              <a:rPr lang="fi-FI" sz="1400" i="1" err="1">
                <a:solidFill>
                  <a:schemeClr val="bg2">
                    <a:lumMod val="75000"/>
                  </a:schemeClr>
                </a:solidFill>
              </a:rPr>
              <a:t>flexibility</a:t>
            </a:r>
            <a:r>
              <a:rPr lang="fi-FI" sz="1400" i="1">
                <a:solidFill>
                  <a:schemeClr val="bg2">
                    <a:lumMod val="75000"/>
                  </a:schemeClr>
                </a:solidFill>
              </a:rPr>
              <a:t>, </a:t>
            </a:r>
            <a:r>
              <a:rPr lang="fi-FI" sz="1400" i="1" err="1">
                <a:solidFill>
                  <a:schemeClr val="bg2">
                    <a:lumMod val="75000"/>
                  </a:schemeClr>
                </a:solidFill>
              </a:rPr>
              <a:t>hydrogen</a:t>
            </a:r>
            <a:r>
              <a:rPr lang="fi-FI" sz="1400" i="1">
                <a:solidFill>
                  <a:schemeClr val="bg2">
                    <a:lumMod val="75000"/>
                  </a:schemeClr>
                </a:solidFill>
              </a:rPr>
              <a:t>, </a:t>
            </a:r>
            <a:r>
              <a:rPr lang="fi-FI" sz="1400" i="1" err="1">
                <a:solidFill>
                  <a:schemeClr val="bg2">
                    <a:lumMod val="75000"/>
                  </a:schemeClr>
                </a:solidFill>
              </a:rPr>
              <a:t>industry</a:t>
            </a:r>
            <a:r>
              <a:rPr lang="fi-FI" sz="1400" i="1">
                <a:solidFill>
                  <a:schemeClr val="bg2">
                    <a:lumMod val="75000"/>
                  </a:schemeClr>
                </a:solidFill>
              </a:rPr>
              <a:t>, </a:t>
            </a:r>
            <a:r>
              <a:rPr lang="fi-FI" sz="1400" i="1" err="1">
                <a:solidFill>
                  <a:schemeClr val="bg2">
                    <a:lumMod val="75000"/>
                  </a:schemeClr>
                </a:solidFill>
              </a:rPr>
              <a:t>grids</a:t>
            </a:r>
            <a:endParaRPr lang="fi-FI" sz="1400" i="1">
              <a:solidFill>
                <a:schemeClr val="bg2">
                  <a:lumMod val="75000"/>
                </a:schemeClr>
              </a:solidFill>
            </a:endParaRPr>
          </a:p>
        </p:txBody>
      </p:sp>
      <p:sp>
        <p:nvSpPr>
          <p:cNvPr id="8" name="Tekstiruutu 7">
            <a:extLst>
              <a:ext uri="{FF2B5EF4-FFF2-40B4-BE49-F238E27FC236}">
                <a16:creationId xmlns:a16="http://schemas.microsoft.com/office/drawing/2014/main" id="{A33FC833-B6A2-BE01-63EC-DD3F32F5563F}"/>
              </a:ext>
            </a:extLst>
          </p:cNvPr>
          <p:cNvSpPr txBox="1"/>
          <p:nvPr/>
        </p:nvSpPr>
        <p:spPr>
          <a:xfrm>
            <a:off x="3039787" y="5184480"/>
            <a:ext cx="2617833" cy="584775"/>
          </a:xfrm>
          <a:prstGeom prst="rect">
            <a:avLst/>
          </a:prstGeom>
          <a:noFill/>
        </p:spPr>
        <p:txBody>
          <a:bodyPr wrap="none" rtlCol="0">
            <a:spAutoFit/>
          </a:bodyPr>
          <a:lstStyle/>
          <a:p>
            <a:r>
              <a:rPr lang="fi-FI" err="1">
                <a:solidFill>
                  <a:schemeClr val="tx2"/>
                </a:solidFill>
              </a:rPr>
              <a:t>What</a:t>
            </a:r>
            <a:r>
              <a:rPr lang="fi-FI">
                <a:solidFill>
                  <a:schemeClr val="tx2"/>
                </a:solidFill>
              </a:rPr>
              <a:t> is </a:t>
            </a:r>
            <a:r>
              <a:rPr lang="fi-FI" err="1">
                <a:solidFill>
                  <a:schemeClr val="tx2"/>
                </a:solidFill>
              </a:rPr>
              <a:t>politically</a:t>
            </a:r>
            <a:r>
              <a:rPr lang="fi-FI">
                <a:solidFill>
                  <a:schemeClr val="tx2"/>
                </a:solidFill>
              </a:rPr>
              <a:t> </a:t>
            </a:r>
            <a:r>
              <a:rPr lang="fi-FI" err="1">
                <a:solidFill>
                  <a:schemeClr val="tx2"/>
                </a:solidFill>
              </a:rPr>
              <a:t>feasible</a:t>
            </a:r>
            <a:endParaRPr lang="fi-FI">
              <a:solidFill>
                <a:schemeClr val="tx2"/>
              </a:solidFill>
            </a:endParaRPr>
          </a:p>
          <a:p>
            <a:r>
              <a:rPr lang="fi-FI" sz="1400" i="1" err="1">
                <a:solidFill>
                  <a:schemeClr val="bg2">
                    <a:lumMod val="75000"/>
                  </a:schemeClr>
                </a:solidFill>
              </a:rPr>
              <a:t>Polarisation</a:t>
            </a:r>
            <a:r>
              <a:rPr lang="fi-FI" sz="1400" i="1">
                <a:solidFill>
                  <a:schemeClr val="bg2">
                    <a:lumMod val="75000"/>
                  </a:schemeClr>
                </a:solidFill>
              </a:rPr>
              <a:t>, </a:t>
            </a:r>
            <a:r>
              <a:rPr lang="fi-FI" sz="1400" i="1" err="1">
                <a:solidFill>
                  <a:schemeClr val="bg2">
                    <a:lumMod val="75000"/>
                  </a:schemeClr>
                </a:solidFill>
              </a:rPr>
              <a:t>the</a:t>
            </a:r>
            <a:r>
              <a:rPr lang="fi-FI" sz="1400" i="1">
                <a:solidFill>
                  <a:schemeClr val="bg2">
                    <a:lumMod val="75000"/>
                  </a:schemeClr>
                </a:solidFill>
              </a:rPr>
              <a:t> </a:t>
            </a:r>
            <a:r>
              <a:rPr lang="fi-FI" sz="1400" i="1" err="1">
                <a:solidFill>
                  <a:schemeClr val="bg2">
                    <a:lumMod val="75000"/>
                  </a:schemeClr>
                </a:solidFill>
              </a:rPr>
              <a:t>economy</a:t>
            </a:r>
            <a:r>
              <a:rPr lang="fi-FI" sz="1400" i="1">
                <a:solidFill>
                  <a:schemeClr val="bg2">
                    <a:lumMod val="75000"/>
                  </a:schemeClr>
                </a:solidFill>
              </a:rPr>
              <a:t>, </a:t>
            </a:r>
            <a:r>
              <a:rPr lang="fi-FI" sz="1400" i="1" err="1">
                <a:solidFill>
                  <a:schemeClr val="bg2">
                    <a:lumMod val="75000"/>
                  </a:schemeClr>
                </a:solidFill>
              </a:rPr>
              <a:t>prices</a:t>
            </a:r>
            <a:endParaRPr lang="fi-FI" sz="1400" i="1">
              <a:solidFill>
                <a:schemeClr val="bg2">
                  <a:lumMod val="75000"/>
                </a:schemeClr>
              </a:solidFill>
            </a:endParaRPr>
          </a:p>
        </p:txBody>
      </p:sp>
      <p:pic>
        <p:nvPicPr>
          <p:cNvPr id="10" name="Kuva 9" descr="Kilpi tasaisella täytöllä">
            <a:extLst>
              <a:ext uri="{FF2B5EF4-FFF2-40B4-BE49-F238E27FC236}">
                <a16:creationId xmlns:a16="http://schemas.microsoft.com/office/drawing/2014/main" id="{152A8D6E-4F1A-8F5E-CC69-9309CDDD98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4893" y="2239129"/>
            <a:ext cx="457200" cy="457200"/>
          </a:xfrm>
          <a:prstGeom prst="rect">
            <a:avLst/>
          </a:prstGeom>
        </p:spPr>
      </p:pic>
      <p:pic>
        <p:nvPicPr>
          <p:cNvPr id="12" name="Kuva 11" descr="Luennoitsija tasaisella täytöllä">
            <a:extLst>
              <a:ext uri="{FF2B5EF4-FFF2-40B4-BE49-F238E27FC236}">
                <a16:creationId xmlns:a16="http://schemas.microsoft.com/office/drawing/2014/main" id="{C85BB849-8287-9805-F6EE-A951DFA835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786978"/>
            <a:ext cx="457200" cy="457200"/>
          </a:xfrm>
          <a:prstGeom prst="rect">
            <a:avLst/>
          </a:prstGeom>
        </p:spPr>
      </p:pic>
      <p:pic>
        <p:nvPicPr>
          <p:cNvPr id="14" name="Kuva 13" descr="Electrician mies tasaisella täytöllä">
            <a:extLst>
              <a:ext uri="{FF2B5EF4-FFF2-40B4-BE49-F238E27FC236}">
                <a16:creationId xmlns:a16="http://schemas.microsoft.com/office/drawing/2014/main" id="{B4F55915-D0C3-4878-DD01-884E0C50AD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34893" y="3666873"/>
            <a:ext cx="457200" cy="457200"/>
          </a:xfrm>
          <a:prstGeom prst="rect">
            <a:avLst/>
          </a:prstGeom>
        </p:spPr>
      </p:pic>
      <p:pic>
        <p:nvPicPr>
          <p:cNvPr id="16" name="Kuva 15" descr="Käsien taputus tasaisella täytöllä">
            <a:extLst>
              <a:ext uri="{FF2B5EF4-FFF2-40B4-BE49-F238E27FC236}">
                <a16:creationId xmlns:a16="http://schemas.microsoft.com/office/drawing/2014/main" id="{ADDDBACC-E6AC-2ECA-A8B7-46F93C4B56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93850" y="5140546"/>
            <a:ext cx="457200" cy="457200"/>
          </a:xfrm>
          <a:prstGeom prst="rect">
            <a:avLst/>
          </a:prstGeom>
        </p:spPr>
      </p:pic>
      <p:sp>
        <p:nvSpPr>
          <p:cNvPr id="17" name="Nuoli: Oikea 16">
            <a:extLst>
              <a:ext uri="{FF2B5EF4-FFF2-40B4-BE49-F238E27FC236}">
                <a16:creationId xmlns:a16="http://schemas.microsoft.com/office/drawing/2014/main" id="{1F171C1A-CA6B-BF5D-62E5-B01F39F258D7}"/>
              </a:ext>
            </a:extLst>
          </p:cNvPr>
          <p:cNvSpPr/>
          <p:nvPr/>
        </p:nvSpPr>
        <p:spPr>
          <a:xfrm rot="2199776">
            <a:off x="6618130" y="1581424"/>
            <a:ext cx="790714" cy="490331"/>
          </a:xfrm>
          <a:prstGeom prst="rightArrow">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Nuoli: Oikea 17">
            <a:extLst>
              <a:ext uri="{FF2B5EF4-FFF2-40B4-BE49-F238E27FC236}">
                <a16:creationId xmlns:a16="http://schemas.microsoft.com/office/drawing/2014/main" id="{1C1123EC-C4DC-6BB7-D630-0727A2CE8BB0}"/>
              </a:ext>
            </a:extLst>
          </p:cNvPr>
          <p:cNvSpPr/>
          <p:nvPr/>
        </p:nvSpPr>
        <p:spPr>
          <a:xfrm rot="21301751">
            <a:off x="5929243" y="3586155"/>
            <a:ext cx="790714" cy="490331"/>
          </a:xfrm>
          <a:prstGeom prst="rightArrow">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Nuoli: Oikea 18">
            <a:extLst>
              <a:ext uri="{FF2B5EF4-FFF2-40B4-BE49-F238E27FC236}">
                <a16:creationId xmlns:a16="http://schemas.microsoft.com/office/drawing/2014/main" id="{985D0366-D1D8-D6CE-CB1E-5C9BA9CEFBBC}"/>
              </a:ext>
            </a:extLst>
          </p:cNvPr>
          <p:cNvSpPr/>
          <p:nvPr/>
        </p:nvSpPr>
        <p:spPr>
          <a:xfrm rot="1048536">
            <a:off x="6018872" y="2484814"/>
            <a:ext cx="790714" cy="490331"/>
          </a:xfrm>
          <a:prstGeom prst="rightArrow">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Nuoli: Oikea 19">
            <a:extLst>
              <a:ext uri="{FF2B5EF4-FFF2-40B4-BE49-F238E27FC236}">
                <a16:creationId xmlns:a16="http://schemas.microsoft.com/office/drawing/2014/main" id="{671EBD93-B7AE-9E76-C441-12339225F737}"/>
              </a:ext>
            </a:extLst>
          </p:cNvPr>
          <p:cNvSpPr/>
          <p:nvPr/>
        </p:nvSpPr>
        <p:spPr>
          <a:xfrm rot="19996349">
            <a:off x="6621221" y="4747916"/>
            <a:ext cx="790714" cy="490331"/>
          </a:xfrm>
          <a:prstGeom prst="rightArrow">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Suorakulmio: Pyöristetyt kulmat 20">
            <a:extLst>
              <a:ext uri="{FF2B5EF4-FFF2-40B4-BE49-F238E27FC236}">
                <a16:creationId xmlns:a16="http://schemas.microsoft.com/office/drawing/2014/main" id="{FA21F3CA-9B38-33F1-A375-E4263B3D6226}"/>
              </a:ext>
            </a:extLst>
          </p:cNvPr>
          <p:cNvSpPr/>
          <p:nvPr/>
        </p:nvSpPr>
        <p:spPr>
          <a:xfrm>
            <a:off x="8167757" y="1966843"/>
            <a:ext cx="2456070" cy="2924313"/>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b="1"/>
              <a:t>2024-29</a:t>
            </a:r>
          </a:p>
          <a:p>
            <a:pPr algn="ctr"/>
            <a:endParaRPr lang="fi-FI" b="1"/>
          </a:p>
          <a:p>
            <a:pPr algn="ctr"/>
            <a:r>
              <a:rPr lang="fi-FI"/>
              <a:t>How </a:t>
            </a:r>
            <a:r>
              <a:rPr lang="fi-FI" err="1"/>
              <a:t>can</a:t>
            </a:r>
            <a:r>
              <a:rPr lang="fi-FI"/>
              <a:t> </a:t>
            </a:r>
            <a:r>
              <a:rPr lang="fi-FI" err="1"/>
              <a:t>we</a:t>
            </a:r>
            <a:r>
              <a:rPr lang="fi-FI"/>
              <a:t> </a:t>
            </a:r>
            <a:r>
              <a:rPr lang="fi-FI" err="1"/>
              <a:t>streamline</a:t>
            </a:r>
            <a:r>
              <a:rPr lang="fi-FI"/>
              <a:t> </a:t>
            </a:r>
            <a:r>
              <a:rPr lang="fi-FI" err="1"/>
              <a:t>policies</a:t>
            </a:r>
            <a:r>
              <a:rPr lang="fi-FI"/>
              <a:t>, </a:t>
            </a:r>
            <a:r>
              <a:rPr lang="fi-FI" err="1"/>
              <a:t>cater</a:t>
            </a:r>
            <a:r>
              <a:rPr lang="fi-FI"/>
              <a:t> for </a:t>
            </a:r>
            <a:r>
              <a:rPr lang="fi-FI" err="1"/>
              <a:t>strategic</a:t>
            </a:r>
            <a:r>
              <a:rPr lang="fi-FI"/>
              <a:t> </a:t>
            </a:r>
            <a:r>
              <a:rPr lang="fi-FI" err="1"/>
              <a:t>autonomy</a:t>
            </a:r>
            <a:r>
              <a:rPr lang="fi-FI"/>
              <a:t> and </a:t>
            </a:r>
            <a:r>
              <a:rPr lang="fi-FI" err="1"/>
              <a:t>ensure</a:t>
            </a:r>
            <a:r>
              <a:rPr lang="fi-FI"/>
              <a:t> </a:t>
            </a:r>
            <a:r>
              <a:rPr lang="fi-FI" err="1"/>
              <a:t>wellbeing</a:t>
            </a:r>
            <a:r>
              <a:rPr lang="fi-FI"/>
              <a:t> and </a:t>
            </a:r>
            <a:r>
              <a:rPr lang="fi-FI" err="1"/>
              <a:t>competetiveness</a:t>
            </a:r>
            <a:r>
              <a:rPr lang="fi-FI"/>
              <a:t> of Europe</a:t>
            </a:r>
          </a:p>
        </p:txBody>
      </p:sp>
      <p:sp>
        <p:nvSpPr>
          <p:cNvPr id="22" name="Ellipsi 21">
            <a:extLst>
              <a:ext uri="{FF2B5EF4-FFF2-40B4-BE49-F238E27FC236}">
                <a16:creationId xmlns:a16="http://schemas.microsoft.com/office/drawing/2014/main" id="{4E14DBEF-B541-848F-EC6A-A6F4A635C58D}"/>
              </a:ext>
            </a:extLst>
          </p:cNvPr>
          <p:cNvSpPr/>
          <p:nvPr/>
        </p:nvSpPr>
        <p:spPr>
          <a:xfrm>
            <a:off x="9653062" y="4430642"/>
            <a:ext cx="2273560" cy="2234073"/>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FFFFFF"/>
                </a:solidFill>
                <a:effectLst/>
                <a:uLnTx/>
                <a:uFillTx/>
                <a:latin typeface="Calibri"/>
                <a:ea typeface="+mn-ea"/>
                <a:cs typeface="+mn-cs"/>
              </a:rPr>
              <a:t>Mobilising</a:t>
            </a:r>
            <a:r>
              <a:rPr kumimoji="0" lang="en-US" sz="1800" b="0" i="0" u="none" strike="noStrike" kern="1200" cap="none" spc="0" normalizeH="0" baseline="0" noProof="0">
                <a:ln>
                  <a:noFill/>
                </a:ln>
                <a:solidFill>
                  <a:srgbClr val="FFFFFF"/>
                </a:solidFill>
                <a:effectLst/>
                <a:uLnTx/>
                <a:uFillTx/>
                <a:latin typeface="Calibri"/>
                <a:ea typeface="+mn-ea"/>
                <a:cs typeface="+mn-cs"/>
              </a:rPr>
              <a:t> investment by streamlining regulation</a:t>
            </a: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1892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i 1">
            <a:extLst>
              <a:ext uri="{FF2B5EF4-FFF2-40B4-BE49-F238E27FC236}">
                <a16:creationId xmlns:a16="http://schemas.microsoft.com/office/drawing/2014/main" id="{C3A24124-3A88-F515-08A0-83A8B9A25DF9}"/>
              </a:ext>
            </a:extLst>
          </p:cNvPr>
          <p:cNvSpPr/>
          <p:nvPr/>
        </p:nvSpPr>
        <p:spPr>
          <a:xfrm>
            <a:off x="9451428" y="94593"/>
            <a:ext cx="2640723" cy="249883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FFFF"/>
                </a:solidFill>
                <a:effectLst/>
                <a:uLnTx/>
                <a:uFillTx/>
                <a:latin typeface="Calibri"/>
                <a:ea typeface="+mn-ea"/>
                <a:cs typeface="+mn-cs"/>
              </a:rPr>
              <a:t>Mobilising</a:t>
            </a:r>
            <a:r>
              <a:rPr kumimoji="0" lang="en-US" sz="2000" b="0" i="0" u="none" strike="noStrike" kern="1200" cap="none" spc="0" normalizeH="0" baseline="0" noProof="0" dirty="0">
                <a:ln>
                  <a:noFill/>
                </a:ln>
                <a:solidFill>
                  <a:srgbClr val="FFFFFF"/>
                </a:solidFill>
                <a:effectLst/>
                <a:uLnTx/>
                <a:uFillTx/>
                <a:latin typeface="Calibri"/>
                <a:ea typeface="+mn-ea"/>
                <a:cs typeface="+mn-cs"/>
              </a:rPr>
              <a:t> investment by streamlining regulation</a:t>
            </a:r>
            <a:endParaRPr kumimoji="0" lang="fi-FI"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Otsikko 10">
            <a:extLst>
              <a:ext uri="{FF2B5EF4-FFF2-40B4-BE49-F238E27FC236}">
                <a16:creationId xmlns:a16="http://schemas.microsoft.com/office/drawing/2014/main" id="{883C5955-E292-0B31-4E83-CEF124DB8182}"/>
              </a:ext>
            </a:extLst>
          </p:cNvPr>
          <p:cNvSpPr>
            <a:spLocks noGrp="1"/>
          </p:cNvSpPr>
          <p:nvPr>
            <p:ph type="title"/>
          </p:nvPr>
        </p:nvSpPr>
        <p:spPr>
          <a:xfrm>
            <a:off x="614082" y="365125"/>
            <a:ext cx="9425658" cy="1325563"/>
          </a:xfrm>
        </p:spPr>
        <p:txBody>
          <a:bodyPr>
            <a:noAutofit/>
          </a:bodyPr>
          <a:lstStyle/>
          <a:p>
            <a:r>
              <a:rPr lang="en-US" sz="2800"/>
              <a:t>Ideas for the 2024-29 term</a:t>
            </a:r>
            <a:br>
              <a:rPr lang="en-US" sz="2800"/>
            </a:br>
            <a:r>
              <a:rPr lang="en-US" sz="2800">
                <a:solidFill>
                  <a:schemeClr val="accent4"/>
                </a:solidFill>
              </a:rPr>
              <a:t>The 2040 climate target, halting biodiversity loss and well-functioning markets require clarity on energy policy</a:t>
            </a:r>
            <a:endParaRPr lang="fi-FI" sz="2800">
              <a:solidFill>
                <a:schemeClr val="accent4"/>
              </a:solidFill>
            </a:endParaRPr>
          </a:p>
        </p:txBody>
      </p:sp>
      <p:graphicFrame>
        <p:nvGraphicFramePr>
          <p:cNvPr id="6" name="Sisällön paikkamerkki 5">
            <a:extLst>
              <a:ext uri="{FF2B5EF4-FFF2-40B4-BE49-F238E27FC236}">
                <a16:creationId xmlns:a16="http://schemas.microsoft.com/office/drawing/2014/main" id="{60A72B8C-66A7-2EB3-FEDA-A8EA9F198394}"/>
              </a:ext>
            </a:extLst>
          </p:cNvPr>
          <p:cNvGraphicFramePr>
            <a:graphicFrameLocks noGrp="1"/>
          </p:cNvGraphicFramePr>
          <p:nvPr>
            <p:ph idx="1"/>
            <p:extLst>
              <p:ext uri="{D42A27DB-BD31-4B8C-83A1-F6EECF244321}">
                <p14:modId xmlns:p14="http://schemas.microsoft.com/office/powerpoint/2010/main" val="3484062885"/>
              </p:ext>
            </p:extLst>
          </p:nvPr>
        </p:nvGraphicFramePr>
        <p:xfrm>
          <a:off x="0" y="1855304"/>
          <a:ext cx="10384971" cy="4405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404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C28AA9-03EC-0BD9-D1C1-13AFF9BB7AC8}"/>
              </a:ext>
            </a:extLst>
          </p:cNvPr>
          <p:cNvSpPr>
            <a:spLocks noGrp="1"/>
          </p:cNvSpPr>
          <p:nvPr>
            <p:ph type="title"/>
          </p:nvPr>
        </p:nvSpPr>
        <p:spPr/>
        <p:txBody>
          <a:bodyPr>
            <a:normAutofit/>
          </a:bodyPr>
          <a:lstStyle/>
          <a:p>
            <a:r>
              <a:rPr lang="fi-FI"/>
              <a:t>Well-</a:t>
            </a:r>
            <a:r>
              <a:rPr lang="fi-FI" err="1"/>
              <a:t>functioning</a:t>
            </a:r>
            <a:r>
              <a:rPr lang="fi-FI"/>
              <a:t> </a:t>
            </a:r>
            <a:r>
              <a:rPr lang="fi-FI" err="1"/>
              <a:t>electricity</a:t>
            </a:r>
            <a:r>
              <a:rPr lang="fi-FI"/>
              <a:t> </a:t>
            </a:r>
            <a:r>
              <a:rPr lang="fi-FI" err="1"/>
              <a:t>markets</a:t>
            </a:r>
            <a:endParaRPr lang="fi-FI"/>
          </a:p>
        </p:txBody>
      </p:sp>
      <p:sp>
        <p:nvSpPr>
          <p:cNvPr id="3" name="Sisällön paikkamerkki 2">
            <a:extLst>
              <a:ext uri="{FF2B5EF4-FFF2-40B4-BE49-F238E27FC236}">
                <a16:creationId xmlns:a16="http://schemas.microsoft.com/office/drawing/2014/main" id="{9DDAB0F1-B018-5167-437B-21FA15DEDFFB}"/>
              </a:ext>
            </a:extLst>
          </p:cNvPr>
          <p:cNvSpPr>
            <a:spLocks noGrp="1"/>
          </p:cNvSpPr>
          <p:nvPr>
            <p:ph sz="half" idx="1"/>
          </p:nvPr>
        </p:nvSpPr>
        <p:spPr/>
        <p:txBody>
          <a:bodyPr/>
          <a:lstStyle/>
          <a:p>
            <a:pPr marL="0" indent="0">
              <a:buNone/>
            </a:pPr>
            <a:r>
              <a:rPr lang="fi-FI" b="1"/>
              <a:t>A route out of </a:t>
            </a:r>
            <a:r>
              <a:rPr lang="fi-FI" b="1" err="1"/>
              <a:t>the</a:t>
            </a:r>
            <a:r>
              <a:rPr lang="fi-FI" b="1"/>
              <a:t> </a:t>
            </a:r>
            <a:r>
              <a:rPr lang="fi-FI" b="1" err="1"/>
              <a:t>crisis-era</a:t>
            </a:r>
            <a:endParaRPr lang="fi-FI" b="1"/>
          </a:p>
          <a:p>
            <a:pPr lvl="1"/>
            <a:r>
              <a:rPr lang="fi-FI" err="1"/>
              <a:t>Removal</a:t>
            </a:r>
            <a:r>
              <a:rPr lang="fi-FI"/>
              <a:t> of </a:t>
            </a:r>
            <a:r>
              <a:rPr lang="fi-FI" err="1"/>
              <a:t>price</a:t>
            </a:r>
            <a:r>
              <a:rPr lang="fi-FI"/>
              <a:t> </a:t>
            </a:r>
            <a:r>
              <a:rPr lang="fi-FI" err="1"/>
              <a:t>regulation</a:t>
            </a:r>
            <a:endParaRPr lang="fi-FI"/>
          </a:p>
          <a:p>
            <a:pPr lvl="1"/>
            <a:r>
              <a:rPr lang="fi-FI" err="1"/>
              <a:t>Promoting</a:t>
            </a:r>
            <a:r>
              <a:rPr lang="fi-FI"/>
              <a:t> free competition and a functioning market </a:t>
            </a:r>
            <a:r>
              <a:rPr lang="fi-FI" err="1"/>
              <a:t>by</a:t>
            </a:r>
            <a:r>
              <a:rPr lang="fi-FI"/>
              <a:t> </a:t>
            </a:r>
            <a:r>
              <a:rPr lang="fi-FI" err="1"/>
              <a:t>removing</a:t>
            </a:r>
            <a:r>
              <a:rPr lang="fi-FI"/>
              <a:t> </a:t>
            </a:r>
            <a:r>
              <a:rPr lang="fi-FI" err="1"/>
              <a:t>excessive</a:t>
            </a:r>
            <a:r>
              <a:rPr lang="fi-FI"/>
              <a:t> </a:t>
            </a:r>
            <a:r>
              <a:rPr lang="fi-FI" err="1"/>
              <a:t>detail</a:t>
            </a:r>
            <a:r>
              <a:rPr lang="fi-FI"/>
              <a:t> in </a:t>
            </a:r>
            <a:r>
              <a:rPr lang="fi-FI" err="1"/>
              <a:t>regulation</a:t>
            </a:r>
            <a:r>
              <a:rPr lang="fi-FI"/>
              <a:t> </a:t>
            </a:r>
          </a:p>
          <a:p>
            <a:pPr lvl="1"/>
            <a:r>
              <a:rPr lang="fi-FI" err="1"/>
              <a:t>Eliminate</a:t>
            </a:r>
            <a:r>
              <a:rPr lang="fi-FI"/>
              <a:t> or at least open up to competition state aid that restricts and </a:t>
            </a:r>
            <a:r>
              <a:rPr lang="fi-FI" err="1"/>
              <a:t>discourages</a:t>
            </a:r>
            <a:r>
              <a:rPr lang="fi-FI"/>
              <a:t> market-</a:t>
            </a:r>
            <a:r>
              <a:rPr lang="fi-FI" err="1"/>
              <a:t>driven</a:t>
            </a:r>
            <a:r>
              <a:rPr lang="fi-FI"/>
              <a:t> investment</a:t>
            </a:r>
          </a:p>
          <a:p>
            <a:pPr lvl="1"/>
            <a:r>
              <a:rPr lang="fi-FI"/>
              <a:t>Launch a study on the development of a common European electricity market model to ensure the adequacy of </a:t>
            </a:r>
            <a:r>
              <a:rPr lang="fi-FI" err="1"/>
              <a:t>electricity</a:t>
            </a:r>
            <a:r>
              <a:rPr lang="fi-FI"/>
              <a:t> </a:t>
            </a:r>
            <a:r>
              <a:rPr lang="fi-FI" err="1"/>
              <a:t>supply</a:t>
            </a:r>
            <a:endParaRPr lang="fi-FI"/>
          </a:p>
          <a:p>
            <a:pPr marL="0" indent="0">
              <a:buNone/>
            </a:pPr>
            <a:r>
              <a:rPr lang="fi-FI" b="1"/>
              <a:t>Developing financial regulation targeted at the sector </a:t>
            </a:r>
          </a:p>
          <a:p>
            <a:pPr lvl="1"/>
            <a:r>
              <a:rPr lang="fi-FI"/>
              <a:t>Understanding the importance of financial markets and their regulation and identifying the needs of the energy sector, </a:t>
            </a:r>
            <a:r>
              <a:rPr lang="fi-FI" err="1"/>
              <a:t>removing</a:t>
            </a:r>
            <a:r>
              <a:rPr lang="fi-FI"/>
              <a:t> unnecessary regulation of the sector</a:t>
            </a:r>
          </a:p>
          <a:p>
            <a:endParaRPr lang="fi-FI"/>
          </a:p>
        </p:txBody>
      </p:sp>
      <p:sp>
        <p:nvSpPr>
          <p:cNvPr id="4" name="Sisällön paikkamerkki 3">
            <a:extLst>
              <a:ext uri="{FF2B5EF4-FFF2-40B4-BE49-F238E27FC236}">
                <a16:creationId xmlns:a16="http://schemas.microsoft.com/office/drawing/2014/main" id="{C512650C-DD65-B245-27B2-B562F8DB02BA}"/>
              </a:ext>
            </a:extLst>
          </p:cNvPr>
          <p:cNvSpPr>
            <a:spLocks noGrp="1"/>
          </p:cNvSpPr>
          <p:nvPr>
            <p:ph sz="half" idx="2"/>
          </p:nvPr>
        </p:nvSpPr>
        <p:spPr/>
        <p:txBody>
          <a:bodyPr/>
          <a:lstStyle/>
          <a:p>
            <a:pPr marL="0" indent="0">
              <a:buNone/>
            </a:pPr>
            <a:r>
              <a:rPr lang="fi-FI" b="1"/>
              <a:t>Fitness </a:t>
            </a:r>
            <a:r>
              <a:rPr lang="fi-FI" b="1" err="1"/>
              <a:t>check</a:t>
            </a:r>
            <a:r>
              <a:rPr lang="fi-FI" b="1"/>
              <a:t> for </a:t>
            </a:r>
            <a:r>
              <a:rPr lang="fi-FI" b="1" err="1"/>
              <a:t>communities</a:t>
            </a:r>
            <a:r>
              <a:rPr lang="fi-FI" b="1"/>
              <a:t> and </a:t>
            </a:r>
            <a:r>
              <a:rPr lang="fi-FI" b="1" err="1"/>
              <a:t>small</a:t>
            </a:r>
            <a:r>
              <a:rPr lang="fi-FI" b="1"/>
              <a:t> </a:t>
            </a:r>
            <a:r>
              <a:rPr lang="fi-FI" b="1" err="1"/>
              <a:t>production</a:t>
            </a:r>
            <a:r>
              <a:rPr lang="fi-FI" b="1"/>
              <a:t> </a:t>
            </a:r>
            <a:r>
              <a:rPr lang="fi-FI" b="1" err="1"/>
              <a:t>rules</a:t>
            </a:r>
            <a:endParaRPr lang="fi-FI" b="1"/>
          </a:p>
          <a:p>
            <a:pPr lvl="1"/>
            <a:r>
              <a:rPr lang="fi-FI"/>
              <a:t>Energy </a:t>
            </a:r>
            <a:r>
              <a:rPr lang="fi-FI" err="1"/>
              <a:t>communities</a:t>
            </a:r>
            <a:r>
              <a:rPr lang="fi-FI"/>
              <a:t> and </a:t>
            </a:r>
            <a:r>
              <a:rPr lang="fi-FI" err="1"/>
              <a:t>small-scale</a:t>
            </a:r>
            <a:r>
              <a:rPr lang="fi-FI"/>
              <a:t> </a:t>
            </a:r>
            <a:r>
              <a:rPr lang="fi-FI" err="1"/>
              <a:t>production</a:t>
            </a:r>
            <a:r>
              <a:rPr lang="fi-FI"/>
              <a:t> </a:t>
            </a:r>
            <a:r>
              <a:rPr lang="fi-FI" err="1"/>
              <a:t>are</a:t>
            </a:r>
            <a:r>
              <a:rPr lang="fi-FI"/>
              <a:t> </a:t>
            </a:r>
            <a:r>
              <a:rPr lang="fi-FI" err="1"/>
              <a:t>the</a:t>
            </a:r>
            <a:r>
              <a:rPr lang="fi-FI"/>
              <a:t> </a:t>
            </a:r>
            <a:r>
              <a:rPr lang="fi-FI" err="1"/>
              <a:t>future</a:t>
            </a:r>
            <a:r>
              <a:rPr lang="fi-FI"/>
              <a:t> and </a:t>
            </a:r>
            <a:r>
              <a:rPr lang="fi-FI" err="1"/>
              <a:t>the</a:t>
            </a:r>
            <a:r>
              <a:rPr lang="fi-FI"/>
              <a:t> </a:t>
            </a:r>
            <a:r>
              <a:rPr lang="fi-FI" err="1"/>
              <a:t>future</a:t>
            </a:r>
            <a:r>
              <a:rPr lang="fi-FI"/>
              <a:t> </a:t>
            </a:r>
            <a:r>
              <a:rPr lang="fi-FI" err="1"/>
              <a:t>must</a:t>
            </a:r>
            <a:r>
              <a:rPr lang="fi-FI"/>
              <a:t> </a:t>
            </a:r>
            <a:r>
              <a:rPr lang="fi-FI" err="1"/>
              <a:t>be</a:t>
            </a:r>
            <a:r>
              <a:rPr lang="fi-FI"/>
              <a:t> </a:t>
            </a:r>
            <a:r>
              <a:rPr lang="fi-FI" err="1"/>
              <a:t>fair</a:t>
            </a:r>
            <a:r>
              <a:rPr lang="fi-FI"/>
              <a:t>, </a:t>
            </a:r>
            <a:r>
              <a:rPr lang="fi-FI" err="1"/>
              <a:t>with</a:t>
            </a:r>
            <a:r>
              <a:rPr lang="fi-FI"/>
              <a:t> </a:t>
            </a:r>
            <a:r>
              <a:rPr lang="fi-FI" err="1"/>
              <a:t>clear</a:t>
            </a:r>
            <a:r>
              <a:rPr lang="fi-FI"/>
              <a:t> and </a:t>
            </a:r>
            <a:r>
              <a:rPr lang="fi-FI" err="1"/>
              <a:t>fair</a:t>
            </a:r>
            <a:r>
              <a:rPr lang="fi-FI"/>
              <a:t> </a:t>
            </a:r>
            <a:r>
              <a:rPr lang="fi-FI" err="1"/>
              <a:t>rules</a:t>
            </a:r>
            <a:r>
              <a:rPr lang="fi-FI"/>
              <a:t> of </a:t>
            </a:r>
            <a:r>
              <a:rPr lang="fi-FI" err="1"/>
              <a:t>the</a:t>
            </a:r>
            <a:r>
              <a:rPr lang="fi-FI"/>
              <a:t> </a:t>
            </a:r>
            <a:r>
              <a:rPr lang="fi-FI" err="1"/>
              <a:t>game</a:t>
            </a:r>
            <a:endParaRPr lang="fi-FI"/>
          </a:p>
          <a:p>
            <a:pPr lvl="1"/>
            <a:r>
              <a:rPr lang="fi-FI" err="1"/>
              <a:t>The</a:t>
            </a:r>
            <a:r>
              <a:rPr lang="fi-FI"/>
              <a:t> </a:t>
            </a:r>
            <a:r>
              <a:rPr lang="fi-FI" err="1"/>
              <a:t>rules</a:t>
            </a:r>
            <a:r>
              <a:rPr lang="fi-FI"/>
              <a:t> of </a:t>
            </a:r>
            <a:r>
              <a:rPr lang="fi-FI" err="1"/>
              <a:t>the</a:t>
            </a:r>
            <a:r>
              <a:rPr lang="fi-FI"/>
              <a:t> </a:t>
            </a:r>
            <a:r>
              <a:rPr lang="fi-FI" err="1"/>
              <a:t>game</a:t>
            </a:r>
            <a:r>
              <a:rPr lang="fi-FI"/>
              <a:t> for </a:t>
            </a:r>
            <a:r>
              <a:rPr lang="fi-FI" err="1"/>
              <a:t>communities</a:t>
            </a:r>
            <a:r>
              <a:rPr lang="fi-FI"/>
              <a:t> and </a:t>
            </a:r>
            <a:r>
              <a:rPr lang="fi-FI" err="1"/>
              <a:t>small-scale</a:t>
            </a:r>
            <a:r>
              <a:rPr lang="fi-FI"/>
              <a:t> </a:t>
            </a:r>
            <a:r>
              <a:rPr lang="fi-FI" err="1"/>
              <a:t>generation</a:t>
            </a:r>
            <a:r>
              <a:rPr lang="fi-FI"/>
              <a:t> </a:t>
            </a:r>
            <a:r>
              <a:rPr lang="fi-FI" err="1"/>
              <a:t>require</a:t>
            </a:r>
            <a:r>
              <a:rPr lang="fi-FI"/>
              <a:t> a </a:t>
            </a:r>
            <a:r>
              <a:rPr lang="fi-FI" err="1"/>
              <a:t>fitness</a:t>
            </a:r>
            <a:r>
              <a:rPr lang="fi-FI"/>
              <a:t> </a:t>
            </a:r>
            <a:r>
              <a:rPr lang="fi-FI" err="1"/>
              <a:t>check</a:t>
            </a:r>
            <a:r>
              <a:rPr lang="fi-FI"/>
              <a:t> - at </a:t>
            </a:r>
            <a:r>
              <a:rPr lang="fi-FI" err="1"/>
              <a:t>present</a:t>
            </a:r>
            <a:r>
              <a:rPr lang="fi-FI"/>
              <a:t>, </a:t>
            </a:r>
            <a:r>
              <a:rPr lang="fi-FI" err="1"/>
              <a:t>regulation</a:t>
            </a:r>
            <a:r>
              <a:rPr lang="fi-FI"/>
              <a:t> is </a:t>
            </a:r>
            <a:r>
              <a:rPr lang="fi-FI" err="1"/>
              <a:t>fragmented</a:t>
            </a:r>
            <a:r>
              <a:rPr lang="fi-FI"/>
              <a:t> into </a:t>
            </a:r>
            <a:r>
              <a:rPr lang="fi-FI" err="1"/>
              <a:t>different</a:t>
            </a:r>
            <a:r>
              <a:rPr lang="fi-FI"/>
              <a:t> </a:t>
            </a:r>
            <a:r>
              <a:rPr lang="fi-FI" err="1"/>
              <a:t>provisions</a:t>
            </a:r>
            <a:r>
              <a:rPr lang="fi-FI"/>
              <a:t> and </a:t>
            </a:r>
            <a:r>
              <a:rPr lang="fi-FI" err="1"/>
              <a:t>creates</a:t>
            </a:r>
            <a:r>
              <a:rPr lang="fi-FI"/>
              <a:t> a </a:t>
            </a:r>
            <a:r>
              <a:rPr lang="fi-FI" err="1"/>
              <a:t>multitude</a:t>
            </a:r>
            <a:r>
              <a:rPr lang="fi-FI"/>
              <a:t> of </a:t>
            </a:r>
            <a:r>
              <a:rPr lang="fi-FI" err="1"/>
              <a:t>different</a:t>
            </a:r>
            <a:r>
              <a:rPr lang="fi-FI"/>
              <a:t> </a:t>
            </a:r>
            <a:r>
              <a:rPr lang="fi-FI" err="1"/>
              <a:t>legal</a:t>
            </a:r>
            <a:r>
              <a:rPr lang="fi-FI"/>
              <a:t> </a:t>
            </a:r>
            <a:r>
              <a:rPr lang="fi-FI" err="1"/>
              <a:t>frameworks</a:t>
            </a:r>
            <a:r>
              <a:rPr lang="fi-FI"/>
              <a:t> for operating (CEC, REC, </a:t>
            </a:r>
            <a:r>
              <a:rPr lang="fi-FI" err="1"/>
              <a:t>active</a:t>
            </a:r>
            <a:r>
              <a:rPr lang="fi-FI"/>
              <a:t> </a:t>
            </a:r>
            <a:r>
              <a:rPr lang="fi-FI" err="1"/>
              <a:t>customers</a:t>
            </a:r>
            <a:r>
              <a:rPr lang="fi-FI"/>
              <a:t>, </a:t>
            </a:r>
            <a:r>
              <a:rPr lang="fi-FI" err="1"/>
              <a:t>energy</a:t>
            </a:r>
            <a:r>
              <a:rPr lang="fi-FI"/>
              <a:t> </a:t>
            </a:r>
            <a:r>
              <a:rPr lang="fi-FI" err="1"/>
              <a:t>sharing</a:t>
            </a:r>
            <a:r>
              <a:rPr lang="fi-FI"/>
              <a:t>, ...)</a:t>
            </a:r>
          </a:p>
          <a:p>
            <a:pPr lvl="1"/>
            <a:r>
              <a:rPr lang="fi-FI" err="1"/>
              <a:t>Dismantling</a:t>
            </a:r>
            <a:r>
              <a:rPr lang="fi-FI"/>
              <a:t> cross-</a:t>
            </a:r>
            <a:r>
              <a:rPr lang="fi-FI" err="1"/>
              <a:t>subsidies</a:t>
            </a:r>
            <a:r>
              <a:rPr lang="fi-FI"/>
              <a:t> - </a:t>
            </a:r>
            <a:r>
              <a:rPr lang="fi-FI" err="1"/>
              <a:t>all</a:t>
            </a:r>
            <a:r>
              <a:rPr lang="fi-FI"/>
              <a:t> </a:t>
            </a:r>
            <a:r>
              <a:rPr lang="fi-FI" err="1"/>
              <a:t>users</a:t>
            </a:r>
            <a:r>
              <a:rPr lang="fi-FI"/>
              <a:t> </a:t>
            </a:r>
            <a:r>
              <a:rPr lang="fi-FI" err="1"/>
              <a:t>participate</a:t>
            </a:r>
            <a:r>
              <a:rPr lang="fi-FI"/>
              <a:t> on a </a:t>
            </a:r>
            <a:r>
              <a:rPr lang="fi-FI" err="1"/>
              <a:t>level</a:t>
            </a:r>
            <a:r>
              <a:rPr lang="fi-FI"/>
              <a:t> playing </a:t>
            </a:r>
            <a:r>
              <a:rPr lang="fi-FI" err="1"/>
              <a:t>field</a:t>
            </a:r>
            <a:r>
              <a:rPr lang="fi-FI"/>
              <a:t> in </a:t>
            </a:r>
            <a:r>
              <a:rPr lang="fi-FI" err="1"/>
              <a:t>network</a:t>
            </a:r>
            <a:r>
              <a:rPr lang="fi-FI"/>
              <a:t> </a:t>
            </a:r>
            <a:r>
              <a:rPr lang="fi-FI" err="1"/>
              <a:t>costs</a:t>
            </a:r>
            <a:r>
              <a:rPr lang="fi-FI"/>
              <a:t> and </a:t>
            </a:r>
            <a:r>
              <a:rPr lang="fi-FI" err="1"/>
              <a:t>the</a:t>
            </a:r>
            <a:r>
              <a:rPr lang="fi-FI"/>
              <a:t> </a:t>
            </a:r>
            <a:r>
              <a:rPr lang="fi-FI" err="1"/>
              <a:t>energy</a:t>
            </a:r>
            <a:r>
              <a:rPr lang="fi-FI"/>
              <a:t> </a:t>
            </a:r>
            <a:r>
              <a:rPr lang="fi-FI" err="1"/>
              <a:t>system</a:t>
            </a:r>
            <a:endParaRPr lang="fi-FI"/>
          </a:p>
          <a:p>
            <a:pPr lvl="1"/>
            <a:endParaRPr lang="fi-FI"/>
          </a:p>
          <a:p>
            <a:endParaRPr lang="fi-FI"/>
          </a:p>
        </p:txBody>
      </p:sp>
    </p:spTree>
    <p:extLst>
      <p:ext uri="{BB962C8B-B14F-4D97-AF65-F5344CB8AC3E}">
        <p14:creationId xmlns:p14="http://schemas.microsoft.com/office/powerpoint/2010/main" val="225589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BB9A35-BB09-1C48-9FF9-6F5D3A3A04C4}"/>
              </a:ext>
            </a:extLst>
          </p:cNvPr>
          <p:cNvSpPr>
            <a:spLocks noGrp="1"/>
          </p:cNvSpPr>
          <p:nvPr>
            <p:ph type="title"/>
          </p:nvPr>
        </p:nvSpPr>
        <p:spPr/>
        <p:txBody>
          <a:bodyPr/>
          <a:lstStyle/>
          <a:p>
            <a:r>
              <a:rPr lang="fi-FI"/>
              <a:t>Strong infrastructure </a:t>
            </a:r>
            <a:endParaRPr lang="fi-FI">
              <a:solidFill>
                <a:srgbClr val="FF0000"/>
              </a:solidFill>
            </a:endParaRPr>
          </a:p>
        </p:txBody>
      </p:sp>
      <p:sp>
        <p:nvSpPr>
          <p:cNvPr id="3" name="Sisällön paikkamerkki 2">
            <a:extLst>
              <a:ext uri="{FF2B5EF4-FFF2-40B4-BE49-F238E27FC236}">
                <a16:creationId xmlns:a16="http://schemas.microsoft.com/office/drawing/2014/main" id="{EB565556-CBA5-46C1-4836-4793D8A6EB45}"/>
              </a:ext>
            </a:extLst>
          </p:cNvPr>
          <p:cNvSpPr>
            <a:spLocks noGrp="1"/>
          </p:cNvSpPr>
          <p:nvPr>
            <p:ph sz="half" idx="1"/>
          </p:nvPr>
        </p:nvSpPr>
        <p:spPr>
          <a:xfrm>
            <a:off x="615575" y="1390780"/>
            <a:ext cx="5834652" cy="4786184"/>
          </a:xfrm>
        </p:spPr>
        <p:txBody>
          <a:bodyPr/>
          <a:lstStyle/>
          <a:p>
            <a:pPr marL="0" indent="0">
              <a:buNone/>
            </a:pPr>
            <a:r>
              <a:rPr lang="fi-FI" b="1" err="1"/>
              <a:t>Strengthening</a:t>
            </a:r>
            <a:r>
              <a:rPr lang="fi-FI" b="1"/>
              <a:t> </a:t>
            </a:r>
            <a:r>
              <a:rPr lang="fi-FI" b="1" err="1"/>
              <a:t>the</a:t>
            </a:r>
            <a:r>
              <a:rPr lang="fi-FI" b="1"/>
              <a:t> </a:t>
            </a:r>
            <a:r>
              <a:rPr lang="fi-FI" b="1" err="1"/>
              <a:t>conditions</a:t>
            </a:r>
            <a:r>
              <a:rPr lang="fi-FI" b="1"/>
              <a:t> for </a:t>
            </a:r>
            <a:r>
              <a:rPr lang="fi-FI" b="1" err="1"/>
              <a:t>network</a:t>
            </a:r>
            <a:r>
              <a:rPr lang="fi-FI" b="1"/>
              <a:t> </a:t>
            </a:r>
            <a:r>
              <a:rPr lang="fi-FI" b="1" err="1"/>
              <a:t>investment</a:t>
            </a:r>
            <a:endParaRPr lang="fi-FI" b="1"/>
          </a:p>
          <a:p>
            <a:r>
              <a:rPr lang="fi-FI" sz="1600" err="1"/>
              <a:t>Enabling</a:t>
            </a:r>
            <a:r>
              <a:rPr lang="fi-FI" sz="1600"/>
              <a:t> </a:t>
            </a:r>
            <a:r>
              <a:rPr lang="fi-FI" sz="1600" err="1"/>
              <a:t>proactive</a:t>
            </a:r>
            <a:r>
              <a:rPr lang="fi-FI" sz="1600"/>
              <a:t> and </a:t>
            </a:r>
            <a:r>
              <a:rPr lang="fi-FI" sz="1600" err="1"/>
              <a:t>planned</a:t>
            </a:r>
            <a:r>
              <a:rPr lang="fi-FI" sz="1600"/>
              <a:t> </a:t>
            </a:r>
            <a:r>
              <a:rPr lang="fi-FI" sz="1600" err="1"/>
              <a:t>network</a:t>
            </a:r>
            <a:r>
              <a:rPr lang="fi-FI" sz="1600"/>
              <a:t> </a:t>
            </a:r>
            <a:r>
              <a:rPr lang="fi-FI" sz="1600" err="1"/>
              <a:t>development</a:t>
            </a:r>
            <a:endParaRPr lang="fi-FI" sz="1600"/>
          </a:p>
          <a:p>
            <a:pPr lvl="1"/>
            <a:r>
              <a:rPr lang="fi-FI" sz="1400" err="1"/>
              <a:t>Ensuring</a:t>
            </a:r>
            <a:r>
              <a:rPr lang="fi-FI" sz="1400"/>
              <a:t> </a:t>
            </a:r>
            <a:r>
              <a:rPr lang="fi-FI" sz="1400" err="1"/>
              <a:t>incentives</a:t>
            </a:r>
            <a:r>
              <a:rPr lang="fi-FI" sz="1400"/>
              <a:t> to </a:t>
            </a:r>
            <a:r>
              <a:rPr lang="fi-FI" sz="1400" err="1"/>
              <a:t>accelerate</a:t>
            </a:r>
            <a:r>
              <a:rPr lang="fi-FI" sz="1400"/>
              <a:t> </a:t>
            </a:r>
            <a:r>
              <a:rPr lang="fi-FI" sz="1400" err="1"/>
              <a:t>the</a:t>
            </a:r>
            <a:r>
              <a:rPr lang="fi-FI" sz="1400"/>
              <a:t> </a:t>
            </a:r>
            <a:r>
              <a:rPr lang="fi-FI" sz="1400" err="1"/>
              <a:t>pace</a:t>
            </a:r>
            <a:r>
              <a:rPr lang="fi-FI" sz="1400"/>
              <a:t> of </a:t>
            </a:r>
            <a:r>
              <a:rPr lang="fi-FI" sz="1400" err="1"/>
              <a:t>investment</a:t>
            </a:r>
            <a:r>
              <a:rPr lang="fi-FI" sz="1400"/>
              <a:t>, </a:t>
            </a:r>
            <a:r>
              <a:rPr lang="fi-FI" sz="1400" err="1"/>
              <a:t>both</a:t>
            </a:r>
            <a:r>
              <a:rPr lang="fi-FI" sz="1400"/>
              <a:t> in </a:t>
            </a:r>
            <a:r>
              <a:rPr lang="fi-FI" sz="1400" err="1"/>
              <a:t>terms</a:t>
            </a:r>
            <a:r>
              <a:rPr lang="fi-FI" sz="1400"/>
              <a:t> of </a:t>
            </a:r>
            <a:r>
              <a:rPr lang="fi-FI" sz="1400" err="1"/>
              <a:t>network</a:t>
            </a:r>
            <a:r>
              <a:rPr lang="fi-FI" sz="1400"/>
              <a:t> </a:t>
            </a:r>
            <a:r>
              <a:rPr lang="fi-FI" sz="1400" err="1"/>
              <a:t>reinforcement</a:t>
            </a:r>
            <a:r>
              <a:rPr lang="fi-FI" sz="1400"/>
              <a:t> and </a:t>
            </a:r>
            <a:r>
              <a:rPr lang="fi-FI" sz="1400" err="1"/>
              <a:t>renewal</a:t>
            </a:r>
            <a:r>
              <a:rPr lang="fi-FI" sz="1400"/>
              <a:t>, </a:t>
            </a:r>
            <a:r>
              <a:rPr lang="fi-FI" sz="1400" err="1"/>
              <a:t>digitalisation</a:t>
            </a:r>
            <a:r>
              <a:rPr lang="fi-FI" sz="1400"/>
              <a:t> and </a:t>
            </a:r>
            <a:r>
              <a:rPr lang="fi-FI" sz="1400" err="1"/>
              <a:t>increased</a:t>
            </a:r>
            <a:r>
              <a:rPr lang="fi-FI" sz="1400"/>
              <a:t> </a:t>
            </a:r>
            <a:r>
              <a:rPr lang="fi-FI" sz="1400" err="1"/>
              <a:t>flexibility</a:t>
            </a:r>
            <a:r>
              <a:rPr lang="fi-FI" sz="1400"/>
              <a:t>, </a:t>
            </a:r>
            <a:r>
              <a:rPr lang="fi-FI" sz="1400" err="1"/>
              <a:t>including</a:t>
            </a:r>
            <a:r>
              <a:rPr lang="fi-FI" sz="1400"/>
              <a:t> </a:t>
            </a:r>
            <a:r>
              <a:rPr lang="fi-FI" sz="1400" err="1"/>
              <a:t>anticipatory</a:t>
            </a:r>
            <a:r>
              <a:rPr lang="fi-FI" sz="1400"/>
              <a:t> investments.</a:t>
            </a:r>
          </a:p>
          <a:p>
            <a:r>
              <a:rPr lang="fi-FI" sz="1600" err="1"/>
              <a:t>Enabling</a:t>
            </a:r>
            <a:r>
              <a:rPr lang="fi-FI" sz="1600"/>
              <a:t> </a:t>
            </a:r>
            <a:r>
              <a:rPr lang="fi-FI" sz="1600" err="1"/>
              <a:t>the</a:t>
            </a:r>
            <a:r>
              <a:rPr lang="fi-FI" sz="1600"/>
              <a:t> </a:t>
            </a:r>
            <a:r>
              <a:rPr lang="fi-FI" sz="1600" err="1"/>
              <a:t>development</a:t>
            </a:r>
            <a:r>
              <a:rPr lang="fi-FI" sz="1600"/>
              <a:t> of </a:t>
            </a:r>
            <a:r>
              <a:rPr lang="fi-FI" sz="1600" err="1"/>
              <a:t>networks</a:t>
            </a:r>
            <a:r>
              <a:rPr lang="fi-FI" sz="1600"/>
              <a:t> as a </a:t>
            </a:r>
            <a:r>
              <a:rPr lang="fi-FI" sz="1600" err="1"/>
              <a:t>whole</a:t>
            </a:r>
            <a:r>
              <a:rPr lang="fi-FI" sz="1600"/>
              <a:t> in a </a:t>
            </a:r>
            <a:r>
              <a:rPr lang="fi-FI" sz="1600" err="1"/>
              <a:t>cost-effective</a:t>
            </a:r>
            <a:r>
              <a:rPr lang="fi-FI" sz="1600"/>
              <a:t> </a:t>
            </a:r>
            <a:r>
              <a:rPr lang="fi-FI" sz="1600" err="1"/>
              <a:t>way</a:t>
            </a:r>
            <a:endParaRPr lang="fi-FI" sz="1600"/>
          </a:p>
          <a:p>
            <a:pPr lvl="1"/>
            <a:r>
              <a:rPr lang="fi-FI" sz="1400"/>
              <a:t>By </a:t>
            </a:r>
            <a:r>
              <a:rPr lang="fi-FI" sz="1400" err="1"/>
              <a:t>taking</a:t>
            </a:r>
            <a:r>
              <a:rPr lang="fi-FI" sz="1400"/>
              <a:t> into </a:t>
            </a:r>
            <a:r>
              <a:rPr lang="fi-FI" sz="1400" err="1"/>
              <a:t>account</a:t>
            </a:r>
            <a:r>
              <a:rPr lang="fi-FI" sz="1400"/>
              <a:t> </a:t>
            </a:r>
            <a:r>
              <a:rPr lang="fi-FI" sz="1400" err="1"/>
              <a:t>the</a:t>
            </a:r>
            <a:r>
              <a:rPr lang="fi-FI" sz="1400"/>
              <a:t> OPEX - CAPEX </a:t>
            </a:r>
            <a:r>
              <a:rPr lang="fi-FI" sz="1400" err="1"/>
              <a:t>balance</a:t>
            </a:r>
            <a:r>
              <a:rPr lang="fi-FI" sz="1400"/>
              <a:t>.</a:t>
            </a:r>
          </a:p>
          <a:p>
            <a:pPr lvl="1"/>
            <a:r>
              <a:rPr lang="fi-FI" sz="1400" err="1"/>
              <a:t>Ensuring</a:t>
            </a:r>
            <a:r>
              <a:rPr lang="fi-FI" sz="1400"/>
              <a:t> </a:t>
            </a:r>
            <a:r>
              <a:rPr lang="fi-FI" sz="1400" err="1"/>
              <a:t>that</a:t>
            </a:r>
            <a:r>
              <a:rPr lang="fi-FI" sz="1400"/>
              <a:t> </a:t>
            </a:r>
            <a:r>
              <a:rPr lang="fi-FI" sz="1400" err="1"/>
              <a:t>the</a:t>
            </a:r>
            <a:r>
              <a:rPr lang="fi-FI" sz="1400"/>
              <a:t> </a:t>
            </a:r>
            <a:r>
              <a:rPr lang="fi-FI" sz="1400" err="1"/>
              <a:t>network</a:t>
            </a:r>
            <a:r>
              <a:rPr lang="fi-FI" sz="1400"/>
              <a:t> </a:t>
            </a:r>
            <a:r>
              <a:rPr lang="fi-FI" sz="1400" err="1"/>
              <a:t>company</a:t>
            </a:r>
            <a:r>
              <a:rPr lang="fi-FI" sz="1400"/>
              <a:t> </a:t>
            </a:r>
            <a:r>
              <a:rPr lang="fi-FI" sz="1400" err="1"/>
              <a:t>has</a:t>
            </a:r>
            <a:r>
              <a:rPr lang="fi-FI" sz="1400"/>
              <a:t> a </a:t>
            </a:r>
            <a:r>
              <a:rPr lang="fi-FI" sz="1400" err="1"/>
              <a:t>wide</a:t>
            </a:r>
            <a:r>
              <a:rPr lang="fi-FI" sz="1400"/>
              <a:t> </a:t>
            </a:r>
            <a:r>
              <a:rPr lang="fi-FI" sz="1400" err="1"/>
              <a:t>range</a:t>
            </a:r>
            <a:r>
              <a:rPr lang="fi-FI" sz="1400"/>
              <a:t> of </a:t>
            </a:r>
            <a:r>
              <a:rPr lang="fi-FI" sz="1400" err="1"/>
              <a:t>tools</a:t>
            </a:r>
            <a:r>
              <a:rPr lang="fi-FI" sz="1400"/>
              <a:t> at </a:t>
            </a:r>
            <a:r>
              <a:rPr lang="fi-FI" sz="1400" err="1"/>
              <a:t>its</a:t>
            </a:r>
            <a:r>
              <a:rPr lang="fi-FI" sz="1400"/>
              <a:t> </a:t>
            </a:r>
            <a:r>
              <a:rPr lang="fi-FI" sz="1400" err="1"/>
              <a:t>disposal</a:t>
            </a:r>
            <a:r>
              <a:rPr lang="fi-FI" sz="1400"/>
              <a:t> to </a:t>
            </a:r>
            <a:r>
              <a:rPr lang="fi-FI" sz="1400" err="1"/>
              <a:t>develop</a:t>
            </a:r>
            <a:r>
              <a:rPr lang="fi-FI" sz="1400"/>
              <a:t> </a:t>
            </a:r>
            <a:r>
              <a:rPr lang="fi-FI" sz="1400" err="1"/>
              <a:t>networks</a:t>
            </a:r>
            <a:r>
              <a:rPr lang="fi-FI" sz="1400"/>
              <a:t> in a </a:t>
            </a:r>
            <a:r>
              <a:rPr lang="fi-FI" sz="1400" err="1"/>
              <a:t>cost-effective</a:t>
            </a:r>
            <a:r>
              <a:rPr lang="fi-FI" sz="1400"/>
              <a:t> </a:t>
            </a:r>
            <a:r>
              <a:rPr lang="fi-FI" sz="1400" err="1"/>
              <a:t>way</a:t>
            </a:r>
            <a:r>
              <a:rPr lang="fi-FI" sz="1400"/>
              <a:t>. </a:t>
            </a:r>
            <a:r>
              <a:rPr lang="fi-FI" sz="1400" err="1"/>
              <a:t>Regulation</a:t>
            </a:r>
            <a:r>
              <a:rPr lang="fi-FI" sz="1400"/>
              <a:t> </a:t>
            </a:r>
            <a:r>
              <a:rPr lang="fi-FI" sz="1400" err="1"/>
              <a:t>does</a:t>
            </a:r>
            <a:r>
              <a:rPr lang="fi-FI" sz="1400"/>
              <a:t> </a:t>
            </a:r>
            <a:r>
              <a:rPr lang="fi-FI" sz="1400" err="1"/>
              <a:t>not</a:t>
            </a:r>
            <a:r>
              <a:rPr lang="fi-FI" sz="1400"/>
              <a:t> </a:t>
            </a:r>
            <a:r>
              <a:rPr lang="fi-FI" sz="1400" err="1"/>
              <a:t>choose</a:t>
            </a:r>
            <a:r>
              <a:rPr lang="fi-FI" sz="1400"/>
              <a:t> </a:t>
            </a:r>
            <a:r>
              <a:rPr lang="fi-FI" sz="1400" err="1"/>
              <a:t>the</a:t>
            </a:r>
            <a:r>
              <a:rPr lang="fi-FI" sz="1400"/>
              <a:t> </a:t>
            </a:r>
            <a:r>
              <a:rPr lang="fi-FI" sz="1400" err="1"/>
              <a:t>means</a:t>
            </a:r>
            <a:r>
              <a:rPr lang="fi-FI" sz="1400"/>
              <a:t>, </a:t>
            </a:r>
            <a:r>
              <a:rPr lang="fi-FI" sz="1400" err="1"/>
              <a:t>but</a:t>
            </a:r>
            <a:r>
              <a:rPr lang="fi-FI" sz="1400"/>
              <a:t> </a:t>
            </a:r>
            <a:r>
              <a:rPr lang="fi-FI" sz="1400" err="1"/>
              <a:t>sets</a:t>
            </a:r>
            <a:r>
              <a:rPr lang="fi-FI" sz="1400"/>
              <a:t> </a:t>
            </a:r>
            <a:r>
              <a:rPr lang="fi-FI" sz="1400" err="1"/>
              <a:t>the</a:t>
            </a:r>
            <a:r>
              <a:rPr lang="fi-FI" sz="1400"/>
              <a:t> </a:t>
            </a:r>
            <a:r>
              <a:rPr lang="fi-FI" sz="1400" err="1"/>
              <a:t>targets</a:t>
            </a:r>
            <a:r>
              <a:rPr lang="fi-FI" sz="1400"/>
              <a:t>.</a:t>
            </a:r>
          </a:p>
          <a:p>
            <a:r>
              <a:rPr lang="fi-FI" sz="1600" err="1"/>
              <a:t>Reducing</a:t>
            </a:r>
            <a:r>
              <a:rPr lang="fi-FI" sz="1600"/>
              <a:t> </a:t>
            </a:r>
            <a:r>
              <a:rPr lang="fi-FI" sz="1600" err="1"/>
              <a:t>the</a:t>
            </a:r>
            <a:r>
              <a:rPr lang="fi-FI" sz="1600"/>
              <a:t> </a:t>
            </a:r>
            <a:r>
              <a:rPr lang="fi-FI" sz="1600" err="1"/>
              <a:t>political</a:t>
            </a:r>
            <a:r>
              <a:rPr lang="fi-FI" sz="1600"/>
              <a:t> </a:t>
            </a:r>
            <a:r>
              <a:rPr lang="fi-FI" sz="1600" err="1"/>
              <a:t>risk</a:t>
            </a:r>
            <a:r>
              <a:rPr lang="fi-FI" sz="1600"/>
              <a:t> </a:t>
            </a:r>
            <a:r>
              <a:rPr lang="fi-FI" sz="1600" err="1"/>
              <a:t>associated</a:t>
            </a:r>
            <a:r>
              <a:rPr lang="fi-FI" sz="1600"/>
              <a:t> </a:t>
            </a:r>
            <a:r>
              <a:rPr lang="fi-FI" sz="1600" err="1"/>
              <a:t>with</a:t>
            </a:r>
            <a:r>
              <a:rPr lang="fi-FI" sz="1600"/>
              <a:t> </a:t>
            </a:r>
            <a:r>
              <a:rPr lang="fi-FI" sz="1600" err="1"/>
              <a:t>investments</a:t>
            </a:r>
            <a:endParaRPr lang="fi-FI" sz="1600"/>
          </a:p>
          <a:p>
            <a:pPr lvl="1"/>
            <a:r>
              <a:rPr lang="fi-FI" sz="1400" err="1"/>
              <a:t>Ensuring</a:t>
            </a:r>
            <a:r>
              <a:rPr lang="fi-FI" sz="1400"/>
              <a:t> </a:t>
            </a:r>
            <a:r>
              <a:rPr lang="fi-FI" sz="1400" err="1"/>
              <a:t>the</a:t>
            </a:r>
            <a:r>
              <a:rPr lang="fi-FI" sz="1400"/>
              <a:t> </a:t>
            </a:r>
            <a:r>
              <a:rPr lang="fi-FI" sz="1400" err="1"/>
              <a:t>independence</a:t>
            </a:r>
            <a:r>
              <a:rPr lang="fi-FI" sz="1400"/>
              <a:t> of </a:t>
            </a:r>
            <a:r>
              <a:rPr lang="fi-FI" sz="1400" err="1"/>
              <a:t>public</a:t>
            </a:r>
            <a:r>
              <a:rPr lang="fi-FI" sz="1400"/>
              <a:t> </a:t>
            </a:r>
            <a:r>
              <a:rPr lang="fi-FI" sz="1400" err="1"/>
              <a:t>authorities</a:t>
            </a:r>
            <a:endParaRPr lang="fi-FI" sz="1400"/>
          </a:p>
          <a:p>
            <a:r>
              <a:rPr lang="fi-FI" sz="1600"/>
              <a:t>Using </a:t>
            </a:r>
            <a:r>
              <a:rPr lang="fi-FI" sz="1600" err="1"/>
              <a:t>bottleneck</a:t>
            </a:r>
            <a:r>
              <a:rPr lang="fi-FI" sz="1600"/>
              <a:t> </a:t>
            </a:r>
            <a:r>
              <a:rPr lang="fi-FI" sz="1600" err="1"/>
              <a:t>revenues</a:t>
            </a:r>
            <a:r>
              <a:rPr lang="fi-FI" sz="1600"/>
              <a:t> to finance </a:t>
            </a:r>
            <a:r>
              <a:rPr lang="fi-FI" sz="1600" err="1"/>
              <a:t>network</a:t>
            </a:r>
            <a:r>
              <a:rPr lang="fi-FI" sz="1600"/>
              <a:t> </a:t>
            </a:r>
            <a:r>
              <a:rPr lang="fi-FI" sz="1600" err="1"/>
              <a:t>investments</a:t>
            </a:r>
            <a:endParaRPr lang="fi-FI" sz="1600"/>
          </a:p>
          <a:p>
            <a:pPr lvl="1"/>
            <a:r>
              <a:rPr lang="fi-FI" sz="1400" err="1"/>
              <a:t>Targeting</a:t>
            </a:r>
            <a:r>
              <a:rPr lang="fi-FI" sz="1400"/>
              <a:t> </a:t>
            </a:r>
            <a:r>
              <a:rPr lang="fi-FI" sz="1400" err="1"/>
              <a:t>funding</a:t>
            </a:r>
            <a:r>
              <a:rPr lang="fi-FI" sz="1400"/>
              <a:t> to </a:t>
            </a:r>
            <a:r>
              <a:rPr lang="fi-FI" sz="1400" err="1"/>
              <a:t>reduce</a:t>
            </a:r>
            <a:r>
              <a:rPr lang="fi-FI" sz="1400"/>
              <a:t> </a:t>
            </a:r>
            <a:r>
              <a:rPr lang="fi-FI" sz="1400" err="1"/>
              <a:t>bottlenecks</a:t>
            </a:r>
            <a:r>
              <a:rPr lang="fi-FI" sz="1400"/>
              <a:t> </a:t>
            </a:r>
            <a:r>
              <a:rPr lang="fi-FI" sz="1400" err="1"/>
              <a:t>between</a:t>
            </a:r>
            <a:r>
              <a:rPr lang="fi-FI" sz="1400"/>
              <a:t> </a:t>
            </a:r>
            <a:r>
              <a:rPr lang="fi-FI" sz="1400" err="1"/>
              <a:t>revenue-generating</a:t>
            </a:r>
            <a:r>
              <a:rPr lang="fi-FI" sz="1400"/>
              <a:t> </a:t>
            </a:r>
            <a:r>
              <a:rPr lang="fi-FI" sz="1400" err="1"/>
              <a:t>regions</a:t>
            </a:r>
            <a:endParaRPr lang="fi-FI" sz="1400"/>
          </a:p>
          <a:p>
            <a:r>
              <a:rPr lang="fi-FI" sz="1600" err="1"/>
              <a:t>Clarifying</a:t>
            </a:r>
            <a:r>
              <a:rPr lang="fi-FI" sz="1600"/>
              <a:t> </a:t>
            </a:r>
            <a:r>
              <a:rPr lang="fi-FI" sz="1600" err="1"/>
              <a:t>the</a:t>
            </a:r>
            <a:r>
              <a:rPr lang="fi-FI" sz="1600"/>
              <a:t> </a:t>
            </a:r>
            <a:r>
              <a:rPr lang="fi-FI" sz="1600" err="1"/>
              <a:t>roles</a:t>
            </a:r>
            <a:r>
              <a:rPr lang="fi-FI" sz="1600"/>
              <a:t> and </a:t>
            </a:r>
            <a:r>
              <a:rPr lang="fi-FI" sz="1600" err="1"/>
              <a:t>responsibilities</a:t>
            </a:r>
            <a:r>
              <a:rPr lang="fi-FI" sz="1600"/>
              <a:t> of </a:t>
            </a:r>
            <a:r>
              <a:rPr lang="fi-FI" sz="1600" err="1"/>
              <a:t>commercial</a:t>
            </a:r>
            <a:r>
              <a:rPr lang="fi-FI" sz="1600"/>
              <a:t> and </a:t>
            </a:r>
            <a:r>
              <a:rPr lang="fi-FI" sz="1600" err="1"/>
              <a:t>monopoly</a:t>
            </a:r>
            <a:r>
              <a:rPr lang="fi-FI" sz="1600"/>
              <a:t> </a:t>
            </a:r>
            <a:r>
              <a:rPr lang="fi-FI" sz="1600" err="1"/>
              <a:t>operators</a:t>
            </a:r>
            <a:endParaRPr lang="fi-FI" sz="1600"/>
          </a:p>
        </p:txBody>
      </p:sp>
      <p:sp>
        <p:nvSpPr>
          <p:cNvPr id="4" name="Sisällön paikkamerkki 3">
            <a:extLst>
              <a:ext uri="{FF2B5EF4-FFF2-40B4-BE49-F238E27FC236}">
                <a16:creationId xmlns:a16="http://schemas.microsoft.com/office/drawing/2014/main" id="{65DF4C86-DD5C-E876-F9D3-87A00D1D53EC}"/>
              </a:ext>
            </a:extLst>
          </p:cNvPr>
          <p:cNvSpPr>
            <a:spLocks noGrp="1"/>
          </p:cNvSpPr>
          <p:nvPr>
            <p:ph sz="half" idx="2"/>
          </p:nvPr>
        </p:nvSpPr>
        <p:spPr>
          <a:xfrm>
            <a:off x="6557319" y="1390780"/>
            <a:ext cx="5038532" cy="5010020"/>
          </a:xfrm>
        </p:spPr>
        <p:txBody>
          <a:bodyPr/>
          <a:lstStyle/>
          <a:p>
            <a:pPr marL="0" indent="0" rtl="0">
              <a:buNone/>
            </a:pPr>
            <a:r>
              <a:rPr lang="fi-FI" b="1"/>
              <a:t>Alternative heating infrastructure available to people</a:t>
            </a:r>
          </a:p>
          <a:p>
            <a:pPr marL="228600" rtl="0"/>
            <a:r>
              <a:rPr lang="fi-FI" sz="1600"/>
              <a:t>Setting a target for alternative heating infrastructure</a:t>
            </a:r>
          </a:p>
          <a:p>
            <a:pPr lvl="1"/>
            <a:r>
              <a:rPr lang="fi-FI" sz="1400">
                <a:effectLst/>
              </a:rPr>
              <a:t>Member States must ensure that customers have access to an alternative heating infrastructure (electricity or district heating).</a:t>
            </a:r>
          </a:p>
          <a:p>
            <a:pPr marL="228600" rtl="0"/>
            <a:r>
              <a:rPr lang="fi-FI" sz="1600">
                <a:effectLst/>
              </a:rPr>
              <a:t>Simplifying the fragmented regulation of energy use and heating in buildings and focusing on guiding targets</a:t>
            </a:r>
          </a:p>
          <a:p>
            <a:pPr lvl="1"/>
            <a:r>
              <a:rPr lang="fi-FI" sz="1400"/>
              <a:t>The regulation of energy use and heating in buildings should form a coherent whole, guided by targets rather than individual measures. Reduce the demands on administrations and public authorities from the various directives.</a:t>
            </a:r>
          </a:p>
          <a:p>
            <a:pPr lvl="1"/>
            <a:r>
              <a:rPr lang="fi-FI" sz="1400"/>
              <a:t>Regulation of energy efficiency in construction should focus on technology-neutral elements, such as emissions and flexibility. Regulation should not address the energy sources used by buildings. Nor does it discriminate against grid energy in other ways, but aims at cost-effectiveness</a:t>
            </a:r>
          </a:p>
          <a:p>
            <a:endParaRPr lang="fi-FI" sz="1050"/>
          </a:p>
        </p:txBody>
      </p:sp>
    </p:spTree>
    <p:extLst>
      <p:ext uri="{BB962C8B-B14F-4D97-AF65-F5344CB8AC3E}">
        <p14:creationId xmlns:p14="http://schemas.microsoft.com/office/powerpoint/2010/main" val="1653968918"/>
      </p:ext>
    </p:extLst>
  </p:cSld>
  <p:clrMapOvr>
    <a:masterClrMapping/>
  </p:clrMapOvr>
</p:sld>
</file>

<file path=ppt/theme/theme1.xml><?xml version="1.0" encoding="utf-8"?>
<a:theme xmlns:a="http://schemas.openxmlformats.org/drawingml/2006/main" name="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T_peruspohja_EN.pptx  -  Vain luku" id="{BED895C5-8508-4F96-8B32-FAC86EC3CAD4}" vid="{A0FCE78E-19BB-49A1-89A9-55CE344508D5}"/>
    </a:ext>
  </a:extLst>
</a:theme>
</file>

<file path=ppt/theme/theme2.xml><?xml version="1.0" encoding="utf-8"?>
<a:theme xmlns:a="http://schemas.openxmlformats.org/drawingml/2006/main" name="1_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T_PPT_pohja_Draft_0412_4" id="{3F982F5E-B38A-B740-8CD0-6EEC8B48D752}" vid="{D59C8292-C151-BF48-8839-0370A2968289}"/>
    </a:ext>
  </a:extLst>
</a:theme>
</file>

<file path=ppt/theme/theme3.xml><?xml version="1.0" encoding="utf-8"?>
<a:theme xmlns:a="http://schemas.openxmlformats.org/drawingml/2006/main" name="2_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sitys2" id="{B179E2A7-B354-4C4E-81D6-3E833DB005BE}" vid="{DA61C454-97BD-44AD-B3FA-76AD34172A0D}"/>
    </a:ext>
  </a:extLst>
</a:theme>
</file>

<file path=ppt/theme/theme4.xml><?xml version="1.0" encoding="utf-8"?>
<a:theme xmlns:a="http://schemas.openxmlformats.org/drawingml/2006/main" name="3_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T_PPT_pohja_Draft_0412_4" id="{3F982F5E-B38A-B740-8CD0-6EEC8B48D752}" vid="{D59C8292-C151-BF48-8839-0370A2968289}"/>
    </a:ext>
  </a:extLst>
</a:theme>
</file>

<file path=ppt/theme/theme5.xml><?xml version="1.0" encoding="utf-8"?>
<a:theme xmlns:a="http://schemas.openxmlformats.org/drawingml/2006/main" name="5_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T_peruspohja_EN.pptx  -  Vain luku" id="{BED895C5-8508-4F96-8B32-FAC86EC3CAD4}" vid="{A0FCE78E-19BB-49A1-89A9-55CE344508D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2700CEAEE41C4A82FC31ADF9DBA716" ma:contentTypeVersion="16" ma:contentTypeDescription="Create a new document." ma:contentTypeScope="" ma:versionID="50e0d7eee4655c1c6f6efde69c1436ad">
  <xsd:schema xmlns:xsd="http://www.w3.org/2001/XMLSchema" xmlns:xs="http://www.w3.org/2001/XMLSchema" xmlns:p="http://schemas.microsoft.com/office/2006/metadata/properties" xmlns:ns2="68aa9759-c94d-4fbe-865d-5baaa86bf156" xmlns:ns3="575496de-9587-4dca-a71a-dc9244206374" targetNamespace="http://schemas.microsoft.com/office/2006/metadata/properties" ma:root="true" ma:fieldsID="b0bc92ee6b210dc5e3acc552ffdc8b20" ns2:_="" ns3:_="">
    <xsd:import namespace="68aa9759-c94d-4fbe-865d-5baaa86bf156"/>
    <xsd:import namespace="575496de-9587-4dca-a71a-dc92442063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a9759-c94d-4fbe-865d-5baaa86bf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5496de-9587-4dca-a71a-dc92442063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5ce97e2-0611-42d3-93cb-fb3ce7c5d9c1}" ma:internalName="TaxCatchAll" ma:showField="CatchAllData" ma:web="575496de-9587-4dca-a71a-dc9244206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75496de-9587-4dca-a71a-dc9244206374">
      <UserInfo>
        <DisplayName>Hämäläinen Hanna-Kaisa</DisplayName>
        <AccountId>126</AccountId>
        <AccountType/>
      </UserInfo>
    </SharedWithUsers>
    <lcf76f155ced4ddcb4097134ff3c332f xmlns="68aa9759-c94d-4fbe-865d-5baaa86bf156">
      <Terms xmlns="http://schemas.microsoft.com/office/infopath/2007/PartnerControls"/>
    </lcf76f155ced4ddcb4097134ff3c332f>
    <TaxCatchAll xmlns="575496de-9587-4dca-a71a-dc9244206374" xsi:nil="true"/>
  </documentManagement>
</p:properties>
</file>

<file path=customXml/itemProps1.xml><?xml version="1.0" encoding="utf-8"?>
<ds:datastoreItem xmlns:ds="http://schemas.openxmlformats.org/officeDocument/2006/customXml" ds:itemID="{114D5C88-74CB-43B1-B425-C2325CD005BD}">
  <ds:schemaRefs>
    <ds:schemaRef ds:uri="http://schemas.microsoft.com/sharepoint/v3/contenttype/forms"/>
  </ds:schemaRefs>
</ds:datastoreItem>
</file>

<file path=customXml/itemProps2.xml><?xml version="1.0" encoding="utf-8"?>
<ds:datastoreItem xmlns:ds="http://schemas.openxmlformats.org/officeDocument/2006/customXml" ds:itemID="{B815BD32-E225-4E68-B1BA-36EB24FD6E9A}">
  <ds:schemaRefs>
    <ds:schemaRef ds:uri="575496de-9587-4dca-a71a-dc9244206374"/>
    <ds:schemaRef ds:uri="68aa9759-c94d-4fbe-865d-5baaa86bf1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3729DE-E3F9-4EC5-BAB8-CDC5FA2833CA}">
  <ds:schemaRefs>
    <ds:schemaRef ds:uri="575496de-9587-4dca-a71a-dc924420637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68aa9759-c94d-4fbe-865d-5baaa86bf15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ET_peruspohja_EN</Template>
  <TotalTime>5</TotalTime>
  <Words>1379</Words>
  <Application>Microsoft Office PowerPoint</Application>
  <PresentationFormat>Laajakuva</PresentationFormat>
  <Paragraphs>137</Paragraphs>
  <Slides>11</Slides>
  <Notes>4</Notes>
  <HiddenSlides>0</HiddenSlides>
  <MMClips>0</MMClips>
  <ScaleCrop>false</ScaleCrop>
  <HeadingPairs>
    <vt:vector size="6" baseType="variant">
      <vt:variant>
        <vt:lpstr>Käytetyt fontit</vt:lpstr>
      </vt:variant>
      <vt:variant>
        <vt:i4>4</vt:i4>
      </vt:variant>
      <vt:variant>
        <vt:lpstr>Teema</vt:lpstr>
      </vt:variant>
      <vt:variant>
        <vt:i4>5</vt:i4>
      </vt:variant>
      <vt:variant>
        <vt:lpstr>Dian otsikot</vt:lpstr>
      </vt:variant>
      <vt:variant>
        <vt:i4>11</vt:i4>
      </vt:variant>
    </vt:vector>
  </HeadingPairs>
  <TitlesOfParts>
    <vt:vector size="20" baseType="lpstr">
      <vt:lpstr>Arial</vt:lpstr>
      <vt:lpstr>Calibri</vt:lpstr>
      <vt:lpstr>Lucida Grande</vt:lpstr>
      <vt:lpstr>Wingdings</vt:lpstr>
      <vt:lpstr>Energiateollisuus</vt:lpstr>
      <vt:lpstr>1_Energiateollisuus</vt:lpstr>
      <vt:lpstr>2_Energiateollisuus</vt:lpstr>
      <vt:lpstr>3_Energiateollisuus</vt:lpstr>
      <vt:lpstr>5_Energiateollisuus</vt:lpstr>
      <vt:lpstr>Policy architecture for a sustainable energy system</vt:lpstr>
      <vt:lpstr>Vision of the Finnish Energy sector </vt:lpstr>
      <vt:lpstr>What is needed to continue this trend of CO2 emissions</vt:lpstr>
      <vt:lpstr>Emissions of district heating in Finland will likely be phased out by 2030</vt:lpstr>
      <vt:lpstr>What do we want from energy policy</vt:lpstr>
      <vt:lpstr>PowerPoint-esitys</vt:lpstr>
      <vt:lpstr>Ideas for the 2024-29 term The 2040 climate target, halting biodiversity loss and well-functioning markets require clarity on energy policy</vt:lpstr>
      <vt:lpstr>Well-functioning electricity markets</vt:lpstr>
      <vt:lpstr>Strong infrastructure </vt:lpstr>
      <vt:lpstr>Clean economy</vt:lpstr>
      <vt:lpstr>Environment and energy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Architecture for a sustainable energy system</dc:title>
  <dc:creator>Kohopää Antti</dc:creator>
  <cp:lastModifiedBy>Hämäläinen Hanna-Kaisa</cp:lastModifiedBy>
  <cp:revision>2</cp:revision>
  <cp:lastPrinted>2023-10-26T08:52:47Z</cp:lastPrinted>
  <dcterms:created xsi:type="dcterms:W3CDTF">2023-09-14T13:48:02Z</dcterms:created>
  <dcterms:modified xsi:type="dcterms:W3CDTF">2024-06-04T10:53:43Z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0x010100532700CEAEE41C4A82FC31ADF9DBA716</vt:lpwstr>
  </property>
  <property fmtid="{D5CDD505-2E9C-101B-9397-08002B2CF9AE}" pid="3" name="Order">
    <vt:r8>7100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ies>
</file>