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29" r:id="rId5"/>
  </p:sldMasterIdLst>
  <p:notesMasterIdLst>
    <p:notesMasterId r:id="rId10"/>
  </p:notesMasterIdLst>
  <p:handoutMasterIdLst>
    <p:handoutMasterId r:id="rId11"/>
  </p:handoutMasterIdLst>
  <p:sldIdLst>
    <p:sldId id="334" r:id="rId6"/>
    <p:sldId id="370" r:id="rId7"/>
    <p:sldId id="373" r:id="rId8"/>
    <p:sldId id="376" r:id="rId9"/>
  </p:sldIdLst>
  <p:sldSz cx="12192000" cy="6858000"/>
  <p:notesSz cx="6805613" cy="9939338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6" userDrawn="1">
          <p15:clr>
            <a:srgbClr val="A4A3A4"/>
          </p15:clr>
        </p15:guide>
        <p15:guide id="2" orient="horz" pos="4152">
          <p15:clr>
            <a:srgbClr val="A4A3A4"/>
          </p15:clr>
        </p15:guide>
        <p15:guide id="6" orient="horz" pos="3598">
          <p15:clr>
            <a:srgbClr val="A4A3A4"/>
          </p15:clr>
        </p15:guide>
        <p15:guide id="7" orient="horz" pos="4020" userDrawn="1">
          <p15:clr>
            <a:srgbClr val="A4A3A4"/>
          </p15:clr>
        </p15:guide>
        <p15:guide id="8" pos="7446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228" userDrawn="1">
          <p15:clr>
            <a:srgbClr val="A4A3A4"/>
          </p15:clr>
        </p15:guide>
        <p15:guide id="11" pos="3898" userDrawn="1">
          <p15:clr>
            <a:srgbClr val="A4A3A4"/>
          </p15:clr>
        </p15:guide>
        <p15:guide id="12" pos="37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04B"/>
    <a:srgbClr val="E7E7E7"/>
    <a:srgbClr val="C0C0C0"/>
    <a:srgbClr val="989898"/>
    <a:srgbClr val="000000"/>
    <a:srgbClr val="717171"/>
    <a:srgbClr val="C8D405"/>
    <a:srgbClr val="00AEC3"/>
    <a:srgbClr val="987000"/>
    <a:srgbClr val="D7B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4DC28-B773-46BF-AB26-C7BEE5414287}" v="36" dt="2024-04-22T07:21:12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476" autoAdjust="0"/>
  </p:normalViewPr>
  <p:slideViewPr>
    <p:cSldViewPr snapToGrid="0" showGuides="1">
      <p:cViewPr varScale="1">
        <p:scale>
          <a:sx n="72" d="100"/>
          <a:sy n="72" d="100"/>
        </p:scale>
        <p:origin x="582" y="60"/>
      </p:cViewPr>
      <p:guideLst>
        <p:guide orient="horz" pos="1076"/>
        <p:guide orient="horz" pos="4152"/>
        <p:guide orient="horz" pos="3598"/>
        <p:guide orient="horz" pos="4020"/>
        <p:guide pos="7446"/>
        <p:guide pos="3840"/>
        <p:guide pos="228"/>
        <p:guide pos="3898"/>
        <p:guide pos="37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5" d="100"/>
          <a:sy n="95" d="100"/>
        </p:scale>
        <p:origin x="23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444636144565366E-2"/>
          <c:y val="2.5393111548080976E-3"/>
          <c:w val="0.92124297774131791"/>
          <c:h val="0.730542092717815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Fully positive</c:v>
                </c:pt>
              </c:strCache>
            </c:strRef>
          </c:tx>
          <c:spPr>
            <a:solidFill>
              <a:srgbClr val="4655A5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AU" sz="14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Jan
2002</c:v>
                </c:pt>
                <c:pt idx="1">
                  <c:v>March
2002</c:v>
                </c:pt>
                <c:pt idx="2">
                  <c:v>May
2002</c:v>
                </c:pt>
                <c:pt idx="3">
                  <c:v>Oct
2002</c:v>
                </c:pt>
                <c:pt idx="4">
                  <c:v>Sept 
2003</c:v>
                </c:pt>
                <c:pt idx="5">
                  <c:v>June 
2004</c:v>
                </c:pt>
                <c:pt idx="6">
                  <c:v>Oct 
2004</c:v>
                </c:pt>
                <c:pt idx="7">
                  <c:v>Feb
2006</c:v>
                </c:pt>
                <c:pt idx="8">
                  <c:v>Feb  
2006*</c:v>
                </c:pt>
                <c:pt idx="9">
                  <c:v>Feb 
2008*</c:v>
                </c:pt>
                <c:pt idx="10">
                  <c:v>Jan 
2009*</c:v>
                </c:pt>
                <c:pt idx="11">
                  <c:v>Jan 
2010*</c:v>
                </c:pt>
                <c:pt idx="12">
                  <c:v>Jan
2011*</c:v>
                </c:pt>
                <c:pt idx="13">
                  <c:v>March
2012*</c:v>
                </c:pt>
                <c:pt idx="14">
                  <c:v>May 
2013*</c:v>
                </c:pt>
                <c:pt idx="15">
                  <c:v>March
2014*</c:v>
                </c:pt>
                <c:pt idx="16">
                  <c:v>March 
2015*</c:v>
                </c:pt>
                <c:pt idx="17">
                  <c:v>April 2016*</c:v>
                </c:pt>
                <c:pt idx="18">
                  <c:v>March 2017*</c:v>
                </c:pt>
                <c:pt idx="19">
                  <c:v>March 2018*</c:v>
                </c:pt>
                <c:pt idx="20">
                  <c:v>April 2019*</c:v>
                </c:pt>
                <c:pt idx="21">
                  <c:v>March 2020*</c:v>
                </c:pt>
                <c:pt idx="22">
                  <c:v>April 2021*</c:v>
                </c:pt>
                <c:pt idx="23">
                  <c:v>April 2022*</c:v>
                </c:pt>
                <c:pt idx="24">
                  <c:v>April 2023*</c:v>
                </c:pt>
                <c:pt idx="25">
                  <c:v>April 2024*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13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20</c:v>
                </c:pt>
                <c:pt idx="9">
                  <c:v>15</c:v>
                </c:pt>
                <c:pt idx="10">
                  <c:v>17</c:v>
                </c:pt>
                <c:pt idx="11" formatCode="0">
                  <c:v>16.148510000000002</c:v>
                </c:pt>
                <c:pt idx="12" formatCode="0">
                  <c:v>17</c:v>
                </c:pt>
                <c:pt idx="13" formatCode="0">
                  <c:v>13</c:v>
                </c:pt>
                <c:pt idx="14" formatCode="0">
                  <c:v>14</c:v>
                </c:pt>
                <c:pt idx="15" formatCode="0">
                  <c:v>13.437189999999999</c:v>
                </c:pt>
                <c:pt idx="16" formatCode="0">
                  <c:v>11.855919999999999</c:v>
                </c:pt>
                <c:pt idx="17" formatCode="0">
                  <c:v>14</c:v>
                </c:pt>
                <c:pt idx="18">
                  <c:v>13</c:v>
                </c:pt>
                <c:pt idx="19">
                  <c:v>12</c:v>
                </c:pt>
                <c:pt idx="20" formatCode="###">
                  <c:v>17.086490000000001</c:v>
                </c:pt>
                <c:pt idx="21">
                  <c:v>16</c:v>
                </c:pt>
                <c:pt idx="22">
                  <c:v>18</c:v>
                </c:pt>
                <c:pt idx="23" formatCode="###">
                  <c:v>26.081040000000002</c:v>
                </c:pt>
                <c:pt idx="24">
                  <c:v>31</c:v>
                </c:pt>
                <c:pt idx="2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6-448E-9ED6-1B152245BA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Mainly positive</c:v>
                </c:pt>
              </c:strCache>
            </c:strRef>
          </c:tx>
          <c:spPr>
            <a:solidFill>
              <a:srgbClr val="4655A5">
                <a:lumMod val="40000"/>
                <a:lumOff val="60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333333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Jan
2002</c:v>
                </c:pt>
                <c:pt idx="1">
                  <c:v>March
2002</c:v>
                </c:pt>
                <c:pt idx="2">
                  <c:v>May
2002</c:v>
                </c:pt>
                <c:pt idx="3">
                  <c:v>Oct
2002</c:v>
                </c:pt>
                <c:pt idx="4">
                  <c:v>Sept 
2003</c:v>
                </c:pt>
                <c:pt idx="5">
                  <c:v>June 
2004</c:v>
                </c:pt>
                <c:pt idx="6">
                  <c:v>Oct 
2004</c:v>
                </c:pt>
                <c:pt idx="7">
                  <c:v>Feb
2006</c:v>
                </c:pt>
                <c:pt idx="8">
                  <c:v>Feb  
2006*</c:v>
                </c:pt>
                <c:pt idx="9">
                  <c:v>Feb 
2008*</c:v>
                </c:pt>
                <c:pt idx="10">
                  <c:v>Jan 
2009*</c:v>
                </c:pt>
                <c:pt idx="11">
                  <c:v>Jan 
2010*</c:v>
                </c:pt>
                <c:pt idx="12">
                  <c:v>Jan
2011*</c:v>
                </c:pt>
                <c:pt idx="13">
                  <c:v>March
2012*</c:v>
                </c:pt>
                <c:pt idx="14">
                  <c:v>May 
2013*</c:v>
                </c:pt>
                <c:pt idx="15">
                  <c:v>March
2014*</c:v>
                </c:pt>
                <c:pt idx="16">
                  <c:v>March 
2015*</c:v>
                </c:pt>
                <c:pt idx="17">
                  <c:v>April 2016*</c:v>
                </c:pt>
                <c:pt idx="18">
                  <c:v>March 2017*</c:v>
                </c:pt>
                <c:pt idx="19">
                  <c:v>March 2018*</c:v>
                </c:pt>
                <c:pt idx="20">
                  <c:v>April 2019*</c:v>
                </c:pt>
                <c:pt idx="21">
                  <c:v>March 2020*</c:v>
                </c:pt>
                <c:pt idx="22">
                  <c:v>April 2021*</c:v>
                </c:pt>
                <c:pt idx="23">
                  <c:v>April 2022*</c:v>
                </c:pt>
                <c:pt idx="24">
                  <c:v>April 2023*</c:v>
                </c:pt>
                <c:pt idx="25">
                  <c:v>April 2024*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27</c:v>
                </c:pt>
                <c:pt idx="1">
                  <c:v>23</c:v>
                </c:pt>
                <c:pt idx="2">
                  <c:v>20</c:v>
                </c:pt>
                <c:pt idx="3">
                  <c:v>26</c:v>
                </c:pt>
                <c:pt idx="4">
                  <c:v>29</c:v>
                </c:pt>
                <c:pt idx="5">
                  <c:v>23</c:v>
                </c:pt>
                <c:pt idx="6">
                  <c:v>32</c:v>
                </c:pt>
                <c:pt idx="7">
                  <c:v>30</c:v>
                </c:pt>
                <c:pt idx="8">
                  <c:v>30</c:v>
                </c:pt>
                <c:pt idx="9">
                  <c:v>31</c:v>
                </c:pt>
                <c:pt idx="10">
                  <c:v>30</c:v>
                </c:pt>
                <c:pt idx="11" formatCode="0">
                  <c:v>32.141440000000003</c:v>
                </c:pt>
                <c:pt idx="12" formatCode="0">
                  <c:v>30</c:v>
                </c:pt>
                <c:pt idx="13" formatCode="0">
                  <c:v>29</c:v>
                </c:pt>
                <c:pt idx="14" formatCode="0">
                  <c:v>27</c:v>
                </c:pt>
                <c:pt idx="15" formatCode="0">
                  <c:v>27.509119999999999</c:v>
                </c:pt>
                <c:pt idx="16" formatCode="0">
                  <c:v>31.370190000000001</c:v>
                </c:pt>
                <c:pt idx="17" formatCode="0">
                  <c:v>25</c:v>
                </c:pt>
                <c:pt idx="18">
                  <c:v>28</c:v>
                </c:pt>
                <c:pt idx="19">
                  <c:v>29</c:v>
                </c:pt>
                <c:pt idx="20" formatCode="###">
                  <c:v>31.770600000000002</c:v>
                </c:pt>
                <c:pt idx="21">
                  <c:v>33</c:v>
                </c:pt>
                <c:pt idx="22">
                  <c:v>31</c:v>
                </c:pt>
                <c:pt idx="23" formatCode="###">
                  <c:v>33.862940000000002</c:v>
                </c:pt>
                <c:pt idx="24">
                  <c:v>37</c:v>
                </c:pt>
                <c:pt idx="2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56-448E-9ED6-1B152245B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88711536"/>
        <c:axId val="388709968"/>
      </c:barChart>
      <c:catAx>
        <c:axId val="38871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rgbClr val="333333"/>
                </a:solidFill>
              </a:defRPr>
            </a:pPr>
            <a:endParaRPr lang="fi-FI"/>
          </a:p>
        </c:txPr>
        <c:crossAx val="388709968"/>
        <c:crosses val="autoZero"/>
        <c:auto val="0"/>
        <c:lblAlgn val="ctr"/>
        <c:lblOffset val="100"/>
        <c:noMultiLvlLbl val="0"/>
      </c:catAx>
      <c:valAx>
        <c:axId val="388709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88711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496847318911656"/>
          <c:y val="0.89393801112337212"/>
          <c:w val="0.47899622752665511"/>
          <c:h val="5.6303659023381573E-2"/>
        </c:manualLayout>
      </c:layout>
      <c:overlay val="0"/>
      <c:txPr>
        <a:bodyPr/>
        <a:lstStyle/>
        <a:p>
          <a:pPr>
            <a:defRPr sz="1100">
              <a:solidFill>
                <a:srgbClr val="333333"/>
              </a:solidFill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335755032001944E-2"/>
          <c:y val="5.4662717344108229E-3"/>
          <c:w val="0.92591554973982959"/>
          <c:h val="0.730542092717815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Fully negative</c:v>
                </c:pt>
              </c:strCache>
            </c:strRef>
          </c:tx>
          <c:spPr>
            <a:solidFill>
              <a:srgbClr val="CC0000"/>
            </a:solidFill>
          </c:spPr>
          <c:invertIfNegative val="0"/>
          <c:dLbls>
            <c:dLbl>
              <c:idx val="2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en-AU" sz="1400" b="0" i="0" u="none" strike="noStrike" kern="1200" baseline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25C-4E49-9C4C-F3014CBE9C6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AU" sz="14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Jan
2002</c:v>
                </c:pt>
                <c:pt idx="1">
                  <c:v>March
2002</c:v>
                </c:pt>
                <c:pt idx="2">
                  <c:v>May
2002</c:v>
                </c:pt>
                <c:pt idx="3">
                  <c:v>Oct
2002</c:v>
                </c:pt>
                <c:pt idx="4">
                  <c:v>Sept 
2003</c:v>
                </c:pt>
                <c:pt idx="5">
                  <c:v>June 
2004</c:v>
                </c:pt>
                <c:pt idx="6">
                  <c:v>Oct 
2004</c:v>
                </c:pt>
                <c:pt idx="7">
                  <c:v>Feb
2006</c:v>
                </c:pt>
                <c:pt idx="8">
                  <c:v>Feb  
2006*</c:v>
                </c:pt>
                <c:pt idx="9">
                  <c:v>Feb 
2008*</c:v>
                </c:pt>
                <c:pt idx="10">
                  <c:v>Jan 
2009*</c:v>
                </c:pt>
                <c:pt idx="11">
                  <c:v>Jan 
2010*</c:v>
                </c:pt>
                <c:pt idx="12">
                  <c:v>Jan
2011*</c:v>
                </c:pt>
                <c:pt idx="13">
                  <c:v>March
2012*</c:v>
                </c:pt>
                <c:pt idx="14">
                  <c:v>May 
2013*</c:v>
                </c:pt>
                <c:pt idx="15">
                  <c:v>March
2014*</c:v>
                </c:pt>
                <c:pt idx="16">
                  <c:v>March 
2015*</c:v>
                </c:pt>
                <c:pt idx="17">
                  <c:v>April 2016*</c:v>
                </c:pt>
                <c:pt idx="18">
                  <c:v>March 2017*</c:v>
                </c:pt>
                <c:pt idx="19">
                  <c:v>March 2018*</c:v>
                </c:pt>
                <c:pt idx="20">
                  <c:v>April 2019*</c:v>
                </c:pt>
                <c:pt idx="21">
                  <c:v>March 2020*</c:v>
                </c:pt>
                <c:pt idx="22">
                  <c:v>April 2021*</c:v>
                </c:pt>
                <c:pt idx="23">
                  <c:v>April 2022*</c:v>
                </c:pt>
                <c:pt idx="24">
                  <c:v>April 2023*</c:v>
                </c:pt>
                <c:pt idx="25">
                  <c:v>April 2024*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11</c:v>
                </c:pt>
                <c:pt idx="1">
                  <c:v>13</c:v>
                </c:pt>
                <c:pt idx="2">
                  <c:v>17</c:v>
                </c:pt>
                <c:pt idx="3">
                  <c:v>8</c:v>
                </c:pt>
                <c:pt idx="4">
                  <c:v>9</c:v>
                </c:pt>
                <c:pt idx="5">
                  <c:v>11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 formatCode="0">
                  <c:v>11.051780000000001</c:v>
                </c:pt>
                <c:pt idx="15" formatCode="0">
                  <c:v>10</c:v>
                </c:pt>
                <c:pt idx="16" formatCode="0">
                  <c:v>9.3222620000000003</c:v>
                </c:pt>
                <c:pt idx="17" formatCode="0">
                  <c:v>9</c:v>
                </c:pt>
                <c:pt idx="18" formatCode="0">
                  <c:v>9</c:v>
                </c:pt>
                <c:pt idx="19" formatCode="0">
                  <c:v>9</c:v>
                </c:pt>
                <c:pt idx="20" formatCode="0">
                  <c:v>4.7818820000000004</c:v>
                </c:pt>
                <c:pt idx="21" formatCode="0">
                  <c:v>5</c:v>
                </c:pt>
                <c:pt idx="22" formatCode="0">
                  <c:v>5</c:v>
                </c:pt>
                <c:pt idx="23" formatCode="0">
                  <c:v>3</c:v>
                </c:pt>
                <c:pt idx="24" formatCode="0">
                  <c:v>1</c:v>
                </c:pt>
                <c:pt idx="25" formatCode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4-4FEF-A86F-1DEB379C2E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Mainly negative</c:v>
                </c:pt>
              </c:strCache>
            </c:strRef>
          </c:tx>
          <c:spPr>
            <a:solidFill>
              <a:srgbClr val="FF9999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333333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Jan
2002</c:v>
                </c:pt>
                <c:pt idx="1">
                  <c:v>March
2002</c:v>
                </c:pt>
                <c:pt idx="2">
                  <c:v>May
2002</c:v>
                </c:pt>
                <c:pt idx="3">
                  <c:v>Oct
2002</c:v>
                </c:pt>
                <c:pt idx="4">
                  <c:v>Sept 
2003</c:v>
                </c:pt>
                <c:pt idx="5">
                  <c:v>June 
2004</c:v>
                </c:pt>
                <c:pt idx="6">
                  <c:v>Oct 
2004</c:v>
                </c:pt>
                <c:pt idx="7">
                  <c:v>Feb
2006</c:v>
                </c:pt>
                <c:pt idx="8">
                  <c:v>Feb  
2006*</c:v>
                </c:pt>
                <c:pt idx="9">
                  <c:v>Feb 
2008*</c:v>
                </c:pt>
                <c:pt idx="10">
                  <c:v>Jan 
2009*</c:v>
                </c:pt>
                <c:pt idx="11">
                  <c:v>Jan 
2010*</c:v>
                </c:pt>
                <c:pt idx="12">
                  <c:v>Jan
2011*</c:v>
                </c:pt>
                <c:pt idx="13">
                  <c:v>March
2012*</c:v>
                </c:pt>
                <c:pt idx="14">
                  <c:v>May 
2013*</c:v>
                </c:pt>
                <c:pt idx="15">
                  <c:v>March
2014*</c:v>
                </c:pt>
                <c:pt idx="16">
                  <c:v>March 
2015*</c:v>
                </c:pt>
                <c:pt idx="17">
                  <c:v>April 2016*</c:v>
                </c:pt>
                <c:pt idx="18">
                  <c:v>March 2017*</c:v>
                </c:pt>
                <c:pt idx="19">
                  <c:v>March 2018*</c:v>
                </c:pt>
                <c:pt idx="20">
                  <c:v>April 2019*</c:v>
                </c:pt>
                <c:pt idx="21">
                  <c:v>March 2020*</c:v>
                </c:pt>
                <c:pt idx="22">
                  <c:v>April 2021*</c:v>
                </c:pt>
                <c:pt idx="23">
                  <c:v>April 2022*</c:v>
                </c:pt>
                <c:pt idx="24">
                  <c:v>April 2023*</c:v>
                </c:pt>
                <c:pt idx="25">
                  <c:v>April 2024*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19</c:v>
                </c:pt>
                <c:pt idx="1">
                  <c:v>20</c:v>
                </c:pt>
                <c:pt idx="2">
                  <c:v>19</c:v>
                </c:pt>
                <c:pt idx="3">
                  <c:v>22</c:v>
                </c:pt>
                <c:pt idx="4">
                  <c:v>19</c:v>
                </c:pt>
                <c:pt idx="5">
                  <c:v>18</c:v>
                </c:pt>
                <c:pt idx="6">
                  <c:v>18</c:v>
                </c:pt>
                <c:pt idx="7">
                  <c:v>16</c:v>
                </c:pt>
                <c:pt idx="8">
                  <c:v>13</c:v>
                </c:pt>
                <c:pt idx="9">
                  <c:v>12</c:v>
                </c:pt>
                <c:pt idx="10">
                  <c:v>11</c:v>
                </c:pt>
                <c:pt idx="11">
                  <c:v>10</c:v>
                </c:pt>
                <c:pt idx="12">
                  <c:v>13</c:v>
                </c:pt>
                <c:pt idx="13">
                  <c:v>15</c:v>
                </c:pt>
                <c:pt idx="14" formatCode="0">
                  <c:v>14.805429999999999</c:v>
                </c:pt>
                <c:pt idx="15" formatCode="0">
                  <c:v>14</c:v>
                </c:pt>
                <c:pt idx="16" formatCode="0">
                  <c:v>15.67304</c:v>
                </c:pt>
                <c:pt idx="17" formatCode="0">
                  <c:v>16</c:v>
                </c:pt>
                <c:pt idx="18" formatCode="0">
                  <c:v>14</c:v>
                </c:pt>
                <c:pt idx="19" formatCode="0">
                  <c:v>13</c:v>
                </c:pt>
                <c:pt idx="20" formatCode="###">
                  <c:v>9.8831670000000003</c:v>
                </c:pt>
                <c:pt idx="21" formatCode="0">
                  <c:v>11</c:v>
                </c:pt>
                <c:pt idx="22" formatCode="0">
                  <c:v>11</c:v>
                </c:pt>
                <c:pt idx="23" formatCode="0">
                  <c:v>8</c:v>
                </c:pt>
                <c:pt idx="24" formatCode="0">
                  <c:v>5</c:v>
                </c:pt>
                <c:pt idx="25" formatCode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F4-4FEF-A86F-1DEB379C2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97102864"/>
        <c:axId val="497103256"/>
      </c:barChart>
      <c:catAx>
        <c:axId val="49710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800">
                <a:solidFill>
                  <a:srgbClr val="333333"/>
                </a:solidFill>
              </a:defRPr>
            </a:pPr>
            <a:endParaRPr lang="fi-FI"/>
          </a:p>
        </c:txPr>
        <c:crossAx val="497103256"/>
        <c:crosses val="autoZero"/>
        <c:auto val="0"/>
        <c:lblAlgn val="ctr"/>
        <c:lblOffset val="100"/>
        <c:tickLblSkip val="1"/>
        <c:noMultiLvlLbl val="0"/>
      </c:catAx>
      <c:valAx>
        <c:axId val="497103256"/>
        <c:scaling>
          <c:orientation val="minMax"/>
          <c:max val="50"/>
        </c:scaling>
        <c:delete val="1"/>
        <c:axPos val="l"/>
        <c:numFmt formatCode="General" sourceLinked="1"/>
        <c:majorTickMark val="out"/>
        <c:minorTickMark val="none"/>
        <c:tickLblPos val="none"/>
        <c:crossAx val="497102864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22496847318911656"/>
          <c:y val="0.89393801112337212"/>
          <c:w val="0.47899622752665511"/>
          <c:h val="5.6303659023381573E-2"/>
        </c:manualLayout>
      </c:layout>
      <c:overlay val="0"/>
      <c:txPr>
        <a:bodyPr/>
        <a:lstStyle/>
        <a:p>
          <a:pPr>
            <a:defRPr sz="1100">
              <a:solidFill>
                <a:srgbClr val="333333"/>
              </a:solidFill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444636144565366E-2"/>
          <c:y val="2.5393111548080976E-3"/>
          <c:w val="0.92237557042948637"/>
          <c:h val="0.730542092717815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Fully accepts</c:v>
                </c:pt>
              </c:strCache>
            </c:strRef>
          </c:tx>
          <c:spPr>
            <a:solidFill>
              <a:srgbClr val="4655A5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AU" sz="14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Sept
2003</c:v>
                </c:pt>
                <c:pt idx="1">
                  <c:v>June
2004</c:v>
                </c:pt>
                <c:pt idx="2">
                  <c:v>Oct
2004</c:v>
                </c:pt>
                <c:pt idx="3">
                  <c:v>Feb
2006</c:v>
                </c:pt>
                <c:pt idx="4">
                  <c:v>Feb
2006*</c:v>
                </c:pt>
                <c:pt idx="5">
                  <c:v>Feb
2008*</c:v>
                </c:pt>
                <c:pt idx="6">
                  <c:v>Jan
2009*</c:v>
                </c:pt>
                <c:pt idx="7">
                  <c:v>Jan 
2010*</c:v>
                </c:pt>
                <c:pt idx="8">
                  <c:v>Jan
2011*</c:v>
                </c:pt>
                <c:pt idx="9">
                  <c:v>March 
2012*</c:v>
                </c:pt>
                <c:pt idx="10">
                  <c:v>May 
2013*</c:v>
                </c:pt>
                <c:pt idx="11">
                  <c:v>March
2014*</c:v>
                </c:pt>
                <c:pt idx="12">
                  <c:v>March
2015*</c:v>
                </c:pt>
                <c:pt idx="13">
                  <c:v>April
 2016*</c:v>
                </c:pt>
                <c:pt idx="14">
                  <c:v>March 2017*</c:v>
                </c:pt>
                <c:pt idx="15">
                  <c:v>March 2018*</c:v>
                </c:pt>
                <c:pt idx="16">
                  <c:v>April 2019*</c:v>
                </c:pt>
                <c:pt idx="17">
                  <c:v>March 2020*</c:v>
                </c:pt>
                <c:pt idx="18">
                  <c:v>April 2021*</c:v>
                </c:pt>
                <c:pt idx="19">
                  <c:v>April 2022*</c:v>
                </c:pt>
                <c:pt idx="20">
                  <c:v>April 2023*</c:v>
                </c:pt>
                <c:pt idx="21">
                  <c:v>April 2024*</c:v>
                </c:pt>
              </c:strCache>
            </c:strRef>
          </c:cat>
          <c:val>
            <c:numRef>
              <c:f>Sheet1!$B$2:$B$23</c:f>
              <c:numCache>
                <c:formatCode>###</c:formatCode>
                <c:ptCount val="22"/>
                <c:pt idx="0">
                  <c:v>17.25863</c:v>
                </c:pt>
                <c:pt idx="1">
                  <c:v>14</c:v>
                </c:pt>
                <c:pt idx="2">
                  <c:v>14.582039999999999</c:v>
                </c:pt>
                <c:pt idx="3">
                  <c:v>17.472249999999999</c:v>
                </c:pt>
                <c:pt idx="4">
                  <c:v>24</c:v>
                </c:pt>
                <c:pt idx="5">
                  <c:v>21</c:v>
                </c:pt>
                <c:pt idx="6">
                  <c:v>20</c:v>
                </c:pt>
                <c:pt idx="7">
                  <c:v>21</c:v>
                </c:pt>
                <c:pt idx="8" formatCode="General">
                  <c:v>19</c:v>
                </c:pt>
                <c:pt idx="9" formatCode="General">
                  <c:v>16</c:v>
                </c:pt>
                <c:pt idx="10" formatCode="General">
                  <c:v>15</c:v>
                </c:pt>
                <c:pt idx="11">
                  <c:v>15.835179999999999</c:v>
                </c:pt>
                <c:pt idx="12">
                  <c:v>13.95673</c:v>
                </c:pt>
                <c:pt idx="13" formatCode="General">
                  <c:v>15</c:v>
                </c:pt>
                <c:pt idx="14" formatCode="General">
                  <c:v>15</c:v>
                </c:pt>
                <c:pt idx="15" formatCode="General">
                  <c:v>15</c:v>
                </c:pt>
                <c:pt idx="16">
                  <c:v>22.020620000000001</c:v>
                </c:pt>
                <c:pt idx="17" formatCode="General">
                  <c:v>22</c:v>
                </c:pt>
                <c:pt idx="18" formatCode="General">
                  <c:v>22</c:v>
                </c:pt>
                <c:pt idx="19" formatCode="General">
                  <c:v>30</c:v>
                </c:pt>
                <c:pt idx="20" formatCode="General">
                  <c:v>37</c:v>
                </c:pt>
                <c:pt idx="21" formatCode="General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D9-4B80-95C7-59B0F1D7FA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Mainly accepts</c:v>
                </c:pt>
              </c:strCache>
            </c:strRef>
          </c:tx>
          <c:spPr>
            <a:solidFill>
              <a:srgbClr val="4655A5">
                <a:lumMod val="40000"/>
                <a:lumOff val="60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333333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Sept
2003</c:v>
                </c:pt>
                <c:pt idx="1">
                  <c:v>June
2004</c:v>
                </c:pt>
                <c:pt idx="2">
                  <c:v>Oct
2004</c:v>
                </c:pt>
                <c:pt idx="3">
                  <c:v>Feb
2006</c:v>
                </c:pt>
                <c:pt idx="4">
                  <c:v>Feb
2006*</c:v>
                </c:pt>
                <c:pt idx="5">
                  <c:v>Feb
2008*</c:v>
                </c:pt>
                <c:pt idx="6">
                  <c:v>Jan
2009*</c:v>
                </c:pt>
                <c:pt idx="7">
                  <c:v>Jan 
2010*</c:v>
                </c:pt>
                <c:pt idx="8">
                  <c:v>Jan
2011*</c:v>
                </c:pt>
                <c:pt idx="9">
                  <c:v>March 
2012*</c:v>
                </c:pt>
                <c:pt idx="10">
                  <c:v>May 
2013*</c:v>
                </c:pt>
                <c:pt idx="11">
                  <c:v>March
2014*</c:v>
                </c:pt>
                <c:pt idx="12">
                  <c:v>March
2015*</c:v>
                </c:pt>
                <c:pt idx="13">
                  <c:v>April
 2016*</c:v>
                </c:pt>
                <c:pt idx="14">
                  <c:v>March 2017*</c:v>
                </c:pt>
                <c:pt idx="15">
                  <c:v>March 2018*</c:v>
                </c:pt>
                <c:pt idx="16">
                  <c:v>April 2019*</c:v>
                </c:pt>
                <c:pt idx="17">
                  <c:v>March 2020*</c:v>
                </c:pt>
                <c:pt idx="18">
                  <c:v>April 2021*</c:v>
                </c:pt>
                <c:pt idx="19">
                  <c:v>April 2022*</c:v>
                </c:pt>
                <c:pt idx="20">
                  <c:v>April 2023*</c:v>
                </c:pt>
                <c:pt idx="21">
                  <c:v>April 2024*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 formatCode="###">
                  <c:v>27.929290000000002</c:v>
                </c:pt>
                <c:pt idx="1">
                  <c:v>26</c:v>
                </c:pt>
                <c:pt idx="2" formatCode="###">
                  <c:v>28.382400000000001</c:v>
                </c:pt>
                <c:pt idx="3" formatCode="###">
                  <c:v>31.844580000000001</c:v>
                </c:pt>
                <c:pt idx="4">
                  <c:v>26</c:v>
                </c:pt>
                <c:pt idx="5">
                  <c:v>29</c:v>
                </c:pt>
                <c:pt idx="6">
                  <c:v>33</c:v>
                </c:pt>
                <c:pt idx="7">
                  <c:v>26</c:v>
                </c:pt>
                <c:pt idx="8">
                  <c:v>31</c:v>
                </c:pt>
                <c:pt idx="9">
                  <c:v>29</c:v>
                </c:pt>
                <c:pt idx="10">
                  <c:v>25</c:v>
                </c:pt>
                <c:pt idx="11" formatCode="0">
                  <c:v>26.279229999999998</c:v>
                </c:pt>
                <c:pt idx="12" formatCode="###">
                  <c:v>32.1569</c:v>
                </c:pt>
                <c:pt idx="13">
                  <c:v>26</c:v>
                </c:pt>
                <c:pt idx="14">
                  <c:v>26</c:v>
                </c:pt>
                <c:pt idx="15">
                  <c:v>27</c:v>
                </c:pt>
                <c:pt idx="16" formatCode="###">
                  <c:v>32.662080000000003</c:v>
                </c:pt>
                <c:pt idx="17">
                  <c:v>31</c:v>
                </c:pt>
                <c:pt idx="18">
                  <c:v>29</c:v>
                </c:pt>
                <c:pt idx="19">
                  <c:v>32</c:v>
                </c:pt>
                <c:pt idx="20">
                  <c:v>32</c:v>
                </c:pt>
                <c:pt idx="2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D9-4B80-95C7-59B0F1D7F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97107568"/>
        <c:axId val="497107960"/>
      </c:barChart>
      <c:catAx>
        <c:axId val="49710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>
                <a:solidFill>
                  <a:srgbClr val="333333"/>
                </a:solidFill>
              </a:defRPr>
            </a:pPr>
            <a:endParaRPr lang="fi-FI"/>
          </a:p>
        </c:txPr>
        <c:crossAx val="497107960"/>
        <c:crosses val="autoZero"/>
        <c:auto val="0"/>
        <c:lblAlgn val="ctr"/>
        <c:lblOffset val="100"/>
        <c:noMultiLvlLbl val="0"/>
      </c:catAx>
      <c:valAx>
        <c:axId val="497107960"/>
        <c:scaling>
          <c:orientation val="minMax"/>
          <c:max val="70"/>
        </c:scaling>
        <c:delete val="1"/>
        <c:axPos val="l"/>
        <c:numFmt formatCode="###" sourceLinked="1"/>
        <c:majorTickMark val="out"/>
        <c:minorTickMark val="none"/>
        <c:tickLblPos val="none"/>
        <c:crossAx val="497107568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22496847318911656"/>
          <c:y val="0.89393801112337212"/>
          <c:w val="0.47899622752665511"/>
          <c:h val="5.6303659023381573E-2"/>
        </c:manualLayout>
      </c:layout>
      <c:overlay val="0"/>
      <c:txPr>
        <a:bodyPr/>
        <a:lstStyle/>
        <a:p>
          <a:pPr>
            <a:defRPr sz="1100">
              <a:solidFill>
                <a:srgbClr val="333333"/>
              </a:solidFill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91DDE-BA6A-4F57-909C-98F49C72955F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50D33-42BE-4A7B-9A0E-84D31BC6E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553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AC5B1-F58D-4268-BB75-9856A9D794A6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00C33-90AE-4963-9AD8-3B07939F5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0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6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4" name="Picture 711761219" descr="A close up of a logo&#10;&#10;Description automatically generated">
            <a:extLst>
              <a:ext uri="{FF2B5EF4-FFF2-40B4-BE49-F238E27FC236}">
                <a16:creationId xmlns:a16="http://schemas.microsoft.com/office/drawing/2014/main" id="{F2DB2BC1-15D9-5F42-FEB1-030AEC11F7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" y="122649"/>
            <a:ext cx="20764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50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2251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6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8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275192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190386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70820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62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81001" y="1031840"/>
            <a:ext cx="11425767" cy="4799049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412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3965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\\PSTUDIOTERM\Clients\TNS Global\TNS_002 Templates\4. Design\4. Active\PPT Files\19 Jan Redesign\Reference\Property Images\RGB_MASTER_A0_landscape_01_lefttoright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4118" r="43632" b="2571"/>
          <a:stretch/>
        </p:blipFill>
        <p:spPr bwMode="auto">
          <a:xfrm>
            <a:off x="3657600" y="1"/>
            <a:ext cx="8534400" cy="58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821424"/>
            <a:ext cx="1033824" cy="1274762"/>
          </a:xfrm>
          <a:prstGeom prst="rect">
            <a:avLst/>
          </a:prstGeom>
        </p:spPr>
        <p:txBody>
          <a:bodyPr vert="horz" lIns="0" tIns="252000" rIns="0" bIns="0" rtlCol="0" anchor="ctr" anchorCtr="0">
            <a:noAutofit/>
          </a:bodyPr>
          <a:lstStyle>
            <a:lvl1pPr>
              <a:defRPr lang="en-GB" sz="44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00" y="2851200"/>
            <a:ext cx="6681243" cy="7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7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708150"/>
            <a:ext cx="11466873" cy="4018118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35801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 hasCustomPrompt="1"/>
          </p:nvPr>
        </p:nvSpPr>
        <p:spPr>
          <a:xfrm>
            <a:off x="6191574" y="1708150"/>
            <a:ext cx="5626800" cy="4003200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92778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5" name="Picture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 b="19465"/>
          <a:stretch/>
        </p:blipFill>
        <p:spPr>
          <a:xfrm>
            <a:off x="367200" y="552450"/>
            <a:ext cx="2567641" cy="30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9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5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92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46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275192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190386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1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3347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628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628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463"/>
          <a:stretch/>
        </p:blipFill>
        <p:spPr>
          <a:xfrm>
            <a:off x="367200" y="552450"/>
            <a:ext cx="2567641" cy="30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1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7200" y="1138238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7200" y="3147038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946"/>
          <a:stretch/>
        </p:blipFill>
        <p:spPr bwMode="invGray">
          <a:xfrm>
            <a:off x="367200" y="552450"/>
            <a:ext cx="2567641" cy="30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6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5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946"/>
          <a:stretch/>
        </p:blipFill>
        <p:spPr bwMode="invGray">
          <a:xfrm>
            <a:off x="367200" y="552450"/>
            <a:ext cx="2567641" cy="30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 b="19464"/>
          <a:stretch/>
        </p:blipFill>
        <p:spPr bwMode="invGray">
          <a:xfrm>
            <a:off x="367200" y="552449"/>
            <a:ext cx="2567641" cy="30241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7162800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62800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51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40192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32493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999" y="1708150"/>
            <a:ext cx="11466873" cy="4018118"/>
          </a:xfrm>
        </p:spPr>
        <p:txBody>
          <a:bodyPr>
            <a:noAutofit/>
          </a:bodyPr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6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6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136020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20.xml"/><Relationship Id="rId7" Type="http://schemas.openxmlformats.org/officeDocument/2006/relationships/tags" Target="../tags/tag8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2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 userDrawn="1"/>
        </p:nvGrpSpPr>
        <p:grpSpPr>
          <a:xfrm>
            <a:off x="-1143000" y="-600255"/>
            <a:ext cx="13680281" cy="6720255"/>
            <a:chOff x="-1143000" y="-600255"/>
            <a:chExt cx="13680281" cy="6720255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4.78cm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0 cm</a:t>
              </a:r>
            </a:p>
          </p:txBody>
        </p:sp>
        <p:sp>
          <p:nvSpPr>
            <p:cNvPr id="58" name="TextBox 57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6.35 cm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15.93cm</a:t>
              </a:r>
            </a:p>
          </p:txBody>
        </p:sp>
        <p:sp>
          <p:nvSpPr>
            <p:cNvPr id="72" name="TextBox 71"/>
            <p:cNvSpPr txBox="1"/>
            <p:nvPr userDrawn="1"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15.92 cm</a:t>
              </a:r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 userDrawn="1"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88" name="TextBox 87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 userDrawn="1"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  <p:cxnSp>
          <p:nvCxnSpPr>
            <p:cNvPr id="98" name="Straight Connector 97"/>
            <p:cNvCxnSpPr/>
            <p:nvPr userDrawn="1"/>
          </p:nvCxnSpPr>
          <p:spPr>
            <a:xfrm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 userDrawn="1"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Middle </a:t>
              </a:r>
              <a:br>
                <a:rPr lang="en-GB" sz="800" dirty="0">
                  <a:solidFill>
                    <a:schemeClr val="tx1"/>
                  </a:solidFill>
                </a:rPr>
              </a:br>
              <a:r>
                <a:rPr lang="en-GB" sz="800" dirty="0">
                  <a:solidFill>
                    <a:schemeClr val="tx1"/>
                  </a:solidFill>
                </a:rPr>
                <a:t>0cm </a:t>
              </a:r>
            </a:p>
          </p:txBody>
        </p:sp>
        <p:sp>
          <p:nvSpPr>
            <p:cNvPr id="101" name="TextBox 100"/>
            <p:cNvSpPr txBox="1"/>
            <p:nvPr userDrawn="1"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0.26cm</a:t>
              </a:r>
            </a:p>
          </p:txBody>
        </p:sp>
        <p:cxnSp>
          <p:nvCxnSpPr>
            <p:cNvPr id="104" name="Straight Connector 103"/>
            <p:cNvCxnSpPr/>
            <p:nvPr userDrawn="1"/>
          </p:nvCxnSpPr>
          <p:spPr>
            <a:xfrm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 userDrawn="1"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0.26cm</a:t>
              </a:r>
            </a:p>
          </p:txBody>
        </p:sp>
        <p:cxnSp>
          <p:nvCxnSpPr>
            <p:cNvPr id="107" name="Straight Connector 106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 userDrawn="1"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8.33cm</a:t>
              </a:r>
            </a:p>
          </p:txBody>
        </p:sp>
        <p:sp>
          <p:nvSpPr>
            <p:cNvPr id="110" name="TextBox 109"/>
            <p:cNvSpPr txBox="1"/>
            <p:nvPr userDrawn="1"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Title Top</a:t>
              </a: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EC9276B4-1CD5-404C-BE6C-BDC115A365C0}"/>
              </a:ext>
            </a:extLst>
          </p:cNvPr>
          <p:cNvPicPr>
            <a:picLocks noChangeAspect="1"/>
          </p:cNvPicPr>
          <p:nvPr userDrawn="1">
            <p:custDataLst>
              <p:tags r:id="rId19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316" y="6425084"/>
            <a:ext cx="362073" cy="201625"/>
          </a:xfrm>
          <a:prstGeom prst="rect">
            <a:avLst/>
          </a:prstGeom>
        </p:spPr>
      </p:pic>
      <p:pic>
        <p:nvPicPr>
          <p:cNvPr id="3" name="Picture 711761219" descr="A close up of a logo&#10;&#10;Description automatically generated">
            <a:extLst>
              <a:ext uri="{FF2B5EF4-FFF2-40B4-BE49-F238E27FC236}">
                <a16:creationId xmlns:a16="http://schemas.microsoft.com/office/drawing/2014/main" id="{79BD468C-66BD-B35A-11EC-82CCBC6427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9" y="6216633"/>
            <a:ext cx="1383075" cy="6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6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27" r:id="rId2"/>
    <p:sldLayoutId id="2147483738" r:id="rId3"/>
    <p:sldLayoutId id="2147483649" r:id="rId4"/>
    <p:sldLayoutId id="2147483728" r:id="rId5"/>
    <p:sldLayoutId id="2147483739" r:id="rId6"/>
    <p:sldLayoutId id="2147483697" r:id="rId7"/>
    <p:sldLayoutId id="2147483696" r:id="rId8"/>
    <p:sldLayoutId id="2147483668" r:id="rId9"/>
    <p:sldLayoutId id="2147483659" r:id="rId10"/>
    <p:sldLayoutId id="2147483721" r:id="rId11"/>
    <p:sldLayoutId id="2147483722" r:id="rId12"/>
    <p:sldLayoutId id="2147483726" r:id="rId13"/>
    <p:sldLayoutId id="2147483725" r:id="rId14"/>
    <p:sldLayoutId id="2147483740" r:id="rId15"/>
    <p:sldLayoutId id="2147483742" r:id="rId16"/>
    <p:sldLayoutId id="214748374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7451" userDrawn="1">
          <p15:clr>
            <a:srgbClr val="F26B43"/>
          </p15:clr>
        </p15:guide>
        <p15:guide id="28" orient="horz" pos="1076" userDrawn="1">
          <p15:clr>
            <a:srgbClr val="F26B43"/>
          </p15:clr>
        </p15:guide>
        <p15:guide id="29" orient="horz" pos="270" userDrawn="1">
          <p15:clr>
            <a:srgbClr val="F26B43"/>
          </p15:clr>
        </p15:guide>
        <p15:guide id="33" orient="horz" pos="3600" userDrawn="1">
          <p15:clr>
            <a:srgbClr val="F26B43"/>
          </p15:clr>
        </p15:guide>
        <p15:guide id="35" pos="228" userDrawn="1">
          <p15:clr>
            <a:srgbClr val="F26B43"/>
          </p15:clr>
        </p15:guide>
        <p15:guide id="36" pos="3840" userDrawn="1">
          <p15:clr>
            <a:srgbClr val="F26B43"/>
          </p15:clr>
        </p15:guide>
        <p15:guide id="37" pos="3782" userDrawn="1">
          <p15:clr>
            <a:srgbClr val="F26B43"/>
          </p15:clr>
        </p15:guide>
        <p15:guide id="38" pos="390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92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-1143000" y="-600255"/>
            <a:ext cx="13680281" cy="6720255"/>
            <a:chOff x="-1143000" y="-600255"/>
            <a:chExt cx="13680281" cy="6720255"/>
          </a:xfrm>
        </p:grpSpPr>
        <p:cxnSp>
          <p:nvCxnSpPr>
            <p:cNvPr id="90" name="Straight Connector 89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4.78cm</a:t>
              </a:r>
            </a:p>
          </p:txBody>
        </p:sp>
        <p:sp>
          <p:nvSpPr>
            <p:cNvPr id="102" name="TextBox 101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0 cm</a:t>
              </a:r>
            </a:p>
          </p:txBody>
        </p:sp>
        <p:sp>
          <p:nvSpPr>
            <p:cNvPr id="103" name="TextBox 102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6.35 cm</a:t>
              </a:r>
            </a:p>
          </p:txBody>
        </p:sp>
        <p:sp>
          <p:nvSpPr>
            <p:cNvPr id="104" name="TextBox 103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15.93 cm</a:t>
              </a:r>
            </a:p>
          </p:txBody>
        </p:sp>
        <p:sp>
          <p:nvSpPr>
            <p:cNvPr id="105" name="TextBox 104"/>
            <p:cNvSpPr txBox="1"/>
            <p:nvPr userDrawn="1"/>
          </p:nvSpPr>
          <p:spPr>
            <a:xfrm>
              <a:off x="1142603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15.92 cm</a:t>
              </a:r>
            </a:p>
          </p:txBody>
        </p:sp>
        <p:cxnSp>
          <p:nvCxnSpPr>
            <p:cNvPr id="106" name="Straight Connector 105"/>
            <p:cNvCxnSpPr/>
            <p:nvPr userDrawn="1"/>
          </p:nvCxnSpPr>
          <p:spPr>
            <a:xfrm>
              <a:off x="36158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 userDrawn="1"/>
          </p:nvSpPr>
          <p:spPr>
            <a:xfrm>
              <a:off x="-1143000" y="5763299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108" name="TextBox 107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109" name="TextBox 108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110" name="TextBox 109"/>
            <p:cNvSpPr txBox="1"/>
            <p:nvPr userDrawn="1"/>
          </p:nvSpPr>
          <p:spPr>
            <a:xfrm>
              <a:off x="11898039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  <p:cxnSp>
          <p:nvCxnSpPr>
            <p:cNvPr id="111" name="Straight Connector 110"/>
            <p:cNvCxnSpPr/>
            <p:nvPr userDrawn="1"/>
          </p:nvCxnSpPr>
          <p:spPr>
            <a:xfrm>
              <a:off x="6096000" y="-363357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 userDrawn="1"/>
          </p:nvSpPr>
          <p:spPr>
            <a:xfrm>
              <a:off x="5914719" y="-600255"/>
              <a:ext cx="36225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Middle </a:t>
              </a:r>
              <a:br>
                <a:rPr lang="en-GB" sz="800" dirty="0">
                  <a:solidFill>
                    <a:schemeClr val="tx1"/>
                  </a:solidFill>
                </a:rPr>
              </a:br>
              <a:r>
                <a:rPr lang="en-GB" sz="800" dirty="0">
                  <a:solidFill>
                    <a:schemeClr val="tx1"/>
                  </a:solidFill>
                </a:rPr>
                <a:t>0cm </a:t>
              </a:r>
            </a:p>
          </p:txBody>
        </p:sp>
        <p:sp>
          <p:nvSpPr>
            <p:cNvPr id="113" name="TextBox 112"/>
            <p:cNvSpPr txBox="1"/>
            <p:nvPr userDrawn="1"/>
          </p:nvSpPr>
          <p:spPr>
            <a:xfrm>
              <a:off x="5636264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0.26cm</a:t>
              </a:r>
            </a:p>
          </p:txBody>
        </p:sp>
        <p:cxnSp>
          <p:nvCxnSpPr>
            <p:cNvPr id="114" name="Straight Connector 113"/>
            <p:cNvCxnSpPr/>
            <p:nvPr userDrawn="1"/>
          </p:nvCxnSpPr>
          <p:spPr>
            <a:xfrm>
              <a:off x="60003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 userDrawn="1"/>
          </p:nvSpPr>
          <p:spPr>
            <a:xfrm>
              <a:off x="6191102" y="-208836"/>
              <a:ext cx="362256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0.26cm</a:t>
              </a:r>
            </a:p>
          </p:txBody>
        </p:sp>
        <p:cxnSp>
          <p:nvCxnSpPr>
            <p:cNvPr id="117" name="Straight Connector 116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>
              <a:off x="-256200" y="43082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 userDrawn="1"/>
          </p:nvSpPr>
          <p:spPr>
            <a:xfrm>
              <a:off x="-747711" y="404813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8.33cm</a:t>
              </a:r>
            </a:p>
          </p:txBody>
        </p:sp>
        <p:sp>
          <p:nvSpPr>
            <p:cNvPr id="120" name="TextBox 119"/>
            <p:cNvSpPr txBox="1"/>
            <p:nvPr userDrawn="1"/>
          </p:nvSpPr>
          <p:spPr>
            <a:xfrm>
              <a:off x="-1143000" y="527924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>
                  <a:solidFill>
                    <a:schemeClr val="tx1"/>
                  </a:solidFill>
                </a:rPr>
                <a:t>Title Top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316" y="6425084"/>
            <a:ext cx="362073" cy="201625"/>
          </a:xfrm>
          <a:prstGeom prst="rect">
            <a:avLst/>
          </a:prstGeom>
        </p:spPr>
      </p:pic>
      <p:pic>
        <p:nvPicPr>
          <p:cNvPr id="3" name="Picture 711761219" descr="A close up of a logo&#10;&#10;Description automatically generated">
            <a:extLst>
              <a:ext uri="{FF2B5EF4-FFF2-40B4-BE49-F238E27FC236}">
                <a16:creationId xmlns:a16="http://schemas.microsoft.com/office/drawing/2014/main" id="{5EE688BE-897B-3BBA-EEE2-53023D496B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9" y="6216633"/>
            <a:ext cx="1383075" cy="6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39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28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13" pos="3780" userDrawn="1">
          <p15:clr>
            <a:srgbClr val="F26B43"/>
          </p15:clr>
        </p15:guide>
        <p15:guide id="14" pos="3900" userDrawn="1">
          <p15:clr>
            <a:srgbClr val="F26B43"/>
          </p15:clr>
        </p15:guide>
        <p15:guide id="25" pos="7451" userDrawn="1">
          <p15:clr>
            <a:srgbClr val="F26B43"/>
          </p15:clr>
        </p15:guide>
        <p15:guide id="28" orient="horz" pos="1077" userDrawn="1">
          <p15:clr>
            <a:srgbClr val="F26B43"/>
          </p15:clr>
        </p15:guide>
        <p15:guide id="29" orient="horz" pos="270" userDrawn="1">
          <p15:clr>
            <a:srgbClr val="F26B43"/>
          </p15:clr>
        </p15:guide>
        <p15:guide id="33" orient="horz" pos="3600" userDrawn="1">
          <p15:clr>
            <a:srgbClr val="F26B43"/>
          </p15:clr>
        </p15:guide>
        <p15:guide id="3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1.jpg"/><Relationship Id="rId4" Type="http://schemas.openxmlformats.org/officeDocument/2006/relationships/hyperlink" Target="https://energia.fi/tiedotteet/energiateollisuuden-kysely-ydinvoimalla-vankka-suosi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5864" y="4812632"/>
            <a:ext cx="1731126" cy="1764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600" dirty="0" err="1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Opinions on nuclear power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April</a:t>
            </a:r>
            <a:r>
              <a:rPr lang="fi-FI" dirty="0"/>
              <a:t> 2024</a:t>
            </a:r>
          </a:p>
          <a:p>
            <a:r>
              <a:rPr lang="fi-FI" sz="1600" dirty="0"/>
              <a:t>Sakari Nurmela</a:t>
            </a:r>
          </a:p>
          <a:p>
            <a:r>
              <a:rPr lang="fi-FI" sz="1600" dirty="0"/>
              <a:t>10.4.2024</a:t>
            </a:r>
          </a:p>
          <a:p>
            <a:r>
              <a:rPr lang="fi-FI" sz="800" dirty="0"/>
              <a:t>C451000968</a:t>
            </a:r>
          </a:p>
          <a:p>
            <a:r>
              <a:rPr lang="fi-FI" sz="1100" dirty="0" err="1"/>
              <a:t>Translated</a:t>
            </a:r>
            <a:r>
              <a:rPr lang="fi-FI" sz="1100" dirty="0"/>
              <a:t> </a:t>
            </a:r>
            <a:r>
              <a:rPr lang="fi-FI" sz="1100" dirty="0" err="1"/>
              <a:t>by</a:t>
            </a:r>
            <a:r>
              <a:rPr lang="fi-FI" sz="1100" dirty="0"/>
              <a:t> </a:t>
            </a:r>
            <a:r>
              <a:rPr lang="fi-FI" sz="1100" dirty="0" err="1"/>
              <a:t>Finnish</a:t>
            </a:r>
            <a:r>
              <a:rPr lang="fi-FI" sz="1100" dirty="0"/>
              <a:t> Energy</a:t>
            </a:r>
            <a:endParaRPr lang="en-GB" sz="1600" dirty="0"/>
          </a:p>
          <a:p>
            <a:r>
              <a:rPr lang="en-US" sz="1100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full report is available in Finnish.</a:t>
            </a:r>
            <a:endParaRPr lang="fi-FI" sz="1100" dirty="0">
              <a:solidFill>
                <a:schemeClr val="accent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819" y="6120765"/>
            <a:ext cx="834062" cy="46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perception of nuclear power as an energy source</a:t>
            </a:r>
            <a:br>
              <a:rPr lang="fi-FI" dirty="0"/>
            </a:b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Fully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positive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mainly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positive</a:t>
            </a:r>
            <a:endParaRPr lang="fi-FI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9275" y="1171276"/>
            <a:ext cx="5718663" cy="3604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1600" dirty="0" err="1">
                <a:solidFill>
                  <a:srgbClr val="333333"/>
                </a:solidFill>
              </a:rPr>
              <a:t>Results</a:t>
            </a:r>
            <a:r>
              <a:rPr lang="fi-FI" sz="1600" dirty="0">
                <a:solidFill>
                  <a:srgbClr val="333333"/>
                </a:solidFill>
              </a:rPr>
              <a:t> 2002-2024, </a:t>
            </a:r>
            <a:r>
              <a:rPr lang="fi-FI" sz="1600" dirty="0" err="1">
                <a:solidFill>
                  <a:srgbClr val="333333"/>
                </a:solidFill>
              </a:rPr>
              <a:t>all</a:t>
            </a:r>
            <a:r>
              <a:rPr lang="fi-FI" sz="1600" dirty="0">
                <a:solidFill>
                  <a:srgbClr val="333333"/>
                </a:solidFill>
              </a:rPr>
              <a:t> </a:t>
            </a:r>
            <a:r>
              <a:rPr lang="fi-FI" sz="1600" dirty="0" err="1">
                <a:solidFill>
                  <a:srgbClr val="333333"/>
                </a:solidFill>
              </a:rPr>
              <a:t>respondents</a:t>
            </a:r>
            <a:r>
              <a:rPr lang="fi-FI" sz="1600" dirty="0">
                <a:solidFill>
                  <a:srgbClr val="333333"/>
                </a:solidFill>
              </a:rPr>
              <a:t> N=1008, 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6550" y="5617028"/>
            <a:ext cx="1642188" cy="2052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1100" i="1" dirty="0">
                <a:solidFill>
                  <a:schemeClr val="bg1">
                    <a:lumMod val="50000"/>
                  </a:schemeClr>
                </a:solidFill>
              </a:rPr>
              <a:t>* Phone </a:t>
            </a:r>
            <a:r>
              <a:rPr lang="fi-FI" sz="1100" i="1" dirty="0" err="1">
                <a:solidFill>
                  <a:schemeClr val="bg1">
                    <a:lumMod val="50000"/>
                  </a:schemeClr>
                </a:solidFill>
              </a:rPr>
              <a:t>interview</a:t>
            </a:r>
            <a:endParaRPr lang="fi-FI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41493"/>
              </p:ext>
            </p:extLst>
          </p:nvPr>
        </p:nvGraphicFramePr>
        <p:xfrm>
          <a:off x="649224" y="1380693"/>
          <a:ext cx="11362263" cy="433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5520-9E96-2ACA-39E0-92D546CE21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75637E48-69C4-B038-8676-7F7FB1D87115}"/>
              </a:ext>
            </a:extLst>
          </p:cNvPr>
          <p:cNvSpPr txBox="1">
            <a:spLocks/>
          </p:cNvSpPr>
          <p:nvPr/>
        </p:nvSpPr>
        <p:spPr>
          <a:xfrm>
            <a:off x="6096000" y="6393509"/>
            <a:ext cx="4670778" cy="1977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/>
              <a:t>Mielipiteet ydinvoimasta 2024, tutkimus C451000968</a:t>
            </a:r>
          </a:p>
        </p:txBody>
      </p:sp>
    </p:spTree>
    <p:extLst>
      <p:ext uri="{BB962C8B-B14F-4D97-AF65-F5344CB8AC3E}">
        <p14:creationId xmlns:p14="http://schemas.microsoft.com/office/powerpoint/2010/main" val="57468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perception of nuclear power as an energy source</a:t>
            </a:r>
            <a:br>
              <a:rPr lang="fi-FI" dirty="0"/>
            </a:b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Fully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negative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mainly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negative</a:t>
            </a:r>
            <a:endParaRPr lang="fi-FI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9274" y="1111517"/>
            <a:ext cx="5718663" cy="3604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1600" dirty="0" err="1">
                <a:solidFill>
                  <a:srgbClr val="333333"/>
                </a:solidFill>
              </a:rPr>
              <a:t>Results</a:t>
            </a:r>
            <a:r>
              <a:rPr lang="fi-FI" sz="1600" dirty="0">
                <a:solidFill>
                  <a:srgbClr val="333333"/>
                </a:solidFill>
              </a:rPr>
              <a:t> 2002-2024, </a:t>
            </a:r>
            <a:r>
              <a:rPr lang="fi-FI" sz="1600" dirty="0" err="1">
                <a:solidFill>
                  <a:srgbClr val="333333"/>
                </a:solidFill>
              </a:rPr>
              <a:t>all</a:t>
            </a:r>
            <a:r>
              <a:rPr lang="fi-FI" sz="1600" dirty="0">
                <a:solidFill>
                  <a:srgbClr val="333333"/>
                </a:solidFill>
              </a:rPr>
              <a:t> </a:t>
            </a:r>
            <a:r>
              <a:rPr lang="fi-FI" sz="1600" dirty="0" err="1">
                <a:solidFill>
                  <a:srgbClr val="333333"/>
                </a:solidFill>
              </a:rPr>
              <a:t>respondents</a:t>
            </a:r>
            <a:r>
              <a:rPr lang="fi-FI" sz="1600" dirty="0">
                <a:solidFill>
                  <a:srgbClr val="333333"/>
                </a:solidFill>
              </a:rPr>
              <a:t> N=1008, %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218793"/>
              </p:ext>
            </p:extLst>
          </p:nvPr>
        </p:nvGraphicFramePr>
        <p:xfrm>
          <a:off x="694944" y="1380693"/>
          <a:ext cx="11201400" cy="433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068E7-C2F5-731B-4A0A-6C4B7D616A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EF0E5966-7240-6C23-1E17-065AF5D9E70D}"/>
              </a:ext>
            </a:extLst>
          </p:cNvPr>
          <p:cNvSpPr txBox="1">
            <a:spLocks/>
          </p:cNvSpPr>
          <p:nvPr/>
        </p:nvSpPr>
        <p:spPr>
          <a:xfrm>
            <a:off x="6096000" y="6393509"/>
            <a:ext cx="4670778" cy="1977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/>
              <a:t>Mielipiteet ydinvoimasta 2024, tutkimus C451000968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A35E913C-71C4-84A2-DBB9-B48ACA5BB8BF}"/>
              </a:ext>
            </a:extLst>
          </p:cNvPr>
          <p:cNvSpPr txBox="1"/>
          <p:nvPr/>
        </p:nvSpPr>
        <p:spPr>
          <a:xfrm>
            <a:off x="8576550" y="5617028"/>
            <a:ext cx="1642188" cy="2052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1100" i="1" dirty="0">
                <a:solidFill>
                  <a:schemeClr val="bg1">
                    <a:lumMod val="50000"/>
                  </a:schemeClr>
                </a:solidFill>
              </a:rPr>
              <a:t>* Phone </a:t>
            </a:r>
            <a:r>
              <a:rPr lang="fi-FI" sz="1100" i="1" dirty="0" err="1">
                <a:solidFill>
                  <a:schemeClr val="bg1">
                    <a:lumMod val="50000"/>
                  </a:schemeClr>
                </a:solidFill>
              </a:rPr>
              <a:t>interview</a:t>
            </a:r>
            <a:endParaRPr lang="fi-FI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8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086747"/>
              </p:ext>
            </p:extLst>
          </p:nvPr>
        </p:nvGraphicFramePr>
        <p:xfrm>
          <a:off x="1517904" y="1380693"/>
          <a:ext cx="9582911" cy="433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Accepting nuclear power as a means of combating climate change</a:t>
            </a:r>
            <a:br>
              <a:rPr lang="en-US" dirty="0"/>
            </a:br>
            <a:r>
              <a:rPr lang="en-US" sz="2000" dirty="0"/>
              <a:t>Fully accepts / mainly accepts</a:t>
            </a:r>
            <a:endParaRPr lang="fi-FI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361" y="1329880"/>
            <a:ext cx="5718663" cy="3604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1600" dirty="0" err="1">
                <a:solidFill>
                  <a:srgbClr val="333333"/>
                </a:solidFill>
              </a:rPr>
              <a:t>Results</a:t>
            </a:r>
            <a:r>
              <a:rPr lang="fi-FI" sz="1600" dirty="0">
                <a:solidFill>
                  <a:srgbClr val="333333"/>
                </a:solidFill>
              </a:rPr>
              <a:t> 2003-2024, </a:t>
            </a:r>
            <a:r>
              <a:rPr lang="fi-FI" sz="1600" dirty="0" err="1">
                <a:solidFill>
                  <a:srgbClr val="333333"/>
                </a:solidFill>
              </a:rPr>
              <a:t>all</a:t>
            </a:r>
            <a:r>
              <a:rPr lang="fi-FI" sz="1600" dirty="0">
                <a:solidFill>
                  <a:srgbClr val="333333"/>
                </a:solidFill>
              </a:rPr>
              <a:t> </a:t>
            </a:r>
            <a:r>
              <a:rPr lang="fi-FI" sz="1600" dirty="0" err="1">
                <a:solidFill>
                  <a:srgbClr val="333333"/>
                </a:solidFill>
              </a:rPr>
              <a:t>respondents</a:t>
            </a:r>
            <a:r>
              <a:rPr lang="fi-FI" sz="1600" dirty="0">
                <a:solidFill>
                  <a:srgbClr val="333333"/>
                </a:solidFill>
              </a:rPr>
              <a:t> N=1008,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4DEA3-BD2B-10A2-C6A8-4608D4723B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4CBA3-D598-4B1F-BAA3-EE14B5154290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88E532D-2CE9-24AB-0D4E-5F247A5F05A2}"/>
              </a:ext>
            </a:extLst>
          </p:cNvPr>
          <p:cNvSpPr txBox="1">
            <a:spLocks/>
          </p:cNvSpPr>
          <p:nvPr/>
        </p:nvSpPr>
        <p:spPr>
          <a:xfrm>
            <a:off x="6096000" y="6393509"/>
            <a:ext cx="4670778" cy="1977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800" dirty="0"/>
              <a:t>Mielipiteet ydinvoimasta 2024, tutkimus C451000968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1B5CBD64-CDF6-66E5-DC63-B5D3C755FA21}"/>
              </a:ext>
            </a:extLst>
          </p:cNvPr>
          <p:cNvSpPr txBox="1"/>
          <p:nvPr/>
        </p:nvSpPr>
        <p:spPr>
          <a:xfrm>
            <a:off x="8576550" y="5617028"/>
            <a:ext cx="1642188" cy="2052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1100" i="1" dirty="0">
                <a:solidFill>
                  <a:schemeClr val="bg1">
                    <a:lumMod val="50000"/>
                  </a:schemeClr>
                </a:solidFill>
              </a:rPr>
              <a:t>* Phone </a:t>
            </a:r>
            <a:r>
              <a:rPr lang="fi-FI" sz="1100" i="1" dirty="0" err="1">
                <a:solidFill>
                  <a:schemeClr val="bg1">
                    <a:lumMod val="50000"/>
                  </a:schemeClr>
                </a:solidFill>
              </a:rPr>
              <a:t>interview</a:t>
            </a:r>
            <a:endParaRPr lang="fi-FI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733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CKSLIDES" val="6.1"/>
  <p:tag name="VERSIONID" val="110"/>
  <p:tag name="EXCLUDEHIDDENSLIDES" val="False"/>
  <p:tag name="NUMBEROFPAGES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LIENTLOGOALL"/>
  <p:tag name="LOGO_LAYOUT_ID" val="9"/>
  <p:tag name="LOGO_LAYOUT_NAME" val="CONTENT SLIDES - NO SUB HEADING"/>
  <p:tag name="NEXTTO" val="CORPORATE_FOOT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ORPORATE_HEADER"/>
  <p:tag name="LOGO_POSITION" val="HEAD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LIENTLOGOALL"/>
  <p:tag name="LOGO_LAYOUT_ID" val="9"/>
  <p:tag name="LOGO_LAYOUT_NAME" val="CONTENT SLIDES - NO SUB HEADING"/>
  <p:tag name="NEXTTO" val="CORPORATE_FOOT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CLIENTLOGOALL"/>
  <p:tag name="LOGO_LAYOUT_ID" val="1"/>
  <p:tag name="LOGO_LAYOUT_NAME" val="TITLE SLIDE 1 (WHITE)"/>
</p:tagLst>
</file>

<file path=ppt/theme/theme1.xml><?xml version="1.0" encoding="utf-8"?>
<a:theme xmlns:a="http://schemas.openxmlformats.org/drawingml/2006/main" name="Kantar template master">
  <a:themeElements>
    <a:clrScheme name="Kantar TNS">
      <a:dk1>
        <a:srgbClr val="717171"/>
      </a:dk1>
      <a:lt1>
        <a:srgbClr val="FFFFFF"/>
      </a:lt1>
      <a:dk2>
        <a:srgbClr val="81C341"/>
      </a:dk2>
      <a:lt2>
        <a:srgbClr val="E5007E"/>
      </a:lt2>
      <a:accent1>
        <a:srgbClr val="C50017"/>
      </a:accent1>
      <a:accent2>
        <a:srgbClr val="F7911E"/>
      </a:accent2>
      <a:accent3>
        <a:srgbClr val="EF5205"/>
      </a:accent3>
      <a:accent4>
        <a:srgbClr val="7A2280"/>
      </a:accent4>
      <a:accent5>
        <a:srgbClr val="3EB1CC"/>
      </a:accent5>
      <a:accent6>
        <a:srgbClr val="4655A5"/>
      </a:accent6>
      <a:hlink>
        <a:srgbClr val="E5007E"/>
      </a:hlink>
      <a:folHlink>
        <a:srgbClr val="E5007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presentations and pitches.potx" id="{D8666C9D-CAC6-4C6D-816F-F559062B1AF7}" vid="{F678F0B4-143D-465E-8637-96734F959065}"/>
    </a:ext>
  </a:extLst>
</a:theme>
</file>

<file path=ppt/theme/theme2.xml><?xml version="1.0" encoding="utf-8"?>
<a:theme xmlns:a="http://schemas.openxmlformats.org/drawingml/2006/main" name="Content slides - no sub heading">
  <a:themeElements>
    <a:clrScheme name="Kantar TNS colours">
      <a:dk1>
        <a:srgbClr val="717171"/>
      </a:dk1>
      <a:lt1>
        <a:srgbClr val="FFFFFF"/>
      </a:lt1>
      <a:dk2>
        <a:srgbClr val="81C341"/>
      </a:dk2>
      <a:lt2>
        <a:srgbClr val="E5007E"/>
      </a:lt2>
      <a:accent1>
        <a:srgbClr val="C50017"/>
      </a:accent1>
      <a:accent2>
        <a:srgbClr val="F7911E"/>
      </a:accent2>
      <a:accent3>
        <a:srgbClr val="EF5205"/>
      </a:accent3>
      <a:accent4>
        <a:srgbClr val="7A2280"/>
      </a:accent4>
      <a:accent5>
        <a:srgbClr val="3EB1CC"/>
      </a:accent5>
      <a:accent6>
        <a:srgbClr val="4655A5"/>
      </a:accent6>
      <a:hlink>
        <a:srgbClr val="E5007E"/>
      </a:hlink>
      <a:folHlink>
        <a:srgbClr val="E5007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tx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b="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presentations and pitches.potx" id="{D8666C9D-CAC6-4C6D-816F-F559062B1AF7}" vid="{B332E1E1-620F-4694-A05F-3BA00EACA0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NS Master Colours">
    <a:dk1>
      <a:sysClr val="windowText" lastClr="000000"/>
    </a:dk1>
    <a:lt1>
      <a:sysClr val="window" lastClr="FFFFFF"/>
    </a:lt1>
    <a:dk2>
      <a:srgbClr val="3B0541"/>
    </a:dk2>
    <a:lt2>
      <a:srgbClr val="7A2280"/>
    </a:lt2>
    <a:accent1>
      <a:srgbClr val="F7911E"/>
    </a:accent1>
    <a:accent2>
      <a:srgbClr val="EF5205"/>
    </a:accent2>
    <a:accent3>
      <a:srgbClr val="C50017"/>
    </a:accent3>
    <a:accent4>
      <a:srgbClr val="3EB1CC"/>
    </a:accent4>
    <a:accent5>
      <a:srgbClr val="4655A5"/>
    </a:accent5>
    <a:accent6>
      <a:srgbClr val="131C6B"/>
    </a:accent6>
    <a:hlink>
      <a:srgbClr val="4F6128"/>
    </a:hlink>
    <a:folHlink>
      <a:srgbClr val="4F6128"/>
    </a:folHlink>
  </a:clrScheme>
  <a:fontScheme name="TNS Master Font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NS Master Colours">
    <a:dk1>
      <a:sysClr val="windowText" lastClr="000000"/>
    </a:dk1>
    <a:lt1>
      <a:sysClr val="window" lastClr="FFFFFF"/>
    </a:lt1>
    <a:dk2>
      <a:srgbClr val="3B0541"/>
    </a:dk2>
    <a:lt2>
      <a:srgbClr val="7A2280"/>
    </a:lt2>
    <a:accent1>
      <a:srgbClr val="F7911E"/>
    </a:accent1>
    <a:accent2>
      <a:srgbClr val="EF5205"/>
    </a:accent2>
    <a:accent3>
      <a:srgbClr val="C50017"/>
    </a:accent3>
    <a:accent4>
      <a:srgbClr val="3EB1CC"/>
    </a:accent4>
    <a:accent5>
      <a:srgbClr val="4655A5"/>
    </a:accent5>
    <a:accent6>
      <a:srgbClr val="131C6B"/>
    </a:accent6>
    <a:hlink>
      <a:srgbClr val="4F6128"/>
    </a:hlink>
    <a:folHlink>
      <a:srgbClr val="4F6128"/>
    </a:folHlink>
  </a:clrScheme>
  <a:fontScheme name="TNS Master Font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NS Master Colours">
    <a:dk1>
      <a:sysClr val="windowText" lastClr="000000"/>
    </a:dk1>
    <a:lt1>
      <a:sysClr val="window" lastClr="FFFFFF"/>
    </a:lt1>
    <a:dk2>
      <a:srgbClr val="3B0541"/>
    </a:dk2>
    <a:lt2>
      <a:srgbClr val="7A2280"/>
    </a:lt2>
    <a:accent1>
      <a:srgbClr val="F7911E"/>
    </a:accent1>
    <a:accent2>
      <a:srgbClr val="EF5205"/>
    </a:accent2>
    <a:accent3>
      <a:srgbClr val="C50017"/>
    </a:accent3>
    <a:accent4>
      <a:srgbClr val="3EB1CC"/>
    </a:accent4>
    <a:accent5>
      <a:srgbClr val="4655A5"/>
    </a:accent5>
    <a:accent6>
      <a:srgbClr val="131C6B"/>
    </a:accent6>
    <a:hlink>
      <a:srgbClr val="4F6128"/>
    </a:hlink>
    <a:folHlink>
      <a:srgbClr val="4F6128"/>
    </a:folHlink>
  </a:clrScheme>
  <a:fontScheme name="TNS Master Font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9037DA3279644A8C7C3E60A549524B" ma:contentTypeVersion="18" ma:contentTypeDescription="Create a new document." ma:contentTypeScope="" ma:versionID="7bd1714cf91903a9ca7cf2ba5f9f379e">
  <xsd:schema xmlns:xsd="http://www.w3.org/2001/XMLSchema" xmlns:xs="http://www.w3.org/2001/XMLSchema" xmlns:p="http://schemas.microsoft.com/office/2006/metadata/properties" xmlns:ns1="http://schemas.microsoft.com/sharepoint/v3" xmlns:ns2="fec14469-6942-4191-ae55-64105fbc7d70" xmlns:ns3="c0d5e69f-adab-40c0-a0da-5e9927079caf" targetNamespace="http://schemas.microsoft.com/office/2006/metadata/properties" ma:root="true" ma:fieldsID="1a2aa34f68bd2979a7dbb6829d6962d4" ns1:_="" ns2:_="" ns3:_="">
    <xsd:import namespace="http://schemas.microsoft.com/sharepoint/v3"/>
    <xsd:import namespace="fec14469-6942-4191-ae55-64105fbc7d70"/>
    <xsd:import namespace="c0d5e69f-adab-40c0-a0da-5e9927079c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14469-6942-4191-ae55-64105fbc7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e69f-adab-40c0-a0da-5e9927079ca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1ab5f44-c733-4c6e-8af1-ce4419164780}" ma:internalName="TaxCatchAll" ma:showField="CatchAllData" ma:web="c0d5e69f-adab-40c0-a0da-5e9927079c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ec14469-6942-4191-ae55-64105fbc7d70">
      <Terms xmlns="http://schemas.microsoft.com/office/infopath/2007/PartnerControls"/>
    </lcf76f155ced4ddcb4097134ff3c332f>
    <TaxCatchAll xmlns="c0d5e69f-adab-40c0-a0da-5e9927079caf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730AF3-2949-4FF0-9DFE-DF8FFCF5EC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ec14469-6942-4191-ae55-64105fbc7d70"/>
    <ds:schemaRef ds:uri="c0d5e69f-adab-40c0-a0da-5e9927079c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193883-9DEF-4394-A746-8B0504B231C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437f98-23ae-4433-b13b-76c2068079ae"/>
    <ds:schemaRef ds:uri="http://www.w3.org/XML/1998/namespace"/>
    <ds:schemaRef ds:uri="http://purl.org/dc/dcmitype/"/>
    <ds:schemaRef ds:uri="http://schemas.microsoft.com/sharepoint/v3"/>
    <ds:schemaRef ds:uri="fec14469-6942-4191-ae55-64105fbc7d70"/>
    <ds:schemaRef ds:uri="c0d5e69f-adab-40c0-a0da-5e9927079caf"/>
  </ds:schemaRefs>
</ds:datastoreItem>
</file>

<file path=customXml/itemProps3.xml><?xml version="1.0" encoding="utf-8"?>
<ds:datastoreItem xmlns:ds="http://schemas.openxmlformats.org/officeDocument/2006/customXml" ds:itemID="{BC375B81-FBF5-4924-A5E0-F0376D8E7D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Kantar TNS PowerPoint template 16x9 - for presentations and pitches</Template>
  <TotalTime>1498</TotalTime>
  <Words>130</Words>
  <Application>Microsoft Office PowerPoint</Application>
  <PresentationFormat>Laajakuva</PresentationFormat>
  <Paragraphs>24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Kantar template master</vt:lpstr>
      <vt:lpstr>Content slides - no sub heading</vt:lpstr>
      <vt:lpstr>Opinions on nuclear power</vt:lpstr>
      <vt:lpstr>Public perception of nuclear power as an energy source Fully positive / mainly positive</vt:lpstr>
      <vt:lpstr>Public perception of nuclear power as an energy source Fully negative / mainly negative</vt:lpstr>
      <vt:lpstr>Accepting nuclear power as a means of combating climate change Fully accepts / mainly accepts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Mielipiteet ydinvoimasta</dc:title>
  <dc:subject>Maaliskuu 2018</dc:subject>
  <dc:creator>Sakari Nurmela</dc:creator>
  <cp:keywords>220402812</cp:keywords>
  <dc:description>6.4.2018</dc:description>
  <cp:lastModifiedBy>Hämäläinen Hanna-Kaisa</cp:lastModifiedBy>
  <cp:revision>70</cp:revision>
  <cp:lastPrinted>2017-03-24T13:40:26Z</cp:lastPrinted>
  <dcterms:created xsi:type="dcterms:W3CDTF">2018-03-19T13:27:58Z</dcterms:created>
  <dcterms:modified xsi:type="dcterms:W3CDTF">2024-04-23T10:26:47Z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741da7a-79c1-417c-b408-16c0bfe99fca_Enabled">
    <vt:lpwstr>true</vt:lpwstr>
  </property>
  <property fmtid="{D5CDD505-2E9C-101B-9397-08002B2CF9AE}" pid="3" name="MSIP_Label_3741da7a-79c1-417c-b408-16c0bfe99fca_SetDate">
    <vt:lpwstr>2023-04-11T10:43:05Z</vt:lpwstr>
  </property>
  <property fmtid="{D5CDD505-2E9C-101B-9397-08002B2CF9AE}" pid="4" name="MSIP_Label_3741da7a-79c1-417c-b408-16c0bfe99fca_Method">
    <vt:lpwstr>Standard</vt:lpwstr>
  </property>
  <property fmtid="{D5CDD505-2E9C-101B-9397-08002B2CF9AE}" pid="5" name="MSIP_Label_3741da7a-79c1-417c-b408-16c0bfe99fca_Name">
    <vt:lpwstr>Internal Only - Amber</vt:lpwstr>
  </property>
  <property fmtid="{D5CDD505-2E9C-101B-9397-08002B2CF9AE}" pid="6" name="MSIP_Label_3741da7a-79c1-417c-b408-16c0bfe99fca_SiteId">
    <vt:lpwstr>1e355c04-e0a4-42ed-8e2d-7351591f0ef1</vt:lpwstr>
  </property>
  <property fmtid="{D5CDD505-2E9C-101B-9397-08002B2CF9AE}" pid="7" name="MSIP_Label_3741da7a-79c1-417c-b408-16c0bfe99fca_ActionId">
    <vt:lpwstr>789fee0a-e824-46ca-bafa-6b1918199c68</vt:lpwstr>
  </property>
  <property fmtid="{D5CDD505-2E9C-101B-9397-08002B2CF9AE}" pid="8" name="MSIP_Label_3741da7a-79c1-417c-b408-16c0bfe99fca_ContentBits">
    <vt:lpwstr>0</vt:lpwstr>
  </property>
  <property fmtid="{D5CDD505-2E9C-101B-9397-08002B2CF9AE}" pid="9" name="ContentTypeId">
    <vt:lpwstr>0x010100B29037DA3279644A8C7C3E60A549524B</vt:lpwstr>
  </property>
  <property fmtid="{D5CDD505-2E9C-101B-9397-08002B2CF9AE}" pid="10" name="MediaServiceImageTags">
    <vt:lpwstr/>
  </property>
</Properties>
</file>