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7" r:id="rId13"/>
    <p:sldId id="268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jM6lPUZKwXfFb5nuNRgDSSn5FeF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71663D-7DC2-7117-2131-A71280FA93B4}" name="Hämäläinen Hanna-Kaisa" initials="HH" userId="S::hanna-kaisa.hamalainen@energia.fi::a03f4ff6-81f1-4b71-97e7-5ba117284941" providerId="AD"/>
  <p188:author id="{4A01E864-E8BD-9DC3-5B77-18D6C80F1C8E}" name="Ulla Eronen" initials="" userId="Anonymous_Ulla Eronen" providerId="None"/>
  <p188:author id="{DBC38C75-6623-C075-46BE-D3015800FD41}" name="Heinimäki Riina" initials="RH" userId="S::riina.heinimaki@energia.fi::b1a4b5e6-6544-4d89-af11-3654e8c9b0c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lla Eronen" initials="" lastIdx="11" clrIdx="0"/>
  <p:cmAuthor id="1" name="Pasi Nokelainen" initials="" lastIdx="6" clrIdx="1"/>
  <p:cmAuthor id="2" name="Heinimäki Riina" initials="RH" lastIdx="1" clrIdx="2">
    <p:extLst>
      <p:ext uri="{19B8F6BF-5375-455C-9EA6-DF929625EA0E}">
        <p15:presenceInfo xmlns:p15="http://schemas.microsoft.com/office/powerpoint/2012/main" userId="S::riina.heinimaki@energia.fi::b1a4b5e6-6544-4d89-af11-3654e8c9b0c7" providerId="AD"/>
      </p:ext>
    </p:extLst>
  </p:cmAuthor>
  <p:cmAuthor id="3" name="Hämäläinen Hanna-Kaisa" initials="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86CC60-AA41-4F00-83C3-632A78535324}" v="5" dt="2024-03-06T17:50:40.8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9" autoAdjust="0"/>
    <p:restoredTop sz="94697"/>
  </p:normalViewPr>
  <p:slideViewPr>
    <p:cSldViewPr snapToGrid="0">
      <p:cViewPr>
        <p:scale>
          <a:sx n="60" d="100"/>
          <a:sy n="60" d="100"/>
        </p:scale>
        <p:origin x="184" y="3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7" Type="http://customschemas.google.com/relationships/presentationmetadata" Target="metadata"/><Relationship Id="rId30" Type="http://schemas.openxmlformats.org/officeDocument/2006/relationships/viewProps" Target="viewProps.xml"/><Relationship Id="rId35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ämäläinen Hanna-Kaisa" userId="a03f4ff6-81f1-4b71-97e7-5ba117284941" providerId="ADAL" clId="{DC86CC60-AA41-4F00-83C3-632A78535324}"/>
    <pc:docChg chg="undo custSel modSld">
      <pc:chgData name="Hämäläinen Hanna-Kaisa" userId="a03f4ff6-81f1-4b71-97e7-5ba117284941" providerId="ADAL" clId="{DC86CC60-AA41-4F00-83C3-632A78535324}" dt="2024-03-06T17:51:23.819" v="177" actId="1076"/>
      <pc:docMkLst>
        <pc:docMk/>
      </pc:docMkLst>
      <pc:sldChg chg="addSp delSp modSp mod">
        <pc:chgData name="Hämäläinen Hanna-Kaisa" userId="a03f4ff6-81f1-4b71-97e7-5ba117284941" providerId="ADAL" clId="{DC86CC60-AA41-4F00-83C3-632A78535324}" dt="2024-03-06T17:51:23.819" v="177" actId="1076"/>
        <pc:sldMkLst>
          <pc:docMk/>
          <pc:sldMk cId="0" sldId="267"/>
        </pc:sldMkLst>
        <pc:spChg chg="add del mod">
          <ac:chgData name="Hämäläinen Hanna-Kaisa" userId="a03f4ff6-81f1-4b71-97e7-5ba117284941" providerId="ADAL" clId="{DC86CC60-AA41-4F00-83C3-632A78535324}" dt="2024-03-06T17:50:26.705" v="105" actId="478"/>
          <ac:spMkLst>
            <pc:docMk/>
            <pc:sldMk cId="0" sldId="267"/>
            <ac:spMk id="5" creationId="{78F5226A-B24C-DC4E-E3ED-83F42E93BB7F}"/>
          </ac:spMkLst>
        </pc:spChg>
        <pc:spChg chg="add del mod">
          <ac:chgData name="Hämäläinen Hanna-Kaisa" userId="a03f4ff6-81f1-4b71-97e7-5ba117284941" providerId="ADAL" clId="{DC86CC60-AA41-4F00-83C3-632A78535324}" dt="2024-03-06T17:50:40.895" v="117" actId="931"/>
          <ac:spMkLst>
            <pc:docMk/>
            <pc:sldMk cId="0" sldId="267"/>
            <ac:spMk id="9" creationId="{ADD71601-A119-DC1A-AE4A-A998C4EB8FF6}"/>
          </ac:spMkLst>
        </pc:spChg>
        <pc:spChg chg="mod ord">
          <ac:chgData name="Hämäläinen Hanna-Kaisa" userId="a03f4ff6-81f1-4b71-97e7-5ba117284941" providerId="ADAL" clId="{DC86CC60-AA41-4F00-83C3-632A78535324}" dt="2024-03-06T17:51:23.819" v="177" actId="1076"/>
          <ac:spMkLst>
            <pc:docMk/>
            <pc:sldMk cId="0" sldId="267"/>
            <ac:spMk id="224" creationId="{00000000-0000-0000-0000-000000000000}"/>
          </ac:spMkLst>
        </pc:spChg>
        <pc:picChg chg="add del mod modCrop">
          <ac:chgData name="Hämäläinen Hanna-Kaisa" userId="a03f4ff6-81f1-4b71-97e7-5ba117284941" providerId="ADAL" clId="{DC86CC60-AA41-4F00-83C3-632A78535324}" dt="2024-03-06T17:50:29.869" v="114" actId="14100"/>
          <ac:picMkLst>
            <pc:docMk/>
            <pc:sldMk cId="0" sldId="267"/>
            <ac:picMk id="3" creationId="{AFB8F40D-66F8-9862-DC6C-86225E35581C}"/>
          </ac:picMkLst>
        </pc:picChg>
        <pc:picChg chg="add mod">
          <ac:chgData name="Hämäläinen Hanna-Kaisa" userId="a03f4ff6-81f1-4b71-97e7-5ba117284941" providerId="ADAL" clId="{DC86CC60-AA41-4F00-83C3-632A78535324}" dt="2024-03-06T17:50:26.072" v="103" actId="931"/>
          <ac:picMkLst>
            <pc:docMk/>
            <pc:sldMk cId="0" sldId="267"/>
            <ac:picMk id="7" creationId="{7A7AB303-7415-E363-864A-8EC22DF99A90}"/>
          </ac:picMkLst>
        </pc:picChg>
        <pc:picChg chg="add mod">
          <ac:chgData name="Hämäläinen Hanna-Kaisa" userId="a03f4ff6-81f1-4b71-97e7-5ba117284941" providerId="ADAL" clId="{DC86CC60-AA41-4F00-83C3-632A78535324}" dt="2024-03-06T17:50:59.457" v="173" actId="962"/>
          <ac:picMkLst>
            <pc:docMk/>
            <pc:sldMk cId="0" sldId="267"/>
            <ac:picMk id="11" creationId="{1EC72FA8-EDDA-8D66-E3B6-6B11444FD803}"/>
          </ac:picMkLst>
        </pc:picChg>
        <pc:picChg chg="add del">
          <ac:chgData name="Hämäläinen Hanna-Kaisa" userId="a03f4ff6-81f1-4b71-97e7-5ba117284941" providerId="ADAL" clId="{DC86CC60-AA41-4F00-83C3-632A78535324}" dt="2024-03-06T17:50:36.035" v="116" actId="478"/>
          <ac:picMkLst>
            <pc:docMk/>
            <pc:sldMk cId="0" sldId="267"/>
            <ac:picMk id="22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b1af34d3d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6" name="Google Shape;266;g29b1af34d3d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9b1af34d3d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6" name="Google Shape;276;g29b1af34d3d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6" name="Google Shape;2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4" name="Google Shape;2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4" name="Google Shape;1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9b1af34d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1" name="Google Shape;191;g29b1af34d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4"/>
          <p:cNvSpPr>
            <a:spLocks noGrp="1"/>
          </p:cNvSpPr>
          <p:nvPr>
            <p:ph type="pic" idx="2"/>
          </p:nvPr>
        </p:nvSpPr>
        <p:spPr>
          <a:xfrm>
            <a:off x="156884" y="141288"/>
            <a:ext cx="11887480" cy="655161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" name="Google Shape;14;p14"/>
          <p:cNvSpPr txBox="1">
            <a:spLocks noGrp="1"/>
          </p:cNvSpPr>
          <p:nvPr>
            <p:ph type="ctrTitle"/>
          </p:nvPr>
        </p:nvSpPr>
        <p:spPr>
          <a:xfrm>
            <a:off x="1524000" y="2274047"/>
            <a:ext cx="9144000" cy="182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7636" y="5951123"/>
            <a:ext cx="2137832" cy="4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3"/>
          <p:cNvSpPr/>
          <p:nvPr/>
        </p:nvSpPr>
        <p:spPr>
          <a:xfrm>
            <a:off x="156883" y="141298"/>
            <a:ext cx="11887200" cy="58192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5602" y="142240"/>
            <a:ext cx="11890248" cy="581863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3"/>
          <p:cNvSpPr txBox="1">
            <a:spLocks noGrp="1"/>
          </p:cNvSpPr>
          <p:nvPr>
            <p:ph type="ctrTitle"/>
          </p:nvPr>
        </p:nvSpPr>
        <p:spPr>
          <a:xfrm>
            <a:off x="1524000" y="1486647"/>
            <a:ext cx="9144000" cy="182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ubTitle" idx="1"/>
          </p:nvPr>
        </p:nvSpPr>
        <p:spPr>
          <a:xfrm>
            <a:off x="1524000" y="3848572"/>
            <a:ext cx="9144000" cy="74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72" name="Google Shape;72;p23" descr="ET_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211" y="6121400"/>
            <a:ext cx="2506997" cy="560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23"/>
          <p:cNvCxnSpPr/>
          <p:nvPr/>
        </p:nvCxnSpPr>
        <p:spPr>
          <a:xfrm>
            <a:off x="3916411" y="3535953"/>
            <a:ext cx="43200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/>
          <p:nvPr/>
        </p:nvSpPr>
        <p:spPr>
          <a:xfrm>
            <a:off x="156883" y="141298"/>
            <a:ext cx="11887200" cy="581923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5602" y="142240"/>
            <a:ext cx="11890248" cy="581863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4"/>
          <p:cNvSpPr txBox="1">
            <a:spLocks noGrp="1"/>
          </p:cNvSpPr>
          <p:nvPr>
            <p:ph type="ctrTitle"/>
          </p:nvPr>
        </p:nvSpPr>
        <p:spPr>
          <a:xfrm>
            <a:off x="1524000" y="1486647"/>
            <a:ext cx="9144000" cy="182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subTitle" idx="1"/>
          </p:nvPr>
        </p:nvSpPr>
        <p:spPr>
          <a:xfrm>
            <a:off x="1524000" y="3848572"/>
            <a:ext cx="9144000" cy="74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79" name="Google Shape;79;p24" descr="ET_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211" y="6121400"/>
            <a:ext cx="2506997" cy="560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24"/>
          <p:cNvCxnSpPr/>
          <p:nvPr/>
        </p:nvCxnSpPr>
        <p:spPr>
          <a:xfrm>
            <a:off x="3916411" y="3535953"/>
            <a:ext cx="43200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5"/>
          <p:cNvSpPr/>
          <p:nvPr/>
        </p:nvSpPr>
        <p:spPr>
          <a:xfrm>
            <a:off x="156883" y="141298"/>
            <a:ext cx="11887200" cy="58192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5602" y="142240"/>
            <a:ext cx="11890248" cy="581863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5"/>
          <p:cNvSpPr txBox="1">
            <a:spLocks noGrp="1"/>
          </p:cNvSpPr>
          <p:nvPr>
            <p:ph type="ctrTitle"/>
          </p:nvPr>
        </p:nvSpPr>
        <p:spPr>
          <a:xfrm>
            <a:off x="1524000" y="1486647"/>
            <a:ext cx="9144000" cy="182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subTitle" idx="1"/>
          </p:nvPr>
        </p:nvSpPr>
        <p:spPr>
          <a:xfrm>
            <a:off x="1524000" y="3848572"/>
            <a:ext cx="9144000" cy="74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86" name="Google Shape;86;p25" descr="ET_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211" y="6121400"/>
            <a:ext cx="2506997" cy="560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25"/>
          <p:cNvCxnSpPr/>
          <p:nvPr/>
        </p:nvCxnSpPr>
        <p:spPr>
          <a:xfrm>
            <a:off x="3916411" y="3535953"/>
            <a:ext cx="43200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/>
          <p:nvPr/>
        </p:nvSpPr>
        <p:spPr>
          <a:xfrm>
            <a:off x="156883" y="141298"/>
            <a:ext cx="11887200" cy="58192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5602" y="142240"/>
            <a:ext cx="11890248" cy="581863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6"/>
          <p:cNvSpPr txBox="1">
            <a:spLocks noGrp="1"/>
          </p:cNvSpPr>
          <p:nvPr>
            <p:ph type="ctrTitle"/>
          </p:nvPr>
        </p:nvSpPr>
        <p:spPr>
          <a:xfrm>
            <a:off x="1524000" y="1486647"/>
            <a:ext cx="9144000" cy="182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subTitle" idx="1"/>
          </p:nvPr>
        </p:nvSpPr>
        <p:spPr>
          <a:xfrm>
            <a:off x="1524000" y="3848572"/>
            <a:ext cx="9144000" cy="74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3" name="Google Shape;93;p26" descr="ET_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211" y="6121400"/>
            <a:ext cx="2506997" cy="560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26"/>
          <p:cNvCxnSpPr/>
          <p:nvPr/>
        </p:nvCxnSpPr>
        <p:spPr>
          <a:xfrm>
            <a:off x="3916411" y="3535953"/>
            <a:ext cx="43200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7"/>
          <p:cNvSpPr>
            <a:spLocks noGrp="1"/>
          </p:cNvSpPr>
          <p:nvPr>
            <p:ph type="pic" idx="2"/>
          </p:nvPr>
        </p:nvSpPr>
        <p:spPr>
          <a:xfrm>
            <a:off x="156884" y="141288"/>
            <a:ext cx="11887480" cy="583014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7" name="Google Shape;97;p27"/>
          <p:cNvSpPr txBox="1">
            <a:spLocks noGrp="1"/>
          </p:cNvSpPr>
          <p:nvPr>
            <p:ph type="ctrTitle"/>
          </p:nvPr>
        </p:nvSpPr>
        <p:spPr>
          <a:xfrm>
            <a:off x="1524000" y="1486647"/>
            <a:ext cx="9144000" cy="182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subTitle" idx="1"/>
          </p:nvPr>
        </p:nvSpPr>
        <p:spPr>
          <a:xfrm>
            <a:off x="1524000" y="3848572"/>
            <a:ext cx="9144000" cy="74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9" name="Google Shape;99;p27" descr="ET_log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5211" y="6121400"/>
            <a:ext cx="2506997" cy="560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27"/>
          <p:cNvCxnSpPr/>
          <p:nvPr/>
        </p:nvCxnSpPr>
        <p:spPr>
          <a:xfrm>
            <a:off x="3916411" y="3535953"/>
            <a:ext cx="43200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8"/>
          <p:cNvSpPr txBox="1">
            <a:spLocks noGrp="1"/>
          </p:cNvSpPr>
          <p:nvPr>
            <p:ph type="title"/>
          </p:nvPr>
        </p:nvSpPr>
        <p:spPr>
          <a:xfrm>
            <a:off x="614081" y="365125"/>
            <a:ext cx="10980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8"/>
          <p:cNvSpPr txBox="1">
            <a:spLocks noGrp="1"/>
          </p:cNvSpPr>
          <p:nvPr>
            <p:ph type="body" idx="1"/>
          </p:nvPr>
        </p:nvSpPr>
        <p:spPr>
          <a:xfrm>
            <a:off x="615576" y="1825625"/>
            <a:ext cx="527871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8"/>
          <p:cNvSpPr txBox="1">
            <a:spLocks noGrp="1"/>
          </p:cNvSpPr>
          <p:nvPr>
            <p:ph type="body" idx="2"/>
          </p:nvPr>
        </p:nvSpPr>
        <p:spPr>
          <a:xfrm>
            <a:off x="6312647" y="1825625"/>
            <a:ext cx="528320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dt" idx="10"/>
          </p:nvPr>
        </p:nvSpPr>
        <p:spPr>
          <a:xfrm>
            <a:off x="10588815" y="6356350"/>
            <a:ext cx="1014507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ftr" idx="11"/>
          </p:nvPr>
        </p:nvSpPr>
        <p:spPr>
          <a:xfrm>
            <a:off x="6775824" y="6356350"/>
            <a:ext cx="3812992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8"/>
          <p:cNvSpPr txBox="1">
            <a:spLocks noGrp="1"/>
          </p:cNvSpPr>
          <p:nvPr>
            <p:ph type="sldNum" idx="12"/>
          </p:nvPr>
        </p:nvSpPr>
        <p:spPr>
          <a:xfrm>
            <a:off x="5819589" y="6356350"/>
            <a:ext cx="545354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picture top">
  <p:cSld name="Title and Content picture top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0"/>
          <p:cNvSpPr>
            <a:spLocks noGrp="1"/>
          </p:cNvSpPr>
          <p:nvPr>
            <p:ph type="pic" idx="2"/>
          </p:nvPr>
        </p:nvSpPr>
        <p:spPr>
          <a:xfrm>
            <a:off x="148759" y="141287"/>
            <a:ext cx="11895604" cy="316917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0" name="Google Shape;110;p30"/>
          <p:cNvSpPr txBox="1">
            <a:spLocks noGrp="1"/>
          </p:cNvSpPr>
          <p:nvPr>
            <p:ph type="title"/>
          </p:nvPr>
        </p:nvSpPr>
        <p:spPr>
          <a:xfrm>
            <a:off x="614081" y="3413620"/>
            <a:ext cx="9478683" cy="830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body" idx="1"/>
          </p:nvPr>
        </p:nvSpPr>
        <p:spPr>
          <a:xfrm>
            <a:off x="614081" y="4258730"/>
            <a:ext cx="9478683" cy="203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dt" idx="10"/>
          </p:nvPr>
        </p:nvSpPr>
        <p:spPr>
          <a:xfrm>
            <a:off x="10588815" y="6356350"/>
            <a:ext cx="1014507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ftr" idx="11"/>
          </p:nvPr>
        </p:nvSpPr>
        <p:spPr>
          <a:xfrm>
            <a:off x="6775824" y="6356350"/>
            <a:ext cx="3812992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sldNum" idx="12"/>
          </p:nvPr>
        </p:nvSpPr>
        <p:spPr>
          <a:xfrm>
            <a:off x="5819589" y="6356350"/>
            <a:ext cx="545354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/>
          <p:nvPr/>
        </p:nvSpPr>
        <p:spPr>
          <a:xfrm>
            <a:off x="156883" y="141298"/>
            <a:ext cx="11887200" cy="58192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31"/>
          <p:cNvPicPr preferRelativeResize="0"/>
          <p:nvPr/>
        </p:nvPicPr>
        <p:blipFill rotWithShape="1">
          <a:blip r:embed="rId2">
            <a:alphaModFix amt="50000"/>
          </a:blip>
          <a:srcRect t="121"/>
          <a:stretch/>
        </p:blipFill>
        <p:spPr>
          <a:xfrm>
            <a:off x="156883" y="143123"/>
            <a:ext cx="11899392" cy="582376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1"/>
          <p:cNvSpPr txBox="1">
            <a:spLocks noGrp="1"/>
          </p:cNvSpPr>
          <p:nvPr>
            <p:ph type="subTitle" idx="1"/>
          </p:nvPr>
        </p:nvSpPr>
        <p:spPr>
          <a:xfrm>
            <a:off x="1524000" y="3848572"/>
            <a:ext cx="9144000" cy="74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19" name="Google Shape;119;p31" descr="ET_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211" y="6121400"/>
            <a:ext cx="2506997" cy="56007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1"/>
          <p:cNvSpPr txBox="1"/>
          <p:nvPr/>
        </p:nvSpPr>
        <p:spPr>
          <a:xfrm>
            <a:off x="1532074" y="2407444"/>
            <a:ext cx="9137945" cy="878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fi-FI"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Suomi on energia-alan edelläkävijä</a:t>
            </a:r>
            <a:endParaRPr sz="4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5"/>
          <p:cNvSpPr txBox="1">
            <a:spLocks noGrp="1"/>
          </p:cNvSpPr>
          <p:nvPr>
            <p:ph type="title"/>
          </p:nvPr>
        </p:nvSpPr>
        <p:spPr>
          <a:xfrm>
            <a:off x="614081" y="365125"/>
            <a:ext cx="947868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body" idx="1"/>
          </p:nvPr>
        </p:nvSpPr>
        <p:spPr>
          <a:xfrm>
            <a:off x="614081" y="1825625"/>
            <a:ext cx="947868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dt" idx="10"/>
          </p:nvPr>
        </p:nvSpPr>
        <p:spPr>
          <a:xfrm>
            <a:off x="10588815" y="6356350"/>
            <a:ext cx="1014507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ftr" idx="11"/>
          </p:nvPr>
        </p:nvSpPr>
        <p:spPr>
          <a:xfrm>
            <a:off x="6775824" y="6356350"/>
            <a:ext cx="3812992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sldNum" idx="12"/>
          </p:nvPr>
        </p:nvSpPr>
        <p:spPr>
          <a:xfrm>
            <a:off x="5819589" y="6356350"/>
            <a:ext cx="545354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icture left">
  <p:cSld name="Content and picture lef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>
            <a:spLocks noGrp="1"/>
          </p:cNvSpPr>
          <p:nvPr>
            <p:ph type="pic" idx="2"/>
          </p:nvPr>
        </p:nvSpPr>
        <p:spPr>
          <a:xfrm>
            <a:off x="148759" y="141288"/>
            <a:ext cx="5807075" cy="655161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6188638" y="365125"/>
            <a:ext cx="53922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6190132" y="1825625"/>
            <a:ext cx="539077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10588815" y="6356350"/>
            <a:ext cx="1014507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9595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6775824" y="6356350"/>
            <a:ext cx="3812992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9595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5819589" y="6356350"/>
            <a:ext cx="545354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29" name="Google Shape;2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7" y="6405771"/>
            <a:ext cx="1490123" cy="182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 txBox="1">
            <a:spLocks noGrp="1"/>
          </p:cNvSpPr>
          <p:nvPr>
            <p:ph type="title"/>
          </p:nvPr>
        </p:nvSpPr>
        <p:spPr>
          <a:xfrm>
            <a:off x="614081" y="365125"/>
            <a:ext cx="947868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dt" idx="10"/>
          </p:nvPr>
        </p:nvSpPr>
        <p:spPr>
          <a:xfrm>
            <a:off x="10588815" y="6356350"/>
            <a:ext cx="1014507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ftr" idx="11"/>
          </p:nvPr>
        </p:nvSpPr>
        <p:spPr>
          <a:xfrm>
            <a:off x="6775824" y="6356350"/>
            <a:ext cx="3812992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sldNum" idx="12"/>
          </p:nvPr>
        </p:nvSpPr>
        <p:spPr>
          <a:xfrm>
            <a:off x="5819589" y="6356350"/>
            <a:ext cx="545354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icture right">
  <p:cSld name="Content and picture righ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8"/>
          <p:cNvSpPr>
            <a:spLocks noGrp="1"/>
          </p:cNvSpPr>
          <p:nvPr>
            <p:ph type="pic" idx="2"/>
          </p:nvPr>
        </p:nvSpPr>
        <p:spPr>
          <a:xfrm>
            <a:off x="6237288" y="141288"/>
            <a:ext cx="5807075" cy="655161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614081" y="365125"/>
            <a:ext cx="53922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1"/>
          </p:nvPr>
        </p:nvSpPr>
        <p:spPr>
          <a:xfrm>
            <a:off x="615575" y="1825625"/>
            <a:ext cx="539077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dt" idx="10"/>
          </p:nvPr>
        </p:nvSpPr>
        <p:spPr>
          <a:xfrm>
            <a:off x="10588815" y="6356350"/>
            <a:ext cx="1014507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ftr" idx="11"/>
          </p:nvPr>
        </p:nvSpPr>
        <p:spPr>
          <a:xfrm>
            <a:off x="6775824" y="6356350"/>
            <a:ext cx="3812992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sldNum" idx="12"/>
          </p:nvPr>
        </p:nvSpPr>
        <p:spPr>
          <a:xfrm>
            <a:off x="5819589" y="6356350"/>
            <a:ext cx="545354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7"/>
          <p:cNvSpPr txBox="1">
            <a:spLocks noGrp="1"/>
          </p:cNvSpPr>
          <p:nvPr>
            <p:ph type="dt" idx="10"/>
          </p:nvPr>
        </p:nvSpPr>
        <p:spPr>
          <a:xfrm>
            <a:off x="10588815" y="6356350"/>
            <a:ext cx="1014507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ftr" idx="11"/>
          </p:nvPr>
        </p:nvSpPr>
        <p:spPr>
          <a:xfrm>
            <a:off x="6775824" y="6356350"/>
            <a:ext cx="3812992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sldNum" idx="12"/>
          </p:nvPr>
        </p:nvSpPr>
        <p:spPr>
          <a:xfrm>
            <a:off x="5819589" y="6356350"/>
            <a:ext cx="545354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9"/>
          <p:cNvSpPr/>
          <p:nvPr/>
        </p:nvSpPr>
        <p:spPr>
          <a:xfrm>
            <a:off x="156883" y="141298"/>
            <a:ext cx="11887200" cy="58192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48;p19"/>
          <p:cNvPicPr preferRelativeResize="0"/>
          <p:nvPr/>
        </p:nvPicPr>
        <p:blipFill rotWithShape="1">
          <a:blip r:embed="rId2">
            <a:alphaModFix amt="50000"/>
          </a:blip>
          <a:srcRect t="121"/>
          <a:stretch/>
        </p:blipFill>
        <p:spPr>
          <a:xfrm>
            <a:off x="156883" y="143123"/>
            <a:ext cx="11899392" cy="582376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9"/>
          <p:cNvSpPr txBox="1">
            <a:spLocks noGrp="1"/>
          </p:cNvSpPr>
          <p:nvPr>
            <p:ph type="ctrTitle"/>
          </p:nvPr>
        </p:nvSpPr>
        <p:spPr>
          <a:xfrm>
            <a:off x="1524000" y="1486647"/>
            <a:ext cx="9144000" cy="182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subTitle" idx="1"/>
          </p:nvPr>
        </p:nvSpPr>
        <p:spPr>
          <a:xfrm>
            <a:off x="1524000" y="3848572"/>
            <a:ext cx="9144000" cy="74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1" name="Google Shape;51;p19" descr="ET_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211" y="6121400"/>
            <a:ext cx="2506997" cy="560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Google Shape;52;p19"/>
          <p:cNvCxnSpPr/>
          <p:nvPr/>
        </p:nvCxnSpPr>
        <p:spPr>
          <a:xfrm>
            <a:off x="3916411" y="3535953"/>
            <a:ext cx="43200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>
  <p:cSld name="Otsikkodia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0"/>
          <p:cNvSpPr/>
          <p:nvPr/>
        </p:nvSpPr>
        <p:spPr>
          <a:xfrm>
            <a:off x="156883" y="141298"/>
            <a:ext cx="11887200" cy="581923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20" descr="swoosh_1.png"/>
          <p:cNvPicPr preferRelativeResize="0"/>
          <p:nvPr/>
        </p:nvPicPr>
        <p:blipFill rotWithShape="1">
          <a:blip r:embed="rId2">
            <a:alphaModFix amt="50000"/>
          </a:blip>
          <a:srcRect t="121"/>
          <a:stretch/>
        </p:blipFill>
        <p:spPr>
          <a:xfrm>
            <a:off x="156883" y="143123"/>
            <a:ext cx="11899392" cy="582376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0"/>
          <p:cNvSpPr txBox="1">
            <a:spLocks noGrp="1"/>
          </p:cNvSpPr>
          <p:nvPr>
            <p:ph type="ctrTitle"/>
          </p:nvPr>
        </p:nvSpPr>
        <p:spPr>
          <a:xfrm>
            <a:off x="1524000" y="1486647"/>
            <a:ext cx="9144000" cy="182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ubTitle" idx="1"/>
          </p:nvPr>
        </p:nvSpPr>
        <p:spPr>
          <a:xfrm>
            <a:off x="1524000" y="3848572"/>
            <a:ext cx="9144000" cy="74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8" name="Google Shape;58;p20" descr="ET_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211" y="6121400"/>
            <a:ext cx="2506997" cy="560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20"/>
          <p:cNvCxnSpPr/>
          <p:nvPr/>
        </p:nvCxnSpPr>
        <p:spPr>
          <a:xfrm>
            <a:off x="3916411" y="3535953"/>
            <a:ext cx="43200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>
            <a:off x="156883" y="141298"/>
            <a:ext cx="11887200" cy="58192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22"/>
          <p:cNvPicPr preferRelativeResize="0"/>
          <p:nvPr/>
        </p:nvPicPr>
        <p:blipFill rotWithShape="1">
          <a:blip r:embed="rId2">
            <a:alphaModFix amt="50000"/>
          </a:blip>
          <a:srcRect t="120" b="2"/>
          <a:stretch/>
        </p:blipFill>
        <p:spPr>
          <a:xfrm>
            <a:off x="156883" y="143123"/>
            <a:ext cx="11899392" cy="582376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2"/>
          <p:cNvSpPr txBox="1">
            <a:spLocks noGrp="1"/>
          </p:cNvSpPr>
          <p:nvPr>
            <p:ph type="ctrTitle"/>
          </p:nvPr>
        </p:nvSpPr>
        <p:spPr>
          <a:xfrm>
            <a:off x="1524000" y="1486647"/>
            <a:ext cx="9144000" cy="182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ubTitle" idx="1"/>
          </p:nvPr>
        </p:nvSpPr>
        <p:spPr>
          <a:xfrm>
            <a:off x="1524000" y="3848572"/>
            <a:ext cx="9144000" cy="74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65" name="Google Shape;65;p22"/>
          <p:cNvCxnSpPr/>
          <p:nvPr/>
        </p:nvCxnSpPr>
        <p:spPr>
          <a:xfrm>
            <a:off x="3916411" y="3535953"/>
            <a:ext cx="43200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6" name="Google Shape;66;p22" descr="ET_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211" y="6121400"/>
            <a:ext cx="2506997" cy="560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614081" y="365125"/>
            <a:ext cx="947868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614081" y="1825625"/>
            <a:ext cx="947868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5144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0D2B"/>
              </a:buClr>
              <a:buSzPts val="1600"/>
              <a:buFont typeface="Merriweather Sans"/>
              <a:buChar char="–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10588815" y="6356350"/>
            <a:ext cx="1014507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6775824" y="6356350"/>
            <a:ext cx="3812992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5819589" y="6356350"/>
            <a:ext cx="545354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11" name="Google Shape;11;p13" descr="ET_vesileima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11202" y="6405771"/>
            <a:ext cx="1490134" cy="18207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helen.fi/uutiset/2023/hukkalampoa-helsinkilaisille-telian-datakeskus-lammittaa-tuhansia-koteja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helen.fi/uutiset/2022/energian-kausivaraston-rakentaminen-kruunuvuoren-kallioluoliin-on-k%C3%A4ynnistynyt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3.xml"/><Relationship Id="rId5" Type="http://schemas.openxmlformats.org/officeDocument/2006/relationships/slide" Target="slide5.xml"/><Relationship Id="rId10" Type="http://schemas.openxmlformats.org/officeDocument/2006/relationships/slide" Target="slide11.xml"/><Relationship Id="rId4" Type="http://schemas.openxmlformats.org/officeDocument/2006/relationships/slide" Target="slide4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D_6ZmEzcy_E?si=U-q_VqkAjGH_aPt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" descr="Kuva kahdesta hymyilevästä tytöstä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8664" b="8664"/>
          <a:stretch/>
        </p:blipFill>
        <p:spPr>
          <a:xfrm>
            <a:off x="0" y="0"/>
            <a:ext cx="12443402" cy="714102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26" name="Google Shape;126;p1"/>
          <p:cNvSpPr txBox="1">
            <a:spLocks noGrp="1"/>
          </p:cNvSpPr>
          <p:nvPr>
            <p:ph type="ctrTitle"/>
          </p:nvPr>
        </p:nvSpPr>
        <p:spPr>
          <a:xfrm>
            <a:off x="1716911" y="2958882"/>
            <a:ext cx="9144000" cy="1829081"/>
          </a:xfrm>
          <a:prstGeom prst="rect">
            <a:avLst/>
          </a:prstGeom>
          <a:noFill/>
          <a:ln>
            <a:noFill/>
          </a:ln>
          <a:effectLst>
            <a:outerShdw blurRad="683546" sx="156001" sy="156001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Calibri"/>
              <a:buNone/>
            </a:pPr>
            <a:r>
              <a:rPr lang="fi-FI"/>
              <a:t>Kestävä </a:t>
            </a:r>
            <a:br>
              <a:rPr lang="fi-FI"/>
            </a:br>
            <a:r>
              <a:rPr lang="fi-FI"/>
              <a:t>energiatulevaisuus </a:t>
            </a:r>
            <a:br>
              <a:rPr lang="fi-FI"/>
            </a:br>
            <a:r>
              <a:rPr lang="fi-FI"/>
              <a:t>asiakkaille</a:t>
            </a:r>
            <a:endParaRPr/>
          </a:p>
        </p:txBody>
      </p:sp>
      <p:pic>
        <p:nvPicPr>
          <p:cNvPr id="127" name="Google Shape;12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636" y="5906734"/>
            <a:ext cx="2137832" cy="4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9" descr="Kuva aurinkopaneeleista talon katolla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7411" r="23498"/>
          <a:stretch/>
        </p:blipFill>
        <p:spPr>
          <a:xfrm>
            <a:off x="148759" y="153194"/>
            <a:ext cx="5807075" cy="655161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230" name="Google Shape;230;p9"/>
          <p:cNvSpPr txBox="1">
            <a:spLocks noGrp="1"/>
          </p:cNvSpPr>
          <p:nvPr>
            <p:ph type="title"/>
          </p:nvPr>
        </p:nvSpPr>
        <p:spPr>
          <a:xfrm>
            <a:off x="6188638" y="141289"/>
            <a:ext cx="5392271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fi-FI" sz="3600" dirty="0"/>
              <a:t>Energian pientuottajien </a:t>
            </a:r>
            <a:br>
              <a:rPr lang="fi-FI" sz="3600" dirty="0"/>
            </a:br>
            <a:r>
              <a:rPr lang="fi-FI" sz="3600" dirty="0"/>
              <a:t>määrä kasvaa</a:t>
            </a:r>
            <a:endParaRPr dirty="0"/>
          </a:p>
        </p:txBody>
      </p:sp>
      <p:sp>
        <p:nvSpPr>
          <p:cNvPr id="231" name="Google Shape;231;p9"/>
          <p:cNvSpPr txBox="1">
            <a:spLocks noGrp="1"/>
          </p:cNvSpPr>
          <p:nvPr>
            <p:ph type="body" idx="1"/>
          </p:nvPr>
        </p:nvSpPr>
        <p:spPr>
          <a:xfrm>
            <a:off x="6190132" y="1690689"/>
            <a:ext cx="5390777" cy="473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dirty="0"/>
              <a:t>Energian pientuotannon ratkaisuista tulee jokamiehen teknologiaa ja vaivatonta ”avaimet käteen” -palvelua. Tämä edistää kotitalouksien ja muiden asiakkaiden valinnanvapautta ja mahdollisuuksia energiavalinnoissa.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dirty="0"/>
              <a:t>Sähkön pientuottajia oli Suomessa jo 70 000 syksyllä 2023. Kiinnostus sähkön ja lämmön hajautettua pientuotantoa kohtaan todennäköisesti kasvaa eikä kyse ole vain omakotitaloasujista.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dirty="0"/>
              <a:t>Esimerkiksi maatilat pystyvät hyödyntämään energiaomavaraisuutta ja vähentämään ostoenergiaa kysyntäpiikeissä sekä myymään omaa tuotantoaan verkkoon.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dirty="0"/>
              <a:t>Myös energiayhteisöjen määrä kasvaa, kun taloyhtiöt laittavat aurinkopaneelit esimerkiksi autokatoksen päälle. Asukkaat voivat hyödyntää itse tai myydä eteenpäin tuottamaansa energiaa.</a:t>
            </a:r>
            <a:endParaRPr dirty="0"/>
          </a:p>
        </p:txBody>
      </p:sp>
      <p:pic>
        <p:nvPicPr>
          <p:cNvPr id="232" name="Google Shape;23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636" y="5951123"/>
            <a:ext cx="2137832" cy="4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9"/>
          <p:cNvSpPr txBox="1"/>
          <p:nvPr/>
        </p:nvSpPr>
        <p:spPr>
          <a:xfrm>
            <a:off x="346467" y="4686328"/>
            <a:ext cx="4197350" cy="181584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ESIMERKKI </a:t>
            </a:r>
            <a:b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Savon Voima </a:t>
            </a: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ollut mukana toteuttamassa energiaratkaisua uuteen energiayhteisöön Iisalmen Peltosalmelle. 24 huoneiston kokoinen rivitaloasunto-osakeyhtiö tuottaa auringosta energiaa niin myyntiin kuin omaan käyttöön. Ratkaisulla asunto-osakeyhtiö kykenee minimoimaan kustannuksia ja tukemaan vihreää siirtymää.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29b1af34d3d_1_18" descr="Kuva datakeskuksen käytävältä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950" r="35336"/>
          <a:stretch/>
        </p:blipFill>
        <p:spPr>
          <a:xfrm>
            <a:off x="148761" y="153194"/>
            <a:ext cx="5807073" cy="655161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269" name="Google Shape;269;g29b1af34d3d_1_18"/>
          <p:cNvSpPr txBox="1">
            <a:spLocks noGrp="1"/>
          </p:cNvSpPr>
          <p:nvPr>
            <p:ph type="title"/>
          </p:nvPr>
        </p:nvSpPr>
        <p:spPr>
          <a:xfrm>
            <a:off x="6189376" y="431225"/>
            <a:ext cx="5392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r>
              <a:rPr lang="fi-FI" dirty="0"/>
              <a:t>Vahvat energiaverkot mahdollistavat muutoksen</a:t>
            </a:r>
            <a:endParaRPr dirty="0"/>
          </a:p>
        </p:txBody>
      </p:sp>
      <p:sp>
        <p:nvSpPr>
          <p:cNvPr id="270" name="Google Shape;270;g29b1af34d3d_1_18"/>
          <p:cNvSpPr txBox="1">
            <a:spLocks noGrp="1"/>
          </p:cNvSpPr>
          <p:nvPr>
            <p:ph type="body" idx="1"/>
          </p:nvPr>
        </p:nvSpPr>
        <p:spPr>
          <a:xfrm>
            <a:off x="6190132" y="2093495"/>
            <a:ext cx="5390700" cy="408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2200" dirty="0"/>
              <a:t>Kaksisuuntaisesti ja älykkäästi toimivat energiaverkot mahdollistavat asiakkaiden roolin kasvamisen ja kestävän energiajärjestelmän syntymisen. </a:t>
            </a:r>
            <a:endParaRPr sz="22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2200" dirty="0"/>
              <a:t>Vahvat sähköverkot ja niihin investoiminen myös mahdollistavat sähköisen liikenteen, sähköistyvän lämmityksen ja teollisuuden sekä lukuisten toimijoiden ryhtymisen sähköntuottajiksi eri puolilla Suomea. </a:t>
            </a:r>
            <a:endParaRPr sz="2200" dirty="0"/>
          </a:p>
        </p:txBody>
      </p:sp>
      <p:pic>
        <p:nvPicPr>
          <p:cNvPr id="271" name="Google Shape;271;g29b1af34d3d_1_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636" y="5951123"/>
            <a:ext cx="2137831" cy="4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29b1af34d3d_1_18"/>
          <p:cNvSpPr txBox="1"/>
          <p:nvPr/>
        </p:nvSpPr>
        <p:spPr>
          <a:xfrm>
            <a:off x="419209" y="5212459"/>
            <a:ext cx="6096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fi-FI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29b1af34d3d_1_18"/>
          <p:cNvSpPr txBox="1"/>
          <p:nvPr/>
        </p:nvSpPr>
        <p:spPr>
          <a:xfrm>
            <a:off x="357424" y="4696652"/>
            <a:ext cx="4985700" cy="1816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ESIMERKKI</a:t>
            </a:r>
            <a:b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i-FI" sz="1400" b="0" i="0" u="none" strike="noStrike" cap="none" dirty="0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Telia Helsinki Data Center</a:t>
            </a: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on Pohjoismaiden suurin avoin datakeskus, jonka keskeisenä tavoitteena on alusta asti ollut hukkalämmön tehokas hyödyntäminen. Datakeskuksen suuresta sähkönkulutuksesta johtuva hukkalämpö kerätään ja hyödynnetään </a:t>
            </a:r>
            <a: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Helenin</a:t>
            </a: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lämmön talteenoton avulla Helsingin kaukolämpöverkossa. Kaukolämpöverkkoon ohjattu lämpö lämmittää parhaimmillaan yli 20 000 helsinkiläisen kotia.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g29b1af34d3d_1_37" descr="Piirroskuva, joka kuvaa energian kausivarastointia kallioluolassa sijaitsevassa energiavarastossa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9537" r="6419"/>
          <a:stretch/>
        </p:blipFill>
        <p:spPr>
          <a:xfrm>
            <a:off x="148759" y="153195"/>
            <a:ext cx="5807074" cy="655161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279" name="Google Shape;279;g29b1af34d3d_1_37"/>
          <p:cNvSpPr txBox="1">
            <a:spLocks noGrp="1"/>
          </p:cNvSpPr>
          <p:nvPr>
            <p:ph type="title"/>
          </p:nvPr>
        </p:nvSpPr>
        <p:spPr>
          <a:xfrm>
            <a:off x="6189376" y="431225"/>
            <a:ext cx="5392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r>
              <a:rPr lang="fi-FI"/>
              <a:t>Vahvat energiaverkot mahdollistavat muutoksen</a:t>
            </a:r>
            <a:endParaRPr/>
          </a:p>
        </p:txBody>
      </p:sp>
      <p:sp>
        <p:nvSpPr>
          <p:cNvPr id="280" name="Google Shape;280;g29b1af34d3d_1_37"/>
          <p:cNvSpPr txBox="1">
            <a:spLocks noGrp="1"/>
          </p:cNvSpPr>
          <p:nvPr>
            <p:ph type="body" idx="1"/>
          </p:nvPr>
        </p:nvSpPr>
        <p:spPr>
          <a:xfrm>
            <a:off x="6190132" y="1825625"/>
            <a:ext cx="5390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2200" dirty="0"/>
              <a:t>Tulevaisuudessa eri toimijat voivat tuoda laajasti kaukolämpöverkkoon omasta toiminnastaan syntyvää hukkalämpöä. Ylipäätään kaukolämpö toimii jouston välineenä, kun edullista sähköä voidaan hyödyntää lämmitykseen tai jäähdytykseen.</a:t>
            </a:r>
            <a:endParaRPr sz="22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2200" dirty="0"/>
              <a:t>Kaukolämpöverkosta tulee myös keino “säilöä” kesän lämpöä talvipakkasille: energian kausivarastoja lämmitetään kesällä uusiutuvalla energialla ja talvella lämpö puretaan kaukolämpöverkkoon. </a:t>
            </a:r>
            <a:endParaRPr sz="2200" dirty="0"/>
          </a:p>
        </p:txBody>
      </p:sp>
      <p:pic>
        <p:nvPicPr>
          <p:cNvPr id="281" name="Google Shape;281;g29b1af34d3d_1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636" y="5951123"/>
            <a:ext cx="2137831" cy="4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29b1af34d3d_1_37"/>
          <p:cNvSpPr txBox="1"/>
          <p:nvPr/>
        </p:nvSpPr>
        <p:spPr>
          <a:xfrm>
            <a:off x="419209" y="5212459"/>
            <a:ext cx="6096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fi-FI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29b1af34d3d_1_37"/>
          <p:cNvSpPr txBox="1"/>
          <p:nvPr/>
        </p:nvSpPr>
        <p:spPr>
          <a:xfrm>
            <a:off x="320353" y="4935259"/>
            <a:ext cx="4896600" cy="1600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ESIMERKKI</a:t>
            </a:r>
            <a:b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Energian kausivarastointi on tärkeä osa uuden </a:t>
            </a:r>
            <a:r>
              <a:rPr lang="fi-FI" sz="1400" b="0" i="0" u="none" strike="noStrike" cap="none" dirty="0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Kruunuvuorenrannan kaupunginosan energiajärjestelmää</a:t>
            </a: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jossa hyödynnetään uudella tavalla auringon lämmittämää merivettä sekä asuinrakennusten kierrätyslämpöä. Kallioluolassa sijaitsevan energiavaraston myötä asuinalueen käytönaikainen hiilijalanjälki tulee olemaan lähes nolla. 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0" descr="Rakeinen kuva kaupungista yöaikaan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5593" r="25592"/>
          <a:stretch/>
        </p:blipFill>
        <p:spPr>
          <a:xfrm>
            <a:off x="6237288" y="141288"/>
            <a:ext cx="5807075" cy="655161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289" name="Google Shape;289;p10"/>
          <p:cNvSpPr txBox="1">
            <a:spLocks noGrp="1"/>
          </p:cNvSpPr>
          <p:nvPr>
            <p:ph type="title"/>
          </p:nvPr>
        </p:nvSpPr>
        <p:spPr>
          <a:xfrm>
            <a:off x="614081" y="681037"/>
            <a:ext cx="53922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r>
              <a:rPr lang="fi-FI" dirty="0"/>
              <a:t>Tietoturvaan ja toimintavarmuuteen voidaan luottaa</a:t>
            </a:r>
            <a:endParaRPr dirty="0"/>
          </a:p>
        </p:txBody>
      </p:sp>
      <p:sp>
        <p:nvSpPr>
          <p:cNvPr id="290" name="Google Shape;290;p10"/>
          <p:cNvSpPr txBox="1">
            <a:spLocks noGrp="1"/>
          </p:cNvSpPr>
          <p:nvPr>
            <p:ph type="body" idx="1"/>
          </p:nvPr>
        </p:nvSpPr>
        <p:spPr>
          <a:xfrm>
            <a:off x="615575" y="2226819"/>
            <a:ext cx="5390777" cy="385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dirty="0"/>
              <a:t>Tulevaisuudessa energian hallinnasta tulee yhä automatisoidumpaa ja vaivattomampaa, kun älykkäät laitteet, kiinteistöt, tietojärjestelmät, asiakkaat ja palveluntarjoajat keskustelevat saumattomasti keskenään.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dirty="0"/>
              <a:t>Samaan aikaan tietoturvan ja toimintavarmuuden merkitys kasvavat entisestään. Ne ovat kuitenkin asioita, jotka ovat aina olleet energia-alan DNA:ssa.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dirty="0"/>
              <a:t>Asiakkaiden tiedot ja kriittiset toiminnot turvataan myös digitalisaation aikakaudella. Tietoturvan eteen tehdään jatkuvasti töitä. 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dirty="0"/>
              <a:t>Työtä tehdään yhdessä esimerkiksi Kyberturvakeskuksen ja Huoltovarmuuskeskuksen kanssa.</a:t>
            </a:r>
            <a:endParaRPr dirty="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291" name="Google Shape;29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636" y="5951123"/>
            <a:ext cx="2137832" cy="4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 descr="Kuva sähkötorneista illan hämärässä.">
            <a:extLst>
              <a:ext uri="{FF2B5EF4-FFF2-40B4-BE49-F238E27FC236}">
                <a16:creationId xmlns:a16="http://schemas.microsoft.com/office/drawing/2014/main" id="{D761E986-E871-9077-2174-760A585B1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12" r="38006"/>
          <a:stretch/>
        </p:blipFill>
        <p:spPr>
          <a:xfrm>
            <a:off x="156884" y="141288"/>
            <a:ext cx="5798950" cy="6551612"/>
          </a:xfrm>
          <a:prstGeom prst="rect">
            <a:avLst/>
          </a:prstGeom>
        </p:spPr>
      </p:pic>
      <p:sp>
        <p:nvSpPr>
          <p:cNvPr id="297" name="Google Shape;297;p12"/>
          <p:cNvSpPr txBox="1">
            <a:spLocks noGrp="1"/>
          </p:cNvSpPr>
          <p:nvPr>
            <p:ph type="title"/>
          </p:nvPr>
        </p:nvSpPr>
        <p:spPr>
          <a:xfrm>
            <a:off x="6188638" y="429277"/>
            <a:ext cx="5392271" cy="107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lang="fi-FI" sz="3600" dirty="0"/>
              <a:t>Muutos pähkinänkuoressa</a:t>
            </a:r>
            <a:endParaRPr dirty="0"/>
          </a:p>
        </p:txBody>
      </p:sp>
      <p:sp>
        <p:nvSpPr>
          <p:cNvPr id="298" name="Google Shape;298;p12"/>
          <p:cNvSpPr txBox="1">
            <a:spLocks noGrp="1"/>
          </p:cNvSpPr>
          <p:nvPr>
            <p:ph type="body" idx="1"/>
          </p:nvPr>
        </p:nvSpPr>
        <p:spPr>
          <a:xfrm>
            <a:off x="6190133" y="1503947"/>
            <a:ext cx="5390776" cy="492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Aft>
                <a:spcPts val="0"/>
              </a:spcAft>
              <a:buSzPts val="1700"/>
              <a:buFont typeface="Calibri"/>
              <a:buChar char="•"/>
            </a:pPr>
            <a:r>
              <a:rPr lang="fi-FI" sz="1700" dirty="0"/>
              <a:t>Asiakkaan merkitys kasvaa valtavasti uudessa energiajärjestelmässä, jossa päästöttömän energian tuotanto ja käyttö lisääntyvät. </a:t>
            </a:r>
            <a:r>
              <a:rPr lang="fi-FI" sz="1700" dirty="0">
                <a:solidFill>
                  <a:srgbClr val="595959"/>
                </a:solidFill>
              </a:rPr>
              <a:t>Asiakkaat ovat yhä </a:t>
            </a:r>
            <a:r>
              <a:rPr lang="fi-FI" sz="1700" dirty="0"/>
              <a:t>useammin </a:t>
            </a:r>
            <a:r>
              <a:rPr lang="fi-FI" sz="1700" dirty="0">
                <a:solidFill>
                  <a:srgbClr val="595959"/>
                </a:solidFill>
              </a:rPr>
              <a:t>myös energian tuottajia, varastoijia ja halutessaan myyjiä.</a:t>
            </a:r>
            <a:endParaRPr sz="1700" dirty="0">
              <a:solidFill>
                <a:srgbClr val="595959"/>
              </a:solidFill>
            </a:endParaRPr>
          </a:p>
          <a:p>
            <a:pPr marL="228600" lvl="0" indent="-228600" algn="l" rtl="0">
              <a:lnSpc>
                <a:spcPct val="90000"/>
              </a:lnSpc>
              <a:spcAft>
                <a:spcPts val="0"/>
              </a:spcAft>
              <a:buSzPts val="1700"/>
              <a:buFont typeface="Calibri"/>
              <a:buChar char="•"/>
            </a:pPr>
            <a:r>
              <a:rPr lang="fi-FI" sz="1700" dirty="0"/>
              <a:t>Data ja automaatio tuovat uusia mahdollisuuksia esimerkiksi sisätilojen olosuhteiden säätämiselle innovatiivisilla lämmitys- ja jäähdytysratkaisuilla. Energiaratkaisuja aletaan ostaa tulevaisuudessa kokonaispalveluina.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Aft>
                <a:spcPts val="0"/>
              </a:spcAft>
              <a:buSzPts val="1700"/>
              <a:buFont typeface="Calibri"/>
              <a:buChar char="•"/>
            </a:pPr>
            <a:r>
              <a:rPr lang="fi-FI" sz="1700" dirty="0"/>
              <a:t>Muutos etenee vauhdikkaasti ja markkinaehtoisesti.</a:t>
            </a:r>
            <a:endParaRPr sz="1700" dirty="0"/>
          </a:p>
          <a:p>
            <a:pPr marL="228600" lvl="0" indent="-228600" algn="l" rtl="0">
              <a:lnSpc>
                <a:spcPct val="90000"/>
              </a:lnSpc>
              <a:spcAft>
                <a:spcPts val="0"/>
              </a:spcAft>
              <a:buSzPts val="1700"/>
              <a:buFont typeface="Calibri"/>
              <a:buChar char="•"/>
            </a:pPr>
            <a:r>
              <a:rPr lang="fi-FI" sz="1700" i="0" dirty="0"/>
              <a:t>Sähkö, lämpö, liikenne ja kaasu ovat yhdistymässä toisiaan tukevaksi uudenlaiseksi </a:t>
            </a:r>
            <a:r>
              <a:rPr lang="fi-FI" sz="1700" dirty="0"/>
              <a:t>älykkääksi </a:t>
            </a:r>
            <a:r>
              <a:rPr lang="fi-FI" sz="1700" i="0" dirty="0"/>
              <a:t>järjestelmäksi</a:t>
            </a:r>
            <a:r>
              <a:rPr lang="fi-FI" sz="1700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. </a:t>
            </a:r>
            <a:r>
              <a:rPr lang="fi-FI" sz="1700" i="0" dirty="0"/>
              <a:t>Vahvat energiaverkot ja niihin investoiminen mahdollistavat muutoksen.</a:t>
            </a:r>
            <a:endParaRPr sz="1700" dirty="0"/>
          </a:p>
          <a:p>
            <a:pPr marL="228600" lvl="0" indent="-228600" algn="l" rtl="0">
              <a:lnSpc>
                <a:spcPct val="90000"/>
              </a:lnSpc>
              <a:spcAft>
                <a:spcPts val="0"/>
              </a:spcAft>
              <a:buSzPts val="1700"/>
              <a:buFont typeface="Calibri"/>
              <a:buChar char="•"/>
            </a:pPr>
            <a:r>
              <a:rPr lang="fi-FI" sz="1700" dirty="0"/>
              <a:t>Yksinään asiakkaiden roolin kasvu ei ratkaise tarvetta tasapainottaa uutta energiajärjestelmää, mutta se auttaa siinä huomattavasti. </a:t>
            </a:r>
            <a:endParaRPr dirty="0"/>
          </a:p>
        </p:txBody>
      </p:sp>
      <p:pic>
        <p:nvPicPr>
          <p:cNvPr id="299" name="Google Shape;29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636" y="5951123"/>
            <a:ext cx="2137832" cy="4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>
            <a:spLocks noGrp="1"/>
          </p:cNvSpPr>
          <p:nvPr>
            <p:ph type="title"/>
          </p:nvPr>
        </p:nvSpPr>
        <p:spPr>
          <a:xfrm>
            <a:off x="614081" y="365125"/>
            <a:ext cx="947868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fi-FI">
                <a:solidFill>
                  <a:schemeClr val="dk2"/>
                </a:solidFill>
              </a:rPr>
              <a:t>Sisällysluettelo</a:t>
            </a:r>
            <a:endParaRPr/>
          </a:p>
        </p:txBody>
      </p:sp>
      <p:sp>
        <p:nvSpPr>
          <p:cNvPr id="133" name="Google Shape;133;p2"/>
          <p:cNvSpPr txBox="1">
            <a:spLocks noGrp="1"/>
          </p:cNvSpPr>
          <p:nvPr>
            <p:ph type="body" idx="1"/>
          </p:nvPr>
        </p:nvSpPr>
        <p:spPr>
          <a:xfrm>
            <a:off x="5033471" y="803306"/>
            <a:ext cx="6742633" cy="547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86899" lvl="0" indent="-486899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25"/>
              <a:buAutoNum type="arabicPeriod"/>
            </a:pPr>
            <a:r>
              <a:rPr lang="fi-FI" sz="2000" dirty="0">
                <a:hlinkClick r:id="rId3" action="ppaction://hlinksldjump"/>
              </a:rPr>
              <a:t>Haaste: käynnissä on ennennäkemätön muutos</a:t>
            </a:r>
            <a:endParaRPr sz="2400" dirty="0"/>
          </a:p>
          <a:p>
            <a:pPr marL="486899" lvl="0" indent="-486899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25"/>
              <a:buAutoNum type="arabicPeriod"/>
            </a:pPr>
            <a:r>
              <a:rPr lang="fi-FI" sz="2000" dirty="0">
                <a:hlinkClick r:id="rId4" action="ppaction://hlinksldjump"/>
              </a:rPr>
              <a:t>Asiakkaat aktiiviseksi osaksi ratkaisuja</a:t>
            </a:r>
            <a:endParaRPr dirty="0"/>
          </a:p>
          <a:p>
            <a:pPr marL="486899" indent="-486899">
              <a:lnSpc>
                <a:spcPct val="120000"/>
              </a:lnSpc>
              <a:buClr>
                <a:schemeClr val="dk2"/>
              </a:buClr>
              <a:buSzPts val="2625"/>
              <a:buFont typeface="Arial"/>
              <a:buAutoNum type="arabicPeriod"/>
            </a:pPr>
            <a:r>
              <a:rPr lang="fi-FI" sz="2000" dirty="0">
                <a:hlinkClick r:id="rId5" action="ppaction://hlinksldjump"/>
              </a:rPr>
              <a:t>Kohti älykästä ja joustavaa energiajärjestelmää</a:t>
            </a:r>
            <a:endParaRPr lang="fi-FI" sz="2000" dirty="0"/>
          </a:p>
          <a:p>
            <a:pPr marL="486899" lvl="0" indent="-486899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25"/>
              <a:buAutoNum type="arabicPeriod"/>
            </a:pPr>
            <a:r>
              <a:rPr lang="fi-FI" sz="2000" dirty="0">
                <a:hlinkClick r:id="rId6" action="ppaction://hlinksldjump"/>
              </a:rPr>
              <a:t>Uusia toimijoita energiamarkkinoille</a:t>
            </a:r>
            <a:endParaRPr sz="2400" dirty="0"/>
          </a:p>
          <a:p>
            <a:pPr marL="486899" lvl="0" indent="-486899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25"/>
              <a:buAutoNum type="arabicPeriod"/>
            </a:pPr>
            <a:r>
              <a:rPr lang="fi-FI" sz="2000" dirty="0">
                <a:hlinkClick r:id="rId7" action="ppaction://hlinksldjump"/>
              </a:rPr>
              <a:t>Rakennuksista ja kotitalouksista lämpövarastoja</a:t>
            </a:r>
            <a:endParaRPr sz="2400" dirty="0"/>
          </a:p>
          <a:p>
            <a:pPr marL="486899" lvl="0" indent="-486899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25"/>
              <a:buAutoNum type="arabicPeriod"/>
            </a:pPr>
            <a:r>
              <a:rPr lang="fi-FI" sz="2000" dirty="0">
                <a:hlinkClick r:id="rId8" action="ppaction://hlinksldjump"/>
              </a:rPr>
              <a:t>Liikenne muuttuu osaksi energiajärjestelmää </a:t>
            </a:r>
            <a:endParaRPr sz="2400" dirty="0"/>
          </a:p>
          <a:p>
            <a:pPr marL="486899" lvl="0" indent="-486899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25"/>
              <a:buAutoNum type="arabicPeriod"/>
            </a:pPr>
            <a:r>
              <a:rPr lang="fi-FI" sz="2000" dirty="0">
                <a:hlinkClick r:id="rId9" action="ppaction://hlinksldjump"/>
              </a:rPr>
              <a:t>Energian pientuottajien määrä kasvaa</a:t>
            </a:r>
            <a:endParaRPr sz="2400" dirty="0"/>
          </a:p>
          <a:p>
            <a:pPr marL="486899" lvl="0" indent="-486899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25"/>
              <a:buAutoNum type="arabicPeriod"/>
            </a:pPr>
            <a:r>
              <a:rPr lang="fi-FI" sz="2000" dirty="0">
                <a:hlinkClick r:id="rId10" action="ppaction://hlinksldjump"/>
              </a:rPr>
              <a:t>Vahvat energiaverkot mahdollistavat muutoksen</a:t>
            </a:r>
            <a:endParaRPr dirty="0"/>
          </a:p>
          <a:p>
            <a:pPr marL="486899" lvl="0" indent="-486899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25"/>
              <a:buFont typeface="Arial"/>
              <a:buAutoNum type="arabicPeriod"/>
            </a:pPr>
            <a:r>
              <a:rPr lang="fi-FI" sz="2000" dirty="0">
                <a:hlinkClick r:id="rId11" action="ppaction://hlinksldjump"/>
              </a:rPr>
              <a:t>Tietoturvaan ja toimintavarmuuteen voidaan luottaa</a:t>
            </a:r>
            <a:endParaRPr sz="2000" dirty="0"/>
          </a:p>
          <a:p>
            <a:pPr marL="486899" lvl="0" indent="-486899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625"/>
              <a:buAutoNum type="arabicPeriod"/>
            </a:pPr>
            <a:r>
              <a:rPr lang="fi-FI" sz="2000" dirty="0">
                <a:hlinkClick r:id="rId12" action="ppaction://hlinksldjump"/>
              </a:rPr>
              <a:t>Yhteenveto</a:t>
            </a:r>
            <a:endParaRPr sz="2400" dirty="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" descr="Kaksi työntekijää huomioliiveissä tutustumassa tuulivoimapuistoon.&#10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302" r="20302"/>
          <a:stretch/>
        </p:blipFill>
        <p:spPr>
          <a:xfrm>
            <a:off x="148759" y="141288"/>
            <a:ext cx="5807075" cy="655161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39" name="Google Shape;139;p3"/>
          <p:cNvSpPr txBox="1">
            <a:spLocks noGrp="1"/>
          </p:cNvSpPr>
          <p:nvPr>
            <p:ph type="title"/>
          </p:nvPr>
        </p:nvSpPr>
        <p:spPr>
          <a:xfrm>
            <a:off x="6188638" y="365125"/>
            <a:ext cx="53922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r>
              <a:rPr lang="fi-FI"/>
              <a:t>Haaste: käynnissä on  ennennäkemätön muutos</a:t>
            </a:r>
            <a:endParaRPr/>
          </a:p>
        </p:txBody>
      </p:sp>
      <p:sp>
        <p:nvSpPr>
          <p:cNvPr id="140" name="Google Shape;140;p3"/>
          <p:cNvSpPr txBox="1">
            <a:spLocks noGrp="1"/>
          </p:cNvSpPr>
          <p:nvPr>
            <p:ph type="body" idx="1"/>
          </p:nvPr>
        </p:nvSpPr>
        <p:spPr>
          <a:xfrm>
            <a:off x="6794500" y="1825625"/>
            <a:ext cx="478640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i-FI" dirty="0"/>
              <a:t>Suomella on historiallinen mahdollisuus muuttua puhtaan energian suurvallaksi ja houkutella suuria teollisia investointeja. Teknologinen murros, kuten esimerkiksi aurinkopaneelien hintojen lasku, automaatio ja datanhallinta avaavat asiakkaille uusia mahdollisuuksia hyötyä muutoksesta.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i-FI" dirty="0"/>
              <a:t>Sääriippuvaisen sähkön tuotannon osuuden raju kasvu kuitenkin ravistelee energiajärjestelmän perusteita: säätövara pienenee, koska lisää energiaa ei enää saada polttamalla fossiilisia polttoaineita.</a:t>
            </a:r>
            <a:r>
              <a:rPr lang="fi-FI" dirty="0">
                <a:solidFill>
                  <a:srgbClr val="FF0000"/>
                </a:solidFill>
              </a:rPr>
              <a:t>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br>
              <a:rPr lang="fi-FI" dirty="0"/>
            </a:br>
            <a:r>
              <a:rPr lang="fi-FI" b="1" dirty="0">
                <a:solidFill>
                  <a:schemeClr val="dk2"/>
                </a:solidFill>
              </a:rPr>
              <a:t>Erityisesti sähkön hintavaihtelut ovat olleet rajuja ja muuttuvan energiajärjestelmän hallinta edellyttää uudenlaisia ratkaisuja ja keinoja. </a:t>
            </a:r>
            <a:endParaRPr dirty="0"/>
          </a:p>
        </p:txBody>
      </p:sp>
      <p:pic>
        <p:nvPicPr>
          <p:cNvPr id="141" name="Google Shape;14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636" y="5951123"/>
            <a:ext cx="2137832" cy="4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Badge Follow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6168" y="1825625"/>
            <a:ext cx="516962" cy="51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" descr="Badge Unfollow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77538" y="3618974"/>
            <a:ext cx="516962" cy="516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4" descr="Iäkäs pariskunta kotonaan katselemassa ovensuusta pihalle.&#10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0455" r="20455"/>
          <a:stretch/>
        </p:blipFill>
        <p:spPr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49" name="Google Shape;149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fi-FI" sz="3200" dirty="0"/>
              <a:t>Asiakkaat aktiiviseksi osaksi ratkaisuja</a:t>
            </a:r>
          </a:p>
        </p:txBody>
      </p:sp>
      <p:sp>
        <p:nvSpPr>
          <p:cNvPr id="150" name="Google Shape;150;p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1600" dirty="0">
                <a:solidFill>
                  <a:srgbClr val="595959"/>
                </a:solidFill>
              </a:rPr>
              <a:t>Tulevaisuudessa yritykset ja kuluttaja-asiakkaat ovat myös energian tuottajia, varastoijia ja halutessaan myös myyjiä. </a:t>
            </a:r>
            <a:endParaRPr lang="fi-FI" sz="1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1600" dirty="0">
                <a:solidFill>
                  <a:srgbClr val="595959"/>
                </a:solidFill>
              </a:rPr>
              <a:t>Jo nyt monet kauppakeskukset hyödyntävät tuottamaansa energiaa, asiakkaat voivat myydä hukkalämpöä kaukolämpöyhtiöille ja kymmenet tuhannet suomalaiset ovat asentaneet kotitalouksiinsa aurinkopaneeleita. </a:t>
            </a:r>
            <a:endParaRPr lang="fi-FI" sz="1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1600" dirty="0"/>
              <a:t>Mitä</a:t>
            </a:r>
            <a:r>
              <a:rPr lang="fi-FI" sz="1600" dirty="0">
                <a:solidFill>
                  <a:srgbClr val="595959"/>
                </a:solidFill>
              </a:rPr>
              <a:t> aktiivisempi on, sitä enemmän hyötyy muutoksesta. Toisaalta uudet palvelut ja automaatio tekevät työtä asiakkaiden puolesta ja vastaavat monenlaisiin tarpeisiin.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1600" dirty="0"/>
              <a:t>Hyödyntämällä sähkön ja lämmön hintavaihteluita joustavasti ja älykkäästi syntyy kestävää energiajärjestelmää ruokkiva kierre. Samalla hallitaan riskejä. </a:t>
            </a:r>
            <a:br>
              <a:rPr lang="fi-FI" dirty="0">
                <a:solidFill>
                  <a:srgbClr val="595959"/>
                </a:solidFill>
              </a:rPr>
            </a:br>
            <a:br>
              <a:rPr lang="fi-FI" dirty="0">
                <a:solidFill>
                  <a:srgbClr val="595959"/>
                </a:solidFill>
              </a:rPr>
            </a:br>
            <a:r>
              <a:rPr lang="fi-FI" b="1" dirty="0">
                <a:solidFill>
                  <a:schemeClr val="dk2"/>
                </a:solidFill>
              </a:rPr>
              <a:t>Suomi voi luoda kestävän, kustannustehokkaan ja uuden ajan energiajärjestelmän ensimmäisenä maailmassa. Se luo työtä, toimeentuloa ja vahvistaa asiakkaiden roolia. </a:t>
            </a:r>
            <a:endParaRPr lang="fi-FI" dirty="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fi-FI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614081" y="443422"/>
            <a:ext cx="10432291" cy="737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44"/>
              <a:buFont typeface="Calibri"/>
              <a:buNone/>
            </a:pPr>
            <a:r>
              <a:rPr lang="fi-FI" sz="4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Kohti älykästä ja joustavaa energiajärjestelmää</a:t>
            </a:r>
            <a:endParaRPr dirty="0"/>
          </a:p>
        </p:txBody>
      </p:sp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5819589" y="6356350"/>
            <a:ext cx="545354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  <p:pic>
        <p:nvPicPr>
          <p:cNvPr id="158" name="Google Shape;158;p21" descr="Graafi, joka kuvaa perinteistä energiajärjestelmää. Voimalaitosta kuvaavasta piirroksesta johtaa sähköä, lämpöä sekä kaasua kuvaava nuoli, joka suuntautuu asumista, teollisuutta sekä palveluita kuvaaviin piirroskuviin.&#10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8248" r="-8245"/>
          <a:stretch/>
        </p:blipFill>
        <p:spPr>
          <a:xfrm>
            <a:off x="66381" y="1324265"/>
            <a:ext cx="4276047" cy="482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 descr="Graafi, joka kuvaa älykästä ja joustavaa energiajärjestelmää. Keskellä on ympyränmuotoinen kuvio, joka kuvaa sähkön, lämmön ja kaasu muodotamaa älykästä energiverkkoa. Voimalaitoksia ja pientuotantoa kuvaavista piirroskuvioista johtaa yksisuuntaiset nuolet älykäs energiaverkko -kuvioon. Asumista, palveluita, teollisuutta, liikennettä, varastoja ja siirtoa naapurimaista kuvaavista piirroskuvioista johtaa Älykäs energiaverkko-kuvioon kaksisuuntaiset nuolet."/>
          <p:cNvPicPr preferRelativeResize="0"/>
          <p:nvPr/>
        </p:nvPicPr>
        <p:blipFill rotWithShape="1">
          <a:blip r:embed="rId4">
            <a:alphaModFix/>
          </a:blip>
          <a:srcRect t="-1014" b="-1013"/>
          <a:stretch/>
        </p:blipFill>
        <p:spPr>
          <a:xfrm>
            <a:off x="4443812" y="1324265"/>
            <a:ext cx="4276047" cy="482428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/>
        </p:nvSpPr>
        <p:spPr>
          <a:xfrm>
            <a:off x="8922626" y="2407605"/>
            <a:ext cx="2638003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1441"/>
              </a:buClr>
              <a:buSzPts val="1800"/>
              <a:buFont typeface="Arial"/>
              <a:buNone/>
            </a:pPr>
            <a:r>
              <a:rPr lang="fi-FI" sz="18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Sähkö, lämpö, liikenne ja kaasu yhdistyvät toisiaan tukevaksi uudenlaiseksi energiajärjestelmäksi, jossa erityisesti puhtaan sähkön merkitys kasvaa. Tulevaisuudessa energiaa aletaan hankkia yhä enemmän kokonaispalveluna.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6" descr="Kuva aurinkopaneeleista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2919" t="27879" r="15039"/>
          <a:stretch/>
        </p:blipFill>
        <p:spPr>
          <a:xfrm>
            <a:off x="6237288" y="141288"/>
            <a:ext cx="5807075" cy="655161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614081" y="365125"/>
            <a:ext cx="53922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fi-FI" dirty="0"/>
              <a:t>Uusia toimijoita energiamarkkinoille </a:t>
            </a:r>
            <a:endParaRPr dirty="0"/>
          </a:p>
        </p:txBody>
      </p:sp>
      <p:sp>
        <p:nvSpPr>
          <p:cNvPr id="167" name="Google Shape;167;p6"/>
          <p:cNvSpPr txBox="1">
            <a:spLocks noGrp="1"/>
          </p:cNvSpPr>
          <p:nvPr>
            <p:ph type="body" idx="1"/>
          </p:nvPr>
        </p:nvSpPr>
        <p:spPr>
          <a:xfrm>
            <a:off x="615575" y="1825625"/>
            <a:ext cx="5390777" cy="178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Aft>
                <a:spcPts val="0"/>
              </a:spcAft>
              <a:buSzPts val="1800"/>
              <a:buChar char="•"/>
            </a:pPr>
            <a:r>
              <a:rPr lang="fi-FI" b="0" i="0" dirty="0">
                <a:solidFill>
                  <a:srgbClr val="595959"/>
                </a:solidFill>
              </a:rPr>
              <a:t>Etenkin suuret palvelusektorin yritykset ovat myös energian tuottajia ja varastoijia, eivät vain asiakkaita.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Aft>
                <a:spcPts val="0"/>
              </a:spcAft>
              <a:buSzPts val="1800"/>
              <a:buChar char="•"/>
            </a:pPr>
            <a:r>
              <a:rPr lang="fi-FI" b="0" i="0" dirty="0">
                <a:solidFill>
                  <a:srgbClr val="595959"/>
                </a:solidFill>
              </a:rPr>
              <a:t>Tulevaisuudessa yritykse</a:t>
            </a:r>
            <a:r>
              <a:rPr lang="fi-FI" dirty="0"/>
              <a:t>t</a:t>
            </a:r>
            <a:r>
              <a:rPr lang="fi-FI" b="0" i="0" dirty="0">
                <a:solidFill>
                  <a:srgbClr val="595959"/>
                </a:solidFill>
              </a:rPr>
              <a:t> ja niiden rakennettu infrastruktuuri osallistuvat laajalti energian kysynnän ja tarjonnan tasapainottamiseen.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Aft>
                <a:spcPts val="0"/>
              </a:spcAft>
              <a:buSzPts val="1800"/>
              <a:buChar char="•"/>
            </a:pPr>
            <a:r>
              <a:rPr lang="fi-FI" b="0" i="0" dirty="0">
                <a:solidFill>
                  <a:srgbClr val="595959"/>
                </a:solidFill>
              </a:rPr>
              <a:t>Energiayhtiöt mahdollistavat muutoksen ja uusien toimijoiden mukaantulon markkinoille palveluilla ja yhteistyöllä. </a:t>
            </a:r>
            <a:endParaRPr dirty="0">
              <a:solidFill>
                <a:srgbClr val="595959"/>
              </a:solidFill>
            </a:endParaRPr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68" name="Google Shape;168;p6"/>
          <p:cNvSpPr txBox="1">
            <a:spLocks noGrp="1"/>
          </p:cNvSpPr>
          <p:nvPr>
            <p:ph type="sldNum" idx="12"/>
          </p:nvPr>
        </p:nvSpPr>
        <p:spPr>
          <a:xfrm>
            <a:off x="5819589" y="6356350"/>
            <a:ext cx="545354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sp>
        <p:nvSpPr>
          <p:cNvPr id="169" name="Google Shape;169;p6"/>
          <p:cNvSpPr txBox="1"/>
          <p:nvPr/>
        </p:nvSpPr>
        <p:spPr>
          <a:xfrm>
            <a:off x="7627710" y="3994950"/>
            <a:ext cx="4197300" cy="246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ESIMERKKI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Maalämpö, aurinkopaneelit, lauhdelämmön talteen­otto, ennakointi ja optimointi tekevät espoolaisesta </a:t>
            </a:r>
            <a: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kauppakeskus Lippulaivasta </a:t>
            </a: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energiatehokkuudeltaan huippuhyvän. Tästä hyötyvät kaikki sähkönkäyttäjät verkon vakauttamisen ja toimintavarmuuden vuoksi: kauppakeskuksen energiavarastosta on pystytty toimittamaan sähköä </a:t>
            </a:r>
            <a:r>
              <a:rPr lang="fi-FI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Fingridin</a:t>
            </a: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säätösähkömarkkinoille 600 MWh kuukaudessa. Tämä vastaa noin tuhannen omakotitalon kuukausittaisen käyttösähkön määrää. 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 txBox="1"/>
          <p:nvPr/>
        </p:nvSpPr>
        <p:spPr>
          <a:xfrm>
            <a:off x="904638" y="4483610"/>
            <a:ext cx="4389600" cy="1600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ESIMERKKI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Teleoperaattori </a:t>
            </a:r>
            <a: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Elisan</a:t>
            </a: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tukiasemien akuista on rakennettu älykkäästi ohjattu hajautettu virtuaalinen 150 MWh:n voimalaitos. Siitä saadaan varavoimaa esimerkiksi silloin, kun sähköverkon tasapaino tarvitsee tukea, k</a:t>
            </a:r>
            <a:r>
              <a:rPr lang="fi-FI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oska</a:t>
            </a: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tuulivoiman todellinen tuotanto ei vastaa ennustetta tai sähkön kulutuksen kasvaessa äkillisesti.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5" descr="Nainen säätää kotonaan talonsa lämpötilaa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36747" r="4163"/>
          <a:stretch/>
        </p:blipFill>
        <p:spPr>
          <a:xfrm>
            <a:off x="148759" y="141288"/>
            <a:ext cx="5807077" cy="6551613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85" name="Google Shape;185;p5"/>
          <p:cNvSpPr txBox="1">
            <a:spLocks noGrp="1"/>
          </p:cNvSpPr>
          <p:nvPr>
            <p:ph type="title"/>
          </p:nvPr>
        </p:nvSpPr>
        <p:spPr>
          <a:xfrm>
            <a:off x="6188638" y="365125"/>
            <a:ext cx="61856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fi-FI" sz="3200" dirty="0">
                <a:solidFill>
                  <a:schemeClr val="dk2"/>
                </a:solidFill>
              </a:rPr>
              <a:t>Rakennuksista ja kotitalouksista lämpövarastoja</a:t>
            </a:r>
            <a:endParaRPr sz="3200" dirty="0"/>
          </a:p>
        </p:txBody>
      </p:sp>
      <p:sp>
        <p:nvSpPr>
          <p:cNvPr id="186" name="Google Shape;186;p5"/>
          <p:cNvSpPr txBox="1">
            <a:spLocks noGrp="1"/>
          </p:cNvSpPr>
          <p:nvPr>
            <p:ph type="body" idx="1"/>
          </p:nvPr>
        </p:nvSpPr>
        <p:spPr>
          <a:xfrm>
            <a:off x="6190132" y="2021305"/>
            <a:ext cx="5390777" cy="415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2200" dirty="0"/>
              <a:t>Lämmityskauden 2022</a:t>
            </a:r>
            <a:r>
              <a:rPr lang="fi-FI" sz="2200" b="0" i="0" dirty="0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fi-FI" sz="2200" dirty="0"/>
              <a:t>2023 energiakriisi osoitti kotitalouksien ja ylipäätään rakennuskannan uinuvan potentiaalin energian tuotannon ja kysynnän tasapainottamisessa. </a:t>
            </a:r>
            <a:endParaRPr sz="22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2200" dirty="0"/>
              <a:t>Jo nyt kotitaloudet voivat hyötyä energiankulutuksensa ajoittamisesta pienemmän laskun muodossa. Tulevaisuudessa kulutuksen ohjaus muuttuu entistä monipuolisemmaksi.</a:t>
            </a:r>
            <a:endParaRPr sz="2200" dirty="0"/>
          </a:p>
        </p:txBody>
      </p:sp>
      <p:sp>
        <p:nvSpPr>
          <p:cNvPr id="187" name="Google Shape;187;p5"/>
          <p:cNvSpPr txBox="1">
            <a:spLocks noGrp="1"/>
          </p:cNvSpPr>
          <p:nvPr>
            <p:ph type="sldNum" idx="12"/>
          </p:nvPr>
        </p:nvSpPr>
        <p:spPr>
          <a:xfrm>
            <a:off x="5819589" y="6356350"/>
            <a:ext cx="545354" cy="24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sp>
        <p:nvSpPr>
          <p:cNvPr id="188" name="Google Shape;188;p5"/>
          <p:cNvSpPr txBox="1"/>
          <p:nvPr/>
        </p:nvSpPr>
        <p:spPr>
          <a:xfrm>
            <a:off x="382919" y="4448355"/>
            <a:ext cx="4374138" cy="1816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ESIMERKKI</a:t>
            </a:r>
            <a:b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Yli 100 000 sähköverkkoyhtiö </a:t>
            </a:r>
            <a:r>
              <a:rPr lang="fi-FI" sz="1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Carunan</a:t>
            </a: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verkkoalueen sähkölämmittäjää voi aloittaa kiinteistön ja käyttöveden lämmittämisen keskiyön jälkeen sähkökuorman ohjauspalvelun avulla. Tuolloin pörssisähkö on yleensä edullisinta. Esimerkiksi nelihenkiselle perheelle automatisoitu lämmityksen ajoittaminen voi tuoda satojen eurojen säästön vuodessa.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29b1af34d3d_1_0" descr="Ilmakuva kerrostaloyhtiöstä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370" t="8424" r="22516"/>
          <a:stretch/>
        </p:blipFill>
        <p:spPr>
          <a:xfrm>
            <a:off x="148759" y="141288"/>
            <a:ext cx="5807100" cy="65517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94" name="Google Shape;194;g29b1af34d3d_1_0"/>
          <p:cNvSpPr txBox="1">
            <a:spLocks noGrp="1"/>
          </p:cNvSpPr>
          <p:nvPr>
            <p:ph type="title"/>
          </p:nvPr>
        </p:nvSpPr>
        <p:spPr>
          <a:xfrm>
            <a:off x="6188638" y="365125"/>
            <a:ext cx="6185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fi-FI" sz="3200">
                <a:solidFill>
                  <a:schemeClr val="dk2"/>
                </a:solidFill>
              </a:rPr>
              <a:t>Rakennuksista ja kotitalouksista lämpövarastoja</a:t>
            </a:r>
            <a:endParaRPr sz="3200"/>
          </a:p>
        </p:txBody>
      </p:sp>
      <p:sp>
        <p:nvSpPr>
          <p:cNvPr id="195" name="Google Shape;195;g29b1af34d3d_1_0"/>
          <p:cNvSpPr txBox="1">
            <a:spLocks noGrp="1"/>
          </p:cNvSpPr>
          <p:nvPr>
            <p:ph type="body" idx="1"/>
          </p:nvPr>
        </p:nvSpPr>
        <p:spPr>
          <a:xfrm>
            <a:off x="6190132" y="1949116"/>
            <a:ext cx="5390700" cy="422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2200" dirty="0"/>
              <a:t>Tulevaisuudessa rakennusten lämmityksen älykäs ja automaattinen etäsäätely muuttaa yhä yleisemmin rakennuskannan energian kysyntää tasapainottaviksi virtuaalisiksi ”akuiksi” ilman, että asumismukavuus kärsii tai että asukkaan tarvitsee tehdä mitään.  </a:t>
            </a:r>
            <a:endParaRPr sz="22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2200" dirty="0"/>
              <a:t>Uusien joustopalvelujen ansiosta jatkossa kotitalouksien ja muiden asiakkaiden on mahdollista jopa ansaita siitä, että he eivät kuluta energiaa tiettyinä huippukulutuksen ajankohtina. </a:t>
            </a:r>
            <a:endParaRPr sz="2200" dirty="0"/>
          </a:p>
        </p:txBody>
      </p:sp>
      <p:sp>
        <p:nvSpPr>
          <p:cNvPr id="196" name="Google Shape;196;g29b1af34d3d_1_0"/>
          <p:cNvSpPr txBox="1">
            <a:spLocks noGrp="1"/>
          </p:cNvSpPr>
          <p:nvPr>
            <p:ph type="sldNum" idx="12"/>
          </p:nvPr>
        </p:nvSpPr>
        <p:spPr>
          <a:xfrm>
            <a:off x="5819589" y="6356350"/>
            <a:ext cx="5454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sp>
        <p:nvSpPr>
          <p:cNvPr id="197" name="Google Shape;197;g29b1af34d3d_1_0"/>
          <p:cNvSpPr txBox="1"/>
          <p:nvPr/>
        </p:nvSpPr>
        <p:spPr>
          <a:xfrm>
            <a:off x="318976" y="4016950"/>
            <a:ext cx="4674000" cy="2247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ESIMERKKI</a:t>
            </a:r>
            <a:b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Asunto-osakeyhtiö </a:t>
            </a:r>
            <a:r>
              <a:rPr lang="fi-FI" sz="1400" b="0" i="0" u="none" strike="noStrike" cap="none" dirty="0">
                <a:solidFill>
                  <a:schemeClr val="lt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Talin Puistotie 9</a:t>
            </a: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on Helsingin Pitäjänmäellä sijaitseva kerrostaloyhtiö. Muutama vuosi sitten kaukolämmön piirissä olleessa taloyhtiössä havahduttiin siihen, että talon lämmityskeskus alkoi olla käyttöikänsä lopussa ja taloautomaatiokin kaipaisi uudistusta. Taloyhtiö päätti aloittaa energiaremontin yhdessä </a:t>
            </a:r>
            <a: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Helenin</a:t>
            </a:r>
            <a:r>
              <a:rPr lang="fi-FI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kanssa. Kaukolämpö vaihdettiin Helenin maalämpöratkaisuun lämmöntalteenotolla. Lisäksi remontin yhteydessä taloyhtiöön asennettiin sähköautojen latauspaikat.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"/>
          <p:cNvSpPr txBox="1">
            <a:spLocks noGrp="1"/>
          </p:cNvSpPr>
          <p:nvPr>
            <p:ph type="title"/>
          </p:nvPr>
        </p:nvSpPr>
        <p:spPr>
          <a:xfrm>
            <a:off x="614081" y="365125"/>
            <a:ext cx="53922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r>
              <a:rPr lang="fi-FI" sz="3600" dirty="0"/>
              <a:t>Liikenne muuttuu osaksi energiajärjestelmää </a:t>
            </a:r>
            <a:endParaRPr sz="3600" dirty="0"/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1"/>
          </p:nvPr>
        </p:nvSpPr>
        <p:spPr>
          <a:xfrm>
            <a:off x="615575" y="1825625"/>
            <a:ext cx="539077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dirty="0"/>
              <a:t>Tulevaisuuden verkostoitunut ja älykäs liikennejärjestelmä lisää asiakkaiden valinnanvaraa, parantaa liikennevälineiden käyttöastetta ja vähentää liikkumiseen käytettävää aikaa sekä liikenteen päästöjä.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dirty="0"/>
              <a:t>Etenkin sähköautot tasapainottavat jo nyt sähköjärjestelmän toimintaa, sillä esimerkiksi useimmat kotilaturit lataavat akkuja automaattisesti silloin, kun hinta on edullinen ja muuta kysyntää on vähän.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dirty="0"/>
              <a:t>Tulevaisuuden </a:t>
            </a:r>
            <a:r>
              <a:rPr lang="fi-FI" dirty="0" err="1"/>
              <a:t>vehicle</a:t>
            </a:r>
            <a:r>
              <a:rPr lang="fi-FI" dirty="0"/>
              <a:t>-to-</a:t>
            </a:r>
            <a:r>
              <a:rPr lang="fi-FI" dirty="0" err="1"/>
              <a:t>grid</a:t>
            </a:r>
            <a:r>
              <a:rPr lang="fi-FI" dirty="0"/>
              <a:t> (V2G) -ominaisuuksien eli kaksisuuntaisesti toimivien akkujen ja laturien yleistyminen voi muuttaa ajoneuvot isoksi energiavarastoksi, josta voidaan asiakkaan luvalla myös myydä energiaa verkkoon korkean kysynnän aikana.</a:t>
            </a:r>
            <a:endParaRPr dirty="0"/>
          </a:p>
        </p:txBody>
      </p:sp>
      <p:pic>
        <p:nvPicPr>
          <p:cNvPr id="223" name="Google Shape;22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636" y="5951123"/>
            <a:ext cx="2137832" cy="4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uvan paikkamerkki 10" descr="Kuva sähköautosta latauksessa.">
            <a:extLst>
              <a:ext uri="{FF2B5EF4-FFF2-40B4-BE49-F238E27FC236}">
                <a16:creationId xmlns:a16="http://schemas.microsoft.com/office/drawing/2014/main" id="{1EC72FA8-EDDA-8D66-E3B6-6B11444FD80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20455" r="20455"/>
          <a:stretch>
            <a:fillRect/>
          </a:stretch>
        </p:blipFill>
        <p:spPr/>
      </p:pic>
      <p:sp>
        <p:nvSpPr>
          <p:cNvPr id="224" name="Google Shape;224;p8"/>
          <p:cNvSpPr txBox="1"/>
          <p:nvPr/>
        </p:nvSpPr>
        <p:spPr>
          <a:xfrm>
            <a:off x="7121762" y="4828325"/>
            <a:ext cx="4670825" cy="160039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ESIMERKKI</a:t>
            </a:r>
            <a:br>
              <a:rPr lang="fi-FI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i-FI" sz="14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Ennen sähköauton latauslaitteen hankintaa on hyvä selvittää riittääkö kodin tai muun kiinteistön sähköliittymän kapasiteetti sähköauton lataukseen. </a:t>
            </a:r>
            <a:r>
              <a:rPr lang="fi-FI" sz="1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Elenian</a:t>
            </a:r>
            <a:r>
              <a:rPr lang="fi-FI" sz="14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sähköauton latauslaskuri näyttää sähköliittymän vapaan kapasiteetin ja laskee, minkä tehoiselle latauslaitteelle kapasiteettia riittää. Laskuri kertoo myös, mitä muutoksia voidaan tarvita.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nergiateollisuus">
  <a:themeElements>
    <a:clrScheme name="Energiateollisuus">
      <a:dk1>
        <a:srgbClr val="000000"/>
      </a:dk1>
      <a:lt1>
        <a:srgbClr val="FFFFFF"/>
      </a:lt1>
      <a:dk2>
        <a:srgbClr val="DB5800"/>
      </a:dk2>
      <a:lt2>
        <a:srgbClr val="E7E6E6"/>
      </a:lt2>
      <a:accent1>
        <a:srgbClr val="460D56"/>
      </a:accent1>
      <a:accent2>
        <a:srgbClr val="9E78B2"/>
      </a:accent2>
      <a:accent3>
        <a:srgbClr val="B21C58"/>
      </a:accent3>
      <a:accent4>
        <a:srgbClr val="EA7911"/>
      </a:accent4>
      <a:accent5>
        <a:srgbClr val="4EADBB"/>
      </a:accent5>
      <a:accent6>
        <a:srgbClr val="14B06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637f4e-3105-4f21-b1b4-ef4680048a14" xsi:nil="true"/>
    <lcf76f155ced4ddcb4097134ff3c332f xmlns="2c39e6aa-46e8-428a-81cc-27a4ca9f522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23BE75E6072349999047A5FA9D42AC" ma:contentTypeVersion="18" ma:contentTypeDescription="Create a new document." ma:contentTypeScope="" ma:versionID="eea5ab055b7d9cdb6ef741d4641646d8">
  <xsd:schema xmlns:xsd="http://www.w3.org/2001/XMLSchema" xmlns:xs="http://www.w3.org/2001/XMLSchema" xmlns:p="http://schemas.microsoft.com/office/2006/metadata/properties" xmlns:ns2="2c39e6aa-46e8-428a-81cc-27a4ca9f5229" xmlns:ns3="f3637f4e-3105-4f21-b1b4-ef4680048a14" targetNamespace="http://schemas.microsoft.com/office/2006/metadata/properties" ma:root="true" ma:fieldsID="92342dbdaf3c709d3624a380d40ed819" ns2:_="" ns3:_="">
    <xsd:import namespace="2c39e6aa-46e8-428a-81cc-27a4ca9f5229"/>
    <xsd:import namespace="f3637f4e-3105-4f21-b1b4-ef4680048a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39e6aa-46e8-428a-81cc-27a4ca9f52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2b0897a-976a-40fc-9eb3-43b30155ff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637f4e-3105-4f21-b1b4-ef4680048a1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bdb7821-bbcb-453a-9820-f8d58f23fe74}" ma:internalName="TaxCatchAll" ma:showField="CatchAllData" ma:web="f3637f4e-3105-4f21-b1b4-ef4680048a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36D5F0-A465-4388-B83E-ECB31D5DE1C1}">
  <ds:schemaRefs>
    <ds:schemaRef ds:uri="http://schemas.microsoft.com/office/2006/metadata/properties"/>
    <ds:schemaRef ds:uri="f3637f4e-3105-4f21-b1b4-ef4680048a14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2c39e6aa-46e8-428a-81cc-27a4ca9f5229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AB4DCE9-22AC-414F-8451-259B20ECFA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A3A236-CE92-4B1E-A187-B289DD5B61B0}"/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1212</Words>
  <Application>Microsoft Office PowerPoint</Application>
  <PresentationFormat>Laajakuva</PresentationFormat>
  <Paragraphs>75</Paragraphs>
  <Slides>14</Slides>
  <Notes>14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8" baseType="lpstr">
      <vt:lpstr>arial</vt:lpstr>
      <vt:lpstr>arial</vt:lpstr>
      <vt:lpstr>Calibri</vt:lpstr>
      <vt:lpstr>Energiateollisuus</vt:lpstr>
      <vt:lpstr>Kestävä  energiatulevaisuus  asiakkaille</vt:lpstr>
      <vt:lpstr>Sisällysluettelo</vt:lpstr>
      <vt:lpstr>Haaste: käynnissä on  ennennäkemätön muutos</vt:lpstr>
      <vt:lpstr>Asiakkaat aktiiviseksi osaksi ratkaisuja</vt:lpstr>
      <vt:lpstr>Kohti älykästä ja joustavaa energiajärjestelmää</vt:lpstr>
      <vt:lpstr>Uusia toimijoita energiamarkkinoille </vt:lpstr>
      <vt:lpstr>Rakennuksista ja kotitalouksista lämpövarastoja</vt:lpstr>
      <vt:lpstr>Rakennuksista ja kotitalouksista lämpövarastoja</vt:lpstr>
      <vt:lpstr>Liikenne muuttuu osaksi energiajärjestelmää </vt:lpstr>
      <vt:lpstr>Energian pientuottajien  määrä kasvaa</vt:lpstr>
      <vt:lpstr>Vahvat energiaverkot mahdollistavat muutoksen</vt:lpstr>
      <vt:lpstr>Vahvat energiaverkot mahdollistavat muutoksen</vt:lpstr>
      <vt:lpstr>Tietoturvaan ja toimintavarmuuteen voidaan luottaa</vt:lpstr>
      <vt:lpstr>Muutos pähkinänkuoressa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Kestävä  energiatulevaisuus  asiakkaille</dc:title>
  <dc:creator>Avellan Eija</dc:creator>
  <cp:lastModifiedBy>Hämäläinen Hanna-Kaisa</cp:lastModifiedBy>
  <cp:revision>11</cp:revision>
  <dcterms:created xsi:type="dcterms:W3CDTF">2017-12-12T06:33:40Z</dcterms:created>
  <dcterms:modified xsi:type="dcterms:W3CDTF">2024-03-06T17:51:28Z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0x010100C023BE75E6072349999047A5FA9D42AC</vt:lpwstr>
  </property>
  <property fmtid="{D5CDD505-2E9C-101B-9397-08002B2CF9AE}" pid="3" name="MediaServiceImageTags">
    <vt:lpwstr/>
  </property>
</Properties>
</file>