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0"/>
  </p:notesMasterIdLst>
  <p:sldIdLst>
    <p:sldId id="257" r:id="rId2"/>
    <p:sldId id="266" r:id="rId3"/>
    <p:sldId id="267" r:id="rId4"/>
    <p:sldId id="260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103828269732247E-2"/>
          <c:y val="0.12244657299763324"/>
          <c:w val="0.85356930004815534"/>
          <c:h val="0.73842603042232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Taul1!$B$7</c:f>
              <c:strCache>
                <c:ptCount val="1"/>
                <c:pt idx="0">
                  <c:v>Energy supply</c:v>
                </c:pt>
              </c:strCache>
            </c:strRef>
          </c:tx>
          <c:spPr>
            <a:solidFill>
              <a:srgbClr val="E05500"/>
            </a:solidFill>
            <a:ln w="12700">
              <a:noFill/>
            </a:ln>
            <a:effectLst/>
          </c:spPr>
          <c:invertIfNegative val="0"/>
          <c:cat>
            <c:numRef>
              <c:f>Taul1!$A$9:$A$32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Taul1!$B$9:$B$32</c:f>
              <c:numCache>
                <c:formatCode>#,##0</c:formatCode>
                <c:ptCount val="24"/>
                <c:pt idx="0">
                  <c:v>4414</c:v>
                </c:pt>
                <c:pt idx="1">
                  <c:v>8710</c:v>
                </c:pt>
                <c:pt idx="2">
                  <c:v>13455</c:v>
                </c:pt>
                <c:pt idx="3">
                  <c:v>15732</c:v>
                </c:pt>
                <c:pt idx="4">
                  <c:v>25989</c:v>
                </c:pt>
                <c:pt idx="5">
                  <c:v>46560</c:v>
                </c:pt>
                <c:pt idx="6">
                  <c:v>55682</c:v>
                </c:pt>
                <c:pt idx="7">
                  <c:v>60020</c:v>
                </c:pt>
                <c:pt idx="8">
                  <c:v>79051</c:v>
                </c:pt>
                <c:pt idx="9">
                  <c:v>110207</c:v>
                </c:pt>
                <c:pt idx="10">
                  <c:v>125881</c:v>
                </c:pt>
                <c:pt idx="11">
                  <c:v>130953</c:v>
                </c:pt>
                <c:pt idx="12">
                  <c:v>169217</c:v>
                </c:pt>
                <c:pt idx="13">
                  <c:v>191000.12900000002</c:v>
                </c:pt>
                <c:pt idx="14">
                  <c:v>181588.209</c:v>
                </c:pt>
                <c:pt idx="15">
                  <c:v>204921.1</c:v>
                </c:pt>
                <c:pt idx="16">
                  <c:v>222575</c:v>
                </c:pt>
                <c:pt idx="17">
                  <c:v>300648</c:v>
                </c:pt>
                <c:pt idx="18">
                  <c:v>280980.2</c:v>
                </c:pt>
                <c:pt idx="19">
                  <c:v>288107.64</c:v>
                </c:pt>
                <c:pt idx="20">
                  <c:v>336293.62400000001</c:v>
                </c:pt>
                <c:pt idx="21">
                  <c:v>333468.73790000001</c:v>
                </c:pt>
                <c:pt idx="22">
                  <c:v>333217.076</c:v>
                </c:pt>
                <c:pt idx="23">
                  <c:v>401243.22600000002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D-4AD7-9608-C7AF9873F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lineChart>
        <c:grouping val="standard"/>
        <c:varyColors val="0"/>
        <c:ser>
          <c:idx val="1"/>
          <c:order val="1"/>
          <c:tx>
            <c:strRef>
              <c:f>Taul1!$C$7</c:f>
              <c:strCache>
                <c:ptCount val="1"/>
                <c:pt idx="0">
                  <c:v>Connected load</c:v>
                </c:pt>
              </c:strCache>
            </c:strRef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Taul1!$A$9:$A$32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Taul1!$C$9:$C$32</c:f>
              <c:numCache>
                <c:formatCode>General</c:formatCode>
                <c:ptCount val="24"/>
                <c:pt idx="0">
                  <c:v>6.3</c:v>
                </c:pt>
                <c:pt idx="1">
                  <c:v>15.1</c:v>
                </c:pt>
                <c:pt idx="2">
                  <c:v>20.100000000000001</c:v>
                </c:pt>
                <c:pt idx="3">
                  <c:v>28.5</c:v>
                </c:pt>
                <c:pt idx="4">
                  <c:v>41.2</c:v>
                </c:pt>
                <c:pt idx="5">
                  <c:v>67.5</c:v>
                </c:pt>
                <c:pt idx="6">
                  <c:v>73.599999999999994</c:v>
                </c:pt>
                <c:pt idx="7">
                  <c:v>101.3</c:v>
                </c:pt>
                <c:pt idx="8">
                  <c:v>116.9</c:v>
                </c:pt>
                <c:pt idx="9">
                  <c:v>134.19999999999999</c:v>
                </c:pt>
                <c:pt idx="10">
                  <c:v>155.9</c:v>
                </c:pt>
                <c:pt idx="11" formatCode="0.0">
                  <c:v>183</c:v>
                </c:pt>
                <c:pt idx="12" formatCode="0.0">
                  <c:v>204.20000000000002</c:v>
                </c:pt>
                <c:pt idx="13" formatCode="0.0">
                  <c:v>225.75400000000002</c:v>
                </c:pt>
                <c:pt idx="14" formatCode="0.0">
                  <c:v>243.374</c:v>
                </c:pt>
                <c:pt idx="15">
                  <c:v>276.3</c:v>
                </c:pt>
                <c:pt idx="16" formatCode="0.0">
                  <c:v>297.8</c:v>
                </c:pt>
                <c:pt idx="17" formatCode="0.0">
                  <c:v>324.5</c:v>
                </c:pt>
                <c:pt idx="18" formatCode="0.0">
                  <c:v>372.10999999999996</c:v>
                </c:pt>
                <c:pt idx="19" formatCode="0.0">
                  <c:v>411.96100000000013</c:v>
                </c:pt>
                <c:pt idx="20" formatCode="0.0">
                  <c:v>446.06000000000006</c:v>
                </c:pt>
                <c:pt idx="21" formatCode="0.0">
                  <c:v>465.23</c:v>
                </c:pt>
                <c:pt idx="22" formatCode="0.0">
                  <c:v>497.7120000000001</c:v>
                </c:pt>
                <c:pt idx="23" formatCode="0.0">
                  <c:v>513.41200000000003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AD-4AD7-9608-C7AF9873F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878104"/>
        <c:axId val="643879088"/>
      </c:line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Supply (MWh)</a:t>
                </a:r>
              </a:p>
            </c:rich>
          </c:tx>
          <c:layout>
            <c:manualLayout>
              <c:xMode val="edge"/>
              <c:yMode val="edge"/>
              <c:x val="6.9073085960313328E-3"/>
              <c:y val="5.9310679294631149E-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valAx>
        <c:axId val="643879088"/>
        <c:scaling>
          <c:orientation val="minMax"/>
          <c:max val="7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 dirty="0" err="1">
                    <a:solidFill>
                      <a:schemeClr val="tx1"/>
                    </a:solidFill>
                    <a:latin typeface="Aptos" panose="020B0004020202020204" pitchFamily="34" charset="0"/>
                  </a:rPr>
                  <a:t>Connected</a:t>
                </a:r>
                <a:r>
                  <a:rPr lang="fi-FI" sz="14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fi-FI" sz="1400" dirty="0" err="1">
                    <a:solidFill>
                      <a:schemeClr val="tx1"/>
                    </a:solidFill>
                    <a:latin typeface="Aptos" panose="020B0004020202020204" pitchFamily="34" charset="0"/>
                  </a:rPr>
                  <a:t>load</a:t>
                </a:r>
                <a:r>
                  <a:rPr lang="fi-FI" sz="140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(MW)</a:t>
                </a:r>
              </a:p>
            </c:rich>
          </c:tx>
          <c:layout>
            <c:manualLayout>
              <c:xMode val="edge"/>
              <c:yMode val="edge"/>
              <c:x val="0.8462501635726819"/>
              <c:y val="1.046323175041266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>
                <a:lumMod val="75000"/>
                <a:lumOff val="25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643878104"/>
        <c:crosses val="max"/>
        <c:crossBetween val="between"/>
      </c:valAx>
      <c:catAx>
        <c:axId val="6438781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43879088"/>
        <c:crosses val="max"/>
        <c:auto val="1"/>
        <c:lblAlgn val="ctr"/>
        <c:lblOffset val="100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47561287949934"/>
          <c:y val="0.93296070857052305"/>
          <c:w val="0.4577125294700965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103828269732247E-2"/>
          <c:y val="0.12471267756411379"/>
          <c:w val="0.85356930004815534"/>
          <c:h val="0.73615992585584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Taul1!$B$7</c:f>
              <c:strCache>
                <c:ptCount val="1"/>
                <c:pt idx="0">
                  <c:v>Energy supply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Taul1!$A$9:$A$32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Taul1!$B$9:$B$32</c:f>
              <c:numCache>
                <c:formatCode>#,##0</c:formatCode>
                <c:ptCount val="24"/>
                <c:pt idx="0">
                  <c:v>4414</c:v>
                </c:pt>
                <c:pt idx="1">
                  <c:v>8710</c:v>
                </c:pt>
                <c:pt idx="2">
                  <c:v>13455</c:v>
                </c:pt>
                <c:pt idx="3">
                  <c:v>15732</c:v>
                </c:pt>
                <c:pt idx="4">
                  <c:v>25989</c:v>
                </c:pt>
                <c:pt idx="5">
                  <c:v>46560</c:v>
                </c:pt>
                <c:pt idx="6">
                  <c:v>55682</c:v>
                </c:pt>
                <c:pt idx="7">
                  <c:v>60020</c:v>
                </c:pt>
                <c:pt idx="8">
                  <c:v>79051</c:v>
                </c:pt>
                <c:pt idx="9">
                  <c:v>110207</c:v>
                </c:pt>
                <c:pt idx="10">
                  <c:v>125881</c:v>
                </c:pt>
                <c:pt idx="11">
                  <c:v>130953</c:v>
                </c:pt>
                <c:pt idx="12">
                  <c:v>169217</c:v>
                </c:pt>
                <c:pt idx="13">
                  <c:v>191000.12900000002</c:v>
                </c:pt>
                <c:pt idx="14">
                  <c:v>181588.209</c:v>
                </c:pt>
                <c:pt idx="15">
                  <c:v>204921.1</c:v>
                </c:pt>
                <c:pt idx="16">
                  <c:v>222575</c:v>
                </c:pt>
                <c:pt idx="17">
                  <c:v>300648</c:v>
                </c:pt>
                <c:pt idx="18">
                  <c:v>280980.2</c:v>
                </c:pt>
                <c:pt idx="19">
                  <c:v>288107.64</c:v>
                </c:pt>
                <c:pt idx="20">
                  <c:v>336293.62400000001</c:v>
                </c:pt>
                <c:pt idx="21">
                  <c:v>333468.73790000001</c:v>
                </c:pt>
                <c:pt idx="22">
                  <c:v>333217.076</c:v>
                </c:pt>
                <c:pt idx="23">
                  <c:v>401243.22600000002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1-4D86-BF78-605B5ADD5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lineChart>
        <c:grouping val="standard"/>
        <c:varyColors val="0"/>
        <c:ser>
          <c:idx val="1"/>
          <c:order val="1"/>
          <c:tx>
            <c:strRef>
              <c:f>Taul1!$D$7</c:f>
              <c:strCache>
                <c:ptCount val="1"/>
                <c:pt idx="0">
                  <c:v>Number of Customers</c:v>
                </c:pt>
              </c:strCache>
            </c:strRef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none"/>
          </c:marker>
          <c:cat>
            <c:numRef>
              <c:f>Taul1!$A$9:$A$32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Taul1!$D$9:$D$32</c:f>
              <c:numCache>
                <c:formatCode>General</c:formatCode>
                <c:ptCount val="24"/>
                <c:pt idx="0">
                  <c:v>10</c:v>
                </c:pt>
                <c:pt idx="1">
                  <c:v>14</c:v>
                </c:pt>
                <c:pt idx="2">
                  <c:v>17</c:v>
                </c:pt>
                <c:pt idx="3">
                  <c:v>30</c:v>
                </c:pt>
                <c:pt idx="4">
                  <c:v>56</c:v>
                </c:pt>
                <c:pt idx="5">
                  <c:v>80</c:v>
                </c:pt>
                <c:pt idx="6">
                  <c:v>125</c:v>
                </c:pt>
                <c:pt idx="7">
                  <c:v>164</c:v>
                </c:pt>
                <c:pt idx="8">
                  <c:v>195</c:v>
                </c:pt>
                <c:pt idx="9">
                  <c:v>216</c:v>
                </c:pt>
                <c:pt idx="10">
                  <c:v>270</c:v>
                </c:pt>
                <c:pt idx="11">
                  <c:v>315</c:v>
                </c:pt>
                <c:pt idx="12">
                  <c:v>352</c:v>
                </c:pt>
                <c:pt idx="13">
                  <c:v>398</c:v>
                </c:pt>
                <c:pt idx="14">
                  <c:v>441</c:v>
                </c:pt>
                <c:pt idx="15">
                  <c:v>491</c:v>
                </c:pt>
                <c:pt idx="16">
                  <c:v>541</c:v>
                </c:pt>
                <c:pt idx="17">
                  <c:v>586</c:v>
                </c:pt>
                <c:pt idx="18">
                  <c:v>648</c:v>
                </c:pt>
                <c:pt idx="19">
                  <c:v>669</c:v>
                </c:pt>
                <c:pt idx="20">
                  <c:v>721</c:v>
                </c:pt>
                <c:pt idx="21">
                  <c:v>760</c:v>
                </c:pt>
                <c:pt idx="22">
                  <c:v>693</c:v>
                </c:pt>
                <c:pt idx="23">
                  <c:v>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E1-4D86-BF78-605B5ADD5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82656"/>
        <c:axId val="643788888"/>
      </c:line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013143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Supply (MWh)</a:t>
                </a:r>
              </a:p>
            </c:rich>
          </c:tx>
          <c:layout>
            <c:manualLayout>
              <c:xMode val="edge"/>
              <c:yMode val="edge"/>
              <c:x val="0"/>
              <c:y val="1.1596272705650057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valAx>
        <c:axId val="643788888"/>
        <c:scaling>
          <c:orientation val="minMax"/>
          <c:max val="1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Number of customers</a:t>
                </a:r>
              </a:p>
            </c:rich>
          </c:tx>
          <c:layout>
            <c:manualLayout>
              <c:xMode val="edge"/>
              <c:yMode val="edge"/>
              <c:x val="0.85205926198341142"/>
              <c:y val="2.4773067097331718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>
                <a:lumMod val="75000"/>
                <a:lumOff val="25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643782656"/>
        <c:crosses val="max"/>
        <c:crossBetween val="between"/>
      </c:valAx>
      <c:catAx>
        <c:axId val="64378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3788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39213123797389"/>
          <c:y val="0.93296070857052305"/>
          <c:w val="0.53321573752405216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92216773977274E-2"/>
          <c:y val="8.9468236719278865E-2"/>
          <c:w val="0.89491239053498406"/>
          <c:h val="0.771627712259949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Taul1!$D$104</c:f>
              <c:strCache>
                <c:ptCount val="1"/>
                <c:pt idx="0">
                  <c:v>Heat pump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Taul1!$A$105:$A$119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Taul1!$D$105:$D$119</c:f>
              <c:numCache>
                <c:formatCode>0</c:formatCode>
                <c:ptCount val="15"/>
                <c:pt idx="0">
                  <c:v>25375</c:v>
                </c:pt>
                <c:pt idx="1">
                  <c:v>38223.1</c:v>
                </c:pt>
                <c:pt idx="2">
                  <c:v>59953</c:v>
                </c:pt>
                <c:pt idx="3">
                  <c:v>82568</c:v>
                </c:pt>
                <c:pt idx="4">
                  <c:v>107091</c:v>
                </c:pt>
                <c:pt idx="5">
                  <c:v>109795</c:v>
                </c:pt>
                <c:pt idx="6" formatCode="General">
                  <c:v>131285</c:v>
                </c:pt>
                <c:pt idx="7" formatCode="General">
                  <c:v>151541</c:v>
                </c:pt>
                <c:pt idx="8" formatCode="General">
                  <c:v>185600</c:v>
                </c:pt>
                <c:pt idx="9" formatCode="General">
                  <c:v>188021</c:v>
                </c:pt>
                <c:pt idx="10">
                  <c:v>178066.66</c:v>
                </c:pt>
                <c:pt idx="11">
                  <c:v>229490.66</c:v>
                </c:pt>
                <c:pt idx="12">
                  <c:v>224316.36984903336</c:v>
                </c:pt>
                <c:pt idx="13">
                  <c:v>233382.68000000002</c:v>
                </c:pt>
                <c:pt idx="14">
                  <c:v>269936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6-4346-BAEA-DEAC1726F792}"/>
            </c:ext>
          </c:extLst>
        </c:ser>
        <c:ser>
          <c:idx val="2"/>
          <c:order val="1"/>
          <c:tx>
            <c:strRef>
              <c:f>Taul1!$C$104</c:f>
              <c:strCache>
                <c:ptCount val="1"/>
                <c:pt idx="0">
                  <c:v>Absorption chilling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C6-4346-BAEA-DEAC1726F792}"/>
              </c:ext>
            </c:extLst>
          </c:dPt>
          <c:cat>
            <c:numRef>
              <c:f>Taul1!$A$105:$A$119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Taul1!$C$105:$C$119</c:f>
              <c:numCache>
                <c:formatCode>0</c:formatCode>
                <c:ptCount val="15"/>
                <c:pt idx="0">
                  <c:v>29921</c:v>
                </c:pt>
                <c:pt idx="1">
                  <c:v>27681.200000000001</c:v>
                </c:pt>
                <c:pt idx="2">
                  <c:v>23721</c:v>
                </c:pt>
                <c:pt idx="3">
                  <c:v>28932</c:v>
                </c:pt>
                <c:pt idx="4">
                  <c:v>25400</c:v>
                </c:pt>
                <c:pt idx="5">
                  <c:v>17400</c:v>
                </c:pt>
                <c:pt idx="6" formatCode="General">
                  <c:v>16386</c:v>
                </c:pt>
                <c:pt idx="7" formatCode="General">
                  <c:v>8617</c:v>
                </c:pt>
                <c:pt idx="8" formatCode="General">
                  <c:v>15755</c:v>
                </c:pt>
                <c:pt idx="9" formatCode="General">
                  <c:v>10758</c:v>
                </c:pt>
                <c:pt idx="10">
                  <c:v>5132</c:v>
                </c:pt>
                <c:pt idx="11">
                  <c:v>4478</c:v>
                </c:pt>
                <c:pt idx="12" formatCode="General">
                  <c:v>3162</c:v>
                </c:pt>
                <c:pt idx="13" formatCode="General">
                  <c:v>1295</c:v>
                </c:pt>
                <c:pt idx="1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C6-4346-BAEA-DEAC1726F792}"/>
            </c:ext>
          </c:extLst>
        </c:ser>
        <c:ser>
          <c:idx val="1"/>
          <c:order val="2"/>
          <c:tx>
            <c:strRef>
              <c:f>Taul1!$E$104</c:f>
              <c:strCache>
                <c:ptCount val="1"/>
                <c:pt idx="0">
                  <c:v>Free cooling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Taul1!$A$105:$A$119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Taul1!$E$105:$E$119</c:f>
              <c:numCache>
                <c:formatCode>0</c:formatCode>
                <c:ptCount val="15"/>
                <c:pt idx="0">
                  <c:v>48298</c:v>
                </c:pt>
                <c:pt idx="1">
                  <c:v>49965</c:v>
                </c:pt>
                <c:pt idx="2">
                  <c:v>42402</c:v>
                </c:pt>
                <c:pt idx="3">
                  <c:v>44580</c:v>
                </c:pt>
                <c:pt idx="4">
                  <c:v>46677</c:v>
                </c:pt>
                <c:pt idx="5">
                  <c:v>44929.2</c:v>
                </c:pt>
                <c:pt idx="6" formatCode="General">
                  <c:v>45393</c:v>
                </c:pt>
                <c:pt idx="7" formatCode="General">
                  <c:v>44711</c:v>
                </c:pt>
                <c:pt idx="8" formatCode="General">
                  <c:v>58718</c:v>
                </c:pt>
                <c:pt idx="9" formatCode="General">
                  <c:v>57047</c:v>
                </c:pt>
                <c:pt idx="10">
                  <c:v>71538.98</c:v>
                </c:pt>
                <c:pt idx="11">
                  <c:v>62386.755000000005</c:v>
                </c:pt>
                <c:pt idx="12">
                  <c:v>75311.532999999996</c:v>
                </c:pt>
                <c:pt idx="13">
                  <c:v>72841.040000000008</c:v>
                </c:pt>
                <c:pt idx="14">
                  <c:v>101203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C6-4346-BAEA-DEAC1726F792}"/>
            </c:ext>
          </c:extLst>
        </c:ser>
        <c:ser>
          <c:idx val="3"/>
          <c:order val="3"/>
          <c:tx>
            <c:strRef>
              <c:f>Taul1!$B$104</c:f>
              <c:strCache>
                <c:ptCount val="1"/>
                <c:pt idx="0">
                  <c:v>Compression chilling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Taul1!$A$105:$A$119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Taul1!$B$105:$B$119</c:f>
              <c:numCache>
                <c:formatCode>0</c:formatCode>
                <c:ptCount val="15"/>
                <c:pt idx="0">
                  <c:v>6613</c:v>
                </c:pt>
                <c:pt idx="1">
                  <c:v>10011.299999999999</c:v>
                </c:pt>
                <c:pt idx="2">
                  <c:v>4877</c:v>
                </c:pt>
                <c:pt idx="3">
                  <c:v>13137</c:v>
                </c:pt>
                <c:pt idx="4">
                  <c:v>11831.43</c:v>
                </c:pt>
                <c:pt idx="5">
                  <c:v>9464.009</c:v>
                </c:pt>
                <c:pt idx="6">
                  <c:v>11857.1</c:v>
                </c:pt>
                <c:pt idx="7" formatCode="General">
                  <c:v>18570</c:v>
                </c:pt>
                <c:pt idx="8" formatCode="General">
                  <c:v>41286</c:v>
                </c:pt>
                <c:pt idx="9" formatCode="General">
                  <c:v>25356</c:v>
                </c:pt>
                <c:pt idx="10">
                  <c:v>33685.97</c:v>
                </c:pt>
                <c:pt idx="11">
                  <c:v>40000.802414864302</c:v>
                </c:pt>
                <c:pt idx="12">
                  <c:v>31961.817995012581</c:v>
                </c:pt>
                <c:pt idx="13">
                  <c:v>28714.400000000001</c:v>
                </c:pt>
                <c:pt idx="14">
                  <c:v>33562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C6-4346-BAEA-DEAC1726F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922533488"/>
        <c:axId val="2012567552"/>
      </c:barChart>
      <c:catAx>
        <c:axId val="192253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1"/>
        <c:lblAlgn val="ctr"/>
        <c:lblOffset val="100"/>
        <c:noMultiLvlLbl val="0"/>
      </c:catAx>
      <c:valAx>
        <c:axId val="20125675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MWh</a:t>
                </a:r>
              </a:p>
            </c:rich>
          </c:tx>
          <c:layout>
            <c:manualLayout>
              <c:xMode val="edge"/>
              <c:yMode val="edge"/>
              <c:x val="1.6544118245719889E-2"/>
              <c:y val="1.238037552998183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25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699171882080213E-2"/>
          <c:y val="0.93296070857052305"/>
          <c:w val="0.88860152489279121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56376102086333"/>
          <c:y val="8.5124345316563946E-2"/>
          <c:w val="0.50287236940106705"/>
          <c:h val="0.8252264224890441"/>
        </c:manualLayout>
      </c:layout>
      <c:doughnutChart>
        <c:varyColors val="1"/>
        <c:ser>
          <c:idx val="0"/>
          <c:order val="0"/>
          <c:spPr>
            <a:solidFill>
              <a:srgbClr val="FF692E"/>
            </a:solidFill>
            <a:ln w="12700"/>
          </c:spPr>
          <c:dPt>
            <c:idx val="0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65-4897-B418-711FE4464E62}"/>
              </c:ext>
            </c:extLst>
          </c:dPt>
          <c:dPt>
            <c:idx val="1"/>
            <c:bubble3D val="0"/>
            <c:spPr>
              <a:solidFill>
                <a:srgbClr val="590A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65-4897-B418-711FE4464E62}"/>
              </c:ext>
            </c:extLst>
          </c:dPt>
          <c:dPt>
            <c:idx val="2"/>
            <c:bubble3D val="0"/>
            <c:spPr>
              <a:solidFill>
                <a:srgbClr val="590A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65-4897-B418-711FE4464E62}"/>
              </c:ext>
            </c:extLst>
          </c:dPt>
          <c:dPt>
            <c:idx val="3"/>
            <c:bubble3D val="0"/>
            <c:spPr>
              <a:solidFill>
                <a:srgbClr val="004F4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65-4897-B418-711FE4464E62}"/>
              </c:ext>
            </c:extLst>
          </c:dPt>
          <c:dPt>
            <c:idx val="4"/>
            <c:bubble3D val="0"/>
            <c:spPr>
              <a:solidFill>
                <a:srgbClr val="FF692E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65-4897-B418-711FE4464E62}"/>
              </c:ext>
            </c:extLst>
          </c:dPt>
          <c:dPt>
            <c:idx val="5"/>
            <c:bubble3D val="0"/>
            <c:spPr>
              <a:solidFill>
                <a:srgbClr val="FF692E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65-4897-B418-711FE4464E62}"/>
              </c:ext>
            </c:extLst>
          </c:dPt>
          <c:dPt>
            <c:idx val="6"/>
            <c:bubble3D val="0"/>
            <c:spPr>
              <a:solidFill>
                <a:srgbClr val="FF692E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65-4897-B418-711FE4464E62}"/>
              </c:ext>
            </c:extLst>
          </c:dPt>
          <c:dPt>
            <c:idx val="7"/>
            <c:bubble3D val="0"/>
            <c:spPr>
              <a:solidFill>
                <a:srgbClr val="FF692E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65-4897-B418-711FE4464E62}"/>
              </c:ext>
            </c:extLst>
          </c:dPt>
          <c:dPt>
            <c:idx val="8"/>
            <c:bubble3D val="0"/>
            <c:spPr>
              <a:solidFill>
                <a:srgbClr val="FF692E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265-4897-B418-711FE4464E62}"/>
              </c:ext>
            </c:extLst>
          </c:dPt>
          <c:dLbls>
            <c:dLbl>
              <c:idx val="0"/>
              <c:layout>
                <c:manualLayout>
                  <c:x val="-0.11400432118629045"/>
                  <c:y val="7.4660533436270382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65-4897-B418-711FE4464E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65-4897-B418-711FE4464E62}"/>
                </c:ext>
              </c:extLst>
            </c:dLbl>
            <c:dLbl>
              <c:idx val="2"/>
              <c:layout>
                <c:manualLayout>
                  <c:x val="-1.3786765204766674E-2"/>
                  <c:y val="-2.26244343891402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65-4897-B418-711FE4464E62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Taul1!$B$93:$B$96</c:f>
              <c:strCache>
                <c:ptCount val="4"/>
                <c:pt idx="0">
                  <c:v>Compression chilling</c:v>
                </c:pt>
                <c:pt idx="1">
                  <c:v>Absorption chilling</c:v>
                </c:pt>
                <c:pt idx="2">
                  <c:v>Heat pump</c:v>
                </c:pt>
                <c:pt idx="3">
                  <c:v>Free cooling</c:v>
                </c:pt>
              </c:strCache>
            </c:strRef>
          </c:cat>
          <c:val>
            <c:numRef>
              <c:f>Taul1!$E$93:$E$96</c:f>
              <c:numCache>
                <c:formatCode>0.00%</c:formatCode>
                <c:ptCount val="4"/>
                <c:pt idx="0">
                  <c:v>8.3000000000000004E-2</c:v>
                </c:pt>
                <c:pt idx="1">
                  <c:v>0</c:v>
                </c:pt>
                <c:pt idx="2">
                  <c:v>0.66700000000000004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265-4897-B418-711FE4464E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26871682112388E-2"/>
          <c:y val="0.10547469330722521"/>
          <c:w val="0.92847704940661868"/>
          <c:h val="0.79618734395037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Taul1!$A$65:$A$88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Taul1!$B$65:$B$88</c:f>
              <c:numCache>
                <c:formatCode>General</c:formatCode>
                <c:ptCount val="24"/>
                <c:pt idx="0">
                  <c:v>4.3</c:v>
                </c:pt>
                <c:pt idx="1">
                  <c:v>6.4</c:v>
                </c:pt>
                <c:pt idx="2">
                  <c:v>9.4</c:v>
                </c:pt>
                <c:pt idx="3">
                  <c:v>14.1</c:v>
                </c:pt>
                <c:pt idx="4">
                  <c:v>23.2</c:v>
                </c:pt>
                <c:pt idx="5">
                  <c:v>34.1</c:v>
                </c:pt>
                <c:pt idx="6">
                  <c:v>44.2</c:v>
                </c:pt>
                <c:pt idx="7">
                  <c:v>51.2</c:v>
                </c:pt>
                <c:pt idx="8">
                  <c:v>58.3</c:v>
                </c:pt>
                <c:pt idx="9" formatCode="0.0">
                  <c:v>66</c:v>
                </c:pt>
                <c:pt idx="10">
                  <c:v>76.900000000000006</c:v>
                </c:pt>
                <c:pt idx="11">
                  <c:v>86.1</c:v>
                </c:pt>
                <c:pt idx="12">
                  <c:v>95.699999999999989</c:v>
                </c:pt>
                <c:pt idx="13">
                  <c:v>103.4</c:v>
                </c:pt>
                <c:pt idx="14" formatCode="0.0">
                  <c:v>110.702</c:v>
                </c:pt>
                <c:pt idx="15">
                  <c:v>132.4</c:v>
                </c:pt>
                <c:pt idx="16" formatCode="0.0">
                  <c:v>144.1</c:v>
                </c:pt>
                <c:pt idx="17" formatCode="0.0">
                  <c:v>153.5</c:v>
                </c:pt>
                <c:pt idx="18" formatCode="0.0">
                  <c:v>162.92500000000004</c:v>
                </c:pt>
                <c:pt idx="19" formatCode="0.0">
                  <c:v>164.52700000000002</c:v>
                </c:pt>
                <c:pt idx="20" formatCode="0.0">
                  <c:v>175.07900000000001</c:v>
                </c:pt>
                <c:pt idx="21" formatCode="0.0">
                  <c:v>185.9</c:v>
                </c:pt>
                <c:pt idx="22" formatCode="0.0">
                  <c:v>193.73100000000002</c:v>
                </c:pt>
                <c:pt idx="23" formatCode="0.0">
                  <c:v>203.3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B-4191-8C7B-88F0593F1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  <c:max val="2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km</a:t>
                </a:r>
              </a:p>
            </c:rich>
          </c:tx>
          <c:layout>
            <c:manualLayout>
              <c:xMode val="edge"/>
              <c:yMode val="edge"/>
              <c:x val="1.1051693753650131E-2"/>
              <c:y val="2.305693735996461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26871682112388E-2"/>
          <c:y val="8.2813874202477461E-2"/>
          <c:w val="0.92847704940661868"/>
          <c:h val="0.73710814747391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Taul1!$B$37</c:f>
              <c:strCache>
                <c:ptCount val="1"/>
                <c:pt idx="0">
                  <c:v>Free cooling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Taul1!$A$38:$A$61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Taul1!$B$38:$B$61</c:f>
              <c:numCache>
                <c:formatCode>0.0</c:formatCode>
                <c:ptCount val="24"/>
                <c:pt idx="0">
                  <c:v>10.5</c:v>
                </c:pt>
                <c:pt idx="1">
                  <c:v>10.5</c:v>
                </c:pt>
                <c:pt idx="2">
                  <c:v>12.5</c:v>
                </c:pt>
                <c:pt idx="3" formatCode="General">
                  <c:v>16.5</c:v>
                </c:pt>
                <c:pt idx="4">
                  <c:v>46.5</c:v>
                </c:pt>
                <c:pt idx="5" formatCode="General">
                  <c:v>61.5</c:v>
                </c:pt>
                <c:pt idx="6">
                  <c:v>75.8</c:v>
                </c:pt>
                <c:pt idx="7">
                  <c:v>75.8</c:v>
                </c:pt>
                <c:pt idx="8">
                  <c:v>89.5</c:v>
                </c:pt>
                <c:pt idx="9">
                  <c:v>110.5</c:v>
                </c:pt>
                <c:pt idx="10">
                  <c:v>110.5</c:v>
                </c:pt>
                <c:pt idx="11">
                  <c:v>114.6</c:v>
                </c:pt>
                <c:pt idx="12">
                  <c:v>116.1</c:v>
                </c:pt>
                <c:pt idx="13">
                  <c:v>116.5</c:v>
                </c:pt>
                <c:pt idx="14">
                  <c:v>110.9</c:v>
                </c:pt>
                <c:pt idx="15">
                  <c:v>159.30000000000001</c:v>
                </c:pt>
                <c:pt idx="16">
                  <c:v>167.4</c:v>
                </c:pt>
                <c:pt idx="17">
                  <c:v>167.4</c:v>
                </c:pt>
                <c:pt idx="18">
                  <c:v>167.39999999999998</c:v>
                </c:pt>
                <c:pt idx="19">
                  <c:v>197.8</c:v>
                </c:pt>
                <c:pt idx="20">
                  <c:v>182.14999999999998</c:v>
                </c:pt>
                <c:pt idx="21">
                  <c:v>182.14999999999998</c:v>
                </c:pt>
                <c:pt idx="22">
                  <c:v>182.14999999999998</c:v>
                </c:pt>
                <c:pt idx="23">
                  <c:v>179.14999999999998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9-41E0-9454-9EF24A179704}"/>
            </c:ext>
          </c:extLst>
        </c:ser>
        <c:ser>
          <c:idx val="1"/>
          <c:order val="1"/>
          <c:tx>
            <c:strRef>
              <c:f>Taul1!$C$37</c:f>
              <c:strCache>
                <c:ptCount val="1"/>
                <c:pt idx="0">
                  <c:v>Heat pumps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Taul1!$A$38:$A$61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Taul1!$C$38:$C$61</c:f>
              <c:numCache>
                <c:formatCode>General</c:formatCode>
                <c:ptCount val="24"/>
                <c:pt idx="6" formatCode="0.0">
                  <c:v>60.5</c:v>
                </c:pt>
                <c:pt idx="7" formatCode="0.0">
                  <c:v>60.5</c:v>
                </c:pt>
                <c:pt idx="8" formatCode="0.0">
                  <c:v>60.5</c:v>
                </c:pt>
                <c:pt idx="9" formatCode="0.0">
                  <c:v>64.5</c:v>
                </c:pt>
                <c:pt idx="10" formatCode="0.0">
                  <c:v>64.5</c:v>
                </c:pt>
                <c:pt idx="11" formatCode="0.0">
                  <c:v>72.5</c:v>
                </c:pt>
                <c:pt idx="12" formatCode="0.0">
                  <c:v>73.900000000000006</c:v>
                </c:pt>
                <c:pt idx="13" formatCode="0.0">
                  <c:v>73.900000000000006</c:v>
                </c:pt>
                <c:pt idx="14" formatCode="0.0">
                  <c:v>74</c:v>
                </c:pt>
                <c:pt idx="15" formatCode="0.0">
                  <c:v>74</c:v>
                </c:pt>
                <c:pt idx="16" formatCode="0.0">
                  <c:v>74</c:v>
                </c:pt>
                <c:pt idx="17" formatCode="0.0">
                  <c:v>89.9</c:v>
                </c:pt>
                <c:pt idx="18" formatCode="0.0">
                  <c:v>99.9</c:v>
                </c:pt>
                <c:pt idx="19" formatCode="0.0">
                  <c:v>101</c:v>
                </c:pt>
                <c:pt idx="20" formatCode="0.0">
                  <c:v>134.446</c:v>
                </c:pt>
                <c:pt idx="21" formatCode="0.0">
                  <c:v>135.49600000000001</c:v>
                </c:pt>
                <c:pt idx="22" formatCode="0.0">
                  <c:v>130.84899999999999</c:v>
                </c:pt>
                <c:pt idx="23" formatCode="0.0">
                  <c:v>171.64899999999994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9-41E0-9454-9EF24A179704}"/>
            </c:ext>
          </c:extLst>
        </c:ser>
        <c:ser>
          <c:idx val="2"/>
          <c:order val="2"/>
          <c:tx>
            <c:strRef>
              <c:f>Taul1!$D$37</c:f>
              <c:strCache>
                <c:ptCount val="1"/>
                <c:pt idx="0">
                  <c:v>Absorption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Taul1!$A$38:$A$61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Taul1!$D$38:$D$61</c:f>
              <c:numCache>
                <c:formatCode>0.0</c:formatCode>
                <c:ptCount val="24"/>
                <c:pt idx="0">
                  <c:v>8.5</c:v>
                </c:pt>
                <c:pt idx="1">
                  <c:v>8.8000000000000007</c:v>
                </c:pt>
                <c:pt idx="2">
                  <c:v>8.8000000000000007</c:v>
                </c:pt>
                <c:pt idx="3" formatCode="General">
                  <c:v>15.5</c:v>
                </c:pt>
                <c:pt idx="4">
                  <c:v>22.5</c:v>
                </c:pt>
                <c:pt idx="5" formatCode="General">
                  <c:v>36.5</c:v>
                </c:pt>
                <c:pt idx="6">
                  <c:v>36.5</c:v>
                </c:pt>
                <c:pt idx="7">
                  <c:v>36.5</c:v>
                </c:pt>
                <c:pt idx="8">
                  <c:v>35.6</c:v>
                </c:pt>
                <c:pt idx="9">
                  <c:v>35.6</c:v>
                </c:pt>
                <c:pt idx="10">
                  <c:v>35.6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09-41E0-9454-9EF24A179704}"/>
            </c:ext>
          </c:extLst>
        </c:ser>
        <c:ser>
          <c:idx val="3"/>
          <c:order val="3"/>
          <c:tx>
            <c:strRef>
              <c:f>Taul1!$E$37</c:f>
              <c:strCache>
                <c:ptCount val="1"/>
                <c:pt idx="0">
                  <c:v>Compressors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Taul1!$A$38:$A$61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Taul1!$E$38:$E$61</c:f>
              <c:numCache>
                <c:formatCode>0.0</c:formatCode>
                <c:ptCount val="24"/>
                <c:pt idx="0">
                  <c:v>2.5</c:v>
                </c:pt>
                <c:pt idx="1">
                  <c:v>4</c:v>
                </c:pt>
                <c:pt idx="2">
                  <c:v>11.4</c:v>
                </c:pt>
                <c:pt idx="3" formatCode="General">
                  <c:v>17.100000000000001</c:v>
                </c:pt>
                <c:pt idx="4">
                  <c:v>18.5</c:v>
                </c:pt>
                <c:pt idx="5" formatCode="General">
                  <c:v>22.7</c:v>
                </c:pt>
                <c:pt idx="6">
                  <c:v>23.9</c:v>
                </c:pt>
                <c:pt idx="7">
                  <c:v>25.1</c:v>
                </c:pt>
                <c:pt idx="8">
                  <c:v>26.3</c:v>
                </c:pt>
                <c:pt idx="9">
                  <c:v>22.3</c:v>
                </c:pt>
                <c:pt idx="10">
                  <c:v>22.7</c:v>
                </c:pt>
                <c:pt idx="11">
                  <c:v>25.2</c:v>
                </c:pt>
                <c:pt idx="12">
                  <c:v>24.6</c:v>
                </c:pt>
                <c:pt idx="13">
                  <c:v>28.103999999999996</c:v>
                </c:pt>
                <c:pt idx="14">
                  <c:v>32.6</c:v>
                </c:pt>
                <c:pt idx="15">
                  <c:v>35.4</c:v>
                </c:pt>
                <c:pt idx="16">
                  <c:v>46.3</c:v>
                </c:pt>
                <c:pt idx="17">
                  <c:v>48.1</c:v>
                </c:pt>
                <c:pt idx="18">
                  <c:v>67.7</c:v>
                </c:pt>
                <c:pt idx="19">
                  <c:v>65.400000000000006</c:v>
                </c:pt>
                <c:pt idx="20">
                  <c:v>65.73</c:v>
                </c:pt>
                <c:pt idx="21">
                  <c:v>88.130000000000024</c:v>
                </c:pt>
                <c:pt idx="22">
                  <c:v>87.861999999999995</c:v>
                </c:pt>
                <c:pt idx="23">
                  <c:v>89.462000000000018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09-41E0-9454-9EF24A179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2533488"/>
        <c:axId val="2012567552"/>
      </c:barChart>
      <c:catAx>
        <c:axId val="192253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1"/>
        <c:lblAlgn val="ctr"/>
        <c:lblOffset val="100"/>
        <c:noMultiLvlLbl val="0"/>
      </c:catAx>
      <c:valAx>
        <c:axId val="2012567552"/>
        <c:scaling>
          <c:orientation val="minMax"/>
          <c:max val="2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5.5258468768250657E-3"/>
              <c:y val="7.1943639866411807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25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568951816802712E-2"/>
          <c:y val="0.94661076988133064"/>
          <c:w val="0.91957602463995591"/>
          <c:h val="5.1794474843186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0.35459</cdr:x>
      <cdr:y>0.43266</cdr:y>
    </cdr:from>
    <cdr:to>
      <cdr:x>0.6454</cdr:x>
      <cdr:y>0.56734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1E4C3BB5-12F4-4DF9-B6BA-1D8D083F955B}"/>
            </a:ext>
          </a:extLst>
        </cdr:cNvPr>
        <cdr:cNvSpPr txBox="1"/>
      </cdr:nvSpPr>
      <cdr:spPr>
        <a:xfrm xmlns:a="http://schemas.openxmlformats.org/drawingml/2006/main">
          <a:off x="2699762" y="1878518"/>
          <a:ext cx="221412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600" dirty="0" err="1">
              <a:solidFill>
                <a:schemeClr val="tx1"/>
              </a:solidFill>
              <a:latin typeface="Aptos" panose="020B0004020202020204" pitchFamily="34" charset="0"/>
            </a:rPr>
            <a:t>Production</a:t>
          </a:r>
          <a:endParaRPr lang="fi-FI" sz="1600" dirty="0">
            <a:solidFill>
              <a:schemeClr val="tx1"/>
            </a:solidFill>
            <a:latin typeface="Aptos" panose="020B0004020202020204" pitchFamily="34" charset="0"/>
          </a:endParaRPr>
        </a:p>
        <a:p xmlns:a="http://schemas.openxmlformats.org/drawingml/2006/main">
          <a:pPr algn="ctr"/>
          <a:r>
            <a:rPr lang="fi-FI" sz="1600" dirty="0">
              <a:solidFill>
                <a:schemeClr val="tx1"/>
              </a:solidFill>
              <a:latin typeface="Aptos" panose="020B0004020202020204" pitchFamily="34" charset="0"/>
            </a:rPr>
            <a:t>405 </a:t>
          </a:r>
          <a:r>
            <a:rPr lang="fi-FI" sz="1600" dirty="0" err="1">
              <a:solidFill>
                <a:schemeClr val="tx1"/>
              </a:solidFill>
              <a:latin typeface="Aptos" panose="020B0004020202020204" pitchFamily="34" charset="0"/>
            </a:rPr>
            <a:t>GWh</a:t>
          </a:r>
          <a:endParaRPr lang="fi-FI" sz="16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0.09221</cdr:x>
      <cdr:y>0.11116</cdr:y>
    </cdr:from>
    <cdr:to>
      <cdr:x>0.5</cdr:x>
      <cdr:y>0.33474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2071" y="482635"/>
          <a:ext cx="3104754" cy="970747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0000" tIns="46800" rIns="90000" bIns="4680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NB: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Production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capacities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cannot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be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summed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up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, e.g.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cooling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capacity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from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free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cooling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depends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on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the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sea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water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temperature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and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outdoor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</a:t>
          </a: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temperature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577B3-A5DD-4B3D-AC6B-9742425407D3}" type="datetimeFigureOut">
              <a:rPr lang="fi-FI" smtClean="0"/>
              <a:t>18.3.2025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78AC-FD20-447D-B72B-5B5B823BF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0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18.3.2025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0796B81B-7F00-9116-01D4-54B42860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4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3A06D8-A6F3-8ADA-37B7-801422DC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4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698B8C-0839-5D8D-3D4A-37F3CECA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7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22E8E0-DBFE-A956-DA56-1A5456DA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A42AAE-5E81-FABD-1280-3FDD7F9C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A62FB2-18F3-B1E4-E100-093FE594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7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F1BB0-58D4-197A-D97E-5C45762C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4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DED105-9C0F-B588-FED1-A67A06B0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30798A-B8DA-8375-C02B-EBABC96F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54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6E7CC7-B94C-90E9-1F45-84B30AF13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1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BF1373-0C93-A217-1EEA-84B807E3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18.3.2025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F052A683-7726-8636-FE8D-89C1E2BE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7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2154251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B8773A-BA39-AB70-111E-DA830B31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04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A2777D7-8D65-6254-837E-4F2F00BF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79189"/>
            <a:ext cx="6784667" cy="1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9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27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69100267-6B5B-89D5-4C17-22D526EE133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/>
              <a:pPr/>
              <a:t>18.3.2025</a:t>
            </a:fld>
            <a:endParaRPr lang="en-FI" dirty="0"/>
          </a:p>
        </p:txBody>
      </p:sp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8" name="Dian numeron paikkamerkki 9">
            <a:extLst>
              <a:ext uri="{FF2B5EF4-FFF2-40B4-BE49-F238E27FC236}">
                <a16:creationId xmlns:a16="http://schemas.microsoft.com/office/drawing/2014/main" id="{CF82BAF0-1D66-0240-880D-ACFADE184DC8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C0B3F-DAAF-A528-BE8D-C3A16399C7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18.3.2024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19E53-0802-E079-4C83-B3FE907C1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18.3.2025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CBBE4EA7-0A14-2EDB-AD9D-2659F53A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7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59DB9-985A-D89E-C22E-3B12E38B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7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3D5CC1-DE50-9EE5-DC89-0F64E55A2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77693-D81C-3FAC-7B93-A0598A4D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B15C42-78D3-643C-A325-92A00FAC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5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18.3.2024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0482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6D1D-4CE0-4061-A262-84A8518F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cooling</a:t>
            </a:r>
            <a:r>
              <a:rPr lang="fi-FI" dirty="0"/>
              <a:t> in Finland </a:t>
            </a:r>
            <a:endParaRPr lang="fi-FI" dirty="0">
              <a:highlight>
                <a:srgbClr val="00FFFF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D2C60-212C-904A-22DD-F0B7FDC95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7486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844ECF-54F0-B396-79A5-A351C050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Supply and </a:t>
            </a:r>
            <a:r>
              <a:rPr lang="fi-FI" dirty="0" err="1"/>
              <a:t>connected</a:t>
            </a:r>
            <a:r>
              <a:rPr lang="fi-FI" dirty="0"/>
              <a:t> </a:t>
            </a:r>
            <a:r>
              <a:rPr lang="fi-FI" dirty="0" err="1"/>
              <a:t>load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1DC5-81DA-C3DF-C1FA-2015DF48DFB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DABDE-EDB2-5DC4-5B33-03DA112345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  <a:buClr>
                <a:schemeClr val="accent3">
                  <a:lumMod val="75000"/>
                </a:schemeClr>
              </a:buClr>
            </a:pPr>
            <a:r>
              <a:rPr lang="fi-FI" sz="1800" dirty="0" err="1"/>
              <a:t>Connected</a:t>
            </a:r>
            <a:r>
              <a:rPr lang="fi-FI" sz="1800" dirty="0"/>
              <a:t> </a:t>
            </a:r>
            <a:r>
              <a:rPr lang="fi-FI" sz="1800" dirty="0" err="1"/>
              <a:t>load</a:t>
            </a:r>
            <a:r>
              <a:rPr lang="fi-FI" sz="1800" dirty="0"/>
              <a:t> </a:t>
            </a:r>
            <a:r>
              <a:rPr lang="fi-FI" sz="1800" dirty="0" err="1"/>
              <a:t>increased</a:t>
            </a:r>
            <a:r>
              <a:rPr lang="fi-FI" sz="1800" dirty="0"/>
              <a:t> </a:t>
            </a:r>
            <a:r>
              <a:rPr lang="fi-FI" sz="1800" dirty="0" err="1"/>
              <a:t>by</a:t>
            </a:r>
            <a:r>
              <a:rPr lang="fi-FI" sz="1800" dirty="0"/>
              <a:t> </a:t>
            </a:r>
            <a:r>
              <a:rPr lang="fi-FI" dirty="0"/>
              <a:t>3</a:t>
            </a:r>
            <a:r>
              <a:rPr lang="fi-FI" sz="1800" dirty="0"/>
              <a:t> % and </a:t>
            </a:r>
            <a:r>
              <a:rPr lang="fi-FI" sz="1800" dirty="0" err="1"/>
              <a:t>has</a:t>
            </a:r>
            <a:r>
              <a:rPr lang="fi-FI" sz="1800" dirty="0"/>
              <a:t> </a:t>
            </a:r>
            <a:r>
              <a:rPr lang="fi-FI" sz="1800" dirty="0" err="1"/>
              <a:t>more</a:t>
            </a:r>
            <a:r>
              <a:rPr lang="fi-FI" sz="1800" dirty="0"/>
              <a:t> </a:t>
            </a:r>
            <a:r>
              <a:rPr lang="fi-FI" sz="1800" dirty="0" err="1"/>
              <a:t>than</a:t>
            </a:r>
            <a:r>
              <a:rPr lang="fi-FI" sz="1800" dirty="0"/>
              <a:t> </a:t>
            </a:r>
            <a:r>
              <a:rPr lang="fi-FI" sz="1800" dirty="0" err="1"/>
              <a:t>q</a:t>
            </a:r>
            <a:r>
              <a:rPr lang="fi-FI" dirty="0" err="1"/>
              <a:t>uadrupled</a:t>
            </a:r>
            <a:r>
              <a:rPr lang="fi-FI" sz="1800" dirty="0"/>
              <a:t> </a:t>
            </a:r>
            <a:r>
              <a:rPr lang="fi-FI" sz="1800" dirty="0" err="1"/>
              <a:t>since</a:t>
            </a:r>
            <a:r>
              <a:rPr lang="fi-FI" sz="1800" dirty="0"/>
              <a:t> 2010.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Delivered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increased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20 %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. It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sz="1800" dirty="0" err="1"/>
              <a:t>tripled</a:t>
            </a:r>
            <a:r>
              <a:rPr lang="fi-FI" sz="1800" dirty="0"/>
              <a:t> </a:t>
            </a:r>
            <a:r>
              <a:rPr lang="fi-FI" sz="1800" dirty="0" err="1"/>
              <a:t>since</a:t>
            </a:r>
            <a:r>
              <a:rPr lang="fi-FI" sz="1800" dirty="0"/>
              <a:t> 2010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9B845859-3F78-41BC-82F9-942012EEDF1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444753137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32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0589-8CDE-D651-99ED-5EC4F711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Supply and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customers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C5AC-7CAA-6515-B804-F3808E17F51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98DA3A-8DDC-0A0B-3F46-D9A6B2E020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Delivered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increased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20 %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graphicFrame>
        <p:nvGraphicFramePr>
          <p:cNvPr id="6" name="Kaavio 1">
            <a:extLst>
              <a:ext uri="{FF2B5EF4-FFF2-40B4-BE49-F238E27FC236}">
                <a16:creationId xmlns:a16="http://schemas.microsoft.com/office/drawing/2014/main" id="{B48148A2-7016-4BE5-ACAE-CF164D1F2F7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236413289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40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cooling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CBE2CCD-E72F-433C-AA1E-A9BA9B3A18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graphicFrame>
        <p:nvGraphicFramePr>
          <p:cNvPr id="10" name="Kaavio 1">
            <a:extLst>
              <a:ext uri="{FF2B5EF4-FFF2-40B4-BE49-F238E27FC236}">
                <a16:creationId xmlns:a16="http://schemas.microsoft.com/office/drawing/2014/main" id="{C442C4E5-3B65-4818-A44F-7940795167A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683773642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44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5333-C1C5-B9B2-67EA-85F0F841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cooling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38A7-458C-73C1-5813-A9EBDCC5360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A2C55E-6221-8E62-7C6B-14EA12FA45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</a:t>
            </a:r>
            <a:r>
              <a:rPr lang="en-US" sz="1800" dirty="0"/>
              <a:t> 90% of district cooling energy is produced </a:t>
            </a:r>
            <a:r>
              <a:rPr lang="en-US" dirty="0"/>
              <a:t>from energy sources that would otherwise be unutilized. </a:t>
            </a:r>
            <a:endParaRPr lang="fi-FI" sz="1800" dirty="0"/>
          </a:p>
          <a:p>
            <a:r>
              <a:rPr lang="en-US" sz="1800" dirty="0"/>
              <a:t>Same heat pumps often produce both heat and cooling energy</a:t>
            </a:r>
          </a:p>
          <a:p>
            <a:pPr lvl="1"/>
            <a:r>
              <a:rPr lang="en-US" dirty="0"/>
              <a:t>the cooling water is cooled and the district heating water is warmed up in the same process</a:t>
            </a:r>
            <a:r>
              <a:rPr lang="fi-FI" dirty="0"/>
              <a:t>.</a:t>
            </a:r>
          </a:p>
          <a:p>
            <a:r>
              <a:rPr lang="en-US" dirty="0"/>
              <a:t>District cooling also utilizes the ambient energy from sea, lakes and rivers as well as outdoor air whenever the temperature is low enough.</a:t>
            </a:r>
            <a:endParaRPr lang="fi-FI" dirty="0"/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B4E6AEE4-4DB4-4C25-A838-DE270C21100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150352109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1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5BB1-890B-B5CA-1C4D-8DB8E380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cooling</a:t>
            </a:r>
            <a:r>
              <a:rPr lang="fi-FI" dirty="0"/>
              <a:t> </a:t>
            </a:r>
            <a:r>
              <a:rPr lang="fi-FI" dirty="0" err="1"/>
              <a:t>network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256A-606D-A91E-53F5-756EFE34AAA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6D40A0CE-8DDA-450A-AC6E-6EFA4144F6F9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00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A147-63BA-5AA7-3B9C-C8CEB59B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capacity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6FDC2-0A6E-F956-1810-9A4F81FD81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395190BF-4E0A-4793-B821-0030BA8F7557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149266578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301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B9CB-93B7-C761-DAA3-BB61252F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companies selling district cooling in 2024</a:t>
            </a:r>
            <a:endParaRPr lang="fi-FI" dirty="0"/>
          </a:p>
        </p:txBody>
      </p:sp>
      <p:graphicFrame>
        <p:nvGraphicFramePr>
          <p:cNvPr id="8" name="Taulukko 6">
            <a:extLst>
              <a:ext uri="{FF2B5EF4-FFF2-40B4-BE49-F238E27FC236}">
                <a16:creationId xmlns:a16="http://schemas.microsoft.com/office/drawing/2014/main" id="{EF6791BF-7942-6439-0A5A-5760137911B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140528578"/>
              </p:ext>
            </p:extLst>
          </p:nvPr>
        </p:nvGraphicFramePr>
        <p:xfrm>
          <a:off x="496888" y="1649414"/>
          <a:ext cx="11179174" cy="435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9587">
                  <a:extLst>
                    <a:ext uri="{9D8B030D-6E8A-4147-A177-3AD203B41FA5}">
                      <a16:colId xmlns:a16="http://schemas.microsoft.com/office/drawing/2014/main" val="2330032000"/>
                    </a:ext>
                  </a:extLst>
                </a:gridCol>
                <a:gridCol w="5589587">
                  <a:extLst>
                    <a:ext uri="{9D8B030D-6E8A-4147-A177-3AD203B41FA5}">
                      <a16:colId xmlns:a16="http://schemas.microsoft.com/office/drawing/2014/main" val="2385399438"/>
                    </a:ext>
                  </a:extLst>
                </a:gridCol>
              </a:tblGrid>
              <a:tr h="390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latin typeface="Aptos" panose="020B0004020202020204" pitchFamily="34" charset="0"/>
                        </a:rPr>
                        <a:t>Energy </a:t>
                      </a:r>
                      <a:r>
                        <a:rPr lang="fi-FI" dirty="0" err="1">
                          <a:latin typeface="Aptos" panose="020B0004020202020204" pitchFamily="34" charset="0"/>
                        </a:rPr>
                        <a:t>company</a:t>
                      </a:r>
                      <a:endParaRPr lang="fi-FI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>
                          <a:latin typeface="Aptos" panose="020B0004020202020204" pitchFamily="34" charset="0"/>
                        </a:rPr>
                        <a:t>District</a:t>
                      </a:r>
                      <a:r>
                        <a:rPr lang="fi-FI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fi-FI" dirty="0" err="1">
                          <a:latin typeface="Aptos" panose="020B0004020202020204" pitchFamily="34" charset="0"/>
                        </a:rPr>
                        <a:t>cooling</a:t>
                      </a:r>
                      <a:r>
                        <a:rPr lang="fi-FI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fi-FI" dirty="0" err="1">
                          <a:latin typeface="Aptos" panose="020B0004020202020204" pitchFamily="34" charset="0"/>
                        </a:rPr>
                        <a:t>activities</a:t>
                      </a:r>
                      <a:r>
                        <a:rPr lang="fi-FI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fi-FI" dirty="0" err="1">
                          <a:latin typeface="Aptos" panose="020B0004020202020204" pitchFamily="34" charset="0"/>
                        </a:rPr>
                        <a:t>started</a:t>
                      </a:r>
                      <a:endParaRPr lang="fi-FI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882816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Alva Yhtiöt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24428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ESE-Energia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67627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Fortum Power and Heat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27645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Helen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934897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Kuopion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1059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Lahti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00480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Lempäälän Lämpö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088132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Loimua Oy, Hämeenlinna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62423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Oulun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85942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Pori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14809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Tampereen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221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Turku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82133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Vierumäen Infra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3579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C9032-32EA-9CAD-D1A6-5186678847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</p:spTree>
    <p:extLst>
      <p:ext uri="{BB962C8B-B14F-4D97-AF65-F5344CB8AC3E}">
        <p14:creationId xmlns:p14="http://schemas.microsoft.com/office/powerpoint/2010/main" val="1355113073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2025_ENG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heme_2025_ENG" id="{714F3684-5E8F-476E-9BD6-90830FDD707C}" vid="{5F663B21-DDB1-4D45-99E7-6D8CB3CD2BA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PPT_Theme_2025_ENG</Template>
  <TotalTime>201</TotalTime>
  <Words>264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Aptos Light</vt:lpstr>
      <vt:lpstr>Arial</vt:lpstr>
      <vt:lpstr>Calibri</vt:lpstr>
      <vt:lpstr>PPT_Theme_2025_ENG</vt:lpstr>
      <vt:lpstr>District cooling in Finland </vt:lpstr>
      <vt:lpstr>Supply and connected load</vt:lpstr>
      <vt:lpstr>Supply and number of customers</vt:lpstr>
      <vt:lpstr>District cooling production</vt:lpstr>
      <vt:lpstr>District cooling production 2024</vt:lpstr>
      <vt:lpstr>District cooling network</vt:lpstr>
      <vt:lpstr>Production capacity</vt:lpstr>
      <vt:lpstr>Energy companies selling district cooling in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Kaukojäähdytystilasto</dc:title>
  <dc:creator>Huhdanmäki Joonatan</dc:creator>
  <cp:lastModifiedBy>Huttunen Neea</cp:lastModifiedBy>
  <cp:revision>69</cp:revision>
  <dcterms:created xsi:type="dcterms:W3CDTF">2019-06-12T12:26:45Z</dcterms:created>
  <dcterms:modified xsi:type="dcterms:W3CDTF">2025-03-18T14:01:05Z</dcterms:modified>
</cp:coreProperties>
</file>