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300" r:id="rId4"/>
    <p:sldId id="299" r:id="rId5"/>
    <p:sldId id="298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86F4-4B4A-414D-B0A3-971C452E03C0}" type="datetimeFigureOut">
              <a:rPr lang="fi-FI" smtClean="0"/>
              <a:t>29.2.2024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0A38-E614-4BA1-A813-38F873119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4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29.2.2024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29.2.2024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926" y="1599919"/>
            <a:ext cx="6914147" cy="1829081"/>
          </a:xfrm>
        </p:spPr>
        <p:txBody>
          <a:bodyPr/>
          <a:lstStyle/>
          <a:p>
            <a:r>
              <a:rPr lang="fi-FI" dirty="0"/>
              <a:t>Kaukolämmön hinta 1.1.2024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030245" cy="1099691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hinta uudisrakennuksissa (€/MWh)</a:t>
            </a:r>
            <a:br>
              <a:rPr lang="fi-FI" sz="3600" dirty="0"/>
            </a:br>
            <a:r>
              <a:rPr lang="fi-FI" sz="2000" dirty="0"/>
              <a:t>Teho- ja energiamaksu, sis. verot</a:t>
            </a:r>
            <a:endParaRPr lang="fi-FI" sz="3600" dirty="0"/>
          </a:p>
        </p:txBody>
      </p:sp>
      <p:sp>
        <p:nvSpPr>
          <p:cNvPr id="8" name="Tekstiruutu 8">
            <a:extLst>
              <a:ext uri="{FF2B5EF4-FFF2-40B4-BE49-F238E27FC236}">
                <a16:creationId xmlns:a16="http://schemas.microsoft.com/office/drawing/2014/main" id="{8D1FBC1A-9ABE-4286-BFC3-18618206BDB3}"/>
              </a:ext>
            </a:extLst>
          </p:cNvPr>
          <p:cNvSpPr txBox="1"/>
          <p:nvPr/>
        </p:nvSpPr>
        <p:spPr>
          <a:xfrm>
            <a:off x="8037926" y="2048586"/>
            <a:ext cx="3763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Polttoaineiden hintojen nousu näkyy myös kaukolämmön hinnassa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C627BC5-0968-451C-B53F-0C6902C4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20204F7-1ECE-3054-4328-0456F7418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81" y="1464816"/>
            <a:ext cx="6967740" cy="46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077817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Lämmön tuotannon kotimaisten polttoaineiden hinnat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212B0BFF-A340-4762-B72A-078289F9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29.2.2024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iruutu 1">
            <a:extLst>
              <a:ext uri="{FF2B5EF4-FFF2-40B4-BE49-F238E27FC236}">
                <a16:creationId xmlns:a16="http://schemas.microsoft.com/office/drawing/2014/main" id="{F99789B3-7FD3-8ABB-E130-F31CB0F0B164}"/>
              </a:ext>
            </a:extLst>
          </p:cNvPr>
          <p:cNvSpPr txBox="1"/>
          <p:nvPr/>
        </p:nvSpPr>
        <p:spPr>
          <a:xfrm>
            <a:off x="8592822" y="2052742"/>
            <a:ext cx="270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Hinnoissa huomioidaan polttoaineiden hinta ja verot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80ED1673-D983-7844-CBE9-BF0EEB021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80" y="1690687"/>
            <a:ext cx="7397406" cy="45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67EE8-A87A-4109-897D-F49F82C9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Päästöoikeuden hintakehitys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B61C0A-5AA6-4BA3-9A15-25E59F5B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13A5DA9-AA48-428E-9BDC-6B765747C0B2}"/>
              </a:ext>
            </a:extLst>
          </p:cNvPr>
          <p:cNvSpPr txBox="1"/>
          <p:nvPr/>
        </p:nvSpPr>
        <p:spPr>
          <a:xfrm>
            <a:off x="1206729" y="5991662"/>
            <a:ext cx="387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https://sandbag.be/index.php/carbon-price-viewer/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B80466-081F-4BF8-B89A-F0462986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8362" y="1651443"/>
            <a:ext cx="8641630" cy="416256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CDC04D2-3AA0-4B12-AB36-A25E17B3E87B}"/>
              </a:ext>
            </a:extLst>
          </p:cNvPr>
          <p:cNvSpPr txBox="1"/>
          <p:nvPr/>
        </p:nvSpPr>
        <p:spPr>
          <a:xfrm>
            <a:off x="9402806" y="3409557"/>
            <a:ext cx="190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Hintakehitys 4/2008-01/2024</a:t>
            </a:r>
          </a:p>
        </p:txBody>
      </p:sp>
    </p:spTree>
    <p:extLst>
      <p:ext uri="{BB962C8B-B14F-4D97-AF65-F5344CB8AC3E}">
        <p14:creationId xmlns:p14="http://schemas.microsoft.com/office/powerpoint/2010/main" val="376063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121844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Kaukolämmön reaalihinnan kehitys</a:t>
            </a:r>
            <a:br>
              <a:rPr lang="fi-FI" sz="2800" dirty="0"/>
            </a:br>
            <a:r>
              <a:rPr lang="fi-FI" sz="2000" dirty="0"/>
              <a:t>Kuluttajahintaindeksillä korjattuna, verollinen ja veroton keskihinta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E5C791-AB16-4C76-AA65-3C9959C6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29.2.2024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D0324D1-C9E4-2EE8-18C7-ADE71761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2" y="1447408"/>
            <a:ext cx="6810176" cy="49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1"/>
            <a:ext cx="9478683" cy="1422922"/>
          </a:xfrm>
        </p:spPr>
        <p:txBody>
          <a:bodyPr>
            <a:noAutofit/>
          </a:bodyPr>
          <a:lstStyle/>
          <a:p>
            <a:r>
              <a:rPr lang="fi-FI" sz="3600" dirty="0"/>
              <a:t>Energiaverojen kehitys</a:t>
            </a:r>
            <a:br>
              <a:rPr lang="fi-FI" sz="2800" dirty="0"/>
            </a:br>
            <a:r>
              <a:rPr lang="fi-FI" sz="2000" dirty="0"/>
              <a:t>Kaukolämmön tuotannon polttoaineet ja sähkön käyttö</a:t>
            </a:r>
            <a:endParaRPr lang="fi-FI" sz="28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BC6EAA-A0D2-4344-AFF9-CD54F759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3C46A7-5F27-497A-B0AF-55FCF2C68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913" y="1424302"/>
            <a:ext cx="7400166" cy="4834645"/>
          </a:xfrm>
          <a:prstGeom prst="rect">
            <a:avLst/>
          </a:prstGeom>
        </p:spPr>
      </p:pic>
      <p:sp>
        <p:nvSpPr>
          <p:cNvPr id="5" name="Tekstiruutu 1">
            <a:extLst>
              <a:ext uri="{FF2B5EF4-FFF2-40B4-BE49-F238E27FC236}">
                <a16:creationId xmlns:a16="http://schemas.microsoft.com/office/drawing/2014/main" id="{073F732B-85F2-077A-59C5-575FC79A3A49}"/>
              </a:ext>
            </a:extLst>
          </p:cNvPr>
          <p:cNvSpPr txBox="1"/>
          <p:nvPr/>
        </p:nvSpPr>
        <p:spPr>
          <a:xfrm>
            <a:off x="8477412" y="2017232"/>
            <a:ext cx="3454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polttoaineisiin liittyy valmistevero, jonka suuruus riippuu siitä, tuotetaanko lämpö erillistuotannolla vai sähkön ja lämmön yhteistuotannolla.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Yhteistuotantolämmöllä on alennettu veroluokka, ja erillistuotannon valmisteverot ovat täysmääräisiä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Myös sähkökulutuksella on kaksi eri veroluokkaa, alempi II-veroluokka ja korkeampi I-veroluokka</a:t>
            </a:r>
          </a:p>
        </p:txBody>
      </p:sp>
    </p:spTree>
    <p:extLst>
      <p:ext uri="{BB962C8B-B14F-4D97-AF65-F5344CB8AC3E}">
        <p14:creationId xmlns:p14="http://schemas.microsoft.com/office/powerpoint/2010/main" val="614389363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10711</TotalTime>
  <Words>139</Words>
  <Application>Microsoft Office PowerPoint</Application>
  <PresentationFormat>Laajakuva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Energiateollisuus</vt:lpstr>
      <vt:lpstr>Kaukolämmön hinta 1.1.2024</vt:lpstr>
      <vt:lpstr>Kaukolämmön hinta uudisrakennuksissa (€/MWh) Teho- ja energiamaksu, sis. verot</vt:lpstr>
      <vt:lpstr>Lämmön tuotannon kotimaisten polttoaineiden hinnat</vt:lpstr>
      <vt:lpstr>Päästöoikeuden hintakehitys</vt:lpstr>
      <vt:lpstr>Kaukolämmön reaalihinnan kehitys Kuluttajahintaindeksillä korjattuna, verollinen ja veroton keskihinta</vt:lpstr>
      <vt:lpstr>Energiaverojen kehitys Kaukolämmön tuotannon polttoaineet ja sähkön käyttö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Kaukolammon hinta</dc:title>
  <dc:creator>Tiitinen Mirja</dc:creator>
  <cp:lastModifiedBy>Pasi Jonna</cp:lastModifiedBy>
  <cp:revision>275</cp:revision>
  <dcterms:created xsi:type="dcterms:W3CDTF">2017-12-28T08:25:13Z</dcterms:created>
  <dcterms:modified xsi:type="dcterms:W3CDTF">2024-02-29T08:45:15Z</dcterms:modified>
</cp:coreProperties>
</file>