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3.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drawings/drawing4.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drawings/drawing5.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drawings/drawing6.xml" ContentType="application/vnd.openxmlformats-officedocument.drawingml.chartshapes+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charts/chart13.xml" ContentType="application/vnd.openxmlformats-officedocument.drawingml.chart+xml"/>
  <Override PartName="/ppt/theme/themeOverride12.xml" ContentType="application/vnd.openxmlformats-officedocument.themeOverride+xml"/>
  <Override PartName="/ppt/drawings/drawing7.xml" ContentType="application/vnd.openxmlformats-officedocument.drawingml.chartshapes+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charts/chart16.xml" ContentType="application/vnd.openxmlformats-officedocument.drawingml.chart+xml"/>
  <Override PartName="/ppt/theme/themeOverride14.xml" ContentType="application/vnd.openxmlformats-officedocument.themeOverride+xml"/>
  <Override PartName="/ppt/drawings/drawing8.xml" ContentType="application/vnd.openxmlformats-officedocument.drawingml.chartshapes+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drawings/drawing9.xml" ContentType="application/vnd.openxmlformats-officedocument.drawingml.chartshapes+xml"/>
  <Override PartName="/ppt/charts/chart19.xml" ContentType="application/vnd.openxmlformats-officedocument.drawingml.chart+xml"/>
  <Override PartName="/ppt/theme/themeOverride17.xml" ContentType="application/vnd.openxmlformats-officedocument.themeOverride+xml"/>
  <Override PartName="/ppt/drawings/drawing10.xml" ContentType="application/vnd.openxmlformats-officedocument.drawingml.chartshapes+xml"/>
  <Override PartName="/ppt/charts/chart20.xml" ContentType="application/vnd.openxmlformats-officedocument.drawingml.chart+xml"/>
  <Override PartName="/ppt/theme/themeOverride18.xml" ContentType="application/vnd.openxmlformats-officedocument.themeOverride+xml"/>
  <Override PartName="/ppt/drawings/drawing11.xml" ContentType="application/vnd.openxmlformats-officedocument.drawingml.chartshapes+xml"/>
  <Override PartName="/ppt/charts/chart2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theme/themeOverride20.xml" ContentType="application/vnd.openxmlformats-officedocument.themeOverride+xml"/>
  <Override PartName="/ppt/drawings/drawing12.xml" ContentType="application/vnd.openxmlformats-officedocument.drawingml.chartshapes+xml"/>
  <Override PartName="/ppt/charts/chart23.xml" ContentType="application/vnd.openxmlformats-officedocument.drawingml.chart+xml"/>
  <Override PartName="/ppt/theme/themeOverride21.xml" ContentType="application/vnd.openxmlformats-officedocument.themeOverride+xml"/>
  <Override PartName="/ppt/charts/chart24.xml" ContentType="application/vnd.openxmlformats-officedocument.drawingml.chart+xml"/>
  <Override PartName="/ppt/theme/themeOverride22.xml" ContentType="application/vnd.openxmlformats-officedocument.themeOverride+xml"/>
  <Override PartName="/ppt/drawings/drawing13.xml" ContentType="application/vnd.openxmlformats-officedocument.drawingml.chartshapes+xml"/>
  <Override PartName="/ppt/charts/chart25.xml" ContentType="application/vnd.openxmlformats-officedocument.drawingml.chart+xml"/>
  <Override PartName="/ppt/theme/themeOverride23.xml" ContentType="application/vnd.openxmlformats-officedocument.themeOverride+xml"/>
  <Override PartName="/ppt/charts/chart26.xml" ContentType="application/vnd.openxmlformats-officedocument.drawingml.chart+xml"/>
  <Override PartName="/ppt/charts/style3.xml" ContentType="application/vnd.ms-office.chartstyle+xml"/>
  <Override PartName="/ppt/charts/colors3.xml" ContentType="application/vnd.ms-office.chartcolorstyle+xml"/>
  <Override PartName="/ppt/charts/chart27.xml" ContentType="application/vnd.openxmlformats-officedocument.drawingml.chart+xml"/>
  <Override PartName="/ppt/charts/style4.xml" ContentType="application/vnd.ms-office.chartstyle+xml"/>
  <Override PartName="/ppt/charts/colors4.xml" ContentType="application/vnd.ms-office.chartcolorstyle+xml"/>
  <Override PartName="/ppt/charts/chart2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29.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4.xml" ContentType="application/vnd.openxmlformats-officedocument.drawingml.chartshapes+xml"/>
  <Override PartName="/ppt/charts/chart30.xml" ContentType="application/vnd.openxmlformats-officedocument.drawingml.chart+xml"/>
  <Override PartName="/ppt/charts/style7.xml" ContentType="application/vnd.ms-office.chartstyle+xml"/>
  <Override PartName="/ppt/charts/colors7.xml" ContentType="application/vnd.ms-office.chartcolorstyle+xml"/>
  <Override PartName="/ppt/charts/chart31.xml" ContentType="application/vnd.openxmlformats-officedocument.drawingml.chart+xml"/>
  <Override PartName="/ppt/charts/style8.xml" ContentType="application/vnd.ms-office.chartstyle+xml"/>
  <Override PartName="/ppt/charts/colors8.xml" ContentType="application/vnd.ms-office.chartcolorstyle+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4.xml" ContentType="application/vnd.openxmlformats-officedocument.drawingml.chart+xml"/>
  <Override PartName="/ppt/theme/themeOverride24.xml" ContentType="application/vnd.openxmlformats-officedocument.themeOverride+xml"/>
  <Override PartName="/ppt/drawings/drawing15.xml" ContentType="application/vnd.openxmlformats-officedocument.drawingml.chartshapes+xml"/>
  <Override PartName="/ppt/charts/chart35.xml" ContentType="application/vnd.openxmlformats-officedocument.drawingml.chart+xml"/>
  <Override PartName="/ppt/theme/themeOverride25.xml" ContentType="application/vnd.openxmlformats-officedocument.themeOverride+xml"/>
  <Override PartName="/ppt/drawings/drawing16.xml" ContentType="application/vnd.openxmlformats-officedocument.drawingml.chartshapes+xml"/>
  <Override PartName="/ppt/charts/chart36.xml" ContentType="application/vnd.openxmlformats-officedocument.drawingml.chart+xml"/>
  <Override PartName="/ppt/drawings/drawing17.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 id="2147483691" r:id="rId5"/>
  </p:sldMasterIdLst>
  <p:notesMasterIdLst>
    <p:notesMasterId r:id="rId44"/>
  </p:notesMasterIdLst>
  <p:handoutMasterIdLst>
    <p:handoutMasterId r:id="rId45"/>
  </p:handoutMasterIdLst>
  <p:sldIdLst>
    <p:sldId id="287" r:id="rId6"/>
    <p:sldId id="300" r:id="rId7"/>
    <p:sldId id="301" r:id="rId8"/>
    <p:sldId id="304" r:id="rId9"/>
    <p:sldId id="305" r:id="rId10"/>
    <p:sldId id="306" r:id="rId11"/>
    <p:sldId id="307" r:id="rId12"/>
    <p:sldId id="293" r:id="rId13"/>
    <p:sldId id="290" r:id="rId14"/>
    <p:sldId id="291" r:id="rId15"/>
    <p:sldId id="323" r:id="rId16"/>
    <p:sldId id="310" r:id="rId17"/>
    <p:sldId id="315" r:id="rId18"/>
    <p:sldId id="325" r:id="rId19"/>
    <p:sldId id="294" r:id="rId20"/>
    <p:sldId id="295" r:id="rId21"/>
    <p:sldId id="298" r:id="rId22"/>
    <p:sldId id="297" r:id="rId23"/>
    <p:sldId id="296" r:id="rId24"/>
    <p:sldId id="299" r:id="rId25"/>
    <p:sldId id="289" r:id="rId26"/>
    <p:sldId id="302" r:id="rId27"/>
    <p:sldId id="303" r:id="rId28"/>
    <p:sldId id="292" r:id="rId29"/>
    <p:sldId id="311" r:id="rId30"/>
    <p:sldId id="326" r:id="rId31"/>
    <p:sldId id="327" r:id="rId32"/>
    <p:sldId id="328" r:id="rId33"/>
    <p:sldId id="329" r:id="rId34"/>
    <p:sldId id="330" r:id="rId35"/>
    <p:sldId id="331" r:id="rId36"/>
    <p:sldId id="332" r:id="rId37"/>
    <p:sldId id="333" r:id="rId38"/>
    <p:sldId id="334" r:id="rId39"/>
    <p:sldId id="320" r:id="rId40"/>
    <p:sldId id="321" r:id="rId41"/>
    <p:sldId id="322" r:id="rId42"/>
    <p:sldId id="32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47C4EA-1D5F-C4CE-90AF-9E6E8684EFE4}" name="Huttunen Neea" initials="HN" userId="S::neea.huttunen@energia.fi::2244a6da-0b88-4971-ba1f-380dc95139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575"/>
  </p:normalViewPr>
  <p:slideViewPr>
    <p:cSldViewPr snapToGrid="0" snapToObjects="1">
      <p:cViewPr varScale="1">
        <p:scale>
          <a:sx n="73" d="100"/>
          <a:sy n="73" d="100"/>
        </p:scale>
        <p:origin x="51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hinnat2912.xlsx" TargetMode="External"/><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3" Type="http://schemas.openxmlformats.org/officeDocument/2006/relationships/oleObject" Target="https://elinkeinoelama-my.sharepoint.com/personal/mikko_vuorenmaa_energia_fi/Documents/tuonti_kk.xlsx" TargetMode="External"/><Relationship Id="rId2" Type="http://schemas.microsoft.com/office/2011/relationships/chartColorStyle" Target="colors2.xml"/><Relationship Id="rId1" Type="http://schemas.microsoft.com/office/2011/relationships/chartStyle" Target="style2.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logon\yleiset\ENERGIA\yhteiset\tilastot\ENERGIAVUOSI\Tuulivoimakuvat\tuulivoima.xls" TargetMode="External"/><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logon\yleiset\ENERGIA\yhteiset\tilastot\ENERGIAVUOSI\2022\Lauhde,%20CHP_kapasiteetti%20ja%20tuotanto_tehoreservi%20poistettu%20lauhde%20ja%20CHP%20KL.xls" TargetMode="External"/><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logon\yleiset\ENERGIA\yhteiset\tilastot\ENERGIAVUOSI\2022\Lauhde,%20CHP_kapasiteetti%20ja%20tuotanto_tehoreservi%20poistettu%20lauhde%20ja%20CHP%20KL.xls" TargetMode="External"/><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logon\yleiset\ENERGIA\yhteiset\tilastot\ENERGIAVUOSI\2022\Lauhde,%20CHP_kapasiteetti%20ja%20tuotanto_tehoreservi%20poistettu%20lauhde%20ja%20CHP%20KL.xls" TargetMode="External"/><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22.xml"/></Relationships>
</file>

<file path=ppt/charts/_rels/chart25.xml.rels><?xml version="1.0" encoding="UTF-8" standalone="yes"?>
<Relationships xmlns="http://schemas.openxmlformats.org/package/2006/relationships"><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23.xml"/></Relationships>
</file>

<file path=ppt/charts/_rels/chart26.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hinnat2912.xlsx" TargetMode="External"/><Relationship Id="rId2" Type="http://schemas.microsoft.com/office/2011/relationships/chartColorStyle" Target="colors3.xml"/><Relationship Id="rId1" Type="http://schemas.microsoft.com/office/2011/relationships/chartStyle" Target="style3.xml"/></Relationships>
</file>

<file path=ppt/charts/_rels/chart27.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hinnat2912.xlsx" TargetMode="External"/><Relationship Id="rId2" Type="http://schemas.microsoft.com/office/2011/relationships/chartColorStyle" Target="colors4.xml"/><Relationship Id="rId1" Type="http://schemas.microsoft.com/office/2011/relationships/chartStyle" Target="style4.xml"/></Relationships>
</file>

<file path=ppt/charts/_rels/chart28.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hinnat2912.xlsx" TargetMode="External"/><Relationship Id="rId2" Type="http://schemas.microsoft.com/office/2011/relationships/chartColorStyle" Target="colors5.xml"/><Relationship Id="rId1" Type="http://schemas.microsoft.com/office/2011/relationships/chartStyle" Target="style5.xml"/></Relationships>
</file>

<file path=ppt/charts/_rels/chart29.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hinnat2912.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4.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hinnat2912.xlsx" TargetMode="External"/><Relationship Id="rId2" Type="http://schemas.microsoft.com/office/2011/relationships/chartColorStyle" Target="colors7.xml"/><Relationship Id="rId1" Type="http://schemas.microsoft.com/office/2011/relationships/chartStyle" Target="style7.xml"/></Relationships>
</file>

<file path=ppt/charts/_rels/chart31.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hinnat2912.xlsx" TargetMode="External"/><Relationship Id="rId2" Type="http://schemas.microsoft.com/office/2011/relationships/chartColorStyle" Target="colors8.xml"/><Relationship Id="rId1" Type="http://schemas.microsoft.com/office/2011/relationships/chartStyle" Target="style8.xml"/></Relationships>
</file>

<file path=ppt/charts/_rels/chart32.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hinnat2912.xlsx" TargetMode="External"/><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hinnat2912.xlsx" TargetMode="External"/><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file:///\\logon\yleiset\ENERGIA\yhteiset\tilastot\ENERGIAVUOSI\2022\Liikenne.xlsx" TargetMode="External"/><Relationship Id="rId1" Type="http://schemas.openxmlformats.org/officeDocument/2006/relationships/themeOverride" Target="../theme/themeOverride24.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file:///\\logon\yleiset\ENERGIA\yhteiset\tilastot\ENERGIAVUOSI\2022\Liikenne.xlsx" TargetMode="External"/><Relationship Id="rId1" Type="http://schemas.openxmlformats.org/officeDocument/2006/relationships/themeOverride" Target="../theme/themeOverride25.xml"/></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logon\yleiset\ENERGIA\yhteiset\tilastot\ENERGIAVUOSI\2022\Liikenne.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logon\yleiset\ENERGIA\yhteiset\tilastot\ENERGIAVUOSI\2022\S&#228;hk&#246;vuosi%20kuvat%202022.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6813141368787E-2"/>
          <c:y val="0.10407473494087667"/>
          <c:w val="0.91205701574469644"/>
          <c:h val="0.81635612596242513"/>
        </c:manualLayout>
      </c:layout>
      <c:lineChart>
        <c:grouping val="standard"/>
        <c:varyColors val="0"/>
        <c:ser>
          <c:idx val="0"/>
          <c:order val="0"/>
          <c:tx>
            <c:v>Tilasto</c:v>
          </c:tx>
          <c:spPr>
            <a:ln w="38100" cap="rnd">
              <a:solidFill>
                <a:srgbClr val="460D56"/>
              </a:solidFill>
              <a:round/>
            </a:ln>
            <a:effectLst/>
          </c:spPr>
          <c:marker>
            <c:symbol val="none"/>
          </c:marker>
          <c:cat>
            <c:numRef>
              <c:f>Vsidata!$A$56:$A$98</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Vsidata!$B$56:$B$98</c:f>
              <c:numCache>
                <c:formatCode>0.000</c:formatCode>
                <c:ptCount val="43"/>
                <c:pt idx="0">
                  <c:v>39.920999999999999</c:v>
                </c:pt>
                <c:pt idx="1">
                  <c:v>41.359000000000002</c:v>
                </c:pt>
                <c:pt idx="2">
                  <c:v>41.668999999999997</c:v>
                </c:pt>
                <c:pt idx="3">
                  <c:v>45.125</c:v>
                </c:pt>
                <c:pt idx="4">
                  <c:v>48.441000000000003</c:v>
                </c:pt>
                <c:pt idx="5">
                  <c:v>52.042999999999999</c:v>
                </c:pt>
                <c:pt idx="6">
                  <c:v>52.722999999999999</c:v>
                </c:pt>
                <c:pt idx="7">
                  <c:v>56.442</c:v>
                </c:pt>
                <c:pt idx="8">
                  <c:v>58.652000000000001</c:v>
                </c:pt>
                <c:pt idx="9">
                  <c:v>60.021999999999998</c:v>
                </c:pt>
                <c:pt idx="10">
                  <c:v>62.334000000000003</c:v>
                </c:pt>
                <c:pt idx="11">
                  <c:v>62.286999999999999</c:v>
                </c:pt>
                <c:pt idx="12">
                  <c:v>63.195999999999998</c:v>
                </c:pt>
                <c:pt idx="13">
                  <c:v>65.545000000000002</c:v>
                </c:pt>
                <c:pt idx="14">
                  <c:v>68.257999999999996</c:v>
                </c:pt>
                <c:pt idx="15">
                  <c:v>68.945999999999998</c:v>
                </c:pt>
                <c:pt idx="16">
                  <c:v>70.018000000000001</c:v>
                </c:pt>
                <c:pt idx="17">
                  <c:v>73.602999999999994</c:v>
                </c:pt>
                <c:pt idx="18">
                  <c:v>76.63</c:v>
                </c:pt>
                <c:pt idx="19">
                  <c:v>77.778999999999996</c:v>
                </c:pt>
                <c:pt idx="20">
                  <c:v>79.158000000000001</c:v>
                </c:pt>
                <c:pt idx="21">
                  <c:v>81.188000000000002</c:v>
                </c:pt>
                <c:pt idx="22">
                  <c:v>83.542000000000002</c:v>
                </c:pt>
                <c:pt idx="23">
                  <c:v>85.228999999999999</c:v>
                </c:pt>
                <c:pt idx="24">
                  <c:v>87.025000000000006</c:v>
                </c:pt>
                <c:pt idx="25">
                  <c:v>84.671999999999997</c:v>
                </c:pt>
                <c:pt idx="26">
                  <c:v>90.024000000000001</c:v>
                </c:pt>
                <c:pt idx="27">
                  <c:v>90.373999999999995</c:v>
                </c:pt>
                <c:pt idx="28">
                  <c:v>87.247</c:v>
                </c:pt>
                <c:pt idx="29">
                  <c:v>81.293000000000006</c:v>
                </c:pt>
                <c:pt idx="30">
                  <c:v>87.703999999999994</c:v>
                </c:pt>
                <c:pt idx="31">
                  <c:v>84.241</c:v>
                </c:pt>
                <c:pt idx="32">
                  <c:v>85.131</c:v>
                </c:pt>
                <c:pt idx="33">
                  <c:v>84.043999999999997</c:v>
                </c:pt>
                <c:pt idx="34">
                  <c:v>83.4</c:v>
                </c:pt>
                <c:pt idx="35">
                  <c:v>82.465999999999994</c:v>
                </c:pt>
                <c:pt idx="36">
                  <c:v>85.119</c:v>
                </c:pt>
                <c:pt idx="37">
                  <c:v>85.448862614485606</c:v>
                </c:pt>
                <c:pt idx="38">
                  <c:v>87.451539782825506</c:v>
                </c:pt>
                <c:pt idx="39">
                  <c:v>86.075399205566896</c:v>
                </c:pt>
                <c:pt idx="40">
                  <c:v>81.556788964498097</c:v>
                </c:pt>
                <c:pt idx="41">
                  <c:v>87.028991867420601</c:v>
                </c:pt>
                <c:pt idx="42">
                  <c:v>81.680340512909595</c:v>
                </c:pt>
              </c:numCache>
            </c:numRef>
          </c:val>
          <c:smooth val="0"/>
          <c:extLst>
            <c:ext xmlns:c16="http://schemas.microsoft.com/office/drawing/2014/chart" uri="{C3380CC4-5D6E-409C-BE32-E72D297353CC}">
              <c16:uniqueId val="{00000000-D94C-4A9B-BE0B-E8BB815061A3}"/>
            </c:ext>
          </c:extLst>
        </c:ser>
        <c:dLbls>
          <c:showLegendKey val="0"/>
          <c:showVal val="0"/>
          <c:showCatName val="0"/>
          <c:showSerName val="0"/>
          <c:showPercent val="0"/>
          <c:showBubbleSize val="0"/>
        </c:dLbls>
        <c:smooth val="0"/>
        <c:axId val="1049557200"/>
        <c:axId val="1"/>
      </c:lineChart>
      <c:catAx>
        <c:axId val="1049557200"/>
        <c:scaling>
          <c:orientation val="minMax"/>
        </c:scaling>
        <c:delete val="0"/>
        <c:axPos val="b"/>
        <c:numFmt formatCode="General" sourceLinked="1"/>
        <c:majorTickMark val="out"/>
        <c:minorTickMark val="none"/>
        <c:tickLblPos val="nextTo"/>
        <c:spPr>
          <a:noFill/>
          <a:ln w="12700" cap="flat" cmpd="sng" algn="ctr">
            <a:solidFill>
              <a:srgbClr val="000000">
                <a:lumMod val="75000"/>
                <a:lumOff val="25000"/>
              </a:srgb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tickLblSkip val="4"/>
        <c:tickMarkSkip val="2"/>
        <c:noMultiLvlLbl val="0"/>
      </c:catAx>
      <c:valAx>
        <c:axId val="1"/>
        <c:scaling>
          <c:orientation val="minMax"/>
          <c:min val="0"/>
        </c:scaling>
        <c:delete val="0"/>
        <c:axPos val="l"/>
        <c:majorGridlines>
          <c:spPr>
            <a:ln w="6350" cap="flat" cmpd="sng" algn="ctr">
              <a:solidFill>
                <a:schemeClr val="bg1">
                  <a:lumMod val="85000"/>
                </a:schemeClr>
              </a:solidFill>
              <a:round/>
            </a:ln>
            <a:effectLst/>
          </c:spPr>
        </c:majorGridlines>
        <c:title>
          <c:tx>
            <c:rich>
              <a:bodyPr rot="0" vert="horz"/>
              <a:lstStyle/>
              <a:p>
                <a:pPr algn="ctr">
                  <a:defRPr sz="1400" b="1" i="0" u="none" strike="noStrike" baseline="0">
                    <a:solidFill>
                      <a:srgbClr val="424242"/>
                    </a:solidFill>
                    <a:latin typeface="Calibri"/>
                    <a:ea typeface="Calibri"/>
                    <a:cs typeface="Calibri"/>
                  </a:defRPr>
                </a:pPr>
                <a:r>
                  <a:rPr lang="en-US"/>
                  <a:t>TWh</a:t>
                </a:r>
              </a:p>
            </c:rich>
          </c:tx>
          <c:layout>
            <c:manualLayout>
              <c:xMode val="edge"/>
              <c:yMode val="edge"/>
              <c:x val="0"/>
              <c:y val="9.1768570508727991E-3"/>
            </c:manualLayout>
          </c:layout>
          <c:overlay val="0"/>
          <c:spPr>
            <a:noFill/>
            <a:ln w="25400">
              <a:noFill/>
            </a:ln>
          </c:spPr>
        </c:title>
        <c:numFmt formatCode="0" sourceLinked="0"/>
        <c:majorTickMark val="none"/>
        <c:minorTickMark val="none"/>
        <c:tickLblPos val="nextTo"/>
        <c:spPr>
          <a:ln w="6350">
            <a:noFill/>
          </a:ln>
        </c:spPr>
        <c:txPr>
          <a:bodyPr rot="0" vert="horz"/>
          <a:lstStyle/>
          <a:p>
            <a:pPr>
              <a:defRPr sz="1400" b="0" i="0" u="none" strike="noStrike" baseline="0">
                <a:solidFill>
                  <a:srgbClr val="424242"/>
                </a:solidFill>
                <a:latin typeface="Calibri"/>
                <a:ea typeface="Calibri"/>
                <a:cs typeface="Calibri"/>
              </a:defRPr>
            </a:pPr>
            <a:endParaRPr lang="en-US"/>
          </a:p>
        </c:txPr>
        <c:crossAx val="1049557200"/>
        <c:crosses val="autoZero"/>
        <c:crossBetween val="midCat"/>
      </c:valAx>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204096092402711"/>
          <c:y val="9.7084426946631677E-2"/>
          <c:w val="0.48913292327008751"/>
          <c:h val="0.80262730206740873"/>
        </c:manualLayout>
      </c:layout>
      <c:doughnutChart>
        <c:varyColors val="1"/>
        <c:ser>
          <c:idx val="0"/>
          <c:order val="0"/>
          <c:spPr>
            <a:solidFill>
              <a:srgbClr val="DB5800"/>
            </a:solidFill>
            <a:ln w="12700"/>
          </c:spPr>
          <c:dPt>
            <c:idx val="0"/>
            <c:bubble3D val="0"/>
            <c:spPr>
              <a:solidFill>
                <a:srgbClr val="EA7911"/>
              </a:solidFill>
              <a:ln w="12700">
                <a:solidFill>
                  <a:srgbClr val="FFFFFF"/>
                </a:solidFill>
                <a:prstDash val="solid"/>
              </a:ln>
            </c:spPr>
            <c:extLst>
              <c:ext xmlns:c16="http://schemas.microsoft.com/office/drawing/2014/chart" uri="{C3380CC4-5D6E-409C-BE32-E72D297353CC}">
                <c16:uniqueId val="{00000001-4CEE-4DC9-BD05-DF07A041405E}"/>
              </c:ext>
            </c:extLst>
          </c:dPt>
          <c:dPt>
            <c:idx val="1"/>
            <c:bubble3D val="0"/>
            <c:spPr>
              <a:solidFill>
                <a:srgbClr val="9E78B2"/>
              </a:solidFill>
              <a:ln w="12700">
                <a:solidFill>
                  <a:srgbClr val="FFFFFF"/>
                </a:solidFill>
                <a:prstDash val="solid"/>
              </a:ln>
            </c:spPr>
            <c:extLst>
              <c:ext xmlns:c16="http://schemas.microsoft.com/office/drawing/2014/chart" uri="{C3380CC4-5D6E-409C-BE32-E72D297353CC}">
                <c16:uniqueId val="{00000003-4CEE-4DC9-BD05-DF07A041405E}"/>
              </c:ext>
            </c:extLst>
          </c:dPt>
          <c:dPt>
            <c:idx val="2"/>
            <c:bubble3D val="0"/>
            <c:spPr>
              <a:solidFill>
                <a:srgbClr val="9E78B2">
                  <a:lumMod val="75000"/>
                </a:srgbClr>
              </a:solidFill>
              <a:ln w="12700">
                <a:solidFill>
                  <a:srgbClr val="FFFFFF"/>
                </a:solidFill>
                <a:prstDash val="solid"/>
              </a:ln>
            </c:spPr>
            <c:extLst>
              <c:ext xmlns:c16="http://schemas.microsoft.com/office/drawing/2014/chart" uri="{C3380CC4-5D6E-409C-BE32-E72D297353CC}">
                <c16:uniqueId val="{00000005-4CEE-4DC9-BD05-DF07A041405E}"/>
              </c:ext>
            </c:extLst>
          </c:dPt>
          <c:dPt>
            <c:idx val="3"/>
            <c:bubble3D val="0"/>
            <c:spPr>
              <a:solidFill>
                <a:srgbClr val="460D56"/>
              </a:solidFill>
              <a:ln w="12700">
                <a:solidFill>
                  <a:srgbClr val="FFFFFF"/>
                </a:solidFill>
                <a:prstDash val="solid"/>
              </a:ln>
            </c:spPr>
            <c:extLst>
              <c:ext xmlns:c16="http://schemas.microsoft.com/office/drawing/2014/chart" uri="{C3380CC4-5D6E-409C-BE32-E72D297353CC}">
                <c16:uniqueId val="{00000007-4CEE-4DC9-BD05-DF07A041405E}"/>
              </c:ext>
            </c:extLst>
          </c:dPt>
          <c:dPt>
            <c:idx val="4"/>
            <c:bubble3D val="0"/>
            <c:spPr>
              <a:solidFill>
                <a:srgbClr val="B21C58"/>
              </a:solidFill>
              <a:ln w="12700">
                <a:solidFill>
                  <a:srgbClr val="FFFFFF"/>
                </a:solidFill>
                <a:prstDash val="solid"/>
              </a:ln>
            </c:spPr>
            <c:extLst>
              <c:ext xmlns:c16="http://schemas.microsoft.com/office/drawing/2014/chart" uri="{C3380CC4-5D6E-409C-BE32-E72D297353CC}">
                <c16:uniqueId val="{00000009-4CEE-4DC9-BD05-DF07A041405E}"/>
              </c:ext>
            </c:extLst>
          </c:dPt>
          <c:dPt>
            <c:idx val="5"/>
            <c:bubble3D val="0"/>
            <c:spPr>
              <a:solidFill>
                <a:srgbClr val="4EADBB"/>
              </a:solidFill>
              <a:ln w="12700">
                <a:solidFill>
                  <a:srgbClr val="FFFFFF"/>
                </a:solidFill>
                <a:prstDash val="solid"/>
              </a:ln>
            </c:spPr>
            <c:extLst>
              <c:ext xmlns:c16="http://schemas.microsoft.com/office/drawing/2014/chart" uri="{C3380CC4-5D6E-409C-BE32-E72D297353CC}">
                <c16:uniqueId val="{0000000B-4CEE-4DC9-BD05-DF07A041405E}"/>
              </c:ext>
            </c:extLst>
          </c:dPt>
          <c:dPt>
            <c:idx val="6"/>
            <c:bubble3D val="0"/>
            <c:spPr>
              <a:solidFill>
                <a:srgbClr val="4EADBB">
                  <a:lumMod val="75000"/>
                </a:srgbClr>
              </a:solidFill>
              <a:ln w="12700">
                <a:solidFill>
                  <a:srgbClr val="FFFFFF"/>
                </a:solidFill>
                <a:prstDash val="solid"/>
              </a:ln>
            </c:spPr>
            <c:extLst>
              <c:ext xmlns:c16="http://schemas.microsoft.com/office/drawing/2014/chart" uri="{C3380CC4-5D6E-409C-BE32-E72D297353CC}">
                <c16:uniqueId val="{0000000D-4CEE-4DC9-BD05-DF07A041405E}"/>
              </c:ext>
            </c:extLst>
          </c:dPt>
          <c:dPt>
            <c:idx val="7"/>
            <c:bubble3D val="0"/>
            <c:spPr>
              <a:solidFill>
                <a:srgbClr val="FFFF00"/>
              </a:solidFill>
              <a:ln w="12700">
                <a:solidFill>
                  <a:srgbClr val="FFFFFF"/>
                </a:solidFill>
              </a:ln>
            </c:spPr>
            <c:extLst>
              <c:ext xmlns:c16="http://schemas.microsoft.com/office/drawing/2014/chart" uri="{C3380CC4-5D6E-409C-BE32-E72D297353CC}">
                <c16:uniqueId val="{0000000F-4CEE-4DC9-BD05-DF07A041405E}"/>
              </c:ext>
            </c:extLst>
          </c:dPt>
          <c:dLbls>
            <c:dLbl>
              <c:idx val="0"/>
              <c:layout>
                <c:manualLayout>
                  <c:x val="8.9906700593723493E-2"/>
                  <c:y val="-9.5432851686858555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CEE-4DC9-BD05-DF07A041405E}"/>
                </c:ext>
              </c:extLst>
            </c:dLbl>
            <c:dLbl>
              <c:idx val="1"/>
              <c:layout>
                <c:manualLayout>
                  <c:x val="0.11872399742081156"/>
                  <c:y val="8.3492171992691225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CEE-4DC9-BD05-DF07A041405E}"/>
                </c:ext>
              </c:extLst>
            </c:dLbl>
            <c:dLbl>
              <c:idx val="2"/>
              <c:layout>
                <c:manualLayout>
                  <c:x val="9.8383325173038383E-2"/>
                  <c:y val="0.12366389301504246"/>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CEE-4DC9-BD05-DF07A041405E}"/>
                </c:ext>
              </c:extLst>
            </c:dLbl>
            <c:dLbl>
              <c:idx val="3"/>
              <c:layout>
                <c:manualLayout>
                  <c:x val="-1.1874469889737066E-2"/>
                  <c:y val="0.13082811412665266"/>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CEE-4DC9-BD05-DF07A041405E}"/>
                </c:ext>
              </c:extLst>
            </c:dLbl>
            <c:dLbl>
              <c:idx val="4"/>
              <c:layout>
                <c:manualLayout>
                  <c:x val="-0.11195928753180662"/>
                  <c:y val="8.3507306889352817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CEE-4DC9-BD05-DF07A041405E}"/>
                </c:ext>
              </c:extLst>
            </c:dLbl>
            <c:dLbl>
              <c:idx val="5"/>
              <c:layout>
                <c:manualLayout>
                  <c:x val="-0.10689103464513419"/>
                  <c:y val="-7.7668379933309675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CEE-4DC9-BD05-DF07A041405E}"/>
                </c:ext>
              </c:extLst>
            </c:dLbl>
            <c:dLbl>
              <c:idx val="6"/>
              <c:layout>
                <c:manualLayout>
                  <c:x val="-4.0712334622294351E-2"/>
                  <c:y val="-0.12247738343771747"/>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CEE-4DC9-BD05-DF07A041405E}"/>
                </c:ext>
              </c:extLst>
            </c:dLbl>
            <c:dLbl>
              <c:idx val="7"/>
              <c:layout>
                <c:manualLayout>
                  <c:x val="4.5780726185985221E-2"/>
                  <c:y val="-0.12526104312086198"/>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CEE-4DC9-BD05-DF07A041405E}"/>
                </c:ext>
              </c:extLst>
            </c:dLbl>
            <c:dLbl>
              <c:idx val="8"/>
              <c:layout>
                <c:manualLayout>
                  <c:x val="-3.9016115351993216E-2"/>
                  <c:y val="-0.13082811412665274"/>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4CEE-4DC9-BD05-DF07A041405E}"/>
                </c:ext>
              </c:extLst>
            </c:dLbl>
            <c:dLbl>
              <c:idx val="9"/>
              <c:layout>
                <c:manualLayout>
                  <c:x val="-1.6963528413910093E-3"/>
                  <c:y val="-0.13221990257480865"/>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4CEE-4DC9-BD05-DF07A041405E}"/>
                </c:ext>
              </c:extLst>
            </c:dLbl>
            <c:numFmt formatCode="0.0\ %" sourceLinked="0"/>
            <c:spPr>
              <a:noFill/>
              <a:ln w="25400">
                <a:noFill/>
              </a:ln>
            </c:spPr>
            <c:txPr>
              <a:bodyPr wrap="square" lIns="38100" tIns="19050" rIns="38100" bIns="19050" anchor="ctr">
                <a:spAutoFit/>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Vsidata!$X$6:$AE$6</c:f>
              <c:strCache>
                <c:ptCount val="8"/>
                <c:pt idx="0">
                  <c:v>Nuclear power</c:v>
                </c:pt>
                <c:pt idx="1">
                  <c:v>CHP, district heating</c:v>
                </c:pt>
                <c:pt idx="2">
                  <c:v>CHP, industry</c:v>
                </c:pt>
                <c:pt idx="3">
                  <c:v>Condense etc</c:v>
                </c:pt>
                <c:pt idx="4">
                  <c:v>Net imports</c:v>
                </c:pt>
                <c:pt idx="5">
                  <c:v>Hydro power</c:v>
                </c:pt>
                <c:pt idx="6">
                  <c:v>Wind power</c:v>
                </c:pt>
                <c:pt idx="7">
                  <c:v>Solar power</c:v>
                </c:pt>
              </c:strCache>
            </c:strRef>
          </c:cat>
          <c:val>
            <c:numRef>
              <c:f>Vsidata!$X$98:$AE$98</c:f>
              <c:numCache>
                <c:formatCode>0.0</c:formatCode>
                <c:ptCount val="8"/>
                <c:pt idx="0">
                  <c:v>29.7</c:v>
                </c:pt>
                <c:pt idx="1">
                  <c:v>10.6</c:v>
                </c:pt>
                <c:pt idx="2">
                  <c:v>9</c:v>
                </c:pt>
                <c:pt idx="3">
                  <c:v>4.5</c:v>
                </c:pt>
                <c:pt idx="4">
                  <c:v>15.3</c:v>
                </c:pt>
                <c:pt idx="5">
                  <c:v>16.3</c:v>
                </c:pt>
                <c:pt idx="6">
                  <c:v>14.1</c:v>
                </c:pt>
                <c:pt idx="7">
                  <c:v>0.5</c:v>
                </c:pt>
              </c:numCache>
            </c:numRef>
          </c:val>
          <c:extLst>
            <c:ext xmlns:c16="http://schemas.microsoft.com/office/drawing/2014/chart" uri="{C3380CC4-5D6E-409C-BE32-E72D297353CC}">
              <c16:uniqueId val="{00000012-4CEE-4DC9-BD05-DF07A041405E}"/>
            </c:ext>
          </c:extLst>
        </c:ser>
        <c:dLbls>
          <c:showLegendKey val="0"/>
          <c:showVal val="0"/>
          <c:showCatName val="0"/>
          <c:showSerName val="0"/>
          <c:showPercent val="0"/>
          <c:showBubbleSize val="0"/>
          <c:showLeaderLines val="0"/>
        </c:dLbls>
        <c:firstSliceAng val="0"/>
        <c:holeSize val="60"/>
      </c:doughnut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204096092402711"/>
          <c:y val="9.7084426946631677E-2"/>
          <c:w val="0.48913292327008751"/>
          <c:h val="0.80262730206740873"/>
        </c:manualLayout>
      </c:layout>
      <c:doughnutChart>
        <c:varyColors val="1"/>
        <c:ser>
          <c:idx val="0"/>
          <c:order val="0"/>
          <c:spPr>
            <a:solidFill>
              <a:srgbClr val="DB5800"/>
            </a:solidFill>
            <a:ln w="12700"/>
          </c:spPr>
          <c:dPt>
            <c:idx val="0"/>
            <c:bubble3D val="0"/>
            <c:spPr>
              <a:solidFill>
                <a:srgbClr val="EA7911"/>
              </a:solidFill>
              <a:ln w="12700">
                <a:solidFill>
                  <a:srgbClr val="FFFFFF"/>
                </a:solidFill>
                <a:prstDash val="solid"/>
              </a:ln>
            </c:spPr>
            <c:extLst>
              <c:ext xmlns:c16="http://schemas.microsoft.com/office/drawing/2014/chart" uri="{C3380CC4-5D6E-409C-BE32-E72D297353CC}">
                <c16:uniqueId val="{00000001-4FC2-4270-9CFE-5FF77CFF9C44}"/>
              </c:ext>
            </c:extLst>
          </c:dPt>
          <c:dPt>
            <c:idx val="1"/>
            <c:bubble3D val="0"/>
            <c:spPr>
              <a:solidFill>
                <a:srgbClr val="9E78B2"/>
              </a:solidFill>
              <a:ln w="12700">
                <a:solidFill>
                  <a:srgbClr val="FFFFFF"/>
                </a:solidFill>
                <a:prstDash val="solid"/>
              </a:ln>
            </c:spPr>
            <c:extLst>
              <c:ext xmlns:c16="http://schemas.microsoft.com/office/drawing/2014/chart" uri="{C3380CC4-5D6E-409C-BE32-E72D297353CC}">
                <c16:uniqueId val="{00000003-4FC2-4270-9CFE-5FF77CFF9C44}"/>
              </c:ext>
            </c:extLst>
          </c:dPt>
          <c:dPt>
            <c:idx val="2"/>
            <c:bubble3D val="0"/>
            <c:spPr>
              <a:solidFill>
                <a:srgbClr val="9E78B2">
                  <a:lumMod val="75000"/>
                </a:srgbClr>
              </a:solidFill>
              <a:ln w="12700">
                <a:solidFill>
                  <a:srgbClr val="FFFFFF"/>
                </a:solidFill>
                <a:prstDash val="solid"/>
              </a:ln>
            </c:spPr>
            <c:extLst>
              <c:ext xmlns:c16="http://schemas.microsoft.com/office/drawing/2014/chart" uri="{C3380CC4-5D6E-409C-BE32-E72D297353CC}">
                <c16:uniqueId val="{00000005-4FC2-4270-9CFE-5FF77CFF9C44}"/>
              </c:ext>
            </c:extLst>
          </c:dPt>
          <c:dPt>
            <c:idx val="3"/>
            <c:bubble3D val="0"/>
            <c:spPr>
              <a:solidFill>
                <a:srgbClr val="460D56"/>
              </a:solidFill>
              <a:ln w="12700">
                <a:solidFill>
                  <a:srgbClr val="FFFFFF"/>
                </a:solidFill>
                <a:prstDash val="solid"/>
              </a:ln>
            </c:spPr>
            <c:extLst>
              <c:ext xmlns:c16="http://schemas.microsoft.com/office/drawing/2014/chart" uri="{C3380CC4-5D6E-409C-BE32-E72D297353CC}">
                <c16:uniqueId val="{00000007-4FC2-4270-9CFE-5FF77CFF9C44}"/>
              </c:ext>
            </c:extLst>
          </c:dPt>
          <c:dPt>
            <c:idx val="4"/>
            <c:bubble3D val="0"/>
            <c:spPr>
              <a:solidFill>
                <a:srgbClr val="B21C58"/>
              </a:solidFill>
              <a:ln w="12700">
                <a:solidFill>
                  <a:srgbClr val="FFFFFF"/>
                </a:solidFill>
                <a:prstDash val="solid"/>
              </a:ln>
            </c:spPr>
            <c:extLst>
              <c:ext xmlns:c16="http://schemas.microsoft.com/office/drawing/2014/chart" uri="{C3380CC4-5D6E-409C-BE32-E72D297353CC}">
                <c16:uniqueId val="{00000009-4FC2-4270-9CFE-5FF77CFF9C44}"/>
              </c:ext>
            </c:extLst>
          </c:dPt>
          <c:dPt>
            <c:idx val="5"/>
            <c:bubble3D val="0"/>
            <c:spPr>
              <a:solidFill>
                <a:srgbClr val="4EADBB"/>
              </a:solidFill>
              <a:ln w="12700">
                <a:solidFill>
                  <a:srgbClr val="FFFFFF"/>
                </a:solidFill>
                <a:prstDash val="solid"/>
              </a:ln>
            </c:spPr>
            <c:extLst>
              <c:ext xmlns:c16="http://schemas.microsoft.com/office/drawing/2014/chart" uri="{C3380CC4-5D6E-409C-BE32-E72D297353CC}">
                <c16:uniqueId val="{0000000B-4FC2-4270-9CFE-5FF77CFF9C44}"/>
              </c:ext>
            </c:extLst>
          </c:dPt>
          <c:dPt>
            <c:idx val="6"/>
            <c:bubble3D val="0"/>
            <c:spPr>
              <a:solidFill>
                <a:srgbClr val="4EADBB">
                  <a:lumMod val="75000"/>
                </a:srgbClr>
              </a:solidFill>
              <a:ln w="12700">
                <a:solidFill>
                  <a:srgbClr val="FFFFFF"/>
                </a:solidFill>
                <a:prstDash val="solid"/>
              </a:ln>
            </c:spPr>
            <c:extLst>
              <c:ext xmlns:c16="http://schemas.microsoft.com/office/drawing/2014/chart" uri="{C3380CC4-5D6E-409C-BE32-E72D297353CC}">
                <c16:uniqueId val="{0000000D-4FC2-4270-9CFE-5FF77CFF9C44}"/>
              </c:ext>
            </c:extLst>
          </c:dPt>
          <c:dPt>
            <c:idx val="7"/>
            <c:bubble3D val="0"/>
            <c:spPr>
              <a:solidFill>
                <a:srgbClr val="FFFF00"/>
              </a:solidFill>
              <a:ln w="12700">
                <a:solidFill>
                  <a:srgbClr val="FFFFFF"/>
                </a:solidFill>
              </a:ln>
            </c:spPr>
            <c:extLst>
              <c:ext xmlns:c16="http://schemas.microsoft.com/office/drawing/2014/chart" uri="{C3380CC4-5D6E-409C-BE32-E72D297353CC}">
                <c16:uniqueId val="{0000000F-4FC2-4270-9CFE-5FF77CFF9C44}"/>
              </c:ext>
            </c:extLst>
          </c:dPt>
          <c:dLbls>
            <c:dLbl>
              <c:idx val="0"/>
              <c:layout>
                <c:manualLayout>
                  <c:x val="8.9906700593723493E-2"/>
                  <c:y val="-9.5432851686858555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FC2-4270-9CFE-5FF77CFF9C44}"/>
                </c:ext>
              </c:extLst>
            </c:dLbl>
            <c:dLbl>
              <c:idx val="1"/>
              <c:layout>
                <c:manualLayout>
                  <c:x val="0.11872399742081156"/>
                  <c:y val="8.3492171992691225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FC2-4270-9CFE-5FF77CFF9C44}"/>
                </c:ext>
              </c:extLst>
            </c:dLbl>
            <c:dLbl>
              <c:idx val="2"/>
              <c:layout>
                <c:manualLayout>
                  <c:x val="9.8383325173038383E-2"/>
                  <c:y val="0.12366389301504246"/>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FC2-4270-9CFE-5FF77CFF9C44}"/>
                </c:ext>
              </c:extLst>
            </c:dLbl>
            <c:dLbl>
              <c:idx val="3"/>
              <c:layout>
                <c:manualLayout>
                  <c:x val="-1.1874469889737066E-2"/>
                  <c:y val="0.13082811412665266"/>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FC2-4270-9CFE-5FF77CFF9C44}"/>
                </c:ext>
              </c:extLst>
            </c:dLbl>
            <c:dLbl>
              <c:idx val="4"/>
              <c:layout>
                <c:manualLayout>
                  <c:x val="-0.11195928753180662"/>
                  <c:y val="8.3507306889352817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FC2-4270-9CFE-5FF77CFF9C44}"/>
                </c:ext>
              </c:extLst>
            </c:dLbl>
            <c:dLbl>
              <c:idx val="5"/>
              <c:layout>
                <c:manualLayout>
                  <c:x val="-0.10689103464513419"/>
                  <c:y val="-7.7668379933309675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FC2-4270-9CFE-5FF77CFF9C44}"/>
                </c:ext>
              </c:extLst>
            </c:dLbl>
            <c:dLbl>
              <c:idx val="6"/>
              <c:layout>
                <c:manualLayout>
                  <c:x val="-4.0712334622294351E-2"/>
                  <c:y val="-0.12247738343771747"/>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FC2-4270-9CFE-5FF77CFF9C44}"/>
                </c:ext>
              </c:extLst>
            </c:dLbl>
            <c:dLbl>
              <c:idx val="7"/>
              <c:layout>
                <c:manualLayout>
                  <c:x val="4.5780726185985221E-2"/>
                  <c:y val="-0.12526104312086198"/>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FC2-4270-9CFE-5FF77CFF9C44}"/>
                </c:ext>
              </c:extLst>
            </c:dLbl>
            <c:dLbl>
              <c:idx val="8"/>
              <c:layout>
                <c:manualLayout>
                  <c:x val="-3.9016115351993216E-2"/>
                  <c:y val="-0.13082811412665274"/>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4FC2-4270-9CFE-5FF77CFF9C44}"/>
                </c:ext>
              </c:extLst>
            </c:dLbl>
            <c:dLbl>
              <c:idx val="9"/>
              <c:layout>
                <c:manualLayout>
                  <c:x val="-1.6963528413910093E-3"/>
                  <c:y val="-0.13221990257480865"/>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4FC2-4270-9CFE-5FF77CFF9C44}"/>
                </c:ext>
              </c:extLst>
            </c:dLbl>
            <c:numFmt formatCode="0.0\ %" sourceLinked="0"/>
            <c:spPr>
              <a:noFill/>
              <a:ln w="25400">
                <a:noFill/>
              </a:ln>
            </c:spPr>
            <c:txPr>
              <a:bodyPr wrap="square" lIns="38100" tIns="19050" rIns="38100" bIns="19050" anchor="ctr">
                <a:spAutoFit/>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Vsidata!$X$6:$AE$6</c:f>
              <c:strCache>
                <c:ptCount val="8"/>
                <c:pt idx="0">
                  <c:v>Nuclear power</c:v>
                </c:pt>
                <c:pt idx="1">
                  <c:v>CHP, district heating</c:v>
                </c:pt>
                <c:pt idx="2">
                  <c:v>CHP, industry</c:v>
                </c:pt>
                <c:pt idx="3">
                  <c:v>Condense etc</c:v>
                </c:pt>
                <c:pt idx="4">
                  <c:v>Net imports</c:v>
                </c:pt>
                <c:pt idx="5">
                  <c:v>Hydro power</c:v>
                </c:pt>
                <c:pt idx="6">
                  <c:v>Wind power</c:v>
                </c:pt>
                <c:pt idx="7">
                  <c:v>Solar power</c:v>
                </c:pt>
              </c:strCache>
            </c:strRef>
          </c:cat>
          <c:val>
            <c:numRef>
              <c:f>Vsidata!$X$97:$AE$97</c:f>
              <c:numCache>
                <c:formatCode>0.0</c:formatCode>
                <c:ptCount val="8"/>
                <c:pt idx="0">
                  <c:v>26</c:v>
                </c:pt>
                <c:pt idx="1">
                  <c:v>12.2</c:v>
                </c:pt>
                <c:pt idx="2">
                  <c:v>10.4</c:v>
                </c:pt>
                <c:pt idx="3">
                  <c:v>3.3</c:v>
                </c:pt>
                <c:pt idx="4">
                  <c:v>20.399999999999999</c:v>
                </c:pt>
                <c:pt idx="5">
                  <c:v>18</c:v>
                </c:pt>
                <c:pt idx="6">
                  <c:v>9.4</c:v>
                </c:pt>
                <c:pt idx="7" formatCode="General">
                  <c:v>0.3</c:v>
                </c:pt>
              </c:numCache>
            </c:numRef>
          </c:val>
          <c:extLst>
            <c:ext xmlns:c16="http://schemas.microsoft.com/office/drawing/2014/chart" uri="{C3380CC4-5D6E-409C-BE32-E72D297353CC}">
              <c16:uniqueId val="{00000012-4FC2-4270-9CFE-5FF77CFF9C44}"/>
            </c:ext>
          </c:extLst>
        </c:ser>
        <c:dLbls>
          <c:showLegendKey val="0"/>
          <c:showVal val="0"/>
          <c:showCatName val="0"/>
          <c:showSerName val="0"/>
          <c:showPercent val="0"/>
          <c:showBubbleSize val="0"/>
          <c:showLeaderLines val="0"/>
        </c:dLbls>
        <c:firstSliceAng val="0"/>
        <c:holeSize val="60"/>
      </c:doughnut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0" i="0" u="none" strike="noStrike" kern="1200" spc="0" baseline="0">
                <a:solidFill>
                  <a:schemeClr val="tx1">
                    <a:lumMod val="65000"/>
                    <a:lumOff val="35000"/>
                  </a:schemeClr>
                </a:solidFill>
                <a:latin typeface="+mn-lt"/>
                <a:ea typeface="+mn-ea"/>
                <a:cs typeface="+mn-cs"/>
              </a:defRPr>
            </a:pPr>
            <a:r>
              <a:rPr lang="en-US" sz="1800"/>
              <a:t>Finlands</a:t>
            </a:r>
            <a:r>
              <a:rPr lang="en-US" sz="1800" baseline="0"/>
              <a:t> electricity energy source </a:t>
            </a:r>
            <a:r>
              <a:rPr lang="en-US" sz="1800"/>
              <a:t>changes 2022 vs 2021</a:t>
            </a:r>
          </a:p>
        </c:rich>
      </c:tx>
      <c:overlay val="0"/>
      <c:spPr>
        <a:noFill/>
        <a:ln>
          <a:noFill/>
        </a:ln>
        <a:effectLst/>
      </c:spPr>
      <c:txPr>
        <a:bodyPr rot="0" spcFirstLastPara="1" vertOverflow="ellipsis" vert="horz" wrap="square" anchor="ctr" anchorCtr="1"/>
        <a:lstStyle/>
        <a:p>
          <a:pPr algn="ct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'Tuotanto 2021vs2022 (3)'!$H$1</c:f>
              <c:strCache>
                <c:ptCount val="1"/>
              </c:strCache>
            </c:strRef>
          </c:tx>
          <c:spPr>
            <a:solidFill>
              <a:schemeClr val="bg1"/>
            </a:solidFill>
            <a:ln>
              <a:noFill/>
            </a:ln>
            <a:effectLst/>
          </c:spPr>
          <c:invertIfNegative val="0"/>
          <c:dLbls>
            <c:delete val="1"/>
          </c:dLbls>
          <c:cat>
            <c:strRef>
              <c:f>'Tuotanto 2021vs2022 (3)'!$G$2:$G$8</c:f>
              <c:strCache>
                <c:ptCount val="7"/>
                <c:pt idx="0">
                  <c:v>Net imports</c:v>
                </c:pt>
                <c:pt idx="1">
                  <c:v>Gas</c:v>
                </c:pt>
                <c:pt idx="2">
                  <c:v>Hydro Power</c:v>
                </c:pt>
                <c:pt idx="3">
                  <c:v>Bio/Peat/Waste</c:v>
                </c:pt>
                <c:pt idx="4">
                  <c:v>Coal</c:v>
                </c:pt>
                <c:pt idx="5">
                  <c:v>Nuclear Power</c:v>
                </c:pt>
                <c:pt idx="6">
                  <c:v>Wind Power</c:v>
                </c:pt>
              </c:strCache>
            </c:strRef>
          </c:cat>
          <c:val>
            <c:numRef>
              <c:f>'Tuotanto 2021vs2022 (3)'!$H$2:$H$8</c:f>
              <c:numCache>
                <c:formatCode>0</c:formatCode>
                <c:ptCount val="7"/>
                <c:pt idx="1">
                  <c:v>-5.2</c:v>
                </c:pt>
                <c:pt idx="2">
                  <c:v>-7.9</c:v>
                </c:pt>
                <c:pt idx="3">
                  <c:v>-10.199999999999999</c:v>
                </c:pt>
                <c:pt idx="4">
                  <c:v>-10.299999999999999</c:v>
                </c:pt>
                <c:pt idx="5">
                  <c:v>-8.6999999999999993</c:v>
                </c:pt>
                <c:pt idx="6">
                  <c:v>-5.2999999999999989</c:v>
                </c:pt>
              </c:numCache>
            </c:numRef>
          </c:val>
          <c:extLst>
            <c:ext xmlns:c16="http://schemas.microsoft.com/office/drawing/2014/chart" uri="{C3380CC4-5D6E-409C-BE32-E72D297353CC}">
              <c16:uniqueId val="{00000000-60A1-4F30-991A-676FEF870EAB}"/>
            </c:ext>
          </c:extLst>
        </c:ser>
        <c:ser>
          <c:idx val="1"/>
          <c:order val="1"/>
          <c:tx>
            <c:strRef>
              <c:f>'Tuotanto 2021vs2022 (3)'!$I$1</c:f>
              <c:strCache>
                <c:ptCount val="1"/>
                <c:pt idx="0">
                  <c:v>Vähentynyt</c:v>
                </c:pt>
              </c:strCache>
            </c:strRef>
          </c:tx>
          <c:spPr>
            <a:solidFill>
              <a:schemeClr val="accent1"/>
            </a:solidFill>
            <a:ln>
              <a:noFill/>
            </a:ln>
            <a:effectLst/>
          </c:spPr>
          <c:invertIfNegative val="0"/>
          <c:dLbls>
            <c:dLbl>
              <c:idx val="2"/>
              <c:layout>
                <c:manualLayout>
                  <c:x val="0"/>
                  <c:y val="3.47222135920689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A1-4F30-991A-676FEF870EAB}"/>
                </c:ext>
              </c:extLst>
            </c:dLbl>
            <c:dLbl>
              <c:idx val="3"/>
              <c:layout>
                <c:manualLayout>
                  <c:x val="-5.6590254839888552E-17"/>
                  <c:y val="2.077612552296132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A1-4F30-991A-676FEF870EAB}"/>
                </c:ext>
              </c:extLst>
            </c:dLbl>
            <c:dLbl>
              <c:idx val="4"/>
              <c:layout>
                <c:manualLayout>
                  <c:x val="5.8207311669597388E-17"/>
                  <c:y val="2.52525189760501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A1-4F30-991A-676FEF870E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'Tuotanto 2021vs2022 (3)'!$G$2:$G$8</c:f>
              <c:strCache>
                <c:ptCount val="7"/>
                <c:pt idx="0">
                  <c:v>Net imports</c:v>
                </c:pt>
                <c:pt idx="1">
                  <c:v>Gas</c:v>
                </c:pt>
                <c:pt idx="2">
                  <c:v>Hydro Power</c:v>
                </c:pt>
                <c:pt idx="3">
                  <c:v>Bio/Peat/Waste</c:v>
                </c:pt>
                <c:pt idx="4">
                  <c:v>Coal</c:v>
                </c:pt>
                <c:pt idx="5">
                  <c:v>Nuclear Power</c:v>
                </c:pt>
                <c:pt idx="6">
                  <c:v>Wind Power</c:v>
                </c:pt>
              </c:strCache>
            </c:strRef>
          </c:cat>
          <c:val>
            <c:numRef>
              <c:f>'Tuotanto 2021vs2022 (3)'!$I$2:$I$8</c:f>
              <c:numCache>
                <c:formatCode>0</c:formatCode>
                <c:ptCount val="7"/>
                <c:pt idx="0">
                  <c:v>-5.2</c:v>
                </c:pt>
                <c:pt idx="1">
                  <c:v>-2.7</c:v>
                </c:pt>
                <c:pt idx="2">
                  <c:v>-2.2999999999999998</c:v>
                </c:pt>
                <c:pt idx="3">
                  <c:v>-0.7</c:v>
                </c:pt>
              </c:numCache>
            </c:numRef>
          </c:val>
          <c:extLst>
            <c:ext xmlns:c16="http://schemas.microsoft.com/office/drawing/2014/chart" uri="{C3380CC4-5D6E-409C-BE32-E72D297353CC}">
              <c16:uniqueId val="{00000004-60A1-4F30-991A-676FEF870EAB}"/>
            </c:ext>
          </c:extLst>
        </c:ser>
        <c:ser>
          <c:idx val="2"/>
          <c:order val="2"/>
          <c:tx>
            <c:strRef>
              <c:f>'Tuotanto 2021vs2022 (3)'!$J$1</c:f>
              <c:strCache>
                <c:ptCount val="1"/>
                <c:pt idx="0">
                  <c:v>Kasvanut</c:v>
                </c:pt>
              </c:strCache>
            </c:strRef>
          </c:tx>
          <c:spPr>
            <a:solidFill>
              <a:schemeClr val="accent3"/>
            </a:solidFill>
            <a:ln>
              <a:noFill/>
            </a:ln>
            <a:effectLst/>
          </c:spPr>
          <c:invertIfNegative val="0"/>
          <c:dLbls>
            <c:dLbl>
              <c:idx val="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60A1-4F30-991A-676FEF870EAB}"/>
                </c:ext>
              </c:extLst>
            </c:dLbl>
            <c:dLbl>
              <c:idx val="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60A1-4F30-991A-676FEF870EAB}"/>
                </c:ext>
              </c:extLst>
            </c:dLbl>
            <c:dLbl>
              <c:idx val="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60A1-4F30-991A-676FEF870EAB}"/>
                </c:ext>
              </c:extLst>
            </c:dLbl>
            <c:dLbl>
              <c:idx val="3"/>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60A1-4F30-991A-676FEF870EAB}"/>
                </c:ext>
              </c:extLst>
            </c:dLbl>
            <c:dLbl>
              <c:idx val="4"/>
              <c:tx>
                <c:rich>
                  <a:bodyPr/>
                  <a:lstStyle/>
                  <a:p>
                    <a:fld id="{2B5CB4BE-9715-4EE6-98FF-B7EC7E9173C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0A1-4F30-991A-676FEF870EAB}"/>
                </c:ext>
              </c:extLst>
            </c:dLbl>
            <c:dLbl>
              <c:idx val="5"/>
              <c:tx>
                <c:rich>
                  <a:bodyPr/>
                  <a:lstStyle/>
                  <a:p>
                    <a:fld id="{EE9A0AB7-7B5B-4BB5-B0DE-AE10EFE1E67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0A1-4F30-991A-676FEF870EAB}"/>
                </c:ext>
              </c:extLst>
            </c:dLbl>
            <c:dLbl>
              <c:idx val="6"/>
              <c:tx>
                <c:rich>
                  <a:bodyPr/>
                  <a:lstStyle/>
                  <a:p>
                    <a:fld id="{EA4FD3EB-8046-4436-B157-474D9C13DD0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0A1-4F30-991A-676FEF870E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'Tuotanto 2021vs2022 (3)'!$G$2:$G$8</c:f>
              <c:strCache>
                <c:ptCount val="7"/>
                <c:pt idx="0">
                  <c:v>Net imports</c:v>
                </c:pt>
                <c:pt idx="1">
                  <c:v>Gas</c:v>
                </c:pt>
                <c:pt idx="2">
                  <c:v>Hydro Power</c:v>
                </c:pt>
                <c:pt idx="3">
                  <c:v>Bio/Peat/Waste</c:v>
                </c:pt>
                <c:pt idx="4">
                  <c:v>Coal</c:v>
                </c:pt>
                <c:pt idx="5">
                  <c:v>Nuclear Power</c:v>
                </c:pt>
                <c:pt idx="6">
                  <c:v>Wind Power</c:v>
                </c:pt>
              </c:strCache>
            </c:strRef>
          </c:cat>
          <c:val>
            <c:numRef>
              <c:f>'Tuotanto 2021vs2022 (3)'!$J$2:$J$8</c:f>
              <c:numCache>
                <c:formatCode>General</c:formatCode>
                <c:ptCount val="7"/>
                <c:pt idx="4" formatCode="0">
                  <c:v>-0.6</c:v>
                </c:pt>
                <c:pt idx="5" formatCode="0">
                  <c:v>-1.6</c:v>
                </c:pt>
                <c:pt idx="6" formatCode="0">
                  <c:v>-3.4</c:v>
                </c:pt>
              </c:numCache>
            </c:numRef>
          </c:val>
          <c:extLst>
            <c:ext xmlns:c15="http://schemas.microsoft.com/office/drawing/2012/chart" uri="{02D57815-91ED-43cb-92C2-25804820EDAC}">
              <c15:datalabelsRange>
                <c15:f>'Tuotanto 2021vs2022 (3)'!$B$2:$B$9</c15:f>
                <c15:dlblRangeCache>
                  <c:ptCount val="8"/>
                  <c:pt idx="0">
                    <c:v>-5</c:v>
                  </c:pt>
                  <c:pt idx="1">
                    <c:v>-3</c:v>
                  </c:pt>
                  <c:pt idx="2">
                    <c:v>-2</c:v>
                  </c:pt>
                  <c:pt idx="3">
                    <c:v>-1</c:v>
                  </c:pt>
                  <c:pt idx="4">
                    <c:v>1</c:v>
                  </c:pt>
                  <c:pt idx="5">
                    <c:v>2</c:v>
                  </c:pt>
                  <c:pt idx="6">
                    <c:v>3</c:v>
                  </c:pt>
                  <c:pt idx="7">
                    <c:v>5</c:v>
                  </c:pt>
                </c15:dlblRangeCache>
              </c15:datalabelsRange>
            </c:ext>
            <c:ext xmlns:c16="http://schemas.microsoft.com/office/drawing/2014/chart" uri="{C3380CC4-5D6E-409C-BE32-E72D297353CC}">
              <c16:uniqueId val="{0000000C-60A1-4F30-991A-676FEF870EAB}"/>
            </c:ext>
          </c:extLst>
        </c:ser>
        <c:dLbls>
          <c:dLblPos val="ctr"/>
          <c:showLegendKey val="0"/>
          <c:showVal val="1"/>
          <c:showCatName val="0"/>
          <c:showSerName val="0"/>
          <c:showPercent val="0"/>
          <c:showBubbleSize val="0"/>
        </c:dLbls>
        <c:gapWidth val="50"/>
        <c:overlap val="100"/>
        <c:axId val="1078166112"/>
        <c:axId val="1078170704"/>
        <c:extLst>
          <c:ext xmlns:c15="http://schemas.microsoft.com/office/drawing/2012/chart" uri="{02D57815-91ED-43cb-92C2-25804820EDAC}">
            <c15:filteredBarSeries>
              <c15: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'Tuotanto 2021vs2022 (3)'!$G$2:$G$8</c15:sqref>
                        </c15:formulaRef>
                      </c:ext>
                    </c:extLst>
                    <c:strCache>
                      <c:ptCount val="7"/>
                      <c:pt idx="0">
                        <c:v>Net imports</c:v>
                      </c:pt>
                      <c:pt idx="1">
                        <c:v>Gas</c:v>
                      </c:pt>
                      <c:pt idx="2">
                        <c:v>Hydro Power</c:v>
                      </c:pt>
                      <c:pt idx="3">
                        <c:v>Bio/Peat/Waste</c:v>
                      </c:pt>
                      <c:pt idx="4">
                        <c:v>Coal</c:v>
                      </c:pt>
                      <c:pt idx="5">
                        <c:v>Nuclear Power</c:v>
                      </c:pt>
                      <c:pt idx="6">
                        <c:v>Wind Power</c:v>
                      </c:pt>
                    </c:strCache>
                  </c:strRef>
                </c:cat>
                <c:val>
                  <c:numRef>
                    <c:extLst>
                      <c:ext uri="{02D57815-91ED-43cb-92C2-25804820EDAC}">
                        <c15:formulaRef>
                          <c15:sqref>'Tuotanto 2021vs2022 (3)'!$H$9</c15:sqref>
                        </c15:formulaRef>
                      </c:ext>
                    </c:extLst>
                    <c:numCache>
                      <c:formatCode>0</c:formatCode>
                      <c:ptCount val="1"/>
                      <c:pt idx="0">
                        <c:v>0</c:v>
                      </c:pt>
                    </c:numCache>
                  </c:numRef>
                </c:val>
                <c:extLst>
                  <c:ext xmlns:c16="http://schemas.microsoft.com/office/drawing/2014/chart" uri="{C3380CC4-5D6E-409C-BE32-E72D297353CC}">
                    <c16:uniqueId val="{0000000D-60A1-4F30-991A-676FEF870EAB}"/>
                  </c:ext>
                </c:extLst>
              </c15:ser>
            </c15:filteredBarSeries>
          </c:ext>
        </c:extLst>
      </c:barChart>
      <c:catAx>
        <c:axId val="107816611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78170704"/>
        <c:crosses val="autoZero"/>
        <c:auto val="1"/>
        <c:lblAlgn val="ctr"/>
        <c:lblOffset val="100"/>
        <c:noMultiLvlLbl val="0"/>
      </c:catAx>
      <c:valAx>
        <c:axId val="1078170704"/>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TWh</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78166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628371835199996E-2"/>
          <c:y val="7.9457092915577621E-2"/>
          <c:w val="0.91671174690949886"/>
          <c:h val="0.76077786727598506"/>
        </c:manualLayout>
      </c:layout>
      <c:barChart>
        <c:barDir val="col"/>
        <c:grouping val="stacked"/>
        <c:varyColors val="0"/>
        <c:ser>
          <c:idx val="0"/>
          <c:order val="0"/>
          <c:tx>
            <c:v>Nordic countries</c:v>
          </c:tx>
          <c:spPr>
            <a:solidFill>
              <a:srgbClr val="9E78B2">
                <a:lumMod val="75000"/>
              </a:srgbClr>
            </a:solidFill>
            <a:ln w="12700">
              <a:solidFill>
                <a:schemeClr val="bg1"/>
              </a:solidFill>
            </a:ln>
            <a:effectLst/>
          </c:spPr>
          <c:invertIfNegative val="0"/>
          <c:cat>
            <c:numRef>
              <c:f>Vsidata!$A$86:$A$98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Vsidata!$BY$86:$BY$98</c:f>
              <c:numCache>
                <c:formatCode>0.000</c:formatCode>
                <c:ptCount val="13"/>
                <c:pt idx="0" formatCode="General">
                  <c:v>-4.9719999999999995</c:v>
                </c:pt>
                <c:pt idx="1">
                  <c:v>-3.3207100000000001</c:v>
                </c:pt>
                <c:pt idx="2">
                  <c:v>-0.115277059</c:v>
                </c:pt>
                <c:pt idx="3">
                  <c:v>-0.32900000000000001</c:v>
                </c:pt>
                <c:pt idx="4" formatCode="General">
                  <c:v>-0.13200000000000001</c:v>
                </c:pt>
                <c:pt idx="5" formatCode="General">
                  <c:v>-6.5000000000000002E-2</c:v>
                </c:pt>
                <c:pt idx="6" formatCode="General">
                  <c:v>-0.108</c:v>
                </c:pt>
                <c:pt idx="7">
                  <c:v>-0.12221718500000001</c:v>
                </c:pt>
                <c:pt idx="8">
                  <c:v>-0.24547330899999995</c:v>
                </c:pt>
                <c:pt idx="9">
                  <c:v>-0.101987499</c:v>
                </c:pt>
                <c:pt idx="10">
                  <c:v>-3.9603249E-2</c:v>
                </c:pt>
                <c:pt idx="11">
                  <c:v>-3.2450969000000003E-2</c:v>
                </c:pt>
                <c:pt idx="12">
                  <c:v>-5.4623355999999998E-2</c:v>
                </c:pt>
              </c:numCache>
            </c:numRef>
          </c:val>
          <c:extLst>
            <c:ext xmlns:c16="http://schemas.microsoft.com/office/drawing/2014/chart" uri="{C3380CC4-5D6E-409C-BE32-E72D297353CC}">
              <c16:uniqueId val="{00000000-E5EC-49CC-A57A-20E7F25DAE8C}"/>
            </c:ext>
          </c:extLst>
        </c:ser>
        <c:ser>
          <c:idx val="1"/>
          <c:order val="1"/>
          <c:tx>
            <c:v>Pohjoismaat, t</c:v>
          </c:tx>
          <c:spPr>
            <a:solidFill>
              <a:srgbClr val="9E78B2">
                <a:lumMod val="75000"/>
              </a:srgbClr>
            </a:solidFill>
            <a:ln w="12700">
              <a:solidFill>
                <a:schemeClr val="bg1"/>
              </a:solidFill>
            </a:ln>
            <a:effectLst/>
          </c:spPr>
          <c:invertIfNegative val="0"/>
          <c:cat>
            <c:numRef>
              <c:f>Vsidata!$A$86:$A$98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Vsidata!$CC$86:$CC$98</c:f>
              <c:numCache>
                <c:formatCode>0.000</c:formatCode>
                <c:ptCount val="13"/>
                <c:pt idx="0" formatCode="General">
                  <c:v>2.1139999999999999</c:v>
                </c:pt>
                <c:pt idx="1">
                  <c:v>5.2368399999999999</c:v>
                </c:pt>
                <c:pt idx="2">
                  <c:v>14.312999999999999</c:v>
                </c:pt>
                <c:pt idx="3" formatCode="General">
                  <c:v>12.418999999999999</c:v>
                </c:pt>
                <c:pt idx="4" formatCode="General">
                  <c:v>18.204999999999998</c:v>
                </c:pt>
                <c:pt idx="5" formatCode="General">
                  <c:v>17.506</c:v>
                </c:pt>
                <c:pt idx="6" formatCode="General">
                  <c:v>15.596</c:v>
                </c:pt>
                <c:pt idx="7">
                  <c:v>15.571759238874</c:v>
                </c:pt>
                <c:pt idx="8">
                  <c:v>13.848650441773</c:v>
                </c:pt>
                <c:pt idx="9">
                  <c:v>16.068712682847998</c:v>
                </c:pt>
                <c:pt idx="10">
                  <c:v>18.771323515698999</c:v>
                </c:pt>
                <c:pt idx="11">
                  <c:v>15.28957773094</c:v>
                </c:pt>
                <c:pt idx="12">
                  <c:v>15.727403471345999</c:v>
                </c:pt>
              </c:numCache>
            </c:numRef>
          </c:val>
          <c:extLst>
            <c:ext xmlns:c16="http://schemas.microsoft.com/office/drawing/2014/chart" uri="{C3380CC4-5D6E-409C-BE32-E72D297353CC}">
              <c16:uniqueId val="{00000001-E5EC-49CC-A57A-20E7F25DAE8C}"/>
            </c:ext>
          </c:extLst>
        </c:ser>
        <c:ser>
          <c:idx val="2"/>
          <c:order val="2"/>
          <c:tx>
            <c:v>Venäjä, t</c:v>
          </c:tx>
          <c:spPr>
            <a:solidFill>
              <a:srgbClr val="B21C58"/>
            </a:solidFill>
            <a:ln w="12700">
              <a:solidFill>
                <a:srgbClr val="FFFFFF"/>
              </a:solidFill>
              <a:prstDash val="solid"/>
            </a:ln>
          </c:spPr>
          <c:invertIfNegative val="0"/>
          <c:cat>
            <c:numRef>
              <c:f>Vsidata!$A$86:$A$98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Vsidata!$CB$86:$CB$98</c:f>
              <c:numCache>
                <c:formatCode>0.000</c:formatCode>
                <c:ptCount val="13"/>
                <c:pt idx="0" formatCode="General">
                  <c:v>11.638</c:v>
                </c:pt>
                <c:pt idx="1">
                  <c:v>10.768940000000001</c:v>
                </c:pt>
                <c:pt idx="2">
                  <c:v>4.4028137870000004</c:v>
                </c:pt>
                <c:pt idx="3" formatCode="General">
                  <c:v>4.7130000000000001</c:v>
                </c:pt>
                <c:pt idx="4" formatCode="General">
                  <c:v>3.3849999999999998</c:v>
                </c:pt>
                <c:pt idx="5" formatCode="General">
                  <c:v>3.9260000000000002</c:v>
                </c:pt>
                <c:pt idx="6" formatCode="General">
                  <c:v>5.8579999999999997</c:v>
                </c:pt>
                <c:pt idx="7">
                  <c:v>5.7915537920000002</c:v>
                </c:pt>
                <c:pt idx="8">
                  <c:v>7.8497317039999999</c:v>
                </c:pt>
                <c:pt idx="9">
                  <c:v>7.5948611060000033</c:v>
                </c:pt>
                <c:pt idx="10">
                  <c:v>2.9814317990000001</c:v>
                </c:pt>
                <c:pt idx="11">
                  <c:v>9.1484341499999999</c:v>
                </c:pt>
                <c:pt idx="12">
                  <c:v>3.6367247539999998</c:v>
                </c:pt>
              </c:numCache>
            </c:numRef>
          </c:val>
          <c:extLst>
            <c:ext xmlns:c16="http://schemas.microsoft.com/office/drawing/2014/chart" uri="{C3380CC4-5D6E-409C-BE32-E72D297353CC}">
              <c16:uniqueId val="{00000002-E5EC-49CC-A57A-20E7F25DAE8C}"/>
            </c:ext>
          </c:extLst>
        </c:ser>
        <c:ser>
          <c:idx val="3"/>
          <c:order val="3"/>
          <c:tx>
            <c:v>Estonia</c:v>
          </c:tx>
          <c:spPr>
            <a:solidFill>
              <a:srgbClr val="EA7911"/>
            </a:solidFill>
            <a:ln w="12700">
              <a:solidFill>
                <a:srgbClr val="FFFFFF"/>
              </a:solidFill>
              <a:prstDash val="solid"/>
            </a:ln>
          </c:spPr>
          <c:invertIfNegative val="0"/>
          <c:cat>
            <c:numRef>
              <c:f>Vsidata!$A$86:$A$98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Vsidata!$BZ$86:$BZ$98</c:f>
              <c:numCache>
                <c:formatCode>General</c:formatCode>
                <c:ptCount val="13"/>
                <c:pt idx="0">
                  <c:v>-0.246</c:v>
                </c:pt>
                <c:pt idx="1">
                  <c:v>-0.48399999999999999</c:v>
                </c:pt>
                <c:pt idx="2" formatCode="0.000">
                  <c:v>-1.5300357</c:v>
                </c:pt>
                <c:pt idx="3">
                  <c:v>-1.544</c:v>
                </c:pt>
                <c:pt idx="4">
                  <c:v>-3.5230000000000001</c:v>
                </c:pt>
                <c:pt idx="5">
                  <c:v>-5.0339999999999998</c:v>
                </c:pt>
                <c:pt idx="6" formatCode="0.000">
                  <c:v>-3.0496300000000001</c:v>
                </c:pt>
                <c:pt idx="7" formatCode="0.000">
                  <c:v>-1.6558170050000001</c:v>
                </c:pt>
                <c:pt idx="8" formatCode="0.000">
                  <c:v>-2.3667112599999998</c:v>
                </c:pt>
                <c:pt idx="9" formatCode="0.000">
                  <c:v>-3.7942949800000001</c:v>
                </c:pt>
                <c:pt idx="10" formatCode="0.000">
                  <c:v>-6.6106624150000002</c:v>
                </c:pt>
                <c:pt idx="11" formatCode="0.000">
                  <c:v>-6.6913772849999997</c:v>
                </c:pt>
                <c:pt idx="12" formatCode="0.000">
                  <c:v>-6.8252781200000001</c:v>
                </c:pt>
              </c:numCache>
            </c:numRef>
          </c:val>
          <c:extLst>
            <c:ext xmlns:c16="http://schemas.microsoft.com/office/drawing/2014/chart" uri="{C3380CC4-5D6E-409C-BE32-E72D297353CC}">
              <c16:uniqueId val="{00000003-E5EC-49CC-A57A-20E7F25DAE8C}"/>
            </c:ext>
          </c:extLst>
        </c:ser>
        <c:ser>
          <c:idx val="4"/>
          <c:order val="4"/>
          <c:tx>
            <c:v>Viro t</c:v>
          </c:tx>
          <c:spPr>
            <a:solidFill>
              <a:srgbClr val="EA7911"/>
            </a:solidFill>
            <a:ln w="12700">
              <a:solidFill>
                <a:srgbClr val="FFFFFF"/>
              </a:solidFill>
              <a:prstDash val="solid"/>
            </a:ln>
          </c:spPr>
          <c:invertIfNegative val="0"/>
          <c:cat>
            <c:numRef>
              <c:f>Vsidata!$A$86:$A$98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Vsidata!$CD$86:$CD$98</c:f>
              <c:numCache>
                <c:formatCode>0.000</c:formatCode>
                <c:ptCount val="13"/>
                <c:pt idx="0" formatCode="General">
                  <c:v>1.9670000000000001</c:v>
                </c:pt>
                <c:pt idx="1">
                  <c:v>1.6499600000000001</c:v>
                </c:pt>
                <c:pt idx="2">
                  <c:v>0.373</c:v>
                </c:pt>
                <c:pt idx="3" formatCode="General">
                  <c:v>0.45900000000000002</c:v>
                </c:pt>
                <c:pt idx="4" formatCode="General">
                  <c:v>3.2000000000000001E-2</c:v>
                </c:pt>
                <c:pt idx="5" formatCode="General">
                  <c:v>2.7E-2</c:v>
                </c:pt>
                <c:pt idx="6">
                  <c:v>0.65525</c:v>
                </c:pt>
                <c:pt idx="7">
                  <c:v>0.84039065000000002</c:v>
                </c:pt>
                <c:pt idx="8">
                  <c:v>0.84965050500000039</c:v>
                </c:pt>
                <c:pt idx="9">
                  <c:v>0.27458427499999999</c:v>
                </c:pt>
                <c:pt idx="10">
                  <c:v>2.1610620000000001E-2</c:v>
                </c:pt>
                <c:pt idx="11">
                  <c:v>5.3950789999999998E-2</c:v>
                </c:pt>
                <c:pt idx="12">
                  <c:v>3.3269970000000003E-2</c:v>
                </c:pt>
              </c:numCache>
            </c:numRef>
          </c:val>
          <c:extLst>
            <c:ext xmlns:c16="http://schemas.microsoft.com/office/drawing/2014/chart" uri="{C3380CC4-5D6E-409C-BE32-E72D297353CC}">
              <c16:uniqueId val="{00000004-E5EC-49CC-A57A-20E7F25DAE8C}"/>
            </c:ext>
          </c:extLst>
        </c:ser>
        <c:ser>
          <c:idx val="5"/>
          <c:order val="5"/>
          <c:tx>
            <c:v>Russia</c:v>
          </c:tx>
          <c:spPr>
            <a:solidFill>
              <a:srgbClr val="B21C58"/>
            </a:solidFill>
            <a:ln w="12700">
              <a:solidFill>
                <a:srgbClr val="FFFFFF"/>
              </a:solidFill>
              <a:prstDash val="solid"/>
            </a:ln>
          </c:spPr>
          <c:invertIfNegative val="0"/>
          <c:cat>
            <c:numRef>
              <c:f>Vsidata!$A$86:$A$98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Vsidata!$CA$86:$CA$97</c:f>
              <c:numCache>
                <c:formatCode>General</c:formatCode>
                <c:ptCount val="12"/>
                <c:pt idx="3">
                  <c:v>-3.0000000000000001E-3</c:v>
                </c:pt>
                <c:pt idx="5">
                  <c:v>-2.3E-2</c:v>
                </c:pt>
                <c:pt idx="6">
                  <c:v>-1E-3</c:v>
                </c:pt>
                <c:pt idx="7" formatCode="0.000">
                  <c:v>-1.28935E-4</c:v>
                </c:pt>
                <c:pt idx="8" formatCode="0.000">
                  <c:v>-3.6701E-5</c:v>
                </c:pt>
                <c:pt idx="9" formatCode="0.000">
                  <c:v>-3.6701E-5</c:v>
                </c:pt>
                <c:pt idx="10" formatCode="0.000">
                  <c:v>-1.9503475999999999E-2</c:v>
                </c:pt>
                <c:pt idx="11" formatCode="0.000">
                  <c:v>0</c:v>
                </c:pt>
              </c:numCache>
            </c:numRef>
          </c:val>
          <c:extLst>
            <c:ext xmlns:c16="http://schemas.microsoft.com/office/drawing/2014/chart" uri="{C3380CC4-5D6E-409C-BE32-E72D297353CC}">
              <c16:uniqueId val="{00000005-E5EC-49CC-A57A-20E7F25DAE8C}"/>
            </c:ext>
          </c:extLst>
        </c:ser>
        <c:dLbls>
          <c:showLegendKey val="0"/>
          <c:showVal val="0"/>
          <c:showCatName val="0"/>
          <c:showSerName val="0"/>
          <c:showPercent val="0"/>
          <c:showBubbleSize val="0"/>
        </c:dLbls>
        <c:gapWidth val="150"/>
        <c:overlap val="100"/>
        <c:axId val="417189760"/>
        <c:axId val="1"/>
      </c:barChart>
      <c:catAx>
        <c:axId val="417189760"/>
        <c:scaling>
          <c:orientation val="minMax"/>
        </c:scaling>
        <c:delete val="0"/>
        <c:axPos val="b"/>
        <c:numFmt formatCode="General" sourceLinked="1"/>
        <c:majorTickMark val="none"/>
        <c:minorTickMark val="none"/>
        <c:tickLblPos val="low"/>
        <c:spPr>
          <a:noFill/>
          <a:ln w="9525" cap="flat" cmpd="sng" algn="ctr">
            <a:solidFill>
              <a:schemeClr val="tx1">
                <a:lumMod val="75000"/>
                <a:lumOff val="25000"/>
              </a:scheme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title>
          <c:tx>
            <c:rich>
              <a:bodyPr rot="0" vert="horz"/>
              <a:lstStyle/>
              <a:p>
                <a:pPr algn="ctr">
                  <a:defRPr sz="1400" b="1" i="0" u="none" strike="noStrike" baseline="0">
                    <a:solidFill>
                      <a:srgbClr val="424242"/>
                    </a:solidFill>
                    <a:latin typeface="Calibri"/>
                    <a:ea typeface="Calibri"/>
                    <a:cs typeface="Calibri"/>
                  </a:defRPr>
                </a:pPr>
                <a:r>
                  <a:rPr lang="en-US"/>
                  <a:t>TWh</a:t>
                </a:r>
              </a:p>
            </c:rich>
          </c:tx>
          <c:layout>
            <c:manualLayout>
              <c:xMode val="edge"/>
              <c:yMode val="edge"/>
              <c:x val="0"/>
              <c:y val="3.0535870516185479E-3"/>
            </c:manualLayout>
          </c:layout>
          <c:overlay val="0"/>
        </c:title>
        <c:numFmt formatCode="General" sourceLinked="0"/>
        <c:majorTickMark val="none"/>
        <c:minorTickMark val="none"/>
        <c:tickLblPos val="nextTo"/>
        <c:spPr>
          <a:ln w="6350">
            <a:noFill/>
          </a:ln>
        </c:spPr>
        <c:txPr>
          <a:bodyPr rot="0" vert="horz"/>
          <a:lstStyle/>
          <a:p>
            <a:pPr>
              <a:defRPr sz="1400" b="0" i="0" u="none" strike="noStrike" baseline="0">
                <a:solidFill>
                  <a:srgbClr val="424242"/>
                </a:solidFill>
                <a:latin typeface="Calibri"/>
                <a:ea typeface="Calibri"/>
                <a:cs typeface="Calibri"/>
              </a:defRPr>
            </a:pPr>
            <a:endParaRPr lang="en-US"/>
          </a:p>
        </c:txPr>
        <c:crossAx val="417189760"/>
        <c:crosses val="autoZero"/>
        <c:crossBetween val="between"/>
        <c:majorUnit val="5"/>
      </c:valAx>
      <c:spPr>
        <a:noFill/>
        <a:ln w="25400">
          <a:noFill/>
        </a:ln>
      </c:spPr>
    </c:plotArea>
    <c:legend>
      <c:legendPos val="b"/>
      <c:legendEntry>
        <c:idx val="1"/>
        <c:delete val="1"/>
      </c:legendEntry>
      <c:legendEntry>
        <c:idx val="2"/>
        <c:delete val="1"/>
      </c:legendEntry>
      <c:legendEntry>
        <c:idx val="4"/>
        <c:delete val="1"/>
      </c:legendEntry>
      <c:overlay val="0"/>
      <c:spPr>
        <a:noFill/>
        <a:ln w="25400">
          <a:noFill/>
        </a:ln>
      </c:spPr>
      <c:txPr>
        <a:bodyPr/>
        <a:lstStyle/>
        <a:p>
          <a:pPr>
            <a:defRPr sz="1010" b="0" i="0" u="none" strike="noStrike" baseline="0">
              <a:solidFill>
                <a:srgbClr val="424242"/>
              </a:solidFill>
              <a:latin typeface="Calibri"/>
              <a:ea typeface="Calibri"/>
              <a:cs typeface="Calibri"/>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434005863770848E-2"/>
          <c:y val="7.8323924593224736E-2"/>
          <c:w val="0.93924786119292336"/>
          <c:h val="0.84103892041427786"/>
        </c:manualLayout>
      </c:layout>
      <c:barChart>
        <c:barDir val="col"/>
        <c:grouping val="clustered"/>
        <c:varyColors val="0"/>
        <c:ser>
          <c:idx val="0"/>
          <c:order val="0"/>
          <c:tx>
            <c:v>nettotuonti</c:v>
          </c:tx>
          <c:spPr>
            <a:solidFill>
              <a:srgbClr val="B21C58"/>
            </a:solidFill>
            <a:ln w="12700">
              <a:solidFill>
                <a:srgbClr val="FFFFFF"/>
              </a:solidFill>
              <a:prstDash val="solid"/>
            </a:ln>
          </c:spPr>
          <c:invertIfNegative val="0"/>
          <c:cat>
            <c:numRef>
              <c:f>Vsidata!$A$86:$A$98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Vsidata!$O$86:$O$98</c:f>
              <c:numCache>
                <c:formatCode>0.000</c:formatCode>
                <c:ptCount val="13"/>
                <c:pt idx="0">
                  <c:v>10.500999999999999</c:v>
                </c:pt>
                <c:pt idx="1">
                  <c:v>13.851000000000001</c:v>
                </c:pt>
                <c:pt idx="2">
                  <c:v>17.443000000000001</c:v>
                </c:pt>
                <c:pt idx="3">
                  <c:v>15.715</c:v>
                </c:pt>
                <c:pt idx="4">
                  <c:v>17.966999999999999</c:v>
                </c:pt>
                <c:pt idx="5">
                  <c:v>16.337</c:v>
                </c:pt>
                <c:pt idx="6" formatCode="0.0">
                  <c:v>18.951000000000001</c:v>
                </c:pt>
                <c:pt idx="7">
                  <c:v>20.425999999999998</c:v>
                </c:pt>
                <c:pt idx="8">
                  <c:v>19.935811380773</c:v>
                </c:pt>
                <c:pt idx="9">
                  <c:v>20.041849459847999</c:v>
                </c:pt>
                <c:pt idx="10">
                  <c:v>15.104596794699001</c:v>
                </c:pt>
                <c:pt idx="11">
                  <c:v>17.768134416940001</c:v>
                </c:pt>
                <c:pt idx="12">
                  <c:v>12.517496719345999</c:v>
                </c:pt>
              </c:numCache>
            </c:numRef>
          </c:val>
          <c:extLst>
            <c:ext xmlns:c16="http://schemas.microsoft.com/office/drawing/2014/chart" uri="{C3380CC4-5D6E-409C-BE32-E72D297353CC}">
              <c16:uniqueId val="{00000000-2BE9-4FB3-9B05-258860AAE9EA}"/>
            </c:ext>
          </c:extLst>
        </c:ser>
        <c:dLbls>
          <c:showLegendKey val="0"/>
          <c:showVal val="0"/>
          <c:showCatName val="0"/>
          <c:showSerName val="0"/>
          <c:showPercent val="0"/>
          <c:showBubbleSize val="0"/>
        </c:dLbls>
        <c:gapWidth val="120"/>
        <c:axId val="414699864"/>
        <c:axId val="1"/>
      </c:barChart>
      <c:catAx>
        <c:axId val="414699864"/>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title>
          <c:tx>
            <c:rich>
              <a:bodyPr rot="0" vert="horz"/>
              <a:lstStyle/>
              <a:p>
                <a:pPr algn="ctr">
                  <a:defRPr sz="1400" b="1" i="0" u="none" strike="noStrike" baseline="0">
                    <a:solidFill>
                      <a:srgbClr val="424242"/>
                    </a:solidFill>
                    <a:latin typeface="Calibri"/>
                    <a:ea typeface="Calibri"/>
                    <a:cs typeface="Calibri"/>
                  </a:defRPr>
                </a:pPr>
                <a:r>
                  <a:rPr lang="en-US"/>
                  <a:t>TWh</a:t>
                </a:r>
              </a:p>
            </c:rich>
          </c:tx>
          <c:layout>
            <c:manualLayout>
              <c:xMode val="edge"/>
              <c:yMode val="edge"/>
              <c:x val="0"/>
              <c:y val="2.1458770167695519E-3"/>
            </c:manualLayout>
          </c:layout>
          <c:overlay val="0"/>
        </c:title>
        <c:numFmt formatCode="General" sourceLinked="0"/>
        <c:majorTickMark val="none"/>
        <c:minorTickMark val="none"/>
        <c:tickLblPos val="nextTo"/>
        <c:spPr>
          <a:ln w="6350">
            <a:noFill/>
          </a:ln>
        </c:spPr>
        <c:txPr>
          <a:bodyPr rot="0" vert="horz"/>
          <a:lstStyle/>
          <a:p>
            <a:pPr>
              <a:defRPr sz="1400" b="0" i="0" u="none" strike="noStrike" baseline="0">
                <a:solidFill>
                  <a:srgbClr val="424242"/>
                </a:solidFill>
                <a:latin typeface="Calibri"/>
                <a:ea typeface="Calibri"/>
                <a:cs typeface="Calibri"/>
              </a:defRPr>
            </a:pPr>
            <a:endParaRPr lang="en-US"/>
          </a:p>
        </c:txPr>
        <c:crossAx val="414699864"/>
        <c:crosses val="autoZero"/>
        <c:crossBetween val="between"/>
      </c:valAx>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35868273340478"/>
          <c:y val="0.10560360974026839"/>
          <c:w val="0.79380178968963044"/>
          <c:h val="0.71464800022429886"/>
        </c:manualLayout>
      </c:layout>
      <c:barChart>
        <c:barDir val="col"/>
        <c:grouping val="stacked"/>
        <c:varyColors val="0"/>
        <c:ser>
          <c:idx val="0"/>
          <c:order val="0"/>
          <c:tx>
            <c:strRef>
              <c:f>'Tuonti kuukausittain (2)'!$Z$249</c:f>
              <c:strCache>
                <c:ptCount val="1"/>
                <c:pt idx="0">
                  <c:v>Nordic Countries</c:v>
                </c:pt>
              </c:strCache>
            </c:strRef>
          </c:tx>
          <c:spPr>
            <a:solidFill>
              <a:schemeClr val="accent1"/>
            </a:solidFill>
            <a:ln>
              <a:noFill/>
            </a:ln>
            <a:effectLst/>
          </c:spPr>
          <c:invertIfNegative val="0"/>
          <c:cat>
            <c:multiLvlStrRef>
              <c:f>'Tuonti kuukausittain (2)'!$X$252:$Y$275</c:f>
              <c:multiLvlStrCache>
                <c:ptCount val="24"/>
                <c:lvl>
                  <c:pt idx="0">
                    <c:v>2021</c:v>
                  </c:pt>
                  <c:pt idx="1">
                    <c:v>2022</c:v>
                  </c:pt>
                  <c:pt idx="2">
                    <c:v>2021</c:v>
                  </c:pt>
                  <c:pt idx="3">
                    <c:v>2022</c:v>
                  </c:pt>
                  <c:pt idx="4">
                    <c:v>2021</c:v>
                  </c:pt>
                  <c:pt idx="5">
                    <c:v>2022</c:v>
                  </c:pt>
                  <c:pt idx="6">
                    <c:v>2021</c:v>
                  </c:pt>
                  <c:pt idx="7">
                    <c:v>2022</c:v>
                  </c:pt>
                  <c:pt idx="8">
                    <c:v>2021</c:v>
                  </c:pt>
                  <c:pt idx="9">
                    <c:v>2022</c:v>
                  </c:pt>
                  <c:pt idx="10">
                    <c:v>2021</c:v>
                  </c:pt>
                  <c:pt idx="11">
                    <c:v>2022</c:v>
                  </c:pt>
                  <c:pt idx="12">
                    <c:v>2021</c:v>
                  </c:pt>
                  <c:pt idx="13">
                    <c:v>2022</c:v>
                  </c:pt>
                  <c:pt idx="14">
                    <c:v>2021</c:v>
                  </c:pt>
                  <c:pt idx="15">
                    <c:v>2022</c:v>
                  </c:pt>
                  <c:pt idx="16">
                    <c:v>2021</c:v>
                  </c:pt>
                  <c:pt idx="17">
                    <c:v>2022</c:v>
                  </c:pt>
                  <c:pt idx="18">
                    <c:v>2021</c:v>
                  </c:pt>
                  <c:pt idx="19">
                    <c:v>2022</c:v>
                  </c:pt>
                  <c:pt idx="20">
                    <c:v>2021</c:v>
                  </c:pt>
                  <c:pt idx="21">
                    <c:v>2022</c:v>
                  </c:pt>
                  <c:pt idx="22">
                    <c:v>2021</c:v>
                  </c:pt>
                  <c:pt idx="23">
                    <c:v>2022</c:v>
                  </c:pt>
                </c:lvl>
                <c:lvl>
                  <c:pt idx="0">
                    <c:v>1</c:v>
                  </c:pt>
                  <c:pt idx="2">
                    <c:v>2</c:v>
                  </c:pt>
                  <c:pt idx="4">
                    <c:v>3</c:v>
                  </c:pt>
                  <c:pt idx="6">
                    <c:v>4</c:v>
                  </c:pt>
                  <c:pt idx="8">
                    <c:v>5</c:v>
                  </c:pt>
                  <c:pt idx="10">
                    <c:v>6</c:v>
                  </c:pt>
                  <c:pt idx="12">
                    <c:v>7</c:v>
                  </c:pt>
                  <c:pt idx="14">
                    <c:v>8</c:v>
                  </c:pt>
                  <c:pt idx="16">
                    <c:v>9</c:v>
                  </c:pt>
                  <c:pt idx="18">
                    <c:v>10</c:v>
                  </c:pt>
                  <c:pt idx="20">
                    <c:v>11</c:v>
                  </c:pt>
                  <c:pt idx="22">
                    <c:v>12</c:v>
                  </c:pt>
                </c:lvl>
              </c:multiLvlStrCache>
            </c:multiLvlStrRef>
          </c:cat>
          <c:val>
            <c:numRef>
              <c:f>'Tuonti kuukausittain (2)'!$Z$252:$Z$275</c:f>
              <c:numCache>
                <c:formatCode>0.0</c:formatCode>
                <c:ptCount val="24"/>
                <c:pt idx="0">
                  <c:v>1269.0242056550001</c:v>
                </c:pt>
                <c:pt idx="1">
                  <c:v>1439.914480206</c:v>
                </c:pt>
                <c:pt idx="2">
                  <c:v>1282.9576922769991</c:v>
                </c:pt>
                <c:pt idx="3">
                  <c:v>1269.0991434680002</c:v>
                </c:pt>
                <c:pt idx="4">
                  <c:v>1236.6297925370011</c:v>
                </c:pt>
                <c:pt idx="5">
                  <c:v>945.76969313300106</c:v>
                </c:pt>
                <c:pt idx="6">
                  <c:v>1299.9622923849986</c:v>
                </c:pt>
                <c:pt idx="7">
                  <c:v>830.01118616500025</c:v>
                </c:pt>
                <c:pt idx="8">
                  <c:v>1132.2389931739995</c:v>
                </c:pt>
                <c:pt idx="9">
                  <c:v>1129.1972573019984</c:v>
                </c:pt>
                <c:pt idx="10">
                  <c:v>1279.1420965319992</c:v>
                </c:pt>
                <c:pt idx="11">
                  <c:v>1549.2602125789997</c:v>
                </c:pt>
                <c:pt idx="12">
                  <c:v>1631.8063266230004</c:v>
                </c:pt>
                <c:pt idx="13">
                  <c:v>1811.6959917110019</c:v>
                </c:pt>
                <c:pt idx="14">
                  <c:v>1311.159156294</c:v>
                </c:pt>
                <c:pt idx="15">
                  <c:v>1562.1029863179999</c:v>
                </c:pt>
                <c:pt idx="16">
                  <c:v>1251.2160397149992</c:v>
                </c:pt>
                <c:pt idx="17">
                  <c:v>1066.9293471730002</c:v>
                </c:pt>
                <c:pt idx="18">
                  <c:v>900.23711531300046</c:v>
                </c:pt>
                <c:pt idx="19">
                  <c:v>1262.8249609610004</c:v>
                </c:pt>
                <c:pt idx="20">
                  <c:v>1310.5173340729998</c:v>
                </c:pt>
                <c:pt idx="21">
                  <c:v>1733.8090416579994</c:v>
                </c:pt>
                <c:pt idx="22">
                  <c:v>1384.686686362</c:v>
                </c:pt>
                <c:pt idx="23">
                  <c:v>1126.789170672</c:v>
                </c:pt>
              </c:numCache>
            </c:numRef>
          </c:val>
          <c:extLst>
            <c:ext xmlns:c16="http://schemas.microsoft.com/office/drawing/2014/chart" uri="{C3380CC4-5D6E-409C-BE32-E72D297353CC}">
              <c16:uniqueId val="{00000000-43DF-4E60-A76A-7739BBAC7012}"/>
            </c:ext>
          </c:extLst>
        </c:ser>
        <c:ser>
          <c:idx val="1"/>
          <c:order val="1"/>
          <c:tx>
            <c:strRef>
              <c:f>'Tuonti kuukausittain (2)'!$AA$249</c:f>
              <c:strCache>
                <c:ptCount val="1"/>
                <c:pt idx="0">
                  <c:v>Russia</c:v>
                </c:pt>
              </c:strCache>
            </c:strRef>
          </c:tx>
          <c:spPr>
            <a:solidFill>
              <a:schemeClr val="accent3"/>
            </a:solidFill>
            <a:ln>
              <a:noFill/>
            </a:ln>
            <a:effectLst/>
          </c:spPr>
          <c:invertIfNegative val="0"/>
          <c:cat>
            <c:multiLvlStrRef>
              <c:f>'Tuonti kuukausittain (2)'!$X$252:$Y$275</c:f>
              <c:multiLvlStrCache>
                <c:ptCount val="24"/>
                <c:lvl>
                  <c:pt idx="0">
                    <c:v>2021</c:v>
                  </c:pt>
                  <c:pt idx="1">
                    <c:v>2022</c:v>
                  </c:pt>
                  <c:pt idx="2">
                    <c:v>2021</c:v>
                  </c:pt>
                  <c:pt idx="3">
                    <c:v>2022</c:v>
                  </c:pt>
                  <c:pt idx="4">
                    <c:v>2021</c:v>
                  </c:pt>
                  <c:pt idx="5">
                    <c:v>2022</c:v>
                  </c:pt>
                  <c:pt idx="6">
                    <c:v>2021</c:v>
                  </c:pt>
                  <c:pt idx="7">
                    <c:v>2022</c:v>
                  </c:pt>
                  <c:pt idx="8">
                    <c:v>2021</c:v>
                  </c:pt>
                  <c:pt idx="9">
                    <c:v>2022</c:v>
                  </c:pt>
                  <c:pt idx="10">
                    <c:v>2021</c:v>
                  </c:pt>
                  <c:pt idx="11">
                    <c:v>2022</c:v>
                  </c:pt>
                  <c:pt idx="12">
                    <c:v>2021</c:v>
                  </c:pt>
                  <c:pt idx="13">
                    <c:v>2022</c:v>
                  </c:pt>
                  <c:pt idx="14">
                    <c:v>2021</c:v>
                  </c:pt>
                  <c:pt idx="15">
                    <c:v>2022</c:v>
                  </c:pt>
                  <c:pt idx="16">
                    <c:v>2021</c:v>
                  </c:pt>
                  <c:pt idx="17">
                    <c:v>2022</c:v>
                  </c:pt>
                  <c:pt idx="18">
                    <c:v>2021</c:v>
                  </c:pt>
                  <c:pt idx="19">
                    <c:v>2022</c:v>
                  </c:pt>
                  <c:pt idx="20">
                    <c:v>2021</c:v>
                  </c:pt>
                  <c:pt idx="21">
                    <c:v>2022</c:v>
                  </c:pt>
                  <c:pt idx="22">
                    <c:v>2021</c:v>
                  </c:pt>
                  <c:pt idx="23">
                    <c:v>2022</c:v>
                  </c:pt>
                </c:lvl>
                <c:lvl>
                  <c:pt idx="0">
                    <c:v>1</c:v>
                  </c:pt>
                  <c:pt idx="2">
                    <c:v>2</c:v>
                  </c:pt>
                  <c:pt idx="4">
                    <c:v>3</c:v>
                  </c:pt>
                  <c:pt idx="6">
                    <c:v>4</c:v>
                  </c:pt>
                  <c:pt idx="8">
                    <c:v>5</c:v>
                  </c:pt>
                  <c:pt idx="10">
                    <c:v>6</c:v>
                  </c:pt>
                  <c:pt idx="12">
                    <c:v>7</c:v>
                  </c:pt>
                  <c:pt idx="14">
                    <c:v>8</c:v>
                  </c:pt>
                  <c:pt idx="16">
                    <c:v>9</c:v>
                  </c:pt>
                  <c:pt idx="18">
                    <c:v>10</c:v>
                  </c:pt>
                  <c:pt idx="20">
                    <c:v>11</c:v>
                  </c:pt>
                  <c:pt idx="22">
                    <c:v>12</c:v>
                  </c:pt>
                </c:lvl>
              </c:multiLvlStrCache>
            </c:multiLvlStrRef>
          </c:cat>
          <c:val>
            <c:numRef>
              <c:f>'Tuonti kuukausittain (2)'!$AA$252:$AA$275</c:f>
              <c:numCache>
                <c:formatCode>0.0</c:formatCode>
                <c:ptCount val="24"/>
                <c:pt idx="0">
                  <c:v>927.53887399999951</c:v>
                </c:pt>
                <c:pt idx="1">
                  <c:v>951.41644200000155</c:v>
                </c:pt>
                <c:pt idx="2">
                  <c:v>793.24822899999901</c:v>
                </c:pt>
                <c:pt idx="3">
                  <c:v>802.09090499999957</c:v>
                </c:pt>
                <c:pt idx="4">
                  <c:v>665.04893400000014</c:v>
                </c:pt>
                <c:pt idx="5">
                  <c:v>894.26289499999848</c:v>
                </c:pt>
                <c:pt idx="6">
                  <c:v>420.52084600000018</c:v>
                </c:pt>
                <c:pt idx="7">
                  <c:v>770.98708900000008</c:v>
                </c:pt>
                <c:pt idx="8">
                  <c:v>783.99612400000024</c:v>
                </c:pt>
                <c:pt idx="9">
                  <c:v>217.96244899999985</c:v>
                </c:pt>
                <c:pt idx="10">
                  <c:v>759.73234200000127</c:v>
                </c:pt>
                <c:pt idx="11">
                  <c:v>0</c:v>
                </c:pt>
                <c:pt idx="12">
                  <c:v>405.88836199999992</c:v>
                </c:pt>
                <c:pt idx="13">
                  <c:v>4.3909999999999999E-3</c:v>
                </c:pt>
                <c:pt idx="14">
                  <c:v>925.19361199999969</c:v>
                </c:pt>
                <c:pt idx="15">
                  <c:v>0</c:v>
                </c:pt>
                <c:pt idx="16">
                  <c:v>957.26706900000045</c:v>
                </c:pt>
                <c:pt idx="17">
                  <c:v>5.8299999999999997E-4</c:v>
                </c:pt>
                <c:pt idx="18">
                  <c:v>786.65264499999932</c:v>
                </c:pt>
                <c:pt idx="19">
                  <c:v>0</c:v>
                </c:pt>
                <c:pt idx="20">
                  <c:v>705.73322499999972</c:v>
                </c:pt>
                <c:pt idx="21">
                  <c:v>0</c:v>
                </c:pt>
                <c:pt idx="22">
                  <c:v>1017.6138880000001</c:v>
                </c:pt>
                <c:pt idx="23">
                  <c:v>0</c:v>
                </c:pt>
              </c:numCache>
            </c:numRef>
          </c:val>
          <c:extLst>
            <c:ext xmlns:c16="http://schemas.microsoft.com/office/drawing/2014/chart" uri="{C3380CC4-5D6E-409C-BE32-E72D297353CC}">
              <c16:uniqueId val="{00000001-43DF-4E60-A76A-7739BBAC7012}"/>
            </c:ext>
          </c:extLst>
        </c:ser>
        <c:ser>
          <c:idx val="2"/>
          <c:order val="2"/>
          <c:tx>
            <c:strRef>
              <c:f>'Tuonti kuukausittain (2)'!$AB$249</c:f>
              <c:strCache>
                <c:ptCount val="1"/>
                <c:pt idx="0">
                  <c:v>Estonia</c:v>
                </c:pt>
              </c:strCache>
            </c:strRef>
          </c:tx>
          <c:spPr>
            <a:solidFill>
              <a:schemeClr val="accent6"/>
            </a:solidFill>
            <a:ln>
              <a:noFill/>
            </a:ln>
            <a:effectLst/>
          </c:spPr>
          <c:invertIfNegative val="0"/>
          <c:cat>
            <c:multiLvlStrRef>
              <c:f>'Tuonti kuukausittain (2)'!$X$252:$Y$275</c:f>
              <c:multiLvlStrCache>
                <c:ptCount val="24"/>
                <c:lvl>
                  <c:pt idx="0">
                    <c:v>2021</c:v>
                  </c:pt>
                  <c:pt idx="1">
                    <c:v>2022</c:v>
                  </c:pt>
                  <c:pt idx="2">
                    <c:v>2021</c:v>
                  </c:pt>
                  <c:pt idx="3">
                    <c:v>2022</c:v>
                  </c:pt>
                  <c:pt idx="4">
                    <c:v>2021</c:v>
                  </c:pt>
                  <c:pt idx="5">
                    <c:v>2022</c:v>
                  </c:pt>
                  <c:pt idx="6">
                    <c:v>2021</c:v>
                  </c:pt>
                  <c:pt idx="7">
                    <c:v>2022</c:v>
                  </c:pt>
                  <c:pt idx="8">
                    <c:v>2021</c:v>
                  </c:pt>
                  <c:pt idx="9">
                    <c:v>2022</c:v>
                  </c:pt>
                  <c:pt idx="10">
                    <c:v>2021</c:v>
                  </c:pt>
                  <c:pt idx="11">
                    <c:v>2022</c:v>
                  </c:pt>
                  <c:pt idx="12">
                    <c:v>2021</c:v>
                  </c:pt>
                  <c:pt idx="13">
                    <c:v>2022</c:v>
                  </c:pt>
                  <c:pt idx="14">
                    <c:v>2021</c:v>
                  </c:pt>
                  <c:pt idx="15">
                    <c:v>2022</c:v>
                  </c:pt>
                  <c:pt idx="16">
                    <c:v>2021</c:v>
                  </c:pt>
                  <c:pt idx="17">
                    <c:v>2022</c:v>
                  </c:pt>
                  <c:pt idx="18">
                    <c:v>2021</c:v>
                  </c:pt>
                  <c:pt idx="19">
                    <c:v>2022</c:v>
                  </c:pt>
                  <c:pt idx="20">
                    <c:v>2021</c:v>
                  </c:pt>
                  <c:pt idx="21">
                    <c:v>2022</c:v>
                  </c:pt>
                  <c:pt idx="22">
                    <c:v>2021</c:v>
                  </c:pt>
                  <c:pt idx="23">
                    <c:v>2022</c:v>
                  </c:pt>
                </c:lvl>
                <c:lvl>
                  <c:pt idx="0">
                    <c:v>1</c:v>
                  </c:pt>
                  <c:pt idx="2">
                    <c:v>2</c:v>
                  </c:pt>
                  <c:pt idx="4">
                    <c:v>3</c:v>
                  </c:pt>
                  <c:pt idx="6">
                    <c:v>4</c:v>
                  </c:pt>
                  <c:pt idx="8">
                    <c:v>5</c:v>
                  </c:pt>
                  <c:pt idx="10">
                    <c:v>6</c:v>
                  </c:pt>
                  <c:pt idx="12">
                    <c:v>7</c:v>
                  </c:pt>
                  <c:pt idx="14">
                    <c:v>8</c:v>
                  </c:pt>
                  <c:pt idx="16">
                    <c:v>9</c:v>
                  </c:pt>
                  <c:pt idx="18">
                    <c:v>10</c:v>
                  </c:pt>
                  <c:pt idx="20">
                    <c:v>11</c:v>
                  </c:pt>
                  <c:pt idx="22">
                    <c:v>12</c:v>
                  </c:pt>
                </c:lvl>
              </c:multiLvlStrCache>
            </c:multiLvlStrRef>
          </c:cat>
          <c:val>
            <c:numRef>
              <c:f>'Tuonti kuukausittain (2)'!$AB$252:$AB$275</c:f>
              <c:numCache>
                <c:formatCode>0.0</c:formatCode>
                <c:ptCount val="24"/>
                <c:pt idx="0">
                  <c:v>20.128874999999994</c:v>
                </c:pt>
                <c:pt idx="1">
                  <c:v>1.1164350000000001</c:v>
                </c:pt>
                <c:pt idx="2">
                  <c:v>23.649439999999995</c:v>
                </c:pt>
                <c:pt idx="3">
                  <c:v>0.21110500000000001</c:v>
                </c:pt>
                <c:pt idx="4">
                  <c:v>0.90771500000000005</c:v>
                </c:pt>
                <c:pt idx="5">
                  <c:v>0</c:v>
                </c:pt>
                <c:pt idx="6">
                  <c:v>1.6840000000000001E-2</c:v>
                </c:pt>
                <c:pt idx="7">
                  <c:v>9.5760000000000012E-2</c:v>
                </c:pt>
                <c:pt idx="8">
                  <c:v>1.2760550000000004</c:v>
                </c:pt>
                <c:pt idx="9">
                  <c:v>17.419664999999998</c:v>
                </c:pt>
                <c:pt idx="10">
                  <c:v>0.65901999999999994</c:v>
                </c:pt>
                <c:pt idx="11">
                  <c:v>0.49265499999999995</c:v>
                </c:pt>
                <c:pt idx="12">
                  <c:v>2.0094599999999998</c:v>
                </c:pt>
                <c:pt idx="13">
                  <c:v>1.7136500000000003</c:v>
                </c:pt>
                <c:pt idx="14">
                  <c:v>0</c:v>
                </c:pt>
                <c:pt idx="15">
                  <c:v>0</c:v>
                </c:pt>
                <c:pt idx="16">
                  <c:v>0</c:v>
                </c:pt>
                <c:pt idx="17">
                  <c:v>0</c:v>
                </c:pt>
                <c:pt idx="18">
                  <c:v>0</c:v>
                </c:pt>
                <c:pt idx="19">
                  <c:v>0</c:v>
                </c:pt>
                <c:pt idx="20">
                  <c:v>2.3807750000000003</c:v>
                </c:pt>
                <c:pt idx="21">
                  <c:v>5.5788550000000008</c:v>
                </c:pt>
                <c:pt idx="22">
                  <c:v>2.9226099999999997</c:v>
                </c:pt>
                <c:pt idx="23">
                  <c:v>6.641845</c:v>
                </c:pt>
              </c:numCache>
            </c:numRef>
          </c:val>
          <c:extLst>
            <c:ext xmlns:c16="http://schemas.microsoft.com/office/drawing/2014/chart" uri="{C3380CC4-5D6E-409C-BE32-E72D297353CC}">
              <c16:uniqueId val="{00000002-43DF-4E60-A76A-7739BBAC7012}"/>
            </c:ext>
          </c:extLst>
        </c:ser>
        <c:dLbls>
          <c:showLegendKey val="0"/>
          <c:showVal val="0"/>
          <c:showCatName val="0"/>
          <c:showSerName val="0"/>
          <c:showPercent val="0"/>
          <c:showBubbleSize val="0"/>
        </c:dLbls>
        <c:gapWidth val="150"/>
        <c:overlap val="100"/>
        <c:axId val="1259641784"/>
        <c:axId val="1259638176"/>
      </c:barChart>
      <c:catAx>
        <c:axId val="125964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59638176"/>
        <c:crosses val="autoZero"/>
        <c:auto val="1"/>
        <c:lblAlgn val="ctr"/>
        <c:lblOffset val="100"/>
        <c:noMultiLvlLbl val="0"/>
      </c:catAx>
      <c:valAx>
        <c:axId val="1259638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59641784"/>
        <c:crosses val="autoZero"/>
        <c:crossBetween val="between"/>
      </c:valAx>
      <c:spPr>
        <a:noFill/>
        <a:ln>
          <a:noFill/>
        </a:ln>
        <a:effectLst/>
      </c:spPr>
    </c:plotArea>
    <c:legend>
      <c:legendPos val="b"/>
      <c:layout>
        <c:manualLayout>
          <c:xMode val="edge"/>
          <c:yMode val="edge"/>
          <c:x val="0.38663199620380367"/>
          <c:y val="0.95074756316333031"/>
          <c:w val="0.22673600759239251"/>
          <c:h val="4.92524368366695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336032376118277E-2"/>
          <c:y val="8.2240669811889391E-2"/>
          <c:w val="0.90234795030786441"/>
          <c:h val="0.76356144417229688"/>
        </c:manualLayout>
      </c:layout>
      <c:barChart>
        <c:barDir val="col"/>
        <c:grouping val="clustered"/>
        <c:varyColors val="0"/>
        <c:ser>
          <c:idx val="0"/>
          <c:order val="0"/>
          <c:tx>
            <c:v>Installed generation capacity at the end of year (MW)</c:v>
          </c:tx>
          <c:spPr>
            <a:solidFill>
              <a:srgbClr val="EA7911"/>
            </a:solidFill>
            <a:ln w="12700">
              <a:solidFill>
                <a:srgbClr val="FFFFFF"/>
              </a:solidFill>
              <a:prstDash val="solid"/>
            </a:ln>
          </c:spPr>
          <c:invertIfNegative val="0"/>
          <c:dLbls>
            <c:dLbl>
              <c:idx val="0"/>
              <c:layout>
                <c:manualLayout>
                  <c:x val="-1.4429847735182045E-17"/>
                  <c:y val="3.5242713658704981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D0-4606-A73A-ACC1F648FD28}"/>
                </c:ext>
              </c:extLst>
            </c:dLbl>
            <c:dLbl>
              <c:idx val="1"/>
              <c:layout>
                <c:manualLayout>
                  <c:x val="0"/>
                  <c:y val="3.8930843456676474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D0-4606-A73A-ACC1F648FD28}"/>
                </c:ext>
              </c:extLst>
            </c:dLbl>
            <c:dLbl>
              <c:idx val="2"/>
              <c:layout>
                <c:manualLayout>
                  <c:x val="-2.8859695470364091E-17"/>
                  <c:y val="3.5780579619614249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D0-4606-A73A-ACC1F648FD28}"/>
                </c:ext>
              </c:extLst>
            </c:dLbl>
            <c:dLbl>
              <c:idx val="3"/>
              <c:layout>
                <c:manualLayout>
                  <c:x val="-5.7719390940728182E-17"/>
                  <c:y val="3.489158844705998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D0-4606-A73A-ACC1F648FD28}"/>
                </c:ext>
              </c:extLst>
            </c:dLbl>
            <c:dLbl>
              <c:idx val="4"/>
              <c:layout>
                <c:manualLayout>
                  <c:x val="-5.7742115110389883E-17"/>
                  <c:y val="3.3024059492563325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D0-4606-A73A-ACC1F648FD28}"/>
                </c:ext>
              </c:extLst>
            </c:dLbl>
            <c:dLbl>
              <c:idx val="5"/>
              <c:layout>
                <c:manualLayout>
                  <c:x val="-5.7719390940728182E-17"/>
                  <c:y val="4.0830908662513217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D0-4606-A73A-ACC1F648FD28}"/>
                </c:ext>
              </c:extLst>
            </c:dLbl>
            <c:dLbl>
              <c:idx val="6"/>
              <c:layout>
                <c:manualLayout>
                  <c:x val="1.5741833923652105E-3"/>
                  <c:y val="4.680990032822098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D0-4606-A73A-ACC1F648FD28}"/>
                </c:ext>
              </c:extLst>
            </c:dLbl>
            <c:dLbl>
              <c:idx val="7"/>
              <c:layout>
                <c:manualLayout>
                  <c:x val="0"/>
                  <c:y val="5.7832207299766028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D0-4606-A73A-ACC1F648FD28}"/>
                </c:ext>
              </c:extLst>
            </c:dLbl>
            <c:numFmt formatCode="#,##0" sourceLinked="0"/>
            <c:spPr>
              <a:noFill/>
              <a:ln w="25400">
                <a:noFill/>
              </a:ln>
            </c:spPr>
            <c:txPr>
              <a:bodyPr wrap="square" lIns="38100" tIns="19050" rIns="38100" bIns="19050" anchor="ctr">
                <a:spAutoFit/>
              </a:bodyPr>
              <a:lstStyle/>
              <a:p>
                <a:pPr>
                  <a:defRPr sz="1100" b="0" i="0" u="none" strike="noStrike" baseline="0">
                    <a:solidFill>
                      <a:srgbClr val="424242"/>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vuosi!$A$9:$A$24</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vuosi!$C$9:$C$24</c:f>
              <c:numCache>
                <c:formatCode>General</c:formatCode>
                <c:ptCount val="16"/>
                <c:pt idx="0">
                  <c:v>109</c:v>
                </c:pt>
                <c:pt idx="1">
                  <c:v>142</c:v>
                </c:pt>
                <c:pt idx="2">
                  <c:v>146</c:v>
                </c:pt>
                <c:pt idx="3">
                  <c:v>196</c:v>
                </c:pt>
                <c:pt idx="4">
                  <c:v>199</c:v>
                </c:pt>
                <c:pt idx="5">
                  <c:v>259</c:v>
                </c:pt>
                <c:pt idx="6">
                  <c:v>453</c:v>
                </c:pt>
                <c:pt idx="7">
                  <c:v>631</c:v>
                </c:pt>
                <c:pt idx="8">
                  <c:v>1004</c:v>
                </c:pt>
                <c:pt idx="9">
                  <c:v>1532</c:v>
                </c:pt>
                <c:pt idx="10">
                  <c:v>2044</c:v>
                </c:pt>
                <c:pt idx="11">
                  <c:v>2041</c:v>
                </c:pt>
                <c:pt idx="12" formatCode="0.0">
                  <c:v>2283.8000000000002</c:v>
                </c:pt>
                <c:pt idx="13" formatCode="0.0">
                  <c:v>2585.9</c:v>
                </c:pt>
                <c:pt idx="14">
                  <c:v>3256.9</c:v>
                </c:pt>
                <c:pt idx="15" formatCode="0.0">
                  <c:v>5676.9</c:v>
                </c:pt>
              </c:numCache>
            </c:numRef>
          </c:val>
          <c:extLst>
            <c:ext xmlns:c16="http://schemas.microsoft.com/office/drawing/2014/chart" uri="{C3380CC4-5D6E-409C-BE32-E72D297353CC}">
              <c16:uniqueId val="{00000008-C8D0-4606-A73A-ACC1F648FD28}"/>
            </c:ext>
          </c:extLst>
        </c:ser>
        <c:dLbls>
          <c:showLegendKey val="0"/>
          <c:showVal val="0"/>
          <c:showCatName val="0"/>
          <c:showSerName val="0"/>
          <c:showPercent val="0"/>
          <c:showBubbleSize val="0"/>
        </c:dLbls>
        <c:gapWidth val="75"/>
        <c:axId val="1101978520"/>
        <c:axId val="1"/>
      </c:barChart>
      <c:lineChart>
        <c:grouping val="standard"/>
        <c:varyColors val="0"/>
        <c:ser>
          <c:idx val="1"/>
          <c:order val="1"/>
          <c:tx>
            <c:v>Generation (GWh)</c:v>
          </c:tx>
          <c:spPr>
            <a:ln w="38100">
              <a:solidFill>
                <a:srgbClr val="460D56"/>
              </a:solidFill>
            </a:ln>
            <a:effectLst/>
          </c:spPr>
          <c:marker>
            <c:symbol val="square"/>
            <c:size val="5"/>
            <c:spPr>
              <a:solidFill>
                <a:srgbClr val="460D56"/>
              </a:solidFill>
              <a:ln>
                <a:solidFill>
                  <a:srgbClr val="460D56"/>
                </a:solidFill>
              </a:ln>
            </c:spPr>
          </c:marker>
          <c:dLbls>
            <c:dLbl>
              <c:idx val="7"/>
              <c:layout>
                <c:manualLayout>
                  <c:x val="-3.7626015252030506E-2"/>
                  <c:y val="-3.8097112860892388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D0-4606-A73A-ACC1F648FD28}"/>
                </c:ext>
              </c:extLst>
            </c:dLbl>
            <c:dLbl>
              <c:idx val="8"/>
              <c:layout>
                <c:manualLayout>
                  <c:x val="-4.2333757867043478E-2"/>
                  <c:y val="-3.8176647543274211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8D0-4606-A73A-ACC1F648FD28}"/>
                </c:ext>
              </c:extLst>
            </c:dLbl>
            <c:dLbl>
              <c:idx val="9"/>
              <c:layout>
                <c:manualLayout>
                  <c:x val="-4.3510428964974535E-2"/>
                  <c:y val="-3.6471871078745638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8D0-4606-A73A-ACC1F648FD28}"/>
                </c:ext>
              </c:extLst>
            </c:dLbl>
            <c:dLbl>
              <c:idx val="10"/>
              <c:layout>
                <c:manualLayout>
                  <c:x val="-4.6658857725429062E-2"/>
                  <c:y val="-3.6471871078745638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D0-4606-A73A-ACC1F648FD28}"/>
                </c:ext>
              </c:extLst>
            </c:dLbl>
            <c:dLbl>
              <c:idx val="11"/>
              <c:layout>
                <c:manualLayout>
                  <c:x val="-5.3353041613599952E-2"/>
                  <c:y val="-3.8176647543274211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8D0-4606-A73A-ACC1F648FD28}"/>
                </c:ext>
              </c:extLst>
            </c:dLbl>
            <c:dLbl>
              <c:idx val="12"/>
              <c:layout>
                <c:manualLayout>
                  <c:x val="-4.7074834149668301E-2"/>
                  <c:y val="-4.0874890638670218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8D0-4606-A73A-ACC1F648FD28}"/>
                </c:ext>
              </c:extLst>
            </c:dLbl>
            <c:numFmt formatCode="#,##0" sourceLinked="0"/>
            <c:spPr>
              <a:noFill/>
              <a:ln w="25400">
                <a:noFill/>
              </a:ln>
            </c:spPr>
            <c:txPr>
              <a:bodyPr wrap="square" lIns="38100" tIns="19050" rIns="38100" bIns="19050" anchor="ctr">
                <a:spAutoFit/>
              </a:bodyPr>
              <a:lstStyle/>
              <a:p>
                <a:pPr>
                  <a:defRPr sz="1100" b="0" i="0" u="none" strike="noStrike" baseline="0">
                    <a:solidFill>
                      <a:srgbClr val="424242"/>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vuosi!$A$9:$A$23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vuosi!$B$9:$B$24</c:f>
              <c:numCache>
                <c:formatCode>General</c:formatCode>
                <c:ptCount val="16"/>
                <c:pt idx="0">
                  <c:v>188</c:v>
                </c:pt>
                <c:pt idx="1">
                  <c:v>261</c:v>
                </c:pt>
                <c:pt idx="2">
                  <c:v>277</c:v>
                </c:pt>
                <c:pt idx="3">
                  <c:v>294</c:v>
                </c:pt>
                <c:pt idx="4">
                  <c:v>481</c:v>
                </c:pt>
                <c:pt idx="5">
                  <c:v>494</c:v>
                </c:pt>
                <c:pt idx="6">
                  <c:v>774</c:v>
                </c:pt>
                <c:pt idx="7">
                  <c:v>1107</c:v>
                </c:pt>
                <c:pt idx="8">
                  <c:v>2327</c:v>
                </c:pt>
                <c:pt idx="9">
                  <c:v>3068</c:v>
                </c:pt>
                <c:pt idx="10">
                  <c:v>4795</c:v>
                </c:pt>
                <c:pt idx="11" formatCode="0">
                  <c:v>5839</c:v>
                </c:pt>
                <c:pt idx="12" formatCode="0">
                  <c:v>6025</c:v>
                </c:pt>
                <c:pt idx="13" formatCode="0">
                  <c:v>7938</c:v>
                </c:pt>
                <c:pt idx="14" formatCode="0">
                  <c:v>8179.5524569999998</c:v>
                </c:pt>
                <c:pt idx="15" formatCode="0">
                  <c:v>11545.371484604351</c:v>
                </c:pt>
              </c:numCache>
            </c:numRef>
          </c:val>
          <c:smooth val="0"/>
          <c:extLst>
            <c:ext xmlns:c16="http://schemas.microsoft.com/office/drawing/2014/chart" uri="{C3380CC4-5D6E-409C-BE32-E72D297353CC}">
              <c16:uniqueId val="{0000000F-C8D0-4606-A73A-ACC1F648FD28}"/>
            </c:ext>
          </c:extLst>
        </c:ser>
        <c:dLbls>
          <c:showLegendKey val="0"/>
          <c:showVal val="0"/>
          <c:showCatName val="0"/>
          <c:showSerName val="0"/>
          <c:showPercent val="0"/>
          <c:showBubbleSize val="0"/>
        </c:dLbls>
        <c:marker val="1"/>
        <c:smooth val="0"/>
        <c:axId val="1101978520"/>
        <c:axId val="1"/>
      </c:lineChart>
      <c:catAx>
        <c:axId val="1101978520"/>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numFmt formatCode="#,##0" sourceLinked="0"/>
        <c:majorTickMark val="none"/>
        <c:minorTickMark val="none"/>
        <c:tickLblPos val="nextTo"/>
        <c:spPr>
          <a:ln w="6350">
            <a:noFill/>
          </a:ln>
        </c:spPr>
        <c:txPr>
          <a:bodyPr rot="0" vert="horz"/>
          <a:lstStyle/>
          <a:p>
            <a:pPr>
              <a:defRPr sz="1400" b="0" i="0" u="none" strike="noStrike" baseline="0">
                <a:solidFill>
                  <a:srgbClr val="424242"/>
                </a:solidFill>
                <a:latin typeface="Calibri"/>
                <a:ea typeface="Calibri"/>
                <a:cs typeface="Calibri"/>
              </a:defRPr>
            </a:pPr>
            <a:endParaRPr lang="en-US"/>
          </a:p>
        </c:txPr>
        <c:crossAx val="1101978520"/>
        <c:crosses val="autoZero"/>
        <c:crossBetween val="between"/>
      </c:valAx>
      <c:spPr>
        <a:noFill/>
        <a:ln w="25400">
          <a:noFill/>
        </a:ln>
      </c:spPr>
    </c:plotArea>
    <c:legend>
      <c:legendPos val="r"/>
      <c:layout>
        <c:manualLayout>
          <c:xMode val="edge"/>
          <c:yMode val="edge"/>
          <c:x val="0"/>
          <c:y val="0.68531940033170358"/>
          <c:w val="0.61049281831897007"/>
          <c:h val="3.221303587051616E-2"/>
        </c:manualLayout>
      </c:layout>
      <c:overlay val="0"/>
      <c:spPr>
        <a:noFill/>
        <a:ln w="25400">
          <a:noFill/>
        </a:ln>
      </c:spPr>
      <c:txPr>
        <a:bodyPr/>
        <a:lstStyle/>
        <a:p>
          <a:pPr>
            <a:defRPr sz="1100" b="0" i="0" u="none" strike="noStrike" baseline="0">
              <a:solidFill>
                <a:srgbClr val="424242"/>
              </a:solidFill>
              <a:latin typeface="Calibri"/>
              <a:ea typeface="Calibri"/>
              <a:cs typeface="Calibri"/>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144844489858605E-2"/>
          <c:y val="9.3374977397136433E-2"/>
          <c:w val="0.91719527425484026"/>
          <c:h val="0.81622386971983396"/>
        </c:manualLayout>
      </c:layout>
      <c:barChart>
        <c:barDir val="col"/>
        <c:grouping val="clustered"/>
        <c:varyColors val="0"/>
        <c:ser>
          <c:idx val="0"/>
          <c:order val="0"/>
          <c:spPr>
            <a:solidFill>
              <a:srgbClr val="4EADBB"/>
            </a:solidFill>
            <a:ln w="12700">
              <a:solidFill>
                <a:srgbClr val="FFFFFF"/>
              </a:solidFill>
              <a:prstDash val="solid"/>
            </a:ln>
          </c:spPr>
          <c:invertIfNegative val="0"/>
          <c:cat>
            <c:numRef>
              <c:f>Vsidata!$A$86:$A$98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Vsidata!$H$86:$H$98</c:f>
              <c:numCache>
                <c:formatCode>General</c:formatCode>
                <c:ptCount val="13"/>
                <c:pt idx="0">
                  <c:v>12.743</c:v>
                </c:pt>
                <c:pt idx="1">
                  <c:v>12.278</c:v>
                </c:pt>
                <c:pt idx="2" formatCode="0.000">
                  <c:v>16.667000000000002</c:v>
                </c:pt>
                <c:pt idx="3">
                  <c:v>12.672000000000001</c:v>
                </c:pt>
                <c:pt idx="4" formatCode="0.000">
                  <c:v>13.24</c:v>
                </c:pt>
                <c:pt idx="5">
                  <c:v>16.584</c:v>
                </c:pt>
                <c:pt idx="6" formatCode="0.000">
                  <c:v>15.634</c:v>
                </c:pt>
                <c:pt idx="7" formatCode="0.000">
                  <c:v>14.61024273048745</c:v>
                </c:pt>
                <c:pt idx="8" formatCode="0.000">
                  <c:v>13.1373644545852</c:v>
                </c:pt>
                <c:pt idx="9" formatCode="0.000">
                  <c:v>12.246453473882999</c:v>
                </c:pt>
                <c:pt idx="10" formatCode="0.000">
                  <c:v>15.6693477975129</c:v>
                </c:pt>
                <c:pt idx="11" formatCode="0.000">
                  <c:v>15.6239284927686</c:v>
                </c:pt>
                <c:pt idx="12" formatCode="0.000">
                  <c:v>13.353993912875801</c:v>
                </c:pt>
              </c:numCache>
            </c:numRef>
          </c:val>
          <c:extLst>
            <c:ext xmlns:c16="http://schemas.microsoft.com/office/drawing/2014/chart" uri="{C3380CC4-5D6E-409C-BE32-E72D297353CC}">
              <c16:uniqueId val="{00000000-CA3A-4725-BC4B-D39639E524B1}"/>
            </c:ext>
          </c:extLst>
        </c:ser>
        <c:dLbls>
          <c:showLegendKey val="0"/>
          <c:showVal val="0"/>
          <c:showCatName val="0"/>
          <c:showSerName val="0"/>
          <c:showPercent val="0"/>
          <c:showBubbleSize val="0"/>
        </c:dLbls>
        <c:gapWidth val="120"/>
        <c:axId val="417189104"/>
        <c:axId val="1"/>
      </c:barChart>
      <c:lineChart>
        <c:grouping val="standard"/>
        <c:varyColors val="0"/>
        <c:ser>
          <c:idx val="1"/>
          <c:order val="1"/>
          <c:spPr>
            <a:ln w="25400" cap="rnd">
              <a:solidFill>
                <a:srgbClr val="460D56"/>
              </a:solidFill>
              <a:round/>
            </a:ln>
            <a:effectLst/>
          </c:spPr>
          <c:marker>
            <c:symbol val="none"/>
          </c:marker>
          <c:cat>
            <c:numRef>
              <c:f>Vsidata!$A$84:$A$97</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Vsidata!$F$86:$F$98</c:f>
              <c:numCache>
                <c:formatCode>General</c:formatCode>
                <c:ptCount val="13"/>
                <c:pt idx="0">
                  <c:v>13.1</c:v>
                </c:pt>
                <c:pt idx="1">
                  <c:v>13.1</c:v>
                </c:pt>
                <c:pt idx="2">
                  <c:v>13.1</c:v>
                </c:pt>
                <c:pt idx="3">
                  <c:v>13.1</c:v>
                </c:pt>
                <c:pt idx="4">
                  <c:v>13.1</c:v>
                </c:pt>
                <c:pt idx="5">
                  <c:v>13.1</c:v>
                </c:pt>
                <c:pt idx="6">
                  <c:v>13.1</c:v>
                </c:pt>
                <c:pt idx="7">
                  <c:v>13.1</c:v>
                </c:pt>
                <c:pt idx="8">
                  <c:v>13.1</c:v>
                </c:pt>
                <c:pt idx="9">
                  <c:v>13.1</c:v>
                </c:pt>
                <c:pt idx="10">
                  <c:v>13.1</c:v>
                </c:pt>
                <c:pt idx="11">
                  <c:v>13.1</c:v>
                </c:pt>
                <c:pt idx="12">
                  <c:v>13.1</c:v>
                </c:pt>
              </c:numCache>
            </c:numRef>
          </c:val>
          <c:smooth val="0"/>
          <c:extLst>
            <c:ext xmlns:c16="http://schemas.microsoft.com/office/drawing/2014/chart" uri="{C3380CC4-5D6E-409C-BE32-E72D297353CC}">
              <c16:uniqueId val="{00000001-CA3A-4725-BC4B-D39639E524B1}"/>
            </c:ext>
          </c:extLst>
        </c:ser>
        <c:dLbls>
          <c:showLegendKey val="0"/>
          <c:showVal val="0"/>
          <c:showCatName val="0"/>
          <c:showSerName val="0"/>
          <c:showPercent val="0"/>
          <c:showBubbleSize val="0"/>
        </c:dLbls>
        <c:marker val="1"/>
        <c:smooth val="0"/>
        <c:axId val="417189104"/>
        <c:axId val="1"/>
      </c:lineChart>
      <c:catAx>
        <c:axId val="417189104"/>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title>
          <c:tx>
            <c:rich>
              <a:bodyPr rot="0" vert="horz"/>
              <a:lstStyle/>
              <a:p>
                <a:pPr algn="ctr">
                  <a:defRPr sz="1400" b="1" i="0" u="none" strike="noStrike" baseline="0">
                    <a:solidFill>
                      <a:srgbClr val="424242"/>
                    </a:solidFill>
                    <a:latin typeface="Calibri"/>
                    <a:ea typeface="Calibri"/>
                    <a:cs typeface="Calibri"/>
                  </a:defRPr>
                </a:pPr>
                <a:r>
                  <a:rPr lang="en-US"/>
                  <a:t>TWh</a:t>
                </a:r>
              </a:p>
            </c:rich>
          </c:tx>
          <c:layout>
            <c:manualLayout>
              <c:xMode val="edge"/>
              <c:yMode val="edge"/>
              <c:x val="0"/>
              <c:y val="1.1452099737532808E-2"/>
            </c:manualLayout>
          </c:layout>
          <c:overlay val="0"/>
          <c:spPr>
            <a:noFill/>
            <a:ln w="25400">
              <a:noFill/>
            </a:ln>
          </c:spPr>
        </c:title>
        <c:numFmt formatCode="General" sourceLinked="0"/>
        <c:majorTickMark val="none"/>
        <c:minorTickMark val="none"/>
        <c:tickLblPos val="nextTo"/>
        <c:spPr>
          <a:ln w="6350">
            <a:noFill/>
          </a:ln>
        </c:spPr>
        <c:txPr>
          <a:bodyPr rot="0" vert="horz"/>
          <a:lstStyle/>
          <a:p>
            <a:pPr>
              <a:defRPr sz="1400" b="0" i="0" u="none" strike="noStrike" baseline="0">
                <a:solidFill>
                  <a:srgbClr val="424242"/>
                </a:solidFill>
                <a:latin typeface="Calibri"/>
                <a:ea typeface="Calibri"/>
                <a:cs typeface="Calibri"/>
              </a:defRPr>
            </a:pPr>
            <a:endParaRPr lang="en-US"/>
          </a:p>
        </c:txPr>
        <c:crossAx val="417189104"/>
        <c:crosses val="autoZero"/>
        <c:crossBetween val="between"/>
      </c:valAx>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522573108113551E-2"/>
          <c:y val="9.0591400500824676E-2"/>
          <c:w val="0.89616140957586909"/>
          <c:h val="0.73850925210549101"/>
        </c:manualLayout>
      </c:layout>
      <c:barChart>
        <c:barDir val="col"/>
        <c:grouping val="clustered"/>
        <c:varyColors val="0"/>
        <c:ser>
          <c:idx val="0"/>
          <c:order val="0"/>
          <c:tx>
            <c:v>Electricity generation capacity in peak load period (MW)*</c:v>
          </c:tx>
          <c:spPr>
            <a:solidFill>
              <a:srgbClr val="EA7911"/>
            </a:solidFill>
            <a:ln w="12700">
              <a:solidFill>
                <a:srgbClr val="FFFFFF"/>
              </a:solidFill>
              <a:prstDash val="solid"/>
            </a:ln>
          </c:spPr>
          <c:invertIfNegative val="0"/>
          <c:dLbls>
            <c:spPr>
              <a:noFill/>
              <a:ln w="25400">
                <a:noFill/>
              </a:ln>
            </c:spPr>
            <c:txPr>
              <a:bodyPr wrap="square" lIns="38100" tIns="19050" rIns="38100" bIns="19050" anchor="ctr">
                <a:spAutoFit/>
              </a:bodyPr>
              <a:lstStyle/>
              <a:p>
                <a:pPr>
                  <a:defRPr sz="1100" b="0" i="0" u="none" strike="noStrike" baseline="0">
                    <a:solidFill>
                      <a:srgbClr val="424242"/>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'3.5'!$A$56:$A$70</c:f>
              <c:numCache>
                <c:formatCode>0</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'3.5'!$O$56:$O$70</c:f>
              <c:numCache>
                <c:formatCode>#,##0</c:formatCode>
                <c:ptCount val="15"/>
                <c:pt idx="0">
                  <c:v>3150</c:v>
                </c:pt>
                <c:pt idx="1">
                  <c:v>3150</c:v>
                </c:pt>
                <c:pt idx="2">
                  <c:v>3350</c:v>
                </c:pt>
                <c:pt idx="3">
                  <c:v>3490</c:v>
                </c:pt>
                <c:pt idx="4">
                  <c:v>3490</c:v>
                </c:pt>
                <c:pt idx="5">
                  <c:v>3550</c:v>
                </c:pt>
                <c:pt idx="6">
                  <c:v>3430</c:v>
                </c:pt>
                <c:pt idx="7">
                  <c:v>3350</c:v>
                </c:pt>
                <c:pt idx="8">
                  <c:v>3250</c:v>
                </c:pt>
                <c:pt idx="9">
                  <c:v>3021</c:v>
                </c:pt>
                <c:pt idx="10">
                  <c:v>3051</c:v>
                </c:pt>
                <c:pt idx="11">
                  <c:v>3051</c:v>
                </c:pt>
                <c:pt idx="12">
                  <c:v>3061</c:v>
                </c:pt>
                <c:pt idx="13">
                  <c:v>3097</c:v>
                </c:pt>
                <c:pt idx="14">
                  <c:v>3097</c:v>
                </c:pt>
              </c:numCache>
            </c:numRef>
          </c:val>
          <c:extLst>
            <c:ext xmlns:c16="http://schemas.microsoft.com/office/drawing/2014/chart" uri="{C3380CC4-5D6E-409C-BE32-E72D297353CC}">
              <c16:uniqueId val="{00000000-7C63-431D-8486-A62DDDAA2954}"/>
            </c:ext>
          </c:extLst>
        </c:ser>
        <c:dLbls>
          <c:showLegendKey val="0"/>
          <c:showVal val="0"/>
          <c:showCatName val="0"/>
          <c:showSerName val="0"/>
          <c:showPercent val="0"/>
          <c:showBubbleSize val="0"/>
        </c:dLbls>
        <c:gapWidth val="100"/>
        <c:axId val="596865511"/>
        <c:axId val="1"/>
      </c:barChart>
      <c:lineChart>
        <c:grouping val="standard"/>
        <c:varyColors val="0"/>
        <c:ser>
          <c:idx val="1"/>
          <c:order val="1"/>
          <c:tx>
            <c:v>Generation (GWh)</c:v>
          </c:tx>
          <c:spPr>
            <a:ln w="38100">
              <a:solidFill>
                <a:srgbClr val="460D56"/>
              </a:solidFill>
            </a:ln>
            <a:effectLst/>
          </c:spPr>
          <c:marker>
            <c:symbol val="square"/>
            <c:size val="5"/>
            <c:spPr>
              <a:solidFill>
                <a:srgbClr val="460D56"/>
              </a:solidFill>
              <a:ln>
                <a:solidFill>
                  <a:srgbClr val="460D56"/>
                </a:solidFill>
              </a:ln>
            </c:spPr>
          </c:marker>
          <c:dLbls>
            <c:dLbl>
              <c:idx val="2"/>
              <c:layout>
                <c:manualLayout>
                  <c:x val="-3.7276662731208186E-2"/>
                  <c:y val="-2.9825916854338927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63-431D-8486-A62DDDAA2954}"/>
                </c:ext>
              </c:extLst>
            </c:dLbl>
            <c:dLbl>
              <c:idx val="3"/>
              <c:layout>
                <c:manualLayout>
                  <c:x val="-5.7929948839039744E-3"/>
                  <c:y val="-2.4258763061715406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63-431D-8486-A62DDDAA2954}"/>
                </c:ext>
              </c:extLst>
            </c:dLbl>
            <c:dLbl>
              <c:idx val="4"/>
              <c:layout>
                <c:manualLayout>
                  <c:x val="-5.3018496654860289E-2"/>
                  <c:y val="3.1412774864519752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63-431D-8486-A62DDDAA2954}"/>
                </c:ext>
              </c:extLst>
            </c:dLbl>
            <c:dLbl>
              <c:idx val="12"/>
              <c:layout>
                <c:manualLayout>
                  <c:x val="-3.290160580321172E-2"/>
                  <c:y val="3.690288713910761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63-431D-8486-A62DDDAA2954}"/>
                </c:ext>
              </c:extLst>
            </c:dLbl>
            <c:spPr>
              <a:noFill/>
              <a:ln w="25400">
                <a:noFill/>
              </a:ln>
            </c:spPr>
            <c:txPr>
              <a:bodyPr wrap="square" lIns="38100" tIns="19050" rIns="38100" bIns="19050" anchor="ctr">
                <a:spAutoFit/>
              </a:bodyPr>
              <a:lstStyle/>
              <a:p>
                <a:pPr>
                  <a:defRPr sz="1100" b="0" i="0" u="none" strike="noStrike" baseline="0">
                    <a:solidFill>
                      <a:srgbClr val="424242"/>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'3.5'!$A$56:$A$69</c:f>
              <c:numCache>
                <c:formatCode>0</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'3.5'!$P$56:$P$70</c:f>
              <c:numCache>
                <c:formatCode>#,##0</c:formatCode>
                <c:ptCount val="15"/>
                <c:pt idx="0">
                  <c:v>14591</c:v>
                </c:pt>
                <c:pt idx="1">
                  <c:v>15257</c:v>
                </c:pt>
                <c:pt idx="2">
                  <c:v>16909</c:v>
                </c:pt>
                <c:pt idx="3">
                  <c:v>14804</c:v>
                </c:pt>
                <c:pt idx="4">
                  <c:v>13897</c:v>
                </c:pt>
                <c:pt idx="5">
                  <c:v>13602</c:v>
                </c:pt>
                <c:pt idx="6">
                  <c:v>12785</c:v>
                </c:pt>
                <c:pt idx="7">
                  <c:v>12119</c:v>
                </c:pt>
                <c:pt idx="8">
                  <c:v>11988</c:v>
                </c:pt>
                <c:pt idx="9">
                  <c:v>11606.846258384843</c:v>
                </c:pt>
                <c:pt idx="10">
                  <c:v>12266.855329486045</c:v>
                </c:pt>
                <c:pt idx="11">
                  <c:v>11983.153741461037</c:v>
                </c:pt>
                <c:pt idx="12">
                  <c:v>9474.9631837534853</c:v>
                </c:pt>
                <c:pt idx="13">
                  <c:v>10646.623835775405</c:v>
                </c:pt>
                <c:pt idx="14">
                  <c:v>8625</c:v>
                </c:pt>
              </c:numCache>
            </c:numRef>
          </c:val>
          <c:smooth val="0"/>
          <c:extLst>
            <c:ext xmlns:c16="http://schemas.microsoft.com/office/drawing/2014/chart" uri="{C3380CC4-5D6E-409C-BE32-E72D297353CC}">
              <c16:uniqueId val="{00000005-7C63-431D-8486-A62DDDAA2954}"/>
            </c:ext>
          </c:extLst>
        </c:ser>
        <c:dLbls>
          <c:showLegendKey val="0"/>
          <c:showVal val="0"/>
          <c:showCatName val="0"/>
          <c:showSerName val="0"/>
          <c:showPercent val="0"/>
          <c:showBubbleSize val="0"/>
        </c:dLbls>
        <c:marker val="1"/>
        <c:smooth val="0"/>
        <c:axId val="596865511"/>
        <c:axId val="1"/>
      </c:lineChart>
      <c:catAx>
        <c:axId val="596865511"/>
        <c:scaling>
          <c:orientation val="minMax"/>
        </c:scaling>
        <c:delete val="0"/>
        <c:axPos val="b"/>
        <c:numFmt formatCode="0" sourceLinked="1"/>
        <c:majorTickMark val="out"/>
        <c:minorTickMark val="none"/>
        <c:tickLblPos val="nextTo"/>
        <c:spPr>
          <a:noFill/>
          <a:ln w="9525" cap="flat" cmpd="sng" algn="ctr">
            <a:solidFill>
              <a:schemeClr val="tx1">
                <a:lumMod val="75000"/>
                <a:lumOff val="25000"/>
              </a:scheme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numFmt formatCode="#,##0" sourceLinked="0"/>
        <c:majorTickMark val="none"/>
        <c:minorTickMark val="none"/>
        <c:tickLblPos val="nextTo"/>
        <c:spPr>
          <a:ln w="6350">
            <a:noFill/>
          </a:ln>
        </c:spPr>
        <c:txPr>
          <a:bodyPr rot="0" vert="horz"/>
          <a:lstStyle/>
          <a:p>
            <a:pPr>
              <a:defRPr sz="1400" b="0" i="0" u="none" strike="noStrike" baseline="0">
                <a:solidFill>
                  <a:srgbClr val="424242"/>
                </a:solidFill>
                <a:latin typeface="Calibri"/>
                <a:ea typeface="Calibri"/>
                <a:cs typeface="Calibri"/>
              </a:defRPr>
            </a:pPr>
            <a:endParaRPr lang="en-US"/>
          </a:p>
        </c:txPr>
        <c:crossAx val="596865511"/>
        <c:crosses val="autoZero"/>
        <c:crossBetween val="between"/>
      </c:valAx>
      <c:spPr>
        <a:noFill/>
        <a:ln w="25400">
          <a:noFill/>
        </a:ln>
      </c:spPr>
    </c:plotArea>
    <c:legend>
      <c:legendPos val="r"/>
      <c:layout>
        <c:manualLayout>
          <c:xMode val="edge"/>
          <c:yMode val="edge"/>
          <c:x val="2.4447888895777793E-2"/>
          <c:y val="0.92489574219889181"/>
          <c:w val="0.97160882055097442"/>
          <c:h val="7.0931758530183742E-2"/>
        </c:manualLayout>
      </c:layout>
      <c:overlay val="0"/>
      <c:spPr>
        <a:noFill/>
        <a:ln w="25400">
          <a:noFill/>
        </a:ln>
      </c:spPr>
      <c:txPr>
        <a:bodyPr/>
        <a:lstStyle/>
        <a:p>
          <a:pPr>
            <a:defRPr sz="1100" b="0" i="0" u="none" strike="noStrike" baseline="0">
              <a:solidFill>
                <a:srgbClr val="424242"/>
              </a:solidFill>
              <a:latin typeface="Calibri"/>
              <a:ea typeface="Calibri"/>
              <a:cs typeface="Calibri"/>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653292305403952E-2"/>
          <c:y val="9.3374977397136433E-2"/>
          <c:w val="0.89117905716330914"/>
          <c:h val="0.72737494452024398"/>
        </c:manualLayout>
      </c:layout>
      <c:barChart>
        <c:barDir val="col"/>
        <c:grouping val="clustered"/>
        <c:varyColors val="0"/>
        <c:ser>
          <c:idx val="0"/>
          <c:order val="0"/>
          <c:tx>
            <c:v>Electricity generation capacity in peak load period (MW)*</c:v>
          </c:tx>
          <c:spPr>
            <a:solidFill>
              <a:srgbClr val="EA7911"/>
            </a:solidFill>
            <a:ln w="12700">
              <a:solidFill>
                <a:srgbClr val="FFFFFF"/>
              </a:solidFill>
              <a:prstDash val="solid"/>
            </a:ln>
          </c:spPr>
          <c:invertIfNegative val="0"/>
          <c:dLbls>
            <c:spPr>
              <a:noFill/>
              <a:ln w="25400">
                <a:noFill/>
              </a:ln>
            </c:spPr>
            <c:txPr>
              <a:bodyPr wrap="square" lIns="38100" tIns="19050" rIns="38100" bIns="19050" anchor="ctr">
                <a:spAutoFit/>
              </a:bodyPr>
              <a:lstStyle/>
              <a:p>
                <a:pPr>
                  <a:defRPr sz="1100" b="0" i="0" u="none" strike="noStrike" baseline="0">
                    <a:solidFill>
                      <a:srgbClr val="424242"/>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'3.5'!$A$56:$A$70</c:f>
              <c:numCache>
                <c:formatCode>0</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'3.5'!$K$56:$K$70</c:f>
              <c:numCache>
                <c:formatCode>#,##0</c:formatCode>
                <c:ptCount val="15"/>
                <c:pt idx="0">
                  <c:v>2450</c:v>
                </c:pt>
                <c:pt idx="1">
                  <c:v>2450</c:v>
                </c:pt>
                <c:pt idx="2">
                  <c:v>2300</c:v>
                </c:pt>
                <c:pt idx="3">
                  <c:v>2365</c:v>
                </c:pt>
                <c:pt idx="4">
                  <c:v>2370</c:v>
                </c:pt>
                <c:pt idx="5">
                  <c:v>2330</c:v>
                </c:pt>
                <c:pt idx="6">
                  <c:v>2330</c:v>
                </c:pt>
                <c:pt idx="7">
                  <c:v>2250</c:v>
                </c:pt>
                <c:pt idx="8">
                  <c:v>2000</c:v>
                </c:pt>
                <c:pt idx="9">
                  <c:v>1990</c:v>
                </c:pt>
                <c:pt idx="10">
                  <c:v>2250</c:v>
                </c:pt>
                <c:pt idx="11">
                  <c:v>2250</c:v>
                </c:pt>
                <c:pt idx="12">
                  <c:v>2250</c:v>
                </c:pt>
                <c:pt idx="13">
                  <c:v>2250</c:v>
                </c:pt>
                <c:pt idx="14">
                  <c:v>2150</c:v>
                </c:pt>
              </c:numCache>
            </c:numRef>
          </c:val>
          <c:extLst>
            <c:ext xmlns:c16="http://schemas.microsoft.com/office/drawing/2014/chart" uri="{C3380CC4-5D6E-409C-BE32-E72D297353CC}">
              <c16:uniqueId val="{00000000-57CF-4C58-A694-8FA9DE8CE11D}"/>
            </c:ext>
          </c:extLst>
        </c:ser>
        <c:dLbls>
          <c:showLegendKey val="0"/>
          <c:showVal val="0"/>
          <c:showCatName val="0"/>
          <c:showSerName val="0"/>
          <c:showPercent val="0"/>
          <c:showBubbleSize val="0"/>
        </c:dLbls>
        <c:gapWidth val="100"/>
        <c:axId val="596870103"/>
        <c:axId val="1"/>
      </c:barChart>
      <c:lineChart>
        <c:grouping val="standard"/>
        <c:varyColors val="0"/>
        <c:ser>
          <c:idx val="1"/>
          <c:order val="1"/>
          <c:tx>
            <c:v>Generation (GWh)</c:v>
          </c:tx>
          <c:spPr>
            <a:ln w="38100">
              <a:solidFill>
                <a:srgbClr val="460D56"/>
              </a:solidFill>
            </a:ln>
            <a:effectLst/>
          </c:spPr>
          <c:marker>
            <c:symbol val="square"/>
            <c:size val="5"/>
            <c:spPr>
              <a:solidFill>
                <a:srgbClr val="460D56"/>
              </a:solidFill>
              <a:ln>
                <a:solidFill>
                  <a:srgbClr val="000000"/>
                </a:solidFill>
              </a:ln>
            </c:spPr>
          </c:marker>
          <c:dLbls>
            <c:dLbl>
              <c:idx val="1"/>
              <c:layout>
                <c:manualLayout>
                  <c:x val="-3.2888657512852214E-2"/>
                  <c:y val="2.3062044175584523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CF-4C58-A694-8FA9DE8CE11D}"/>
                </c:ext>
              </c:extLst>
            </c:dLbl>
            <c:dLbl>
              <c:idx val="2"/>
              <c:layout>
                <c:manualLayout>
                  <c:x val="-3.2888657512852214E-2"/>
                  <c:y val="-2.9825916854338955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CF-4C58-A694-8FA9DE8CE11D}"/>
                </c:ext>
              </c:extLst>
            </c:dLbl>
            <c:dLbl>
              <c:idx val="4"/>
              <c:layout>
                <c:manualLayout>
                  <c:x val="-3.2888657512852276E-2"/>
                  <c:y val="2.8629197968207995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CF-4C58-A694-8FA9DE8CE11D}"/>
                </c:ext>
              </c:extLst>
            </c:dLbl>
            <c:dLbl>
              <c:idx val="5"/>
              <c:layout>
                <c:manualLayout>
                  <c:x val="-3.2888657512852214E-2"/>
                  <c:y val="-3.2609493750650691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CF-4C58-A694-8FA9DE8CE11D}"/>
                </c:ext>
              </c:extLst>
            </c:dLbl>
            <c:dLbl>
              <c:idx val="9"/>
              <c:layout>
                <c:manualLayout>
                  <c:x val="-3.2888657512852332E-2"/>
                  <c:y val="-3.2609493750650739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CF-4C58-A694-8FA9DE8CE11D}"/>
                </c:ext>
              </c:extLst>
            </c:dLbl>
            <c:spPr>
              <a:noFill/>
              <a:ln w="25400">
                <a:noFill/>
              </a:ln>
            </c:spPr>
            <c:txPr>
              <a:bodyPr wrap="square" lIns="38100" tIns="19050" rIns="38100" bIns="19050" anchor="ctr">
                <a:spAutoFit/>
              </a:bodyPr>
              <a:lstStyle/>
              <a:p>
                <a:pPr>
                  <a:defRPr sz="1100" b="0" i="0" u="none" strike="noStrike" baseline="0">
                    <a:solidFill>
                      <a:srgbClr val="424242"/>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'3.5'!$A$56:$A$69</c:f>
              <c:numCache>
                <c:formatCode>0</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'3.5'!$L$56:$L$70</c:f>
              <c:numCache>
                <c:formatCode>#,##0</c:formatCode>
                <c:ptCount val="15"/>
                <c:pt idx="0">
                  <c:v>11885</c:v>
                </c:pt>
                <c:pt idx="1">
                  <c:v>9536</c:v>
                </c:pt>
                <c:pt idx="2">
                  <c:v>11189</c:v>
                </c:pt>
                <c:pt idx="3">
                  <c:v>10739</c:v>
                </c:pt>
                <c:pt idx="4">
                  <c:v>9389</c:v>
                </c:pt>
                <c:pt idx="5">
                  <c:v>9724</c:v>
                </c:pt>
                <c:pt idx="6">
                  <c:v>9277</c:v>
                </c:pt>
                <c:pt idx="7">
                  <c:v>8710</c:v>
                </c:pt>
                <c:pt idx="8">
                  <c:v>8879</c:v>
                </c:pt>
                <c:pt idx="9">
                  <c:v>9109.4836544439149</c:v>
                </c:pt>
                <c:pt idx="10">
                  <c:v>9553.7200368806425</c:v>
                </c:pt>
                <c:pt idx="11">
                  <c:v>9575.5129769572923</c:v>
                </c:pt>
                <c:pt idx="12">
                  <c:v>8613.5695210444337</c:v>
                </c:pt>
                <c:pt idx="13">
                  <c:v>9066.4659033351254</c:v>
                </c:pt>
                <c:pt idx="14">
                  <c:v>7331</c:v>
                </c:pt>
              </c:numCache>
            </c:numRef>
          </c:val>
          <c:smooth val="0"/>
          <c:extLst>
            <c:ext xmlns:c16="http://schemas.microsoft.com/office/drawing/2014/chart" uri="{C3380CC4-5D6E-409C-BE32-E72D297353CC}">
              <c16:uniqueId val="{00000006-57CF-4C58-A694-8FA9DE8CE11D}"/>
            </c:ext>
          </c:extLst>
        </c:ser>
        <c:dLbls>
          <c:showLegendKey val="0"/>
          <c:showVal val="0"/>
          <c:showCatName val="0"/>
          <c:showSerName val="0"/>
          <c:showPercent val="0"/>
          <c:showBubbleSize val="0"/>
        </c:dLbls>
        <c:marker val="1"/>
        <c:smooth val="0"/>
        <c:axId val="596870103"/>
        <c:axId val="1"/>
      </c:lineChart>
      <c:catAx>
        <c:axId val="596870103"/>
        <c:scaling>
          <c:orientation val="minMax"/>
        </c:scaling>
        <c:delete val="0"/>
        <c:axPos val="b"/>
        <c:numFmt formatCode="0" sourceLinked="1"/>
        <c:majorTickMark val="out"/>
        <c:minorTickMark val="none"/>
        <c:tickLblPos val="nextTo"/>
        <c:spPr>
          <a:noFill/>
          <a:ln w="9525" cap="flat" cmpd="sng" algn="ctr">
            <a:solidFill>
              <a:schemeClr val="tx1">
                <a:lumMod val="75000"/>
                <a:lumOff val="25000"/>
              </a:scheme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numFmt formatCode="#,##0;[Red]#,##0" sourceLinked="0"/>
        <c:majorTickMark val="none"/>
        <c:minorTickMark val="none"/>
        <c:tickLblPos val="nextTo"/>
        <c:spPr>
          <a:ln w="6350">
            <a:noFill/>
          </a:ln>
        </c:spPr>
        <c:txPr>
          <a:bodyPr rot="0" vert="horz"/>
          <a:lstStyle/>
          <a:p>
            <a:pPr>
              <a:defRPr sz="1400" b="0" i="0" u="none" strike="noStrike" baseline="0">
                <a:solidFill>
                  <a:srgbClr val="424242"/>
                </a:solidFill>
                <a:latin typeface="Calibri"/>
                <a:ea typeface="Calibri"/>
                <a:cs typeface="Calibri"/>
              </a:defRPr>
            </a:pPr>
            <a:endParaRPr lang="en-US"/>
          </a:p>
        </c:txPr>
        <c:crossAx val="596870103"/>
        <c:crosses val="autoZero"/>
        <c:crossBetween val="between"/>
      </c:valAx>
      <c:spPr>
        <a:noFill/>
        <a:ln w="25400">
          <a:noFill/>
        </a:ln>
      </c:spPr>
    </c:plotArea>
    <c:legend>
      <c:legendPos val="r"/>
      <c:layout>
        <c:manualLayout>
          <c:xMode val="edge"/>
          <c:yMode val="edge"/>
          <c:x val="2.3659247318494635E-2"/>
          <c:y val="0.92628652668416456"/>
          <c:w val="0.97160882055097442"/>
          <c:h val="6.8150189559638363E-2"/>
        </c:manualLayout>
      </c:layout>
      <c:overlay val="0"/>
      <c:spPr>
        <a:noFill/>
        <a:ln w="25400">
          <a:noFill/>
        </a:ln>
      </c:spPr>
      <c:txPr>
        <a:bodyPr/>
        <a:lstStyle/>
        <a:p>
          <a:pPr>
            <a:defRPr sz="1100" b="0" i="0" u="none" strike="noStrike" baseline="0">
              <a:solidFill>
                <a:srgbClr val="424242"/>
              </a:solidFill>
              <a:latin typeface="Calibri"/>
              <a:ea typeface="Calibri"/>
              <a:cs typeface="Calibri"/>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3881843013898074E-2"/>
          <c:y val="0.10172570808607172"/>
          <c:w val="0.93745827573080065"/>
          <c:h val="0.8550036986504036"/>
        </c:manualLayout>
      </c:layout>
      <c:barChart>
        <c:barDir val="col"/>
        <c:grouping val="clustered"/>
        <c:varyColors val="0"/>
        <c:ser>
          <c:idx val="0"/>
          <c:order val="0"/>
          <c:spPr>
            <a:solidFill>
              <a:srgbClr val="EA7911"/>
            </a:solidFill>
            <a:ln w="12700">
              <a:solidFill>
                <a:srgbClr val="FFFFFF"/>
              </a:solidFill>
              <a:prstDash val="solid"/>
            </a:ln>
          </c:spPr>
          <c:invertIfNegative val="0"/>
          <c:cat>
            <c:numRef>
              <c:f>Vsidata!$A$86:$A$98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Vsidata!$D$86:$D$98</c:f>
              <c:numCache>
                <c:formatCode>0.000</c:formatCode>
                <c:ptCount val="13"/>
                <c:pt idx="0">
                  <c:v>6.4109999999999872</c:v>
                </c:pt>
                <c:pt idx="1">
                  <c:v>-3.4629999999999939</c:v>
                </c:pt>
                <c:pt idx="2">
                  <c:v>0.89000000000000057</c:v>
                </c:pt>
                <c:pt idx="3">
                  <c:v>-1.0870000000000033</c:v>
                </c:pt>
                <c:pt idx="4">
                  <c:v>-0.64399999999999125</c:v>
                </c:pt>
                <c:pt idx="5">
                  <c:v>-0.93400000000001171</c:v>
                </c:pt>
                <c:pt idx="6">
                  <c:v>2.6530000000000058</c:v>
                </c:pt>
                <c:pt idx="7">
                  <c:v>0.32986261448560583</c:v>
                </c:pt>
                <c:pt idx="8">
                  <c:v>2.0026771683399005</c:v>
                </c:pt>
                <c:pt idx="9">
                  <c:v>-1.3761405772586102</c:v>
                </c:pt>
                <c:pt idx="10">
                  <c:v>-4.5186102410687994</c:v>
                </c:pt>
                <c:pt idx="11">
                  <c:v>5.4722029029225041</c:v>
                </c:pt>
                <c:pt idx="12">
                  <c:v>-5.3486513545110057</c:v>
                </c:pt>
              </c:numCache>
            </c:numRef>
          </c:val>
          <c:extLst>
            <c:ext xmlns:c16="http://schemas.microsoft.com/office/drawing/2014/chart" uri="{C3380CC4-5D6E-409C-BE32-E72D297353CC}">
              <c16:uniqueId val="{00000000-D9B0-4838-8719-2C0ADBBC5107}"/>
            </c:ext>
          </c:extLst>
        </c:ser>
        <c:dLbls>
          <c:showLegendKey val="0"/>
          <c:showVal val="0"/>
          <c:showCatName val="0"/>
          <c:showSerName val="0"/>
          <c:showPercent val="0"/>
          <c:showBubbleSize val="0"/>
        </c:dLbls>
        <c:gapWidth val="100"/>
        <c:axId val="1048284592"/>
        <c:axId val="1"/>
      </c:barChart>
      <c:catAx>
        <c:axId val="1048284592"/>
        <c:scaling>
          <c:orientation val="minMax"/>
        </c:scaling>
        <c:delete val="0"/>
        <c:axPos val="b"/>
        <c:numFmt formatCode="General" sourceLinked="1"/>
        <c:majorTickMark val="out"/>
        <c:minorTickMark val="none"/>
        <c:tickLblPos val="nextTo"/>
        <c:spPr>
          <a:noFill/>
          <a:ln w="12700" cap="flat" cmpd="sng" algn="ctr">
            <a:solidFill>
              <a:srgbClr val="000000">
                <a:lumMod val="75000"/>
                <a:lumOff val="25000"/>
              </a:srgb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title>
          <c:tx>
            <c:rich>
              <a:bodyPr rot="0" vert="horz"/>
              <a:lstStyle/>
              <a:p>
                <a:pPr algn="ctr">
                  <a:defRPr sz="1400" b="1" i="0" u="none" strike="noStrike" baseline="0">
                    <a:solidFill>
                      <a:srgbClr val="424242"/>
                    </a:solidFill>
                    <a:latin typeface="Calibri"/>
                    <a:ea typeface="Calibri"/>
                    <a:cs typeface="Calibri"/>
                  </a:defRPr>
                </a:pPr>
                <a:r>
                  <a:rPr lang="en-US"/>
                  <a:t>TWh</a:t>
                </a:r>
              </a:p>
            </c:rich>
          </c:tx>
          <c:layout>
            <c:manualLayout>
              <c:xMode val="edge"/>
              <c:yMode val="edge"/>
              <c:x val="0"/>
              <c:y val="1.2546695696301995E-2"/>
            </c:manualLayout>
          </c:layout>
          <c:overlay val="0"/>
          <c:spPr>
            <a:noFill/>
            <a:ln w="25400">
              <a:noFill/>
            </a:ln>
          </c:spPr>
        </c:title>
        <c:numFmt formatCode="General" sourceLinked="0"/>
        <c:majorTickMark val="none"/>
        <c:minorTickMark val="none"/>
        <c:tickLblPos val="nextTo"/>
        <c:spPr>
          <a:ln w="6350">
            <a:noFill/>
          </a:ln>
        </c:spPr>
        <c:txPr>
          <a:bodyPr rot="0" vert="horz"/>
          <a:lstStyle/>
          <a:p>
            <a:pPr>
              <a:defRPr sz="1400" b="0" i="0" u="none" strike="noStrike" baseline="0">
                <a:solidFill>
                  <a:srgbClr val="424242"/>
                </a:solidFill>
                <a:latin typeface="Calibri"/>
                <a:ea typeface="Calibri"/>
                <a:cs typeface="Calibri"/>
              </a:defRPr>
            </a:pPr>
            <a:endParaRPr lang="en-US"/>
          </a:p>
        </c:txPr>
        <c:crossAx val="1048284592"/>
        <c:crosses val="autoZero"/>
        <c:crossBetween val="between"/>
      </c:valAx>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04925520673547E-2"/>
          <c:y val="9.3374977397136433E-2"/>
          <c:w val="0.89117905716330914"/>
          <c:h val="0.7357256752091792"/>
        </c:manualLayout>
      </c:layout>
      <c:barChart>
        <c:barDir val="col"/>
        <c:grouping val="clustered"/>
        <c:varyColors val="0"/>
        <c:ser>
          <c:idx val="0"/>
          <c:order val="0"/>
          <c:tx>
            <c:v>Electricity generation capacity in peak load period (MW)*</c:v>
          </c:tx>
          <c:spPr>
            <a:solidFill>
              <a:srgbClr val="EA7911"/>
            </a:solidFill>
            <a:ln w="12700">
              <a:solidFill>
                <a:srgbClr val="FFFFFF"/>
              </a:solidFill>
              <a:prstDash val="solid"/>
            </a:ln>
          </c:spPr>
          <c:invertIfNegative val="0"/>
          <c:dLbls>
            <c:dLbl>
              <c:idx val="13"/>
              <c:layout>
                <c:manualLayout>
                  <c:x val="-1.1548423022077977E-16"/>
                  <c:y val="1.9275153105861868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13-4365-B04C-036AEB44D9DF}"/>
                </c:ext>
              </c:extLst>
            </c:dLbl>
            <c:spPr>
              <a:noFill/>
              <a:ln w="25400">
                <a:noFill/>
              </a:ln>
            </c:spPr>
            <c:txPr>
              <a:bodyPr wrap="square" lIns="38100" tIns="19050" rIns="38100" bIns="19050" anchor="ctr">
                <a:spAutoFit/>
              </a:bodyPr>
              <a:lstStyle/>
              <a:p>
                <a:pPr>
                  <a:defRPr sz="1100" b="0" i="0" u="none" strike="noStrike" baseline="0">
                    <a:solidFill>
                      <a:srgbClr val="424242"/>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'3.5'!$A$56:$A$70</c:f>
              <c:numCache>
                <c:formatCode>0</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'3.5'!$I$56:$I$70</c:f>
              <c:numCache>
                <c:formatCode>#,##0</c:formatCode>
                <c:ptCount val="15"/>
                <c:pt idx="0">
                  <c:v>2650</c:v>
                </c:pt>
                <c:pt idx="1">
                  <c:v>2650</c:v>
                </c:pt>
                <c:pt idx="2">
                  <c:v>2200</c:v>
                </c:pt>
                <c:pt idx="3">
                  <c:v>2200</c:v>
                </c:pt>
                <c:pt idx="4">
                  <c:v>2045</c:v>
                </c:pt>
                <c:pt idx="5">
                  <c:v>2045</c:v>
                </c:pt>
                <c:pt idx="6">
                  <c:v>1650</c:v>
                </c:pt>
                <c:pt idx="7">
                  <c:v>1600</c:v>
                </c:pt>
                <c:pt idx="8">
                  <c:v>960</c:v>
                </c:pt>
                <c:pt idx="9">
                  <c:v>502</c:v>
                </c:pt>
                <c:pt idx="10">
                  <c:v>502</c:v>
                </c:pt>
                <c:pt idx="11">
                  <c:v>502</c:v>
                </c:pt>
                <c:pt idx="12">
                  <c:v>370</c:v>
                </c:pt>
                <c:pt idx="13">
                  <c:v>540</c:v>
                </c:pt>
                <c:pt idx="14">
                  <c:v>540</c:v>
                </c:pt>
              </c:numCache>
            </c:numRef>
          </c:val>
          <c:extLst>
            <c:ext xmlns:c16="http://schemas.microsoft.com/office/drawing/2014/chart" uri="{C3380CC4-5D6E-409C-BE32-E72D297353CC}">
              <c16:uniqueId val="{00000001-A813-4365-B04C-036AEB44D9DF}"/>
            </c:ext>
          </c:extLst>
        </c:ser>
        <c:dLbls>
          <c:showLegendKey val="0"/>
          <c:showVal val="0"/>
          <c:showCatName val="0"/>
          <c:showSerName val="0"/>
          <c:showPercent val="0"/>
          <c:showBubbleSize val="0"/>
        </c:dLbls>
        <c:gapWidth val="100"/>
        <c:axId val="596873383"/>
        <c:axId val="1"/>
      </c:barChart>
      <c:lineChart>
        <c:grouping val="standard"/>
        <c:varyColors val="0"/>
        <c:ser>
          <c:idx val="1"/>
          <c:order val="1"/>
          <c:tx>
            <c:v>Generation (GWh)</c:v>
          </c:tx>
          <c:spPr>
            <a:ln w="38100">
              <a:solidFill>
                <a:srgbClr val="460D56"/>
              </a:solidFill>
            </a:ln>
            <a:effectLst/>
          </c:spPr>
          <c:marker>
            <c:symbol val="square"/>
            <c:size val="5"/>
            <c:spPr>
              <a:solidFill>
                <a:srgbClr val="460D56"/>
              </a:solidFill>
              <a:ln>
                <a:solidFill>
                  <a:srgbClr val="460D56"/>
                </a:solidFill>
              </a:ln>
            </c:spPr>
          </c:marker>
          <c:dPt>
            <c:idx val="3"/>
            <c:bubble3D val="0"/>
            <c:spPr>
              <a:ln w="25400">
                <a:solidFill>
                  <a:srgbClr val="460D56"/>
                </a:solidFill>
              </a:ln>
              <a:effectLst/>
            </c:spPr>
            <c:extLst>
              <c:ext xmlns:c16="http://schemas.microsoft.com/office/drawing/2014/chart" uri="{C3380CC4-5D6E-409C-BE32-E72D297353CC}">
                <c16:uniqueId val="{00000003-A813-4365-B04C-036AEB44D9DF}"/>
              </c:ext>
            </c:extLst>
          </c:dPt>
          <c:dLbls>
            <c:dLbl>
              <c:idx val="1"/>
              <c:layout>
                <c:manualLayout>
                  <c:x val="-3.603702429758264E-2"/>
                  <c:y val="3.9763505553455085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13-4365-B04C-036AEB44D9DF}"/>
                </c:ext>
              </c:extLst>
            </c:dLbl>
            <c:dLbl>
              <c:idx val="2"/>
              <c:layout>
                <c:manualLayout>
                  <c:x val="-4.548212465177396E-2"/>
                  <c:y val="-2.9825916854338955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13-4365-B04C-036AEB44D9DF}"/>
                </c:ext>
              </c:extLst>
            </c:dLbl>
            <c:dLbl>
              <c:idx val="3"/>
              <c:layout>
                <c:manualLayout>
                  <c:x val="-1.872100698156532E-2"/>
                  <c:y val="-3.8176647543274211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13-4365-B04C-036AEB44D9DF}"/>
                </c:ext>
              </c:extLst>
            </c:dLbl>
            <c:dLbl>
              <c:idx val="4"/>
              <c:layout>
                <c:manualLayout>
                  <c:x val="-3.131447412048706E-2"/>
                  <c:y val="3.4196351760831564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13-4365-B04C-036AEB44D9DF}"/>
                </c:ext>
              </c:extLst>
            </c:dLbl>
            <c:dLbl>
              <c:idx val="5"/>
              <c:layout>
                <c:manualLayout>
                  <c:x val="-3.4462840905217368E-2"/>
                  <c:y val="-2.9825916854338979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13-4365-B04C-036AEB44D9DF}"/>
                </c:ext>
              </c:extLst>
            </c:dLbl>
            <c:dLbl>
              <c:idx val="6"/>
              <c:layout>
                <c:manualLayout>
                  <c:x val="-2.6591357182714364E-2"/>
                  <c:y val="-3.8176727909011374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13-4365-B04C-036AEB44D9DF}"/>
                </c:ext>
              </c:extLst>
            </c:dLbl>
            <c:dLbl>
              <c:idx val="7"/>
              <c:layout>
                <c:manualLayout>
                  <c:x val="-2.3443557158660953E-2"/>
                  <c:y val="-3.817664754327426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13-4365-B04C-036AEB44D9DF}"/>
                </c:ext>
              </c:extLst>
            </c:dLbl>
            <c:dLbl>
              <c:idx val="8"/>
              <c:layout>
                <c:manualLayout>
                  <c:x val="-2.5017740551026162E-2"/>
                  <c:y val="-3.8176647543274211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13-4365-B04C-036AEB44D9DF}"/>
                </c:ext>
              </c:extLst>
            </c:dLbl>
            <c:spPr>
              <a:noFill/>
              <a:ln w="25400">
                <a:noFill/>
              </a:ln>
            </c:spPr>
            <c:txPr>
              <a:bodyPr wrap="square" lIns="38100" tIns="19050" rIns="38100" bIns="19050" anchor="ctr">
                <a:spAutoFit/>
              </a:bodyPr>
              <a:lstStyle/>
              <a:p>
                <a:pPr>
                  <a:defRPr sz="1100" b="0" i="0" u="none" strike="noStrike" baseline="0">
                    <a:solidFill>
                      <a:srgbClr val="424242"/>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'3.5'!$A$56:$A$69</c:f>
              <c:numCache>
                <c:formatCode>0</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'3.5'!$J$56:$J$70</c:f>
              <c:numCache>
                <c:formatCode>#,##0</c:formatCode>
                <c:ptCount val="15"/>
                <c:pt idx="0">
                  <c:v>8779</c:v>
                </c:pt>
                <c:pt idx="1">
                  <c:v>8963</c:v>
                </c:pt>
                <c:pt idx="2">
                  <c:v>14179</c:v>
                </c:pt>
                <c:pt idx="3">
                  <c:v>9822</c:v>
                </c:pt>
                <c:pt idx="4">
                  <c:v>5177</c:v>
                </c:pt>
                <c:pt idx="5">
                  <c:v>8883</c:v>
                </c:pt>
                <c:pt idx="6">
                  <c:v>6379</c:v>
                </c:pt>
                <c:pt idx="7">
                  <c:v>4062</c:v>
                </c:pt>
                <c:pt idx="8">
                  <c:v>4319</c:v>
                </c:pt>
                <c:pt idx="9">
                  <c:v>3283.9078720060352</c:v>
                </c:pt>
                <c:pt idx="10">
                  <c:v>4748.0291581007132</c:v>
                </c:pt>
                <c:pt idx="11">
                  <c:v>3141.5234160841032</c:v>
                </c:pt>
                <c:pt idx="12">
                  <c:v>2311.0760604387197</c:v>
                </c:pt>
                <c:pt idx="13">
                  <c:v>2847.5864986014358</c:v>
                </c:pt>
                <c:pt idx="14">
                  <c:v>3706</c:v>
                </c:pt>
              </c:numCache>
            </c:numRef>
          </c:val>
          <c:smooth val="0"/>
          <c:extLst>
            <c:ext xmlns:c16="http://schemas.microsoft.com/office/drawing/2014/chart" uri="{C3380CC4-5D6E-409C-BE32-E72D297353CC}">
              <c16:uniqueId val="{0000000B-A813-4365-B04C-036AEB44D9DF}"/>
            </c:ext>
          </c:extLst>
        </c:ser>
        <c:dLbls>
          <c:showLegendKey val="0"/>
          <c:showVal val="0"/>
          <c:showCatName val="0"/>
          <c:showSerName val="0"/>
          <c:showPercent val="0"/>
          <c:showBubbleSize val="0"/>
        </c:dLbls>
        <c:marker val="1"/>
        <c:smooth val="0"/>
        <c:axId val="596873383"/>
        <c:axId val="1"/>
      </c:lineChart>
      <c:catAx>
        <c:axId val="596873383"/>
        <c:scaling>
          <c:orientation val="minMax"/>
        </c:scaling>
        <c:delete val="0"/>
        <c:axPos val="b"/>
        <c:numFmt formatCode="0" sourceLinked="1"/>
        <c:majorTickMark val="out"/>
        <c:minorTickMark val="none"/>
        <c:tickLblPos val="nextTo"/>
        <c:spPr>
          <a:noFill/>
          <a:ln w="9525" cap="flat" cmpd="sng" algn="ctr">
            <a:solidFill>
              <a:schemeClr val="tx1">
                <a:lumMod val="75000"/>
                <a:lumOff val="25000"/>
              </a:scheme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numFmt formatCode="#,##0" sourceLinked="0"/>
        <c:majorTickMark val="none"/>
        <c:minorTickMark val="none"/>
        <c:tickLblPos val="nextTo"/>
        <c:spPr>
          <a:ln w="6350">
            <a:noFill/>
          </a:ln>
        </c:spPr>
        <c:txPr>
          <a:bodyPr rot="0" vert="horz"/>
          <a:lstStyle/>
          <a:p>
            <a:pPr>
              <a:defRPr sz="1400" b="0" i="0" u="none" strike="noStrike" baseline="0">
                <a:solidFill>
                  <a:srgbClr val="424242"/>
                </a:solidFill>
                <a:latin typeface="Calibri"/>
                <a:ea typeface="Calibri"/>
                <a:cs typeface="Calibri"/>
              </a:defRPr>
            </a:pPr>
            <a:endParaRPr lang="en-US"/>
          </a:p>
        </c:txPr>
        <c:crossAx val="596873383"/>
        <c:crosses val="autoZero"/>
        <c:crossBetween val="between"/>
      </c:valAx>
      <c:spPr>
        <a:noFill/>
        <a:ln w="25400">
          <a:noFill/>
        </a:ln>
      </c:spPr>
    </c:plotArea>
    <c:legend>
      <c:legendPos val="r"/>
      <c:layout>
        <c:manualLayout>
          <c:xMode val="edge"/>
          <c:yMode val="edge"/>
          <c:x val="2.4447888895777793E-2"/>
          <c:y val="0.92489574219889181"/>
          <c:w val="0.97160882055097442"/>
          <c:h val="7.0931758530183742E-2"/>
        </c:manualLayout>
      </c:layout>
      <c:overlay val="0"/>
      <c:spPr>
        <a:noFill/>
        <a:ln w="25400">
          <a:noFill/>
        </a:ln>
      </c:spPr>
      <c:txPr>
        <a:bodyPr/>
        <a:lstStyle/>
        <a:p>
          <a:pPr>
            <a:defRPr sz="1100" b="0" i="0" u="none" strike="noStrike" baseline="0">
              <a:solidFill>
                <a:srgbClr val="424242"/>
              </a:solidFill>
              <a:latin typeface="Calibri"/>
              <a:ea typeface="Calibri"/>
              <a:cs typeface="Calibri"/>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010171854312371E-2"/>
          <c:y val="8.7193238059379785E-2"/>
          <c:w val="0.88412456869857547"/>
          <c:h val="0.74189445654012587"/>
        </c:manualLayout>
      </c:layout>
      <c:lineChart>
        <c:grouping val="standard"/>
        <c:varyColors val="0"/>
        <c:ser>
          <c:idx val="0"/>
          <c:order val="0"/>
          <c:spPr>
            <a:ln w="38100" cap="rnd">
              <a:solidFill>
                <a:schemeClr val="accent1"/>
              </a:solidFill>
              <a:round/>
            </a:ln>
            <a:effectLst/>
          </c:spPr>
          <c:marker>
            <c:symbol val="none"/>
          </c:marker>
          <c:trendline>
            <c:spPr>
              <a:ln w="25400">
                <a:solidFill>
                  <a:srgbClr val="DB5800"/>
                </a:solidFill>
                <a:prstDash val="sysDash"/>
              </a:ln>
            </c:spPr>
            <c:trendlineType val="exp"/>
            <c:dispRSqr val="0"/>
            <c:dispEq val="0"/>
          </c:trendline>
          <c:cat>
            <c:strRef>
              <c:f>'Hiili ja CO2'!$B$254:$B$446</c:f>
              <c:strCache>
                <c:ptCount val="193"/>
                <c:pt idx="0">
                  <c:v>12/06</c:v>
                </c:pt>
                <c:pt idx="12">
                  <c:v>12/07</c:v>
                </c:pt>
                <c:pt idx="24">
                  <c:v>12/08</c:v>
                </c:pt>
                <c:pt idx="36">
                  <c:v>12/09</c:v>
                </c:pt>
                <c:pt idx="48">
                  <c:v>12/10</c:v>
                </c:pt>
                <c:pt idx="60">
                  <c:v>12/11</c:v>
                </c:pt>
                <c:pt idx="72">
                  <c:v>12/12</c:v>
                </c:pt>
                <c:pt idx="84">
                  <c:v>12/13</c:v>
                </c:pt>
                <c:pt idx="96">
                  <c:v>12/14</c:v>
                </c:pt>
                <c:pt idx="108">
                  <c:v>12/15</c:v>
                </c:pt>
                <c:pt idx="120">
                  <c:v>12/16</c:v>
                </c:pt>
                <c:pt idx="132">
                  <c:v>12/17</c:v>
                </c:pt>
                <c:pt idx="144">
                  <c:v>12/18</c:v>
                </c:pt>
                <c:pt idx="156">
                  <c:v>12/19</c:v>
                </c:pt>
                <c:pt idx="168">
                  <c:v>12/20</c:v>
                </c:pt>
                <c:pt idx="180">
                  <c:v>12/21</c:v>
                </c:pt>
                <c:pt idx="192">
                  <c:v>12/22</c:v>
                </c:pt>
              </c:strCache>
            </c:strRef>
          </c:cat>
          <c:val>
            <c:numRef>
              <c:f>'Hiili ja CO2'!$C$254:$C$446</c:f>
              <c:numCache>
                <c:formatCode>General</c:formatCode>
                <c:ptCount val="193"/>
                <c:pt idx="0">
                  <c:v>15871.242876040633</c:v>
                </c:pt>
                <c:pt idx="1">
                  <c:v>16023.697847949206</c:v>
                </c:pt>
                <c:pt idx="2">
                  <c:v>16295.683742231124</c:v>
                </c:pt>
                <c:pt idx="3">
                  <c:v>16067.798369962456</c:v>
                </c:pt>
                <c:pt idx="4">
                  <c:v>15963.774475331118</c:v>
                </c:pt>
                <c:pt idx="5">
                  <c:v>15646.370099342554</c:v>
                </c:pt>
                <c:pt idx="6">
                  <c:v>15267.002302013898</c:v>
                </c:pt>
                <c:pt idx="7">
                  <c:v>14226.060790996615</c:v>
                </c:pt>
                <c:pt idx="8">
                  <c:v>13438.573407169046</c:v>
                </c:pt>
                <c:pt idx="9">
                  <c:v>12927.884864574691</c:v>
                </c:pt>
                <c:pt idx="10">
                  <c:v>12837.230161984802</c:v>
                </c:pt>
                <c:pt idx="11">
                  <c:v>13012.359301361044</c:v>
                </c:pt>
                <c:pt idx="12">
                  <c:v>13629.783307184704</c:v>
                </c:pt>
                <c:pt idx="13">
                  <c:v>13155.00660817986</c:v>
                </c:pt>
                <c:pt idx="14">
                  <c:v>12234.530081797302</c:v>
                </c:pt>
                <c:pt idx="15">
                  <c:v>11630.698288640584</c:v>
                </c:pt>
                <c:pt idx="16">
                  <c:v>11258.241393361042</c:v>
                </c:pt>
                <c:pt idx="17">
                  <c:v>10945.252944884802</c:v>
                </c:pt>
                <c:pt idx="18">
                  <c:v>10573.278395292176</c:v>
                </c:pt>
                <c:pt idx="19">
                  <c:v>10551.739163497678</c:v>
                </c:pt>
                <c:pt idx="20">
                  <c:v>10321.635920408797</c:v>
                </c:pt>
                <c:pt idx="21">
                  <c:v>10043.464457375292</c:v>
                </c:pt>
                <c:pt idx="22">
                  <c:v>9552.2188162813836</c:v>
                </c:pt>
                <c:pt idx="23">
                  <c:v>8970.6678303492408</c:v>
                </c:pt>
                <c:pt idx="24">
                  <c:v>8547.2088669812274</c:v>
                </c:pt>
                <c:pt idx="25">
                  <c:v>9048.3869897476761</c:v>
                </c:pt>
                <c:pt idx="26">
                  <c:v>9791.9876743641435</c:v>
                </c:pt>
                <c:pt idx="27">
                  <c:v>10238.48772510155</c:v>
                </c:pt>
                <c:pt idx="28">
                  <c:v>10422.699446915771</c:v>
                </c:pt>
                <c:pt idx="29">
                  <c:v>10654.45364547274</c:v>
                </c:pt>
                <c:pt idx="30">
                  <c:v>10703.054767446007</c:v>
                </c:pt>
                <c:pt idx="31">
                  <c:v>10898.522012801352</c:v>
                </c:pt>
                <c:pt idx="32">
                  <c:v>10988.733927429534</c:v>
                </c:pt>
                <c:pt idx="33">
                  <c:v>10788.42466477235</c:v>
                </c:pt>
                <c:pt idx="34">
                  <c:v>10598.54325598351</c:v>
                </c:pt>
                <c:pt idx="35">
                  <c:v>10515.632892222475</c:v>
                </c:pt>
                <c:pt idx="36">
                  <c:v>10804.753520521193</c:v>
                </c:pt>
                <c:pt idx="37" formatCode="0">
                  <c:v>11388.573816302838</c:v>
                </c:pt>
                <c:pt idx="38" formatCode="0">
                  <c:v>11767.821813324916</c:v>
                </c:pt>
                <c:pt idx="39" formatCode="0">
                  <c:v>12284.233915300154</c:v>
                </c:pt>
                <c:pt idx="40" formatCode="0">
                  <c:v>12853.991984043052</c:v>
                </c:pt>
                <c:pt idx="41" formatCode="0">
                  <c:v>13138.890438803001</c:v>
                </c:pt>
                <c:pt idx="42" formatCode="0">
                  <c:v>13275.351994491331</c:v>
                </c:pt>
                <c:pt idx="43" formatCode="0">
                  <c:v>13204.539778045355</c:v>
                </c:pt>
                <c:pt idx="44" formatCode="0">
                  <c:v>13029.513255811256</c:v>
                </c:pt>
                <c:pt idx="45" formatCode="0">
                  <c:v>13192.684006614207</c:v>
                </c:pt>
                <c:pt idx="46" formatCode="0">
                  <c:v>13457.226384725413</c:v>
                </c:pt>
                <c:pt idx="47" formatCode="0">
                  <c:v>13733.44300297418</c:v>
                </c:pt>
                <c:pt idx="48" formatCode="0">
                  <c:v>14046.543575485717</c:v>
                </c:pt>
                <c:pt idx="49" formatCode="0">
                  <c:v>13938.446391319771</c:v>
                </c:pt>
                <c:pt idx="50" formatCode="0">
                  <c:v>13817.378939670427</c:v>
                </c:pt>
                <c:pt idx="51" formatCode="0">
                  <c:v>13851.779272365593</c:v>
                </c:pt>
                <c:pt idx="52" formatCode="0">
                  <c:v>13329.246280900456</c:v>
                </c:pt>
                <c:pt idx="53" formatCode="0">
                  <c:v>13470.444512483562</c:v>
                </c:pt>
                <c:pt idx="54" formatCode="0">
                  <c:v>13279.822260027411</c:v>
                </c:pt>
                <c:pt idx="55" formatCode="0">
                  <c:v>13059.170775026825</c:v>
                </c:pt>
                <c:pt idx="56" formatCode="0">
                  <c:v>12867.35732549535</c:v>
                </c:pt>
                <c:pt idx="57" formatCode="0">
                  <c:v>12234.961694632928</c:v>
                </c:pt>
                <c:pt idx="58" formatCode="0">
                  <c:v>11573.240265447961</c:v>
                </c:pt>
                <c:pt idx="59" formatCode="0">
                  <c:v>10848.754245570402</c:v>
                </c:pt>
                <c:pt idx="60" formatCode="0">
                  <c:v>9613.7180313505305</c:v>
                </c:pt>
                <c:pt idx="61" formatCode="0">
                  <c:v>8675.1009421207527</c:v>
                </c:pt>
                <c:pt idx="62" formatCode="0">
                  <c:v>8070.866813032153</c:v>
                </c:pt>
                <c:pt idx="63" formatCode="0">
                  <c:v>7123.3258471585741</c:v>
                </c:pt>
                <c:pt idx="64" formatCode="0">
                  <c:v>6996.5195125209912</c:v>
                </c:pt>
                <c:pt idx="65" formatCode="0">
                  <c:v>6389.1893160179497</c:v>
                </c:pt>
                <c:pt idx="66" formatCode="0">
                  <c:v>6143.5000991689867</c:v>
                </c:pt>
                <c:pt idx="67" formatCode="0">
                  <c:v>6122.6361555499079</c:v>
                </c:pt>
                <c:pt idx="68" formatCode="0">
                  <c:v>6054.0243646946728</c:v>
                </c:pt>
                <c:pt idx="69" formatCode="0">
                  <c:v>6278.9506692402992</c:v>
                </c:pt>
                <c:pt idx="70" formatCode="0">
                  <c:v>6506.8280059094031</c:v>
                </c:pt>
                <c:pt idx="71" formatCode="0">
                  <c:v>6461.3183843849574</c:v>
                </c:pt>
                <c:pt idx="72" formatCode="0">
                  <c:v>7058.7039816387814</c:v>
                </c:pt>
                <c:pt idx="73" formatCode="0">
                  <c:v>7404.9997815443157</c:v>
                </c:pt>
                <c:pt idx="74" formatCode="0">
                  <c:v>7543.4577701268581</c:v>
                </c:pt>
                <c:pt idx="75" formatCode="0">
                  <c:v>8284.3393399697652</c:v>
                </c:pt>
                <c:pt idx="76" formatCode="0">
                  <c:v>8860.8518753565913</c:v>
                </c:pt>
                <c:pt idx="77" formatCode="0">
                  <c:v>8949.7019109708253</c:v>
                </c:pt>
                <c:pt idx="78" formatCode="0">
                  <c:v>9198.7781589018323</c:v>
                </c:pt>
                <c:pt idx="79" formatCode="0">
                  <c:v>9598.9082964064401</c:v>
                </c:pt>
                <c:pt idx="80" formatCode="0">
                  <c:v>9975.7031109361924</c:v>
                </c:pt>
                <c:pt idx="81" formatCode="0">
                  <c:v>10191.034526044508</c:v>
                </c:pt>
                <c:pt idx="82" formatCode="0">
                  <c:v>10494.647548830118</c:v>
                </c:pt>
                <c:pt idx="83" formatCode="0">
                  <c:v>10797.682693530971</c:v>
                </c:pt>
                <c:pt idx="84" formatCode="0">
                  <c:v>10396.058656913467</c:v>
                </c:pt>
                <c:pt idx="85" formatCode="0">
                  <c:v>10200.882572340419</c:v>
                </c:pt>
                <c:pt idx="86" formatCode="0">
                  <c:v>9730.6084753115447</c:v>
                </c:pt>
                <c:pt idx="87" formatCode="0">
                  <c:v>8948.9173386994171</c:v>
                </c:pt>
                <c:pt idx="88" formatCode="0">
                  <c:v>8345.4465993344675</c:v>
                </c:pt>
                <c:pt idx="89" formatCode="0">
                  <c:v>8382.5168021884219</c:v>
                </c:pt>
                <c:pt idx="90" formatCode="0">
                  <c:v>8262.3694915121196</c:v>
                </c:pt>
                <c:pt idx="91" formatCode="0">
                  <c:v>8345.1076384662683</c:v>
                </c:pt>
                <c:pt idx="92" formatCode="0">
                  <c:v>8419.5879452702793</c:v>
                </c:pt>
                <c:pt idx="93" formatCode="0">
                  <c:v>8401.1303503376821</c:v>
                </c:pt>
                <c:pt idx="94" formatCode="0">
                  <c:v>8207.5351525733658</c:v>
                </c:pt>
                <c:pt idx="95" formatCode="0">
                  <c:v>7998.2350779131848</c:v>
                </c:pt>
                <c:pt idx="96" formatCode="0">
                  <c:v>7942.8667081117092</c:v>
                </c:pt>
                <c:pt idx="97" formatCode="0">
                  <c:v>7723.2678830724299</c:v>
                </c:pt>
                <c:pt idx="98" formatCode="0">
                  <c:v>7705.9767059825635</c:v>
                </c:pt>
                <c:pt idx="99" formatCode="0">
                  <c:v>7641.4930448923024</c:v>
                </c:pt>
                <c:pt idx="100" formatCode="0">
                  <c:v>7559.0771499374487</c:v>
                </c:pt>
                <c:pt idx="101" formatCode="0">
                  <c:v>7380.7239736422234</c:v>
                </c:pt>
                <c:pt idx="102" formatCode="0">
                  <c:v>7194.6818714424235</c:v>
                </c:pt>
                <c:pt idx="103" formatCode="0">
                  <c:v>6694.8331953188135</c:v>
                </c:pt>
                <c:pt idx="104" formatCode="0">
                  <c:v>6229.871277129052</c:v>
                </c:pt>
                <c:pt idx="105" formatCode="0">
                  <c:v>5800.4216489079035</c:v>
                </c:pt>
                <c:pt idx="106" formatCode="0">
                  <c:v>5548.4687185536059</c:v>
                </c:pt>
                <c:pt idx="107" formatCode="0">
                  <c:v>5397.3769170362584</c:v>
                </c:pt>
                <c:pt idx="108" formatCode="0">
                  <c:v>5285.9954857821158</c:v>
                </c:pt>
                <c:pt idx="109" formatCode="0">
                  <c:v>5393.0291356494436</c:v>
                </c:pt>
                <c:pt idx="110" formatCode="0">
                  <c:v>5360.7722748727901</c:v>
                </c:pt>
                <c:pt idx="111" formatCode="0">
                  <c:v>5485.9014254469848</c:v>
                </c:pt>
                <c:pt idx="112" formatCode="0">
                  <c:v>5621.6291365188226</c:v>
                </c:pt>
                <c:pt idx="113" formatCode="0">
                  <c:v>5693.5225672043935</c:v>
                </c:pt>
                <c:pt idx="114" formatCode="0">
                  <c:v>5846.8991650822281</c:v>
                </c:pt>
                <c:pt idx="115" formatCode="0">
                  <c:v>5925.2109107873803</c:v>
                </c:pt>
                <c:pt idx="116" formatCode="0">
                  <c:v>6013.4151637072446</c:v>
                </c:pt>
                <c:pt idx="117" formatCode="0">
                  <c:v>6096.5170739103023</c:v>
                </c:pt>
                <c:pt idx="118" formatCode="0">
                  <c:v>6421.3300670183926</c:v>
                </c:pt>
                <c:pt idx="119" formatCode="0">
                  <c:v>6824.0079083739511</c:v>
                </c:pt>
                <c:pt idx="120" formatCode="0">
                  <c:v>6995.0209418195745</c:v>
                </c:pt>
                <c:pt idx="121" formatCode="0">
                  <c:v>6763.18248334701</c:v>
                </c:pt>
                <c:pt idx="122" formatCode="0">
                  <c:v>6765.1196882804779</c:v>
                </c:pt>
                <c:pt idx="123" formatCode="0">
                  <c:v>6783.5530270272038</c:v>
                </c:pt>
                <c:pt idx="124" formatCode="0">
                  <c:v>6750.0218827046856</c:v>
                </c:pt>
                <c:pt idx="125" formatCode="0">
                  <c:v>6915.5727111750875</c:v>
                </c:pt>
                <c:pt idx="126" formatCode="0">
                  <c:v>6974.6511287539961</c:v>
                </c:pt>
                <c:pt idx="127" formatCode="0">
                  <c:v>7030.701380725025</c:v>
                </c:pt>
                <c:pt idx="128" formatCode="0">
                  <c:v>6977.482395663128</c:v>
                </c:pt>
                <c:pt idx="129" formatCode="0">
                  <c:v>6921.0029829456698</c:v>
                </c:pt>
                <c:pt idx="130" formatCode="0">
                  <c:v>6568.1629279157996</c:v>
                </c:pt>
                <c:pt idx="131" formatCode="0">
                  <c:v>6158.8609764478178</c:v>
                </c:pt>
                <c:pt idx="132" formatCode="0">
                  <c:v>5927.4647507695108</c:v>
                </c:pt>
                <c:pt idx="133" formatCode="0">
                  <c:v>5888.9379902257297</c:v>
                </c:pt>
                <c:pt idx="134" formatCode="0">
                  <c:v>5883.6744857894955</c:v>
                </c:pt>
                <c:pt idx="135" formatCode="0">
                  <c:v>6043.3905451916944</c:v>
                </c:pt>
                <c:pt idx="136" formatCode="0">
                  <c:v>6022.6498360581509</c:v>
                </c:pt>
                <c:pt idx="137" formatCode="0">
                  <c:v>5790.2688144801068</c:v>
                </c:pt>
                <c:pt idx="138" formatCode="0">
                  <c:v>5734.0024576449841</c:v>
                </c:pt>
                <c:pt idx="139" formatCode="0">
                  <c:v>5939.4599604178165</c:v>
                </c:pt>
                <c:pt idx="140" formatCode="0">
                  <c:v>5971.7943218056016</c:v>
                </c:pt>
                <c:pt idx="141" formatCode="0">
                  <c:v>5926.1950120224674</c:v>
                </c:pt>
                <c:pt idx="142" formatCode="0">
                  <c:v>5874.0481766324174</c:v>
                </c:pt>
                <c:pt idx="143" formatCode="0">
                  <c:v>5963.2916373550006</c:v>
                </c:pt>
                <c:pt idx="144" formatCode="0">
                  <c:v>6136.2614456315032</c:v>
                </c:pt>
                <c:pt idx="145" formatCode="0">
                  <c:v>6266.3221220027226</c:v>
                </c:pt>
                <c:pt idx="146" formatCode="0">
                  <c:v>6190.8797479612304</c:v>
                </c:pt>
                <c:pt idx="147" formatCode="0">
                  <c:v>5888.3478968987583</c:v>
                </c:pt>
                <c:pt idx="148" formatCode="0">
                  <c:v>5716.81471157341</c:v>
                </c:pt>
                <c:pt idx="149" formatCode="0">
                  <c:v>5704.2731162177452</c:v>
                </c:pt>
                <c:pt idx="150" formatCode="0">
                  <c:v>5582.7620283195838</c:v>
                </c:pt>
                <c:pt idx="151" formatCode="0">
                  <c:v>5296.1586378864395</c:v>
                </c:pt>
                <c:pt idx="152" formatCode="0">
                  <c:v>5184.7387206880894</c:v>
                </c:pt>
                <c:pt idx="153" formatCode="0">
                  <c:v>5154.5800739158403</c:v>
                </c:pt>
                <c:pt idx="154" formatCode="0">
                  <c:v>5090.6199589563103</c:v>
                </c:pt>
                <c:pt idx="155" formatCode="0">
                  <c:v>4961.3367647202658</c:v>
                </c:pt>
                <c:pt idx="156" formatCode="0">
                  <c:v>4658.7455673187833</c:v>
                </c:pt>
                <c:pt idx="157" formatCode="0">
                  <c:v>4276.69357680129</c:v>
                </c:pt>
                <c:pt idx="158" formatCode="0">
                  <c:v>4120.7641681989735</c:v>
                </c:pt>
                <c:pt idx="159" formatCode="0">
                  <c:v>3937.5898419399587</c:v>
                </c:pt>
                <c:pt idx="160" formatCode="0">
                  <c:v>3881.0433312114919</c:v>
                </c:pt>
                <c:pt idx="161" formatCode="0">
                  <c:v>3743.9680269129963</c:v>
                </c:pt>
                <c:pt idx="162" formatCode="0">
                  <c:v>3690.1958462910193</c:v>
                </c:pt>
                <c:pt idx="163" formatCode="0">
                  <c:v>3593.9627418473447</c:v>
                </c:pt>
                <c:pt idx="164" formatCode="0">
                  <c:v>3533.077221797771</c:v>
                </c:pt>
                <c:pt idx="165" formatCode="0">
                  <c:v>3356.6672469182913</c:v>
                </c:pt>
                <c:pt idx="166" formatCode="0">
                  <c:v>3125.9758492780356</c:v>
                </c:pt>
                <c:pt idx="167" formatCode="0">
                  <c:v>2900.1449565021476</c:v>
                </c:pt>
                <c:pt idx="168" formatCode="0">
                  <c:v>2794.4260663771443</c:v>
                </c:pt>
                <c:pt idx="169" formatCode="0">
                  <c:v>2775.0778675338556</c:v>
                </c:pt>
                <c:pt idx="170" formatCode="0">
                  <c:v>2748.3833746699383</c:v>
                </c:pt>
                <c:pt idx="171" formatCode="0">
                  <c:v>2702.8371868124659</c:v>
                </c:pt>
                <c:pt idx="172" formatCode="0">
                  <c:v>2614.5955709290697</c:v>
                </c:pt>
                <c:pt idx="173" formatCode="0">
                  <c:v>2611.0204120804351</c:v>
                </c:pt>
                <c:pt idx="174" formatCode="0">
                  <c:v>2576.9287962932463</c:v>
                </c:pt>
                <c:pt idx="175" formatCode="0">
                  <c:v>2585.0410268344913</c:v>
                </c:pt>
                <c:pt idx="176" formatCode="0">
                  <c:v>2602.4545019996494</c:v>
                </c:pt>
                <c:pt idx="177" formatCode="0">
                  <c:v>2808.1629373998067</c:v>
                </c:pt>
                <c:pt idx="178" formatCode="0">
                  <c:v>2921.5654194861872</c:v>
                </c:pt>
                <c:pt idx="179" formatCode="0">
                  <c:v>2990.293355196482</c:v>
                </c:pt>
                <c:pt idx="180" formatCode="0">
                  <c:v>3176.6012741797144</c:v>
                </c:pt>
                <c:pt idx="181" formatCode="0">
                  <c:v>3248.4826687875343</c:v>
                </c:pt>
                <c:pt idx="182" formatCode="0">
                  <c:v>3243.9693845027514</c:v>
                </c:pt>
                <c:pt idx="183" formatCode="0">
                  <c:v>3267.7994234161342</c:v>
                </c:pt>
                <c:pt idx="184" formatCode="0">
                  <c:v>3391.9992289699062</c:v>
                </c:pt>
                <c:pt idx="185" formatCode="0">
                  <c:v>3519.5920191386449</c:v>
                </c:pt>
                <c:pt idx="186" formatCode="0">
                  <c:v>3547.00486631883</c:v>
                </c:pt>
                <c:pt idx="187" formatCode="0">
                  <c:v>3546.9637624886718</c:v>
                </c:pt>
                <c:pt idx="188" formatCode="0">
                  <c:v>3574.3303682374262</c:v>
                </c:pt>
                <c:pt idx="189" formatCode="0">
                  <c:v>3537.3157145648274</c:v>
                </c:pt>
                <c:pt idx="190" formatCode="0">
                  <c:v>3538.1857676209243</c:v>
                </c:pt>
                <c:pt idx="191" formatCode="0">
                  <c:v>3727.7146840968217</c:v>
                </c:pt>
                <c:pt idx="192" formatCode="0">
                  <c:v>3839.8125847727733</c:v>
                </c:pt>
              </c:numCache>
            </c:numRef>
          </c:val>
          <c:smooth val="0"/>
          <c:extLst>
            <c:ext xmlns:c16="http://schemas.microsoft.com/office/drawing/2014/chart" uri="{C3380CC4-5D6E-409C-BE32-E72D297353CC}">
              <c16:uniqueId val="{00000001-1271-4BE4-B064-D1FDA9B10C02}"/>
            </c:ext>
          </c:extLst>
        </c:ser>
        <c:dLbls>
          <c:showLegendKey val="0"/>
          <c:showVal val="0"/>
          <c:showCatName val="0"/>
          <c:showSerName val="0"/>
          <c:showPercent val="0"/>
          <c:showBubbleSize val="0"/>
        </c:dLbls>
        <c:smooth val="0"/>
        <c:axId val="411161184"/>
        <c:axId val="1"/>
      </c:lineChart>
      <c:catAx>
        <c:axId val="411161184"/>
        <c:scaling>
          <c:orientation val="minMax"/>
        </c:scaling>
        <c:delete val="0"/>
        <c:axPos val="b"/>
        <c:numFmt formatCode="General" sourceLinked="1"/>
        <c:majorTickMark val="out"/>
        <c:minorTickMark val="none"/>
        <c:tickLblPos val="nextTo"/>
        <c:spPr>
          <a:noFill/>
          <a:ln w="12700" cap="flat" cmpd="sng" algn="ctr">
            <a:solidFill>
              <a:srgbClr val="000000">
                <a:lumMod val="75000"/>
                <a:lumOff val="25000"/>
              </a:srgbClr>
            </a:solidFill>
            <a:round/>
          </a:ln>
          <a:effectLst/>
        </c:spPr>
        <c:txPr>
          <a:bodyPr rot="-540000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tickMarkSkip val="6"/>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title>
          <c:tx>
            <c:rich>
              <a:bodyPr rot="0" vert="horz"/>
              <a:lstStyle/>
              <a:p>
                <a:pPr algn="ctr">
                  <a:defRPr sz="1400" b="1" i="0" u="none" strike="noStrike" baseline="0">
                    <a:solidFill>
                      <a:srgbClr val="424242"/>
                    </a:solidFill>
                    <a:latin typeface="Calibri"/>
                    <a:ea typeface="Calibri"/>
                    <a:cs typeface="Calibri"/>
                  </a:defRPr>
                </a:pPr>
                <a:r>
                  <a:rPr lang="en-US"/>
                  <a:t>GWh</a:t>
                </a:r>
              </a:p>
            </c:rich>
          </c:tx>
          <c:layout>
            <c:manualLayout>
              <c:xMode val="edge"/>
              <c:yMode val="edge"/>
              <c:x val="1.5247851300140881E-2"/>
              <c:y val="4.8834551744650206E-3"/>
            </c:manualLayout>
          </c:layout>
          <c:overlay val="0"/>
        </c:title>
        <c:numFmt formatCode="#,##0" sourceLinked="0"/>
        <c:majorTickMark val="none"/>
        <c:minorTickMark val="none"/>
        <c:tickLblPos val="nextTo"/>
        <c:spPr>
          <a:ln w="6350">
            <a:noFill/>
          </a:ln>
        </c:spPr>
        <c:txPr>
          <a:bodyPr rot="0" vert="horz"/>
          <a:lstStyle/>
          <a:p>
            <a:pPr>
              <a:defRPr sz="1400" b="0" i="0" u="none" strike="noStrike" baseline="0">
                <a:solidFill>
                  <a:srgbClr val="424242"/>
                </a:solidFill>
                <a:latin typeface="Calibri"/>
                <a:ea typeface="Calibri"/>
                <a:cs typeface="Calibri"/>
              </a:defRPr>
            </a:pPr>
            <a:endParaRPr lang="en-US"/>
          </a:p>
        </c:txPr>
        <c:crossAx val="411161184"/>
        <c:crosses val="autoZero"/>
        <c:crossBetween val="midCat"/>
      </c:valAx>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351953032758183E-2"/>
          <c:y val="8.032759464388986E-2"/>
          <c:w val="0.87042828022919061"/>
          <c:h val="0.78092530806530536"/>
        </c:manualLayout>
      </c:layout>
      <c:barChart>
        <c:barDir val="col"/>
        <c:grouping val="stacked"/>
        <c:varyColors val="0"/>
        <c:ser>
          <c:idx val="0"/>
          <c:order val="0"/>
          <c:tx>
            <c:v>Condense etc</c:v>
          </c:tx>
          <c:spPr>
            <a:solidFill>
              <a:srgbClr val="460D56"/>
            </a:solidFill>
            <a:ln w="12700">
              <a:solidFill>
                <a:srgbClr val="FFFFFF"/>
              </a:solidFill>
              <a:prstDash val="solid"/>
            </a:ln>
          </c:spPr>
          <c:invertIfNegative val="0"/>
          <c:cat>
            <c:numRef>
              <c:f>'Hiili ja CO2'!$A$44:$A$56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'Hiili ja CO2'!$D$44:$D$56</c:f>
              <c:numCache>
                <c:formatCode>0</c:formatCode>
                <c:ptCount val="13"/>
                <c:pt idx="0">
                  <c:v>12539.832536503529</c:v>
                </c:pt>
                <c:pt idx="1">
                  <c:v>8157.3546251982489</c:v>
                </c:pt>
                <c:pt idx="2">
                  <c:v>4165.9389059184869</c:v>
                </c:pt>
                <c:pt idx="3">
                  <c:v>7337.9255463050031</c:v>
                </c:pt>
                <c:pt idx="4">
                  <c:v>5220.0542697639303</c:v>
                </c:pt>
                <c:pt idx="5">
                  <c:v>2938.3891142608945</c:v>
                </c:pt>
                <c:pt idx="6">
                  <c:v>3346.2077106780785</c:v>
                </c:pt>
                <c:pt idx="7">
                  <c:v>2275.6631083421462</c:v>
                </c:pt>
                <c:pt idx="8">
                  <c:v>3229.6018507222848</c:v>
                </c:pt>
                <c:pt idx="9">
                  <c:v>1778.0325020996349</c:v>
                </c:pt>
                <c:pt idx="10">
                  <c:v>1406.2199295249673</c:v>
                </c:pt>
                <c:pt idx="11">
                  <c:v>1725.6117950583543</c:v>
                </c:pt>
                <c:pt idx="12">
                  <c:v>1990.6067677196424</c:v>
                </c:pt>
              </c:numCache>
            </c:numRef>
          </c:val>
          <c:extLst>
            <c:ext xmlns:c16="http://schemas.microsoft.com/office/drawing/2014/chart" uri="{C3380CC4-5D6E-409C-BE32-E72D297353CC}">
              <c16:uniqueId val="{00000000-03BB-4C90-AC03-F1FEE4AC80EA}"/>
            </c:ext>
          </c:extLst>
        </c:ser>
        <c:ser>
          <c:idx val="1"/>
          <c:order val="1"/>
          <c:tx>
            <c:v>CHP</c:v>
          </c:tx>
          <c:spPr>
            <a:solidFill>
              <a:srgbClr val="9E78B2"/>
            </a:solidFill>
            <a:ln w="12700">
              <a:solidFill>
                <a:srgbClr val="FFFFFF"/>
              </a:solidFill>
              <a:prstDash val="solid"/>
            </a:ln>
          </c:spPr>
          <c:invertIfNegative val="0"/>
          <c:cat>
            <c:numRef>
              <c:f>'Hiili ja CO2'!$A$44:$A$56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'Hiili ja CO2'!$E$44:$E$56</c:f>
              <c:numCache>
                <c:formatCode>0</c:formatCode>
                <c:ptCount val="13"/>
                <c:pt idx="0">
                  <c:v>6471.6908858347379</c:v>
                </c:pt>
                <c:pt idx="1">
                  <c:v>5643.6557944862634</c:v>
                </c:pt>
                <c:pt idx="2">
                  <c:v>4885.3028165599198</c:v>
                </c:pt>
                <c:pt idx="3">
                  <c:v>4610.2828005080664</c:v>
                </c:pt>
                <c:pt idx="4">
                  <c:v>4228.5617780706034</c:v>
                </c:pt>
                <c:pt idx="5">
                  <c:v>3965.2069990952541</c:v>
                </c:pt>
                <c:pt idx="6">
                  <c:v>4119.1533778709118</c:v>
                </c:pt>
                <c:pt idx="7">
                  <c:v>3953.4723134783026</c:v>
                </c:pt>
                <c:pt idx="8">
                  <c:v>4006.8483429026019</c:v>
                </c:pt>
                <c:pt idx="9">
                  <c:v>3680.474471062073</c:v>
                </c:pt>
                <c:pt idx="10">
                  <c:v>2882.9052766958425</c:v>
                </c:pt>
                <c:pt idx="11">
                  <c:v>2959.4490242307043</c:v>
                </c:pt>
                <c:pt idx="12">
                  <c:v>2405.7765143636561</c:v>
                </c:pt>
              </c:numCache>
            </c:numRef>
          </c:val>
          <c:extLst>
            <c:ext xmlns:c16="http://schemas.microsoft.com/office/drawing/2014/chart" uri="{C3380CC4-5D6E-409C-BE32-E72D297353CC}">
              <c16:uniqueId val="{00000001-03BB-4C90-AC03-F1FEE4AC80EA}"/>
            </c:ext>
          </c:extLst>
        </c:ser>
        <c:dLbls>
          <c:showLegendKey val="0"/>
          <c:showVal val="0"/>
          <c:showCatName val="0"/>
          <c:showSerName val="0"/>
          <c:showPercent val="0"/>
          <c:showBubbleSize val="0"/>
        </c:dLbls>
        <c:gapWidth val="150"/>
        <c:overlap val="100"/>
        <c:axId val="1048311160"/>
        <c:axId val="1"/>
      </c:barChart>
      <c:lineChart>
        <c:grouping val="standard"/>
        <c:varyColors val="0"/>
        <c:ser>
          <c:idx val="2"/>
          <c:order val="2"/>
          <c:tx>
            <c:v>Specific carbon dioxide emissions</c:v>
          </c:tx>
          <c:spPr>
            <a:ln w="38100">
              <a:solidFill>
                <a:srgbClr val="B21C58"/>
              </a:solidFill>
            </a:ln>
            <a:effectLst/>
          </c:spPr>
          <c:marker>
            <c:symbol val="square"/>
            <c:size val="5"/>
            <c:spPr>
              <a:solidFill>
                <a:srgbClr val="B21C58"/>
              </a:solidFill>
              <a:ln>
                <a:solidFill>
                  <a:srgbClr val="B21C58"/>
                </a:solidFill>
              </a:ln>
            </c:spPr>
          </c:marker>
          <c:dLbls>
            <c:dLbl>
              <c:idx val="1"/>
              <c:layout>
                <c:manualLayout>
                  <c:x val="-1.9114125729113255E-2"/>
                  <c:y val="-3.099426131055652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BB-4C90-AC03-F1FEE4AC80EA}"/>
                </c:ext>
              </c:extLst>
            </c:dLbl>
            <c:dLbl>
              <c:idx val="2"/>
              <c:layout>
                <c:manualLayout>
                  <c:x val="-2.7387135036248702E-2"/>
                  <c:y val="-3.099426131055652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BB-4C90-AC03-F1FEE4AC80EA}"/>
                </c:ext>
              </c:extLst>
            </c:dLbl>
            <c:dLbl>
              <c:idx val="4"/>
              <c:layout>
                <c:manualLayout>
                  <c:x val="-1.9114125729113279E-2"/>
                  <c:y val="-3.777392232750567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BB-4C90-AC03-F1FEE4AC80EA}"/>
                </c:ext>
              </c:extLst>
            </c:dLbl>
            <c:dLbl>
              <c:idx val="5"/>
              <c:layout>
                <c:manualLayout>
                  <c:x val="-2.3250630382681065E-2"/>
                  <c:y val="-3.3254148316206281E-2"/>
                </c:manualLayout>
              </c:layout>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BB-4C90-AC03-F1FEE4AC80EA}"/>
                </c:ext>
              </c:extLst>
            </c:dLbl>
            <c:spPr>
              <a:noFill/>
              <a:ln w="25400">
                <a:noFill/>
              </a:ln>
            </c:spPr>
            <c:txPr>
              <a:bodyPr wrap="square" lIns="38100" tIns="19050" rIns="38100" bIns="19050" anchor="ctr">
                <a:spAutoFit/>
              </a:bodyPr>
              <a:lstStyle/>
              <a:p>
                <a:pPr>
                  <a:defRPr sz="1100" b="0" i="0" u="none" strike="noStrike" baseline="0">
                    <a:solidFill>
                      <a:srgbClr val="424242"/>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'Hiili ja CO2'!$A$44:$A$56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'Hiili ja CO2'!$L$44:$L$56</c:f>
              <c:numCache>
                <c:formatCode>0</c:formatCode>
                <c:ptCount val="13"/>
                <c:pt idx="0">
                  <c:v>226.74770066860668</c:v>
                </c:pt>
                <c:pt idx="1">
                  <c:v>182.0824997762542</c:v>
                </c:pt>
                <c:pt idx="2">
                  <c:v>124.01045074537724</c:v>
                </c:pt>
                <c:pt idx="3">
                  <c:v>159.75395322306659</c:v>
                </c:pt>
                <c:pt idx="4">
                  <c:v>132.96275501149071</c:v>
                </c:pt>
                <c:pt idx="5">
                  <c:v>97.192195780517636</c:v>
                </c:pt>
                <c:pt idx="6">
                  <c:v>111.1564356227962</c:v>
                </c:pt>
                <c:pt idx="7">
                  <c:v>94.994397823974566</c:v>
                </c:pt>
                <c:pt idx="8">
                  <c:v>107.18169476795391</c:v>
                </c:pt>
                <c:pt idx="9">
                  <c:v>82.662631256100241</c:v>
                </c:pt>
                <c:pt idx="10">
                  <c:v>64.420813383738135</c:v>
                </c:pt>
                <c:pt idx="11">
                  <c:v>67.598031949109654</c:v>
                </c:pt>
                <c:pt idx="12">
                  <c:v>63.566825184455872</c:v>
                </c:pt>
              </c:numCache>
            </c:numRef>
          </c:val>
          <c:smooth val="0"/>
          <c:extLst>
            <c:ext xmlns:c16="http://schemas.microsoft.com/office/drawing/2014/chart" uri="{C3380CC4-5D6E-409C-BE32-E72D297353CC}">
              <c16:uniqueId val="{00000006-03BB-4C90-AC03-F1FEE4AC80EA}"/>
            </c:ext>
          </c:extLst>
        </c:ser>
        <c:dLbls>
          <c:showLegendKey val="0"/>
          <c:showVal val="0"/>
          <c:showCatName val="0"/>
          <c:showSerName val="0"/>
          <c:showPercent val="0"/>
          <c:showBubbleSize val="0"/>
        </c:dLbls>
        <c:marker val="1"/>
        <c:smooth val="0"/>
        <c:axId val="3"/>
        <c:axId val="4"/>
      </c:lineChart>
      <c:catAx>
        <c:axId val="1048311160"/>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30000"/>
        </c:scaling>
        <c:delete val="0"/>
        <c:axPos val="l"/>
        <c:majorGridlines>
          <c:spPr>
            <a:ln w="6350" cap="flat" cmpd="sng" algn="ctr">
              <a:solidFill>
                <a:schemeClr val="bg1">
                  <a:lumMod val="85000"/>
                </a:schemeClr>
              </a:solidFill>
              <a:round/>
            </a:ln>
            <a:effectLst/>
          </c:spPr>
        </c:majorGridlines>
        <c:title>
          <c:tx>
            <c:rich>
              <a:bodyPr rot="0" vert="horz"/>
              <a:lstStyle/>
              <a:p>
                <a:pPr algn="ctr">
                  <a:defRPr sz="1000" b="0" i="0" u="none" strike="noStrike" baseline="0">
                    <a:solidFill>
                      <a:srgbClr val="000000"/>
                    </a:solidFill>
                    <a:latin typeface="Calibri"/>
                    <a:ea typeface="Calibri"/>
                    <a:cs typeface="Calibri"/>
                  </a:defRPr>
                </a:pPr>
                <a:r>
                  <a:rPr lang="en-US" sz="1400" b="1" i="0" u="none" strike="noStrike" baseline="0">
                    <a:solidFill>
                      <a:srgbClr val="424242"/>
                    </a:solidFill>
                    <a:latin typeface="Calibri"/>
                    <a:cs typeface="Calibri"/>
                  </a:rPr>
                  <a:t>1000 t CO</a:t>
                </a:r>
                <a:r>
                  <a:rPr lang="en-US" sz="1400" b="1" i="0" u="none" strike="noStrike" baseline="-25000">
                    <a:solidFill>
                      <a:srgbClr val="424242"/>
                    </a:solidFill>
                    <a:latin typeface="Calibri"/>
                    <a:cs typeface="Calibri"/>
                  </a:rPr>
                  <a:t>2</a:t>
                </a:r>
              </a:p>
            </c:rich>
          </c:tx>
          <c:layout>
            <c:manualLayout>
              <c:xMode val="edge"/>
              <c:yMode val="edge"/>
              <c:x val="2.7574526296932633E-3"/>
              <c:y val="3.8918101339027538E-3"/>
            </c:manualLayout>
          </c:layout>
          <c:overlay val="0"/>
        </c:title>
        <c:numFmt formatCode="#,##0" sourceLinked="0"/>
        <c:majorTickMark val="out"/>
        <c:minorTickMark val="none"/>
        <c:tickLblPos val="nextTo"/>
        <c:spPr>
          <a:noFill/>
          <a:ln w="9525">
            <a:solidFill>
              <a:srgbClr val="FFFFFF">
                <a:lumMod val="65000"/>
              </a:srgbClr>
            </a:solidFill>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048311160"/>
        <c:crosses val="autoZero"/>
        <c:crossBetween val="between"/>
        <c:majorUnit val="5000"/>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 sourceLinked="0"/>
        <c:majorTickMark val="out"/>
        <c:minorTickMark val="none"/>
        <c:tickLblPos val="nextTo"/>
        <c:spPr>
          <a:ln w="9525">
            <a:solidFill>
              <a:srgbClr val="FFFFFF">
                <a:lumMod val="65000"/>
              </a:srgbClr>
            </a:solidFill>
          </a:ln>
        </c:spPr>
        <c:txPr>
          <a:bodyPr rot="0" vert="horz"/>
          <a:lstStyle/>
          <a:p>
            <a:pPr>
              <a:defRPr sz="1400" b="0" i="0" u="none" strike="noStrike" baseline="0">
                <a:solidFill>
                  <a:srgbClr val="424242"/>
                </a:solidFill>
                <a:latin typeface="Calibri"/>
                <a:ea typeface="Calibri"/>
                <a:cs typeface="Calibri"/>
              </a:defRPr>
            </a:pPr>
            <a:endParaRPr lang="en-US"/>
          </a:p>
        </c:txPr>
        <c:crossAx val="3"/>
        <c:crosses val="max"/>
        <c:crossBetween val="between"/>
      </c:valAx>
      <c:spPr>
        <a:noFill/>
        <a:ln w="25400">
          <a:noFill/>
        </a:ln>
      </c:spPr>
    </c:plotArea>
    <c:legend>
      <c:legendPos val="b"/>
      <c:layout>
        <c:manualLayout>
          <c:xMode val="edge"/>
          <c:yMode val="edge"/>
          <c:x val="0.25051759834368531"/>
          <c:y val="0.94230769230769229"/>
          <c:w val="0.49551414768806074"/>
          <c:h val="4.1855203619909499E-2"/>
        </c:manualLayout>
      </c:layout>
      <c:overlay val="0"/>
      <c:spPr>
        <a:noFill/>
        <a:ln w="25400">
          <a:noFill/>
        </a:ln>
      </c:spPr>
      <c:txPr>
        <a:bodyPr/>
        <a:lstStyle/>
        <a:p>
          <a:pPr>
            <a:defRPr sz="1100" b="0" i="0" u="none" strike="noStrike" baseline="0">
              <a:solidFill>
                <a:srgbClr val="424242"/>
              </a:solidFill>
              <a:latin typeface="Calibri"/>
              <a:ea typeface="Calibri"/>
              <a:cs typeface="Calibri"/>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078846959999792E-2"/>
          <c:y val="9.2965966900214275E-2"/>
          <c:w val="0.8695504681955446"/>
          <c:h val="0.73402126904420739"/>
        </c:manualLayout>
      </c:layout>
      <c:lineChart>
        <c:grouping val="standard"/>
        <c:varyColors val="0"/>
        <c:ser>
          <c:idx val="0"/>
          <c:order val="0"/>
          <c:tx>
            <c:v>Tilasto</c:v>
          </c:tx>
          <c:spPr>
            <a:ln w="38100" cap="rnd">
              <a:solidFill>
                <a:schemeClr val="accent1"/>
              </a:solidFill>
              <a:round/>
            </a:ln>
            <a:effectLst/>
          </c:spPr>
          <c:marker>
            <c:symbol val="none"/>
          </c:marker>
          <c:cat>
            <c:numRef>
              <c:f>Kulhuiput!$A$12:$A$54</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Kulhuiput!$B$12:$B$54</c:f>
              <c:numCache>
                <c:formatCode>General</c:formatCode>
                <c:ptCount val="43"/>
                <c:pt idx="0">
                  <c:v>6600</c:v>
                </c:pt>
                <c:pt idx="1">
                  <c:v>6680</c:v>
                </c:pt>
                <c:pt idx="2">
                  <c:v>7120</c:v>
                </c:pt>
                <c:pt idx="3">
                  <c:v>7150</c:v>
                </c:pt>
                <c:pt idx="4">
                  <c:v>7720</c:v>
                </c:pt>
                <c:pt idx="5">
                  <c:v>8840</c:v>
                </c:pt>
                <c:pt idx="6">
                  <c:v>8870</c:v>
                </c:pt>
                <c:pt idx="7">
                  <c:v>10050</c:v>
                </c:pt>
                <c:pt idx="8">
                  <c:v>9480</c:v>
                </c:pt>
                <c:pt idx="9">
                  <c:v>9930</c:v>
                </c:pt>
                <c:pt idx="10">
                  <c:v>10450</c:v>
                </c:pt>
                <c:pt idx="11">
                  <c:v>10270</c:v>
                </c:pt>
                <c:pt idx="12">
                  <c:v>10400</c:v>
                </c:pt>
                <c:pt idx="13">
                  <c:v>10380</c:v>
                </c:pt>
                <c:pt idx="14">
                  <c:v>11300</c:v>
                </c:pt>
                <c:pt idx="15">
                  <c:v>10860</c:v>
                </c:pt>
                <c:pt idx="16">
                  <c:v>11220</c:v>
                </c:pt>
                <c:pt idx="17">
                  <c:v>11320</c:v>
                </c:pt>
                <c:pt idx="18">
                  <c:v>12190</c:v>
                </c:pt>
                <c:pt idx="19">
                  <c:v>13080</c:v>
                </c:pt>
                <c:pt idx="20">
                  <c:v>12400</c:v>
                </c:pt>
                <c:pt idx="21">
                  <c:v>13310</c:v>
                </c:pt>
                <c:pt idx="22">
                  <c:v>13550</c:v>
                </c:pt>
                <c:pt idx="23">
                  <c:v>14040</c:v>
                </c:pt>
                <c:pt idx="24">
                  <c:v>13570</c:v>
                </c:pt>
                <c:pt idx="25">
                  <c:v>13475</c:v>
                </c:pt>
                <c:pt idx="26">
                  <c:v>14849</c:v>
                </c:pt>
                <c:pt idx="27">
                  <c:v>14921</c:v>
                </c:pt>
                <c:pt idx="28">
                  <c:v>13816</c:v>
                </c:pt>
                <c:pt idx="29">
                  <c:v>13342</c:v>
                </c:pt>
                <c:pt idx="30">
                  <c:v>14624</c:v>
                </c:pt>
                <c:pt idx="31">
                  <c:v>14965</c:v>
                </c:pt>
                <c:pt idx="32">
                  <c:v>14441</c:v>
                </c:pt>
                <c:pt idx="33">
                  <c:v>14170</c:v>
                </c:pt>
                <c:pt idx="34">
                  <c:v>14388</c:v>
                </c:pt>
                <c:pt idx="35">
                  <c:v>13567</c:v>
                </c:pt>
                <c:pt idx="36">
                  <c:v>15149</c:v>
                </c:pt>
                <c:pt idx="37">
                  <c:v>14363</c:v>
                </c:pt>
                <c:pt idx="38" formatCode="0">
                  <c:v>14184</c:v>
                </c:pt>
                <c:pt idx="39" formatCode="0">
                  <c:v>14714</c:v>
                </c:pt>
                <c:pt idx="40" formatCode="0">
                  <c:v>12844</c:v>
                </c:pt>
                <c:pt idx="41" formatCode="0">
                  <c:v>14764.572801774904</c:v>
                </c:pt>
                <c:pt idx="42" formatCode="0">
                  <c:v>14057.688179044872</c:v>
                </c:pt>
              </c:numCache>
            </c:numRef>
          </c:val>
          <c:smooth val="0"/>
          <c:extLst>
            <c:ext xmlns:c16="http://schemas.microsoft.com/office/drawing/2014/chart" uri="{C3380CC4-5D6E-409C-BE32-E72D297353CC}">
              <c16:uniqueId val="{00000000-36F0-428C-9A9E-C574F6CDA068}"/>
            </c:ext>
          </c:extLst>
        </c:ser>
        <c:ser>
          <c:idx val="1"/>
          <c:order val="1"/>
          <c:tx>
            <c:v>Peak of year 2022 14 058 MW (11.1.2022)</c:v>
          </c:tx>
          <c:spPr>
            <a:ln w="38100" cap="rnd">
              <a:solidFill>
                <a:schemeClr val="accent3"/>
              </a:solidFill>
              <a:round/>
            </a:ln>
            <a:effectLst/>
          </c:spPr>
          <c:marker>
            <c:symbol val="none"/>
          </c:marker>
          <c:dPt>
            <c:idx val="38"/>
            <c:bubble3D val="0"/>
            <c:spPr>
              <a:ln w="38100" cap="rnd">
                <a:solidFill>
                  <a:srgbClr val="460D56"/>
                </a:solidFill>
                <a:round/>
              </a:ln>
              <a:effectLst/>
            </c:spPr>
            <c:extLst>
              <c:ext xmlns:c16="http://schemas.microsoft.com/office/drawing/2014/chart" uri="{C3380CC4-5D6E-409C-BE32-E72D297353CC}">
                <c16:uniqueId val="{00000002-36F0-428C-9A9E-C574F6CDA068}"/>
              </c:ext>
            </c:extLst>
          </c:dPt>
          <c:dPt>
            <c:idx val="39"/>
            <c:bubble3D val="0"/>
            <c:spPr>
              <a:ln w="38100" cap="rnd">
                <a:solidFill>
                  <a:srgbClr val="460D56"/>
                </a:solidFill>
                <a:round/>
              </a:ln>
              <a:effectLst/>
            </c:spPr>
            <c:extLst>
              <c:ext xmlns:c16="http://schemas.microsoft.com/office/drawing/2014/chart" uri="{C3380CC4-5D6E-409C-BE32-E72D297353CC}">
                <c16:uniqueId val="{00000004-36F0-428C-9A9E-C574F6CDA068}"/>
              </c:ext>
            </c:extLst>
          </c:dPt>
          <c:cat>
            <c:numRef>
              <c:f>Kulhuiput!$A$12:$A$54</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Kulhuiput!$C$12:$C$54</c:f>
              <c:numCache>
                <c:formatCode>General</c:formatCode>
                <c:ptCount val="43"/>
                <c:pt idx="41" formatCode="0">
                  <c:v>14764.572801774904</c:v>
                </c:pt>
                <c:pt idx="42" formatCode="0">
                  <c:v>14057.688179044872</c:v>
                </c:pt>
              </c:numCache>
            </c:numRef>
          </c:val>
          <c:smooth val="0"/>
          <c:extLst>
            <c:ext xmlns:c16="http://schemas.microsoft.com/office/drawing/2014/chart" uri="{C3380CC4-5D6E-409C-BE32-E72D297353CC}">
              <c16:uniqueId val="{00000005-36F0-428C-9A9E-C574F6CDA068}"/>
            </c:ext>
          </c:extLst>
        </c:ser>
        <c:dLbls>
          <c:showLegendKey val="0"/>
          <c:showVal val="0"/>
          <c:showCatName val="0"/>
          <c:showSerName val="0"/>
          <c:showPercent val="0"/>
          <c:showBubbleSize val="0"/>
        </c:dLbls>
        <c:smooth val="0"/>
        <c:axId val="414685104"/>
        <c:axId val="1"/>
      </c:lineChart>
      <c:catAx>
        <c:axId val="414685104"/>
        <c:scaling>
          <c:orientation val="minMax"/>
        </c:scaling>
        <c:delete val="0"/>
        <c:axPos val="b"/>
        <c:numFmt formatCode="General" sourceLinked="1"/>
        <c:majorTickMark val="out"/>
        <c:minorTickMark val="none"/>
        <c:tickLblPos val="nextTo"/>
        <c:spPr>
          <a:noFill/>
          <a:ln w="12700" cap="flat" cmpd="sng" algn="ctr">
            <a:solidFill>
              <a:srgbClr val="000000">
                <a:lumMod val="75000"/>
                <a:lumOff val="25000"/>
              </a:srgb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tickLblSkip val="4"/>
        <c:tickMarkSkip val="2"/>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title>
          <c:tx>
            <c:rich>
              <a:bodyPr rot="0" vert="horz"/>
              <a:lstStyle/>
              <a:p>
                <a:pPr algn="ctr">
                  <a:defRPr sz="1400" b="1" i="0" u="none" strike="noStrike" baseline="0">
                    <a:solidFill>
                      <a:srgbClr val="424242"/>
                    </a:solidFill>
                    <a:latin typeface="Calibri"/>
                    <a:ea typeface="Calibri"/>
                    <a:cs typeface="Calibri"/>
                  </a:defRPr>
                </a:pPr>
                <a:r>
                  <a:rPr lang="en-US"/>
                  <a:t>MW</a:t>
                </a:r>
              </a:p>
            </c:rich>
          </c:tx>
          <c:layout>
            <c:manualLayout>
              <c:xMode val="edge"/>
              <c:yMode val="edge"/>
              <c:x val="8.470941132358455E-3"/>
              <c:y val="2.3483045927670254E-3"/>
            </c:manualLayout>
          </c:layout>
          <c:overlay val="0"/>
        </c:title>
        <c:numFmt formatCode="#,##0" sourceLinked="0"/>
        <c:majorTickMark val="none"/>
        <c:minorTickMark val="none"/>
        <c:tickLblPos val="nextTo"/>
        <c:spPr>
          <a:ln w="6350">
            <a:noFill/>
          </a:ln>
        </c:spPr>
        <c:txPr>
          <a:bodyPr rot="0" vert="horz"/>
          <a:lstStyle/>
          <a:p>
            <a:pPr>
              <a:defRPr sz="1400" b="0" i="0" u="none" strike="noStrike" baseline="0">
                <a:solidFill>
                  <a:srgbClr val="424242"/>
                </a:solidFill>
                <a:latin typeface="Calibri"/>
                <a:ea typeface="Calibri"/>
                <a:cs typeface="Calibri"/>
              </a:defRPr>
            </a:pPr>
            <a:endParaRPr lang="en-US"/>
          </a:p>
        </c:txPr>
        <c:crossAx val="414685104"/>
        <c:crosses val="autoZero"/>
        <c:crossBetween val="midCat"/>
      </c:valAx>
      <c:spPr>
        <a:noFill/>
        <a:ln w="25400">
          <a:noFill/>
        </a:ln>
      </c:spPr>
    </c:plotArea>
    <c:legend>
      <c:legendPos val="r"/>
      <c:legendEntry>
        <c:idx val="0"/>
        <c:delete val="1"/>
      </c:legendEntry>
      <c:overlay val="0"/>
      <c:spPr>
        <a:noFill/>
        <a:ln w="25400">
          <a:noFill/>
        </a:ln>
      </c:spPr>
      <c:txPr>
        <a:bodyPr/>
        <a:lstStyle/>
        <a:p>
          <a:pPr>
            <a:defRPr sz="1010" b="0" i="0" u="none" strike="noStrike" baseline="0">
              <a:solidFill>
                <a:srgbClr val="424242"/>
              </a:solidFill>
              <a:latin typeface="Calibri"/>
              <a:ea typeface="Calibri"/>
              <a:cs typeface="Calibri"/>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83712105790293"/>
          <c:y val="0.15715627919391434"/>
          <c:w val="0.85411427501241766"/>
          <c:h val="0.75941100582766141"/>
        </c:manualLayout>
      </c:layout>
      <c:barChart>
        <c:barDir val="bar"/>
        <c:grouping val="stacked"/>
        <c:varyColors val="0"/>
        <c:ser>
          <c:idx val="0"/>
          <c:order val="0"/>
          <c:tx>
            <c:v>Nuclear power</c:v>
          </c:tx>
          <c:spPr>
            <a:solidFill>
              <a:srgbClr val="EA7911"/>
            </a:solidFill>
            <a:ln w="12700">
              <a:solidFill>
                <a:srgbClr val="FFFFFF"/>
              </a:solidFill>
              <a:prstDash val="solid"/>
            </a:ln>
          </c:spPr>
          <c:invertIfNegative val="0"/>
          <c:dLbls>
            <c:spPr>
              <a:noFill/>
              <a:ln w="25400">
                <a:noFill/>
              </a:ln>
            </c:spPr>
            <c:txPr>
              <a:bodyPr wrap="square" lIns="38100" tIns="19050" rIns="38100" bIns="19050" anchor="ctr">
                <a:spAutoFit/>
              </a:bodyPr>
              <a:lstStyle/>
              <a:p>
                <a:pPr>
                  <a:defRPr sz="1200" b="0" i="0" u="none" strike="noStrike" baseline="0">
                    <a:solidFill>
                      <a:srgbClr val="424242"/>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 11.1.22'!$A$2:$A$25</c:f>
              <c:strCache>
                <c:ptCount val="24"/>
                <c:pt idx="0">
                  <c:v>1  12638</c:v>
                </c:pt>
                <c:pt idx="1">
                  <c:v>2  12357</c:v>
                </c:pt>
                <c:pt idx="2">
                  <c:v>3  12189</c:v>
                </c:pt>
                <c:pt idx="3">
                  <c:v>4  12186</c:v>
                </c:pt>
                <c:pt idx="4">
                  <c:v>5  12293</c:v>
                </c:pt>
                <c:pt idx="5">
                  <c:v>6  12627</c:v>
                </c:pt>
                <c:pt idx="6">
                  <c:v>7  13505</c:v>
                </c:pt>
                <c:pt idx="7">
                  <c:v>8  13863</c:v>
                </c:pt>
                <c:pt idx="8">
                  <c:v>9  14058</c:v>
                </c:pt>
                <c:pt idx="9">
                  <c:v>10  13893</c:v>
                </c:pt>
                <c:pt idx="10">
                  <c:v>11  13788</c:v>
                </c:pt>
                <c:pt idx="11">
                  <c:v>12  13798</c:v>
                </c:pt>
                <c:pt idx="12">
                  <c:v>13  13650</c:v>
                </c:pt>
                <c:pt idx="13">
                  <c:v>14  13484</c:v>
                </c:pt>
                <c:pt idx="14">
                  <c:v>15  13325</c:v>
                </c:pt>
                <c:pt idx="15">
                  <c:v>16  13292</c:v>
                </c:pt>
                <c:pt idx="16">
                  <c:v>17  13456</c:v>
                </c:pt>
                <c:pt idx="17">
                  <c:v>18  13434</c:v>
                </c:pt>
                <c:pt idx="18">
                  <c:v>19  13312</c:v>
                </c:pt>
                <c:pt idx="19">
                  <c:v>20  13224</c:v>
                </c:pt>
                <c:pt idx="20">
                  <c:v>21  12855</c:v>
                </c:pt>
                <c:pt idx="21">
                  <c:v>22  12282</c:v>
                </c:pt>
                <c:pt idx="22">
                  <c:v>23  12270</c:v>
                </c:pt>
                <c:pt idx="23">
                  <c:v>24  11932</c:v>
                </c:pt>
              </c:strCache>
            </c:strRef>
          </c:cat>
          <c:val>
            <c:numRef>
              <c:f>'data 11.1.22'!$P$2:$P$25</c:f>
              <c:numCache>
                <c:formatCode>0</c:formatCode>
                <c:ptCount val="24"/>
                <c:pt idx="0">
                  <c:v>2798.5371483906438</c:v>
                </c:pt>
                <c:pt idx="1">
                  <c:v>2799.9093370293804</c:v>
                </c:pt>
                <c:pt idx="2">
                  <c:v>2797.9562503460147</c:v>
                </c:pt>
                <c:pt idx="3">
                  <c:v>2800.026911590729</c:v>
                </c:pt>
                <c:pt idx="4">
                  <c:v>2800.6448295265777</c:v>
                </c:pt>
                <c:pt idx="5">
                  <c:v>2800.7225483044181</c:v>
                </c:pt>
                <c:pt idx="6">
                  <c:v>2800.7605645902254</c:v>
                </c:pt>
                <c:pt idx="7">
                  <c:v>2799.9845264978831</c:v>
                </c:pt>
                <c:pt idx="8">
                  <c:v>2799.1573656986179</c:v>
                </c:pt>
                <c:pt idx="9">
                  <c:v>2799.6686694135824</c:v>
                </c:pt>
                <c:pt idx="10">
                  <c:v>2799.8327679376025</c:v>
                </c:pt>
                <c:pt idx="11">
                  <c:v>2800.0529711414842</c:v>
                </c:pt>
                <c:pt idx="12">
                  <c:v>2799.3530422664944</c:v>
                </c:pt>
                <c:pt idx="13">
                  <c:v>2799.6249046974613</c:v>
                </c:pt>
                <c:pt idx="14">
                  <c:v>2799.6249046974613</c:v>
                </c:pt>
                <c:pt idx="15">
                  <c:v>2799.6807027943719</c:v>
                </c:pt>
                <c:pt idx="16">
                  <c:v>2799.783331436905</c:v>
                </c:pt>
                <c:pt idx="17">
                  <c:v>2799.7804955446172</c:v>
                </c:pt>
                <c:pt idx="18">
                  <c:v>2800.7620975049758</c:v>
                </c:pt>
                <c:pt idx="19">
                  <c:v>2800.9487298758258</c:v>
                </c:pt>
                <c:pt idx="20">
                  <c:v>2801.6742584271456</c:v>
                </c:pt>
                <c:pt idx="21">
                  <c:v>2801.0762683830512</c:v>
                </c:pt>
                <c:pt idx="22">
                  <c:v>2801.0375622856063</c:v>
                </c:pt>
                <c:pt idx="23">
                  <c:v>2800.2172229569792</c:v>
                </c:pt>
              </c:numCache>
            </c:numRef>
          </c:val>
          <c:extLst>
            <c:ext xmlns:c16="http://schemas.microsoft.com/office/drawing/2014/chart" uri="{C3380CC4-5D6E-409C-BE32-E72D297353CC}">
              <c16:uniqueId val="{00000000-02CC-4CE0-BF8E-2D43B8C22C10}"/>
            </c:ext>
          </c:extLst>
        </c:ser>
        <c:ser>
          <c:idx val="1"/>
          <c:order val="1"/>
          <c:tx>
            <c:v>Hydro power</c:v>
          </c:tx>
          <c:spPr>
            <a:solidFill>
              <a:srgbClr val="4EADBB"/>
            </a:solidFill>
            <a:ln w="12700">
              <a:solidFill>
                <a:srgbClr val="FFFFFF"/>
              </a:solidFill>
              <a:prstDash val="solid"/>
            </a:ln>
          </c:spPr>
          <c:invertIfNegative val="0"/>
          <c:dLbls>
            <c:spPr>
              <a:noFill/>
              <a:ln w="25400">
                <a:noFill/>
              </a:ln>
            </c:spPr>
            <c:txPr>
              <a:bodyPr wrap="square" lIns="38100" tIns="19050" rIns="38100" bIns="19050" anchor="ctr">
                <a:spAutoFit/>
              </a:bodyPr>
              <a:lstStyle/>
              <a:p>
                <a:pPr>
                  <a:defRPr sz="1100" b="0" i="0" u="none" strike="noStrike" baseline="0">
                    <a:solidFill>
                      <a:srgbClr val="424242"/>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 11.1.22'!$A$2:$A$25</c:f>
              <c:strCache>
                <c:ptCount val="24"/>
                <c:pt idx="0">
                  <c:v>1  12638</c:v>
                </c:pt>
                <c:pt idx="1">
                  <c:v>2  12357</c:v>
                </c:pt>
                <c:pt idx="2">
                  <c:v>3  12189</c:v>
                </c:pt>
                <c:pt idx="3">
                  <c:v>4  12186</c:v>
                </c:pt>
                <c:pt idx="4">
                  <c:v>5  12293</c:v>
                </c:pt>
                <c:pt idx="5">
                  <c:v>6  12627</c:v>
                </c:pt>
                <c:pt idx="6">
                  <c:v>7  13505</c:v>
                </c:pt>
                <c:pt idx="7">
                  <c:v>8  13863</c:v>
                </c:pt>
                <c:pt idx="8">
                  <c:v>9  14058</c:v>
                </c:pt>
                <c:pt idx="9">
                  <c:v>10  13893</c:v>
                </c:pt>
                <c:pt idx="10">
                  <c:v>11  13788</c:v>
                </c:pt>
                <c:pt idx="11">
                  <c:v>12  13798</c:v>
                </c:pt>
                <c:pt idx="12">
                  <c:v>13  13650</c:v>
                </c:pt>
                <c:pt idx="13">
                  <c:v>14  13484</c:v>
                </c:pt>
                <c:pt idx="14">
                  <c:v>15  13325</c:v>
                </c:pt>
                <c:pt idx="15">
                  <c:v>16  13292</c:v>
                </c:pt>
                <c:pt idx="16">
                  <c:v>17  13456</c:v>
                </c:pt>
                <c:pt idx="17">
                  <c:v>18  13434</c:v>
                </c:pt>
                <c:pt idx="18">
                  <c:v>19  13312</c:v>
                </c:pt>
                <c:pt idx="19">
                  <c:v>20  13224</c:v>
                </c:pt>
                <c:pt idx="20">
                  <c:v>21  12855</c:v>
                </c:pt>
                <c:pt idx="21">
                  <c:v>22  12282</c:v>
                </c:pt>
                <c:pt idx="22">
                  <c:v>23  12270</c:v>
                </c:pt>
                <c:pt idx="23">
                  <c:v>24  11932</c:v>
                </c:pt>
              </c:strCache>
            </c:strRef>
          </c:cat>
          <c:val>
            <c:numRef>
              <c:f>'data 11.1.22'!$L$2:$L$25</c:f>
              <c:numCache>
                <c:formatCode>0</c:formatCode>
                <c:ptCount val="24"/>
                <c:pt idx="0">
                  <c:v>1532.0502853253747</c:v>
                </c:pt>
                <c:pt idx="1">
                  <c:v>1558.1899442699992</c:v>
                </c:pt>
                <c:pt idx="2">
                  <c:v>1464.6164912694899</c:v>
                </c:pt>
                <c:pt idx="3">
                  <c:v>1376.0298349437096</c:v>
                </c:pt>
                <c:pt idx="4">
                  <c:v>1393.9415391227205</c:v>
                </c:pt>
                <c:pt idx="5">
                  <c:v>1519.4508739676915</c:v>
                </c:pt>
                <c:pt idx="6">
                  <c:v>1816.1701177350837</c:v>
                </c:pt>
                <c:pt idx="7">
                  <c:v>1984.0246086096183</c:v>
                </c:pt>
                <c:pt idx="8">
                  <c:v>2222.705634586227</c:v>
                </c:pt>
                <c:pt idx="9">
                  <c:v>2250.947524602163</c:v>
                </c:pt>
                <c:pt idx="10">
                  <c:v>2286.4181233109721</c:v>
                </c:pt>
                <c:pt idx="11">
                  <c:v>2247.5442871776227</c:v>
                </c:pt>
                <c:pt idx="12">
                  <c:v>2045.449882690097</c:v>
                </c:pt>
                <c:pt idx="13">
                  <c:v>2102.9229923706916</c:v>
                </c:pt>
                <c:pt idx="14">
                  <c:v>2022.582945266643</c:v>
                </c:pt>
                <c:pt idx="15">
                  <c:v>1940.4381421682692</c:v>
                </c:pt>
                <c:pt idx="16">
                  <c:v>2044.1554147158238</c:v>
                </c:pt>
                <c:pt idx="17">
                  <c:v>2198.1426401674794</c:v>
                </c:pt>
                <c:pt idx="18">
                  <c:v>2206.2953259128976</c:v>
                </c:pt>
                <c:pt idx="19">
                  <c:v>2280.9373018996007</c:v>
                </c:pt>
                <c:pt idx="20">
                  <c:v>2217.5613147641907</c:v>
                </c:pt>
                <c:pt idx="21">
                  <c:v>1925.5090865050377</c:v>
                </c:pt>
                <c:pt idx="22">
                  <c:v>1720.3152888056127</c:v>
                </c:pt>
                <c:pt idx="23">
                  <c:v>1580.8710740307274</c:v>
                </c:pt>
              </c:numCache>
            </c:numRef>
          </c:val>
          <c:extLst>
            <c:ext xmlns:c16="http://schemas.microsoft.com/office/drawing/2014/chart" uri="{C3380CC4-5D6E-409C-BE32-E72D297353CC}">
              <c16:uniqueId val="{00000001-02CC-4CE0-BF8E-2D43B8C22C10}"/>
            </c:ext>
          </c:extLst>
        </c:ser>
        <c:ser>
          <c:idx val="2"/>
          <c:order val="2"/>
          <c:tx>
            <c:v>Wind and solar power</c:v>
          </c:tx>
          <c:spPr>
            <a:solidFill>
              <a:srgbClr val="4EADBB">
                <a:lumMod val="75000"/>
              </a:srgbClr>
            </a:solidFill>
            <a:ln w="12700">
              <a:solidFill>
                <a:schemeClr val="bg1"/>
              </a:solidFill>
            </a:ln>
            <a:effectLst/>
          </c:spPr>
          <c:invertIfNegative val="0"/>
          <c:dLbls>
            <c:spPr>
              <a:noFill/>
              <a:ln w="25400">
                <a:noFill/>
              </a:ln>
            </c:spPr>
            <c:txPr>
              <a:bodyPr wrap="square" lIns="38100" tIns="19050" rIns="38100" bIns="19050" anchor="ctr">
                <a:spAutoFit/>
              </a:bodyPr>
              <a:lstStyle/>
              <a:p>
                <a:pPr>
                  <a:defRPr sz="1100" b="0"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 11.1.22'!$A$2:$A$25</c:f>
              <c:strCache>
                <c:ptCount val="24"/>
                <c:pt idx="0">
                  <c:v>1  12638</c:v>
                </c:pt>
                <c:pt idx="1">
                  <c:v>2  12357</c:v>
                </c:pt>
                <c:pt idx="2">
                  <c:v>3  12189</c:v>
                </c:pt>
                <c:pt idx="3">
                  <c:v>4  12186</c:v>
                </c:pt>
                <c:pt idx="4">
                  <c:v>5  12293</c:v>
                </c:pt>
                <c:pt idx="5">
                  <c:v>6  12627</c:v>
                </c:pt>
                <c:pt idx="6">
                  <c:v>7  13505</c:v>
                </c:pt>
                <c:pt idx="7">
                  <c:v>8  13863</c:v>
                </c:pt>
                <c:pt idx="8">
                  <c:v>9  14058</c:v>
                </c:pt>
                <c:pt idx="9">
                  <c:v>10  13893</c:v>
                </c:pt>
                <c:pt idx="10">
                  <c:v>11  13788</c:v>
                </c:pt>
                <c:pt idx="11">
                  <c:v>12  13798</c:v>
                </c:pt>
                <c:pt idx="12">
                  <c:v>13  13650</c:v>
                </c:pt>
                <c:pt idx="13">
                  <c:v>14  13484</c:v>
                </c:pt>
                <c:pt idx="14">
                  <c:v>15  13325</c:v>
                </c:pt>
                <c:pt idx="15">
                  <c:v>16  13292</c:v>
                </c:pt>
                <c:pt idx="16">
                  <c:v>17  13456</c:v>
                </c:pt>
                <c:pt idx="17">
                  <c:v>18  13434</c:v>
                </c:pt>
                <c:pt idx="18">
                  <c:v>19  13312</c:v>
                </c:pt>
                <c:pt idx="19">
                  <c:v>20  13224</c:v>
                </c:pt>
                <c:pt idx="20">
                  <c:v>21  12855</c:v>
                </c:pt>
                <c:pt idx="21">
                  <c:v>22  12282</c:v>
                </c:pt>
                <c:pt idx="22">
                  <c:v>23  12270</c:v>
                </c:pt>
                <c:pt idx="23">
                  <c:v>24  11932</c:v>
                </c:pt>
              </c:strCache>
            </c:strRef>
          </c:cat>
          <c:val>
            <c:numRef>
              <c:f>'data 11.1.22'!$O$2:$O$25</c:f>
              <c:numCache>
                <c:formatCode>0</c:formatCode>
                <c:ptCount val="24"/>
                <c:pt idx="0">
                  <c:v>1414.3877312919026</c:v>
                </c:pt>
                <c:pt idx="1">
                  <c:v>1725.4944786311996</c:v>
                </c:pt>
                <c:pt idx="2">
                  <c:v>1952.6210698502027</c:v>
                </c:pt>
                <c:pt idx="3">
                  <c:v>2131.3999353032486</c:v>
                </c:pt>
                <c:pt idx="4">
                  <c:v>2234.6402856449913</c:v>
                </c:pt>
                <c:pt idx="5">
                  <c:v>2280.3190648350956</c:v>
                </c:pt>
                <c:pt idx="6">
                  <c:v>2305.998331644048</c:v>
                </c:pt>
                <c:pt idx="7">
                  <c:v>2362.14476326573</c:v>
                </c:pt>
                <c:pt idx="8">
                  <c:v>2407.4445980855712</c:v>
                </c:pt>
                <c:pt idx="9">
                  <c:v>2393.894464769458</c:v>
                </c:pt>
                <c:pt idx="10">
                  <c:v>2403.17511839998</c:v>
                </c:pt>
                <c:pt idx="11">
                  <c:v>2446.4578121565678</c:v>
                </c:pt>
                <c:pt idx="12">
                  <c:v>2531.6344196528994</c:v>
                </c:pt>
                <c:pt idx="13">
                  <c:v>2549.450625207749</c:v>
                </c:pt>
                <c:pt idx="14">
                  <c:v>2542.2334084306622</c:v>
                </c:pt>
                <c:pt idx="15">
                  <c:v>2574.3356759202206</c:v>
                </c:pt>
                <c:pt idx="16">
                  <c:v>2461.1625215442537</c:v>
                </c:pt>
                <c:pt idx="17">
                  <c:v>2429.71660232358</c:v>
                </c:pt>
                <c:pt idx="18">
                  <c:v>2352.4155579816565</c:v>
                </c:pt>
                <c:pt idx="19">
                  <c:v>2411.0972428144792</c:v>
                </c:pt>
                <c:pt idx="20">
                  <c:v>2455.1077573185453</c:v>
                </c:pt>
                <c:pt idx="21">
                  <c:v>2457.859564186127</c:v>
                </c:pt>
                <c:pt idx="22">
                  <c:v>2434.1627611932022</c:v>
                </c:pt>
                <c:pt idx="23">
                  <c:v>2381.9694444760348</c:v>
                </c:pt>
              </c:numCache>
            </c:numRef>
          </c:val>
          <c:extLst>
            <c:ext xmlns:c16="http://schemas.microsoft.com/office/drawing/2014/chart" uri="{C3380CC4-5D6E-409C-BE32-E72D297353CC}">
              <c16:uniqueId val="{00000002-02CC-4CE0-BF8E-2D43B8C22C10}"/>
            </c:ext>
          </c:extLst>
        </c:ser>
        <c:ser>
          <c:idx val="3"/>
          <c:order val="3"/>
          <c:tx>
            <c:v>CHP</c:v>
          </c:tx>
          <c:spPr>
            <a:solidFill>
              <a:srgbClr val="9E78B2"/>
            </a:solidFill>
            <a:ln w="12700">
              <a:solidFill>
                <a:srgbClr val="FFFFFF"/>
              </a:solidFill>
              <a:prstDash val="solid"/>
            </a:ln>
          </c:spPr>
          <c:invertIfNegative val="0"/>
          <c:dLbls>
            <c:spPr>
              <a:noFill/>
              <a:ln w="25400">
                <a:noFill/>
              </a:ln>
            </c:spPr>
            <c:txPr>
              <a:bodyPr wrap="square" lIns="38100" tIns="19050" rIns="38100" bIns="19050" anchor="ctr">
                <a:spAutoFit/>
              </a:bodyPr>
              <a:lstStyle/>
              <a:p>
                <a:pPr>
                  <a:defRPr sz="1100" b="0" i="0" u="none" strike="noStrike" baseline="0">
                    <a:solidFill>
                      <a:srgbClr val="424242"/>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 11.1.22'!$A$2:$A$25</c:f>
              <c:strCache>
                <c:ptCount val="24"/>
                <c:pt idx="0">
                  <c:v>1  12638</c:v>
                </c:pt>
                <c:pt idx="1">
                  <c:v>2  12357</c:v>
                </c:pt>
                <c:pt idx="2">
                  <c:v>3  12189</c:v>
                </c:pt>
                <c:pt idx="3">
                  <c:v>4  12186</c:v>
                </c:pt>
                <c:pt idx="4">
                  <c:v>5  12293</c:v>
                </c:pt>
                <c:pt idx="5">
                  <c:v>6  12627</c:v>
                </c:pt>
                <c:pt idx="6">
                  <c:v>7  13505</c:v>
                </c:pt>
                <c:pt idx="7">
                  <c:v>8  13863</c:v>
                </c:pt>
                <c:pt idx="8">
                  <c:v>9  14058</c:v>
                </c:pt>
                <c:pt idx="9">
                  <c:v>10  13893</c:v>
                </c:pt>
                <c:pt idx="10">
                  <c:v>11  13788</c:v>
                </c:pt>
                <c:pt idx="11">
                  <c:v>12  13798</c:v>
                </c:pt>
                <c:pt idx="12">
                  <c:v>13  13650</c:v>
                </c:pt>
                <c:pt idx="13">
                  <c:v>14  13484</c:v>
                </c:pt>
                <c:pt idx="14">
                  <c:v>15  13325</c:v>
                </c:pt>
                <c:pt idx="15">
                  <c:v>16  13292</c:v>
                </c:pt>
                <c:pt idx="16">
                  <c:v>17  13456</c:v>
                </c:pt>
                <c:pt idx="17">
                  <c:v>18  13434</c:v>
                </c:pt>
                <c:pt idx="18">
                  <c:v>19  13312</c:v>
                </c:pt>
                <c:pt idx="19">
                  <c:v>20  13224</c:v>
                </c:pt>
                <c:pt idx="20">
                  <c:v>21  12855</c:v>
                </c:pt>
                <c:pt idx="21">
                  <c:v>22  12282</c:v>
                </c:pt>
                <c:pt idx="22">
                  <c:v>23  12270</c:v>
                </c:pt>
                <c:pt idx="23">
                  <c:v>24  11932</c:v>
                </c:pt>
              </c:strCache>
            </c:strRef>
          </c:cat>
          <c:val>
            <c:numRef>
              <c:f>'data 11.1.22'!$R$2:$R$25</c:f>
              <c:numCache>
                <c:formatCode>0</c:formatCode>
                <c:ptCount val="24"/>
                <c:pt idx="0">
                  <c:v>3179.9967319128277</c:v>
                </c:pt>
                <c:pt idx="1">
                  <c:v>3139.0659885550144</c:v>
                </c:pt>
                <c:pt idx="2">
                  <c:v>3135.0896891634575</c:v>
                </c:pt>
                <c:pt idx="3">
                  <c:v>3102.3952982140936</c:v>
                </c:pt>
                <c:pt idx="4">
                  <c:v>3073.9468927800817</c:v>
                </c:pt>
                <c:pt idx="5">
                  <c:v>3061.7804015300276</c:v>
                </c:pt>
                <c:pt idx="6">
                  <c:v>3058.5691899523554</c:v>
                </c:pt>
                <c:pt idx="7">
                  <c:v>3101.3268098750427</c:v>
                </c:pt>
                <c:pt idx="8">
                  <c:v>3338.3162676207194</c:v>
                </c:pt>
                <c:pt idx="9">
                  <c:v>3438.3785428335195</c:v>
                </c:pt>
                <c:pt idx="10">
                  <c:v>3212.584503919054</c:v>
                </c:pt>
                <c:pt idx="11">
                  <c:v>3141.3036540405174</c:v>
                </c:pt>
                <c:pt idx="12">
                  <c:v>3074.4634147947299</c:v>
                </c:pt>
                <c:pt idx="13">
                  <c:v>3051.3773323877972</c:v>
                </c:pt>
                <c:pt idx="14">
                  <c:v>2959.3671661653375</c:v>
                </c:pt>
                <c:pt idx="15">
                  <c:v>2856.3015216100334</c:v>
                </c:pt>
                <c:pt idx="16">
                  <c:v>2847.4882440823962</c:v>
                </c:pt>
                <c:pt idx="17">
                  <c:v>2853.9240493157331</c:v>
                </c:pt>
                <c:pt idx="18">
                  <c:v>2824.7220203225079</c:v>
                </c:pt>
                <c:pt idx="19">
                  <c:v>2784.9242650104889</c:v>
                </c:pt>
                <c:pt idx="20">
                  <c:v>2688.4245063062881</c:v>
                </c:pt>
                <c:pt idx="21">
                  <c:v>2563.3257335605504</c:v>
                </c:pt>
                <c:pt idx="22">
                  <c:v>2541.3715425061914</c:v>
                </c:pt>
                <c:pt idx="23">
                  <c:v>2510.078743774236</c:v>
                </c:pt>
              </c:numCache>
            </c:numRef>
          </c:val>
          <c:extLst>
            <c:ext xmlns:c16="http://schemas.microsoft.com/office/drawing/2014/chart" uri="{C3380CC4-5D6E-409C-BE32-E72D297353CC}">
              <c16:uniqueId val="{00000003-02CC-4CE0-BF8E-2D43B8C22C10}"/>
            </c:ext>
          </c:extLst>
        </c:ser>
        <c:ser>
          <c:idx val="4"/>
          <c:order val="4"/>
          <c:tx>
            <c:v>Condence etc</c:v>
          </c:tx>
          <c:spPr>
            <a:solidFill>
              <a:srgbClr val="9E78B2">
                <a:lumMod val="75000"/>
              </a:srgbClr>
            </a:solidFill>
            <a:ln w="12700">
              <a:solidFill>
                <a:schemeClr val="bg1"/>
              </a:solidFill>
            </a:ln>
            <a:effectLst/>
          </c:spPr>
          <c:invertIfNegative val="0"/>
          <c:dLbls>
            <c:spPr>
              <a:noFill/>
              <a:ln w="25400">
                <a:noFill/>
              </a:ln>
            </c:spPr>
            <c:txPr>
              <a:bodyPr wrap="square" lIns="38100" tIns="19050" rIns="38100" bIns="19050" anchor="ctr">
                <a:spAutoFit/>
              </a:bodyPr>
              <a:lstStyle/>
              <a:p>
                <a:pPr>
                  <a:defRPr sz="1100" b="0"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 11.1.22'!$A$2:$A$25</c:f>
              <c:strCache>
                <c:ptCount val="24"/>
                <c:pt idx="0">
                  <c:v>1  12638</c:v>
                </c:pt>
                <c:pt idx="1">
                  <c:v>2  12357</c:v>
                </c:pt>
                <c:pt idx="2">
                  <c:v>3  12189</c:v>
                </c:pt>
                <c:pt idx="3">
                  <c:v>4  12186</c:v>
                </c:pt>
                <c:pt idx="4">
                  <c:v>5  12293</c:v>
                </c:pt>
                <c:pt idx="5">
                  <c:v>6  12627</c:v>
                </c:pt>
                <c:pt idx="6">
                  <c:v>7  13505</c:v>
                </c:pt>
                <c:pt idx="7">
                  <c:v>8  13863</c:v>
                </c:pt>
                <c:pt idx="8">
                  <c:v>9  14058</c:v>
                </c:pt>
                <c:pt idx="9">
                  <c:v>10  13893</c:v>
                </c:pt>
                <c:pt idx="10">
                  <c:v>11  13788</c:v>
                </c:pt>
                <c:pt idx="11">
                  <c:v>12  13798</c:v>
                </c:pt>
                <c:pt idx="12">
                  <c:v>13  13650</c:v>
                </c:pt>
                <c:pt idx="13">
                  <c:v>14  13484</c:v>
                </c:pt>
                <c:pt idx="14">
                  <c:v>15  13325</c:v>
                </c:pt>
                <c:pt idx="15">
                  <c:v>16  13292</c:v>
                </c:pt>
                <c:pt idx="16">
                  <c:v>17  13456</c:v>
                </c:pt>
                <c:pt idx="17">
                  <c:v>18  13434</c:v>
                </c:pt>
                <c:pt idx="18">
                  <c:v>19  13312</c:v>
                </c:pt>
                <c:pt idx="19">
                  <c:v>20  13224</c:v>
                </c:pt>
                <c:pt idx="20">
                  <c:v>21  12855</c:v>
                </c:pt>
                <c:pt idx="21">
                  <c:v>22  12282</c:v>
                </c:pt>
                <c:pt idx="22">
                  <c:v>23  12270</c:v>
                </c:pt>
                <c:pt idx="23">
                  <c:v>24  11932</c:v>
                </c:pt>
              </c:strCache>
            </c:strRef>
          </c:cat>
          <c:val>
            <c:numRef>
              <c:f>'data 11.1.22'!$U$2:$U$25</c:f>
              <c:numCache>
                <c:formatCode>0</c:formatCode>
                <c:ptCount val="24"/>
                <c:pt idx="0">
                  <c:v>669.42671962923305</c:v>
                </c:pt>
                <c:pt idx="1">
                  <c:v>614.4832760276978</c:v>
                </c:pt>
                <c:pt idx="2">
                  <c:v>616.69106074538399</c:v>
                </c:pt>
                <c:pt idx="3">
                  <c:v>623.35834848209345</c:v>
                </c:pt>
                <c:pt idx="4">
                  <c:v>631.51287005034476</c:v>
                </c:pt>
                <c:pt idx="5">
                  <c:v>631.35467464414296</c:v>
                </c:pt>
                <c:pt idx="6">
                  <c:v>619.5028093621479</c:v>
                </c:pt>
                <c:pt idx="7">
                  <c:v>614.5891661546018</c:v>
                </c:pt>
                <c:pt idx="8">
                  <c:v>660.74877005373492</c:v>
                </c:pt>
                <c:pt idx="9">
                  <c:v>692.99204661015347</c:v>
                </c:pt>
                <c:pt idx="10">
                  <c:v>631.78677166038551</c:v>
                </c:pt>
                <c:pt idx="11">
                  <c:v>656.44386749505543</c:v>
                </c:pt>
                <c:pt idx="12">
                  <c:v>673.55656260930914</c:v>
                </c:pt>
                <c:pt idx="13">
                  <c:v>681.81034030411433</c:v>
                </c:pt>
                <c:pt idx="14">
                  <c:v>683.75929505967997</c:v>
                </c:pt>
                <c:pt idx="15">
                  <c:v>669.56304762431932</c:v>
                </c:pt>
                <c:pt idx="16">
                  <c:v>682.14613445611144</c:v>
                </c:pt>
                <c:pt idx="17">
                  <c:v>689.76762898182301</c:v>
                </c:pt>
                <c:pt idx="18">
                  <c:v>709.91608540310665</c:v>
                </c:pt>
                <c:pt idx="19">
                  <c:v>716.38183394480518</c:v>
                </c:pt>
                <c:pt idx="20">
                  <c:v>748.26686182506444</c:v>
                </c:pt>
                <c:pt idx="21">
                  <c:v>716.21399263894523</c:v>
                </c:pt>
                <c:pt idx="22">
                  <c:v>726.02426418671655</c:v>
                </c:pt>
                <c:pt idx="23">
                  <c:v>703.71110093599771</c:v>
                </c:pt>
              </c:numCache>
            </c:numRef>
          </c:val>
          <c:extLst>
            <c:ext xmlns:c16="http://schemas.microsoft.com/office/drawing/2014/chart" uri="{C3380CC4-5D6E-409C-BE32-E72D297353CC}">
              <c16:uniqueId val="{00000004-02CC-4CE0-BF8E-2D43B8C22C10}"/>
            </c:ext>
          </c:extLst>
        </c:ser>
        <c:ser>
          <c:idx val="5"/>
          <c:order val="5"/>
          <c:tx>
            <c:v>Net imports</c:v>
          </c:tx>
          <c:spPr>
            <a:solidFill>
              <a:srgbClr val="B21C58"/>
            </a:solidFill>
            <a:ln w="12700">
              <a:solidFill>
                <a:srgbClr val="FFFFFF"/>
              </a:solidFill>
              <a:prstDash val="solid"/>
            </a:ln>
          </c:spPr>
          <c:invertIfNegative val="0"/>
          <c:dLbls>
            <c:spPr>
              <a:noFill/>
              <a:ln w="25400">
                <a:noFill/>
              </a:ln>
            </c:spPr>
            <c:txPr>
              <a:bodyPr wrap="square" lIns="38100" tIns="19050" rIns="38100" bIns="19050" anchor="ctr">
                <a:spAutoFit/>
              </a:bodyPr>
              <a:lstStyle/>
              <a:p>
                <a:pPr>
                  <a:defRPr sz="1100" b="0"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 11.1.22'!$A$2:$A$25</c:f>
              <c:strCache>
                <c:ptCount val="24"/>
                <c:pt idx="0">
                  <c:v>1  12638</c:v>
                </c:pt>
                <c:pt idx="1">
                  <c:v>2  12357</c:v>
                </c:pt>
                <c:pt idx="2">
                  <c:v>3  12189</c:v>
                </c:pt>
                <c:pt idx="3">
                  <c:v>4  12186</c:v>
                </c:pt>
                <c:pt idx="4">
                  <c:v>5  12293</c:v>
                </c:pt>
                <c:pt idx="5">
                  <c:v>6  12627</c:v>
                </c:pt>
                <c:pt idx="6">
                  <c:v>7  13505</c:v>
                </c:pt>
                <c:pt idx="7">
                  <c:v>8  13863</c:v>
                </c:pt>
                <c:pt idx="8">
                  <c:v>9  14058</c:v>
                </c:pt>
                <c:pt idx="9">
                  <c:v>10  13893</c:v>
                </c:pt>
                <c:pt idx="10">
                  <c:v>11  13788</c:v>
                </c:pt>
                <c:pt idx="11">
                  <c:v>12  13798</c:v>
                </c:pt>
                <c:pt idx="12">
                  <c:v>13  13650</c:v>
                </c:pt>
                <c:pt idx="13">
                  <c:v>14  13484</c:v>
                </c:pt>
                <c:pt idx="14">
                  <c:v>15  13325</c:v>
                </c:pt>
                <c:pt idx="15">
                  <c:v>16  13292</c:v>
                </c:pt>
                <c:pt idx="16">
                  <c:v>17  13456</c:v>
                </c:pt>
                <c:pt idx="17">
                  <c:v>18  13434</c:v>
                </c:pt>
                <c:pt idx="18">
                  <c:v>19  13312</c:v>
                </c:pt>
                <c:pt idx="19">
                  <c:v>20  13224</c:v>
                </c:pt>
                <c:pt idx="20">
                  <c:v>21  12855</c:v>
                </c:pt>
                <c:pt idx="21">
                  <c:v>22  12282</c:v>
                </c:pt>
                <c:pt idx="22">
                  <c:v>23  12270</c:v>
                </c:pt>
                <c:pt idx="23">
                  <c:v>24  11932</c:v>
                </c:pt>
              </c:strCache>
            </c:strRef>
          </c:cat>
          <c:val>
            <c:numRef>
              <c:f>'data 11.1.22'!$AM$2:$AM$25</c:f>
              <c:numCache>
                <c:formatCode>0</c:formatCode>
                <c:ptCount val="24"/>
                <c:pt idx="0">
                  <c:v>3043.9636759999994</c:v>
                </c:pt>
                <c:pt idx="1">
                  <c:v>2520.009309</c:v>
                </c:pt>
                <c:pt idx="2">
                  <c:v>2221.9128750000004</c:v>
                </c:pt>
                <c:pt idx="3">
                  <c:v>2152.4850390000001</c:v>
                </c:pt>
                <c:pt idx="4">
                  <c:v>2157.9480510000003</c:v>
                </c:pt>
                <c:pt idx="5">
                  <c:v>2333.3076840000003</c:v>
                </c:pt>
                <c:pt idx="6">
                  <c:v>2903.8502419999995</c:v>
                </c:pt>
                <c:pt idx="7">
                  <c:v>3000.9379490000001</c:v>
                </c:pt>
                <c:pt idx="8">
                  <c:v>2629.3155429999997</c:v>
                </c:pt>
                <c:pt idx="9">
                  <c:v>2316.654082</c:v>
                </c:pt>
                <c:pt idx="10">
                  <c:v>2453.8357969999997</c:v>
                </c:pt>
                <c:pt idx="11">
                  <c:v>2506.6010940000006</c:v>
                </c:pt>
                <c:pt idx="12">
                  <c:v>2525.9738160000006</c:v>
                </c:pt>
                <c:pt idx="13">
                  <c:v>2299.2408199999995</c:v>
                </c:pt>
                <c:pt idx="14">
                  <c:v>2317.0546559999998</c:v>
                </c:pt>
                <c:pt idx="15">
                  <c:v>2451.5034379999997</c:v>
                </c:pt>
                <c:pt idx="16">
                  <c:v>2621.0161760000001</c:v>
                </c:pt>
                <c:pt idx="17">
                  <c:v>2462.2233199999996</c:v>
                </c:pt>
                <c:pt idx="18">
                  <c:v>2417.4971759999999</c:v>
                </c:pt>
                <c:pt idx="19">
                  <c:v>2229.4460119999999</c:v>
                </c:pt>
                <c:pt idx="20">
                  <c:v>1944.3034199999995</c:v>
                </c:pt>
                <c:pt idx="21">
                  <c:v>1817.9129819999998</c:v>
                </c:pt>
                <c:pt idx="22">
                  <c:v>2046.7048440000003</c:v>
                </c:pt>
                <c:pt idx="23">
                  <c:v>1955.5262950000001</c:v>
                </c:pt>
              </c:numCache>
            </c:numRef>
          </c:val>
          <c:extLst>
            <c:ext xmlns:c16="http://schemas.microsoft.com/office/drawing/2014/chart" uri="{C3380CC4-5D6E-409C-BE32-E72D297353CC}">
              <c16:uniqueId val="{00000005-02CC-4CE0-BF8E-2D43B8C22C10}"/>
            </c:ext>
          </c:extLst>
        </c:ser>
        <c:dLbls>
          <c:showLegendKey val="0"/>
          <c:showVal val="0"/>
          <c:showCatName val="0"/>
          <c:showSerName val="0"/>
          <c:showPercent val="0"/>
          <c:showBubbleSize val="0"/>
        </c:dLbls>
        <c:gapWidth val="0"/>
        <c:overlap val="100"/>
        <c:axId val="409110896"/>
        <c:axId val="1"/>
      </c:barChart>
      <c:catAx>
        <c:axId val="409110896"/>
        <c:scaling>
          <c:orientation val="maxMin"/>
        </c:scaling>
        <c:delete val="0"/>
        <c:axPos val="l"/>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tickLblSkip val="1"/>
        <c:noMultiLvlLbl val="0"/>
      </c:catAx>
      <c:valAx>
        <c:axId val="1"/>
        <c:scaling>
          <c:orientation val="minMax"/>
          <c:min val="0"/>
        </c:scaling>
        <c:delete val="0"/>
        <c:axPos val="t"/>
        <c:majorGridlines>
          <c:spPr>
            <a:ln w="6350" cap="flat" cmpd="sng" algn="ctr">
              <a:solidFill>
                <a:schemeClr val="bg1">
                  <a:lumMod val="85000"/>
                </a:schemeClr>
              </a:solidFill>
              <a:round/>
            </a:ln>
            <a:effectLst/>
          </c:spPr>
        </c:majorGridlines>
        <c:title>
          <c:tx>
            <c:rich>
              <a:bodyPr/>
              <a:lstStyle/>
              <a:p>
                <a:pPr>
                  <a:defRPr sz="1400" b="1" i="0" u="none" strike="noStrike" baseline="0">
                    <a:solidFill>
                      <a:srgbClr val="424242"/>
                    </a:solidFill>
                    <a:latin typeface="Calibri"/>
                    <a:ea typeface="Calibri"/>
                    <a:cs typeface="Calibri"/>
                  </a:defRPr>
                </a:pPr>
                <a:r>
                  <a:rPr lang="en-US"/>
                  <a:t>MW</a:t>
                </a:r>
              </a:p>
            </c:rich>
          </c:tx>
          <c:layout>
            <c:manualLayout>
              <c:xMode val="edge"/>
              <c:yMode val="edge"/>
              <c:x val="0.92563140052167736"/>
              <c:y val="2.197766804573157E-2"/>
            </c:manualLayout>
          </c:layout>
          <c:overlay val="0"/>
        </c:title>
        <c:numFmt formatCode="#,##0" sourceLinked="0"/>
        <c:majorTickMark val="out"/>
        <c:minorTickMark val="out"/>
        <c:tickLblPos val="nextTo"/>
        <c:spPr>
          <a:noFill/>
          <a:ln w="9525">
            <a:solidFill>
              <a:srgbClr val="000000">
                <a:lumMod val="75000"/>
                <a:lumOff val="25000"/>
              </a:srgbClr>
            </a:solidFill>
          </a:ln>
          <a:effectLst/>
        </c:spPr>
        <c:txPr>
          <a:bodyPr rot="0" vert="horz"/>
          <a:lstStyle/>
          <a:p>
            <a:pPr>
              <a:defRPr sz="1400" b="0" i="0" u="none" strike="noStrike" baseline="0">
                <a:solidFill>
                  <a:srgbClr val="424242"/>
                </a:solidFill>
                <a:latin typeface="Calibri"/>
                <a:ea typeface="Calibri"/>
                <a:cs typeface="Calibri"/>
              </a:defRPr>
            </a:pPr>
            <a:endParaRPr lang="en-US"/>
          </a:p>
        </c:txPr>
        <c:crossAx val="409110896"/>
        <c:crosses val="autoZero"/>
        <c:crossBetween val="between"/>
        <c:minorUnit val="1000"/>
      </c:valAx>
      <c:spPr>
        <a:noFill/>
        <a:ln w="25400">
          <a:noFill/>
        </a:ln>
      </c:spPr>
    </c:plotArea>
    <c:legend>
      <c:legendPos val="r"/>
      <c:layout>
        <c:manualLayout>
          <c:xMode val="edge"/>
          <c:yMode val="edge"/>
          <c:x val="0.81902792140641156"/>
          <c:y val="0.60677966101694913"/>
          <c:w val="0.17959324370906585"/>
          <c:h val="0.32259887005649718"/>
        </c:manualLayout>
      </c:layout>
      <c:overlay val="0"/>
      <c:spPr>
        <a:noFill/>
        <a:ln w="25400">
          <a:noFill/>
        </a:ln>
      </c:spPr>
      <c:txPr>
        <a:bodyPr/>
        <a:lstStyle/>
        <a:p>
          <a:pPr>
            <a:defRPr sz="1010" b="0" i="0" u="none" strike="noStrike" baseline="0">
              <a:solidFill>
                <a:srgbClr val="424242"/>
              </a:solidFill>
              <a:latin typeface="Calibri"/>
              <a:ea typeface="Calibri"/>
              <a:cs typeface="Calibri"/>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666935333870665E-2"/>
          <c:y val="8.1780349745438449E-2"/>
          <c:w val="0.89430082460164917"/>
          <c:h val="0.71270706134995154"/>
        </c:manualLayout>
      </c:layout>
      <c:areaChart>
        <c:grouping val="stacked"/>
        <c:varyColors val="0"/>
        <c:ser>
          <c:idx val="0"/>
          <c:order val="0"/>
          <c:tx>
            <c:v>Nuclear power</c:v>
          </c:tx>
          <c:spPr>
            <a:solidFill>
              <a:srgbClr val="EA7911"/>
            </a:solidFill>
            <a:ln w="25400">
              <a:noFill/>
            </a:ln>
          </c:spPr>
          <c:cat>
            <c:numRef>
              <c:f>viikkotehot!$E$2:$E$53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viikkotehot!$N$2:$N$53</c:f>
              <c:numCache>
                <c:formatCode>0</c:formatCode>
                <c:ptCount val="52"/>
                <c:pt idx="0">
                  <c:v>2801.7857142857142</c:v>
                </c:pt>
                <c:pt idx="1">
                  <c:v>2798.8095238095239</c:v>
                </c:pt>
                <c:pt idx="2">
                  <c:v>2800.5952380952381</c:v>
                </c:pt>
                <c:pt idx="3">
                  <c:v>2799.4047619047619</c:v>
                </c:pt>
                <c:pt idx="4">
                  <c:v>2791.6666666666665</c:v>
                </c:pt>
                <c:pt idx="5">
                  <c:v>2800.5952380952381</c:v>
                </c:pt>
                <c:pt idx="6">
                  <c:v>2800.5952380952381</c:v>
                </c:pt>
                <c:pt idx="7">
                  <c:v>2800.5952380952381</c:v>
                </c:pt>
                <c:pt idx="8">
                  <c:v>2800.5952380952381</c:v>
                </c:pt>
                <c:pt idx="9">
                  <c:v>2823.2142857142858</c:v>
                </c:pt>
                <c:pt idx="10">
                  <c:v>3089.8809523809527</c:v>
                </c:pt>
                <c:pt idx="11">
                  <c:v>2956.5476190476188</c:v>
                </c:pt>
                <c:pt idx="12">
                  <c:v>3183.9285714285716</c:v>
                </c:pt>
                <c:pt idx="13">
                  <c:v>3155.9523809523812</c:v>
                </c:pt>
                <c:pt idx="14">
                  <c:v>3604.1666666666665</c:v>
                </c:pt>
                <c:pt idx="15">
                  <c:v>3516.6666666666665</c:v>
                </c:pt>
                <c:pt idx="16">
                  <c:v>2066.6666666666665</c:v>
                </c:pt>
                <c:pt idx="17">
                  <c:v>2432.1428571428573</c:v>
                </c:pt>
                <c:pt idx="18">
                  <c:v>1896.4285714285716</c:v>
                </c:pt>
                <c:pt idx="19">
                  <c:v>1892.8571428571429</c:v>
                </c:pt>
                <c:pt idx="20">
                  <c:v>1886.3095238095239</c:v>
                </c:pt>
                <c:pt idx="21">
                  <c:v>1886.3095238095239</c:v>
                </c:pt>
                <c:pt idx="22">
                  <c:v>2157.1428571428569</c:v>
                </c:pt>
                <c:pt idx="23">
                  <c:v>2758.3333333333335</c:v>
                </c:pt>
                <c:pt idx="24">
                  <c:v>2750.5952380952385</c:v>
                </c:pt>
                <c:pt idx="25">
                  <c:v>2704.7619047619046</c:v>
                </c:pt>
                <c:pt idx="26">
                  <c:v>2643.4523809523812</c:v>
                </c:pt>
                <c:pt idx="27">
                  <c:v>1920.2380952380954</c:v>
                </c:pt>
                <c:pt idx="28">
                  <c:v>2702.3809523809527</c:v>
                </c:pt>
                <c:pt idx="29">
                  <c:v>2708.9285714285716</c:v>
                </c:pt>
                <c:pt idx="30">
                  <c:v>2641.0714285714284</c:v>
                </c:pt>
                <c:pt idx="31">
                  <c:v>2516.0714285714284</c:v>
                </c:pt>
                <c:pt idx="32">
                  <c:v>2204.7619047619046</c:v>
                </c:pt>
                <c:pt idx="33">
                  <c:v>2221.4285714285716</c:v>
                </c:pt>
                <c:pt idx="34">
                  <c:v>2882.7380952380954</c:v>
                </c:pt>
                <c:pt idx="35">
                  <c:v>3116.0714285714284</c:v>
                </c:pt>
                <c:pt idx="36">
                  <c:v>3704.1666666666665</c:v>
                </c:pt>
                <c:pt idx="37">
                  <c:v>3193.4523809523807</c:v>
                </c:pt>
                <c:pt idx="38">
                  <c:v>3661.3095238095239</c:v>
                </c:pt>
                <c:pt idx="39">
                  <c:v>3672.0238095238096</c:v>
                </c:pt>
                <c:pt idx="40">
                  <c:v>2760.1190476190473</c:v>
                </c:pt>
                <c:pt idx="41">
                  <c:v>2752.9761904761908</c:v>
                </c:pt>
                <c:pt idx="42">
                  <c:v>2784.5238095238092</c:v>
                </c:pt>
                <c:pt idx="43">
                  <c:v>2782.7380952380954</c:v>
                </c:pt>
                <c:pt idx="44">
                  <c:v>2743.4523809523807</c:v>
                </c:pt>
                <c:pt idx="45">
                  <c:v>2788.6904761904761</c:v>
                </c:pt>
                <c:pt idx="46">
                  <c:v>2794.0476190476188</c:v>
                </c:pt>
                <c:pt idx="47">
                  <c:v>2795.2380952380954</c:v>
                </c:pt>
                <c:pt idx="48">
                  <c:v>2794.0476190476188</c:v>
                </c:pt>
                <c:pt idx="49">
                  <c:v>2797.0238095238096</c:v>
                </c:pt>
                <c:pt idx="50">
                  <c:v>2798.2142857142858</c:v>
                </c:pt>
                <c:pt idx="51">
                  <c:v>3659.5238095238092</c:v>
                </c:pt>
              </c:numCache>
            </c:numRef>
          </c:val>
          <c:extLst>
            <c:ext xmlns:c16="http://schemas.microsoft.com/office/drawing/2014/chart" uri="{C3380CC4-5D6E-409C-BE32-E72D297353CC}">
              <c16:uniqueId val="{00000000-64FA-4BE6-9621-F5585D1E4554}"/>
            </c:ext>
          </c:extLst>
        </c:ser>
        <c:ser>
          <c:idx val="1"/>
          <c:order val="1"/>
          <c:tx>
            <c:v>CHP, industry</c:v>
          </c:tx>
          <c:spPr>
            <a:solidFill>
              <a:srgbClr val="9E78B2">
                <a:lumMod val="75000"/>
              </a:srgbClr>
            </a:solidFill>
            <a:ln w="12700">
              <a:noFill/>
            </a:ln>
            <a:effectLst/>
          </c:spPr>
          <c:cat>
            <c:numRef>
              <c:f>viikkotehot!$E$2:$E$53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viikkotehot!$R$2:$R$53</c:f>
              <c:numCache>
                <c:formatCode>0</c:formatCode>
                <c:ptCount val="52"/>
                <c:pt idx="0">
                  <c:v>682.7380952380953</c:v>
                </c:pt>
                <c:pt idx="1">
                  <c:v>737.5</c:v>
                </c:pt>
                <c:pt idx="2">
                  <c:v>759.52380952380952</c:v>
                </c:pt>
                <c:pt idx="3">
                  <c:v>795.23809523809518</c:v>
                </c:pt>
                <c:pt idx="4">
                  <c:v>829.76190476190482</c:v>
                </c:pt>
                <c:pt idx="5">
                  <c:v>772.61904761904771</c:v>
                </c:pt>
                <c:pt idx="6">
                  <c:v>825.59523809523807</c:v>
                </c:pt>
                <c:pt idx="7">
                  <c:v>830.95238095238085</c:v>
                </c:pt>
                <c:pt idx="8">
                  <c:v>787.50000000000011</c:v>
                </c:pt>
                <c:pt idx="9">
                  <c:v>777.38095238095241</c:v>
                </c:pt>
                <c:pt idx="10">
                  <c:v>759.52380952380952</c:v>
                </c:pt>
                <c:pt idx="11">
                  <c:v>731.54761904761915</c:v>
                </c:pt>
                <c:pt idx="12">
                  <c:v>801.19047619047615</c:v>
                </c:pt>
                <c:pt idx="13">
                  <c:v>758.33333333333337</c:v>
                </c:pt>
                <c:pt idx="14">
                  <c:v>732.14285714285711</c:v>
                </c:pt>
                <c:pt idx="15">
                  <c:v>733.92857142857133</c:v>
                </c:pt>
                <c:pt idx="16">
                  <c:v>823.21428571428578</c:v>
                </c:pt>
                <c:pt idx="17">
                  <c:v>911.90476190476193</c:v>
                </c:pt>
                <c:pt idx="18">
                  <c:v>851.19047619047615</c:v>
                </c:pt>
                <c:pt idx="19">
                  <c:v>873.21428571428567</c:v>
                </c:pt>
                <c:pt idx="20">
                  <c:v>746.42857142857144</c:v>
                </c:pt>
                <c:pt idx="21">
                  <c:v>694.64285714285711</c:v>
                </c:pt>
                <c:pt idx="22">
                  <c:v>720.83333333333337</c:v>
                </c:pt>
                <c:pt idx="23">
                  <c:v>883.92857142857144</c:v>
                </c:pt>
                <c:pt idx="24">
                  <c:v>888.09523809523807</c:v>
                </c:pt>
                <c:pt idx="25">
                  <c:v>848.80952380952374</c:v>
                </c:pt>
                <c:pt idx="26">
                  <c:v>894.64285714285722</c:v>
                </c:pt>
                <c:pt idx="27">
                  <c:v>891.07142857142856</c:v>
                </c:pt>
                <c:pt idx="28">
                  <c:v>892.85714285714289</c:v>
                </c:pt>
                <c:pt idx="29">
                  <c:v>902.97619047619037</c:v>
                </c:pt>
                <c:pt idx="30">
                  <c:v>847.02380952380963</c:v>
                </c:pt>
                <c:pt idx="31">
                  <c:v>941.07142857142856</c:v>
                </c:pt>
                <c:pt idx="32">
                  <c:v>935.11904761904759</c:v>
                </c:pt>
                <c:pt idx="33">
                  <c:v>892.26190476190482</c:v>
                </c:pt>
                <c:pt idx="34">
                  <c:v>844.64285714285711</c:v>
                </c:pt>
                <c:pt idx="35">
                  <c:v>892.26190476190482</c:v>
                </c:pt>
                <c:pt idx="36">
                  <c:v>799.40476190476193</c:v>
                </c:pt>
                <c:pt idx="37">
                  <c:v>769.64285714285722</c:v>
                </c:pt>
                <c:pt idx="38">
                  <c:v>829.16666666666674</c:v>
                </c:pt>
                <c:pt idx="39">
                  <c:v>663.69047619047615</c:v>
                </c:pt>
                <c:pt idx="40">
                  <c:v>826.78571428571433</c:v>
                </c:pt>
                <c:pt idx="41">
                  <c:v>834.5238095238094</c:v>
                </c:pt>
                <c:pt idx="42">
                  <c:v>809.52380952380952</c:v>
                </c:pt>
                <c:pt idx="43">
                  <c:v>885.71428571428578</c:v>
                </c:pt>
                <c:pt idx="44">
                  <c:v>849.40476190476193</c:v>
                </c:pt>
                <c:pt idx="45">
                  <c:v>986.90476190476193</c:v>
                </c:pt>
                <c:pt idx="46">
                  <c:v>957.14285714285722</c:v>
                </c:pt>
                <c:pt idx="47">
                  <c:v>991.66666666666663</c:v>
                </c:pt>
                <c:pt idx="48">
                  <c:v>1005.952380952381</c:v>
                </c:pt>
                <c:pt idx="49">
                  <c:v>980.35714285714278</c:v>
                </c:pt>
                <c:pt idx="50">
                  <c:v>918.45238095238096</c:v>
                </c:pt>
                <c:pt idx="51">
                  <c:v>926.19047619047615</c:v>
                </c:pt>
              </c:numCache>
            </c:numRef>
          </c:val>
          <c:extLst>
            <c:ext xmlns:c16="http://schemas.microsoft.com/office/drawing/2014/chart" uri="{C3380CC4-5D6E-409C-BE32-E72D297353CC}">
              <c16:uniqueId val="{00000001-64FA-4BE6-9621-F5585D1E4554}"/>
            </c:ext>
          </c:extLst>
        </c:ser>
        <c:ser>
          <c:idx val="2"/>
          <c:order val="2"/>
          <c:tx>
            <c:v>CHP, district heating</c:v>
          </c:tx>
          <c:spPr>
            <a:solidFill>
              <a:srgbClr val="9E78B2"/>
            </a:solidFill>
            <a:ln w="25400">
              <a:noFill/>
            </a:ln>
          </c:spPr>
          <c:cat>
            <c:numRef>
              <c:f>viikkotehot!$E$2:$E$53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viikkotehot!$Q$2:$Q$53</c:f>
              <c:numCache>
                <c:formatCode>0</c:formatCode>
                <c:ptCount val="52"/>
                <c:pt idx="0">
                  <c:v>1823.8095238095239</c:v>
                </c:pt>
                <c:pt idx="1">
                  <c:v>1573.2142857142858</c:v>
                </c:pt>
                <c:pt idx="2">
                  <c:v>1525.5952380952383</c:v>
                </c:pt>
                <c:pt idx="3">
                  <c:v>1504.1666666666667</c:v>
                </c:pt>
                <c:pt idx="4">
                  <c:v>2072.0238095238096</c:v>
                </c:pt>
                <c:pt idx="5">
                  <c:v>1468.4523809523807</c:v>
                </c:pt>
                <c:pt idx="6">
                  <c:v>1428.5714285714287</c:v>
                </c:pt>
                <c:pt idx="7">
                  <c:v>1502.9761904761904</c:v>
                </c:pt>
                <c:pt idx="8">
                  <c:v>1430.3571428571429</c:v>
                </c:pt>
                <c:pt idx="9">
                  <c:v>1573.2142857142858</c:v>
                </c:pt>
                <c:pt idx="10">
                  <c:v>1089.2857142857142</c:v>
                </c:pt>
                <c:pt idx="11">
                  <c:v>1081.547619047619</c:v>
                </c:pt>
                <c:pt idx="12">
                  <c:v>1494.047619047619</c:v>
                </c:pt>
                <c:pt idx="13">
                  <c:v>1137.5</c:v>
                </c:pt>
                <c:pt idx="14">
                  <c:v>1145.2380952380952</c:v>
                </c:pt>
                <c:pt idx="15">
                  <c:v>880.35714285714289</c:v>
                </c:pt>
                <c:pt idx="16">
                  <c:v>1085.7142857142858</c:v>
                </c:pt>
                <c:pt idx="17">
                  <c:v>975.00000000000011</c:v>
                </c:pt>
                <c:pt idx="18">
                  <c:v>838.69047619047626</c:v>
                </c:pt>
                <c:pt idx="19">
                  <c:v>816.07142857142856</c:v>
                </c:pt>
                <c:pt idx="20">
                  <c:v>649.40476190476181</c:v>
                </c:pt>
                <c:pt idx="21">
                  <c:v>537.5</c:v>
                </c:pt>
                <c:pt idx="22">
                  <c:v>376.1904761904762</c:v>
                </c:pt>
                <c:pt idx="23">
                  <c:v>275</c:v>
                </c:pt>
                <c:pt idx="24">
                  <c:v>223.21428571428572</c:v>
                </c:pt>
                <c:pt idx="25">
                  <c:v>179.76190476190476</c:v>
                </c:pt>
                <c:pt idx="26">
                  <c:v>201.78571428571428</c:v>
                </c:pt>
                <c:pt idx="27">
                  <c:v>219.04761904761901</c:v>
                </c:pt>
                <c:pt idx="28">
                  <c:v>171.42857142857142</c:v>
                </c:pt>
                <c:pt idx="29">
                  <c:v>181.54761904761904</c:v>
                </c:pt>
                <c:pt idx="30">
                  <c:v>173.21428571428572</c:v>
                </c:pt>
                <c:pt idx="31">
                  <c:v>198.21428571428569</c:v>
                </c:pt>
                <c:pt idx="32">
                  <c:v>193.45238095238096</c:v>
                </c:pt>
                <c:pt idx="33">
                  <c:v>287.5</c:v>
                </c:pt>
                <c:pt idx="34">
                  <c:v>426.78571428571433</c:v>
                </c:pt>
                <c:pt idx="35">
                  <c:v>616.66666666666663</c:v>
                </c:pt>
                <c:pt idx="36">
                  <c:v>482.14285714285717</c:v>
                </c:pt>
                <c:pt idx="37">
                  <c:v>779.16666666666663</c:v>
                </c:pt>
                <c:pt idx="38">
                  <c:v>866.66666666666663</c:v>
                </c:pt>
                <c:pt idx="39">
                  <c:v>660.71428571428567</c:v>
                </c:pt>
                <c:pt idx="40">
                  <c:v>682.14285714285711</c:v>
                </c:pt>
                <c:pt idx="41">
                  <c:v>1048.8095238095236</c:v>
                </c:pt>
                <c:pt idx="42">
                  <c:v>1069.6428571428571</c:v>
                </c:pt>
                <c:pt idx="43">
                  <c:v>1018.4523809523808</c:v>
                </c:pt>
                <c:pt idx="44">
                  <c:v>938.69047619047603</c:v>
                </c:pt>
                <c:pt idx="45">
                  <c:v>1460.7142857142858</c:v>
                </c:pt>
                <c:pt idx="46">
                  <c:v>1846.4285714285713</c:v>
                </c:pt>
                <c:pt idx="47">
                  <c:v>1944.0476190476193</c:v>
                </c:pt>
                <c:pt idx="48">
                  <c:v>2050</c:v>
                </c:pt>
                <c:pt idx="49">
                  <c:v>2230.9523809523812</c:v>
                </c:pt>
                <c:pt idx="50">
                  <c:v>1495.2380952380952</c:v>
                </c:pt>
                <c:pt idx="51">
                  <c:v>1089.2857142857142</c:v>
                </c:pt>
              </c:numCache>
            </c:numRef>
          </c:val>
          <c:extLst>
            <c:ext xmlns:c16="http://schemas.microsoft.com/office/drawing/2014/chart" uri="{C3380CC4-5D6E-409C-BE32-E72D297353CC}">
              <c16:uniqueId val="{00000002-64FA-4BE6-9621-F5585D1E4554}"/>
            </c:ext>
          </c:extLst>
        </c:ser>
        <c:ser>
          <c:idx val="3"/>
          <c:order val="3"/>
          <c:tx>
            <c:v>Condence etc</c:v>
          </c:tx>
          <c:spPr>
            <a:solidFill>
              <a:srgbClr val="460D56"/>
            </a:solidFill>
            <a:ln w="25400">
              <a:noFill/>
            </a:ln>
          </c:spPr>
          <c:cat>
            <c:numRef>
              <c:f>viikkotehot!$E$2:$E$53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viikkotehot!$S$2:$S$53</c:f>
              <c:numCache>
                <c:formatCode>0</c:formatCode>
                <c:ptCount val="52"/>
                <c:pt idx="0">
                  <c:v>654.76190476190482</c:v>
                </c:pt>
                <c:pt idx="1">
                  <c:v>494.04761904761909</c:v>
                </c:pt>
                <c:pt idx="2">
                  <c:v>302.38095238095241</c:v>
                </c:pt>
                <c:pt idx="3">
                  <c:v>482.14285714285717</c:v>
                </c:pt>
                <c:pt idx="4">
                  <c:v>519.64285714285711</c:v>
                </c:pt>
                <c:pt idx="5">
                  <c:v>430.35714285714283</c:v>
                </c:pt>
                <c:pt idx="6">
                  <c:v>458.33333333333331</c:v>
                </c:pt>
                <c:pt idx="7">
                  <c:v>479.16666666666669</c:v>
                </c:pt>
                <c:pt idx="8">
                  <c:v>522.0238095238094</c:v>
                </c:pt>
                <c:pt idx="9">
                  <c:v>569.04761904761904</c:v>
                </c:pt>
                <c:pt idx="10">
                  <c:v>446.42857142857144</c:v>
                </c:pt>
                <c:pt idx="11">
                  <c:v>313.6904761904762</c:v>
                </c:pt>
                <c:pt idx="12">
                  <c:v>467.26190476190476</c:v>
                </c:pt>
                <c:pt idx="13">
                  <c:v>372.61904761904765</c:v>
                </c:pt>
                <c:pt idx="14">
                  <c:v>288.09523809523807</c:v>
                </c:pt>
                <c:pt idx="15">
                  <c:v>271.42857142857144</c:v>
                </c:pt>
                <c:pt idx="16">
                  <c:v>473.21428571428572</c:v>
                </c:pt>
                <c:pt idx="17">
                  <c:v>348.21428571428572</c:v>
                </c:pt>
                <c:pt idx="18">
                  <c:v>263.6904761904762</c:v>
                </c:pt>
                <c:pt idx="19">
                  <c:v>342.85714285714283</c:v>
                </c:pt>
                <c:pt idx="20">
                  <c:v>335.11904761904765</c:v>
                </c:pt>
                <c:pt idx="21">
                  <c:v>407.14285714285711</c:v>
                </c:pt>
                <c:pt idx="22">
                  <c:v>424.99999999999994</c:v>
                </c:pt>
                <c:pt idx="23">
                  <c:v>297.61904761904759</c:v>
                </c:pt>
                <c:pt idx="24">
                  <c:v>255.95238095238093</c:v>
                </c:pt>
                <c:pt idx="25">
                  <c:v>310.71428571428572</c:v>
                </c:pt>
                <c:pt idx="26">
                  <c:v>317.85714285714289</c:v>
                </c:pt>
                <c:pt idx="27">
                  <c:v>309.52380952380952</c:v>
                </c:pt>
                <c:pt idx="28">
                  <c:v>141.07142857142858</c:v>
                </c:pt>
                <c:pt idx="29">
                  <c:v>194.64285714285717</c:v>
                </c:pt>
                <c:pt idx="30">
                  <c:v>247.61904761904762</c:v>
                </c:pt>
                <c:pt idx="31">
                  <c:v>324.40476190476193</c:v>
                </c:pt>
                <c:pt idx="32">
                  <c:v>464.28571428571428</c:v>
                </c:pt>
                <c:pt idx="33">
                  <c:v>447.61904761904754</c:v>
                </c:pt>
                <c:pt idx="34">
                  <c:v>426.19047619047615</c:v>
                </c:pt>
                <c:pt idx="35">
                  <c:v>469.64285714285711</c:v>
                </c:pt>
                <c:pt idx="36">
                  <c:v>292.85714285714289</c:v>
                </c:pt>
                <c:pt idx="37">
                  <c:v>337.5</c:v>
                </c:pt>
                <c:pt idx="38">
                  <c:v>353.57142857142856</c:v>
                </c:pt>
                <c:pt idx="39">
                  <c:v>295.23809523809524</c:v>
                </c:pt>
                <c:pt idx="40">
                  <c:v>341.07142857142856</c:v>
                </c:pt>
                <c:pt idx="41">
                  <c:v>352.38095238095241</c:v>
                </c:pt>
                <c:pt idx="42">
                  <c:v>358.33333333333331</c:v>
                </c:pt>
                <c:pt idx="43">
                  <c:v>384.52380952380952</c:v>
                </c:pt>
                <c:pt idx="44">
                  <c:v>507.14285714285711</c:v>
                </c:pt>
                <c:pt idx="45">
                  <c:v>514.88095238095229</c:v>
                </c:pt>
                <c:pt idx="46">
                  <c:v>792.85714285714278</c:v>
                </c:pt>
                <c:pt idx="47">
                  <c:v>820.83333333333337</c:v>
                </c:pt>
                <c:pt idx="48">
                  <c:v>909.5238095238094</c:v>
                </c:pt>
                <c:pt idx="49">
                  <c:v>884.52380952380952</c:v>
                </c:pt>
                <c:pt idx="50">
                  <c:v>665.47619047619048</c:v>
                </c:pt>
                <c:pt idx="51">
                  <c:v>257.73809523809518</c:v>
                </c:pt>
              </c:numCache>
            </c:numRef>
          </c:val>
          <c:extLst>
            <c:ext xmlns:c16="http://schemas.microsoft.com/office/drawing/2014/chart" uri="{C3380CC4-5D6E-409C-BE32-E72D297353CC}">
              <c16:uniqueId val="{00000003-64FA-4BE6-9621-F5585D1E4554}"/>
            </c:ext>
          </c:extLst>
        </c:ser>
        <c:ser>
          <c:idx val="4"/>
          <c:order val="4"/>
          <c:tx>
            <c:v>Hydro power</c:v>
          </c:tx>
          <c:spPr>
            <a:solidFill>
              <a:srgbClr val="4EADBB"/>
            </a:solidFill>
            <a:ln w="25400">
              <a:noFill/>
            </a:ln>
          </c:spPr>
          <c:cat>
            <c:numRef>
              <c:f>viikkotehot!$E$2:$E$53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viikkotehot!$K$2:$K$53</c:f>
              <c:numCache>
                <c:formatCode>0</c:formatCode>
                <c:ptCount val="52"/>
                <c:pt idx="0">
                  <c:v>1724.4047619047617</c:v>
                </c:pt>
                <c:pt idx="1">
                  <c:v>1530.9523809523807</c:v>
                </c:pt>
                <c:pt idx="2">
                  <c:v>1639.2857142857142</c:v>
                </c:pt>
                <c:pt idx="3">
                  <c:v>1613.0952380952381</c:v>
                </c:pt>
                <c:pt idx="4">
                  <c:v>1748.8095238095239</c:v>
                </c:pt>
                <c:pt idx="5">
                  <c:v>1538.6904761904764</c:v>
                </c:pt>
                <c:pt idx="6">
                  <c:v>1662.5</c:v>
                </c:pt>
                <c:pt idx="7">
                  <c:v>1730.3571428571427</c:v>
                </c:pt>
                <c:pt idx="8">
                  <c:v>1695.8333333333333</c:v>
                </c:pt>
                <c:pt idx="9">
                  <c:v>1762.5000000000002</c:v>
                </c:pt>
                <c:pt idx="10">
                  <c:v>1388.0952380952381</c:v>
                </c:pt>
                <c:pt idx="11">
                  <c:v>1520.2380952380952</c:v>
                </c:pt>
                <c:pt idx="12">
                  <c:v>1644.6428571428573</c:v>
                </c:pt>
                <c:pt idx="13">
                  <c:v>1484.5238095238096</c:v>
                </c:pt>
                <c:pt idx="14">
                  <c:v>1644.6428571428573</c:v>
                </c:pt>
                <c:pt idx="15">
                  <c:v>1552.3809523809525</c:v>
                </c:pt>
                <c:pt idx="16">
                  <c:v>2302.3809523809527</c:v>
                </c:pt>
                <c:pt idx="17">
                  <c:v>2171.4285714285716</c:v>
                </c:pt>
                <c:pt idx="18">
                  <c:v>2274.4047619047619</c:v>
                </c:pt>
                <c:pt idx="19">
                  <c:v>2301.7857142857142</c:v>
                </c:pt>
                <c:pt idx="20">
                  <c:v>2078.5714285714284</c:v>
                </c:pt>
                <c:pt idx="21">
                  <c:v>2031.5476190476193</c:v>
                </c:pt>
                <c:pt idx="22">
                  <c:v>1741.0714285714287</c:v>
                </c:pt>
                <c:pt idx="23">
                  <c:v>1726.1904761904764</c:v>
                </c:pt>
                <c:pt idx="24">
                  <c:v>1600.5952380952381</c:v>
                </c:pt>
                <c:pt idx="25">
                  <c:v>1558.3333333333333</c:v>
                </c:pt>
                <c:pt idx="26">
                  <c:v>1217.8571428571427</c:v>
                </c:pt>
                <c:pt idx="27">
                  <c:v>1670.8333333333333</c:v>
                </c:pt>
                <c:pt idx="28">
                  <c:v>1467.8571428571427</c:v>
                </c:pt>
                <c:pt idx="29">
                  <c:v>1230.3571428571427</c:v>
                </c:pt>
                <c:pt idx="30">
                  <c:v>1152.3809523809523</c:v>
                </c:pt>
                <c:pt idx="31">
                  <c:v>1557.7380952380952</c:v>
                </c:pt>
                <c:pt idx="32">
                  <c:v>1385.1190476190475</c:v>
                </c:pt>
                <c:pt idx="33">
                  <c:v>1632.7380952380952</c:v>
                </c:pt>
                <c:pt idx="34">
                  <c:v>1271.4285714285713</c:v>
                </c:pt>
                <c:pt idx="35">
                  <c:v>1384.5238095238094</c:v>
                </c:pt>
                <c:pt idx="36">
                  <c:v>858.92857142857144</c:v>
                </c:pt>
                <c:pt idx="37">
                  <c:v>1361.9047619047619</c:v>
                </c:pt>
                <c:pt idx="38">
                  <c:v>1102.9761904761906</c:v>
                </c:pt>
                <c:pt idx="39">
                  <c:v>855.35714285714278</c:v>
                </c:pt>
                <c:pt idx="40">
                  <c:v>988.69047619047615</c:v>
                </c:pt>
                <c:pt idx="41">
                  <c:v>1205.952380952381</c:v>
                </c:pt>
                <c:pt idx="42">
                  <c:v>1152.3809523809523</c:v>
                </c:pt>
                <c:pt idx="43">
                  <c:v>1170.8333333333333</c:v>
                </c:pt>
                <c:pt idx="44">
                  <c:v>1319.047619047619</c:v>
                </c:pt>
                <c:pt idx="45">
                  <c:v>1769.047619047619</c:v>
                </c:pt>
                <c:pt idx="46">
                  <c:v>1444.047619047619</c:v>
                </c:pt>
                <c:pt idx="47">
                  <c:v>1435.7142857142858</c:v>
                </c:pt>
                <c:pt idx="48">
                  <c:v>1377.3809523809523</c:v>
                </c:pt>
                <c:pt idx="49">
                  <c:v>1445.8333333333333</c:v>
                </c:pt>
                <c:pt idx="50">
                  <c:v>1224.4047619047617</c:v>
                </c:pt>
                <c:pt idx="51">
                  <c:v>925.59523809523819</c:v>
                </c:pt>
              </c:numCache>
            </c:numRef>
          </c:val>
          <c:extLst>
            <c:ext xmlns:c16="http://schemas.microsoft.com/office/drawing/2014/chart" uri="{C3380CC4-5D6E-409C-BE32-E72D297353CC}">
              <c16:uniqueId val="{00000004-64FA-4BE6-9621-F5585D1E4554}"/>
            </c:ext>
          </c:extLst>
        </c:ser>
        <c:ser>
          <c:idx val="5"/>
          <c:order val="5"/>
          <c:tx>
            <c:v>Wind power</c:v>
          </c:tx>
          <c:spPr>
            <a:solidFill>
              <a:srgbClr val="4EADBB">
                <a:lumMod val="75000"/>
              </a:srgbClr>
            </a:solidFill>
            <a:ln w="12700">
              <a:noFill/>
            </a:ln>
            <a:effectLst/>
          </c:spPr>
          <c:cat>
            <c:numRef>
              <c:f>viikkotehot!$E$2:$E$53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viikkotehot!$L$2:$L$53</c:f>
              <c:numCache>
                <c:formatCode>0</c:formatCode>
                <c:ptCount val="52"/>
                <c:pt idx="0">
                  <c:v>1005.3571428571429</c:v>
                </c:pt>
                <c:pt idx="1">
                  <c:v>2189.2857142857147</c:v>
                </c:pt>
                <c:pt idx="2">
                  <c:v>2291.6666666666665</c:v>
                </c:pt>
                <c:pt idx="3">
                  <c:v>1548.2142857142858</c:v>
                </c:pt>
                <c:pt idx="4">
                  <c:v>1376.7857142857142</c:v>
                </c:pt>
                <c:pt idx="5">
                  <c:v>1732.7380952380954</c:v>
                </c:pt>
                <c:pt idx="6">
                  <c:v>1341.6666666666667</c:v>
                </c:pt>
                <c:pt idx="7">
                  <c:v>1645.8333333333333</c:v>
                </c:pt>
                <c:pt idx="8">
                  <c:v>1784.5238095238096</c:v>
                </c:pt>
                <c:pt idx="9">
                  <c:v>967.26190476190482</c:v>
                </c:pt>
                <c:pt idx="10">
                  <c:v>1927.3809523809525</c:v>
                </c:pt>
                <c:pt idx="11">
                  <c:v>1774.4047619047619</c:v>
                </c:pt>
                <c:pt idx="12">
                  <c:v>1174.4047619047619</c:v>
                </c:pt>
                <c:pt idx="13">
                  <c:v>1587.5</c:v>
                </c:pt>
                <c:pt idx="14">
                  <c:v>703.57142857142867</c:v>
                </c:pt>
                <c:pt idx="15">
                  <c:v>516.66666666666663</c:v>
                </c:pt>
                <c:pt idx="16">
                  <c:v>1008.9285714285714</c:v>
                </c:pt>
                <c:pt idx="17">
                  <c:v>1803.5714285714287</c:v>
                </c:pt>
                <c:pt idx="18">
                  <c:v>1418.452380952381</c:v>
                </c:pt>
                <c:pt idx="19">
                  <c:v>1022.6190476190477</c:v>
                </c:pt>
                <c:pt idx="20">
                  <c:v>583.92857142857133</c:v>
                </c:pt>
                <c:pt idx="21">
                  <c:v>1208.9285714285713</c:v>
                </c:pt>
                <c:pt idx="22">
                  <c:v>820.83333333333337</c:v>
                </c:pt>
                <c:pt idx="23">
                  <c:v>1040.4761904761906</c:v>
                </c:pt>
                <c:pt idx="24">
                  <c:v>714.28571428571433</c:v>
                </c:pt>
                <c:pt idx="25">
                  <c:v>825.59523809523807</c:v>
                </c:pt>
                <c:pt idx="26">
                  <c:v>813.09523809523807</c:v>
                </c:pt>
                <c:pt idx="27">
                  <c:v>498.8095238095238</c:v>
                </c:pt>
                <c:pt idx="28">
                  <c:v>636.30952380952385</c:v>
                </c:pt>
                <c:pt idx="29">
                  <c:v>1144.6428571428573</c:v>
                </c:pt>
                <c:pt idx="30">
                  <c:v>1689.8809523809521</c:v>
                </c:pt>
                <c:pt idx="31">
                  <c:v>1183.3333333333333</c:v>
                </c:pt>
                <c:pt idx="32">
                  <c:v>1664.2857142857144</c:v>
                </c:pt>
                <c:pt idx="33">
                  <c:v>789.88095238095229</c:v>
                </c:pt>
                <c:pt idx="34">
                  <c:v>1425</c:v>
                </c:pt>
                <c:pt idx="35">
                  <c:v>805.35714285714289</c:v>
                </c:pt>
                <c:pt idx="36">
                  <c:v>1371.4285714285713</c:v>
                </c:pt>
                <c:pt idx="37">
                  <c:v>1256.547619047619</c:v>
                </c:pt>
                <c:pt idx="38">
                  <c:v>855.35714285714278</c:v>
                </c:pt>
                <c:pt idx="39">
                  <c:v>2358.9285714285716</c:v>
                </c:pt>
                <c:pt idx="40">
                  <c:v>2569.0476190476193</c:v>
                </c:pt>
                <c:pt idx="41">
                  <c:v>1540.4761904761906</c:v>
                </c:pt>
                <c:pt idx="42">
                  <c:v>1711.9047619047619</c:v>
                </c:pt>
                <c:pt idx="43">
                  <c:v>1467.2619047619046</c:v>
                </c:pt>
                <c:pt idx="44">
                  <c:v>1523.8095238095236</c:v>
                </c:pt>
                <c:pt idx="45">
                  <c:v>414.28571428571428</c:v>
                </c:pt>
                <c:pt idx="46">
                  <c:v>400.59523809523807</c:v>
                </c:pt>
                <c:pt idx="47">
                  <c:v>268.45238095238096</c:v>
                </c:pt>
                <c:pt idx="48">
                  <c:v>1491.6666666666667</c:v>
                </c:pt>
                <c:pt idx="49">
                  <c:v>2294.0476190476188</c:v>
                </c:pt>
                <c:pt idx="50">
                  <c:v>1855.952380952381</c:v>
                </c:pt>
                <c:pt idx="51">
                  <c:v>2680.9523809523807</c:v>
                </c:pt>
              </c:numCache>
            </c:numRef>
          </c:val>
          <c:extLst>
            <c:ext xmlns:c16="http://schemas.microsoft.com/office/drawing/2014/chart" uri="{C3380CC4-5D6E-409C-BE32-E72D297353CC}">
              <c16:uniqueId val="{00000005-64FA-4BE6-9621-F5585D1E4554}"/>
            </c:ext>
          </c:extLst>
        </c:ser>
        <c:ser>
          <c:idx val="7"/>
          <c:order val="6"/>
          <c:tx>
            <c:v>Solar power</c:v>
          </c:tx>
          <c:spPr>
            <a:solidFill>
              <a:srgbClr val="FFFF00"/>
            </a:solidFill>
            <a:ln w="25400">
              <a:noFill/>
            </a:ln>
          </c:spPr>
          <c:val>
            <c:numRef>
              <c:f>viikkotehot!$M$2:$M$53</c:f>
              <c:numCache>
                <c:formatCode>0</c:formatCode>
                <c:ptCount val="52"/>
                <c:pt idx="0">
                  <c:v>1.1904761904761907</c:v>
                </c:pt>
                <c:pt idx="1">
                  <c:v>2.9761904761904758</c:v>
                </c:pt>
                <c:pt idx="2">
                  <c:v>2.9761904761904758</c:v>
                </c:pt>
                <c:pt idx="3">
                  <c:v>3.5714285714285712</c:v>
                </c:pt>
                <c:pt idx="4">
                  <c:v>4.166666666666667</c:v>
                </c:pt>
                <c:pt idx="5">
                  <c:v>7.7380952380952381</c:v>
                </c:pt>
                <c:pt idx="6">
                  <c:v>7.1428571428571423</c:v>
                </c:pt>
                <c:pt idx="7">
                  <c:v>13.690476190476188</c:v>
                </c:pt>
                <c:pt idx="8">
                  <c:v>27.380952380952376</c:v>
                </c:pt>
                <c:pt idx="9">
                  <c:v>25.595238095238095</c:v>
                </c:pt>
                <c:pt idx="10">
                  <c:v>44.642857142857146</c:v>
                </c:pt>
                <c:pt idx="11">
                  <c:v>38.69047619047619</c:v>
                </c:pt>
                <c:pt idx="12">
                  <c:v>41.666666666666664</c:v>
                </c:pt>
                <c:pt idx="13">
                  <c:v>41.071428571428569</c:v>
                </c:pt>
                <c:pt idx="14">
                  <c:v>54.761904761904752</c:v>
                </c:pt>
                <c:pt idx="15">
                  <c:v>76.785714285714292</c:v>
                </c:pt>
                <c:pt idx="16">
                  <c:v>66.666666666666671</c:v>
                </c:pt>
                <c:pt idx="17">
                  <c:v>69.047619047619051</c:v>
                </c:pt>
                <c:pt idx="18">
                  <c:v>79.761904761904773</c:v>
                </c:pt>
                <c:pt idx="19">
                  <c:v>102.38095238095238</c:v>
                </c:pt>
                <c:pt idx="20">
                  <c:v>88.69047619047619</c:v>
                </c:pt>
                <c:pt idx="21">
                  <c:v>80.952380952380963</c:v>
                </c:pt>
                <c:pt idx="22">
                  <c:v>113.6904761904762</c:v>
                </c:pt>
                <c:pt idx="23">
                  <c:v>100.59523809523809</c:v>
                </c:pt>
                <c:pt idx="24">
                  <c:v>106.54761904761904</c:v>
                </c:pt>
                <c:pt idx="25">
                  <c:v>115.47619047619047</c:v>
                </c:pt>
                <c:pt idx="26">
                  <c:v>98.809523809523824</c:v>
                </c:pt>
                <c:pt idx="27">
                  <c:v>80.357142857142861</c:v>
                </c:pt>
                <c:pt idx="28">
                  <c:v>93.452380952380949</c:v>
                </c:pt>
                <c:pt idx="29">
                  <c:v>73.214285714285722</c:v>
                </c:pt>
                <c:pt idx="30">
                  <c:v>82.142857142857139</c:v>
                </c:pt>
                <c:pt idx="31">
                  <c:v>88.095238095238102</c:v>
                </c:pt>
                <c:pt idx="32">
                  <c:v>73.214285714285722</c:v>
                </c:pt>
                <c:pt idx="33">
                  <c:v>60.714285714285708</c:v>
                </c:pt>
                <c:pt idx="34">
                  <c:v>55.357142857142861</c:v>
                </c:pt>
                <c:pt idx="35">
                  <c:v>51.785714285714285</c:v>
                </c:pt>
                <c:pt idx="36">
                  <c:v>32.738095238095241</c:v>
                </c:pt>
                <c:pt idx="37">
                  <c:v>36.904761904761905</c:v>
                </c:pt>
                <c:pt idx="38">
                  <c:v>26.19047619047619</c:v>
                </c:pt>
                <c:pt idx="39">
                  <c:v>21.428571428571427</c:v>
                </c:pt>
                <c:pt idx="40">
                  <c:v>17.261904761904763</c:v>
                </c:pt>
                <c:pt idx="41">
                  <c:v>17.261904761904763</c:v>
                </c:pt>
                <c:pt idx="42">
                  <c:v>9.5238095238095255</c:v>
                </c:pt>
                <c:pt idx="43">
                  <c:v>7.1428571428571423</c:v>
                </c:pt>
                <c:pt idx="44">
                  <c:v>5.3571428571428568</c:v>
                </c:pt>
                <c:pt idx="45">
                  <c:v>3.5714285714285712</c:v>
                </c:pt>
                <c:pt idx="46">
                  <c:v>1.7857142857142856</c:v>
                </c:pt>
                <c:pt idx="47">
                  <c:v>1.1904761904761907</c:v>
                </c:pt>
                <c:pt idx="48">
                  <c:v>1.7857142857142856</c:v>
                </c:pt>
                <c:pt idx="49">
                  <c:v>1.7857142857142856</c:v>
                </c:pt>
                <c:pt idx="50">
                  <c:v>1.7857142857142856</c:v>
                </c:pt>
                <c:pt idx="51">
                  <c:v>1.7857142857142856</c:v>
                </c:pt>
              </c:numCache>
            </c:numRef>
          </c:val>
          <c:extLst>
            <c:ext xmlns:c16="http://schemas.microsoft.com/office/drawing/2014/chart" uri="{C3380CC4-5D6E-409C-BE32-E72D297353CC}">
              <c16:uniqueId val="{00000006-64FA-4BE6-9621-F5585D1E4554}"/>
            </c:ext>
          </c:extLst>
        </c:ser>
        <c:ser>
          <c:idx val="6"/>
          <c:order val="7"/>
          <c:tx>
            <c:v>Net imports</c:v>
          </c:tx>
          <c:spPr>
            <a:solidFill>
              <a:srgbClr val="B21C58"/>
            </a:solidFill>
            <a:ln w="12700">
              <a:noFill/>
              <a:prstDash val="solid"/>
            </a:ln>
          </c:spPr>
          <c:cat>
            <c:numRef>
              <c:f>viikkotehot!$E$2:$E$53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viikkotehot!$AK$2:$AK$53</c:f>
              <c:numCache>
                <c:formatCode>0</c:formatCode>
                <c:ptCount val="52"/>
                <c:pt idx="0">
                  <c:v>2935.1190476190477</c:v>
                </c:pt>
                <c:pt idx="1">
                  <c:v>2210.1190476190477</c:v>
                </c:pt>
                <c:pt idx="2">
                  <c:v>1920.2380952380952</c:v>
                </c:pt>
                <c:pt idx="3">
                  <c:v>2348.2142857142858</c:v>
                </c:pt>
                <c:pt idx="4">
                  <c:v>2450.5952380952385</c:v>
                </c:pt>
                <c:pt idx="5">
                  <c:v>2098.8095238095234</c:v>
                </c:pt>
                <c:pt idx="6">
                  <c:v>2300</c:v>
                </c:pt>
                <c:pt idx="7">
                  <c:v>2083.3333333333335</c:v>
                </c:pt>
                <c:pt idx="8">
                  <c:v>1441.666666666667</c:v>
                </c:pt>
                <c:pt idx="9">
                  <c:v>2039.8809523809525</c:v>
                </c:pt>
                <c:pt idx="10">
                  <c:v>1189.8809523809523</c:v>
                </c:pt>
                <c:pt idx="11">
                  <c:v>1367.2619047619044</c:v>
                </c:pt>
                <c:pt idx="12">
                  <c:v>1523.2142857142858</c:v>
                </c:pt>
                <c:pt idx="13">
                  <c:v>1599.4047619047617</c:v>
                </c:pt>
                <c:pt idx="14">
                  <c:v>1103.5714285714287</c:v>
                </c:pt>
                <c:pt idx="15">
                  <c:v>1089.8809523809521</c:v>
                </c:pt>
                <c:pt idx="16">
                  <c:v>1488.6904761904761</c:v>
                </c:pt>
                <c:pt idx="17">
                  <c:v>476.78571428571428</c:v>
                </c:pt>
                <c:pt idx="18">
                  <c:v>1165.4761904761906</c:v>
                </c:pt>
                <c:pt idx="19">
                  <c:v>1126.785714285714</c:v>
                </c:pt>
                <c:pt idx="20">
                  <c:v>1899.4047619047617</c:v>
                </c:pt>
                <c:pt idx="21">
                  <c:v>1384.5238095238096</c:v>
                </c:pt>
                <c:pt idx="22">
                  <c:v>1716.0714285714282</c:v>
                </c:pt>
                <c:pt idx="23">
                  <c:v>1183.3333333333333</c:v>
                </c:pt>
                <c:pt idx="24">
                  <c:v>1327.3809523809527</c:v>
                </c:pt>
                <c:pt idx="25">
                  <c:v>1592.2619047619046</c:v>
                </c:pt>
                <c:pt idx="26">
                  <c:v>1680.9523809523807</c:v>
                </c:pt>
                <c:pt idx="27">
                  <c:v>2245.2380952380959</c:v>
                </c:pt>
                <c:pt idx="28">
                  <c:v>1666.0714285714284</c:v>
                </c:pt>
                <c:pt idx="29">
                  <c:v>1376.7857142857142</c:v>
                </c:pt>
                <c:pt idx="30">
                  <c:v>1125.5952380952381</c:v>
                </c:pt>
                <c:pt idx="31">
                  <c:v>1244.047619047619</c:v>
                </c:pt>
                <c:pt idx="32">
                  <c:v>1372.0238095238096</c:v>
                </c:pt>
                <c:pt idx="33">
                  <c:v>1648.8095238095236</c:v>
                </c:pt>
                <c:pt idx="34">
                  <c:v>869.04761904761915</c:v>
                </c:pt>
                <c:pt idx="35">
                  <c:v>835.71428571428567</c:v>
                </c:pt>
                <c:pt idx="36">
                  <c:v>541.66666666666652</c:v>
                </c:pt>
                <c:pt idx="37">
                  <c:v>414.88095238095246</c:v>
                </c:pt>
                <c:pt idx="38">
                  <c:v>732.73809523809541</c:v>
                </c:pt>
                <c:pt idx="39">
                  <c:v>17.857142857142858</c:v>
                </c:pt>
                <c:pt idx="40">
                  <c:v>518.45238095238074</c:v>
                </c:pt>
                <c:pt idx="41">
                  <c:v>1211.9047619047619</c:v>
                </c:pt>
                <c:pt idx="42">
                  <c:v>1313.0952380952383</c:v>
                </c:pt>
                <c:pt idx="43">
                  <c:v>1573.2142857142856</c:v>
                </c:pt>
                <c:pt idx="44">
                  <c:v>1232.7380952380952</c:v>
                </c:pt>
                <c:pt idx="45">
                  <c:v>2130.9523809523803</c:v>
                </c:pt>
                <c:pt idx="46">
                  <c:v>2263.6904761904761</c:v>
                </c:pt>
                <c:pt idx="47">
                  <c:v>1944.6428571428571</c:v>
                </c:pt>
                <c:pt idx="48">
                  <c:v>857.73809523809518</c:v>
                </c:pt>
                <c:pt idx="49">
                  <c:v>527.97619047619071</c:v>
                </c:pt>
                <c:pt idx="50">
                  <c:v>854.16666666666663</c:v>
                </c:pt>
                <c:pt idx="51">
                  <c:v>259.52380952380963</c:v>
                </c:pt>
              </c:numCache>
            </c:numRef>
          </c:val>
          <c:extLst>
            <c:ext xmlns:c16="http://schemas.microsoft.com/office/drawing/2014/chart" uri="{C3380CC4-5D6E-409C-BE32-E72D297353CC}">
              <c16:uniqueId val="{00000007-64FA-4BE6-9621-F5585D1E4554}"/>
            </c:ext>
          </c:extLst>
        </c:ser>
        <c:dLbls>
          <c:showLegendKey val="0"/>
          <c:showVal val="0"/>
          <c:showCatName val="0"/>
          <c:showSerName val="0"/>
          <c:showPercent val="0"/>
          <c:showBubbleSize val="0"/>
        </c:dLbls>
        <c:axId val="1048292464"/>
        <c:axId val="1"/>
      </c:areaChart>
      <c:catAx>
        <c:axId val="1048292464"/>
        <c:scaling>
          <c:orientation val="minMax"/>
        </c:scaling>
        <c:delete val="0"/>
        <c:axPos val="b"/>
        <c:numFmt formatCode="General" sourceLinked="1"/>
        <c:majorTickMark val="out"/>
        <c:minorTickMark val="none"/>
        <c:tickLblPos val="nextTo"/>
        <c:spPr>
          <a:noFill/>
          <a:ln w="12700" cap="flat" cmpd="sng" algn="ctr">
            <a:solidFill>
              <a:srgbClr val="000000">
                <a:lumMod val="75000"/>
                <a:lumOff val="25000"/>
              </a:srgb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title>
          <c:tx>
            <c:rich>
              <a:bodyPr rot="0" vert="horz"/>
              <a:lstStyle/>
              <a:p>
                <a:pPr algn="ctr">
                  <a:defRPr sz="1400" b="1" i="0" u="none" strike="noStrike" baseline="0">
                    <a:solidFill>
                      <a:srgbClr val="424242"/>
                    </a:solidFill>
                    <a:latin typeface="Calibri"/>
                    <a:ea typeface="Calibri"/>
                    <a:cs typeface="Calibri"/>
                  </a:defRPr>
                </a:pPr>
                <a:r>
                  <a:rPr lang="en-US"/>
                  <a:t>MW</a:t>
                </a:r>
              </a:p>
            </c:rich>
          </c:tx>
          <c:layout>
            <c:manualLayout>
              <c:xMode val="edge"/>
              <c:yMode val="edge"/>
              <c:x val="9.4451003541912628E-3"/>
              <c:y val="2.8194972622410173E-3"/>
            </c:manualLayout>
          </c:layout>
          <c:overlay val="0"/>
        </c:title>
        <c:numFmt formatCode="#,##0" sourceLinked="0"/>
        <c:majorTickMark val="out"/>
        <c:minorTickMark val="none"/>
        <c:tickLblPos val="nextTo"/>
        <c:spPr>
          <a:noFill/>
          <a:ln w="12700">
            <a:solidFill>
              <a:srgbClr val="000000">
                <a:lumMod val="75000"/>
                <a:lumOff val="25000"/>
              </a:srgbClr>
            </a:solidFill>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048292464"/>
        <c:crosses val="autoZero"/>
        <c:crossBetween val="midCat"/>
      </c:valAx>
      <c:spPr>
        <a:noFill/>
        <a:ln w="25400">
          <a:noFill/>
        </a:ln>
      </c:spPr>
    </c:plotArea>
    <c:legend>
      <c:legendPos val="b"/>
      <c:layout>
        <c:manualLayout>
          <c:xMode val="edge"/>
          <c:yMode val="edge"/>
          <c:x val="4.6493301812450746E-2"/>
          <c:y val="0.93440428380187412"/>
          <c:w val="0.90149724192277381"/>
          <c:h val="4.6854082998661312E-2"/>
        </c:manualLayout>
      </c:layout>
      <c:overlay val="0"/>
      <c:spPr>
        <a:noFill/>
        <a:ln w="25400">
          <a:noFill/>
        </a:ln>
      </c:spPr>
      <c:txPr>
        <a:bodyPr/>
        <a:lstStyle/>
        <a:p>
          <a:pPr>
            <a:defRPr sz="1010" b="0" i="0" u="none" strike="noStrike" baseline="0">
              <a:solidFill>
                <a:srgbClr val="424242"/>
              </a:solidFill>
              <a:latin typeface="Calibri"/>
              <a:ea typeface="Calibri"/>
              <a:cs typeface="Calibri"/>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Annual electricity spot prices in Finland</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'Suomi 10v hinnat'!$A$2:$A$11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'Suomi 10v hinnat'!$B$2:$B$11</c:f>
              <c:numCache>
                <c:formatCode>General</c:formatCode>
                <c:ptCount val="10"/>
                <c:pt idx="0">
                  <c:v>41.16</c:v>
                </c:pt>
                <c:pt idx="1">
                  <c:v>36.020000000000003</c:v>
                </c:pt>
                <c:pt idx="2">
                  <c:v>29.66</c:v>
                </c:pt>
                <c:pt idx="3">
                  <c:v>32.450000000000003</c:v>
                </c:pt>
                <c:pt idx="4">
                  <c:v>33.19</c:v>
                </c:pt>
                <c:pt idx="5">
                  <c:v>46.8</c:v>
                </c:pt>
                <c:pt idx="6">
                  <c:v>44.04</c:v>
                </c:pt>
                <c:pt idx="7">
                  <c:v>28.02</c:v>
                </c:pt>
                <c:pt idx="8">
                  <c:v>72.34</c:v>
                </c:pt>
                <c:pt idx="9">
                  <c:v>154</c:v>
                </c:pt>
              </c:numCache>
            </c:numRef>
          </c:val>
          <c:extLst>
            <c:ext xmlns:c16="http://schemas.microsoft.com/office/drawing/2014/chart" uri="{C3380CC4-5D6E-409C-BE32-E72D297353CC}">
              <c16:uniqueId val="{00000000-0AA0-4B6B-9028-2CF772155D68}"/>
            </c:ext>
          </c:extLst>
        </c:ser>
        <c:dLbls>
          <c:showLegendKey val="0"/>
          <c:showVal val="0"/>
          <c:showCatName val="0"/>
          <c:showSerName val="0"/>
          <c:showPercent val="0"/>
          <c:showBubbleSize val="0"/>
        </c:dLbls>
        <c:gapWidth val="219"/>
        <c:overlap val="-27"/>
        <c:axId val="1523877271"/>
        <c:axId val="389009335"/>
      </c:barChart>
      <c:catAx>
        <c:axId val="1523877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9009335"/>
        <c:crosses val="autoZero"/>
        <c:auto val="1"/>
        <c:lblAlgn val="ctr"/>
        <c:lblOffset val="100"/>
        <c:noMultiLvlLbl val="0"/>
      </c:catAx>
      <c:valAx>
        <c:axId val="389009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23877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baseline="0" dirty="0"/>
              <a:t>Electricity</a:t>
            </a:r>
            <a:r>
              <a:rPr lang="en-US" b="1" dirty="0"/>
              <a:t> spot</a:t>
            </a:r>
            <a:r>
              <a:rPr lang="en-US" b="1" baseline="0" dirty="0"/>
              <a:t> prices on average 2022</a:t>
            </a:r>
            <a:endParaRPr lang="en-US" b="1" dirty="0"/>
          </a:p>
        </c:rich>
      </c:tx>
      <c:layout>
        <c:manualLayout>
          <c:xMode val="edge"/>
          <c:yMode val="edge"/>
          <c:x val="0.30531555888479417"/>
          <c:y val="9.2385741752026487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7586-42C6-BAB7-92EDF5BFCBB5}"/>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7586-42C6-BAB7-92EDF5BFCBB5}"/>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7586-42C6-BAB7-92EDF5BFCBB5}"/>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7586-42C6-BAB7-92EDF5BFCBB5}"/>
              </c:ext>
            </c:extLst>
          </c:dPt>
          <c:dPt>
            <c:idx val="5"/>
            <c:invertIfNegative val="0"/>
            <c:bubble3D val="0"/>
            <c:spPr>
              <a:solidFill>
                <a:schemeClr val="tx1"/>
              </a:solidFill>
              <a:ln>
                <a:noFill/>
              </a:ln>
              <a:effectLst/>
            </c:spPr>
            <c:extLst>
              <c:ext xmlns:c16="http://schemas.microsoft.com/office/drawing/2014/chart" uri="{C3380CC4-5D6E-409C-BE32-E72D297353CC}">
                <c16:uniqueId val="{00000009-7586-42C6-BAB7-92EDF5BFCBB5}"/>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B-7586-42C6-BAB7-92EDF5BFCBB5}"/>
              </c:ext>
            </c:extLst>
          </c:dPt>
          <c:dPt>
            <c:idx val="7"/>
            <c:invertIfNegative val="0"/>
            <c:bubble3D val="0"/>
            <c:spPr>
              <a:solidFill>
                <a:schemeClr val="tx2"/>
              </a:solidFill>
              <a:ln>
                <a:noFill/>
              </a:ln>
              <a:effectLst/>
            </c:spPr>
            <c:extLst>
              <c:ext xmlns:c16="http://schemas.microsoft.com/office/drawing/2014/chart" uri="{C3380CC4-5D6E-409C-BE32-E72D297353CC}">
                <c16:uniqueId val="{0000000D-7586-42C6-BAB7-92EDF5BFCBB5}"/>
              </c:ext>
            </c:extLst>
          </c:dPt>
          <c:cat>
            <c:strRef>
              <c:f>'Pylväsdiagrammi (2)'!$B$3:$B$14</c:f>
              <c:strCache>
                <c:ptCount val="8"/>
                <c:pt idx="0">
                  <c:v>Finland</c:v>
                </c:pt>
                <c:pt idx="1">
                  <c:v>Northern Sweden</c:v>
                </c:pt>
                <c:pt idx="2">
                  <c:v>Stockholm</c:v>
                </c:pt>
                <c:pt idx="3">
                  <c:v>Oslo</c:v>
                </c:pt>
                <c:pt idx="4">
                  <c:v>Copenhagen</c:v>
                </c:pt>
                <c:pt idx="5">
                  <c:v>Germany</c:v>
                </c:pt>
                <c:pt idx="6">
                  <c:v>France</c:v>
                </c:pt>
                <c:pt idx="7">
                  <c:v>Estonia</c:v>
                </c:pt>
              </c:strCache>
            </c:strRef>
          </c:cat>
          <c:val>
            <c:numRef>
              <c:f>'Pylväsdiagrammi (2)'!$C$3:$C$10</c:f>
              <c:numCache>
                <c:formatCode>General</c:formatCode>
                <c:ptCount val="8"/>
                <c:pt idx="0">
                  <c:v>154</c:v>
                </c:pt>
                <c:pt idx="1">
                  <c:v>59</c:v>
                </c:pt>
                <c:pt idx="2">
                  <c:v>129.19999999999999</c:v>
                </c:pt>
                <c:pt idx="3">
                  <c:v>192</c:v>
                </c:pt>
                <c:pt idx="4">
                  <c:v>210</c:v>
                </c:pt>
                <c:pt idx="5">
                  <c:v>235.45</c:v>
                </c:pt>
                <c:pt idx="6">
                  <c:v>275.85000000000002</c:v>
                </c:pt>
                <c:pt idx="7">
                  <c:v>192.8</c:v>
                </c:pt>
              </c:numCache>
            </c:numRef>
          </c:val>
          <c:extLst>
            <c:ext xmlns:c16="http://schemas.microsoft.com/office/drawing/2014/chart" uri="{C3380CC4-5D6E-409C-BE32-E72D297353CC}">
              <c16:uniqueId val="{0000000E-7586-42C6-BAB7-92EDF5BFCBB5}"/>
            </c:ext>
          </c:extLst>
        </c:ser>
        <c:dLbls>
          <c:showLegendKey val="0"/>
          <c:showVal val="0"/>
          <c:showCatName val="0"/>
          <c:showSerName val="0"/>
          <c:showPercent val="0"/>
          <c:showBubbleSize val="0"/>
        </c:dLbls>
        <c:gapWidth val="150"/>
        <c:overlap val="100"/>
        <c:axId val="899430520"/>
        <c:axId val="899436752"/>
      </c:barChart>
      <c:catAx>
        <c:axId val="899430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99436752"/>
        <c:crosses val="autoZero"/>
        <c:auto val="1"/>
        <c:lblAlgn val="ctr"/>
        <c:lblOffset val="100"/>
        <c:noMultiLvlLbl val="0"/>
      </c:catAx>
      <c:valAx>
        <c:axId val="899436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99430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Electricity spot</a:t>
            </a:r>
            <a:r>
              <a:rPr lang="en-US" baseline="0"/>
              <a:t> prices</a:t>
            </a:r>
            <a:r>
              <a:rPr lang="en-US"/>
              <a:t> 2020-2022</a:t>
            </a:r>
          </a:p>
        </c:rich>
      </c:tx>
      <c:layout>
        <c:manualLayout>
          <c:xMode val="edge"/>
          <c:yMode val="edge"/>
          <c:x val="0.36524776786279906"/>
          <c:y val="1.69851380042462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Finland</c:v>
          </c:tx>
          <c:spPr>
            <a:ln w="28575" cap="rnd">
              <a:solidFill>
                <a:schemeClr val="accent1"/>
              </a:solidFill>
              <a:round/>
            </a:ln>
            <a:effectLst/>
          </c:spPr>
          <c:marker>
            <c:symbol val="none"/>
          </c:marker>
          <c:cat>
            <c:strRef>
              <c:f>'Selitys hinnoille'!$A$3:$A$38</c:f>
              <c:strCache>
                <c:ptCount val="36"/>
                <c:pt idx="0">
                  <c:v>jan 2020</c:v>
                </c:pt>
                <c:pt idx="1">
                  <c:v>February-20</c:v>
                </c:pt>
                <c:pt idx="2">
                  <c:v>March-20</c:v>
                </c:pt>
                <c:pt idx="3">
                  <c:v>April-20</c:v>
                </c:pt>
                <c:pt idx="4">
                  <c:v>May-20</c:v>
                </c:pt>
                <c:pt idx="5">
                  <c:v>June-20</c:v>
                </c:pt>
                <c:pt idx="6">
                  <c:v>July-20</c:v>
                </c:pt>
                <c:pt idx="7">
                  <c:v>August-20</c:v>
                </c:pt>
                <c:pt idx="8">
                  <c:v>September-20</c:v>
                </c:pt>
                <c:pt idx="9">
                  <c:v>October-20</c:v>
                </c:pt>
                <c:pt idx="10">
                  <c:v>November-20</c:v>
                </c:pt>
                <c:pt idx="11">
                  <c:v>December-20</c:v>
                </c:pt>
                <c:pt idx="12">
                  <c:v>January-21</c:v>
                </c:pt>
                <c:pt idx="13">
                  <c:v>February-21</c:v>
                </c:pt>
                <c:pt idx="14">
                  <c:v>March-21</c:v>
                </c:pt>
                <c:pt idx="15">
                  <c:v>April-21</c:v>
                </c:pt>
                <c:pt idx="16">
                  <c:v>May-21</c:v>
                </c:pt>
                <c:pt idx="17">
                  <c:v>June-21</c:v>
                </c:pt>
                <c:pt idx="18">
                  <c:v>July-21</c:v>
                </c:pt>
                <c:pt idx="19">
                  <c:v>August-21</c:v>
                </c:pt>
                <c:pt idx="20">
                  <c:v>September-21</c:v>
                </c:pt>
                <c:pt idx="21">
                  <c:v>October-21</c:v>
                </c:pt>
                <c:pt idx="22">
                  <c:v>November-21</c:v>
                </c:pt>
                <c:pt idx="23">
                  <c:v>December-21</c:v>
                </c:pt>
                <c:pt idx="24">
                  <c:v>January-22</c:v>
                </c:pt>
                <c:pt idx="25">
                  <c:v>February-22</c:v>
                </c:pt>
                <c:pt idx="26">
                  <c:v>March-22</c:v>
                </c:pt>
                <c:pt idx="27">
                  <c:v>April-22</c:v>
                </c:pt>
                <c:pt idx="28">
                  <c:v>May-22</c:v>
                </c:pt>
                <c:pt idx="29">
                  <c:v>June-22</c:v>
                </c:pt>
                <c:pt idx="30">
                  <c:v>July-22</c:v>
                </c:pt>
                <c:pt idx="31">
                  <c:v>August-22</c:v>
                </c:pt>
                <c:pt idx="32">
                  <c:v>September-22</c:v>
                </c:pt>
                <c:pt idx="33">
                  <c:v>October-22</c:v>
                </c:pt>
                <c:pt idx="34">
                  <c:v>November-22</c:v>
                </c:pt>
                <c:pt idx="35">
                  <c:v>December-22</c:v>
                </c:pt>
              </c:strCache>
            </c:strRef>
          </c:cat>
          <c:val>
            <c:numRef>
              <c:f>'Selitys hinnoille'!$B$3:$B$38</c:f>
              <c:numCache>
                <c:formatCode>General</c:formatCode>
                <c:ptCount val="36"/>
                <c:pt idx="0">
                  <c:v>27.16</c:v>
                </c:pt>
                <c:pt idx="1">
                  <c:v>24.43</c:v>
                </c:pt>
                <c:pt idx="2">
                  <c:v>20.38</c:v>
                </c:pt>
                <c:pt idx="3">
                  <c:v>19.82</c:v>
                </c:pt>
                <c:pt idx="4">
                  <c:v>19.46</c:v>
                </c:pt>
                <c:pt idx="5">
                  <c:v>28.26</c:v>
                </c:pt>
                <c:pt idx="6">
                  <c:v>20.21</c:v>
                </c:pt>
                <c:pt idx="7">
                  <c:v>40.549999999999997</c:v>
                </c:pt>
                <c:pt idx="8">
                  <c:v>37.83</c:v>
                </c:pt>
                <c:pt idx="9">
                  <c:v>31.08</c:v>
                </c:pt>
                <c:pt idx="10">
                  <c:v>27.62</c:v>
                </c:pt>
                <c:pt idx="11">
                  <c:v>39.25</c:v>
                </c:pt>
                <c:pt idx="12">
                  <c:v>51.22</c:v>
                </c:pt>
                <c:pt idx="13">
                  <c:v>57.13</c:v>
                </c:pt>
                <c:pt idx="14">
                  <c:v>38.35</c:v>
                </c:pt>
                <c:pt idx="15">
                  <c:v>36.76</c:v>
                </c:pt>
                <c:pt idx="16">
                  <c:v>45.94</c:v>
                </c:pt>
                <c:pt idx="17">
                  <c:v>56.16</c:v>
                </c:pt>
                <c:pt idx="18">
                  <c:v>78.760000000000005</c:v>
                </c:pt>
                <c:pt idx="19">
                  <c:v>68.2</c:v>
                </c:pt>
                <c:pt idx="20">
                  <c:v>89.27</c:v>
                </c:pt>
                <c:pt idx="21">
                  <c:v>64.84</c:v>
                </c:pt>
                <c:pt idx="22">
                  <c:v>85.9</c:v>
                </c:pt>
                <c:pt idx="23">
                  <c:v>193.38</c:v>
                </c:pt>
                <c:pt idx="24">
                  <c:v>106.71</c:v>
                </c:pt>
                <c:pt idx="25">
                  <c:v>81.040000000000006</c:v>
                </c:pt>
                <c:pt idx="26">
                  <c:v>86.48</c:v>
                </c:pt>
                <c:pt idx="27">
                  <c:v>79.36</c:v>
                </c:pt>
                <c:pt idx="28">
                  <c:v>132.66</c:v>
                </c:pt>
                <c:pt idx="29">
                  <c:v>140.1</c:v>
                </c:pt>
                <c:pt idx="30">
                  <c:v>184.13</c:v>
                </c:pt>
                <c:pt idx="31">
                  <c:v>261.49</c:v>
                </c:pt>
                <c:pt idx="32">
                  <c:v>214.98</c:v>
                </c:pt>
                <c:pt idx="33">
                  <c:v>113.48</c:v>
                </c:pt>
                <c:pt idx="34">
                  <c:v>195.35</c:v>
                </c:pt>
                <c:pt idx="35">
                  <c:v>246</c:v>
                </c:pt>
              </c:numCache>
            </c:numRef>
          </c:val>
          <c:smooth val="0"/>
          <c:extLst>
            <c:ext xmlns:c16="http://schemas.microsoft.com/office/drawing/2014/chart" uri="{C3380CC4-5D6E-409C-BE32-E72D297353CC}">
              <c16:uniqueId val="{00000000-C5BA-4D3F-9365-2E9ECDF65D4C}"/>
            </c:ext>
          </c:extLst>
        </c:ser>
        <c:ser>
          <c:idx val="1"/>
          <c:order val="1"/>
          <c:tx>
            <c:strRef>
              <c:f>'Selitys hinnoille'!$C$2</c:f>
              <c:strCache>
                <c:ptCount val="1"/>
                <c:pt idx="0">
                  <c:v>Stockholm</c:v>
                </c:pt>
              </c:strCache>
            </c:strRef>
          </c:tx>
          <c:spPr>
            <a:ln w="28575" cap="rnd">
              <a:solidFill>
                <a:schemeClr val="tx2"/>
              </a:solidFill>
              <a:round/>
            </a:ln>
            <a:effectLst/>
          </c:spPr>
          <c:marker>
            <c:symbol val="none"/>
          </c:marker>
          <c:cat>
            <c:strRef>
              <c:f>'Selitys hinnoille'!$A$3:$A$38</c:f>
              <c:strCache>
                <c:ptCount val="36"/>
                <c:pt idx="0">
                  <c:v>jan 2020</c:v>
                </c:pt>
                <c:pt idx="1">
                  <c:v>February-20</c:v>
                </c:pt>
                <c:pt idx="2">
                  <c:v>March-20</c:v>
                </c:pt>
                <c:pt idx="3">
                  <c:v>April-20</c:v>
                </c:pt>
                <c:pt idx="4">
                  <c:v>May-20</c:v>
                </c:pt>
                <c:pt idx="5">
                  <c:v>June-20</c:v>
                </c:pt>
                <c:pt idx="6">
                  <c:v>July-20</c:v>
                </c:pt>
                <c:pt idx="7">
                  <c:v>August-20</c:v>
                </c:pt>
                <c:pt idx="8">
                  <c:v>September-20</c:v>
                </c:pt>
                <c:pt idx="9">
                  <c:v>October-20</c:v>
                </c:pt>
                <c:pt idx="10">
                  <c:v>November-20</c:v>
                </c:pt>
                <c:pt idx="11">
                  <c:v>December-20</c:v>
                </c:pt>
                <c:pt idx="12">
                  <c:v>January-21</c:v>
                </c:pt>
                <c:pt idx="13">
                  <c:v>February-21</c:v>
                </c:pt>
                <c:pt idx="14">
                  <c:v>March-21</c:v>
                </c:pt>
                <c:pt idx="15">
                  <c:v>April-21</c:v>
                </c:pt>
                <c:pt idx="16">
                  <c:v>May-21</c:v>
                </c:pt>
                <c:pt idx="17">
                  <c:v>June-21</c:v>
                </c:pt>
                <c:pt idx="18">
                  <c:v>July-21</c:v>
                </c:pt>
                <c:pt idx="19">
                  <c:v>August-21</c:v>
                </c:pt>
                <c:pt idx="20">
                  <c:v>September-21</c:v>
                </c:pt>
                <c:pt idx="21">
                  <c:v>October-21</c:v>
                </c:pt>
                <c:pt idx="22">
                  <c:v>November-21</c:v>
                </c:pt>
                <c:pt idx="23">
                  <c:v>December-21</c:v>
                </c:pt>
                <c:pt idx="24">
                  <c:v>January-22</c:v>
                </c:pt>
                <c:pt idx="25">
                  <c:v>February-22</c:v>
                </c:pt>
                <c:pt idx="26">
                  <c:v>March-22</c:v>
                </c:pt>
                <c:pt idx="27">
                  <c:v>April-22</c:v>
                </c:pt>
                <c:pt idx="28">
                  <c:v>May-22</c:v>
                </c:pt>
                <c:pt idx="29">
                  <c:v>June-22</c:v>
                </c:pt>
                <c:pt idx="30">
                  <c:v>July-22</c:v>
                </c:pt>
                <c:pt idx="31">
                  <c:v>August-22</c:v>
                </c:pt>
                <c:pt idx="32">
                  <c:v>September-22</c:v>
                </c:pt>
                <c:pt idx="33">
                  <c:v>October-22</c:v>
                </c:pt>
                <c:pt idx="34">
                  <c:v>November-22</c:v>
                </c:pt>
                <c:pt idx="35">
                  <c:v>December-22</c:v>
                </c:pt>
              </c:strCache>
            </c:strRef>
          </c:cat>
          <c:val>
            <c:numRef>
              <c:f>'Selitys hinnoille'!$C$3:$C$38</c:f>
              <c:numCache>
                <c:formatCode>General</c:formatCode>
                <c:ptCount val="36"/>
                <c:pt idx="0">
                  <c:v>23.73</c:v>
                </c:pt>
                <c:pt idx="1">
                  <c:v>18.39</c:v>
                </c:pt>
                <c:pt idx="2">
                  <c:v>13.84</c:v>
                </c:pt>
                <c:pt idx="3">
                  <c:v>9</c:v>
                </c:pt>
                <c:pt idx="4">
                  <c:v>12.74</c:v>
                </c:pt>
                <c:pt idx="5">
                  <c:v>23.73</c:v>
                </c:pt>
                <c:pt idx="6">
                  <c:v>8.92</c:v>
                </c:pt>
                <c:pt idx="7">
                  <c:v>33.659999999999997</c:v>
                </c:pt>
                <c:pt idx="8">
                  <c:v>33.49</c:v>
                </c:pt>
                <c:pt idx="9">
                  <c:v>22.12</c:v>
                </c:pt>
                <c:pt idx="10">
                  <c:v>23.64</c:v>
                </c:pt>
                <c:pt idx="11">
                  <c:v>30.96</c:v>
                </c:pt>
                <c:pt idx="12">
                  <c:v>48.6</c:v>
                </c:pt>
                <c:pt idx="13">
                  <c:v>53.14</c:v>
                </c:pt>
                <c:pt idx="14">
                  <c:v>36.17</c:v>
                </c:pt>
                <c:pt idx="15">
                  <c:v>33.119999999999997</c:v>
                </c:pt>
                <c:pt idx="16">
                  <c:v>42.88</c:v>
                </c:pt>
                <c:pt idx="17">
                  <c:v>39.840000000000003</c:v>
                </c:pt>
                <c:pt idx="18">
                  <c:v>57.9</c:v>
                </c:pt>
                <c:pt idx="19">
                  <c:v>65.67</c:v>
                </c:pt>
                <c:pt idx="20">
                  <c:v>90.26</c:v>
                </c:pt>
                <c:pt idx="21">
                  <c:v>64.28</c:v>
                </c:pt>
                <c:pt idx="22">
                  <c:v>82.53</c:v>
                </c:pt>
                <c:pt idx="23">
                  <c:v>175.74</c:v>
                </c:pt>
                <c:pt idx="24">
                  <c:v>100.89</c:v>
                </c:pt>
                <c:pt idx="25">
                  <c:v>73.489999999999995</c:v>
                </c:pt>
                <c:pt idx="26">
                  <c:v>122.9</c:v>
                </c:pt>
                <c:pt idx="27">
                  <c:v>86.3</c:v>
                </c:pt>
                <c:pt idx="28">
                  <c:v>98.15</c:v>
                </c:pt>
                <c:pt idx="29">
                  <c:v>119.14</c:v>
                </c:pt>
                <c:pt idx="30">
                  <c:v>81.790000000000006</c:v>
                </c:pt>
                <c:pt idx="31">
                  <c:v>211.4</c:v>
                </c:pt>
                <c:pt idx="32">
                  <c:v>212.3</c:v>
                </c:pt>
                <c:pt idx="33">
                  <c:v>73.58</c:v>
                </c:pt>
                <c:pt idx="34">
                  <c:v>111.9</c:v>
                </c:pt>
                <c:pt idx="35">
                  <c:v>245.8</c:v>
                </c:pt>
              </c:numCache>
            </c:numRef>
          </c:val>
          <c:smooth val="0"/>
          <c:extLst>
            <c:ext xmlns:c16="http://schemas.microsoft.com/office/drawing/2014/chart" uri="{C3380CC4-5D6E-409C-BE32-E72D297353CC}">
              <c16:uniqueId val="{00000001-C5BA-4D3F-9365-2E9ECDF65D4C}"/>
            </c:ext>
          </c:extLst>
        </c:ser>
        <c:ser>
          <c:idx val="2"/>
          <c:order val="2"/>
          <c:tx>
            <c:strRef>
              <c:f>'Selitys hinnoille'!$D$2</c:f>
              <c:strCache>
                <c:ptCount val="1"/>
                <c:pt idx="0">
                  <c:v>France</c:v>
                </c:pt>
              </c:strCache>
            </c:strRef>
          </c:tx>
          <c:spPr>
            <a:ln w="28575" cap="rnd">
              <a:solidFill>
                <a:schemeClr val="accent5"/>
              </a:solidFill>
              <a:round/>
            </a:ln>
            <a:effectLst/>
          </c:spPr>
          <c:marker>
            <c:symbol val="none"/>
          </c:marker>
          <c:cat>
            <c:strRef>
              <c:f>'Selitys hinnoille'!$A$3:$A$38</c:f>
              <c:strCache>
                <c:ptCount val="36"/>
                <c:pt idx="0">
                  <c:v>jan 2020</c:v>
                </c:pt>
                <c:pt idx="1">
                  <c:v>February-20</c:v>
                </c:pt>
                <c:pt idx="2">
                  <c:v>March-20</c:v>
                </c:pt>
                <c:pt idx="3">
                  <c:v>April-20</c:v>
                </c:pt>
                <c:pt idx="4">
                  <c:v>May-20</c:v>
                </c:pt>
                <c:pt idx="5">
                  <c:v>June-20</c:v>
                </c:pt>
                <c:pt idx="6">
                  <c:v>July-20</c:v>
                </c:pt>
                <c:pt idx="7">
                  <c:v>August-20</c:v>
                </c:pt>
                <c:pt idx="8">
                  <c:v>September-20</c:v>
                </c:pt>
                <c:pt idx="9">
                  <c:v>October-20</c:v>
                </c:pt>
                <c:pt idx="10">
                  <c:v>November-20</c:v>
                </c:pt>
                <c:pt idx="11">
                  <c:v>December-20</c:v>
                </c:pt>
                <c:pt idx="12">
                  <c:v>January-21</c:v>
                </c:pt>
                <c:pt idx="13">
                  <c:v>February-21</c:v>
                </c:pt>
                <c:pt idx="14">
                  <c:v>March-21</c:v>
                </c:pt>
                <c:pt idx="15">
                  <c:v>April-21</c:v>
                </c:pt>
                <c:pt idx="16">
                  <c:v>May-21</c:v>
                </c:pt>
                <c:pt idx="17">
                  <c:v>June-21</c:v>
                </c:pt>
                <c:pt idx="18">
                  <c:v>July-21</c:v>
                </c:pt>
                <c:pt idx="19">
                  <c:v>August-21</c:v>
                </c:pt>
                <c:pt idx="20">
                  <c:v>September-21</c:v>
                </c:pt>
                <c:pt idx="21">
                  <c:v>October-21</c:v>
                </c:pt>
                <c:pt idx="22">
                  <c:v>November-21</c:v>
                </c:pt>
                <c:pt idx="23">
                  <c:v>December-21</c:v>
                </c:pt>
                <c:pt idx="24">
                  <c:v>January-22</c:v>
                </c:pt>
                <c:pt idx="25">
                  <c:v>February-22</c:v>
                </c:pt>
                <c:pt idx="26">
                  <c:v>March-22</c:v>
                </c:pt>
                <c:pt idx="27">
                  <c:v>April-22</c:v>
                </c:pt>
                <c:pt idx="28">
                  <c:v>May-22</c:v>
                </c:pt>
                <c:pt idx="29">
                  <c:v>June-22</c:v>
                </c:pt>
                <c:pt idx="30">
                  <c:v>July-22</c:v>
                </c:pt>
                <c:pt idx="31">
                  <c:v>August-22</c:v>
                </c:pt>
                <c:pt idx="32">
                  <c:v>September-22</c:v>
                </c:pt>
                <c:pt idx="33">
                  <c:v>October-22</c:v>
                </c:pt>
                <c:pt idx="34">
                  <c:v>November-22</c:v>
                </c:pt>
                <c:pt idx="35">
                  <c:v>December-22</c:v>
                </c:pt>
              </c:strCache>
            </c:strRef>
          </c:cat>
          <c:val>
            <c:numRef>
              <c:f>'Selitys hinnoille'!$D$3:$D$38</c:f>
              <c:numCache>
                <c:formatCode>General</c:formatCode>
                <c:ptCount val="36"/>
                <c:pt idx="0">
                  <c:v>38.01</c:v>
                </c:pt>
                <c:pt idx="1">
                  <c:v>26.25</c:v>
                </c:pt>
                <c:pt idx="2">
                  <c:v>23.83</c:v>
                </c:pt>
                <c:pt idx="3">
                  <c:v>13.45</c:v>
                </c:pt>
                <c:pt idx="4">
                  <c:v>14.86</c:v>
                </c:pt>
                <c:pt idx="5">
                  <c:v>25.79</c:v>
                </c:pt>
                <c:pt idx="6">
                  <c:v>33.409999999999997</c:v>
                </c:pt>
                <c:pt idx="7">
                  <c:v>36.75</c:v>
                </c:pt>
                <c:pt idx="8">
                  <c:v>47.2</c:v>
                </c:pt>
                <c:pt idx="9">
                  <c:v>37.89</c:v>
                </c:pt>
                <c:pt idx="10">
                  <c:v>40.11</c:v>
                </c:pt>
                <c:pt idx="11">
                  <c:v>48.42</c:v>
                </c:pt>
                <c:pt idx="12">
                  <c:v>59.48</c:v>
                </c:pt>
                <c:pt idx="13">
                  <c:v>49.01</c:v>
                </c:pt>
                <c:pt idx="14">
                  <c:v>50.22</c:v>
                </c:pt>
                <c:pt idx="15">
                  <c:v>63.1</c:v>
                </c:pt>
                <c:pt idx="16">
                  <c:v>55.28</c:v>
                </c:pt>
                <c:pt idx="17">
                  <c:v>73.510000000000005</c:v>
                </c:pt>
                <c:pt idx="18">
                  <c:v>78.37</c:v>
                </c:pt>
                <c:pt idx="19">
                  <c:v>77.3</c:v>
                </c:pt>
                <c:pt idx="20">
                  <c:v>135.31</c:v>
                </c:pt>
                <c:pt idx="21">
                  <c:v>172.45</c:v>
                </c:pt>
                <c:pt idx="22">
                  <c:v>217.06</c:v>
                </c:pt>
                <c:pt idx="23">
                  <c:v>274.67</c:v>
                </c:pt>
                <c:pt idx="24">
                  <c:v>211.42</c:v>
                </c:pt>
                <c:pt idx="25">
                  <c:v>185.55</c:v>
                </c:pt>
                <c:pt idx="26">
                  <c:v>295.2</c:v>
                </c:pt>
                <c:pt idx="27">
                  <c:v>233.1</c:v>
                </c:pt>
                <c:pt idx="28">
                  <c:v>197.43</c:v>
                </c:pt>
                <c:pt idx="29">
                  <c:v>248.4</c:v>
                </c:pt>
                <c:pt idx="30">
                  <c:v>400.87</c:v>
                </c:pt>
                <c:pt idx="31">
                  <c:v>492.49</c:v>
                </c:pt>
                <c:pt idx="32">
                  <c:v>394.7</c:v>
                </c:pt>
                <c:pt idx="33">
                  <c:v>178.88</c:v>
                </c:pt>
                <c:pt idx="34">
                  <c:v>191.88</c:v>
                </c:pt>
                <c:pt idx="35">
                  <c:v>270.89999999999998</c:v>
                </c:pt>
              </c:numCache>
            </c:numRef>
          </c:val>
          <c:smooth val="0"/>
          <c:extLst>
            <c:ext xmlns:c16="http://schemas.microsoft.com/office/drawing/2014/chart" uri="{C3380CC4-5D6E-409C-BE32-E72D297353CC}">
              <c16:uniqueId val="{00000002-C5BA-4D3F-9365-2E9ECDF65D4C}"/>
            </c:ext>
          </c:extLst>
        </c:ser>
        <c:ser>
          <c:idx val="3"/>
          <c:order val="3"/>
          <c:tx>
            <c:strRef>
              <c:f>'Selitys hinnoille'!$E$2</c:f>
              <c:strCache>
                <c:ptCount val="1"/>
                <c:pt idx="0">
                  <c:v>Germany</c:v>
                </c:pt>
              </c:strCache>
            </c:strRef>
          </c:tx>
          <c:spPr>
            <a:ln w="28575" cap="rnd">
              <a:solidFill>
                <a:schemeClr val="accent3"/>
              </a:solidFill>
              <a:round/>
            </a:ln>
            <a:effectLst/>
          </c:spPr>
          <c:marker>
            <c:symbol val="none"/>
          </c:marker>
          <c:cat>
            <c:strRef>
              <c:f>'Selitys hinnoille'!$A$3:$A$38</c:f>
              <c:strCache>
                <c:ptCount val="36"/>
                <c:pt idx="0">
                  <c:v>jan 2020</c:v>
                </c:pt>
                <c:pt idx="1">
                  <c:v>February-20</c:v>
                </c:pt>
                <c:pt idx="2">
                  <c:v>March-20</c:v>
                </c:pt>
                <c:pt idx="3">
                  <c:v>April-20</c:v>
                </c:pt>
                <c:pt idx="4">
                  <c:v>May-20</c:v>
                </c:pt>
                <c:pt idx="5">
                  <c:v>June-20</c:v>
                </c:pt>
                <c:pt idx="6">
                  <c:v>July-20</c:v>
                </c:pt>
                <c:pt idx="7">
                  <c:v>August-20</c:v>
                </c:pt>
                <c:pt idx="8">
                  <c:v>September-20</c:v>
                </c:pt>
                <c:pt idx="9">
                  <c:v>October-20</c:v>
                </c:pt>
                <c:pt idx="10">
                  <c:v>November-20</c:v>
                </c:pt>
                <c:pt idx="11">
                  <c:v>December-20</c:v>
                </c:pt>
                <c:pt idx="12">
                  <c:v>January-21</c:v>
                </c:pt>
                <c:pt idx="13">
                  <c:v>February-21</c:v>
                </c:pt>
                <c:pt idx="14">
                  <c:v>March-21</c:v>
                </c:pt>
                <c:pt idx="15">
                  <c:v>April-21</c:v>
                </c:pt>
                <c:pt idx="16">
                  <c:v>May-21</c:v>
                </c:pt>
                <c:pt idx="17">
                  <c:v>June-21</c:v>
                </c:pt>
                <c:pt idx="18">
                  <c:v>July-21</c:v>
                </c:pt>
                <c:pt idx="19">
                  <c:v>August-21</c:v>
                </c:pt>
                <c:pt idx="20">
                  <c:v>September-21</c:v>
                </c:pt>
                <c:pt idx="21">
                  <c:v>October-21</c:v>
                </c:pt>
                <c:pt idx="22">
                  <c:v>November-21</c:v>
                </c:pt>
                <c:pt idx="23">
                  <c:v>December-21</c:v>
                </c:pt>
                <c:pt idx="24">
                  <c:v>January-22</c:v>
                </c:pt>
                <c:pt idx="25">
                  <c:v>February-22</c:v>
                </c:pt>
                <c:pt idx="26">
                  <c:v>March-22</c:v>
                </c:pt>
                <c:pt idx="27">
                  <c:v>April-22</c:v>
                </c:pt>
                <c:pt idx="28">
                  <c:v>May-22</c:v>
                </c:pt>
                <c:pt idx="29">
                  <c:v>June-22</c:v>
                </c:pt>
                <c:pt idx="30">
                  <c:v>July-22</c:v>
                </c:pt>
                <c:pt idx="31">
                  <c:v>August-22</c:v>
                </c:pt>
                <c:pt idx="32">
                  <c:v>September-22</c:v>
                </c:pt>
                <c:pt idx="33">
                  <c:v>October-22</c:v>
                </c:pt>
                <c:pt idx="34">
                  <c:v>November-22</c:v>
                </c:pt>
                <c:pt idx="35">
                  <c:v>December-22</c:v>
                </c:pt>
              </c:strCache>
            </c:strRef>
          </c:cat>
          <c:val>
            <c:numRef>
              <c:f>'Selitys hinnoille'!$E$3:$E$38</c:f>
              <c:numCache>
                <c:formatCode>General</c:formatCode>
                <c:ptCount val="36"/>
                <c:pt idx="0">
                  <c:v>35.03</c:v>
                </c:pt>
                <c:pt idx="1">
                  <c:v>21.92</c:v>
                </c:pt>
                <c:pt idx="2">
                  <c:v>22.49</c:v>
                </c:pt>
                <c:pt idx="3">
                  <c:v>17.09</c:v>
                </c:pt>
                <c:pt idx="4">
                  <c:v>17.600000000000001</c:v>
                </c:pt>
                <c:pt idx="5">
                  <c:v>26.18</c:v>
                </c:pt>
                <c:pt idx="6">
                  <c:v>30.06</c:v>
                </c:pt>
                <c:pt idx="7">
                  <c:v>34.86</c:v>
                </c:pt>
                <c:pt idx="8">
                  <c:v>43.69</c:v>
                </c:pt>
                <c:pt idx="9">
                  <c:v>33.97</c:v>
                </c:pt>
                <c:pt idx="10">
                  <c:v>38.79</c:v>
                </c:pt>
                <c:pt idx="11">
                  <c:v>43.52</c:v>
                </c:pt>
                <c:pt idx="12">
                  <c:v>52.81</c:v>
                </c:pt>
                <c:pt idx="13">
                  <c:v>48.7</c:v>
                </c:pt>
                <c:pt idx="14">
                  <c:v>47.16</c:v>
                </c:pt>
                <c:pt idx="15">
                  <c:v>53.61</c:v>
                </c:pt>
                <c:pt idx="16">
                  <c:v>53.35</c:v>
                </c:pt>
                <c:pt idx="17">
                  <c:v>74.08</c:v>
                </c:pt>
                <c:pt idx="18">
                  <c:v>81.37</c:v>
                </c:pt>
                <c:pt idx="19">
                  <c:v>82.7</c:v>
                </c:pt>
                <c:pt idx="20">
                  <c:v>128.37</c:v>
                </c:pt>
                <c:pt idx="21">
                  <c:v>139.49</c:v>
                </c:pt>
                <c:pt idx="22">
                  <c:v>176.15</c:v>
                </c:pt>
                <c:pt idx="23">
                  <c:v>221.06</c:v>
                </c:pt>
                <c:pt idx="24">
                  <c:v>167.73</c:v>
                </c:pt>
                <c:pt idx="25">
                  <c:v>128.80000000000001</c:v>
                </c:pt>
                <c:pt idx="26">
                  <c:v>252.01</c:v>
                </c:pt>
                <c:pt idx="27">
                  <c:v>165.73</c:v>
                </c:pt>
                <c:pt idx="28">
                  <c:v>177.48</c:v>
                </c:pt>
                <c:pt idx="29">
                  <c:v>218.03</c:v>
                </c:pt>
                <c:pt idx="30">
                  <c:v>315</c:v>
                </c:pt>
                <c:pt idx="31">
                  <c:v>465.18</c:v>
                </c:pt>
                <c:pt idx="32">
                  <c:v>346.12</c:v>
                </c:pt>
                <c:pt idx="33">
                  <c:v>152.6</c:v>
                </c:pt>
                <c:pt idx="34">
                  <c:v>173.63</c:v>
                </c:pt>
                <c:pt idx="35">
                  <c:v>251.6</c:v>
                </c:pt>
              </c:numCache>
            </c:numRef>
          </c:val>
          <c:smooth val="0"/>
          <c:extLst>
            <c:ext xmlns:c16="http://schemas.microsoft.com/office/drawing/2014/chart" uri="{C3380CC4-5D6E-409C-BE32-E72D297353CC}">
              <c16:uniqueId val="{00000003-C5BA-4D3F-9365-2E9ECDF65D4C}"/>
            </c:ext>
          </c:extLst>
        </c:ser>
        <c:dLbls>
          <c:showLegendKey val="0"/>
          <c:showVal val="0"/>
          <c:showCatName val="0"/>
          <c:showSerName val="0"/>
          <c:showPercent val="0"/>
          <c:showBubbleSize val="0"/>
        </c:dLbls>
        <c:smooth val="0"/>
        <c:axId val="2134961680"/>
        <c:axId val="2134960696"/>
      </c:lineChart>
      <c:catAx>
        <c:axId val="213496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960696"/>
        <c:crosses val="autoZero"/>
        <c:auto val="1"/>
        <c:lblAlgn val="ctr"/>
        <c:lblOffset val="100"/>
        <c:tickLblSkip val="3"/>
        <c:noMultiLvlLbl val="0"/>
      </c:catAx>
      <c:valAx>
        <c:axId val="2134960696"/>
        <c:scaling>
          <c:orientation val="minMax"/>
        </c:scaling>
        <c:delete val="0"/>
        <c:axPos val="l"/>
        <c:majorGridlines>
          <c:spPr>
            <a:ln w="6350"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96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444205084248949E-2"/>
          <c:y val="0.10534754826504984"/>
          <c:w val="0.83971617756456896"/>
          <c:h val="0.71634987671713812"/>
        </c:manualLayout>
      </c:layout>
      <c:lineChart>
        <c:grouping val="standard"/>
        <c:varyColors val="0"/>
        <c:ser>
          <c:idx val="0"/>
          <c:order val="0"/>
          <c:tx>
            <c:strRef>
              <c:f>Kaasu!$B$31</c:f>
              <c:strCache>
                <c:ptCount val="1"/>
                <c:pt idx="0">
                  <c:v>Finland</c:v>
                </c:pt>
              </c:strCache>
            </c:strRef>
          </c:tx>
          <c:spPr>
            <a:ln w="28575" cap="rnd">
              <a:solidFill>
                <a:schemeClr val="accent1"/>
              </a:solidFill>
              <a:round/>
            </a:ln>
            <a:effectLst/>
          </c:spPr>
          <c:marker>
            <c:symbol val="none"/>
          </c:marker>
          <c:cat>
            <c:numRef>
              <c:f>Kaasu!$A$32:$A$55</c:f>
              <c:numCache>
                <c:formatCode>[$-409]mmm\-yy;@</c:formatCode>
                <c:ptCount val="2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numCache>
            </c:numRef>
          </c:cat>
          <c:val>
            <c:numRef>
              <c:f>Kaasu!$B$32:$B$55</c:f>
              <c:numCache>
                <c:formatCode>0.0</c:formatCode>
                <c:ptCount val="24"/>
                <c:pt idx="0">
                  <c:v>51.22</c:v>
                </c:pt>
                <c:pt idx="1">
                  <c:v>57.13</c:v>
                </c:pt>
                <c:pt idx="2">
                  <c:v>38.35</c:v>
                </c:pt>
                <c:pt idx="3">
                  <c:v>36.76</c:v>
                </c:pt>
                <c:pt idx="4">
                  <c:v>45.94</c:v>
                </c:pt>
                <c:pt idx="5">
                  <c:v>56.16</c:v>
                </c:pt>
                <c:pt idx="6">
                  <c:v>78.760000000000005</c:v>
                </c:pt>
                <c:pt idx="7">
                  <c:v>68.2</c:v>
                </c:pt>
                <c:pt idx="8">
                  <c:v>89.27</c:v>
                </c:pt>
                <c:pt idx="9">
                  <c:v>64.84</c:v>
                </c:pt>
                <c:pt idx="10">
                  <c:v>85.9</c:v>
                </c:pt>
                <c:pt idx="11">
                  <c:v>193.38</c:v>
                </c:pt>
                <c:pt idx="12">
                  <c:v>106.71</c:v>
                </c:pt>
                <c:pt idx="13">
                  <c:v>81.040000000000006</c:v>
                </c:pt>
                <c:pt idx="14">
                  <c:v>86.48</c:v>
                </c:pt>
                <c:pt idx="15">
                  <c:v>79.36</c:v>
                </c:pt>
                <c:pt idx="16">
                  <c:v>132.66</c:v>
                </c:pt>
                <c:pt idx="17">
                  <c:v>140.1</c:v>
                </c:pt>
                <c:pt idx="18">
                  <c:v>184.13</c:v>
                </c:pt>
                <c:pt idx="19">
                  <c:v>261.49</c:v>
                </c:pt>
                <c:pt idx="20">
                  <c:v>214.98</c:v>
                </c:pt>
                <c:pt idx="21">
                  <c:v>113.48</c:v>
                </c:pt>
                <c:pt idx="22">
                  <c:v>195.35</c:v>
                </c:pt>
                <c:pt idx="23">
                  <c:v>246</c:v>
                </c:pt>
              </c:numCache>
            </c:numRef>
          </c:val>
          <c:smooth val="0"/>
          <c:extLst>
            <c:ext xmlns:c16="http://schemas.microsoft.com/office/drawing/2014/chart" uri="{C3380CC4-5D6E-409C-BE32-E72D297353CC}">
              <c16:uniqueId val="{00000000-B1E3-4C3E-9F27-C90EDBAB4F8D}"/>
            </c:ext>
          </c:extLst>
        </c:ser>
        <c:ser>
          <c:idx val="1"/>
          <c:order val="1"/>
          <c:tx>
            <c:strRef>
              <c:f>Kaasu!$C$31</c:f>
              <c:strCache>
                <c:ptCount val="1"/>
                <c:pt idx="0">
                  <c:v>Germany</c:v>
                </c:pt>
              </c:strCache>
            </c:strRef>
          </c:tx>
          <c:spPr>
            <a:ln w="28575" cap="rnd">
              <a:solidFill>
                <a:schemeClr val="accent2"/>
              </a:solidFill>
              <a:round/>
            </a:ln>
            <a:effectLst/>
          </c:spPr>
          <c:marker>
            <c:symbol val="none"/>
          </c:marker>
          <c:cat>
            <c:numRef>
              <c:f>Kaasu!$A$32:$A$55</c:f>
              <c:numCache>
                <c:formatCode>[$-409]mmm\-yy;@</c:formatCode>
                <c:ptCount val="2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numCache>
            </c:numRef>
          </c:cat>
          <c:val>
            <c:numRef>
              <c:f>Kaasu!$C$32:$C$55</c:f>
              <c:numCache>
                <c:formatCode>0.0</c:formatCode>
                <c:ptCount val="24"/>
                <c:pt idx="0">
                  <c:v>52.81</c:v>
                </c:pt>
                <c:pt idx="1">
                  <c:v>48.7</c:v>
                </c:pt>
                <c:pt idx="2">
                  <c:v>47.16</c:v>
                </c:pt>
                <c:pt idx="3">
                  <c:v>53.61</c:v>
                </c:pt>
                <c:pt idx="4">
                  <c:v>53.35</c:v>
                </c:pt>
                <c:pt idx="5">
                  <c:v>74.08</c:v>
                </c:pt>
                <c:pt idx="6">
                  <c:v>81.37</c:v>
                </c:pt>
                <c:pt idx="7">
                  <c:v>82.7</c:v>
                </c:pt>
                <c:pt idx="8">
                  <c:v>128.37</c:v>
                </c:pt>
                <c:pt idx="9">
                  <c:v>139.49</c:v>
                </c:pt>
                <c:pt idx="10">
                  <c:v>176.15</c:v>
                </c:pt>
                <c:pt idx="11">
                  <c:v>221.06</c:v>
                </c:pt>
                <c:pt idx="12">
                  <c:v>167.73</c:v>
                </c:pt>
                <c:pt idx="13">
                  <c:v>128.80000000000001</c:v>
                </c:pt>
                <c:pt idx="14">
                  <c:v>252.01</c:v>
                </c:pt>
                <c:pt idx="15">
                  <c:v>165.73</c:v>
                </c:pt>
                <c:pt idx="16">
                  <c:v>177.48</c:v>
                </c:pt>
                <c:pt idx="17">
                  <c:v>218.03</c:v>
                </c:pt>
                <c:pt idx="18">
                  <c:v>315</c:v>
                </c:pt>
                <c:pt idx="19">
                  <c:v>465.18</c:v>
                </c:pt>
                <c:pt idx="20">
                  <c:v>346.12</c:v>
                </c:pt>
                <c:pt idx="21">
                  <c:v>152.6</c:v>
                </c:pt>
                <c:pt idx="22">
                  <c:v>173.63</c:v>
                </c:pt>
                <c:pt idx="23">
                  <c:v>251.6</c:v>
                </c:pt>
              </c:numCache>
            </c:numRef>
          </c:val>
          <c:smooth val="0"/>
          <c:extLst>
            <c:ext xmlns:c16="http://schemas.microsoft.com/office/drawing/2014/chart" uri="{C3380CC4-5D6E-409C-BE32-E72D297353CC}">
              <c16:uniqueId val="{00000001-B1E3-4C3E-9F27-C90EDBAB4F8D}"/>
            </c:ext>
          </c:extLst>
        </c:ser>
        <c:dLbls>
          <c:showLegendKey val="0"/>
          <c:showVal val="0"/>
          <c:showCatName val="0"/>
          <c:showSerName val="0"/>
          <c:showPercent val="0"/>
          <c:showBubbleSize val="0"/>
        </c:dLbls>
        <c:marker val="1"/>
        <c:smooth val="0"/>
        <c:axId val="795083888"/>
        <c:axId val="795084872"/>
      </c:lineChart>
      <c:lineChart>
        <c:grouping val="standard"/>
        <c:varyColors val="0"/>
        <c:ser>
          <c:idx val="2"/>
          <c:order val="2"/>
          <c:tx>
            <c:strRef>
              <c:f>Kaasu!$D$31</c:f>
              <c:strCache>
                <c:ptCount val="1"/>
                <c:pt idx="0">
                  <c:v>Gas (TTF)</c:v>
                </c:pt>
              </c:strCache>
            </c:strRef>
          </c:tx>
          <c:spPr>
            <a:ln w="28575" cap="rnd">
              <a:solidFill>
                <a:schemeClr val="accent3"/>
              </a:solidFill>
              <a:prstDash val="dash"/>
              <a:round/>
            </a:ln>
            <a:effectLst/>
          </c:spPr>
          <c:marker>
            <c:symbol val="none"/>
          </c:marker>
          <c:cat>
            <c:numRef>
              <c:f>Kaasu!$A$32:$A$55</c:f>
              <c:numCache>
                <c:formatCode>[$-409]mmm\-yy;@</c:formatCode>
                <c:ptCount val="2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numCache>
            </c:numRef>
          </c:cat>
          <c:val>
            <c:numRef>
              <c:f>Kaasu!$D$32:$D$55</c:f>
              <c:numCache>
                <c:formatCode>0.0</c:formatCode>
                <c:ptCount val="24"/>
                <c:pt idx="0">
                  <c:v>20.91962600719609</c:v>
                </c:pt>
                <c:pt idx="1">
                  <c:v>17.720146942258214</c:v>
                </c:pt>
                <c:pt idx="2">
                  <c:v>17.997288476945837</c:v>
                </c:pt>
                <c:pt idx="3">
                  <c:v>20.95349225762746</c:v>
                </c:pt>
                <c:pt idx="4">
                  <c:v>25.375229228869294</c:v>
                </c:pt>
                <c:pt idx="5">
                  <c:v>30.390368338290926</c:v>
                </c:pt>
                <c:pt idx="6">
                  <c:v>36.565048893631406</c:v>
                </c:pt>
                <c:pt idx="7">
                  <c:v>45.457344618937768</c:v>
                </c:pt>
                <c:pt idx="8">
                  <c:v>75.08443962496024</c:v>
                </c:pt>
                <c:pt idx="9">
                  <c:v>90.686648669377632</c:v>
                </c:pt>
                <c:pt idx="10">
                  <c:v>84.518865922156493</c:v>
                </c:pt>
                <c:pt idx="11">
                  <c:v>125.91933495696003</c:v>
                </c:pt>
                <c:pt idx="12">
                  <c:v>84.888834336957729</c:v>
                </c:pt>
                <c:pt idx="13">
                  <c:v>106.73108853072556</c:v>
                </c:pt>
                <c:pt idx="14">
                  <c:v>153.82537203386553</c:v>
                </c:pt>
                <c:pt idx="15">
                  <c:v>100.98790484255906</c:v>
                </c:pt>
                <c:pt idx="16">
                  <c:v>94.548187042890589</c:v>
                </c:pt>
                <c:pt idx="17">
                  <c:v>116.49894072541714</c:v>
                </c:pt>
                <c:pt idx="18">
                  <c:v>178.04272096367518</c:v>
                </c:pt>
                <c:pt idx="19">
                  <c:v>266.41343379448864</c:v>
                </c:pt>
                <c:pt idx="20">
                  <c:v>204.17829362552354</c:v>
                </c:pt>
                <c:pt idx="21">
                  <c:v>134.61711547553446</c:v>
                </c:pt>
                <c:pt idx="22">
                  <c:v>119.82210483527408</c:v>
                </c:pt>
                <c:pt idx="23">
                  <c:v>118.36542153974624</c:v>
                </c:pt>
              </c:numCache>
            </c:numRef>
          </c:val>
          <c:smooth val="0"/>
          <c:extLst>
            <c:ext xmlns:c16="http://schemas.microsoft.com/office/drawing/2014/chart" uri="{C3380CC4-5D6E-409C-BE32-E72D297353CC}">
              <c16:uniqueId val="{00000002-B1E3-4C3E-9F27-C90EDBAB4F8D}"/>
            </c:ext>
          </c:extLst>
        </c:ser>
        <c:dLbls>
          <c:showLegendKey val="0"/>
          <c:showVal val="0"/>
          <c:showCatName val="0"/>
          <c:showSerName val="0"/>
          <c:showPercent val="0"/>
          <c:showBubbleSize val="0"/>
        </c:dLbls>
        <c:marker val="1"/>
        <c:smooth val="0"/>
        <c:axId val="785927344"/>
        <c:axId val="785926688"/>
      </c:lineChart>
      <c:dateAx>
        <c:axId val="795083888"/>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795084872"/>
        <c:crosses val="autoZero"/>
        <c:auto val="1"/>
        <c:lblOffset val="100"/>
        <c:baseTimeUnit val="months"/>
      </c:dateAx>
      <c:valAx>
        <c:axId val="795084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a:t>€/MWh (Electricity)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795083888"/>
        <c:crosses val="autoZero"/>
        <c:crossBetween val="between"/>
      </c:valAx>
      <c:valAx>
        <c:axId val="78592668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a:t>€/MWh (Gas)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785927344"/>
        <c:crosses val="max"/>
        <c:crossBetween val="between"/>
      </c:valAx>
      <c:dateAx>
        <c:axId val="785927344"/>
        <c:scaling>
          <c:orientation val="minMax"/>
        </c:scaling>
        <c:delete val="1"/>
        <c:axPos val="b"/>
        <c:numFmt formatCode="[$-409]mmm\-yy;@" sourceLinked="1"/>
        <c:majorTickMark val="out"/>
        <c:minorTickMark val="none"/>
        <c:tickLblPos val="nextTo"/>
        <c:crossAx val="785926688"/>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ln w="12700"/>
          </c:spPr>
          <c:dPt>
            <c:idx val="0"/>
            <c:bubble3D val="0"/>
            <c:spPr>
              <a:solidFill>
                <a:srgbClr val="DB5800"/>
              </a:solidFill>
              <a:ln w="12700">
                <a:solidFill>
                  <a:srgbClr val="FFFFFF"/>
                </a:solidFill>
                <a:prstDash val="solid"/>
              </a:ln>
            </c:spPr>
            <c:extLst>
              <c:ext xmlns:c16="http://schemas.microsoft.com/office/drawing/2014/chart" uri="{C3380CC4-5D6E-409C-BE32-E72D297353CC}">
                <c16:uniqueId val="{00000001-9EA8-4BF0-B10F-6858884CD5AA}"/>
              </c:ext>
            </c:extLst>
          </c:dPt>
          <c:dPt>
            <c:idx val="1"/>
            <c:bubble3D val="0"/>
            <c:spPr>
              <a:solidFill>
                <a:srgbClr val="DB5800"/>
              </a:solidFill>
              <a:ln w="12700">
                <a:solidFill>
                  <a:srgbClr val="FFFFFF"/>
                </a:solidFill>
                <a:prstDash val="solid"/>
              </a:ln>
            </c:spPr>
            <c:extLst>
              <c:ext xmlns:c16="http://schemas.microsoft.com/office/drawing/2014/chart" uri="{C3380CC4-5D6E-409C-BE32-E72D297353CC}">
                <c16:uniqueId val="{00000003-9EA8-4BF0-B10F-6858884CD5AA}"/>
              </c:ext>
            </c:extLst>
          </c:dPt>
          <c:dPt>
            <c:idx val="2"/>
            <c:bubble3D val="0"/>
            <c:spPr>
              <a:solidFill>
                <a:srgbClr val="B21C58"/>
              </a:solidFill>
              <a:ln w="12700">
                <a:solidFill>
                  <a:srgbClr val="FFFFFF"/>
                </a:solidFill>
                <a:prstDash val="solid"/>
              </a:ln>
            </c:spPr>
            <c:extLst>
              <c:ext xmlns:c16="http://schemas.microsoft.com/office/drawing/2014/chart" uri="{C3380CC4-5D6E-409C-BE32-E72D297353CC}">
                <c16:uniqueId val="{00000005-9EA8-4BF0-B10F-6858884CD5AA}"/>
              </c:ext>
            </c:extLst>
          </c:dPt>
          <c:dPt>
            <c:idx val="3"/>
            <c:bubble3D val="0"/>
            <c:spPr>
              <a:solidFill>
                <a:srgbClr val="14B063">
                  <a:lumMod val="75000"/>
                </a:srgbClr>
              </a:solidFill>
              <a:ln w="12700">
                <a:solidFill>
                  <a:schemeClr val="lt1"/>
                </a:solidFill>
              </a:ln>
              <a:effectLst/>
            </c:spPr>
            <c:extLst>
              <c:ext xmlns:c16="http://schemas.microsoft.com/office/drawing/2014/chart" uri="{C3380CC4-5D6E-409C-BE32-E72D297353CC}">
                <c16:uniqueId val="{00000007-9EA8-4BF0-B10F-6858884CD5AA}"/>
              </c:ext>
            </c:extLst>
          </c:dPt>
          <c:dPt>
            <c:idx val="4"/>
            <c:bubble3D val="0"/>
            <c:spPr>
              <a:solidFill>
                <a:srgbClr val="4EADBB"/>
              </a:solidFill>
              <a:ln w="12700">
                <a:solidFill>
                  <a:srgbClr val="FFFFFF"/>
                </a:solidFill>
                <a:prstDash val="solid"/>
              </a:ln>
            </c:spPr>
            <c:extLst>
              <c:ext xmlns:c16="http://schemas.microsoft.com/office/drawing/2014/chart" uri="{C3380CC4-5D6E-409C-BE32-E72D297353CC}">
                <c16:uniqueId val="{00000009-9EA8-4BF0-B10F-6858884CD5AA}"/>
              </c:ext>
            </c:extLst>
          </c:dPt>
          <c:dPt>
            <c:idx val="5"/>
            <c:bubble3D val="0"/>
            <c:spPr>
              <a:solidFill>
                <a:srgbClr val="FFFFFF">
                  <a:lumMod val="50000"/>
                </a:srgbClr>
              </a:solidFill>
              <a:ln w="12700">
                <a:solidFill>
                  <a:schemeClr val="lt1"/>
                </a:solidFill>
              </a:ln>
              <a:effectLst/>
            </c:spPr>
            <c:extLst>
              <c:ext xmlns:c16="http://schemas.microsoft.com/office/drawing/2014/chart" uri="{C3380CC4-5D6E-409C-BE32-E72D297353CC}">
                <c16:uniqueId val="{0000000B-9EA8-4BF0-B10F-6858884CD5AA}"/>
              </c:ext>
            </c:extLst>
          </c:dPt>
          <c:dPt>
            <c:idx val="6"/>
            <c:bubble3D val="0"/>
            <c:spPr>
              <a:solidFill>
                <a:srgbClr val="EA7911"/>
              </a:solidFill>
              <a:ln w="12700">
                <a:solidFill>
                  <a:srgbClr val="FFFFFF"/>
                </a:solidFill>
                <a:prstDash val="solid"/>
              </a:ln>
            </c:spPr>
            <c:extLst>
              <c:ext xmlns:c16="http://schemas.microsoft.com/office/drawing/2014/chart" uri="{C3380CC4-5D6E-409C-BE32-E72D297353CC}">
                <c16:uniqueId val="{0000000D-9EA8-4BF0-B10F-6858884CD5AA}"/>
              </c:ext>
            </c:extLst>
          </c:dPt>
          <c:dLbls>
            <c:dLbl>
              <c:idx val="0"/>
              <c:layout>
                <c:manualLayout>
                  <c:x val="0.11127966802314848"/>
                  <c:y val="-8.0748097222404822E-2"/>
                </c:manualLayout>
              </c:layout>
              <c:numFmt formatCode="0%"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EA8-4BF0-B10F-6858884CD5AA}"/>
                </c:ext>
              </c:extLst>
            </c:dLbl>
            <c:dLbl>
              <c:idx val="1"/>
              <c:layout>
                <c:manualLayout>
                  <c:x val="0.12209850200022707"/>
                  <c:y val="0.1168974850077211"/>
                </c:manualLayout>
              </c:layout>
              <c:numFmt formatCode="0%"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EA8-4BF0-B10F-6858884CD5AA}"/>
                </c:ext>
              </c:extLst>
            </c:dLbl>
            <c:dLbl>
              <c:idx val="2"/>
              <c:layout>
                <c:manualLayout>
                  <c:x val="-4.3256997455470736E-2"/>
                  <c:y val="0.12154168099049976"/>
                </c:manualLayout>
              </c:layout>
              <c:numFmt formatCode="0%"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EA8-4BF0-B10F-6858884CD5AA}"/>
                </c:ext>
              </c:extLst>
            </c:dLbl>
            <c:dLbl>
              <c:idx val="3"/>
              <c:layout>
                <c:manualLayout>
                  <c:x val="-0.13531001849959595"/>
                  <c:y val="0.11260197205079095"/>
                </c:manualLayout>
              </c:layout>
              <c:numFmt formatCode="0%"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EA8-4BF0-B10F-6858884CD5AA}"/>
                </c:ext>
              </c:extLst>
            </c:dLbl>
            <c:dLbl>
              <c:idx val="4"/>
              <c:layout>
                <c:manualLayout>
                  <c:x val="-0.13570822731128074"/>
                  <c:y val="-3.8970076548364652E-2"/>
                </c:manualLayout>
              </c:layout>
              <c:numFmt formatCode="0%"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EA8-4BF0-B10F-6858884CD5AA}"/>
                </c:ext>
              </c:extLst>
            </c:dLbl>
            <c:dLbl>
              <c:idx val="5"/>
              <c:layout>
                <c:manualLayout>
                  <c:x val="-9.3299406276505514E-2"/>
                  <c:y val="-8.9074460681976358E-2"/>
                </c:manualLayout>
              </c:layout>
              <c:numFmt formatCode="0%"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EA8-4BF0-B10F-6858884CD5AA}"/>
                </c:ext>
              </c:extLst>
            </c:dLbl>
            <c:dLbl>
              <c:idx val="6"/>
              <c:layout>
                <c:manualLayout>
                  <c:x val="-5.0890585241730277E-2"/>
                  <c:y val="-0.12113079160323255"/>
                </c:manualLayout>
              </c:layout>
              <c:numFmt formatCode="0%"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EA8-4BF0-B10F-6858884CD5AA}"/>
                </c:ext>
              </c:extLst>
            </c:dLbl>
            <c:numFmt formatCode="0%" sourceLinked="0"/>
            <c:spPr>
              <a:noFill/>
              <a:ln w="25400">
                <a:noFill/>
              </a:ln>
            </c:spPr>
            <c:txPr>
              <a:bodyPr wrap="square" lIns="38100" tIns="19050" rIns="38100" bIns="19050" anchor="ctr">
                <a:spAutoFit/>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Kulutus!$B$48:$H$48</c:f>
              <c:strCache>
                <c:ptCount val="7"/>
                <c:pt idx="0">
                  <c:v>Housing and agriculture</c:v>
                </c:pt>
                <c:pt idx="1">
                  <c:v>Services and building</c:v>
                </c:pt>
                <c:pt idx="2">
                  <c:v>Losses</c:v>
                </c:pt>
                <c:pt idx="3">
                  <c:v>Forest industry</c:v>
                </c:pt>
                <c:pt idx="4">
                  <c:v>Chemical industry</c:v>
                </c:pt>
                <c:pt idx="5">
                  <c:v>Metal industry</c:v>
                </c:pt>
                <c:pt idx="6">
                  <c:v>Other industry</c:v>
                </c:pt>
              </c:strCache>
            </c:strRef>
          </c:cat>
          <c:val>
            <c:numRef>
              <c:f>Kulutus!$B$45:$H$45</c:f>
              <c:numCache>
                <c:formatCode>0.00</c:formatCode>
                <c:ptCount val="7"/>
                <c:pt idx="0">
                  <c:v>29.555722274905005</c:v>
                </c:pt>
                <c:pt idx="1">
                  <c:v>21.956592075609745</c:v>
                </c:pt>
                <c:pt idx="2">
                  <c:v>3.8955857116094514</c:v>
                </c:pt>
                <c:pt idx="3">
                  <c:v>19.56375992771299</c:v>
                </c:pt>
                <c:pt idx="4">
                  <c:v>8.2795183772183769</c:v>
                </c:pt>
                <c:pt idx="5">
                  <c:v>10.383069482225945</c:v>
                </c:pt>
                <c:pt idx="6">
                  <c:v>6.3657521507184773</c:v>
                </c:pt>
              </c:numCache>
            </c:numRef>
          </c:val>
          <c:extLst>
            <c:ext xmlns:c16="http://schemas.microsoft.com/office/drawing/2014/chart" uri="{C3380CC4-5D6E-409C-BE32-E72D297353CC}">
              <c16:uniqueId val="{0000000E-9EA8-4BF0-B10F-6858884CD5AA}"/>
            </c:ext>
          </c:extLst>
        </c:ser>
        <c:dLbls>
          <c:showLegendKey val="0"/>
          <c:showVal val="0"/>
          <c:showCatName val="0"/>
          <c:showSerName val="0"/>
          <c:showPercent val="0"/>
          <c:showBubbleSize val="0"/>
          <c:showLeaderLines val="0"/>
        </c:dLbls>
        <c:firstSliceAng val="0"/>
        <c:holeSize val="60"/>
      </c:doughnut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baseline="0">
                <a:effectLst/>
              </a:rPr>
              <a:t>Change in electricity production by production form 2022 vs. 2021 January-November</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'Tuotanto 2021vs2022'!$H$1</c:f>
              <c:strCache>
                <c:ptCount val="1"/>
              </c:strCache>
            </c:strRef>
          </c:tx>
          <c:spPr>
            <a:solidFill>
              <a:schemeClr val="bg1"/>
            </a:solidFill>
            <a:ln>
              <a:noFill/>
            </a:ln>
            <a:effectLst/>
          </c:spPr>
          <c:invertIfNegative val="0"/>
          <c:dLbls>
            <c:delete val="1"/>
          </c:dLbls>
          <c:cat>
            <c:strRef>
              <c:f>'Tuotanto 2021vs2022'!$G$2:$G$10</c:f>
              <c:strCache>
                <c:ptCount val="9"/>
                <c:pt idx="0">
                  <c:v>Nuclear Power</c:v>
                </c:pt>
                <c:pt idx="1">
                  <c:v>Hydro Power</c:v>
                </c:pt>
                <c:pt idx="2">
                  <c:v>Other Fossiles</c:v>
                </c:pt>
                <c:pt idx="3">
                  <c:v>Bio Energy</c:v>
                </c:pt>
                <c:pt idx="4">
                  <c:v>Other Renewables</c:v>
                </c:pt>
                <c:pt idx="5">
                  <c:v>Gas</c:v>
                </c:pt>
                <c:pt idx="6">
                  <c:v>Coal</c:v>
                </c:pt>
                <c:pt idx="7">
                  <c:v>Wind Power</c:v>
                </c:pt>
                <c:pt idx="8">
                  <c:v>Solar Power</c:v>
                </c:pt>
              </c:strCache>
            </c:strRef>
          </c:cat>
          <c:val>
            <c:numRef>
              <c:f>'Tuotanto 2021vs2022'!$H$2:$H$10</c:f>
              <c:numCache>
                <c:formatCode>0</c:formatCode>
                <c:ptCount val="9"/>
                <c:pt idx="1">
                  <c:v>-112.17</c:v>
                </c:pt>
                <c:pt idx="2">
                  <c:v>-176.81</c:v>
                </c:pt>
                <c:pt idx="3">
                  <c:v>-181.66</c:v>
                </c:pt>
                <c:pt idx="4">
                  <c:v>-183.42</c:v>
                </c:pt>
                <c:pt idx="5">
                  <c:v>-172.84</c:v>
                </c:pt>
                <c:pt idx="6">
                  <c:v>-139.11000000000001</c:v>
                </c:pt>
                <c:pt idx="7">
                  <c:v>-101.97000000000001</c:v>
                </c:pt>
                <c:pt idx="8">
                  <c:v>-63.860000000000014</c:v>
                </c:pt>
              </c:numCache>
            </c:numRef>
          </c:val>
          <c:extLst>
            <c:ext xmlns:c16="http://schemas.microsoft.com/office/drawing/2014/chart" uri="{C3380CC4-5D6E-409C-BE32-E72D297353CC}">
              <c16:uniqueId val="{00000000-78DD-42EB-9EE8-C1AFDD76AF6E}"/>
            </c:ext>
          </c:extLst>
        </c:ser>
        <c:ser>
          <c:idx val="1"/>
          <c:order val="1"/>
          <c:tx>
            <c:strRef>
              <c:f>'Tuotanto 2021vs2022'!$I$1</c:f>
              <c:strCache>
                <c:ptCount val="1"/>
                <c:pt idx="0">
                  <c:v>Vähentynyt</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1F0-460B-BF6F-F520D5114378}"/>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41F0-460B-BF6F-F520D5114378}"/>
                </c:ext>
              </c:extLst>
            </c:dLbl>
            <c:dLbl>
              <c:idx val="2"/>
              <c:layout>
                <c:manualLayout>
                  <c:x val="0"/>
                  <c:y val="3.47222135920689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F0-460B-BF6F-F520D5114378}"/>
                </c:ext>
              </c:extLst>
            </c:dLbl>
            <c:dLbl>
              <c:idx val="3"/>
              <c:layout>
                <c:manualLayout>
                  <c:x val="0"/>
                  <c:y val="3.78787784640753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F0-460B-BF6F-F520D5114378}"/>
                </c:ext>
              </c:extLst>
            </c:dLbl>
            <c:dLbl>
              <c:idx val="4"/>
              <c:layout>
                <c:manualLayout>
                  <c:x val="5.8207311669597388E-17"/>
                  <c:y val="2.52525189760501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F0-460B-BF6F-F520D51143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'Tuotanto 2021vs2022'!$G$2:$G$10</c:f>
              <c:strCache>
                <c:ptCount val="9"/>
                <c:pt idx="0">
                  <c:v>Nuclear Power</c:v>
                </c:pt>
                <c:pt idx="1">
                  <c:v>Hydro Power</c:v>
                </c:pt>
                <c:pt idx="2">
                  <c:v>Other Fossiles</c:v>
                </c:pt>
                <c:pt idx="3">
                  <c:v>Bio Energy</c:v>
                </c:pt>
                <c:pt idx="4">
                  <c:v>Other Renewables</c:v>
                </c:pt>
                <c:pt idx="5">
                  <c:v>Gas</c:v>
                </c:pt>
                <c:pt idx="6">
                  <c:v>Coal</c:v>
                </c:pt>
                <c:pt idx="7">
                  <c:v>Wind Power</c:v>
                </c:pt>
                <c:pt idx="8">
                  <c:v>Solar Power</c:v>
                </c:pt>
              </c:strCache>
            </c:strRef>
          </c:cat>
          <c:val>
            <c:numRef>
              <c:f>'Tuotanto 2021vs2022'!$I$2:$I$10</c:f>
              <c:numCache>
                <c:formatCode>0</c:formatCode>
                <c:ptCount val="9"/>
                <c:pt idx="0">
                  <c:v>-112.17</c:v>
                </c:pt>
                <c:pt idx="1">
                  <c:v>-64.64</c:v>
                </c:pt>
                <c:pt idx="2">
                  <c:v>-4.8499999999999996</c:v>
                </c:pt>
                <c:pt idx="3">
                  <c:v>-1.76</c:v>
                </c:pt>
                <c:pt idx="4">
                  <c:v>-0.55000000000000004</c:v>
                </c:pt>
              </c:numCache>
            </c:numRef>
          </c:val>
          <c:extLst>
            <c:ext xmlns:c16="http://schemas.microsoft.com/office/drawing/2014/chart" uri="{C3380CC4-5D6E-409C-BE32-E72D297353CC}">
              <c16:uniqueId val="{00000006-78DD-42EB-9EE8-C1AFDD76AF6E}"/>
            </c:ext>
          </c:extLst>
        </c:ser>
        <c:ser>
          <c:idx val="2"/>
          <c:order val="2"/>
          <c:tx>
            <c:strRef>
              <c:f>'Tuotanto 2021vs2022'!$J$1</c:f>
              <c:strCache>
                <c:ptCount val="1"/>
                <c:pt idx="0">
                  <c:v>Kasvanut</c:v>
                </c:pt>
              </c:strCache>
            </c:strRef>
          </c:tx>
          <c:spPr>
            <a:solidFill>
              <a:schemeClr val="accent3"/>
            </a:solidFill>
            <a:ln>
              <a:noFill/>
            </a:ln>
            <a:effectLst/>
          </c:spPr>
          <c:invertIfNegative val="0"/>
          <c:dLbls>
            <c:dLbl>
              <c:idx val="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41F0-460B-BF6F-F520D5114378}"/>
                </c:ext>
              </c:extLst>
            </c:dLbl>
            <c:dLbl>
              <c:idx val="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41F0-460B-BF6F-F520D5114378}"/>
                </c:ext>
              </c:extLst>
            </c:dLbl>
            <c:dLbl>
              <c:idx val="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41F0-460B-BF6F-F520D5114378}"/>
                </c:ext>
              </c:extLst>
            </c:dLbl>
            <c:dLbl>
              <c:idx val="3"/>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41F0-460B-BF6F-F520D5114378}"/>
                </c:ext>
              </c:extLst>
            </c:dLbl>
            <c:dLbl>
              <c:idx val="4"/>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41F0-460B-BF6F-F520D5114378}"/>
                </c:ext>
              </c:extLst>
            </c:dLbl>
            <c:dLbl>
              <c:idx val="5"/>
              <c:tx>
                <c:rich>
                  <a:bodyPr/>
                  <a:lstStyle/>
                  <a:p>
                    <a:fld id="{9AB78805-1273-4E37-B570-EBE0AC6FD4B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1F0-460B-BF6F-F520D5114378}"/>
                </c:ext>
              </c:extLst>
            </c:dLbl>
            <c:dLbl>
              <c:idx val="6"/>
              <c:tx>
                <c:rich>
                  <a:bodyPr/>
                  <a:lstStyle/>
                  <a:p>
                    <a:fld id="{92AEBAB0-F35C-416C-BE2F-7F8C9EE5172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1F0-460B-BF6F-F520D5114378}"/>
                </c:ext>
              </c:extLst>
            </c:dLbl>
            <c:dLbl>
              <c:idx val="7"/>
              <c:tx>
                <c:rich>
                  <a:bodyPr/>
                  <a:lstStyle/>
                  <a:p>
                    <a:fld id="{9817B9C3-568E-47DD-9A92-F42EF4382E1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1F0-460B-BF6F-F520D5114378}"/>
                </c:ext>
              </c:extLst>
            </c:dLbl>
            <c:dLbl>
              <c:idx val="8"/>
              <c:tx>
                <c:rich>
                  <a:bodyPr/>
                  <a:lstStyle/>
                  <a:p>
                    <a:fld id="{FDDD976E-96CE-455C-8293-904A95534D1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1F0-460B-BF6F-F520D51143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'Tuotanto 2021vs2022'!$G$2:$G$10</c:f>
              <c:strCache>
                <c:ptCount val="9"/>
                <c:pt idx="0">
                  <c:v>Nuclear Power</c:v>
                </c:pt>
                <c:pt idx="1">
                  <c:v>Hydro Power</c:v>
                </c:pt>
                <c:pt idx="2">
                  <c:v>Other Fossiles</c:v>
                </c:pt>
                <c:pt idx="3">
                  <c:v>Bio Energy</c:v>
                </c:pt>
                <c:pt idx="4">
                  <c:v>Other Renewables</c:v>
                </c:pt>
                <c:pt idx="5">
                  <c:v>Gas</c:v>
                </c:pt>
                <c:pt idx="6">
                  <c:v>Coal</c:v>
                </c:pt>
                <c:pt idx="7">
                  <c:v>Wind Power</c:v>
                </c:pt>
                <c:pt idx="8">
                  <c:v>Solar Power</c:v>
                </c:pt>
              </c:strCache>
            </c:strRef>
          </c:cat>
          <c:val>
            <c:numRef>
              <c:f>'Tuotanto 2021vs2022'!$J$2:$J$10</c:f>
              <c:numCache>
                <c:formatCode>General</c:formatCode>
                <c:ptCount val="9"/>
                <c:pt idx="5" formatCode="0">
                  <c:v>-11.13</c:v>
                </c:pt>
                <c:pt idx="6" formatCode="0">
                  <c:v>-33.729999999999997</c:v>
                </c:pt>
                <c:pt idx="7" formatCode="0">
                  <c:v>-37.14</c:v>
                </c:pt>
                <c:pt idx="8" formatCode="0">
                  <c:v>-38.11</c:v>
                </c:pt>
              </c:numCache>
            </c:numRef>
          </c:val>
          <c:extLst>
            <c:ext xmlns:c15="http://schemas.microsoft.com/office/drawing/2012/chart" uri="{02D57815-91ED-43cb-92C2-25804820EDAC}">
              <c15:datalabelsRange>
                <c15:f>'Tuotanto 2021vs2022'!$B$2:$B$10</c15:f>
                <c15:dlblRangeCache>
                  <c:ptCount val="9"/>
                  <c:pt idx="0">
                    <c:v>-112</c:v>
                  </c:pt>
                  <c:pt idx="1">
                    <c:v>-65</c:v>
                  </c:pt>
                  <c:pt idx="2">
                    <c:v>-5</c:v>
                  </c:pt>
                  <c:pt idx="3">
                    <c:v>-2</c:v>
                  </c:pt>
                  <c:pt idx="4">
                    <c:v>-1</c:v>
                  </c:pt>
                  <c:pt idx="5">
                    <c:v>11</c:v>
                  </c:pt>
                  <c:pt idx="6">
                    <c:v>34</c:v>
                  </c:pt>
                  <c:pt idx="7">
                    <c:v>37</c:v>
                  </c:pt>
                  <c:pt idx="8">
                    <c:v>38</c:v>
                  </c:pt>
                </c15:dlblRangeCache>
              </c15:datalabelsRange>
            </c:ext>
            <c:ext xmlns:c16="http://schemas.microsoft.com/office/drawing/2014/chart" uri="{C3380CC4-5D6E-409C-BE32-E72D297353CC}">
              <c16:uniqueId val="{00000010-78DD-42EB-9EE8-C1AFDD76AF6E}"/>
            </c:ext>
          </c:extLst>
        </c:ser>
        <c:dLbls>
          <c:dLblPos val="ctr"/>
          <c:showLegendKey val="0"/>
          <c:showVal val="1"/>
          <c:showCatName val="0"/>
          <c:showSerName val="0"/>
          <c:showPercent val="0"/>
          <c:showBubbleSize val="0"/>
        </c:dLbls>
        <c:gapWidth val="50"/>
        <c:overlap val="100"/>
        <c:axId val="1078166112"/>
        <c:axId val="1078170704"/>
      </c:barChart>
      <c:catAx>
        <c:axId val="107816611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8170704"/>
        <c:crosses val="autoZero"/>
        <c:auto val="1"/>
        <c:lblAlgn val="ctr"/>
        <c:lblOffset val="100"/>
        <c:noMultiLvlLbl val="0"/>
      </c:catAx>
      <c:valAx>
        <c:axId val="107817070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8166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Weekly electricity</a:t>
            </a:r>
            <a:r>
              <a:rPr lang="en-US" baseline="0" dirty="0"/>
              <a:t> spot prices in Finland in 2022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'2022 viikkohinnat'!$B$3:$B$54</c:f>
              <c:numCache>
                <c:formatCode>General</c:formatCode>
                <c:ptCount val="52"/>
                <c:pt idx="0">
                  <c:v>138.29</c:v>
                </c:pt>
                <c:pt idx="1">
                  <c:v>97.55</c:v>
                </c:pt>
                <c:pt idx="2">
                  <c:v>103.22</c:v>
                </c:pt>
                <c:pt idx="3">
                  <c:v>88.88</c:v>
                </c:pt>
                <c:pt idx="4">
                  <c:v>120.16</c:v>
                </c:pt>
                <c:pt idx="5">
                  <c:v>70.77</c:v>
                </c:pt>
                <c:pt idx="6">
                  <c:v>69.55</c:v>
                </c:pt>
                <c:pt idx="7">
                  <c:v>75.069999999999993</c:v>
                </c:pt>
                <c:pt idx="8">
                  <c:v>92.71</c:v>
                </c:pt>
                <c:pt idx="9">
                  <c:v>118.64</c:v>
                </c:pt>
                <c:pt idx="10">
                  <c:v>58.27</c:v>
                </c:pt>
                <c:pt idx="11">
                  <c:v>67.42</c:v>
                </c:pt>
                <c:pt idx="12">
                  <c:v>96.72</c:v>
                </c:pt>
                <c:pt idx="13">
                  <c:v>51.14</c:v>
                </c:pt>
                <c:pt idx="14">
                  <c:v>79.17</c:v>
                </c:pt>
                <c:pt idx="15">
                  <c:v>61.81</c:v>
                </c:pt>
                <c:pt idx="16">
                  <c:v>129.32</c:v>
                </c:pt>
                <c:pt idx="17">
                  <c:v>96.82</c:v>
                </c:pt>
                <c:pt idx="18">
                  <c:v>105.52</c:v>
                </c:pt>
                <c:pt idx="19">
                  <c:v>174.71</c:v>
                </c:pt>
                <c:pt idx="20">
                  <c:v>146.49</c:v>
                </c:pt>
                <c:pt idx="21">
                  <c:v>133.69999999999999</c:v>
                </c:pt>
                <c:pt idx="22">
                  <c:v>143.41</c:v>
                </c:pt>
                <c:pt idx="23">
                  <c:v>120.49</c:v>
                </c:pt>
                <c:pt idx="24">
                  <c:v>124.3</c:v>
                </c:pt>
                <c:pt idx="25">
                  <c:v>168.03</c:v>
                </c:pt>
                <c:pt idx="26">
                  <c:v>160.76</c:v>
                </c:pt>
                <c:pt idx="27">
                  <c:v>299.83</c:v>
                </c:pt>
                <c:pt idx="28">
                  <c:v>186.14</c:v>
                </c:pt>
                <c:pt idx="29">
                  <c:v>124.3</c:v>
                </c:pt>
                <c:pt idx="30">
                  <c:v>84.47</c:v>
                </c:pt>
                <c:pt idx="31">
                  <c:v>269.95</c:v>
                </c:pt>
                <c:pt idx="32">
                  <c:v>260.56</c:v>
                </c:pt>
                <c:pt idx="33">
                  <c:v>385.35</c:v>
                </c:pt>
                <c:pt idx="34">
                  <c:v>292.20999999999998</c:v>
                </c:pt>
                <c:pt idx="35">
                  <c:v>298.47000000000003</c:v>
                </c:pt>
                <c:pt idx="36">
                  <c:v>122.55</c:v>
                </c:pt>
                <c:pt idx="37">
                  <c:v>197.97</c:v>
                </c:pt>
                <c:pt idx="38">
                  <c:v>241.46</c:v>
                </c:pt>
                <c:pt idx="39">
                  <c:v>79.97</c:v>
                </c:pt>
                <c:pt idx="40">
                  <c:v>69.8</c:v>
                </c:pt>
                <c:pt idx="41">
                  <c:v>137.61000000000001</c:v>
                </c:pt>
                <c:pt idx="42">
                  <c:v>120.81</c:v>
                </c:pt>
                <c:pt idx="43">
                  <c:v>111.02</c:v>
                </c:pt>
                <c:pt idx="44">
                  <c:v>105.94</c:v>
                </c:pt>
                <c:pt idx="45">
                  <c:v>231.11</c:v>
                </c:pt>
                <c:pt idx="46">
                  <c:v>261.36</c:v>
                </c:pt>
                <c:pt idx="47">
                  <c:v>346</c:v>
                </c:pt>
                <c:pt idx="48">
                  <c:v>328.66</c:v>
                </c:pt>
                <c:pt idx="49">
                  <c:v>347.38</c:v>
                </c:pt>
                <c:pt idx="50">
                  <c:v>170.08</c:v>
                </c:pt>
                <c:pt idx="51">
                  <c:v>48.32</c:v>
                </c:pt>
              </c:numCache>
            </c:numRef>
          </c:val>
          <c:smooth val="0"/>
          <c:extLst>
            <c:ext xmlns:c16="http://schemas.microsoft.com/office/drawing/2014/chart" uri="{C3380CC4-5D6E-409C-BE32-E72D297353CC}">
              <c16:uniqueId val="{00000000-E06C-4AFC-9C95-59AAA86869EA}"/>
            </c:ext>
          </c:extLst>
        </c:ser>
        <c:dLbls>
          <c:showLegendKey val="0"/>
          <c:showVal val="0"/>
          <c:showCatName val="0"/>
          <c:showSerName val="0"/>
          <c:showPercent val="0"/>
          <c:showBubbleSize val="0"/>
        </c:dLbls>
        <c:smooth val="0"/>
        <c:axId val="100611528"/>
        <c:axId val="100615136"/>
      </c:lineChart>
      <c:catAx>
        <c:axId val="10061152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615136"/>
        <c:crosses val="autoZero"/>
        <c:auto val="1"/>
        <c:lblAlgn val="ctr"/>
        <c:lblOffset val="100"/>
        <c:tickLblSkip val="2"/>
        <c:noMultiLvlLbl val="0"/>
      </c:catAx>
      <c:valAx>
        <c:axId val="100615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611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Annual</a:t>
            </a:r>
            <a:r>
              <a:rPr lang="en-US" baseline="0" dirty="0"/>
              <a:t> electricity spot prices in Finland and the </a:t>
            </a:r>
            <a:r>
              <a:rPr lang="en-US" dirty="0"/>
              <a:t>Stockholm region</a:t>
            </a:r>
          </a:p>
          <a:p>
            <a:pPr>
              <a:defRPr/>
            </a:pP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307118236726427E-2"/>
          <c:y val="0.12025168593752758"/>
          <c:w val="0.89794301615912464"/>
          <c:h val="0.72591411494902447"/>
        </c:manualLayout>
      </c:layout>
      <c:lineChart>
        <c:grouping val="standard"/>
        <c:varyColors val="0"/>
        <c:ser>
          <c:idx val="0"/>
          <c:order val="0"/>
          <c:tx>
            <c:v>Finland</c:v>
          </c:tx>
          <c:spPr>
            <a:ln w="28575" cap="rnd">
              <a:solidFill>
                <a:schemeClr val="accent2"/>
              </a:solidFill>
              <a:round/>
            </a:ln>
            <a:effectLst/>
          </c:spPr>
          <c:marker>
            <c:symbol val="none"/>
          </c:marker>
          <c:cat>
            <c:numRef>
              <c:f>'Suomi vs Ruotsi 20v'!$B$4:$B$24</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'Suomi vs Ruotsi 20v'!$C$4:$C$24</c:f>
              <c:numCache>
                <c:formatCode>General</c:formatCode>
                <c:ptCount val="21"/>
                <c:pt idx="0">
                  <c:v>27.28</c:v>
                </c:pt>
                <c:pt idx="1">
                  <c:v>35.299999999999997</c:v>
                </c:pt>
                <c:pt idx="2">
                  <c:v>27.68</c:v>
                </c:pt>
                <c:pt idx="3">
                  <c:v>30.53</c:v>
                </c:pt>
                <c:pt idx="4">
                  <c:v>48.57</c:v>
                </c:pt>
                <c:pt idx="5">
                  <c:v>30.009999999999998</c:v>
                </c:pt>
                <c:pt idx="6">
                  <c:v>51.02</c:v>
                </c:pt>
                <c:pt idx="7">
                  <c:v>36.979999999999997</c:v>
                </c:pt>
                <c:pt idx="8">
                  <c:v>56.64</c:v>
                </c:pt>
                <c:pt idx="9">
                  <c:v>49.3</c:v>
                </c:pt>
                <c:pt idx="10">
                  <c:v>36.64</c:v>
                </c:pt>
                <c:pt idx="11">
                  <c:v>41.16</c:v>
                </c:pt>
                <c:pt idx="12">
                  <c:v>36.020000000000003</c:v>
                </c:pt>
                <c:pt idx="13">
                  <c:v>29.66</c:v>
                </c:pt>
                <c:pt idx="14">
                  <c:v>32.450000000000003</c:v>
                </c:pt>
                <c:pt idx="15">
                  <c:v>33.19</c:v>
                </c:pt>
                <c:pt idx="16">
                  <c:v>46.8</c:v>
                </c:pt>
                <c:pt idx="17" formatCode="0.00">
                  <c:v>44.04</c:v>
                </c:pt>
                <c:pt idx="18" formatCode="0.00">
                  <c:v>28.02</c:v>
                </c:pt>
                <c:pt idx="19" formatCode="0.00">
                  <c:v>72.34</c:v>
                </c:pt>
                <c:pt idx="20" formatCode="0.00">
                  <c:v>154</c:v>
                </c:pt>
              </c:numCache>
            </c:numRef>
          </c:val>
          <c:smooth val="0"/>
          <c:extLst>
            <c:ext xmlns:c16="http://schemas.microsoft.com/office/drawing/2014/chart" uri="{C3380CC4-5D6E-409C-BE32-E72D297353CC}">
              <c16:uniqueId val="{00000000-598E-4AA8-87B3-42375C028185}"/>
            </c:ext>
          </c:extLst>
        </c:ser>
        <c:ser>
          <c:idx val="1"/>
          <c:order val="1"/>
          <c:tx>
            <c:v>Stockholm (2002-2011 Sweden)</c:v>
          </c:tx>
          <c:spPr>
            <a:ln w="28575" cap="rnd">
              <a:solidFill>
                <a:schemeClr val="accent4"/>
              </a:solidFill>
              <a:round/>
            </a:ln>
            <a:effectLst/>
          </c:spPr>
          <c:marker>
            <c:symbol val="none"/>
          </c:marker>
          <c:cat>
            <c:numRef>
              <c:f>'Suomi vs Ruotsi 20v'!$B$4:$B$24</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'Suomi vs Ruotsi 20v'!$D$4:$D$24</c:f>
              <c:numCache>
                <c:formatCode>General</c:formatCode>
                <c:ptCount val="21"/>
                <c:pt idx="0">
                  <c:v>27.54</c:v>
                </c:pt>
                <c:pt idx="1">
                  <c:v>36.53</c:v>
                </c:pt>
                <c:pt idx="2">
                  <c:v>28.08</c:v>
                </c:pt>
                <c:pt idx="3">
                  <c:v>29.76</c:v>
                </c:pt>
                <c:pt idx="4">
                  <c:v>48.12</c:v>
                </c:pt>
                <c:pt idx="5">
                  <c:v>30.25</c:v>
                </c:pt>
                <c:pt idx="6">
                  <c:v>51.12</c:v>
                </c:pt>
                <c:pt idx="7">
                  <c:v>37.01</c:v>
                </c:pt>
                <c:pt idx="8">
                  <c:v>56.82</c:v>
                </c:pt>
                <c:pt idx="9">
                  <c:v>47.95</c:v>
                </c:pt>
                <c:pt idx="10">
                  <c:v>32.32</c:v>
                </c:pt>
                <c:pt idx="11">
                  <c:v>39.450000000000003</c:v>
                </c:pt>
                <c:pt idx="12">
                  <c:v>31.62</c:v>
                </c:pt>
                <c:pt idx="13">
                  <c:v>22</c:v>
                </c:pt>
                <c:pt idx="14">
                  <c:v>29.24</c:v>
                </c:pt>
                <c:pt idx="15">
                  <c:v>31.24</c:v>
                </c:pt>
                <c:pt idx="16">
                  <c:v>44.54</c:v>
                </c:pt>
                <c:pt idx="17" formatCode="0.00">
                  <c:v>38.36</c:v>
                </c:pt>
                <c:pt idx="18" formatCode="0.00">
                  <c:v>21.19</c:v>
                </c:pt>
                <c:pt idx="19" formatCode="0.00">
                  <c:v>66</c:v>
                </c:pt>
                <c:pt idx="20" formatCode="0.00">
                  <c:v>129.19999999999999</c:v>
                </c:pt>
              </c:numCache>
            </c:numRef>
          </c:val>
          <c:smooth val="0"/>
          <c:extLst>
            <c:ext xmlns:c16="http://schemas.microsoft.com/office/drawing/2014/chart" uri="{C3380CC4-5D6E-409C-BE32-E72D297353CC}">
              <c16:uniqueId val="{00000001-598E-4AA8-87B3-42375C028185}"/>
            </c:ext>
          </c:extLst>
        </c:ser>
        <c:dLbls>
          <c:showLegendKey val="0"/>
          <c:showVal val="0"/>
          <c:showCatName val="0"/>
          <c:showSerName val="0"/>
          <c:showPercent val="0"/>
          <c:showBubbleSize val="0"/>
        </c:dLbls>
        <c:smooth val="0"/>
        <c:axId val="100617432"/>
        <c:axId val="100616776"/>
      </c:lineChart>
      <c:catAx>
        <c:axId val="100617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616776"/>
        <c:crosses val="autoZero"/>
        <c:auto val="1"/>
        <c:lblAlgn val="ctr"/>
        <c:lblOffset val="100"/>
        <c:noMultiLvlLbl val="0"/>
      </c:catAx>
      <c:valAx>
        <c:axId val="100616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617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Actual electricity spot prices &amp; futures</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'Johdannaiset vs toteutuneet'!$C$1</c:f>
              <c:strCache>
                <c:ptCount val="1"/>
                <c:pt idx="0">
                  <c:v>Finland</c:v>
                </c:pt>
              </c:strCache>
            </c:strRef>
          </c:tx>
          <c:spPr>
            <a:ln w="28575" cap="rnd">
              <a:solidFill>
                <a:schemeClr val="accent1"/>
              </a:solidFill>
              <a:round/>
            </a:ln>
            <a:effectLst/>
          </c:spPr>
          <c:marker>
            <c:symbol val="none"/>
          </c:marker>
          <c:cat>
            <c:strRef>
              <c:f>'Johdannaiset vs toteutuneet'!$B$2:$B$73</c:f>
              <c:strCache>
                <c:ptCount val="61"/>
                <c:pt idx="0">
                  <c:v>1-Jan-20</c:v>
                </c:pt>
                <c:pt idx="1">
                  <c:v>1-Feb-20</c:v>
                </c:pt>
                <c:pt idx="2">
                  <c:v>1-Mar-20</c:v>
                </c:pt>
                <c:pt idx="3">
                  <c:v>1-Apr-20</c:v>
                </c:pt>
                <c:pt idx="4">
                  <c:v>1-May-20</c:v>
                </c:pt>
                <c:pt idx="5">
                  <c:v>1-Jun-20</c:v>
                </c:pt>
                <c:pt idx="6">
                  <c:v>1-Jul-20</c:v>
                </c:pt>
                <c:pt idx="7">
                  <c:v>1-Aug-20</c:v>
                </c:pt>
                <c:pt idx="8">
                  <c:v>1-Sep-20</c:v>
                </c:pt>
                <c:pt idx="9">
                  <c:v>1-Oct-20</c:v>
                </c:pt>
                <c:pt idx="10">
                  <c:v>1-Nov-20</c:v>
                </c:pt>
                <c:pt idx="11">
                  <c:v>1-Dec-20</c:v>
                </c:pt>
                <c:pt idx="12">
                  <c:v>1-Jan-21</c:v>
                </c:pt>
                <c:pt idx="13">
                  <c:v>1-Feb-21</c:v>
                </c:pt>
                <c:pt idx="14">
                  <c:v>1-Mar-21</c:v>
                </c:pt>
                <c:pt idx="15">
                  <c:v>1-Apr-21</c:v>
                </c:pt>
                <c:pt idx="16">
                  <c:v>1-May-21</c:v>
                </c:pt>
                <c:pt idx="17">
                  <c:v>1-Jun-21</c:v>
                </c:pt>
                <c:pt idx="18">
                  <c:v>1-Jul-21</c:v>
                </c:pt>
                <c:pt idx="19">
                  <c:v>1-Aug-21</c:v>
                </c:pt>
                <c:pt idx="20">
                  <c:v>1-Sep-21</c:v>
                </c:pt>
                <c:pt idx="21">
                  <c:v>1-Oct-21</c:v>
                </c:pt>
                <c:pt idx="22">
                  <c:v>1-Nov-21</c:v>
                </c:pt>
                <c:pt idx="23">
                  <c:v>1-Dec-21</c:v>
                </c:pt>
                <c:pt idx="24">
                  <c:v>1-Jan-22</c:v>
                </c:pt>
                <c:pt idx="25">
                  <c:v>1-Feb-22</c:v>
                </c:pt>
                <c:pt idx="26">
                  <c:v>1-Mar-22</c:v>
                </c:pt>
                <c:pt idx="27">
                  <c:v>1-Apr-22</c:v>
                </c:pt>
                <c:pt idx="28">
                  <c:v>1-May-22</c:v>
                </c:pt>
                <c:pt idx="29">
                  <c:v>1-Jun-22</c:v>
                </c:pt>
                <c:pt idx="30">
                  <c:v>1-Jul-22</c:v>
                </c:pt>
                <c:pt idx="31">
                  <c:v>1-Aug-22</c:v>
                </c:pt>
                <c:pt idx="32">
                  <c:v>1-Sep-22</c:v>
                </c:pt>
                <c:pt idx="33">
                  <c:v>1-Oct-22</c:v>
                </c:pt>
                <c:pt idx="34">
                  <c:v>1-Nov-22</c:v>
                </c:pt>
                <c:pt idx="35">
                  <c:v>1-Dec-22</c:v>
                </c:pt>
                <c:pt idx="36">
                  <c:v>1-Jan-23</c:v>
                </c:pt>
                <c:pt idx="37">
                  <c:v>1-Feb-23</c:v>
                </c:pt>
                <c:pt idx="38">
                  <c:v>1-Mar-23</c:v>
                </c:pt>
                <c:pt idx="39">
                  <c:v>Q2/2023</c:v>
                </c:pt>
                <c:pt idx="42">
                  <c:v>Q3/2023</c:v>
                </c:pt>
                <c:pt idx="45">
                  <c:v>Q4/2023</c:v>
                </c:pt>
                <c:pt idx="48">
                  <c:v>16-Jul-05</c:v>
                </c:pt>
                <c:pt idx="60">
                  <c:v>17-Jul-05</c:v>
                </c:pt>
              </c:strCache>
            </c:strRef>
          </c:cat>
          <c:val>
            <c:numRef>
              <c:f>'Johdannaiset vs toteutuneet'!$C$2:$C$73</c:f>
              <c:numCache>
                <c:formatCode>General</c:formatCode>
                <c:ptCount val="72"/>
                <c:pt idx="0">
                  <c:v>27.16</c:v>
                </c:pt>
                <c:pt idx="1">
                  <c:v>24.43</c:v>
                </c:pt>
                <c:pt idx="2">
                  <c:v>20.38</c:v>
                </c:pt>
                <c:pt idx="3">
                  <c:v>19.82</c:v>
                </c:pt>
                <c:pt idx="4">
                  <c:v>19.46</c:v>
                </c:pt>
                <c:pt idx="5">
                  <c:v>28.26</c:v>
                </c:pt>
                <c:pt idx="6">
                  <c:v>20.21</c:v>
                </c:pt>
                <c:pt idx="7">
                  <c:v>40.549999999999997</c:v>
                </c:pt>
                <c:pt idx="8">
                  <c:v>37.83</c:v>
                </c:pt>
                <c:pt idx="9">
                  <c:v>31.08</c:v>
                </c:pt>
                <c:pt idx="10">
                  <c:v>27.62</c:v>
                </c:pt>
                <c:pt idx="11">
                  <c:v>39.25</c:v>
                </c:pt>
                <c:pt idx="12">
                  <c:v>51.22</c:v>
                </c:pt>
                <c:pt idx="13">
                  <c:v>57.13</c:v>
                </c:pt>
                <c:pt idx="14">
                  <c:v>38.35</c:v>
                </c:pt>
                <c:pt idx="15">
                  <c:v>36.76</c:v>
                </c:pt>
                <c:pt idx="16">
                  <c:v>45.94</c:v>
                </c:pt>
                <c:pt idx="17">
                  <c:v>56.16</c:v>
                </c:pt>
                <c:pt idx="18">
                  <c:v>78.760000000000005</c:v>
                </c:pt>
                <c:pt idx="19">
                  <c:v>68.2</c:v>
                </c:pt>
                <c:pt idx="20">
                  <c:v>89.27</c:v>
                </c:pt>
                <c:pt idx="21">
                  <c:v>64.84</c:v>
                </c:pt>
                <c:pt idx="22">
                  <c:v>85.9</c:v>
                </c:pt>
                <c:pt idx="23">
                  <c:v>193.38</c:v>
                </c:pt>
                <c:pt idx="24">
                  <c:v>106.71</c:v>
                </c:pt>
                <c:pt idx="25">
                  <c:v>81.040000000000006</c:v>
                </c:pt>
                <c:pt idx="26">
                  <c:v>86.48</c:v>
                </c:pt>
                <c:pt idx="27">
                  <c:v>79.36</c:v>
                </c:pt>
                <c:pt idx="28">
                  <c:v>132.66</c:v>
                </c:pt>
                <c:pt idx="29">
                  <c:v>140.1</c:v>
                </c:pt>
                <c:pt idx="30">
                  <c:v>184.13</c:v>
                </c:pt>
                <c:pt idx="31">
                  <c:v>261.49</c:v>
                </c:pt>
                <c:pt idx="32">
                  <c:v>214.98</c:v>
                </c:pt>
                <c:pt idx="33">
                  <c:v>113.48</c:v>
                </c:pt>
                <c:pt idx="34">
                  <c:v>195.35</c:v>
                </c:pt>
                <c:pt idx="35">
                  <c:v>246</c:v>
                </c:pt>
              </c:numCache>
            </c:numRef>
          </c:val>
          <c:smooth val="0"/>
          <c:extLst>
            <c:ext xmlns:c16="http://schemas.microsoft.com/office/drawing/2014/chart" uri="{C3380CC4-5D6E-409C-BE32-E72D297353CC}">
              <c16:uniqueId val="{00000000-F3EF-4CD8-8E07-10DD420E860A}"/>
            </c:ext>
          </c:extLst>
        </c:ser>
        <c:ser>
          <c:idx val="1"/>
          <c:order val="1"/>
          <c:tx>
            <c:strRef>
              <c:f>'Johdannaiset vs toteutuneet'!$D$1</c:f>
              <c:strCache>
                <c:ptCount val="1"/>
                <c:pt idx="0">
                  <c:v>Stockholm</c:v>
                </c:pt>
              </c:strCache>
            </c:strRef>
          </c:tx>
          <c:spPr>
            <a:ln w="28575" cap="rnd">
              <a:solidFill>
                <a:schemeClr val="tx2"/>
              </a:solidFill>
              <a:round/>
            </a:ln>
            <a:effectLst/>
          </c:spPr>
          <c:marker>
            <c:symbol val="none"/>
          </c:marker>
          <c:cat>
            <c:strRef>
              <c:f>'Johdannaiset vs toteutuneet'!$B$2:$B$73</c:f>
              <c:strCache>
                <c:ptCount val="61"/>
                <c:pt idx="0">
                  <c:v>1-Jan-20</c:v>
                </c:pt>
                <c:pt idx="1">
                  <c:v>1-Feb-20</c:v>
                </c:pt>
                <c:pt idx="2">
                  <c:v>1-Mar-20</c:v>
                </c:pt>
                <c:pt idx="3">
                  <c:v>1-Apr-20</c:v>
                </c:pt>
                <c:pt idx="4">
                  <c:v>1-May-20</c:v>
                </c:pt>
                <c:pt idx="5">
                  <c:v>1-Jun-20</c:v>
                </c:pt>
                <c:pt idx="6">
                  <c:v>1-Jul-20</c:v>
                </c:pt>
                <c:pt idx="7">
                  <c:v>1-Aug-20</c:v>
                </c:pt>
                <c:pt idx="8">
                  <c:v>1-Sep-20</c:v>
                </c:pt>
                <c:pt idx="9">
                  <c:v>1-Oct-20</c:v>
                </c:pt>
                <c:pt idx="10">
                  <c:v>1-Nov-20</c:v>
                </c:pt>
                <c:pt idx="11">
                  <c:v>1-Dec-20</c:v>
                </c:pt>
                <c:pt idx="12">
                  <c:v>1-Jan-21</c:v>
                </c:pt>
                <c:pt idx="13">
                  <c:v>1-Feb-21</c:v>
                </c:pt>
                <c:pt idx="14">
                  <c:v>1-Mar-21</c:v>
                </c:pt>
                <c:pt idx="15">
                  <c:v>1-Apr-21</c:v>
                </c:pt>
                <c:pt idx="16">
                  <c:v>1-May-21</c:v>
                </c:pt>
                <c:pt idx="17">
                  <c:v>1-Jun-21</c:v>
                </c:pt>
                <c:pt idx="18">
                  <c:v>1-Jul-21</c:v>
                </c:pt>
                <c:pt idx="19">
                  <c:v>1-Aug-21</c:v>
                </c:pt>
                <c:pt idx="20">
                  <c:v>1-Sep-21</c:v>
                </c:pt>
                <c:pt idx="21">
                  <c:v>1-Oct-21</c:v>
                </c:pt>
                <c:pt idx="22">
                  <c:v>1-Nov-21</c:v>
                </c:pt>
                <c:pt idx="23">
                  <c:v>1-Dec-21</c:v>
                </c:pt>
                <c:pt idx="24">
                  <c:v>1-Jan-22</c:v>
                </c:pt>
                <c:pt idx="25">
                  <c:v>1-Feb-22</c:v>
                </c:pt>
                <c:pt idx="26">
                  <c:v>1-Mar-22</c:v>
                </c:pt>
                <c:pt idx="27">
                  <c:v>1-Apr-22</c:v>
                </c:pt>
                <c:pt idx="28">
                  <c:v>1-May-22</c:v>
                </c:pt>
                <c:pt idx="29">
                  <c:v>1-Jun-22</c:v>
                </c:pt>
                <c:pt idx="30">
                  <c:v>1-Jul-22</c:v>
                </c:pt>
                <c:pt idx="31">
                  <c:v>1-Aug-22</c:v>
                </c:pt>
                <c:pt idx="32">
                  <c:v>1-Sep-22</c:v>
                </c:pt>
                <c:pt idx="33">
                  <c:v>1-Oct-22</c:v>
                </c:pt>
                <c:pt idx="34">
                  <c:v>1-Nov-22</c:v>
                </c:pt>
                <c:pt idx="35">
                  <c:v>1-Dec-22</c:v>
                </c:pt>
                <c:pt idx="36">
                  <c:v>1-Jan-23</c:v>
                </c:pt>
                <c:pt idx="37">
                  <c:v>1-Feb-23</c:v>
                </c:pt>
                <c:pt idx="38">
                  <c:v>1-Mar-23</c:v>
                </c:pt>
                <c:pt idx="39">
                  <c:v>Q2/2023</c:v>
                </c:pt>
                <c:pt idx="42">
                  <c:v>Q3/2023</c:v>
                </c:pt>
                <c:pt idx="45">
                  <c:v>Q4/2023</c:v>
                </c:pt>
                <c:pt idx="48">
                  <c:v>16-Jul-05</c:v>
                </c:pt>
                <c:pt idx="60">
                  <c:v>17-Jul-05</c:v>
                </c:pt>
              </c:strCache>
            </c:strRef>
          </c:cat>
          <c:val>
            <c:numRef>
              <c:f>'Johdannaiset vs toteutuneet'!$D$2:$D$73</c:f>
              <c:numCache>
                <c:formatCode>General</c:formatCode>
                <c:ptCount val="72"/>
                <c:pt idx="0">
                  <c:v>23.73</c:v>
                </c:pt>
                <c:pt idx="1">
                  <c:v>18.39</c:v>
                </c:pt>
                <c:pt idx="2">
                  <c:v>13.84</c:v>
                </c:pt>
                <c:pt idx="3">
                  <c:v>9</c:v>
                </c:pt>
                <c:pt idx="4">
                  <c:v>12.74</c:v>
                </c:pt>
                <c:pt idx="5">
                  <c:v>23.73</c:v>
                </c:pt>
                <c:pt idx="6">
                  <c:v>8.92</c:v>
                </c:pt>
                <c:pt idx="7">
                  <c:v>33.659999999999997</c:v>
                </c:pt>
                <c:pt idx="8">
                  <c:v>33.49</c:v>
                </c:pt>
                <c:pt idx="9">
                  <c:v>22.12</c:v>
                </c:pt>
                <c:pt idx="10">
                  <c:v>23.64</c:v>
                </c:pt>
                <c:pt idx="11">
                  <c:v>30.96</c:v>
                </c:pt>
                <c:pt idx="12">
                  <c:v>48.6</c:v>
                </c:pt>
                <c:pt idx="13">
                  <c:v>53.14</c:v>
                </c:pt>
                <c:pt idx="14">
                  <c:v>36.17</c:v>
                </c:pt>
                <c:pt idx="15">
                  <c:v>33.119999999999997</c:v>
                </c:pt>
                <c:pt idx="16">
                  <c:v>42.88</c:v>
                </c:pt>
                <c:pt idx="17">
                  <c:v>39.840000000000003</c:v>
                </c:pt>
                <c:pt idx="18">
                  <c:v>57.9</c:v>
                </c:pt>
                <c:pt idx="19">
                  <c:v>65.67</c:v>
                </c:pt>
                <c:pt idx="20">
                  <c:v>90.26</c:v>
                </c:pt>
                <c:pt idx="21">
                  <c:v>64.28</c:v>
                </c:pt>
                <c:pt idx="22">
                  <c:v>82.53</c:v>
                </c:pt>
                <c:pt idx="23">
                  <c:v>175.74</c:v>
                </c:pt>
                <c:pt idx="24">
                  <c:v>100.89</c:v>
                </c:pt>
                <c:pt idx="25">
                  <c:v>73.489999999999995</c:v>
                </c:pt>
                <c:pt idx="26">
                  <c:v>122.9</c:v>
                </c:pt>
                <c:pt idx="27">
                  <c:v>86.3</c:v>
                </c:pt>
                <c:pt idx="28">
                  <c:v>98.15</c:v>
                </c:pt>
                <c:pt idx="29">
                  <c:v>119.14</c:v>
                </c:pt>
                <c:pt idx="30">
                  <c:v>81.790000000000006</c:v>
                </c:pt>
                <c:pt idx="31">
                  <c:v>211.4</c:v>
                </c:pt>
                <c:pt idx="32">
                  <c:v>212.3</c:v>
                </c:pt>
                <c:pt idx="33">
                  <c:v>73.58</c:v>
                </c:pt>
                <c:pt idx="34">
                  <c:v>120.04</c:v>
                </c:pt>
                <c:pt idx="35">
                  <c:v>245.8</c:v>
                </c:pt>
              </c:numCache>
            </c:numRef>
          </c:val>
          <c:smooth val="0"/>
          <c:extLst>
            <c:ext xmlns:c16="http://schemas.microsoft.com/office/drawing/2014/chart" uri="{C3380CC4-5D6E-409C-BE32-E72D297353CC}">
              <c16:uniqueId val="{00000001-F3EF-4CD8-8E07-10DD420E860A}"/>
            </c:ext>
          </c:extLst>
        </c:ser>
        <c:ser>
          <c:idx val="2"/>
          <c:order val="2"/>
          <c:tx>
            <c:strRef>
              <c:f>'Johdannaiset vs toteutuneet'!$E$1</c:f>
              <c:strCache>
                <c:ptCount val="1"/>
                <c:pt idx="0">
                  <c:v>Germany</c:v>
                </c:pt>
              </c:strCache>
            </c:strRef>
          </c:tx>
          <c:spPr>
            <a:ln w="28575" cap="rnd">
              <a:solidFill>
                <a:schemeClr val="accent5"/>
              </a:solidFill>
              <a:round/>
            </a:ln>
            <a:effectLst/>
          </c:spPr>
          <c:marker>
            <c:symbol val="none"/>
          </c:marker>
          <c:cat>
            <c:strRef>
              <c:f>'Johdannaiset vs toteutuneet'!$B$2:$B$73</c:f>
              <c:strCache>
                <c:ptCount val="61"/>
                <c:pt idx="0">
                  <c:v>1-Jan-20</c:v>
                </c:pt>
                <c:pt idx="1">
                  <c:v>1-Feb-20</c:v>
                </c:pt>
                <c:pt idx="2">
                  <c:v>1-Mar-20</c:v>
                </c:pt>
                <c:pt idx="3">
                  <c:v>1-Apr-20</c:v>
                </c:pt>
                <c:pt idx="4">
                  <c:v>1-May-20</c:v>
                </c:pt>
                <c:pt idx="5">
                  <c:v>1-Jun-20</c:v>
                </c:pt>
                <c:pt idx="6">
                  <c:v>1-Jul-20</c:v>
                </c:pt>
                <c:pt idx="7">
                  <c:v>1-Aug-20</c:v>
                </c:pt>
                <c:pt idx="8">
                  <c:v>1-Sep-20</c:v>
                </c:pt>
                <c:pt idx="9">
                  <c:v>1-Oct-20</c:v>
                </c:pt>
                <c:pt idx="10">
                  <c:v>1-Nov-20</c:v>
                </c:pt>
                <c:pt idx="11">
                  <c:v>1-Dec-20</c:v>
                </c:pt>
                <c:pt idx="12">
                  <c:v>1-Jan-21</c:v>
                </c:pt>
                <c:pt idx="13">
                  <c:v>1-Feb-21</c:v>
                </c:pt>
                <c:pt idx="14">
                  <c:v>1-Mar-21</c:v>
                </c:pt>
                <c:pt idx="15">
                  <c:v>1-Apr-21</c:v>
                </c:pt>
                <c:pt idx="16">
                  <c:v>1-May-21</c:v>
                </c:pt>
                <c:pt idx="17">
                  <c:v>1-Jun-21</c:v>
                </c:pt>
                <c:pt idx="18">
                  <c:v>1-Jul-21</c:v>
                </c:pt>
                <c:pt idx="19">
                  <c:v>1-Aug-21</c:v>
                </c:pt>
                <c:pt idx="20">
                  <c:v>1-Sep-21</c:v>
                </c:pt>
                <c:pt idx="21">
                  <c:v>1-Oct-21</c:v>
                </c:pt>
                <c:pt idx="22">
                  <c:v>1-Nov-21</c:v>
                </c:pt>
                <c:pt idx="23">
                  <c:v>1-Dec-21</c:v>
                </c:pt>
                <c:pt idx="24">
                  <c:v>1-Jan-22</c:v>
                </c:pt>
                <c:pt idx="25">
                  <c:v>1-Feb-22</c:v>
                </c:pt>
                <c:pt idx="26">
                  <c:v>1-Mar-22</c:v>
                </c:pt>
                <c:pt idx="27">
                  <c:v>1-Apr-22</c:v>
                </c:pt>
                <c:pt idx="28">
                  <c:v>1-May-22</c:v>
                </c:pt>
                <c:pt idx="29">
                  <c:v>1-Jun-22</c:v>
                </c:pt>
                <c:pt idx="30">
                  <c:v>1-Jul-22</c:v>
                </c:pt>
                <c:pt idx="31">
                  <c:v>1-Aug-22</c:v>
                </c:pt>
                <c:pt idx="32">
                  <c:v>1-Sep-22</c:v>
                </c:pt>
                <c:pt idx="33">
                  <c:v>1-Oct-22</c:v>
                </c:pt>
                <c:pt idx="34">
                  <c:v>1-Nov-22</c:v>
                </c:pt>
                <c:pt idx="35">
                  <c:v>1-Dec-22</c:v>
                </c:pt>
                <c:pt idx="36">
                  <c:v>1-Jan-23</c:v>
                </c:pt>
                <c:pt idx="37">
                  <c:v>1-Feb-23</c:v>
                </c:pt>
                <c:pt idx="38">
                  <c:v>1-Mar-23</c:v>
                </c:pt>
                <c:pt idx="39">
                  <c:v>Q2/2023</c:v>
                </c:pt>
                <c:pt idx="42">
                  <c:v>Q3/2023</c:v>
                </c:pt>
                <c:pt idx="45">
                  <c:v>Q4/2023</c:v>
                </c:pt>
                <c:pt idx="48">
                  <c:v>16-Jul-05</c:v>
                </c:pt>
                <c:pt idx="60">
                  <c:v>17-Jul-05</c:v>
                </c:pt>
              </c:strCache>
            </c:strRef>
          </c:cat>
          <c:val>
            <c:numRef>
              <c:f>'Johdannaiset vs toteutuneet'!$E$2:$E$73</c:f>
              <c:numCache>
                <c:formatCode>General</c:formatCode>
                <c:ptCount val="72"/>
                <c:pt idx="0">
                  <c:v>35.03</c:v>
                </c:pt>
                <c:pt idx="1">
                  <c:v>21.92</c:v>
                </c:pt>
                <c:pt idx="2">
                  <c:v>22.49</c:v>
                </c:pt>
                <c:pt idx="3">
                  <c:v>17.09</c:v>
                </c:pt>
                <c:pt idx="4">
                  <c:v>17.600000000000001</c:v>
                </c:pt>
                <c:pt idx="5">
                  <c:v>26.18</c:v>
                </c:pt>
                <c:pt idx="6">
                  <c:v>30.06</c:v>
                </c:pt>
                <c:pt idx="7">
                  <c:v>34.86</c:v>
                </c:pt>
                <c:pt idx="8">
                  <c:v>43.69</c:v>
                </c:pt>
                <c:pt idx="9">
                  <c:v>33.97</c:v>
                </c:pt>
                <c:pt idx="10">
                  <c:v>38.79</c:v>
                </c:pt>
                <c:pt idx="11">
                  <c:v>43.52</c:v>
                </c:pt>
                <c:pt idx="12">
                  <c:v>52.81</c:v>
                </c:pt>
                <c:pt idx="13">
                  <c:v>48.7</c:v>
                </c:pt>
                <c:pt idx="14">
                  <c:v>47.16</c:v>
                </c:pt>
                <c:pt idx="15">
                  <c:v>53.61</c:v>
                </c:pt>
                <c:pt idx="16">
                  <c:v>53.35</c:v>
                </c:pt>
                <c:pt idx="17">
                  <c:v>74.08</c:v>
                </c:pt>
                <c:pt idx="18">
                  <c:v>81.37</c:v>
                </c:pt>
                <c:pt idx="19">
                  <c:v>82.7</c:v>
                </c:pt>
                <c:pt idx="20">
                  <c:v>128.37</c:v>
                </c:pt>
                <c:pt idx="21">
                  <c:v>139.49</c:v>
                </c:pt>
                <c:pt idx="22">
                  <c:v>176.15</c:v>
                </c:pt>
                <c:pt idx="23">
                  <c:v>221.06</c:v>
                </c:pt>
                <c:pt idx="24">
                  <c:v>167.73</c:v>
                </c:pt>
                <c:pt idx="25">
                  <c:v>128.80000000000001</c:v>
                </c:pt>
                <c:pt idx="26">
                  <c:v>252.01</c:v>
                </c:pt>
                <c:pt idx="27">
                  <c:v>165.73</c:v>
                </c:pt>
                <c:pt idx="28">
                  <c:v>177.48</c:v>
                </c:pt>
                <c:pt idx="29">
                  <c:v>218.03</c:v>
                </c:pt>
                <c:pt idx="30">
                  <c:v>315</c:v>
                </c:pt>
                <c:pt idx="31">
                  <c:v>465.18</c:v>
                </c:pt>
                <c:pt idx="32">
                  <c:v>346.12</c:v>
                </c:pt>
                <c:pt idx="33">
                  <c:v>152.6</c:v>
                </c:pt>
                <c:pt idx="34">
                  <c:v>173.63</c:v>
                </c:pt>
                <c:pt idx="35">
                  <c:v>251.6</c:v>
                </c:pt>
              </c:numCache>
            </c:numRef>
          </c:val>
          <c:smooth val="0"/>
          <c:extLst>
            <c:ext xmlns:c16="http://schemas.microsoft.com/office/drawing/2014/chart" uri="{C3380CC4-5D6E-409C-BE32-E72D297353CC}">
              <c16:uniqueId val="{00000002-F3EF-4CD8-8E07-10DD420E860A}"/>
            </c:ext>
          </c:extLst>
        </c:ser>
        <c:ser>
          <c:idx val="3"/>
          <c:order val="3"/>
          <c:tx>
            <c:strRef>
              <c:f>'Johdannaiset vs toteutuneet'!$F$1</c:f>
              <c:strCache>
                <c:ptCount val="1"/>
                <c:pt idx="0">
                  <c:v>Finland Fut.</c:v>
                </c:pt>
              </c:strCache>
            </c:strRef>
          </c:tx>
          <c:spPr>
            <a:ln w="28575" cap="rnd">
              <a:solidFill>
                <a:schemeClr val="accent1"/>
              </a:solidFill>
              <a:prstDash val="dash"/>
              <a:round/>
            </a:ln>
            <a:effectLst/>
          </c:spPr>
          <c:marker>
            <c:symbol val="none"/>
          </c:marker>
          <c:cat>
            <c:strRef>
              <c:f>'Johdannaiset vs toteutuneet'!$B$2:$B$73</c:f>
              <c:strCache>
                <c:ptCount val="61"/>
                <c:pt idx="0">
                  <c:v>1-Jan-20</c:v>
                </c:pt>
                <c:pt idx="1">
                  <c:v>1-Feb-20</c:v>
                </c:pt>
                <c:pt idx="2">
                  <c:v>1-Mar-20</c:v>
                </c:pt>
                <c:pt idx="3">
                  <c:v>1-Apr-20</c:v>
                </c:pt>
                <c:pt idx="4">
                  <c:v>1-May-20</c:v>
                </c:pt>
                <c:pt idx="5">
                  <c:v>1-Jun-20</c:v>
                </c:pt>
                <c:pt idx="6">
                  <c:v>1-Jul-20</c:v>
                </c:pt>
                <c:pt idx="7">
                  <c:v>1-Aug-20</c:v>
                </c:pt>
                <c:pt idx="8">
                  <c:v>1-Sep-20</c:v>
                </c:pt>
                <c:pt idx="9">
                  <c:v>1-Oct-20</c:v>
                </c:pt>
                <c:pt idx="10">
                  <c:v>1-Nov-20</c:v>
                </c:pt>
                <c:pt idx="11">
                  <c:v>1-Dec-20</c:v>
                </c:pt>
                <c:pt idx="12">
                  <c:v>1-Jan-21</c:v>
                </c:pt>
                <c:pt idx="13">
                  <c:v>1-Feb-21</c:v>
                </c:pt>
                <c:pt idx="14">
                  <c:v>1-Mar-21</c:v>
                </c:pt>
                <c:pt idx="15">
                  <c:v>1-Apr-21</c:v>
                </c:pt>
                <c:pt idx="16">
                  <c:v>1-May-21</c:v>
                </c:pt>
                <c:pt idx="17">
                  <c:v>1-Jun-21</c:v>
                </c:pt>
                <c:pt idx="18">
                  <c:v>1-Jul-21</c:v>
                </c:pt>
                <c:pt idx="19">
                  <c:v>1-Aug-21</c:v>
                </c:pt>
                <c:pt idx="20">
                  <c:v>1-Sep-21</c:v>
                </c:pt>
                <c:pt idx="21">
                  <c:v>1-Oct-21</c:v>
                </c:pt>
                <c:pt idx="22">
                  <c:v>1-Nov-21</c:v>
                </c:pt>
                <c:pt idx="23">
                  <c:v>1-Dec-21</c:v>
                </c:pt>
                <c:pt idx="24">
                  <c:v>1-Jan-22</c:v>
                </c:pt>
                <c:pt idx="25">
                  <c:v>1-Feb-22</c:v>
                </c:pt>
                <c:pt idx="26">
                  <c:v>1-Mar-22</c:v>
                </c:pt>
                <c:pt idx="27">
                  <c:v>1-Apr-22</c:v>
                </c:pt>
                <c:pt idx="28">
                  <c:v>1-May-22</c:v>
                </c:pt>
                <c:pt idx="29">
                  <c:v>1-Jun-22</c:v>
                </c:pt>
                <c:pt idx="30">
                  <c:v>1-Jul-22</c:v>
                </c:pt>
                <c:pt idx="31">
                  <c:v>1-Aug-22</c:v>
                </c:pt>
                <c:pt idx="32">
                  <c:v>1-Sep-22</c:v>
                </c:pt>
                <c:pt idx="33">
                  <c:v>1-Oct-22</c:v>
                </c:pt>
                <c:pt idx="34">
                  <c:v>1-Nov-22</c:v>
                </c:pt>
                <c:pt idx="35">
                  <c:v>1-Dec-22</c:v>
                </c:pt>
                <c:pt idx="36">
                  <c:v>1-Jan-23</c:v>
                </c:pt>
                <c:pt idx="37">
                  <c:v>1-Feb-23</c:v>
                </c:pt>
                <c:pt idx="38">
                  <c:v>1-Mar-23</c:v>
                </c:pt>
                <c:pt idx="39">
                  <c:v>Q2/2023</c:v>
                </c:pt>
                <c:pt idx="42">
                  <c:v>Q3/2023</c:v>
                </c:pt>
                <c:pt idx="45">
                  <c:v>Q4/2023</c:v>
                </c:pt>
                <c:pt idx="48">
                  <c:v>16-Jul-05</c:v>
                </c:pt>
                <c:pt idx="60">
                  <c:v>17-Jul-05</c:v>
                </c:pt>
              </c:strCache>
            </c:strRef>
          </c:cat>
          <c:val>
            <c:numRef>
              <c:f>'Johdannaiset vs toteutuneet'!$F$2:$F$73</c:f>
              <c:numCache>
                <c:formatCode>General</c:formatCode>
                <c:ptCount val="72"/>
                <c:pt idx="36" formatCode="0">
                  <c:v>263.5</c:v>
                </c:pt>
                <c:pt idx="37" formatCode="0">
                  <c:v>286</c:v>
                </c:pt>
                <c:pt idx="38" formatCode="0">
                  <c:v>219.75</c:v>
                </c:pt>
                <c:pt idx="39" formatCode="0">
                  <c:v>134</c:v>
                </c:pt>
                <c:pt idx="40" formatCode="0">
                  <c:v>134</c:v>
                </c:pt>
                <c:pt idx="41" formatCode="0">
                  <c:v>134</c:v>
                </c:pt>
                <c:pt idx="42" formatCode="0">
                  <c:v>114.5</c:v>
                </c:pt>
                <c:pt idx="43" formatCode="0">
                  <c:v>114.5</c:v>
                </c:pt>
                <c:pt idx="44" formatCode="0">
                  <c:v>114.5</c:v>
                </c:pt>
                <c:pt idx="45" formatCode="0">
                  <c:v>158.5</c:v>
                </c:pt>
                <c:pt idx="46" formatCode="0">
                  <c:v>158.5</c:v>
                </c:pt>
                <c:pt idx="47" formatCode="0">
                  <c:v>158.5</c:v>
                </c:pt>
                <c:pt idx="48" formatCode="0">
                  <c:v>86.5</c:v>
                </c:pt>
                <c:pt idx="49" formatCode="0">
                  <c:v>86.5</c:v>
                </c:pt>
                <c:pt idx="50" formatCode="0">
                  <c:v>86.5</c:v>
                </c:pt>
                <c:pt idx="51" formatCode="0">
                  <c:v>86.5</c:v>
                </c:pt>
                <c:pt idx="52" formatCode="0">
                  <c:v>86.5</c:v>
                </c:pt>
                <c:pt idx="53" formatCode="0">
                  <c:v>86.5</c:v>
                </c:pt>
                <c:pt idx="54" formatCode="0">
                  <c:v>86.5</c:v>
                </c:pt>
                <c:pt idx="55" formatCode="0">
                  <c:v>86.5</c:v>
                </c:pt>
                <c:pt idx="56" formatCode="0">
                  <c:v>86.5</c:v>
                </c:pt>
                <c:pt idx="57" formatCode="0">
                  <c:v>86.5</c:v>
                </c:pt>
                <c:pt idx="58" formatCode="0">
                  <c:v>86.5</c:v>
                </c:pt>
                <c:pt idx="59" formatCode="0">
                  <c:v>86.5</c:v>
                </c:pt>
                <c:pt idx="60" formatCode="0">
                  <c:v>69.05</c:v>
                </c:pt>
                <c:pt idx="61" formatCode="0">
                  <c:v>69.05</c:v>
                </c:pt>
                <c:pt idx="62" formatCode="0">
                  <c:v>69.05</c:v>
                </c:pt>
                <c:pt idx="63" formatCode="0">
                  <c:v>69.05</c:v>
                </c:pt>
                <c:pt idx="64" formatCode="0">
                  <c:v>69.05</c:v>
                </c:pt>
                <c:pt idx="65" formatCode="0">
                  <c:v>69.05</c:v>
                </c:pt>
                <c:pt idx="66" formatCode="0">
                  <c:v>69.05</c:v>
                </c:pt>
                <c:pt idx="67" formatCode="0">
                  <c:v>69.05</c:v>
                </c:pt>
                <c:pt idx="68" formatCode="0">
                  <c:v>69.05</c:v>
                </c:pt>
                <c:pt idx="69" formatCode="0">
                  <c:v>69.05</c:v>
                </c:pt>
                <c:pt idx="70" formatCode="0">
                  <c:v>69.05</c:v>
                </c:pt>
                <c:pt idx="71" formatCode="0">
                  <c:v>69.05</c:v>
                </c:pt>
              </c:numCache>
            </c:numRef>
          </c:val>
          <c:smooth val="0"/>
          <c:extLst>
            <c:ext xmlns:c16="http://schemas.microsoft.com/office/drawing/2014/chart" uri="{C3380CC4-5D6E-409C-BE32-E72D297353CC}">
              <c16:uniqueId val="{00000003-F3EF-4CD8-8E07-10DD420E860A}"/>
            </c:ext>
          </c:extLst>
        </c:ser>
        <c:ser>
          <c:idx val="4"/>
          <c:order val="4"/>
          <c:tx>
            <c:strRef>
              <c:f>'Johdannaiset vs toteutuneet'!$G$1</c:f>
              <c:strCache>
                <c:ptCount val="1"/>
                <c:pt idx="0">
                  <c:v>Stockholm Fut.</c:v>
                </c:pt>
              </c:strCache>
            </c:strRef>
          </c:tx>
          <c:spPr>
            <a:ln w="28575" cap="rnd">
              <a:solidFill>
                <a:schemeClr val="tx2"/>
              </a:solidFill>
              <a:prstDash val="dash"/>
              <a:round/>
            </a:ln>
            <a:effectLst/>
          </c:spPr>
          <c:marker>
            <c:symbol val="none"/>
          </c:marker>
          <c:cat>
            <c:strRef>
              <c:f>'Johdannaiset vs toteutuneet'!$B$2:$B$73</c:f>
              <c:strCache>
                <c:ptCount val="61"/>
                <c:pt idx="0">
                  <c:v>1-Jan-20</c:v>
                </c:pt>
                <c:pt idx="1">
                  <c:v>1-Feb-20</c:v>
                </c:pt>
                <c:pt idx="2">
                  <c:v>1-Mar-20</c:v>
                </c:pt>
                <c:pt idx="3">
                  <c:v>1-Apr-20</c:v>
                </c:pt>
                <c:pt idx="4">
                  <c:v>1-May-20</c:v>
                </c:pt>
                <c:pt idx="5">
                  <c:v>1-Jun-20</c:v>
                </c:pt>
                <c:pt idx="6">
                  <c:v>1-Jul-20</c:v>
                </c:pt>
                <c:pt idx="7">
                  <c:v>1-Aug-20</c:v>
                </c:pt>
                <c:pt idx="8">
                  <c:v>1-Sep-20</c:v>
                </c:pt>
                <c:pt idx="9">
                  <c:v>1-Oct-20</c:v>
                </c:pt>
                <c:pt idx="10">
                  <c:v>1-Nov-20</c:v>
                </c:pt>
                <c:pt idx="11">
                  <c:v>1-Dec-20</c:v>
                </c:pt>
                <c:pt idx="12">
                  <c:v>1-Jan-21</c:v>
                </c:pt>
                <c:pt idx="13">
                  <c:v>1-Feb-21</c:v>
                </c:pt>
                <c:pt idx="14">
                  <c:v>1-Mar-21</c:v>
                </c:pt>
                <c:pt idx="15">
                  <c:v>1-Apr-21</c:v>
                </c:pt>
                <c:pt idx="16">
                  <c:v>1-May-21</c:v>
                </c:pt>
                <c:pt idx="17">
                  <c:v>1-Jun-21</c:v>
                </c:pt>
                <c:pt idx="18">
                  <c:v>1-Jul-21</c:v>
                </c:pt>
                <c:pt idx="19">
                  <c:v>1-Aug-21</c:v>
                </c:pt>
                <c:pt idx="20">
                  <c:v>1-Sep-21</c:v>
                </c:pt>
                <c:pt idx="21">
                  <c:v>1-Oct-21</c:v>
                </c:pt>
                <c:pt idx="22">
                  <c:v>1-Nov-21</c:v>
                </c:pt>
                <c:pt idx="23">
                  <c:v>1-Dec-21</c:v>
                </c:pt>
                <c:pt idx="24">
                  <c:v>1-Jan-22</c:v>
                </c:pt>
                <c:pt idx="25">
                  <c:v>1-Feb-22</c:v>
                </c:pt>
                <c:pt idx="26">
                  <c:v>1-Mar-22</c:v>
                </c:pt>
                <c:pt idx="27">
                  <c:v>1-Apr-22</c:v>
                </c:pt>
                <c:pt idx="28">
                  <c:v>1-May-22</c:v>
                </c:pt>
                <c:pt idx="29">
                  <c:v>1-Jun-22</c:v>
                </c:pt>
                <c:pt idx="30">
                  <c:v>1-Jul-22</c:v>
                </c:pt>
                <c:pt idx="31">
                  <c:v>1-Aug-22</c:v>
                </c:pt>
                <c:pt idx="32">
                  <c:v>1-Sep-22</c:v>
                </c:pt>
                <c:pt idx="33">
                  <c:v>1-Oct-22</c:v>
                </c:pt>
                <c:pt idx="34">
                  <c:v>1-Nov-22</c:v>
                </c:pt>
                <c:pt idx="35">
                  <c:v>1-Dec-22</c:v>
                </c:pt>
                <c:pt idx="36">
                  <c:v>1-Jan-23</c:v>
                </c:pt>
                <c:pt idx="37">
                  <c:v>1-Feb-23</c:v>
                </c:pt>
                <c:pt idx="38">
                  <c:v>1-Mar-23</c:v>
                </c:pt>
                <c:pt idx="39">
                  <c:v>Q2/2023</c:v>
                </c:pt>
                <c:pt idx="42">
                  <c:v>Q3/2023</c:v>
                </c:pt>
                <c:pt idx="45">
                  <c:v>Q4/2023</c:v>
                </c:pt>
                <c:pt idx="48">
                  <c:v>16-Jul-05</c:v>
                </c:pt>
                <c:pt idx="60">
                  <c:v>17-Jul-05</c:v>
                </c:pt>
              </c:strCache>
            </c:strRef>
          </c:cat>
          <c:val>
            <c:numRef>
              <c:f>'Johdannaiset vs toteutuneet'!$G$2:$G$73</c:f>
              <c:numCache>
                <c:formatCode>General</c:formatCode>
                <c:ptCount val="72"/>
                <c:pt idx="36" formatCode="0">
                  <c:v>191</c:v>
                </c:pt>
                <c:pt idx="37" formatCode="0">
                  <c:v>207.25</c:v>
                </c:pt>
                <c:pt idx="38" formatCode="0">
                  <c:v>164</c:v>
                </c:pt>
                <c:pt idx="39" formatCode="0">
                  <c:v>117</c:v>
                </c:pt>
                <c:pt idx="40" formatCode="0">
                  <c:v>117</c:v>
                </c:pt>
                <c:pt idx="41" formatCode="0">
                  <c:v>117</c:v>
                </c:pt>
                <c:pt idx="42" formatCode="0">
                  <c:v>92.9</c:v>
                </c:pt>
                <c:pt idx="43" formatCode="0">
                  <c:v>92.9</c:v>
                </c:pt>
                <c:pt idx="44" formatCode="0">
                  <c:v>92.9</c:v>
                </c:pt>
                <c:pt idx="45" formatCode="0">
                  <c:v>154</c:v>
                </c:pt>
                <c:pt idx="46" formatCode="0">
                  <c:v>154</c:v>
                </c:pt>
                <c:pt idx="47" formatCode="0">
                  <c:v>154</c:v>
                </c:pt>
                <c:pt idx="48" formatCode="0">
                  <c:v>85.7</c:v>
                </c:pt>
                <c:pt idx="49" formatCode="0">
                  <c:v>85.7</c:v>
                </c:pt>
                <c:pt idx="50" formatCode="0">
                  <c:v>85.7</c:v>
                </c:pt>
                <c:pt idx="51" formatCode="0">
                  <c:v>85.7</c:v>
                </c:pt>
                <c:pt idx="52" formatCode="0">
                  <c:v>85.7</c:v>
                </c:pt>
                <c:pt idx="53" formatCode="0">
                  <c:v>85.7</c:v>
                </c:pt>
                <c:pt idx="54" formatCode="0">
                  <c:v>85.7</c:v>
                </c:pt>
                <c:pt idx="55" formatCode="0">
                  <c:v>85.7</c:v>
                </c:pt>
                <c:pt idx="56" formatCode="0">
                  <c:v>85.7</c:v>
                </c:pt>
                <c:pt idx="57" formatCode="0">
                  <c:v>85.7</c:v>
                </c:pt>
                <c:pt idx="58" formatCode="0">
                  <c:v>85.7</c:v>
                </c:pt>
                <c:pt idx="59" formatCode="0">
                  <c:v>85.7</c:v>
                </c:pt>
                <c:pt idx="60" formatCode="0">
                  <c:v>68</c:v>
                </c:pt>
                <c:pt idx="61" formatCode="0">
                  <c:v>68</c:v>
                </c:pt>
                <c:pt idx="62" formatCode="0">
                  <c:v>68</c:v>
                </c:pt>
                <c:pt idx="63" formatCode="0">
                  <c:v>68</c:v>
                </c:pt>
                <c:pt idx="64" formatCode="0">
                  <c:v>68</c:v>
                </c:pt>
                <c:pt idx="65" formatCode="0">
                  <c:v>68</c:v>
                </c:pt>
                <c:pt idx="66" formatCode="0">
                  <c:v>68</c:v>
                </c:pt>
                <c:pt idx="67" formatCode="0">
                  <c:v>68</c:v>
                </c:pt>
                <c:pt idx="68" formatCode="0">
                  <c:v>68</c:v>
                </c:pt>
                <c:pt idx="69" formatCode="0">
                  <c:v>68</c:v>
                </c:pt>
                <c:pt idx="70" formatCode="0">
                  <c:v>68</c:v>
                </c:pt>
                <c:pt idx="71" formatCode="0">
                  <c:v>68</c:v>
                </c:pt>
              </c:numCache>
            </c:numRef>
          </c:val>
          <c:smooth val="0"/>
          <c:extLst>
            <c:ext xmlns:c16="http://schemas.microsoft.com/office/drawing/2014/chart" uri="{C3380CC4-5D6E-409C-BE32-E72D297353CC}">
              <c16:uniqueId val="{00000004-F3EF-4CD8-8E07-10DD420E860A}"/>
            </c:ext>
          </c:extLst>
        </c:ser>
        <c:ser>
          <c:idx val="5"/>
          <c:order val="5"/>
          <c:tx>
            <c:strRef>
              <c:f>'Johdannaiset vs toteutuneet'!$H$1</c:f>
              <c:strCache>
                <c:ptCount val="1"/>
                <c:pt idx="0">
                  <c:v>Germany Fut.</c:v>
                </c:pt>
              </c:strCache>
            </c:strRef>
          </c:tx>
          <c:spPr>
            <a:ln w="28575" cap="rnd">
              <a:solidFill>
                <a:schemeClr val="accent5"/>
              </a:solidFill>
              <a:prstDash val="dash"/>
              <a:round/>
            </a:ln>
            <a:effectLst/>
          </c:spPr>
          <c:marker>
            <c:symbol val="none"/>
          </c:marker>
          <c:cat>
            <c:strRef>
              <c:f>'Johdannaiset vs toteutuneet'!$B$2:$B$73</c:f>
              <c:strCache>
                <c:ptCount val="61"/>
                <c:pt idx="0">
                  <c:v>1-Jan-20</c:v>
                </c:pt>
                <c:pt idx="1">
                  <c:v>1-Feb-20</c:v>
                </c:pt>
                <c:pt idx="2">
                  <c:v>1-Mar-20</c:v>
                </c:pt>
                <c:pt idx="3">
                  <c:v>1-Apr-20</c:v>
                </c:pt>
                <c:pt idx="4">
                  <c:v>1-May-20</c:v>
                </c:pt>
                <c:pt idx="5">
                  <c:v>1-Jun-20</c:v>
                </c:pt>
                <c:pt idx="6">
                  <c:v>1-Jul-20</c:v>
                </c:pt>
                <c:pt idx="7">
                  <c:v>1-Aug-20</c:v>
                </c:pt>
                <c:pt idx="8">
                  <c:v>1-Sep-20</c:v>
                </c:pt>
                <c:pt idx="9">
                  <c:v>1-Oct-20</c:v>
                </c:pt>
                <c:pt idx="10">
                  <c:v>1-Nov-20</c:v>
                </c:pt>
                <c:pt idx="11">
                  <c:v>1-Dec-20</c:v>
                </c:pt>
                <c:pt idx="12">
                  <c:v>1-Jan-21</c:v>
                </c:pt>
                <c:pt idx="13">
                  <c:v>1-Feb-21</c:v>
                </c:pt>
                <c:pt idx="14">
                  <c:v>1-Mar-21</c:v>
                </c:pt>
                <c:pt idx="15">
                  <c:v>1-Apr-21</c:v>
                </c:pt>
                <c:pt idx="16">
                  <c:v>1-May-21</c:v>
                </c:pt>
                <c:pt idx="17">
                  <c:v>1-Jun-21</c:v>
                </c:pt>
                <c:pt idx="18">
                  <c:v>1-Jul-21</c:v>
                </c:pt>
                <c:pt idx="19">
                  <c:v>1-Aug-21</c:v>
                </c:pt>
                <c:pt idx="20">
                  <c:v>1-Sep-21</c:v>
                </c:pt>
                <c:pt idx="21">
                  <c:v>1-Oct-21</c:v>
                </c:pt>
                <c:pt idx="22">
                  <c:v>1-Nov-21</c:v>
                </c:pt>
                <c:pt idx="23">
                  <c:v>1-Dec-21</c:v>
                </c:pt>
                <c:pt idx="24">
                  <c:v>1-Jan-22</c:v>
                </c:pt>
                <c:pt idx="25">
                  <c:v>1-Feb-22</c:v>
                </c:pt>
                <c:pt idx="26">
                  <c:v>1-Mar-22</c:v>
                </c:pt>
                <c:pt idx="27">
                  <c:v>1-Apr-22</c:v>
                </c:pt>
                <c:pt idx="28">
                  <c:v>1-May-22</c:v>
                </c:pt>
                <c:pt idx="29">
                  <c:v>1-Jun-22</c:v>
                </c:pt>
                <c:pt idx="30">
                  <c:v>1-Jul-22</c:v>
                </c:pt>
                <c:pt idx="31">
                  <c:v>1-Aug-22</c:v>
                </c:pt>
                <c:pt idx="32">
                  <c:v>1-Sep-22</c:v>
                </c:pt>
                <c:pt idx="33">
                  <c:v>1-Oct-22</c:v>
                </c:pt>
                <c:pt idx="34">
                  <c:v>1-Nov-22</c:v>
                </c:pt>
                <c:pt idx="35">
                  <c:v>1-Dec-22</c:v>
                </c:pt>
                <c:pt idx="36">
                  <c:v>1-Jan-23</c:v>
                </c:pt>
                <c:pt idx="37">
                  <c:v>1-Feb-23</c:v>
                </c:pt>
                <c:pt idx="38">
                  <c:v>1-Mar-23</c:v>
                </c:pt>
                <c:pt idx="39">
                  <c:v>Q2/2023</c:v>
                </c:pt>
                <c:pt idx="42">
                  <c:v>Q3/2023</c:v>
                </c:pt>
                <c:pt idx="45">
                  <c:v>Q4/2023</c:v>
                </c:pt>
                <c:pt idx="48">
                  <c:v>16-Jul-05</c:v>
                </c:pt>
                <c:pt idx="60">
                  <c:v>17-Jul-05</c:v>
                </c:pt>
              </c:strCache>
            </c:strRef>
          </c:cat>
          <c:val>
            <c:numRef>
              <c:f>'Johdannaiset vs toteutuneet'!$H$2:$H$73</c:f>
              <c:numCache>
                <c:formatCode>General</c:formatCode>
                <c:ptCount val="72"/>
                <c:pt idx="36">
                  <c:v>202</c:v>
                </c:pt>
                <c:pt idx="37">
                  <c:v>219</c:v>
                </c:pt>
                <c:pt idx="38">
                  <c:v>225</c:v>
                </c:pt>
                <c:pt idx="39">
                  <c:v>200</c:v>
                </c:pt>
                <c:pt idx="40">
                  <c:v>200</c:v>
                </c:pt>
                <c:pt idx="41">
                  <c:v>200</c:v>
                </c:pt>
                <c:pt idx="42">
                  <c:v>236</c:v>
                </c:pt>
                <c:pt idx="43">
                  <c:v>236</c:v>
                </c:pt>
                <c:pt idx="44">
                  <c:v>236</c:v>
                </c:pt>
                <c:pt idx="45">
                  <c:v>303</c:v>
                </c:pt>
                <c:pt idx="46">
                  <c:v>303</c:v>
                </c:pt>
                <c:pt idx="47">
                  <c:v>303</c:v>
                </c:pt>
                <c:pt idx="48">
                  <c:v>225</c:v>
                </c:pt>
                <c:pt idx="49">
                  <c:v>225</c:v>
                </c:pt>
                <c:pt idx="50">
                  <c:v>225</c:v>
                </c:pt>
                <c:pt idx="51">
                  <c:v>225</c:v>
                </c:pt>
                <c:pt idx="52">
                  <c:v>225</c:v>
                </c:pt>
                <c:pt idx="53">
                  <c:v>225</c:v>
                </c:pt>
                <c:pt idx="54">
                  <c:v>225</c:v>
                </c:pt>
                <c:pt idx="55">
                  <c:v>225</c:v>
                </c:pt>
                <c:pt idx="56">
                  <c:v>225</c:v>
                </c:pt>
                <c:pt idx="57">
                  <c:v>225</c:v>
                </c:pt>
                <c:pt idx="58">
                  <c:v>225</c:v>
                </c:pt>
                <c:pt idx="59">
                  <c:v>225</c:v>
                </c:pt>
                <c:pt idx="60">
                  <c:v>166</c:v>
                </c:pt>
                <c:pt idx="61">
                  <c:v>166</c:v>
                </c:pt>
                <c:pt idx="62">
                  <c:v>166</c:v>
                </c:pt>
                <c:pt idx="63">
                  <c:v>166</c:v>
                </c:pt>
                <c:pt idx="64">
                  <c:v>166</c:v>
                </c:pt>
                <c:pt idx="65">
                  <c:v>166</c:v>
                </c:pt>
                <c:pt idx="66">
                  <c:v>166</c:v>
                </c:pt>
                <c:pt idx="67">
                  <c:v>166</c:v>
                </c:pt>
                <c:pt idx="68">
                  <c:v>166</c:v>
                </c:pt>
                <c:pt idx="69">
                  <c:v>166</c:v>
                </c:pt>
                <c:pt idx="70">
                  <c:v>166</c:v>
                </c:pt>
                <c:pt idx="71">
                  <c:v>166</c:v>
                </c:pt>
              </c:numCache>
            </c:numRef>
          </c:val>
          <c:smooth val="0"/>
          <c:extLst>
            <c:ext xmlns:c16="http://schemas.microsoft.com/office/drawing/2014/chart" uri="{C3380CC4-5D6E-409C-BE32-E72D297353CC}">
              <c16:uniqueId val="{00000005-F3EF-4CD8-8E07-10DD420E860A}"/>
            </c:ext>
          </c:extLst>
        </c:ser>
        <c:dLbls>
          <c:showLegendKey val="0"/>
          <c:showVal val="0"/>
          <c:showCatName val="0"/>
          <c:showSerName val="0"/>
          <c:showPercent val="0"/>
          <c:showBubbleSize val="0"/>
        </c:dLbls>
        <c:smooth val="0"/>
        <c:axId val="694567664"/>
        <c:axId val="694560776"/>
      </c:lineChart>
      <c:catAx>
        <c:axId val="69456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560776"/>
        <c:crosses val="autoZero"/>
        <c:auto val="1"/>
        <c:lblAlgn val="ctr"/>
        <c:lblOffset val="100"/>
        <c:tickLblSkip val="3"/>
        <c:noMultiLvlLbl val="0"/>
      </c:catAx>
      <c:valAx>
        <c:axId val="694560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56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201195139232387E-2"/>
          <c:y val="8.5772711246915018E-2"/>
          <c:w val="0.90040966253264132"/>
          <c:h val="0.75433755138149627"/>
        </c:manualLayout>
      </c:layout>
      <c:barChart>
        <c:barDir val="col"/>
        <c:grouping val="stacked"/>
        <c:varyColors val="0"/>
        <c:ser>
          <c:idx val="0"/>
          <c:order val="0"/>
          <c:tx>
            <c:v>Petrol</c:v>
          </c:tx>
          <c:spPr>
            <a:solidFill>
              <a:srgbClr val="460D56"/>
            </a:solidFill>
          </c:spPr>
          <c:invertIfNegative val="0"/>
          <c:cat>
            <c:strRef>
              <c:f>ensirek_data!$A$5:$A$11</c:f>
              <c:strCache>
                <c:ptCount val="7"/>
                <c:pt idx="0">
                  <c:v>2016</c:v>
                </c:pt>
                <c:pt idx="1">
                  <c:v>2017</c:v>
                </c:pt>
                <c:pt idx="2">
                  <c:v>2018</c:v>
                </c:pt>
                <c:pt idx="3">
                  <c:v>2019</c:v>
                </c:pt>
                <c:pt idx="4">
                  <c:v>2020</c:v>
                </c:pt>
                <c:pt idx="5">
                  <c:v>2021</c:v>
                </c:pt>
                <c:pt idx="6">
                  <c:v>2022</c:v>
                </c:pt>
              </c:strCache>
            </c:strRef>
          </c:cat>
          <c:val>
            <c:numRef>
              <c:f>ensirek_data!$D$5:$D$11</c:f>
              <c:numCache>
                <c:formatCode>0</c:formatCode>
                <c:ptCount val="7"/>
                <c:pt idx="0">
                  <c:v>77927</c:v>
                </c:pt>
                <c:pt idx="1">
                  <c:v>79034</c:v>
                </c:pt>
                <c:pt idx="2">
                  <c:v>84700</c:v>
                </c:pt>
                <c:pt idx="3">
                  <c:v>82334</c:v>
                </c:pt>
                <c:pt idx="4">
                  <c:v>62967</c:v>
                </c:pt>
                <c:pt idx="5">
                  <c:v>56632</c:v>
                </c:pt>
                <c:pt idx="6">
                  <c:v>43328</c:v>
                </c:pt>
              </c:numCache>
            </c:numRef>
          </c:val>
          <c:extLst>
            <c:ext xmlns:c16="http://schemas.microsoft.com/office/drawing/2014/chart" uri="{C3380CC4-5D6E-409C-BE32-E72D297353CC}">
              <c16:uniqueId val="{00000000-E605-480B-8175-9EC658603764}"/>
            </c:ext>
          </c:extLst>
        </c:ser>
        <c:ser>
          <c:idx val="2"/>
          <c:order val="1"/>
          <c:tx>
            <c:v>Diesel</c:v>
          </c:tx>
          <c:spPr>
            <a:solidFill>
              <a:srgbClr val="9E78B2"/>
            </a:solidFill>
          </c:spPr>
          <c:invertIfNegative val="0"/>
          <c:cat>
            <c:strRef>
              <c:f>ensirek_data!$A$5:$A$11</c:f>
              <c:strCache>
                <c:ptCount val="7"/>
                <c:pt idx="0">
                  <c:v>2016</c:v>
                </c:pt>
                <c:pt idx="1">
                  <c:v>2017</c:v>
                </c:pt>
                <c:pt idx="2">
                  <c:v>2018</c:v>
                </c:pt>
                <c:pt idx="3">
                  <c:v>2019</c:v>
                </c:pt>
                <c:pt idx="4">
                  <c:v>2020</c:v>
                </c:pt>
                <c:pt idx="5">
                  <c:v>2021</c:v>
                </c:pt>
                <c:pt idx="6">
                  <c:v>2022</c:v>
                </c:pt>
              </c:strCache>
            </c:strRef>
          </c:cat>
          <c:val>
            <c:numRef>
              <c:f>ensirek_data!$E$5:$E$11</c:f>
              <c:numCache>
                <c:formatCode>0</c:formatCode>
                <c:ptCount val="7"/>
                <c:pt idx="0">
                  <c:v>39463</c:v>
                </c:pt>
                <c:pt idx="1">
                  <c:v>36064</c:v>
                </c:pt>
                <c:pt idx="2">
                  <c:v>28936</c:v>
                </c:pt>
                <c:pt idx="3">
                  <c:v>21863</c:v>
                </c:pt>
                <c:pt idx="4">
                  <c:v>14134</c:v>
                </c:pt>
                <c:pt idx="5">
                  <c:v>10632</c:v>
                </c:pt>
                <c:pt idx="6">
                  <c:v>7046</c:v>
                </c:pt>
              </c:numCache>
            </c:numRef>
          </c:val>
          <c:extLst>
            <c:ext xmlns:c16="http://schemas.microsoft.com/office/drawing/2014/chart" uri="{C3380CC4-5D6E-409C-BE32-E72D297353CC}">
              <c16:uniqueId val="{00000001-E605-480B-8175-9EC658603764}"/>
            </c:ext>
          </c:extLst>
        </c:ser>
        <c:dLbls>
          <c:showLegendKey val="0"/>
          <c:showVal val="0"/>
          <c:showCatName val="0"/>
          <c:showSerName val="0"/>
          <c:showPercent val="0"/>
          <c:showBubbleSize val="0"/>
        </c:dLbls>
        <c:gapWidth val="150"/>
        <c:overlap val="100"/>
        <c:axId val="600055744"/>
        <c:axId val="1"/>
      </c:barChart>
      <c:catAx>
        <c:axId val="600055744"/>
        <c:scaling>
          <c:orientation val="minMax"/>
        </c:scaling>
        <c:delete val="0"/>
        <c:axPos val="b"/>
        <c:numFmt formatCode="General" sourceLinked="1"/>
        <c:majorTickMark val="out"/>
        <c:minorTickMark val="none"/>
        <c:tickLblPos val="nextTo"/>
        <c:spPr>
          <a:ln>
            <a:solidFill>
              <a:schemeClr val="tx1">
                <a:lumMod val="75000"/>
                <a:lumOff val="25000"/>
              </a:schemeClr>
            </a:solidFill>
          </a:ln>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20000"/>
          <c:min val="0"/>
        </c:scaling>
        <c:delete val="0"/>
        <c:axPos val="l"/>
        <c:majorGridlines>
          <c:spPr>
            <a:ln w="6350">
              <a:solidFill>
                <a:schemeClr val="bg1">
                  <a:lumMod val="85000"/>
                </a:schemeClr>
              </a:solidFill>
            </a:ln>
          </c:spPr>
        </c:majorGridlines>
        <c:title>
          <c:tx>
            <c:rich>
              <a:bodyPr rot="0" vert="horz"/>
              <a:lstStyle/>
              <a:p>
                <a:pPr algn="ctr">
                  <a:defRPr sz="1400" b="1" i="0" u="none" strike="noStrike" baseline="0">
                    <a:solidFill>
                      <a:srgbClr val="424242"/>
                    </a:solidFill>
                    <a:latin typeface="Calibri"/>
                    <a:ea typeface="Calibri"/>
                    <a:cs typeface="Calibri"/>
                  </a:defRPr>
                </a:pPr>
                <a:r>
                  <a:rPr lang="fi-FI"/>
                  <a:t>No.</a:t>
                </a:r>
              </a:p>
            </c:rich>
          </c:tx>
          <c:layout>
            <c:manualLayout>
              <c:xMode val="edge"/>
              <c:yMode val="edge"/>
              <c:x val="1.526690106011791E-2"/>
              <c:y val="2.1034590825400558E-3"/>
            </c:manualLayout>
          </c:layout>
          <c:overlay val="0"/>
        </c:title>
        <c:numFmt formatCode="#,##0" sourceLinked="0"/>
        <c:majorTickMark val="none"/>
        <c:minorTickMark val="none"/>
        <c:tickLblPos val="nextTo"/>
        <c:spPr>
          <a:ln>
            <a:noFill/>
          </a:ln>
        </c:spPr>
        <c:txPr>
          <a:bodyPr rot="0" vert="horz"/>
          <a:lstStyle/>
          <a:p>
            <a:pPr>
              <a:defRPr sz="1400" b="0" i="0" u="none" strike="noStrike" baseline="0">
                <a:solidFill>
                  <a:srgbClr val="424242"/>
                </a:solidFill>
                <a:latin typeface="Calibri"/>
                <a:ea typeface="Calibri"/>
                <a:cs typeface="Calibri"/>
              </a:defRPr>
            </a:pPr>
            <a:endParaRPr lang="en-US"/>
          </a:p>
        </c:txPr>
        <c:crossAx val="600055744"/>
        <c:crosses val="autoZero"/>
        <c:crossBetween val="between"/>
      </c:valAx>
      <c:spPr>
        <a:noFill/>
        <a:ln w="25400">
          <a:noFill/>
        </a:ln>
      </c:spPr>
    </c:plotArea>
    <c:legend>
      <c:legendPos val="r"/>
      <c:layout>
        <c:manualLayout>
          <c:xMode val="edge"/>
          <c:yMode val="edge"/>
          <c:x val="0.11884550084889643"/>
          <c:y val="0.92288557213930345"/>
          <c:w val="0.45667606914161196"/>
          <c:h val="7.7114427860696513E-2"/>
        </c:manualLayout>
      </c:layout>
      <c:overlay val="0"/>
      <c:txPr>
        <a:bodyPr/>
        <a:lstStyle/>
        <a:p>
          <a:pPr>
            <a:defRPr sz="1200" b="0" i="0" u="none" strike="noStrike" baseline="0">
              <a:solidFill>
                <a:srgbClr val="424242"/>
              </a:solidFill>
              <a:latin typeface="Calibri"/>
              <a:ea typeface="Calibri"/>
              <a:cs typeface="Calibri"/>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338716361643252E-2"/>
          <c:y val="8.5772711246915018E-2"/>
          <c:w val="0.9292720880178601"/>
          <c:h val="0.75433755138149627"/>
        </c:manualLayout>
      </c:layout>
      <c:barChart>
        <c:barDir val="col"/>
        <c:grouping val="stacked"/>
        <c:varyColors val="0"/>
        <c:ser>
          <c:idx val="0"/>
          <c:order val="0"/>
          <c:tx>
            <c:v>Electric cars</c:v>
          </c:tx>
          <c:invertIfNegative val="0"/>
          <c:cat>
            <c:strRef>
              <c:f>ensirek_data!$A$5:$A$11</c:f>
              <c:strCache>
                <c:ptCount val="7"/>
                <c:pt idx="0">
                  <c:v>2016</c:v>
                </c:pt>
                <c:pt idx="1">
                  <c:v>2017</c:v>
                </c:pt>
                <c:pt idx="2">
                  <c:v>2018</c:v>
                </c:pt>
                <c:pt idx="3">
                  <c:v>2019</c:v>
                </c:pt>
                <c:pt idx="4">
                  <c:v>2020</c:v>
                </c:pt>
                <c:pt idx="5">
                  <c:v>2021</c:v>
                </c:pt>
                <c:pt idx="6">
                  <c:v>2022</c:v>
                </c:pt>
              </c:strCache>
            </c:strRef>
          </c:cat>
          <c:val>
            <c:numRef>
              <c:f>ensirek_data!$P$5:$P$11</c:f>
              <c:numCache>
                <c:formatCode>0.0</c:formatCode>
                <c:ptCount val="7"/>
                <c:pt idx="0">
                  <c:v>0.18739495798319328</c:v>
                </c:pt>
                <c:pt idx="1">
                  <c:v>0.42331790162496735</c:v>
                </c:pt>
                <c:pt idx="2">
                  <c:v>0.64395668229534042</c:v>
                </c:pt>
                <c:pt idx="3">
                  <c:v>1.6610772046268489</c:v>
                </c:pt>
                <c:pt idx="4">
                  <c:v>4.4026592269158566</c:v>
                </c:pt>
                <c:pt idx="5">
                  <c:v>10.308587443263168</c:v>
                </c:pt>
                <c:pt idx="6">
                  <c:v>17.786237117187692</c:v>
                </c:pt>
              </c:numCache>
            </c:numRef>
          </c:val>
          <c:extLst>
            <c:ext xmlns:c16="http://schemas.microsoft.com/office/drawing/2014/chart" uri="{C3380CC4-5D6E-409C-BE32-E72D297353CC}">
              <c16:uniqueId val="{00000000-8ABC-4E67-B8D0-79AB1DC6C817}"/>
            </c:ext>
          </c:extLst>
        </c:ser>
        <c:ser>
          <c:idx val="1"/>
          <c:order val="1"/>
          <c:tx>
            <c:v>Plug-in hybrid cars</c:v>
          </c:tx>
          <c:invertIfNegative val="0"/>
          <c:cat>
            <c:strRef>
              <c:f>ensirek_data!$A$5:$A$11</c:f>
              <c:strCache>
                <c:ptCount val="7"/>
                <c:pt idx="0">
                  <c:v>2016</c:v>
                </c:pt>
                <c:pt idx="1">
                  <c:v>2017</c:v>
                </c:pt>
                <c:pt idx="2">
                  <c:v>2018</c:v>
                </c:pt>
                <c:pt idx="3">
                  <c:v>2019</c:v>
                </c:pt>
                <c:pt idx="4">
                  <c:v>2020</c:v>
                </c:pt>
                <c:pt idx="5">
                  <c:v>2021</c:v>
                </c:pt>
                <c:pt idx="6">
                  <c:v>2022</c:v>
                </c:pt>
              </c:strCache>
            </c:strRef>
          </c:cat>
          <c:val>
            <c:numRef>
              <c:f>ensirek_data!$R$5:$R$11</c:f>
              <c:numCache>
                <c:formatCode>0.0</c:formatCode>
                <c:ptCount val="7"/>
                <c:pt idx="0">
                  <c:v>1.015126050420168</c:v>
                </c:pt>
                <c:pt idx="1">
                  <c:v>2.1528498064711981</c:v>
                </c:pt>
                <c:pt idx="2">
                  <c:v>4.0927762333513131</c:v>
                </c:pt>
                <c:pt idx="3">
                  <c:v>5.2249065260982634</c:v>
                </c:pt>
                <c:pt idx="4">
                  <c:v>13.723436252190957</c:v>
                </c:pt>
                <c:pt idx="5">
                  <c:v>20.453691575024624</c:v>
                </c:pt>
                <c:pt idx="6">
                  <c:v>19.793630199025682</c:v>
                </c:pt>
              </c:numCache>
            </c:numRef>
          </c:val>
          <c:extLst>
            <c:ext xmlns:c16="http://schemas.microsoft.com/office/drawing/2014/chart" uri="{C3380CC4-5D6E-409C-BE32-E72D297353CC}">
              <c16:uniqueId val="{00000001-8ABC-4E67-B8D0-79AB1DC6C817}"/>
            </c:ext>
          </c:extLst>
        </c:ser>
        <c:ser>
          <c:idx val="2"/>
          <c:order val="2"/>
          <c:tx>
            <c:v>Gas cars</c:v>
          </c:tx>
          <c:invertIfNegative val="0"/>
          <c:cat>
            <c:strRef>
              <c:f>ensirek_data!$A$5:$A$11</c:f>
              <c:strCache>
                <c:ptCount val="7"/>
                <c:pt idx="0">
                  <c:v>2016</c:v>
                </c:pt>
                <c:pt idx="1">
                  <c:v>2017</c:v>
                </c:pt>
                <c:pt idx="2">
                  <c:v>2018</c:v>
                </c:pt>
                <c:pt idx="3">
                  <c:v>2019</c:v>
                </c:pt>
                <c:pt idx="4">
                  <c:v>2020</c:v>
                </c:pt>
                <c:pt idx="5">
                  <c:v>2021</c:v>
                </c:pt>
                <c:pt idx="6">
                  <c:v>2022</c:v>
                </c:pt>
              </c:strCache>
            </c:strRef>
          </c:cat>
          <c:val>
            <c:numRef>
              <c:f>ensirek_data!$Q$5:$Q$11</c:f>
              <c:numCache>
                <c:formatCode>0.0</c:formatCode>
                <c:ptCount val="7"/>
                <c:pt idx="0">
                  <c:v>0.13865546218487396</c:v>
                </c:pt>
                <c:pt idx="1">
                  <c:v>0.36513277172034031</c:v>
                </c:pt>
                <c:pt idx="2">
                  <c:v>0.96344550018671415</c:v>
                </c:pt>
                <c:pt idx="3">
                  <c:v>1.8756074709070689</c:v>
                </c:pt>
                <c:pt idx="4">
                  <c:v>1.9093747083043799</c:v>
                </c:pt>
                <c:pt idx="5">
                  <c:v>0.92302068419288996</c:v>
                </c:pt>
                <c:pt idx="6">
                  <c:v>0.72829200225219715</c:v>
                </c:pt>
              </c:numCache>
            </c:numRef>
          </c:val>
          <c:extLst>
            <c:ext xmlns:c16="http://schemas.microsoft.com/office/drawing/2014/chart" uri="{C3380CC4-5D6E-409C-BE32-E72D297353CC}">
              <c16:uniqueId val="{00000002-8ABC-4E67-B8D0-79AB1DC6C817}"/>
            </c:ext>
          </c:extLst>
        </c:ser>
        <c:dLbls>
          <c:showLegendKey val="0"/>
          <c:showVal val="0"/>
          <c:showCatName val="0"/>
          <c:showSerName val="0"/>
          <c:showPercent val="0"/>
          <c:showBubbleSize val="0"/>
        </c:dLbls>
        <c:gapWidth val="150"/>
        <c:overlap val="100"/>
        <c:axId val="600055744"/>
        <c:axId val="1"/>
      </c:barChart>
      <c:catAx>
        <c:axId val="600055744"/>
        <c:scaling>
          <c:orientation val="minMax"/>
        </c:scaling>
        <c:delete val="0"/>
        <c:axPos val="b"/>
        <c:numFmt formatCode="General" sourceLinked="1"/>
        <c:majorTickMark val="out"/>
        <c:minorTickMark val="none"/>
        <c:tickLblPos val="nextTo"/>
        <c:spPr>
          <a:ln>
            <a:solidFill>
              <a:schemeClr val="tx1">
                <a:lumMod val="75000"/>
                <a:lumOff val="25000"/>
              </a:schemeClr>
            </a:solidFill>
          </a:ln>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6350">
              <a:solidFill>
                <a:schemeClr val="bg1">
                  <a:lumMod val="85000"/>
                </a:schemeClr>
              </a:solidFill>
            </a:ln>
          </c:spPr>
        </c:majorGridlines>
        <c:title>
          <c:tx>
            <c:rich>
              <a:bodyPr rot="0" vert="horz"/>
              <a:lstStyle/>
              <a:p>
                <a:pPr algn="ctr">
                  <a:defRPr sz="1400" b="1" i="0" u="none" strike="noStrike" baseline="0">
                    <a:solidFill>
                      <a:srgbClr val="424242"/>
                    </a:solidFill>
                    <a:latin typeface="Calibri"/>
                    <a:ea typeface="Calibri"/>
                    <a:cs typeface="Calibri"/>
                  </a:defRPr>
                </a:pPr>
                <a:r>
                  <a:rPr lang="fi-FI"/>
                  <a:t>%</a:t>
                </a:r>
              </a:p>
            </c:rich>
          </c:tx>
          <c:layout>
            <c:manualLayout>
              <c:xMode val="edge"/>
              <c:yMode val="edge"/>
              <c:x val="1.526690106011791E-2"/>
              <c:y val="2.1034590825400558E-3"/>
            </c:manualLayout>
          </c:layout>
          <c:overlay val="0"/>
        </c:title>
        <c:numFmt formatCode="#,##0" sourceLinked="0"/>
        <c:majorTickMark val="none"/>
        <c:minorTickMark val="none"/>
        <c:tickLblPos val="nextTo"/>
        <c:spPr>
          <a:ln>
            <a:noFill/>
          </a:ln>
        </c:spPr>
        <c:txPr>
          <a:bodyPr rot="0" vert="horz"/>
          <a:lstStyle/>
          <a:p>
            <a:pPr>
              <a:defRPr sz="1400" b="0" i="0" u="none" strike="noStrike" baseline="0">
                <a:solidFill>
                  <a:srgbClr val="424242"/>
                </a:solidFill>
                <a:latin typeface="Calibri"/>
                <a:ea typeface="Calibri"/>
                <a:cs typeface="Calibri"/>
              </a:defRPr>
            </a:pPr>
            <a:endParaRPr lang="en-US"/>
          </a:p>
        </c:txPr>
        <c:crossAx val="600055744"/>
        <c:crosses val="autoZero"/>
        <c:crossBetween val="between"/>
      </c:valAx>
      <c:spPr>
        <a:noFill/>
        <a:ln w="25400">
          <a:noFill/>
        </a:ln>
      </c:spPr>
    </c:plotArea>
    <c:legend>
      <c:legendPos val="r"/>
      <c:layout>
        <c:manualLayout>
          <c:xMode val="edge"/>
          <c:yMode val="edge"/>
          <c:x val="5.9422750424448216E-2"/>
          <c:y val="0.92288557213930345"/>
          <c:w val="0.71876181436573394"/>
          <c:h val="7.7114427860696513E-2"/>
        </c:manualLayout>
      </c:layout>
      <c:overlay val="0"/>
      <c:txPr>
        <a:bodyPr/>
        <a:lstStyle/>
        <a:p>
          <a:pPr>
            <a:defRPr sz="1200" b="0" i="0" u="none" strike="noStrike" baseline="0">
              <a:solidFill>
                <a:srgbClr val="424242"/>
              </a:solidFill>
              <a:latin typeface="Calibri"/>
              <a:ea typeface="Calibri"/>
              <a:cs typeface="Calibri"/>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930456212057467E-2"/>
          <c:y val="8.5772714164919342E-2"/>
          <c:w val="0.90040966253264132"/>
          <c:h val="0.75433755138149627"/>
        </c:manualLayout>
      </c:layout>
      <c:barChart>
        <c:barDir val="col"/>
        <c:grouping val="clustered"/>
        <c:varyColors val="0"/>
        <c:ser>
          <c:idx val="0"/>
          <c:order val="0"/>
          <c:tx>
            <c:v>Electric vehicles</c:v>
          </c:tx>
          <c:spPr>
            <a:solidFill>
              <a:srgbClr val="EA7911"/>
            </a:solidFill>
            <a:ln w="12700">
              <a:solidFill>
                <a:schemeClr val="bg1"/>
              </a:solidFill>
            </a:ln>
          </c:spPr>
          <c:invertIfNegative val="0"/>
          <c:dLbls>
            <c:dLbl>
              <c:idx val="1"/>
              <c:layout>
                <c:manualLayout>
                  <c:x val="-4.0775102602836786E-3"/>
                  <c:y val="7.462686567164179E-3"/>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B0-4A6D-9B9D-AC8417E30D80}"/>
                </c:ext>
              </c:extLst>
            </c:dLbl>
            <c:dLbl>
              <c:idx val="2"/>
              <c:layout>
                <c:manualLayout>
                  <c:x val="-8.4936433030761427E-3"/>
                  <c:y val="4.9751243781092705E-3"/>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B0-4A6D-9B9D-AC8417E30D80}"/>
                </c:ext>
              </c:extLst>
            </c:dLbl>
            <c:dLbl>
              <c:idx val="3"/>
              <c:layout>
                <c:manualLayout>
                  <c:x val="-8.8322660855848032E-3"/>
                  <c:y val="-9.1209559938053674E-17"/>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B0-4A6D-9B9D-AC8417E30D80}"/>
                </c:ext>
              </c:extLst>
            </c:dLbl>
            <c:dLbl>
              <c:idx val="4"/>
              <c:layout>
                <c:manualLayout>
                  <c:x val="-9.1708888680936494E-3"/>
                  <c:y val="9.1209559938053674E-17"/>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B0-4A6D-9B9D-AC8417E30D80}"/>
                </c:ext>
              </c:extLst>
            </c:dLbl>
            <c:dLbl>
              <c:idx val="5"/>
              <c:layout>
                <c:manualLayout>
                  <c:x val="-6.7957866123003734E-3"/>
                  <c:y val="2.9394756148754947E-3"/>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B0-4A6D-9B9D-AC8417E30D80}"/>
                </c:ext>
              </c:extLst>
            </c:dLbl>
            <c:dLbl>
              <c:idx val="6"/>
              <c:layout>
                <c:manualLayout>
                  <c:x val="-3.3883667767335536E-3"/>
                  <c:y val="-1.9900497512437811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B0-4A6D-9B9D-AC8417E30D80}"/>
                </c:ext>
              </c:extLst>
            </c:dLbl>
            <c:dLbl>
              <c:idx val="7"/>
              <c:layout>
                <c:manualLayout>
                  <c:x val="-1.017811704834618E-2"/>
                  <c:y val="4.9658597144630664E-3"/>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B0-4A6D-9B9D-AC8417E30D80}"/>
                </c:ext>
              </c:extLst>
            </c:dLbl>
            <c:dLbl>
              <c:idx val="8"/>
              <c:layout>
                <c:manualLayout>
                  <c:x val="-8.4817642069550461E-3"/>
                  <c:y val="0"/>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B0-4A6D-9B9D-AC8417E30D80}"/>
                </c:ext>
              </c:extLst>
            </c:dLbl>
            <c:dLbl>
              <c:idx val="9"/>
              <c:layout>
                <c:manualLayout>
                  <c:x val="-1.0873258579680698E-2"/>
                  <c:y val="-7.307671767832103E-17"/>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BB0-4A6D-9B9D-AC8417E30D80}"/>
                </c:ext>
              </c:extLst>
            </c:dLbl>
            <c:numFmt formatCode="#,##0" sourceLinked="0"/>
            <c:spPr>
              <a:noFill/>
              <a:ln w="25400">
                <a:noFill/>
              </a:ln>
            </c:spPr>
            <c:txPr>
              <a:bodyPr wrap="square" lIns="38100" tIns="19050" rIns="38100" bIns="19050" anchor="ctr">
                <a:spAutoFit/>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(liikennedata!$A$8:$A$14,liikennedata!$A$15)</c:f>
              <c:numCache>
                <c:formatCode>General</c:formatCode>
                <c:ptCount val="8"/>
                <c:pt idx="0">
                  <c:v>2015</c:v>
                </c:pt>
                <c:pt idx="1">
                  <c:v>2016</c:v>
                </c:pt>
                <c:pt idx="2">
                  <c:v>2017</c:v>
                </c:pt>
                <c:pt idx="3">
                  <c:v>2018</c:v>
                </c:pt>
                <c:pt idx="4">
                  <c:v>2019</c:v>
                </c:pt>
                <c:pt idx="5">
                  <c:v>2020</c:v>
                </c:pt>
                <c:pt idx="6">
                  <c:v>2021</c:v>
                </c:pt>
                <c:pt idx="7">
                  <c:v>2022</c:v>
                </c:pt>
              </c:numCache>
            </c:numRef>
          </c:cat>
          <c:val>
            <c:numRef>
              <c:f>(liikennedata!$B$8:$B$14,liikennedata!$B$15)</c:f>
              <c:numCache>
                <c:formatCode>General</c:formatCode>
                <c:ptCount val="8"/>
                <c:pt idx="0">
                  <c:v>614</c:v>
                </c:pt>
                <c:pt idx="1">
                  <c:v>844</c:v>
                </c:pt>
                <c:pt idx="2">
                  <c:v>1449</c:v>
                </c:pt>
                <c:pt idx="3">
                  <c:v>2404</c:v>
                </c:pt>
                <c:pt idx="4" formatCode="0">
                  <c:v>4661</c:v>
                </c:pt>
                <c:pt idx="5" formatCode="0">
                  <c:v>9697</c:v>
                </c:pt>
                <c:pt idx="6" formatCode="0">
                  <c:v>22921</c:v>
                </c:pt>
                <c:pt idx="7" formatCode="0">
                  <c:v>44889</c:v>
                </c:pt>
              </c:numCache>
            </c:numRef>
          </c:val>
          <c:extLst>
            <c:ext xmlns:c16="http://schemas.microsoft.com/office/drawing/2014/chart" uri="{C3380CC4-5D6E-409C-BE32-E72D297353CC}">
              <c16:uniqueId val="{00000009-CBB0-4A6D-9B9D-AC8417E30D80}"/>
            </c:ext>
          </c:extLst>
        </c:ser>
        <c:ser>
          <c:idx val="2"/>
          <c:order val="1"/>
          <c:tx>
            <c:v>Gas vehicles</c:v>
          </c:tx>
          <c:invertIfNegative val="0"/>
          <c:dLbls>
            <c:dLbl>
              <c:idx val="0"/>
              <c:layout>
                <c:manualLayout>
                  <c:x val="-1.5562921517443795E-17"/>
                  <c:y val="-1.2437810945273723E-2"/>
                </c:manualLayout>
              </c:layout>
              <c:numFmt formatCode="#,##0" sourceLinked="0"/>
              <c:spPr>
                <a:noFill/>
                <a:ln w="25400">
                  <a:noFill/>
                </a:ln>
              </c:spPr>
              <c:txPr>
                <a:bodyPr/>
                <a:lstStyle/>
                <a:p>
                  <a:pPr>
                    <a:defRPr sz="1100" b="0" i="0" u="none" strike="noStrike" baseline="0">
                      <a:solidFill>
                        <a:srgbClr val="453E01"/>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BB0-4A6D-9B9D-AC8417E30D80}"/>
                </c:ext>
              </c:extLst>
            </c:dLbl>
            <c:dLbl>
              <c:idx val="1"/>
              <c:layout>
                <c:manualLayout>
                  <c:x val="-3.3955857385398981E-3"/>
                  <c:y val="-7.462686567164179E-3"/>
                </c:manualLayout>
              </c:layout>
              <c:numFmt formatCode="#,##0" sourceLinked="0"/>
              <c:spPr>
                <a:noFill/>
                <a:ln w="25400">
                  <a:noFill/>
                </a:ln>
              </c:spPr>
              <c:txPr>
                <a:bodyPr/>
                <a:lstStyle/>
                <a:p>
                  <a:pPr>
                    <a:defRPr sz="1100" b="0" i="0" u="none" strike="noStrike" baseline="0">
                      <a:solidFill>
                        <a:srgbClr val="453E01"/>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BB0-4A6D-9B9D-AC8417E30D80}"/>
                </c:ext>
              </c:extLst>
            </c:dLbl>
            <c:dLbl>
              <c:idx val="2"/>
              <c:layout>
                <c:manualLayout>
                  <c:x val="-1.0186757215619695E-2"/>
                  <c:y val="-4.9751243781094526E-3"/>
                </c:manualLayout>
              </c:layout>
              <c:numFmt formatCode="#,##0" sourceLinked="0"/>
              <c:spPr>
                <a:noFill/>
                <a:ln w="25400">
                  <a:noFill/>
                </a:ln>
              </c:spPr>
              <c:txPr>
                <a:bodyPr/>
                <a:lstStyle/>
                <a:p>
                  <a:pPr>
                    <a:defRPr sz="1100" b="0" i="0" u="none" strike="noStrike" baseline="0">
                      <a:solidFill>
                        <a:srgbClr val="453E01"/>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BB0-4A6D-9B9D-AC8417E30D80}"/>
                </c:ext>
              </c:extLst>
            </c:dLbl>
            <c:dLbl>
              <c:idx val="3"/>
              <c:layout>
                <c:manualLayout>
                  <c:x val="-8.4889643463498081E-3"/>
                  <c:y val="-9.1209559938053674E-17"/>
                </c:manualLayout>
              </c:layout>
              <c:numFmt formatCode="#,##0" sourceLinked="0"/>
              <c:spPr>
                <a:noFill/>
                <a:ln w="25400">
                  <a:noFill/>
                </a:ln>
              </c:spPr>
              <c:txPr>
                <a:bodyPr/>
                <a:lstStyle/>
                <a:p>
                  <a:pPr>
                    <a:defRPr sz="1100" b="0" i="0" u="none" strike="noStrike" baseline="0">
                      <a:solidFill>
                        <a:srgbClr val="453E01"/>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BB0-4A6D-9B9D-AC8417E30D80}"/>
                </c:ext>
              </c:extLst>
            </c:dLbl>
            <c:dLbl>
              <c:idx val="4"/>
              <c:layout>
                <c:manualLayout>
                  <c:x val="-1.0186757215619818E-2"/>
                  <c:y val="9.1209559938053674E-17"/>
                </c:manualLayout>
              </c:layout>
              <c:numFmt formatCode="#,##0" sourceLinked="0"/>
              <c:spPr>
                <a:noFill/>
                <a:ln w="25400">
                  <a:noFill/>
                </a:ln>
              </c:spPr>
              <c:txPr>
                <a:bodyPr/>
                <a:lstStyle/>
                <a:p>
                  <a:pPr>
                    <a:defRPr sz="1100" b="0" i="0" u="none" strike="noStrike" baseline="0">
                      <a:solidFill>
                        <a:srgbClr val="453E01"/>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BB0-4A6D-9B9D-AC8417E30D80}"/>
                </c:ext>
              </c:extLst>
            </c:dLbl>
            <c:dLbl>
              <c:idx val="5"/>
              <c:layout>
                <c:manualLayout>
                  <c:x val="-1.2232415902140772E-2"/>
                  <c:y val="-3.9860488290983029E-3"/>
                </c:manualLayout>
              </c:layout>
              <c:numFmt formatCode="#,##0" sourceLinked="0"/>
              <c:spPr>
                <a:noFill/>
                <a:ln w="25400">
                  <a:noFill/>
                </a:ln>
              </c:spPr>
              <c:txPr>
                <a:bodyPr/>
                <a:lstStyle/>
                <a:p>
                  <a:pPr>
                    <a:defRPr sz="1100" b="0" i="0" u="none" strike="noStrike" baseline="0">
                      <a:solidFill>
                        <a:srgbClr val="453E01"/>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BB0-4A6D-9B9D-AC8417E30D80}"/>
                </c:ext>
              </c:extLst>
            </c:dLbl>
            <c:dLbl>
              <c:idx val="6"/>
              <c:layout>
                <c:manualLayout>
                  <c:x val="-1.0186757215619695E-2"/>
                  <c:y val="-2.7363184079602081E-2"/>
                </c:manualLayout>
              </c:layout>
              <c:numFmt formatCode="#,##0" sourceLinked="0"/>
              <c:spPr>
                <a:noFill/>
                <a:ln w="25400">
                  <a:noFill/>
                </a:ln>
              </c:spPr>
              <c:txPr>
                <a:bodyPr/>
                <a:lstStyle/>
                <a:p>
                  <a:pPr>
                    <a:defRPr sz="1100" b="0" i="0" u="none" strike="noStrike" baseline="0">
                      <a:solidFill>
                        <a:srgbClr val="453E01"/>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BB0-4A6D-9B9D-AC8417E30D80}"/>
                </c:ext>
              </c:extLst>
            </c:dLbl>
            <c:dLbl>
              <c:idx val="7"/>
              <c:layout>
                <c:manualLayout>
                  <c:x val="-9.5141012572205232E-3"/>
                  <c:y val="-1.4615343535664206E-16"/>
                </c:manualLayout>
              </c:layout>
              <c:numFmt formatCode="#,##0" sourceLinked="0"/>
              <c:spPr>
                <a:noFill/>
                <a:ln w="25400">
                  <a:noFill/>
                </a:ln>
              </c:spPr>
              <c:txPr>
                <a:bodyPr/>
                <a:lstStyle/>
                <a:p>
                  <a:pPr>
                    <a:defRPr sz="1100" b="0" i="0" u="none" strike="noStrike" baseline="0">
                      <a:solidFill>
                        <a:srgbClr val="453E01"/>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BB0-4A6D-9B9D-AC8417E30D80}"/>
                </c:ext>
              </c:extLst>
            </c:dLbl>
            <c:dLbl>
              <c:idx val="8"/>
              <c:layout>
                <c:manualLayout>
                  <c:x val="-8.154943934760548E-3"/>
                  <c:y val="7.307671767832103E-17"/>
                </c:manualLayout>
              </c:layout>
              <c:numFmt formatCode="#,##0" sourceLinked="0"/>
              <c:spPr>
                <a:noFill/>
                <a:ln w="25400">
                  <a:noFill/>
                </a:ln>
              </c:spPr>
              <c:txPr>
                <a:bodyPr/>
                <a:lstStyle/>
                <a:p>
                  <a:pPr>
                    <a:defRPr sz="1100" b="0" i="0" u="none" strike="noStrike" baseline="0">
                      <a:solidFill>
                        <a:srgbClr val="453E01"/>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BB0-4A6D-9B9D-AC8417E30D80}"/>
                </c:ext>
              </c:extLst>
            </c:dLbl>
            <c:dLbl>
              <c:idx val="9"/>
              <c:layout>
                <c:manualLayout>
                  <c:x val="-1.4950730547060823E-2"/>
                  <c:y val="0"/>
                </c:manualLayout>
              </c:layout>
              <c:numFmt formatCode="#,##0" sourceLinked="0"/>
              <c:spPr>
                <a:noFill/>
                <a:ln w="25400">
                  <a:noFill/>
                </a:ln>
              </c:spPr>
              <c:txPr>
                <a:bodyPr/>
                <a:lstStyle/>
                <a:p>
                  <a:pPr>
                    <a:defRPr sz="1100" b="0" i="0" u="none" strike="noStrike" baseline="0">
                      <a:solidFill>
                        <a:srgbClr val="453E01"/>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BB0-4A6D-9B9D-AC8417E30D80}"/>
                </c:ext>
              </c:extLst>
            </c:dLbl>
            <c:numFmt formatCode="#,##0" sourceLinked="0"/>
            <c:spPr>
              <a:noFill/>
              <a:ln w="25400">
                <a:noFill/>
              </a:ln>
            </c:spPr>
            <c:txPr>
              <a:bodyPr wrap="square" lIns="38100" tIns="19050" rIns="38100" bIns="19050" anchor="ctr">
                <a:spAutoFit/>
              </a:bodyPr>
              <a:lstStyle/>
              <a:p>
                <a:pPr>
                  <a:defRPr sz="1100" b="0" i="0" u="none" strike="noStrike" baseline="0">
                    <a:solidFill>
                      <a:srgbClr val="453E01"/>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(liikennedata!$A$8:$A$14,liikennedata!$A$15)</c:f>
              <c:numCache>
                <c:formatCode>General</c:formatCode>
                <c:ptCount val="8"/>
                <c:pt idx="0">
                  <c:v>2015</c:v>
                </c:pt>
                <c:pt idx="1">
                  <c:v>2016</c:v>
                </c:pt>
                <c:pt idx="2">
                  <c:v>2017</c:v>
                </c:pt>
                <c:pt idx="3">
                  <c:v>2018</c:v>
                </c:pt>
                <c:pt idx="4">
                  <c:v>2019</c:v>
                </c:pt>
                <c:pt idx="5">
                  <c:v>2020</c:v>
                </c:pt>
                <c:pt idx="6">
                  <c:v>2021</c:v>
                </c:pt>
                <c:pt idx="7">
                  <c:v>2022</c:v>
                </c:pt>
              </c:numCache>
            </c:numRef>
          </c:cat>
          <c:val>
            <c:numRef>
              <c:f>(liikennedata!$H$8:$H$14,liikennedata!$H$15)</c:f>
              <c:numCache>
                <c:formatCode>General</c:formatCode>
                <c:ptCount val="8"/>
                <c:pt idx="0">
                  <c:v>1508</c:v>
                </c:pt>
                <c:pt idx="1">
                  <c:v>1825</c:v>
                </c:pt>
                <c:pt idx="2">
                  <c:v>3161</c:v>
                </c:pt>
                <c:pt idx="3">
                  <c:v>5607</c:v>
                </c:pt>
                <c:pt idx="4">
                  <c:v>9388</c:v>
                </c:pt>
                <c:pt idx="5">
                  <c:v>12366</c:v>
                </c:pt>
                <c:pt idx="6">
                  <c:v>14395</c:v>
                </c:pt>
                <c:pt idx="7">
                  <c:v>15622</c:v>
                </c:pt>
              </c:numCache>
            </c:numRef>
          </c:val>
          <c:extLst>
            <c:ext xmlns:c16="http://schemas.microsoft.com/office/drawing/2014/chart" uri="{C3380CC4-5D6E-409C-BE32-E72D297353CC}">
              <c16:uniqueId val="{00000014-CBB0-4A6D-9B9D-AC8417E30D80}"/>
            </c:ext>
          </c:extLst>
        </c:ser>
        <c:ser>
          <c:idx val="1"/>
          <c:order val="2"/>
          <c:tx>
            <c:v>Plug-in hybrid cars</c:v>
          </c:tx>
          <c:spPr>
            <a:solidFill>
              <a:srgbClr val="460D56"/>
            </a:solidFill>
            <a:ln w="12700">
              <a:solidFill>
                <a:schemeClr val="bg1"/>
              </a:solidFill>
            </a:ln>
          </c:spPr>
          <c:invertIfNegative val="0"/>
          <c:dLbls>
            <c:dLbl>
              <c:idx val="0"/>
              <c:layout>
                <c:manualLayout>
                  <c:x val="0"/>
                  <c:y val="4.9751243781093616E-3"/>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BB0-4A6D-9B9D-AC8417E30D80}"/>
                </c:ext>
              </c:extLst>
            </c:dLbl>
            <c:dLbl>
              <c:idx val="1"/>
              <c:layout>
                <c:manualLayout>
                  <c:x val="0"/>
                  <c:y val="-2.736318407960199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BB0-4A6D-9B9D-AC8417E30D80}"/>
                </c:ext>
              </c:extLst>
            </c:dLbl>
            <c:dLbl>
              <c:idx val="2"/>
              <c:layout>
                <c:manualLayout>
                  <c:x val="4.0774719673802246E-3"/>
                  <c:y val="-1.4615343535664206E-16"/>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BB0-4A6D-9B9D-AC8417E30D80}"/>
                </c:ext>
              </c:extLst>
            </c:dLbl>
            <c:dLbl>
              <c:idx val="3"/>
              <c:layout>
                <c:manualLayout>
                  <c:x val="8.1549439347603989E-3"/>
                  <c:y val="0"/>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BB0-4A6D-9B9D-AC8417E30D80}"/>
                </c:ext>
              </c:extLst>
            </c:dLbl>
            <c:dLbl>
              <c:idx val="4"/>
              <c:layout>
                <c:manualLayout>
                  <c:x val="5.4366292898402994E-3"/>
                  <c:y val="3.9860488290981563E-3"/>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BB0-4A6D-9B9D-AC8417E30D80}"/>
                </c:ext>
              </c:extLst>
            </c:dLbl>
            <c:dLbl>
              <c:idx val="5"/>
              <c:layout>
                <c:manualLayout>
                  <c:x val="-3.3407751026040821E-4"/>
                  <c:y val="-1.0474595526305527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BB0-4A6D-9B9D-AC8417E30D80}"/>
                </c:ext>
              </c:extLst>
            </c:dLbl>
            <c:dLbl>
              <c:idx val="6"/>
              <c:layout>
                <c:manualLayout>
                  <c:x val="-2.7240886060719491E-3"/>
                  <c:y val="-1.1463548399733639E-2"/>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BB0-4A6D-9B9D-AC8417E30D80}"/>
                </c:ext>
              </c:extLst>
            </c:dLbl>
            <c:dLbl>
              <c:idx val="7"/>
              <c:layout>
                <c:manualLayout>
                  <c:x val="-1.2439777131500452E-16"/>
                  <c:y val="9.9317194289261102E-3"/>
                </c:manualLayout>
              </c:layout>
              <c:numFmt formatCode="#,##0" sourceLinked="0"/>
              <c:spPr>
                <a:noFill/>
                <a:ln w="25400">
                  <a:noFill/>
                </a:ln>
              </c:spPr>
              <c:txPr>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BB0-4A6D-9B9D-AC8417E30D80}"/>
                </c:ext>
              </c:extLst>
            </c:dLbl>
            <c:numFmt formatCode="#,##0" sourceLinked="0"/>
            <c:spPr>
              <a:noFill/>
              <a:ln w="25400">
                <a:noFill/>
              </a:ln>
            </c:spPr>
            <c:txPr>
              <a:bodyPr wrap="square" lIns="38100" tIns="19050" rIns="38100" bIns="19050" anchor="ctr">
                <a:spAutoFit/>
              </a:bodyPr>
              <a:lstStyle/>
              <a:p>
                <a:pPr>
                  <a:defRPr sz="1100" b="0" i="0" u="none" strike="noStrike" baseline="0">
                    <a:solidFill>
                      <a:srgbClr val="424242"/>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(liikennedata!$A$8:$A$14,liikennedata!$A$15)</c:f>
              <c:numCache>
                <c:formatCode>General</c:formatCode>
                <c:ptCount val="8"/>
                <c:pt idx="0">
                  <c:v>2015</c:v>
                </c:pt>
                <c:pt idx="1">
                  <c:v>2016</c:v>
                </c:pt>
                <c:pt idx="2">
                  <c:v>2017</c:v>
                </c:pt>
                <c:pt idx="3">
                  <c:v>2018</c:v>
                </c:pt>
                <c:pt idx="4">
                  <c:v>2019</c:v>
                </c:pt>
                <c:pt idx="5">
                  <c:v>2020</c:v>
                </c:pt>
                <c:pt idx="6">
                  <c:v>2021</c:v>
                </c:pt>
                <c:pt idx="7">
                  <c:v>2022</c:v>
                </c:pt>
              </c:numCache>
            </c:numRef>
          </c:cat>
          <c:val>
            <c:numRef>
              <c:f>(liikennedata!$G$8:$G$14,liikennedata!$G$15)</c:f>
              <c:numCache>
                <c:formatCode>General</c:formatCode>
                <c:ptCount val="8"/>
                <c:pt idx="0">
                  <c:v>1017</c:v>
                </c:pt>
                <c:pt idx="1">
                  <c:v>2437</c:v>
                </c:pt>
                <c:pt idx="2">
                  <c:v>5719</c:v>
                </c:pt>
                <c:pt idx="3">
                  <c:v>13095</c:v>
                </c:pt>
                <c:pt idx="4">
                  <c:v>24704</c:v>
                </c:pt>
                <c:pt idx="5" formatCode="0">
                  <c:v>45621</c:v>
                </c:pt>
                <c:pt idx="6" formatCode="0">
                  <c:v>76990</c:v>
                </c:pt>
                <c:pt idx="7" formatCode="0">
                  <c:v>104039</c:v>
                </c:pt>
              </c:numCache>
            </c:numRef>
          </c:val>
          <c:extLst>
            <c:ext xmlns:c16="http://schemas.microsoft.com/office/drawing/2014/chart" uri="{C3380CC4-5D6E-409C-BE32-E72D297353CC}">
              <c16:uniqueId val="{0000001D-CBB0-4A6D-9B9D-AC8417E30D80}"/>
            </c:ext>
          </c:extLst>
        </c:ser>
        <c:dLbls>
          <c:showLegendKey val="0"/>
          <c:showVal val="0"/>
          <c:showCatName val="0"/>
          <c:showSerName val="0"/>
          <c:showPercent val="0"/>
          <c:showBubbleSize val="0"/>
        </c:dLbls>
        <c:gapWidth val="150"/>
        <c:axId val="600050824"/>
        <c:axId val="1"/>
      </c:barChart>
      <c:catAx>
        <c:axId val="600050824"/>
        <c:scaling>
          <c:orientation val="minMax"/>
        </c:scaling>
        <c:delete val="0"/>
        <c:axPos val="b"/>
        <c:numFmt formatCode="General" sourceLinked="1"/>
        <c:majorTickMark val="out"/>
        <c:minorTickMark val="none"/>
        <c:tickLblPos val="nextTo"/>
        <c:spPr>
          <a:ln>
            <a:solidFill>
              <a:schemeClr val="tx1">
                <a:lumMod val="75000"/>
                <a:lumOff val="25000"/>
              </a:schemeClr>
            </a:solidFill>
          </a:ln>
        </c:spPr>
        <c:txPr>
          <a:bodyPr rot="0" vert="horz"/>
          <a:lstStyle/>
          <a:p>
            <a:pPr>
              <a:defRPr sz="12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20000"/>
        </c:scaling>
        <c:delete val="0"/>
        <c:axPos val="l"/>
        <c:majorGridlines>
          <c:spPr>
            <a:ln w="6350">
              <a:solidFill>
                <a:schemeClr val="bg1">
                  <a:lumMod val="85000"/>
                </a:schemeClr>
              </a:solidFill>
            </a:ln>
          </c:spPr>
        </c:majorGridlines>
        <c:title>
          <c:tx>
            <c:rich>
              <a:bodyPr rot="0" vert="horz"/>
              <a:lstStyle/>
              <a:p>
                <a:pPr algn="ctr">
                  <a:defRPr sz="1400" b="1" i="0" u="none" strike="noStrike" baseline="0">
                    <a:solidFill>
                      <a:srgbClr val="424242"/>
                    </a:solidFill>
                    <a:latin typeface="Calibri"/>
                    <a:ea typeface="Calibri"/>
                    <a:cs typeface="Calibri"/>
                  </a:defRPr>
                </a:pPr>
                <a:r>
                  <a:rPr lang="fi-FI"/>
                  <a:t>No.</a:t>
                </a:r>
              </a:p>
            </c:rich>
          </c:tx>
          <c:layout>
            <c:manualLayout>
              <c:xMode val="edge"/>
              <c:yMode val="edge"/>
              <c:x val="1.526690106011791E-2"/>
              <c:y val="2.1034590825400558E-3"/>
            </c:manualLayout>
          </c:layout>
          <c:overlay val="0"/>
        </c:title>
        <c:numFmt formatCode="#,##0" sourceLinked="0"/>
        <c:majorTickMark val="none"/>
        <c:minorTickMark val="none"/>
        <c:tickLblPos val="nextTo"/>
        <c:spPr>
          <a:ln>
            <a:noFill/>
          </a:ln>
        </c:spPr>
        <c:txPr>
          <a:bodyPr rot="0" vert="horz"/>
          <a:lstStyle/>
          <a:p>
            <a:pPr>
              <a:defRPr sz="1200" b="0" i="0" u="none" strike="noStrike" baseline="0">
                <a:solidFill>
                  <a:srgbClr val="424242"/>
                </a:solidFill>
                <a:latin typeface="Calibri"/>
                <a:ea typeface="Calibri"/>
                <a:cs typeface="Calibri"/>
              </a:defRPr>
            </a:pPr>
            <a:endParaRPr lang="en-US"/>
          </a:p>
        </c:txPr>
        <c:crossAx val="600050824"/>
        <c:crosses val="autoZero"/>
        <c:crossBetween val="between"/>
      </c:valAx>
    </c:plotArea>
    <c:legend>
      <c:legendPos val="r"/>
      <c:layout>
        <c:manualLayout>
          <c:xMode val="edge"/>
          <c:yMode val="edge"/>
          <c:x val="8.9983022071307303E-2"/>
          <c:y val="0.93159203980099503"/>
          <c:w val="0.53310696095076404"/>
          <c:h val="6.5920398009950198E-2"/>
        </c:manualLayout>
      </c:layout>
      <c:overlay val="0"/>
      <c:txPr>
        <a:bodyPr/>
        <a:lstStyle/>
        <a:p>
          <a:pPr>
            <a:defRPr sz="1200" b="0" i="0" u="none" strike="noStrike" baseline="0">
              <a:solidFill>
                <a:srgbClr val="424242"/>
              </a:solidFill>
              <a:latin typeface="Calibri"/>
              <a:ea typeface="Calibri"/>
              <a:cs typeface="Calibri"/>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359433124294569E-2"/>
          <c:y val="9.894213118975996E-2"/>
          <c:w val="0.92398068562040436"/>
          <c:h val="0.73015852141655568"/>
        </c:manualLayout>
      </c:layout>
      <c:barChart>
        <c:barDir val="col"/>
        <c:grouping val="stacked"/>
        <c:varyColors val="0"/>
        <c:ser>
          <c:idx val="0"/>
          <c:order val="0"/>
          <c:tx>
            <c:v>Forest industry</c:v>
          </c:tx>
          <c:spPr>
            <a:solidFill>
              <a:srgbClr val="14B063">
                <a:lumMod val="75000"/>
              </a:srgbClr>
            </a:solidFill>
            <a:ln w="12700">
              <a:solidFill>
                <a:schemeClr val="bg1"/>
              </a:solidFill>
            </a:ln>
            <a:effectLst/>
          </c:spPr>
          <c:invertIfNegative val="0"/>
          <c:cat>
            <c:numRef>
              <c:f>Kulutus!$A$30:$A$42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Kulutus!$G$30:$G$42</c:f>
              <c:numCache>
                <c:formatCode>General</c:formatCode>
                <c:ptCount val="13"/>
                <c:pt idx="0" formatCode="0.000">
                  <c:v>22.09</c:v>
                </c:pt>
                <c:pt idx="1">
                  <c:v>21.532</c:v>
                </c:pt>
                <c:pt idx="2" formatCode="0.000">
                  <c:v>20.441244618077299</c:v>
                </c:pt>
                <c:pt idx="3" formatCode="0.000">
                  <c:v>20.149999999999999</c:v>
                </c:pt>
                <c:pt idx="4">
                  <c:v>19.577999999999999</c:v>
                </c:pt>
                <c:pt idx="5" formatCode="0.000">
                  <c:v>19.335288276112099</c:v>
                </c:pt>
                <c:pt idx="6" formatCode="0.000">
                  <c:v>19.4846471020245</c:v>
                </c:pt>
                <c:pt idx="7" formatCode="0.000">
                  <c:v>19.902427539432502</c:v>
                </c:pt>
                <c:pt idx="8" formatCode="0.000">
                  <c:v>20.402360981946</c:v>
                </c:pt>
                <c:pt idx="9" formatCode="0.000">
                  <c:v>19.551552298175999</c:v>
                </c:pt>
                <c:pt idx="10" formatCode="0.000">
                  <c:v>17.283999999999999</c:v>
                </c:pt>
                <c:pt idx="11" formatCode="0.000">
                  <c:v>18.085000000000001</c:v>
                </c:pt>
                <c:pt idx="12" formatCode="0.000">
                  <c:v>15.978</c:v>
                </c:pt>
              </c:numCache>
            </c:numRef>
          </c:val>
          <c:extLst>
            <c:ext xmlns:c16="http://schemas.microsoft.com/office/drawing/2014/chart" uri="{C3380CC4-5D6E-409C-BE32-E72D297353CC}">
              <c16:uniqueId val="{00000000-201B-4393-8717-A889E256D0E1}"/>
            </c:ext>
          </c:extLst>
        </c:ser>
        <c:ser>
          <c:idx val="1"/>
          <c:order val="1"/>
          <c:tx>
            <c:v>Chemical industry</c:v>
          </c:tx>
          <c:spPr>
            <a:solidFill>
              <a:srgbClr val="4EADBB"/>
            </a:solidFill>
            <a:ln w="12700">
              <a:solidFill>
                <a:srgbClr val="FFFFFF"/>
              </a:solidFill>
              <a:prstDash val="solid"/>
            </a:ln>
          </c:spPr>
          <c:invertIfNegative val="0"/>
          <c:cat>
            <c:numRef>
              <c:f>Kulutus!$A$30:$A$42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Kulutus!$H$30:$H$42</c:f>
              <c:numCache>
                <c:formatCode>General</c:formatCode>
                <c:ptCount val="13"/>
                <c:pt idx="0" formatCode="0.000">
                  <c:v>6.7329999999999997</c:v>
                </c:pt>
                <c:pt idx="1">
                  <c:v>7.032</c:v>
                </c:pt>
                <c:pt idx="2">
                  <c:v>6.7510000000000003</c:v>
                </c:pt>
                <c:pt idx="3">
                  <c:v>7.1230000000000002</c:v>
                </c:pt>
                <c:pt idx="4" formatCode="0.000">
                  <c:v>6.9248907872276799</c:v>
                </c:pt>
                <c:pt idx="5" formatCode="0.000">
                  <c:v>6.7761806609118302</c:v>
                </c:pt>
                <c:pt idx="6" formatCode="0.000">
                  <c:v>7.00642897004359</c:v>
                </c:pt>
                <c:pt idx="7" formatCode="0.000">
                  <c:v>7.0140357954658104</c:v>
                </c:pt>
                <c:pt idx="8" formatCode="0.000">
                  <c:v>7.1131687667666696</c:v>
                </c:pt>
                <c:pt idx="9" formatCode="0.000">
                  <c:v>7.0264311763749996</c:v>
                </c:pt>
                <c:pt idx="10" formatCode="0.000">
                  <c:v>6.6680000000000001</c:v>
                </c:pt>
                <c:pt idx="11" formatCode="0.000">
                  <c:v>6.3769999999999998</c:v>
                </c:pt>
                <c:pt idx="12" formatCode="0.000">
                  <c:v>6.7619999999999996</c:v>
                </c:pt>
              </c:numCache>
            </c:numRef>
          </c:val>
          <c:extLst>
            <c:ext xmlns:c16="http://schemas.microsoft.com/office/drawing/2014/chart" uri="{C3380CC4-5D6E-409C-BE32-E72D297353CC}">
              <c16:uniqueId val="{00000001-201B-4393-8717-A889E256D0E1}"/>
            </c:ext>
          </c:extLst>
        </c:ser>
        <c:ser>
          <c:idx val="2"/>
          <c:order val="2"/>
          <c:tx>
            <c:v>Metal industry</c:v>
          </c:tx>
          <c:spPr>
            <a:solidFill>
              <a:srgbClr val="FFFFFF">
                <a:lumMod val="50000"/>
              </a:srgbClr>
            </a:solidFill>
            <a:ln w="12700">
              <a:solidFill>
                <a:schemeClr val="bg1"/>
              </a:solidFill>
            </a:ln>
            <a:effectLst/>
          </c:spPr>
          <c:invertIfNegative val="0"/>
          <c:cat>
            <c:numRef>
              <c:f>Kulutus!$A$30:$A$42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Kulutus!$I$30:$I$42</c:f>
              <c:numCache>
                <c:formatCode>General</c:formatCode>
                <c:ptCount val="13"/>
                <c:pt idx="0" formatCode="0.000">
                  <c:v>8.0299999999999994</c:v>
                </c:pt>
                <c:pt idx="1">
                  <c:v>7.9470000000000001</c:v>
                </c:pt>
                <c:pt idx="2">
                  <c:v>7.6340000000000003</c:v>
                </c:pt>
                <c:pt idx="3" formatCode="0.000">
                  <c:v>8.2552879902544998</c:v>
                </c:pt>
                <c:pt idx="4" formatCode="0.000">
                  <c:v>8.3603695393099802</c:v>
                </c:pt>
                <c:pt idx="5" formatCode="0.000">
                  <c:v>8.5228990800550708</c:v>
                </c:pt>
                <c:pt idx="6" formatCode="0.000">
                  <c:v>8.4473947447935203</c:v>
                </c:pt>
                <c:pt idx="7" formatCode="0.000">
                  <c:v>8.4822806414896004</c:v>
                </c:pt>
                <c:pt idx="8" formatCode="0.000">
                  <c:v>8.5857872481635393</c:v>
                </c:pt>
                <c:pt idx="9" formatCode="0.000">
                  <c:v>8.7182797006150601</c:v>
                </c:pt>
                <c:pt idx="10" formatCode="0.000">
                  <c:v>8.5310000000000006</c:v>
                </c:pt>
                <c:pt idx="11" formatCode="0.000">
                  <c:v>8.843</c:v>
                </c:pt>
                <c:pt idx="12" formatCode="0.000">
                  <c:v>8.48</c:v>
                </c:pt>
              </c:numCache>
            </c:numRef>
          </c:val>
          <c:extLst>
            <c:ext xmlns:c16="http://schemas.microsoft.com/office/drawing/2014/chart" uri="{C3380CC4-5D6E-409C-BE32-E72D297353CC}">
              <c16:uniqueId val="{00000002-201B-4393-8717-A889E256D0E1}"/>
            </c:ext>
          </c:extLst>
        </c:ser>
        <c:ser>
          <c:idx val="3"/>
          <c:order val="3"/>
          <c:tx>
            <c:v>Other industry</c:v>
          </c:tx>
          <c:spPr>
            <a:solidFill>
              <a:srgbClr val="EA7911"/>
            </a:solidFill>
            <a:ln w="12700">
              <a:solidFill>
                <a:srgbClr val="FFFFFF"/>
              </a:solidFill>
              <a:prstDash val="solid"/>
            </a:ln>
          </c:spPr>
          <c:invertIfNegative val="0"/>
          <c:cat>
            <c:numRef>
              <c:f>Kulutus!$A$30:$A$42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Kulutus!$J$30:$J$42</c:f>
              <c:numCache>
                <c:formatCode>General</c:formatCode>
                <c:ptCount val="13"/>
                <c:pt idx="0" formatCode="0.000">
                  <c:v>4.6130000000000004</c:v>
                </c:pt>
                <c:pt idx="1">
                  <c:v>3.8450000000000002</c:v>
                </c:pt>
                <c:pt idx="2" formatCode="0.000">
                  <c:v>4.4948496755199896</c:v>
                </c:pt>
                <c:pt idx="3" formatCode="0.000">
                  <c:v>4.30469036438123</c:v>
                </c:pt>
                <c:pt idx="4" formatCode="0.000">
                  <c:v>4.3868052863351403</c:v>
                </c:pt>
                <c:pt idx="5" formatCode="0.000">
                  <c:v>4.4687600916660202</c:v>
                </c:pt>
                <c:pt idx="6" formatCode="0.000">
                  <c:v>4.7636782697573601</c:v>
                </c:pt>
                <c:pt idx="7" formatCode="0.000">
                  <c:v>4.5248846334168196</c:v>
                </c:pt>
                <c:pt idx="8" formatCode="0.000">
                  <c:v>4.6444675539561402</c:v>
                </c:pt>
                <c:pt idx="9" formatCode="0.000">
                  <c:v>4.4994861402671598</c:v>
                </c:pt>
                <c:pt idx="10" formatCode="0.000">
                  <c:v>4.3689999999999998</c:v>
                </c:pt>
                <c:pt idx="11" formatCode="0.000">
                  <c:v>5.226</c:v>
                </c:pt>
                <c:pt idx="12" formatCode="0.000">
                  <c:v>5.1989999999999998</c:v>
                </c:pt>
              </c:numCache>
            </c:numRef>
          </c:val>
          <c:extLst>
            <c:ext xmlns:c16="http://schemas.microsoft.com/office/drawing/2014/chart" uri="{C3380CC4-5D6E-409C-BE32-E72D297353CC}">
              <c16:uniqueId val="{00000003-201B-4393-8717-A889E256D0E1}"/>
            </c:ext>
          </c:extLst>
        </c:ser>
        <c:dLbls>
          <c:showLegendKey val="0"/>
          <c:showVal val="0"/>
          <c:showCatName val="0"/>
          <c:showSerName val="0"/>
          <c:showPercent val="0"/>
          <c:showBubbleSize val="0"/>
        </c:dLbls>
        <c:gapWidth val="120"/>
        <c:overlap val="100"/>
        <c:axId val="417199928"/>
        <c:axId val="1"/>
      </c:barChart>
      <c:catAx>
        <c:axId val="417199928"/>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title>
          <c:tx>
            <c:rich>
              <a:bodyPr rot="0" vert="horz"/>
              <a:lstStyle/>
              <a:p>
                <a:pPr algn="ctr">
                  <a:defRPr sz="1400" b="1" i="0" u="none" strike="noStrike" baseline="0">
                    <a:solidFill>
                      <a:srgbClr val="424242"/>
                    </a:solidFill>
                    <a:latin typeface="Calibri"/>
                    <a:ea typeface="Calibri"/>
                    <a:cs typeface="Calibri"/>
                  </a:defRPr>
                </a:pPr>
                <a:r>
                  <a:rPr lang="en-US"/>
                  <a:t>TWh</a:t>
                </a:r>
              </a:p>
            </c:rich>
          </c:tx>
          <c:layout>
            <c:manualLayout>
              <c:xMode val="edge"/>
              <c:yMode val="edge"/>
              <c:x val="0"/>
              <c:y val="2.7055993000874891E-4"/>
            </c:manualLayout>
          </c:layout>
          <c:overlay val="0"/>
        </c:title>
        <c:numFmt formatCode="0" sourceLinked="0"/>
        <c:majorTickMark val="none"/>
        <c:minorTickMark val="none"/>
        <c:tickLblPos val="nextTo"/>
        <c:spPr>
          <a:ln w="6350">
            <a:noFill/>
          </a:ln>
        </c:spPr>
        <c:txPr>
          <a:bodyPr rot="0" vert="horz"/>
          <a:lstStyle/>
          <a:p>
            <a:pPr>
              <a:defRPr sz="1400" b="0" i="0" u="none" strike="noStrike" baseline="0">
                <a:solidFill>
                  <a:srgbClr val="424242"/>
                </a:solidFill>
                <a:latin typeface="Calibri"/>
                <a:ea typeface="Calibri"/>
                <a:cs typeface="Calibri"/>
              </a:defRPr>
            </a:pPr>
            <a:endParaRPr lang="en-US"/>
          </a:p>
        </c:txPr>
        <c:crossAx val="417199928"/>
        <c:crosses val="autoZero"/>
        <c:crossBetween val="between"/>
        <c:majorUnit val="10"/>
      </c:valAx>
      <c:spPr>
        <a:noFill/>
        <a:ln w="25400">
          <a:noFill/>
        </a:ln>
      </c:spPr>
    </c:plotArea>
    <c:legend>
      <c:legendPos val="b"/>
      <c:layout>
        <c:manualLayout>
          <c:xMode val="edge"/>
          <c:yMode val="edge"/>
          <c:x val="8.5241730279898217E-2"/>
          <c:y val="0.92500000000000004"/>
          <c:w val="0.91475826972010177"/>
          <c:h val="7.4999999999999956E-2"/>
        </c:manualLayout>
      </c:layout>
      <c:overlay val="0"/>
      <c:spPr>
        <a:noFill/>
        <a:ln w="25400">
          <a:noFill/>
        </a:ln>
      </c:spPr>
      <c:txPr>
        <a:bodyPr/>
        <a:lstStyle/>
        <a:p>
          <a:pPr>
            <a:defRPr sz="1010" b="0" i="0" u="none" strike="noStrike" baseline="0">
              <a:solidFill>
                <a:srgbClr val="424242"/>
              </a:solidFill>
              <a:latin typeface="Calibri"/>
              <a:ea typeface="Calibri"/>
              <a:cs typeface="Calibri"/>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044912642050523E-2"/>
          <c:y val="9.5443384026061187E-2"/>
          <c:w val="0.91816756157114343"/>
          <c:h val="0.75013314344023008"/>
        </c:manualLayout>
      </c:layout>
      <c:barChart>
        <c:barDir val="col"/>
        <c:grouping val="clustered"/>
        <c:varyColors val="0"/>
        <c:ser>
          <c:idx val="0"/>
          <c:order val="0"/>
          <c:spPr>
            <a:solidFill>
              <a:srgbClr val="EA7911"/>
            </a:solidFill>
            <a:ln w="12700">
              <a:solidFill>
                <a:srgbClr val="FFFFFF"/>
              </a:solidFill>
              <a:prstDash val="solid"/>
            </a:ln>
          </c:spPr>
          <c:invertIfNegative val="0"/>
          <c:dPt>
            <c:idx val="0"/>
            <c:invertIfNegative val="0"/>
            <c:bubble3D val="0"/>
            <c:spPr>
              <a:solidFill>
                <a:srgbClr val="14B063">
                  <a:lumMod val="75000"/>
                </a:srgbClr>
              </a:solidFill>
              <a:ln w="12700">
                <a:solidFill>
                  <a:srgbClr val="FFFFFF"/>
                </a:solidFill>
                <a:prstDash val="solid"/>
              </a:ln>
            </c:spPr>
            <c:extLst>
              <c:ext xmlns:c16="http://schemas.microsoft.com/office/drawing/2014/chart" uri="{C3380CC4-5D6E-409C-BE32-E72D297353CC}">
                <c16:uniqueId val="{00000001-5F65-4CCF-98A7-53046B106394}"/>
              </c:ext>
            </c:extLst>
          </c:dPt>
          <c:dPt>
            <c:idx val="1"/>
            <c:invertIfNegative val="0"/>
            <c:bubble3D val="0"/>
            <c:spPr>
              <a:solidFill>
                <a:srgbClr val="4EADBB"/>
              </a:solidFill>
              <a:ln w="12700">
                <a:solidFill>
                  <a:srgbClr val="FFFFFF"/>
                </a:solidFill>
                <a:prstDash val="solid"/>
              </a:ln>
            </c:spPr>
            <c:extLst>
              <c:ext xmlns:c16="http://schemas.microsoft.com/office/drawing/2014/chart" uri="{C3380CC4-5D6E-409C-BE32-E72D297353CC}">
                <c16:uniqueId val="{00000003-5F65-4CCF-98A7-53046B106394}"/>
              </c:ext>
            </c:extLst>
          </c:dPt>
          <c:dPt>
            <c:idx val="2"/>
            <c:invertIfNegative val="0"/>
            <c:bubble3D val="0"/>
            <c:spPr>
              <a:solidFill>
                <a:srgbClr val="FFFFFF">
                  <a:lumMod val="50000"/>
                </a:srgbClr>
              </a:solidFill>
              <a:ln w="12700">
                <a:solidFill>
                  <a:srgbClr val="FFFFFF"/>
                </a:solidFill>
                <a:prstDash val="solid"/>
              </a:ln>
            </c:spPr>
            <c:extLst>
              <c:ext xmlns:c16="http://schemas.microsoft.com/office/drawing/2014/chart" uri="{C3380CC4-5D6E-409C-BE32-E72D297353CC}">
                <c16:uniqueId val="{00000005-5F65-4CCF-98A7-53046B106394}"/>
              </c:ext>
            </c:extLst>
          </c:dPt>
          <c:cat>
            <c:strRef>
              <c:f>Kulutus!$F$51:$F$54</c:f>
              <c:strCache>
                <c:ptCount val="4"/>
                <c:pt idx="0">
                  <c:v>Forest industry</c:v>
                </c:pt>
                <c:pt idx="1">
                  <c:v>Chemical industry</c:v>
                </c:pt>
                <c:pt idx="2">
                  <c:v>Metal industry</c:v>
                </c:pt>
                <c:pt idx="3">
                  <c:v>Other industry</c:v>
                </c:pt>
              </c:strCache>
            </c:strRef>
          </c:cat>
          <c:val>
            <c:numRef>
              <c:f>Kulutus!$B$51:$B$54</c:f>
              <c:numCache>
                <c:formatCode>0.000</c:formatCode>
                <c:ptCount val="4"/>
                <c:pt idx="0">
                  <c:v>-2.1070000000000011</c:v>
                </c:pt>
                <c:pt idx="1">
                  <c:v>0.38499999999999979</c:v>
                </c:pt>
                <c:pt idx="2">
                  <c:v>-0.36299999999999955</c:v>
                </c:pt>
                <c:pt idx="3">
                  <c:v>-2.7000000000000135E-2</c:v>
                </c:pt>
              </c:numCache>
            </c:numRef>
          </c:val>
          <c:extLst>
            <c:ext xmlns:c16="http://schemas.microsoft.com/office/drawing/2014/chart" uri="{C3380CC4-5D6E-409C-BE32-E72D297353CC}">
              <c16:uniqueId val="{00000006-5F65-4CCF-98A7-53046B106394}"/>
            </c:ext>
          </c:extLst>
        </c:ser>
        <c:dLbls>
          <c:showLegendKey val="0"/>
          <c:showVal val="0"/>
          <c:showCatName val="0"/>
          <c:showSerName val="0"/>
          <c:showPercent val="0"/>
          <c:showBubbleSize val="0"/>
        </c:dLbls>
        <c:gapWidth val="150"/>
        <c:axId val="416436504"/>
        <c:axId val="1"/>
      </c:barChart>
      <c:catAx>
        <c:axId val="416436504"/>
        <c:scaling>
          <c:orientation val="minMax"/>
        </c:scaling>
        <c:delete val="0"/>
        <c:axPos val="b"/>
        <c:numFmt formatCode="General" sourceLinked="1"/>
        <c:majorTickMark val="out"/>
        <c:minorTickMark val="none"/>
        <c:tickLblPos val="low"/>
        <c:spPr>
          <a:noFill/>
          <a:ln w="12700" cap="flat" cmpd="sng" algn="ctr">
            <a:solidFill>
              <a:srgbClr val="000000">
                <a:lumMod val="75000"/>
                <a:lumOff val="25000"/>
              </a:srgb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title>
          <c:tx>
            <c:rich>
              <a:bodyPr rot="0" vert="horz"/>
              <a:lstStyle/>
              <a:p>
                <a:pPr algn="ctr">
                  <a:defRPr sz="1400" b="1" i="0" u="none" strike="noStrike" baseline="0">
                    <a:solidFill>
                      <a:srgbClr val="424242"/>
                    </a:solidFill>
                    <a:latin typeface="Calibri"/>
                    <a:ea typeface="Calibri"/>
                    <a:cs typeface="Calibri"/>
                  </a:defRPr>
                </a:pPr>
                <a:r>
                  <a:rPr lang="en-US"/>
                  <a:t>TWh</a:t>
                </a:r>
              </a:p>
            </c:rich>
          </c:tx>
          <c:layout>
            <c:manualLayout>
              <c:xMode val="edge"/>
              <c:yMode val="edge"/>
              <c:x val="1.9971282580127689E-2"/>
              <c:y val="2.6531058617672793E-3"/>
            </c:manualLayout>
          </c:layout>
          <c:overlay val="0"/>
        </c:title>
        <c:numFmt formatCode="General" sourceLinked="0"/>
        <c:majorTickMark val="none"/>
        <c:minorTickMark val="none"/>
        <c:tickLblPos val="nextTo"/>
        <c:spPr>
          <a:ln w="6350">
            <a:noFill/>
          </a:ln>
        </c:spPr>
        <c:txPr>
          <a:bodyPr rot="0" vert="horz"/>
          <a:lstStyle/>
          <a:p>
            <a:pPr>
              <a:defRPr sz="1400" b="0" i="0" u="none" strike="noStrike" baseline="0">
                <a:solidFill>
                  <a:srgbClr val="424242"/>
                </a:solidFill>
                <a:latin typeface="Calibri"/>
                <a:ea typeface="Calibri"/>
                <a:cs typeface="Calibri"/>
              </a:defRPr>
            </a:pPr>
            <a:endParaRPr lang="en-US"/>
          </a:p>
        </c:txPr>
        <c:crossAx val="416436504"/>
        <c:crosses val="autoZero"/>
        <c:crossBetween val="between"/>
      </c:valAx>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950854540181119E-2"/>
          <c:y val="9.1978380561057727E-2"/>
          <c:w val="0.91816756157114343"/>
          <c:h val="0.75359814690523352"/>
        </c:manualLayout>
      </c:layout>
      <c:barChart>
        <c:barDir val="col"/>
        <c:grouping val="clustered"/>
        <c:varyColors val="0"/>
        <c:ser>
          <c:idx val="0"/>
          <c:order val="0"/>
          <c:spPr>
            <a:solidFill>
              <a:srgbClr val="EA7911"/>
            </a:solidFill>
            <a:ln w="12700">
              <a:solidFill>
                <a:srgbClr val="FFFFFF"/>
              </a:solidFill>
              <a:prstDash val="solid"/>
            </a:ln>
          </c:spPr>
          <c:invertIfNegative val="0"/>
          <c:dPt>
            <c:idx val="0"/>
            <c:invertIfNegative val="0"/>
            <c:bubble3D val="0"/>
            <c:spPr>
              <a:solidFill>
                <a:srgbClr val="14B063">
                  <a:lumMod val="75000"/>
                </a:srgbClr>
              </a:solidFill>
              <a:ln w="12700">
                <a:solidFill>
                  <a:srgbClr val="FFFFFF"/>
                </a:solidFill>
                <a:prstDash val="solid"/>
              </a:ln>
            </c:spPr>
            <c:extLst>
              <c:ext xmlns:c16="http://schemas.microsoft.com/office/drawing/2014/chart" uri="{C3380CC4-5D6E-409C-BE32-E72D297353CC}">
                <c16:uniqueId val="{00000001-C74C-4DD4-B15B-E50351530F28}"/>
              </c:ext>
            </c:extLst>
          </c:dPt>
          <c:dPt>
            <c:idx val="1"/>
            <c:invertIfNegative val="0"/>
            <c:bubble3D val="0"/>
            <c:spPr>
              <a:solidFill>
                <a:srgbClr val="4EADBB"/>
              </a:solidFill>
              <a:ln w="12700">
                <a:solidFill>
                  <a:srgbClr val="FFFFFF"/>
                </a:solidFill>
                <a:prstDash val="solid"/>
              </a:ln>
            </c:spPr>
            <c:extLst>
              <c:ext xmlns:c16="http://schemas.microsoft.com/office/drawing/2014/chart" uri="{C3380CC4-5D6E-409C-BE32-E72D297353CC}">
                <c16:uniqueId val="{00000003-C74C-4DD4-B15B-E50351530F28}"/>
              </c:ext>
            </c:extLst>
          </c:dPt>
          <c:dPt>
            <c:idx val="2"/>
            <c:invertIfNegative val="0"/>
            <c:bubble3D val="0"/>
            <c:spPr>
              <a:solidFill>
                <a:srgbClr val="FFFFFF">
                  <a:lumMod val="50000"/>
                </a:srgbClr>
              </a:solidFill>
              <a:ln w="12700">
                <a:solidFill>
                  <a:srgbClr val="FFFFFF"/>
                </a:solidFill>
                <a:prstDash val="solid"/>
              </a:ln>
            </c:spPr>
            <c:extLst>
              <c:ext xmlns:c16="http://schemas.microsoft.com/office/drawing/2014/chart" uri="{C3380CC4-5D6E-409C-BE32-E72D297353CC}">
                <c16:uniqueId val="{00000005-C74C-4DD4-B15B-E50351530F28}"/>
              </c:ext>
            </c:extLst>
          </c:dPt>
          <c:cat>
            <c:strRef>
              <c:f>Kulutus!$F$51:$F$54</c:f>
              <c:strCache>
                <c:ptCount val="4"/>
                <c:pt idx="0">
                  <c:v>Forest industry</c:v>
                </c:pt>
                <c:pt idx="1">
                  <c:v>Chemical industry</c:v>
                </c:pt>
                <c:pt idx="2">
                  <c:v>Metal industry</c:v>
                </c:pt>
                <c:pt idx="3">
                  <c:v>Other industry</c:v>
                </c:pt>
              </c:strCache>
            </c:strRef>
          </c:cat>
          <c:val>
            <c:numRef>
              <c:f>Kulutus!$C$51:$C$54</c:f>
              <c:numCache>
                <c:formatCode>General</c:formatCode>
                <c:ptCount val="4"/>
                <c:pt idx="0">
                  <c:v>-11.650539120818364</c:v>
                </c:pt>
                <c:pt idx="1">
                  <c:v>6.037321624588361</c:v>
                </c:pt>
                <c:pt idx="2">
                  <c:v>-4.104941761845522</c:v>
                </c:pt>
                <c:pt idx="3">
                  <c:v>-0.51664753157290733</c:v>
                </c:pt>
              </c:numCache>
            </c:numRef>
          </c:val>
          <c:extLst>
            <c:ext xmlns:c16="http://schemas.microsoft.com/office/drawing/2014/chart" uri="{C3380CC4-5D6E-409C-BE32-E72D297353CC}">
              <c16:uniqueId val="{00000006-C74C-4DD4-B15B-E50351530F28}"/>
            </c:ext>
          </c:extLst>
        </c:ser>
        <c:dLbls>
          <c:showLegendKey val="0"/>
          <c:showVal val="0"/>
          <c:showCatName val="0"/>
          <c:showSerName val="0"/>
          <c:showPercent val="0"/>
          <c:showBubbleSize val="0"/>
        </c:dLbls>
        <c:gapWidth val="150"/>
        <c:axId val="416432896"/>
        <c:axId val="1"/>
      </c:barChart>
      <c:catAx>
        <c:axId val="416432896"/>
        <c:scaling>
          <c:orientation val="minMax"/>
        </c:scaling>
        <c:delete val="0"/>
        <c:axPos val="b"/>
        <c:numFmt formatCode="General" sourceLinked="1"/>
        <c:majorTickMark val="out"/>
        <c:minorTickMark val="none"/>
        <c:tickLblPos val="low"/>
        <c:spPr>
          <a:noFill/>
          <a:ln w="12700" cap="flat" cmpd="sng" algn="ctr">
            <a:solidFill>
              <a:srgbClr val="000000">
                <a:lumMod val="75000"/>
                <a:lumOff val="25000"/>
              </a:srgbClr>
            </a:solidFill>
            <a:round/>
          </a:ln>
          <a:effectLst/>
        </c:spPr>
        <c:txPr>
          <a:bodyPr rot="0" vert="horz"/>
          <a:lstStyle/>
          <a:p>
            <a:pPr>
              <a:defRPr sz="1400" b="0" i="0" u="none" strike="noStrike" baseline="0">
                <a:solidFill>
                  <a:srgbClr val="424242"/>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bg1">
                  <a:lumMod val="85000"/>
                </a:schemeClr>
              </a:solidFill>
              <a:round/>
            </a:ln>
            <a:effectLst/>
          </c:spPr>
        </c:majorGridlines>
        <c:title>
          <c:tx>
            <c:rich>
              <a:bodyPr rot="0" vert="horz"/>
              <a:lstStyle/>
              <a:p>
                <a:pPr algn="ctr">
                  <a:defRPr sz="1400" b="1" i="0" u="none" strike="noStrike" baseline="0">
                    <a:solidFill>
                      <a:srgbClr val="424242"/>
                    </a:solidFill>
                    <a:latin typeface="Calibri"/>
                    <a:ea typeface="Calibri"/>
                    <a:cs typeface="Calibri"/>
                  </a:defRPr>
                </a:pPr>
                <a:r>
                  <a:rPr lang="en-US"/>
                  <a:t>%</a:t>
                </a:r>
              </a:p>
            </c:rich>
          </c:tx>
          <c:layout>
            <c:manualLayout>
              <c:xMode val="edge"/>
              <c:yMode val="edge"/>
              <c:x val="1.9971282580127689E-2"/>
              <c:y val="2.6531058617672793E-3"/>
            </c:manualLayout>
          </c:layout>
          <c:overlay val="0"/>
        </c:title>
        <c:numFmt formatCode="General" sourceLinked="0"/>
        <c:majorTickMark val="none"/>
        <c:minorTickMark val="none"/>
        <c:tickLblPos val="nextTo"/>
        <c:spPr>
          <a:ln w="6350">
            <a:noFill/>
          </a:ln>
        </c:spPr>
        <c:txPr>
          <a:bodyPr rot="0" vert="horz"/>
          <a:lstStyle/>
          <a:p>
            <a:pPr>
              <a:defRPr sz="1400" b="0" i="0" u="none" strike="noStrike" baseline="0">
                <a:solidFill>
                  <a:srgbClr val="424242"/>
                </a:solidFill>
                <a:latin typeface="Calibri"/>
                <a:ea typeface="Calibri"/>
                <a:cs typeface="Calibri"/>
              </a:defRPr>
            </a:pPr>
            <a:endParaRPr lang="en-US"/>
          </a:p>
        </c:txPr>
        <c:crossAx val="416432896"/>
        <c:crosses val="autoZero"/>
        <c:crossBetween val="between"/>
      </c:valAx>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487618589272265"/>
          <c:y val="9.9873724117818599E-2"/>
          <c:w val="0.48913292327008751"/>
          <c:h val="0.80262730206740873"/>
        </c:manualLayout>
      </c:layout>
      <c:doughnutChart>
        <c:varyColors val="1"/>
        <c:ser>
          <c:idx val="0"/>
          <c:order val="0"/>
          <c:spPr>
            <a:ln w="12700"/>
          </c:spPr>
          <c:dPt>
            <c:idx val="0"/>
            <c:bubble3D val="0"/>
            <c:spPr>
              <a:solidFill>
                <a:srgbClr val="4EADBB"/>
              </a:solidFill>
              <a:ln w="12700">
                <a:solidFill>
                  <a:srgbClr val="FFFFFF"/>
                </a:solidFill>
                <a:prstDash val="solid"/>
              </a:ln>
            </c:spPr>
            <c:extLst>
              <c:ext xmlns:c16="http://schemas.microsoft.com/office/drawing/2014/chart" uri="{C3380CC4-5D6E-409C-BE32-E72D297353CC}">
                <c16:uniqueId val="{00000001-DCAA-4986-9451-8DEEB1A77539}"/>
              </c:ext>
            </c:extLst>
          </c:dPt>
          <c:dPt>
            <c:idx val="1"/>
            <c:bubble3D val="0"/>
            <c:spPr>
              <a:solidFill>
                <a:srgbClr val="4EADBB">
                  <a:lumMod val="75000"/>
                </a:srgbClr>
              </a:solidFill>
              <a:ln w="12700">
                <a:solidFill>
                  <a:schemeClr val="lt1"/>
                </a:solidFill>
              </a:ln>
              <a:effectLst/>
            </c:spPr>
            <c:extLst>
              <c:ext xmlns:c16="http://schemas.microsoft.com/office/drawing/2014/chart" uri="{C3380CC4-5D6E-409C-BE32-E72D297353CC}">
                <c16:uniqueId val="{00000003-DCAA-4986-9451-8DEEB1A77539}"/>
              </c:ext>
            </c:extLst>
          </c:dPt>
          <c:dPt>
            <c:idx val="2"/>
            <c:bubble3D val="0"/>
            <c:spPr>
              <a:solidFill>
                <a:srgbClr val="FFFF00"/>
              </a:solidFill>
              <a:ln w="12700">
                <a:solidFill>
                  <a:srgbClr val="FFFFFF"/>
                </a:solidFill>
                <a:prstDash val="solid"/>
              </a:ln>
            </c:spPr>
            <c:extLst>
              <c:ext xmlns:c16="http://schemas.microsoft.com/office/drawing/2014/chart" uri="{C3380CC4-5D6E-409C-BE32-E72D297353CC}">
                <c16:uniqueId val="{00000005-DCAA-4986-9451-8DEEB1A77539}"/>
              </c:ext>
            </c:extLst>
          </c:dPt>
          <c:dPt>
            <c:idx val="3"/>
            <c:bubble3D val="0"/>
            <c:spPr>
              <a:solidFill>
                <a:srgbClr val="0F844A"/>
              </a:solidFill>
              <a:ln w="12700">
                <a:solidFill>
                  <a:srgbClr val="FFFFFF"/>
                </a:solidFill>
                <a:prstDash val="solid"/>
              </a:ln>
            </c:spPr>
            <c:extLst>
              <c:ext xmlns:c16="http://schemas.microsoft.com/office/drawing/2014/chart" uri="{C3380CC4-5D6E-409C-BE32-E72D297353CC}">
                <c16:uniqueId val="{00000007-DCAA-4986-9451-8DEEB1A77539}"/>
              </c:ext>
            </c:extLst>
          </c:dPt>
          <c:dPt>
            <c:idx val="4"/>
            <c:bubble3D val="0"/>
            <c:spPr>
              <a:solidFill>
                <a:srgbClr val="753C09"/>
              </a:solidFill>
              <a:ln w="12700">
                <a:solidFill>
                  <a:srgbClr val="FFFFFF"/>
                </a:solidFill>
                <a:prstDash val="solid"/>
              </a:ln>
            </c:spPr>
            <c:extLst>
              <c:ext xmlns:c16="http://schemas.microsoft.com/office/drawing/2014/chart" uri="{C3380CC4-5D6E-409C-BE32-E72D297353CC}">
                <c16:uniqueId val="{00000009-DCAA-4986-9451-8DEEB1A77539}"/>
              </c:ext>
            </c:extLst>
          </c:dPt>
          <c:dPt>
            <c:idx val="5"/>
            <c:bubble3D val="0"/>
            <c:spPr>
              <a:solidFill>
                <a:srgbClr val="460D56"/>
              </a:solidFill>
              <a:ln w="12700">
                <a:solidFill>
                  <a:srgbClr val="FFFFFF"/>
                </a:solidFill>
                <a:prstDash val="solid"/>
              </a:ln>
            </c:spPr>
            <c:extLst>
              <c:ext xmlns:c16="http://schemas.microsoft.com/office/drawing/2014/chart" uri="{C3380CC4-5D6E-409C-BE32-E72D297353CC}">
                <c16:uniqueId val="{0000000B-DCAA-4986-9451-8DEEB1A77539}"/>
              </c:ext>
            </c:extLst>
          </c:dPt>
          <c:dPt>
            <c:idx val="6"/>
            <c:bubble3D val="0"/>
            <c:spPr>
              <a:solidFill>
                <a:srgbClr val="B21C58"/>
              </a:solidFill>
              <a:ln w="12700">
                <a:solidFill>
                  <a:srgbClr val="FFFFFF"/>
                </a:solidFill>
                <a:prstDash val="solid"/>
              </a:ln>
            </c:spPr>
            <c:extLst>
              <c:ext xmlns:c16="http://schemas.microsoft.com/office/drawing/2014/chart" uri="{C3380CC4-5D6E-409C-BE32-E72D297353CC}">
                <c16:uniqueId val="{0000000D-DCAA-4986-9451-8DEEB1A77539}"/>
              </c:ext>
            </c:extLst>
          </c:dPt>
          <c:dPt>
            <c:idx val="7"/>
            <c:bubble3D val="0"/>
            <c:spPr>
              <a:solidFill>
                <a:srgbClr val="EA7911"/>
              </a:solidFill>
              <a:ln w="12700">
                <a:solidFill>
                  <a:srgbClr val="FFFFFF"/>
                </a:solidFill>
                <a:prstDash val="solid"/>
              </a:ln>
            </c:spPr>
            <c:extLst>
              <c:ext xmlns:c16="http://schemas.microsoft.com/office/drawing/2014/chart" uri="{C3380CC4-5D6E-409C-BE32-E72D297353CC}">
                <c16:uniqueId val="{0000000F-DCAA-4986-9451-8DEEB1A77539}"/>
              </c:ext>
            </c:extLst>
          </c:dPt>
          <c:dPt>
            <c:idx val="8"/>
            <c:bubble3D val="0"/>
            <c:spPr>
              <a:solidFill>
                <a:srgbClr val="FFFFFF">
                  <a:lumMod val="65000"/>
                </a:srgbClr>
              </a:solidFill>
              <a:ln w="12700">
                <a:solidFill>
                  <a:schemeClr val="lt1"/>
                </a:solidFill>
              </a:ln>
              <a:effectLst/>
            </c:spPr>
            <c:extLst>
              <c:ext xmlns:c16="http://schemas.microsoft.com/office/drawing/2014/chart" uri="{C3380CC4-5D6E-409C-BE32-E72D297353CC}">
                <c16:uniqueId val="{00000011-DCAA-4986-9451-8DEEB1A77539}"/>
              </c:ext>
            </c:extLst>
          </c:dPt>
          <c:dPt>
            <c:idx val="9"/>
            <c:bubble3D val="0"/>
            <c:spPr>
              <a:solidFill>
                <a:srgbClr val="FFFFFF">
                  <a:lumMod val="50000"/>
                </a:srgbClr>
              </a:solidFill>
              <a:ln w="12700">
                <a:solidFill>
                  <a:srgbClr val="FFFFFF"/>
                </a:solidFill>
                <a:prstDash val="solid"/>
              </a:ln>
            </c:spPr>
            <c:extLst>
              <c:ext xmlns:c16="http://schemas.microsoft.com/office/drawing/2014/chart" uri="{C3380CC4-5D6E-409C-BE32-E72D297353CC}">
                <c16:uniqueId val="{00000013-DCAA-4986-9451-8DEEB1A77539}"/>
              </c:ext>
            </c:extLst>
          </c:dPt>
          <c:dPt>
            <c:idx val="10"/>
            <c:bubble3D val="0"/>
            <c:spPr>
              <a:solidFill>
                <a:srgbClr val="000000"/>
              </a:solidFill>
              <a:ln w="12700">
                <a:solidFill>
                  <a:srgbClr val="FFFFFF"/>
                </a:solidFill>
              </a:ln>
            </c:spPr>
            <c:extLst>
              <c:ext xmlns:c16="http://schemas.microsoft.com/office/drawing/2014/chart" uri="{C3380CC4-5D6E-409C-BE32-E72D297353CC}">
                <c16:uniqueId val="{00000015-DCAA-4986-9451-8DEEB1A77539}"/>
              </c:ext>
            </c:extLst>
          </c:dPt>
          <c:dLbls>
            <c:dLbl>
              <c:idx val="0"/>
              <c:layout>
                <c:manualLayout>
                  <c:x val="7.2943172179813276E-2"/>
                  <c:y val="-0.11412665274878218"/>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CAA-4986-9451-8DEEB1A77539}"/>
                </c:ext>
              </c:extLst>
            </c:dLbl>
            <c:dLbl>
              <c:idx val="1"/>
              <c:layout>
                <c:manualLayout>
                  <c:x val="0.11538322617929639"/>
                  <c:y val="-1.951524632042035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CAA-4986-9451-8DEEB1A77539}"/>
                </c:ext>
              </c:extLst>
            </c:dLbl>
            <c:dLbl>
              <c:idx val="2"/>
              <c:layout>
                <c:manualLayout>
                  <c:x val="0.12045665545629426"/>
                  <c:y val="2.7813635148694893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CAA-4986-9451-8DEEB1A77539}"/>
                </c:ext>
              </c:extLst>
            </c:dLbl>
            <c:dLbl>
              <c:idx val="3"/>
              <c:layout>
                <c:manualLayout>
                  <c:x val="9.5003491536035059E-2"/>
                  <c:y val="8.070866141732283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CAA-4986-9451-8DEEB1A77539}"/>
                </c:ext>
              </c:extLst>
            </c:dLbl>
            <c:dLbl>
              <c:idx val="4"/>
              <c:layout>
                <c:manualLayout>
                  <c:x val="5.0841989403276971E-2"/>
                  <c:y val="0.11224001166520838"/>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CAA-4986-9451-8DEEB1A77539}"/>
                </c:ext>
              </c:extLst>
            </c:dLbl>
            <c:dLbl>
              <c:idx val="5"/>
              <c:layout>
                <c:manualLayout>
                  <c:x val="-1.0311529394988615E-2"/>
                  <c:y val="0.14129556722076408"/>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CAA-4986-9451-8DEEB1A77539}"/>
                </c:ext>
              </c:extLst>
            </c:dLbl>
            <c:dLbl>
              <c:idx val="6"/>
              <c:layout>
                <c:manualLayout>
                  <c:x val="-6.6168086022886277E-2"/>
                  <c:y val="0.12247731345768757"/>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CAA-4986-9451-8DEEB1A77539}"/>
                </c:ext>
              </c:extLst>
            </c:dLbl>
            <c:dLbl>
              <c:idx val="7"/>
              <c:layout>
                <c:manualLayout>
                  <c:x val="-0.13401187446988974"/>
                  <c:y val="1.1134307585247093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CAA-4986-9451-8DEEB1A77539}"/>
                </c:ext>
              </c:extLst>
            </c:dLbl>
            <c:dLbl>
              <c:idx val="8"/>
              <c:layout>
                <c:manualLayout>
                  <c:x val="-7.7443182197645136E-2"/>
                  <c:y val="-0.1066832550297117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DCAA-4986-9451-8DEEB1A77539}"/>
                </c:ext>
              </c:extLst>
            </c:dLbl>
            <c:dLbl>
              <c:idx val="9"/>
              <c:layout>
                <c:manualLayout>
                  <c:x val="-2.7128699891106885E-2"/>
                  <c:y val="-0.12943641852781756"/>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DCAA-4986-9451-8DEEB1A77539}"/>
                </c:ext>
              </c:extLst>
            </c:dLbl>
            <c:dLbl>
              <c:idx val="10"/>
              <c:layout>
                <c:manualLayout>
                  <c:x val="8.4999505031290046E-3"/>
                  <c:y val="-0.13082806427159877"/>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DCAA-4986-9451-8DEEB1A77539}"/>
                </c:ext>
              </c:extLst>
            </c:dLbl>
            <c:numFmt formatCode="0.0\ %" sourceLinked="0"/>
            <c:spPr>
              <a:noFill/>
              <a:ln w="25400">
                <a:noFill/>
              </a:ln>
            </c:spPr>
            <c:txPr>
              <a:bodyPr wrap="square" lIns="38100" tIns="19050" rIns="38100" bIns="19050" anchor="ctr">
                <a:spAutoFit/>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Vsidata!$AV$2:$BF$2</c:f>
              <c:strCache>
                <c:ptCount val="11"/>
                <c:pt idx="0">
                  <c:v>Hydro power</c:v>
                </c:pt>
                <c:pt idx="1">
                  <c:v>Wind power</c:v>
                </c:pt>
                <c:pt idx="2">
                  <c:v>Solar power</c:v>
                </c:pt>
                <c:pt idx="3">
                  <c:v>Biomass</c:v>
                </c:pt>
                <c:pt idx="4">
                  <c:v>Peat</c:v>
                </c:pt>
                <c:pt idx="5">
                  <c:v>Waste fuels</c:v>
                </c:pt>
                <c:pt idx="6">
                  <c:v>Net imports</c:v>
                </c:pt>
                <c:pt idx="7">
                  <c:v>Nuclear power</c:v>
                </c:pt>
                <c:pt idx="8">
                  <c:v>Natural gas</c:v>
                </c:pt>
                <c:pt idx="9">
                  <c:v>Coal</c:v>
                </c:pt>
                <c:pt idx="10">
                  <c:v>Oil </c:v>
                </c:pt>
              </c:strCache>
            </c:strRef>
          </c:cat>
          <c:val>
            <c:numRef>
              <c:f>Vsidata!$AV$98:$BF$98</c:f>
              <c:numCache>
                <c:formatCode>General</c:formatCode>
                <c:ptCount val="11"/>
                <c:pt idx="0">
                  <c:v>16.3</c:v>
                </c:pt>
                <c:pt idx="1">
                  <c:v>14.1</c:v>
                </c:pt>
                <c:pt idx="2">
                  <c:v>0.5</c:v>
                </c:pt>
                <c:pt idx="3">
                  <c:v>14.8</c:v>
                </c:pt>
                <c:pt idx="4">
                  <c:v>2.1</c:v>
                </c:pt>
                <c:pt idx="5">
                  <c:v>1</c:v>
                </c:pt>
                <c:pt idx="6">
                  <c:v>15.3</c:v>
                </c:pt>
                <c:pt idx="7">
                  <c:v>29.7</c:v>
                </c:pt>
                <c:pt idx="8">
                  <c:v>1.3</c:v>
                </c:pt>
                <c:pt idx="9">
                  <c:v>4.7</c:v>
                </c:pt>
                <c:pt idx="10">
                  <c:v>0.2</c:v>
                </c:pt>
              </c:numCache>
            </c:numRef>
          </c:val>
          <c:extLst>
            <c:ext xmlns:c16="http://schemas.microsoft.com/office/drawing/2014/chart" uri="{C3380CC4-5D6E-409C-BE32-E72D297353CC}">
              <c16:uniqueId val="{00000016-DCAA-4986-9451-8DEEB1A77539}"/>
            </c:ext>
          </c:extLst>
        </c:ser>
        <c:dLbls>
          <c:showLegendKey val="0"/>
          <c:showVal val="0"/>
          <c:showCatName val="0"/>
          <c:showSerName val="0"/>
          <c:showPercent val="0"/>
          <c:showBubbleSize val="0"/>
          <c:showLeaderLines val="0"/>
        </c:dLbls>
        <c:firstSliceAng val="0"/>
        <c:holeSize val="60"/>
      </c:doughnut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204089946771918"/>
          <c:y val="9.3119195173672176E-2"/>
          <c:w val="0.49591833463565144"/>
          <c:h val="0.81376160965265565"/>
        </c:manualLayout>
      </c:layout>
      <c:doughnutChart>
        <c:varyColors val="1"/>
        <c:ser>
          <c:idx val="0"/>
          <c:order val="0"/>
          <c:spPr>
            <a:ln w="12700"/>
          </c:spPr>
          <c:dPt>
            <c:idx val="0"/>
            <c:bubble3D val="0"/>
            <c:spPr>
              <a:solidFill>
                <a:srgbClr val="4EADBB"/>
              </a:solidFill>
              <a:ln w="12700">
                <a:solidFill>
                  <a:srgbClr val="FFFFFF"/>
                </a:solidFill>
                <a:prstDash val="solid"/>
              </a:ln>
            </c:spPr>
            <c:extLst>
              <c:ext xmlns:c16="http://schemas.microsoft.com/office/drawing/2014/chart" uri="{C3380CC4-5D6E-409C-BE32-E72D297353CC}">
                <c16:uniqueId val="{00000001-E9D5-4ACE-953C-97BF80D56F60}"/>
              </c:ext>
            </c:extLst>
          </c:dPt>
          <c:dPt>
            <c:idx val="1"/>
            <c:bubble3D val="0"/>
            <c:spPr>
              <a:solidFill>
                <a:srgbClr val="4EADBB">
                  <a:lumMod val="75000"/>
                </a:srgbClr>
              </a:solidFill>
              <a:ln w="12700">
                <a:solidFill>
                  <a:schemeClr val="lt1"/>
                </a:solidFill>
              </a:ln>
              <a:effectLst/>
            </c:spPr>
            <c:extLst>
              <c:ext xmlns:c16="http://schemas.microsoft.com/office/drawing/2014/chart" uri="{C3380CC4-5D6E-409C-BE32-E72D297353CC}">
                <c16:uniqueId val="{00000003-E9D5-4ACE-953C-97BF80D56F60}"/>
              </c:ext>
            </c:extLst>
          </c:dPt>
          <c:dPt>
            <c:idx val="2"/>
            <c:bubble3D val="0"/>
            <c:spPr>
              <a:solidFill>
                <a:srgbClr val="FFFF00"/>
              </a:solidFill>
              <a:ln w="12700">
                <a:solidFill>
                  <a:srgbClr val="FFFFFF"/>
                </a:solidFill>
                <a:prstDash val="solid"/>
              </a:ln>
            </c:spPr>
            <c:extLst>
              <c:ext xmlns:c16="http://schemas.microsoft.com/office/drawing/2014/chart" uri="{C3380CC4-5D6E-409C-BE32-E72D297353CC}">
                <c16:uniqueId val="{00000005-E9D5-4ACE-953C-97BF80D56F60}"/>
              </c:ext>
            </c:extLst>
          </c:dPt>
          <c:dPt>
            <c:idx val="3"/>
            <c:bubble3D val="0"/>
            <c:spPr>
              <a:solidFill>
                <a:srgbClr val="0F844A"/>
              </a:solidFill>
              <a:ln w="12700">
                <a:solidFill>
                  <a:srgbClr val="FFFFFF"/>
                </a:solidFill>
                <a:prstDash val="solid"/>
              </a:ln>
            </c:spPr>
            <c:extLst>
              <c:ext xmlns:c16="http://schemas.microsoft.com/office/drawing/2014/chart" uri="{C3380CC4-5D6E-409C-BE32-E72D297353CC}">
                <c16:uniqueId val="{00000007-E9D5-4ACE-953C-97BF80D56F60}"/>
              </c:ext>
            </c:extLst>
          </c:dPt>
          <c:dPt>
            <c:idx val="4"/>
            <c:bubble3D val="0"/>
            <c:spPr>
              <a:solidFill>
                <a:srgbClr val="753C09"/>
              </a:solidFill>
              <a:ln w="12700">
                <a:solidFill>
                  <a:srgbClr val="FFFFFF"/>
                </a:solidFill>
                <a:prstDash val="solid"/>
              </a:ln>
            </c:spPr>
            <c:extLst>
              <c:ext xmlns:c16="http://schemas.microsoft.com/office/drawing/2014/chart" uri="{C3380CC4-5D6E-409C-BE32-E72D297353CC}">
                <c16:uniqueId val="{00000009-E9D5-4ACE-953C-97BF80D56F60}"/>
              </c:ext>
            </c:extLst>
          </c:dPt>
          <c:dPt>
            <c:idx val="5"/>
            <c:bubble3D val="0"/>
            <c:spPr>
              <a:solidFill>
                <a:srgbClr val="460D56"/>
              </a:solidFill>
              <a:ln w="12700">
                <a:solidFill>
                  <a:srgbClr val="FFFFFF"/>
                </a:solidFill>
                <a:prstDash val="solid"/>
              </a:ln>
            </c:spPr>
            <c:extLst>
              <c:ext xmlns:c16="http://schemas.microsoft.com/office/drawing/2014/chart" uri="{C3380CC4-5D6E-409C-BE32-E72D297353CC}">
                <c16:uniqueId val="{0000000B-E9D5-4ACE-953C-97BF80D56F60}"/>
              </c:ext>
            </c:extLst>
          </c:dPt>
          <c:dPt>
            <c:idx val="6"/>
            <c:bubble3D val="0"/>
            <c:spPr>
              <a:solidFill>
                <a:srgbClr val="EA7911"/>
              </a:solidFill>
              <a:ln w="12700">
                <a:solidFill>
                  <a:srgbClr val="FFFFFF"/>
                </a:solidFill>
                <a:prstDash val="solid"/>
              </a:ln>
            </c:spPr>
            <c:extLst>
              <c:ext xmlns:c16="http://schemas.microsoft.com/office/drawing/2014/chart" uri="{C3380CC4-5D6E-409C-BE32-E72D297353CC}">
                <c16:uniqueId val="{0000000D-E9D5-4ACE-953C-97BF80D56F60}"/>
              </c:ext>
            </c:extLst>
          </c:dPt>
          <c:dPt>
            <c:idx val="7"/>
            <c:bubble3D val="0"/>
            <c:spPr>
              <a:solidFill>
                <a:srgbClr val="FFFFFF">
                  <a:lumMod val="65000"/>
                </a:srgbClr>
              </a:solidFill>
              <a:ln w="12700">
                <a:solidFill>
                  <a:schemeClr val="lt1"/>
                </a:solidFill>
              </a:ln>
              <a:effectLst/>
            </c:spPr>
            <c:extLst>
              <c:ext xmlns:c16="http://schemas.microsoft.com/office/drawing/2014/chart" uri="{C3380CC4-5D6E-409C-BE32-E72D297353CC}">
                <c16:uniqueId val="{0000000F-E9D5-4ACE-953C-97BF80D56F60}"/>
              </c:ext>
            </c:extLst>
          </c:dPt>
          <c:dPt>
            <c:idx val="8"/>
            <c:bubble3D val="0"/>
            <c:spPr>
              <a:solidFill>
                <a:srgbClr val="FFFFFF">
                  <a:lumMod val="50000"/>
                </a:srgbClr>
              </a:solidFill>
              <a:ln w="12700">
                <a:solidFill>
                  <a:srgbClr val="FFFFFF"/>
                </a:solidFill>
                <a:prstDash val="solid"/>
              </a:ln>
            </c:spPr>
            <c:extLst>
              <c:ext xmlns:c16="http://schemas.microsoft.com/office/drawing/2014/chart" uri="{C3380CC4-5D6E-409C-BE32-E72D297353CC}">
                <c16:uniqueId val="{00000011-E9D5-4ACE-953C-97BF80D56F60}"/>
              </c:ext>
            </c:extLst>
          </c:dPt>
          <c:dPt>
            <c:idx val="9"/>
            <c:bubble3D val="0"/>
            <c:spPr>
              <a:solidFill>
                <a:srgbClr val="000000"/>
              </a:solidFill>
              <a:ln w="12700">
                <a:solidFill>
                  <a:srgbClr val="FFFFFF"/>
                </a:solidFill>
              </a:ln>
            </c:spPr>
            <c:extLst>
              <c:ext xmlns:c16="http://schemas.microsoft.com/office/drawing/2014/chart" uri="{C3380CC4-5D6E-409C-BE32-E72D297353CC}">
                <c16:uniqueId val="{00000013-E9D5-4ACE-953C-97BF80D56F60}"/>
              </c:ext>
            </c:extLst>
          </c:dPt>
          <c:dLbls>
            <c:dLbl>
              <c:idx val="0"/>
              <c:layout>
                <c:manualLayout>
                  <c:x val="8.9906700593723368E-2"/>
                  <c:y val="-0.10020876826722339"/>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9D5-4ACE-953C-97BF80D56F60}"/>
                </c:ext>
              </c:extLst>
            </c:dLbl>
            <c:dLbl>
              <c:idx val="1"/>
              <c:layout>
                <c:manualLayout>
                  <c:x val="0.12045143821854072"/>
                  <c:y val="2.5037135383118744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9D5-4ACE-953C-97BF80D56F60}"/>
                </c:ext>
              </c:extLst>
            </c:dLbl>
            <c:dLbl>
              <c:idx val="2"/>
              <c:layout>
                <c:manualLayout>
                  <c:x val="0.11025254106233663"/>
                  <c:y val="8.9049991455575572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9D5-4ACE-953C-97BF80D56F60}"/>
                </c:ext>
              </c:extLst>
            </c:dLbl>
            <c:dLbl>
              <c:idx val="3"/>
              <c:layout>
                <c:manualLayout>
                  <c:x val="6.9537485184382533E-2"/>
                  <c:y val="0.11689517524833593"/>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9D5-4ACE-953C-97BF80D56F60}"/>
                </c:ext>
              </c:extLst>
            </c:dLbl>
            <c:dLbl>
              <c:idx val="4"/>
              <c:layout>
                <c:manualLayout>
                  <c:x val="1.5821607925919953E-3"/>
                  <c:y val="0.12803535200837793"/>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9D5-4ACE-953C-97BF80D56F60}"/>
                </c:ext>
              </c:extLst>
            </c:dLbl>
            <c:dLbl>
              <c:idx val="5"/>
              <c:layout>
                <c:manualLayout>
                  <c:x val="-6.9656812776078825E-2"/>
                  <c:y val="0.13082587339353866"/>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9D5-4ACE-953C-97BF80D56F60}"/>
                </c:ext>
              </c:extLst>
            </c:dLbl>
            <c:dLbl>
              <c:idx val="6"/>
              <c:layout>
                <c:manualLayout>
                  <c:x val="-0.13743836301807841"/>
                  <c:y val="-1.1084309369509111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9D5-4ACE-953C-97BF80D56F60}"/>
                </c:ext>
              </c:extLst>
            </c:dLbl>
            <c:dLbl>
              <c:idx val="7"/>
              <c:layout>
                <c:manualLayout>
                  <c:x val="-9.7963738392893532E-2"/>
                  <c:y val="-9.7166853872335146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E9D5-4ACE-953C-97BF80D56F60}"/>
                </c:ext>
              </c:extLst>
            </c:dLbl>
            <c:dLbl>
              <c:idx val="8"/>
              <c:layout>
                <c:manualLayout>
                  <c:x val="-3.221256364361183E-2"/>
                  <c:y val="-0.1263049965165039"/>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E9D5-4ACE-953C-97BF80D56F60}"/>
                </c:ext>
              </c:extLst>
            </c:dLbl>
            <c:dLbl>
              <c:idx val="9"/>
              <c:layout>
                <c:manualLayout>
                  <c:x val="5.0968399592252181E-3"/>
                  <c:y val="-0.12247731345768757"/>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E9D5-4ACE-953C-97BF80D56F60}"/>
                </c:ext>
              </c:extLst>
            </c:dLbl>
            <c:numFmt formatCode="0.0\ %" sourceLinked="0"/>
            <c:spPr>
              <a:noFill/>
              <a:ln w="25400">
                <a:noFill/>
              </a:ln>
            </c:spPr>
            <c:txPr>
              <a:bodyPr wrap="square" lIns="38100" tIns="19050" rIns="38100" bIns="19050" anchor="ctr">
                <a:spAutoFit/>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Vsidata!$BI$2:$BR$2</c:f>
              <c:strCache>
                <c:ptCount val="10"/>
                <c:pt idx="0">
                  <c:v>Hydro power</c:v>
                </c:pt>
                <c:pt idx="1">
                  <c:v>Wind power</c:v>
                </c:pt>
                <c:pt idx="2">
                  <c:v>Solar power</c:v>
                </c:pt>
                <c:pt idx="3">
                  <c:v>Biomass</c:v>
                </c:pt>
                <c:pt idx="4">
                  <c:v>Peat</c:v>
                </c:pt>
                <c:pt idx="5">
                  <c:v>Waste fuels</c:v>
                </c:pt>
                <c:pt idx="6">
                  <c:v>Nuclear power</c:v>
                </c:pt>
                <c:pt idx="7">
                  <c:v>Natural gas</c:v>
                </c:pt>
                <c:pt idx="8">
                  <c:v>Coal</c:v>
                </c:pt>
                <c:pt idx="9">
                  <c:v>Oil </c:v>
                </c:pt>
              </c:strCache>
            </c:strRef>
          </c:cat>
          <c:val>
            <c:numRef>
              <c:f>Vsidata!$BI$98:$BR$98</c:f>
              <c:numCache>
                <c:formatCode>General</c:formatCode>
                <c:ptCount val="10"/>
                <c:pt idx="0">
                  <c:v>19.3</c:v>
                </c:pt>
                <c:pt idx="1">
                  <c:v>16.7</c:v>
                </c:pt>
                <c:pt idx="2">
                  <c:v>0.6</c:v>
                </c:pt>
                <c:pt idx="3">
                  <c:v>17.399999999999999</c:v>
                </c:pt>
                <c:pt idx="4">
                  <c:v>2.5</c:v>
                </c:pt>
                <c:pt idx="5">
                  <c:v>1.2</c:v>
                </c:pt>
                <c:pt idx="6">
                  <c:v>35</c:v>
                </c:pt>
                <c:pt idx="7">
                  <c:v>1.5</c:v>
                </c:pt>
                <c:pt idx="8">
                  <c:v>5.6</c:v>
                </c:pt>
                <c:pt idx="9">
                  <c:v>0.2</c:v>
                </c:pt>
              </c:numCache>
            </c:numRef>
          </c:val>
          <c:extLst>
            <c:ext xmlns:c16="http://schemas.microsoft.com/office/drawing/2014/chart" uri="{C3380CC4-5D6E-409C-BE32-E72D297353CC}">
              <c16:uniqueId val="{00000014-E9D5-4ACE-953C-97BF80D56F60}"/>
            </c:ext>
          </c:extLst>
        </c:ser>
        <c:dLbls>
          <c:showLegendKey val="0"/>
          <c:showVal val="0"/>
          <c:showCatName val="0"/>
          <c:showSerName val="0"/>
          <c:showPercent val="0"/>
          <c:showBubbleSize val="0"/>
          <c:showLeaderLines val="0"/>
        </c:dLbls>
        <c:firstSliceAng val="0"/>
        <c:holeSize val="60"/>
      </c:doughnut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204089946771918"/>
          <c:y val="9.3119195173672176E-2"/>
          <c:w val="0.49591833463565144"/>
          <c:h val="0.81376160965265565"/>
        </c:manualLayout>
      </c:layout>
      <c:doughnutChart>
        <c:varyColors val="1"/>
        <c:ser>
          <c:idx val="0"/>
          <c:order val="0"/>
          <c:spPr>
            <a:ln w="12700"/>
          </c:spPr>
          <c:dPt>
            <c:idx val="0"/>
            <c:bubble3D val="0"/>
            <c:spPr>
              <a:solidFill>
                <a:srgbClr val="4EADBB"/>
              </a:solidFill>
              <a:ln w="12700">
                <a:solidFill>
                  <a:srgbClr val="FFFFFF"/>
                </a:solidFill>
                <a:prstDash val="solid"/>
              </a:ln>
            </c:spPr>
            <c:extLst>
              <c:ext xmlns:c16="http://schemas.microsoft.com/office/drawing/2014/chart" uri="{C3380CC4-5D6E-409C-BE32-E72D297353CC}">
                <c16:uniqueId val="{00000001-DBAB-4D5A-8E3E-295133379B99}"/>
              </c:ext>
            </c:extLst>
          </c:dPt>
          <c:dPt>
            <c:idx val="1"/>
            <c:bubble3D val="0"/>
            <c:spPr>
              <a:solidFill>
                <a:srgbClr val="4EADBB">
                  <a:lumMod val="75000"/>
                </a:srgbClr>
              </a:solidFill>
              <a:ln w="12700">
                <a:solidFill>
                  <a:schemeClr val="lt1"/>
                </a:solidFill>
              </a:ln>
              <a:effectLst/>
            </c:spPr>
            <c:extLst>
              <c:ext xmlns:c16="http://schemas.microsoft.com/office/drawing/2014/chart" uri="{C3380CC4-5D6E-409C-BE32-E72D297353CC}">
                <c16:uniqueId val="{00000003-DBAB-4D5A-8E3E-295133379B99}"/>
              </c:ext>
            </c:extLst>
          </c:dPt>
          <c:dPt>
            <c:idx val="2"/>
            <c:bubble3D val="0"/>
            <c:spPr>
              <a:solidFill>
                <a:srgbClr val="FFFF00"/>
              </a:solidFill>
              <a:ln w="12700">
                <a:solidFill>
                  <a:srgbClr val="FFFFFF"/>
                </a:solidFill>
                <a:prstDash val="solid"/>
              </a:ln>
            </c:spPr>
            <c:extLst>
              <c:ext xmlns:c16="http://schemas.microsoft.com/office/drawing/2014/chart" uri="{C3380CC4-5D6E-409C-BE32-E72D297353CC}">
                <c16:uniqueId val="{00000005-DBAB-4D5A-8E3E-295133379B99}"/>
              </c:ext>
            </c:extLst>
          </c:dPt>
          <c:dPt>
            <c:idx val="3"/>
            <c:bubble3D val="0"/>
            <c:spPr>
              <a:solidFill>
                <a:srgbClr val="0F844A"/>
              </a:solidFill>
              <a:ln w="12700">
                <a:solidFill>
                  <a:srgbClr val="FFFFFF"/>
                </a:solidFill>
                <a:prstDash val="solid"/>
              </a:ln>
            </c:spPr>
            <c:extLst>
              <c:ext xmlns:c16="http://schemas.microsoft.com/office/drawing/2014/chart" uri="{C3380CC4-5D6E-409C-BE32-E72D297353CC}">
                <c16:uniqueId val="{00000007-DBAB-4D5A-8E3E-295133379B99}"/>
              </c:ext>
            </c:extLst>
          </c:dPt>
          <c:dPt>
            <c:idx val="4"/>
            <c:bubble3D val="0"/>
            <c:spPr>
              <a:solidFill>
                <a:srgbClr val="753C09"/>
              </a:solidFill>
              <a:ln w="12700">
                <a:solidFill>
                  <a:srgbClr val="FFFFFF"/>
                </a:solidFill>
                <a:prstDash val="solid"/>
              </a:ln>
            </c:spPr>
            <c:extLst>
              <c:ext xmlns:c16="http://schemas.microsoft.com/office/drawing/2014/chart" uri="{C3380CC4-5D6E-409C-BE32-E72D297353CC}">
                <c16:uniqueId val="{00000009-DBAB-4D5A-8E3E-295133379B99}"/>
              </c:ext>
            </c:extLst>
          </c:dPt>
          <c:dPt>
            <c:idx val="5"/>
            <c:bubble3D val="0"/>
            <c:spPr>
              <a:solidFill>
                <a:srgbClr val="460D56"/>
              </a:solidFill>
              <a:ln w="12700">
                <a:solidFill>
                  <a:srgbClr val="FFFFFF"/>
                </a:solidFill>
                <a:prstDash val="solid"/>
              </a:ln>
            </c:spPr>
            <c:extLst>
              <c:ext xmlns:c16="http://schemas.microsoft.com/office/drawing/2014/chart" uri="{C3380CC4-5D6E-409C-BE32-E72D297353CC}">
                <c16:uniqueId val="{0000000B-DBAB-4D5A-8E3E-295133379B99}"/>
              </c:ext>
            </c:extLst>
          </c:dPt>
          <c:dPt>
            <c:idx val="6"/>
            <c:bubble3D val="0"/>
            <c:spPr>
              <a:solidFill>
                <a:srgbClr val="EA7911"/>
              </a:solidFill>
              <a:ln w="12700">
                <a:solidFill>
                  <a:srgbClr val="FFFFFF"/>
                </a:solidFill>
                <a:prstDash val="solid"/>
              </a:ln>
            </c:spPr>
            <c:extLst>
              <c:ext xmlns:c16="http://schemas.microsoft.com/office/drawing/2014/chart" uri="{C3380CC4-5D6E-409C-BE32-E72D297353CC}">
                <c16:uniqueId val="{0000000D-DBAB-4D5A-8E3E-295133379B99}"/>
              </c:ext>
            </c:extLst>
          </c:dPt>
          <c:dPt>
            <c:idx val="7"/>
            <c:bubble3D val="0"/>
            <c:spPr>
              <a:solidFill>
                <a:srgbClr val="FFFFFF">
                  <a:lumMod val="65000"/>
                </a:srgbClr>
              </a:solidFill>
              <a:ln w="12700">
                <a:solidFill>
                  <a:schemeClr val="lt1"/>
                </a:solidFill>
              </a:ln>
              <a:effectLst/>
            </c:spPr>
            <c:extLst>
              <c:ext xmlns:c16="http://schemas.microsoft.com/office/drawing/2014/chart" uri="{C3380CC4-5D6E-409C-BE32-E72D297353CC}">
                <c16:uniqueId val="{0000000F-DBAB-4D5A-8E3E-295133379B99}"/>
              </c:ext>
            </c:extLst>
          </c:dPt>
          <c:dPt>
            <c:idx val="8"/>
            <c:bubble3D val="0"/>
            <c:spPr>
              <a:solidFill>
                <a:srgbClr val="FFFFFF">
                  <a:lumMod val="50000"/>
                </a:srgbClr>
              </a:solidFill>
              <a:ln w="12700">
                <a:solidFill>
                  <a:srgbClr val="FFFFFF"/>
                </a:solidFill>
                <a:prstDash val="solid"/>
              </a:ln>
            </c:spPr>
            <c:extLst>
              <c:ext xmlns:c16="http://schemas.microsoft.com/office/drawing/2014/chart" uri="{C3380CC4-5D6E-409C-BE32-E72D297353CC}">
                <c16:uniqueId val="{00000011-DBAB-4D5A-8E3E-295133379B99}"/>
              </c:ext>
            </c:extLst>
          </c:dPt>
          <c:dPt>
            <c:idx val="9"/>
            <c:bubble3D val="0"/>
            <c:spPr>
              <a:solidFill>
                <a:srgbClr val="000000"/>
              </a:solidFill>
              <a:ln w="12700">
                <a:solidFill>
                  <a:srgbClr val="FFFFFF"/>
                </a:solidFill>
              </a:ln>
            </c:spPr>
            <c:extLst>
              <c:ext xmlns:c16="http://schemas.microsoft.com/office/drawing/2014/chart" uri="{C3380CC4-5D6E-409C-BE32-E72D297353CC}">
                <c16:uniqueId val="{00000013-DBAB-4D5A-8E3E-295133379B99}"/>
              </c:ext>
            </c:extLst>
          </c:dPt>
          <c:dLbls>
            <c:dLbl>
              <c:idx val="0"/>
              <c:layout>
                <c:manualLayout>
                  <c:x val="8.9906700593723368E-2"/>
                  <c:y val="-0.10020876826722339"/>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BAB-4D5A-8E3E-295133379B99}"/>
                </c:ext>
              </c:extLst>
            </c:dLbl>
            <c:dLbl>
              <c:idx val="1"/>
              <c:layout>
                <c:manualLayout>
                  <c:x val="0.12045143821854072"/>
                  <c:y val="2.5037135383118744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BAB-4D5A-8E3E-295133379B99}"/>
                </c:ext>
              </c:extLst>
            </c:dLbl>
            <c:dLbl>
              <c:idx val="2"/>
              <c:layout>
                <c:manualLayout>
                  <c:x val="0.11025254106233663"/>
                  <c:y val="8.9049991455575572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BAB-4D5A-8E3E-295133379B99}"/>
                </c:ext>
              </c:extLst>
            </c:dLbl>
            <c:dLbl>
              <c:idx val="3"/>
              <c:layout>
                <c:manualLayout>
                  <c:x val="6.9537485184382533E-2"/>
                  <c:y val="0.11689517524833593"/>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BAB-4D5A-8E3E-295133379B99}"/>
                </c:ext>
              </c:extLst>
            </c:dLbl>
            <c:dLbl>
              <c:idx val="4"/>
              <c:layout>
                <c:manualLayout>
                  <c:x val="1.5821607925919953E-3"/>
                  <c:y val="0.12803535200837793"/>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BAB-4D5A-8E3E-295133379B99}"/>
                </c:ext>
              </c:extLst>
            </c:dLbl>
            <c:dLbl>
              <c:idx val="5"/>
              <c:layout>
                <c:manualLayout>
                  <c:x val="-6.9656812776078825E-2"/>
                  <c:y val="0.13082587339353866"/>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BAB-4D5A-8E3E-295133379B99}"/>
                </c:ext>
              </c:extLst>
            </c:dLbl>
            <c:dLbl>
              <c:idx val="6"/>
              <c:layout>
                <c:manualLayout>
                  <c:x val="-0.13743836301807841"/>
                  <c:y val="-1.1084309369509111E-2"/>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BAB-4D5A-8E3E-295133379B99}"/>
                </c:ext>
              </c:extLst>
            </c:dLbl>
            <c:dLbl>
              <c:idx val="7"/>
              <c:layout>
                <c:manualLayout>
                  <c:x val="-7.6315078352209034E-2"/>
                  <c:y val="-0.10576902010787884"/>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BAB-4D5A-8E3E-295133379B99}"/>
                </c:ext>
              </c:extLst>
            </c:dLbl>
            <c:dLbl>
              <c:idx val="8"/>
              <c:layout>
                <c:manualLayout>
                  <c:x val="-3.221256364361183E-2"/>
                  <c:y val="-0.1263049965165039"/>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DBAB-4D5A-8E3E-295133379B99}"/>
                </c:ext>
              </c:extLst>
            </c:dLbl>
            <c:dLbl>
              <c:idx val="9"/>
              <c:layout>
                <c:manualLayout>
                  <c:x val="3.6088862656391739E-2"/>
                  <c:y val="-0.12247733734028494"/>
                </c:manualLayout>
              </c:layout>
              <c:numFmt formatCode="0.0\ %" sourceLinked="0"/>
              <c:spPr>
                <a:noFill/>
                <a:ln w="25400">
                  <a:noFill/>
                </a:ln>
              </c:spPr>
              <c:txPr>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DBAB-4D5A-8E3E-295133379B99}"/>
                </c:ext>
              </c:extLst>
            </c:dLbl>
            <c:numFmt formatCode="0.0\ %" sourceLinked="0"/>
            <c:spPr>
              <a:noFill/>
              <a:ln w="25400">
                <a:noFill/>
              </a:ln>
            </c:spPr>
            <c:txPr>
              <a:bodyPr wrap="square" lIns="38100" tIns="19050" rIns="38100" bIns="19050" anchor="ctr">
                <a:spAutoFit/>
              </a:bodyPr>
              <a:lstStyle/>
              <a:p>
                <a:pPr>
                  <a:defRPr sz="1400" b="0" i="0" u="none" strike="noStrike" baseline="0">
                    <a:solidFill>
                      <a:srgbClr val="424242"/>
                    </a:solidFill>
                    <a:latin typeface="Calibri"/>
                    <a:ea typeface="Calibri"/>
                    <a:cs typeface="Calibri"/>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Vsidata!$BI$2:$BR$2</c:f>
              <c:strCache>
                <c:ptCount val="10"/>
                <c:pt idx="0">
                  <c:v>Hydro power</c:v>
                </c:pt>
                <c:pt idx="1">
                  <c:v>Wind power</c:v>
                </c:pt>
                <c:pt idx="2">
                  <c:v>Solar power</c:v>
                </c:pt>
                <c:pt idx="3">
                  <c:v>Biomass</c:v>
                </c:pt>
                <c:pt idx="4">
                  <c:v>Peat</c:v>
                </c:pt>
                <c:pt idx="5">
                  <c:v>Waste fuels</c:v>
                </c:pt>
                <c:pt idx="6">
                  <c:v>Nuclear power</c:v>
                </c:pt>
                <c:pt idx="7">
                  <c:v>Natural gas</c:v>
                </c:pt>
                <c:pt idx="8">
                  <c:v>Coal</c:v>
                </c:pt>
                <c:pt idx="9">
                  <c:v>Oil </c:v>
                </c:pt>
              </c:strCache>
            </c:strRef>
          </c:cat>
          <c:val>
            <c:numRef>
              <c:f>Vsidata!$BI$97:$BR$97</c:f>
              <c:numCache>
                <c:formatCode>General</c:formatCode>
                <c:ptCount val="10"/>
                <c:pt idx="0">
                  <c:v>22.5</c:v>
                </c:pt>
                <c:pt idx="1">
                  <c:v>11.8</c:v>
                </c:pt>
                <c:pt idx="2">
                  <c:v>0.4</c:v>
                </c:pt>
                <c:pt idx="3">
                  <c:v>18.3</c:v>
                </c:pt>
                <c:pt idx="4">
                  <c:v>2.9</c:v>
                </c:pt>
                <c:pt idx="5">
                  <c:v>1.2</c:v>
                </c:pt>
                <c:pt idx="6">
                  <c:v>32.700000000000003</c:v>
                </c:pt>
                <c:pt idx="7">
                  <c:v>5.3</c:v>
                </c:pt>
                <c:pt idx="8">
                  <c:v>4.7</c:v>
                </c:pt>
                <c:pt idx="9">
                  <c:v>0.2</c:v>
                </c:pt>
              </c:numCache>
            </c:numRef>
          </c:val>
          <c:extLst>
            <c:ext xmlns:c16="http://schemas.microsoft.com/office/drawing/2014/chart" uri="{C3380CC4-5D6E-409C-BE32-E72D297353CC}">
              <c16:uniqueId val="{00000014-DBAB-4D5A-8E3E-295133379B99}"/>
            </c:ext>
          </c:extLst>
        </c:ser>
        <c:dLbls>
          <c:showLegendKey val="0"/>
          <c:showVal val="0"/>
          <c:showCatName val="0"/>
          <c:showSerName val="0"/>
          <c:showPercent val="0"/>
          <c:showBubbleSize val="0"/>
          <c:showLeaderLines val="0"/>
        </c:dLbls>
        <c:firstSliceAng val="0"/>
        <c:holeSize val="60"/>
      </c:doughnut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0.783</cdr:x>
      <cdr:y>0.42475</cdr:y>
    </cdr:from>
    <cdr:to>
      <cdr:x>0.784</cdr:x>
      <cdr:y>0.426</cdr:y>
    </cdr:to>
    <cdr:sp macro="" textlink="">
      <cdr:nvSpPr>
        <cdr:cNvPr id="17409" name="Text Box 1"/>
        <cdr:cNvSpPr txBox="1">
          <a:spLocks xmlns:a="http://schemas.openxmlformats.org/drawingml/2006/main" noChangeArrowheads="1"/>
        </cdr:cNvSpPr>
      </cdr:nvSpPr>
      <cdr:spPr bwMode="auto">
        <a:xfrm xmlns:a="http://schemas.openxmlformats.org/drawingml/2006/main">
          <a:off x="4718686" y="1562100"/>
          <a:ext cx="1270634" cy="93043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lIns="45720" tIns="27432" rIns="0" bIns="0" anchor="t" upright="1"/>
        <a:lstStyle xmlns:a="http://schemas.openxmlformats.org/drawingml/2006/main"/>
        <a:p xmlns:a="http://schemas.openxmlformats.org/drawingml/2006/main">
          <a:pPr algn="l" rtl="0">
            <a:defRPr sz="1000"/>
          </a:pPr>
          <a:r>
            <a:rPr lang="fi-FI" sz="1400" b="1" i="0" u="none" strike="noStrike" baseline="0">
              <a:solidFill>
                <a:schemeClr val="tx1">
                  <a:lumMod val="75000"/>
                  <a:lumOff val="25000"/>
                </a:schemeClr>
              </a:solidFill>
              <a:latin typeface="+mn-lt"/>
              <a:ea typeface="Verdana"/>
              <a:cs typeface="Verdana"/>
            </a:rPr>
            <a:t>Other consumption total 53 %</a:t>
          </a:r>
        </a:p>
      </cdr:txBody>
    </cdr:sp>
  </cdr:relSizeAnchor>
  <cdr:relSizeAnchor xmlns:cdr="http://schemas.openxmlformats.org/drawingml/2006/chartDrawing">
    <cdr:from>
      <cdr:x>0.04932</cdr:x>
      <cdr:y>0.46295</cdr:y>
    </cdr:from>
    <cdr:to>
      <cdr:x>0.27907</cdr:x>
      <cdr:y>0.61809</cdr:y>
    </cdr:to>
    <cdr:sp macro="" textlink="">
      <cdr:nvSpPr>
        <cdr:cNvPr id="17411" name="Text Box 3"/>
        <cdr:cNvSpPr txBox="1">
          <a:spLocks xmlns:a="http://schemas.openxmlformats.org/drawingml/2006/main" noChangeArrowheads="1"/>
        </cdr:cNvSpPr>
      </cdr:nvSpPr>
      <cdr:spPr bwMode="auto">
        <a:xfrm xmlns:a="http://schemas.openxmlformats.org/drawingml/2006/main">
          <a:off x="352425" y="2136141"/>
          <a:ext cx="1682625" cy="72835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lIns="45720" tIns="27432" rIns="0" bIns="0" anchor="t" upright="1"/>
        <a:lstStyle xmlns:a="http://schemas.openxmlformats.org/drawingml/2006/main"/>
        <a:p xmlns:a="http://schemas.openxmlformats.org/drawingml/2006/main">
          <a:pPr algn="l" rtl="0">
            <a:defRPr sz="1000"/>
          </a:pPr>
          <a:r>
            <a:rPr lang="fi-FI" sz="1400" b="1" i="0" u="none" strike="noStrike" baseline="0">
              <a:solidFill>
                <a:schemeClr val="tx1">
                  <a:lumMod val="75000"/>
                  <a:lumOff val="25000"/>
                </a:schemeClr>
              </a:solidFill>
              <a:latin typeface="+mn-lt"/>
              <a:ea typeface="Verdana"/>
              <a:cs typeface="Verdana"/>
            </a:rPr>
            <a:t>Industry </a:t>
          </a:r>
        </a:p>
        <a:p xmlns:a="http://schemas.openxmlformats.org/drawingml/2006/main">
          <a:pPr algn="l" rtl="0">
            <a:defRPr sz="1000"/>
          </a:pPr>
          <a:r>
            <a:rPr lang="fi-FI" sz="1400" b="1" i="0" u="none" strike="noStrike" baseline="0">
              <a:solidFill>
                <a:schemeClr val="tx1">
                  <a:lumMod val="75000"/>
                  <a:lumOff val="25000"/>
                </a:schemeClr>
              </a:solidFill>
              <a:latin typeface="+mn-lt"/>
              <a:ea typeface="Verdana"/>
              <a:cs typeface="Verdana"/>
            </a:rPr>
            <a:t>total 44 %</a:t>
          </a:r>
        </a:p>
      </cdr:txBody>
    </cdr:sp>
  </cdr:relSizeAnchor>
  <cdr:relSizeAnchor xmlns:cdr="http://schemas.openxmlformats.org/drawingml/2006/chartDrawing">
    <cdr:from>
      <cdr:x>0.44439</cdr:x>
      <cdr:y>0.46056</cdr:y>
    </cdr:from>
    <cdr:to>
      <cdr:x>0.60334</cdr:x>
      <cdr:y>0.54239</cdr:y>
    </cdr:to>
    <cdr:sp macro="" textlink="">
      <cdr:nvSpPr>
        <cdr:cNvPr id="4" name="Tekstiruutu 1"/>
        <cdr:cNvSpPr txBox="1"/>
      </cdr:nvSpPr>
      <cdr:spPr>
        <a:xfrm xmlns:a="http://schemas.openxmlformats.org/drawingml/2006/main">
          <a:off x="3326992" y="2105680"/>
          <a:ext cx="1190003" cy="3741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800" b="1">
              <a:solidFill>
                <a:schemeClr val="tx1">
                  <a:lumMod val="65000"/>
                  <a:lumOff val="35000"/>
                </a:schemeClr>
              </a:solidFill>
            </a:rPr>
            <a:t>82 TWh</a:t>
          </a:r>
        </a:p>
      </cdr:txBody>
    </cdr:sp>
  </cdr:relSizeAnchor>
  <cdr:relSizeAnchor xmlns:cdr="http://schemas.openxmlformats.org/drawingml/2006/chartDrawing">
    <cdr:from>
      <cdr:x>0.77966</cdr:x>
      <cdr:y>0.45037</cdr:y>
    </cdr:from>
    <cdr:to>
      <cdr:x>0.93903</cdr:x>
      <cdr:y>0.60317</cdr:y>
    </cdr:to>
    <cdr:sp macro="" textlink="">
      <cdr:nvSpPr>
        <cdr:cNvPr id="2" name="TextBox 1">
          <a:extLst xmlns:a="http://schemas.openxmlformats.org/drawingml/2006/main">
            <a:ext uri="{FF2B5EF4-FFF2-40B4-BE49-F238E27FC236}">
              <a16:creationId xmlns:a16="http://schemas.microsoft.com/office/drawing/2014/main" id="{D0C14320-A7EC-1D74-CADA-DD680BB8C281}"/>
            </a:ext>
          </a:extLst>
        </cdr:cNvPr>
        <cdr:cNvSpPr txBox="1"/>
      </cdr:nvSpPr>
      <cdr:spPr>
        <a:xfrm xmlns:a="http://schemas.openxmlformats.org/drawingml/2006/main">
          <a:off x="6475998" y="2177142"/>
          <a:ext cx="1323703" cy="73866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1400" b="1" dirty="0" err="1">
              <a:solidFill>
                <a:schemeClr val="tx1">
                  <a:lumMod val="65000"/>
                  <a:lumOff val="35000"/>
                </a:schemeClr>
              </a:solidFill>
            </a:rPr>
            <a:t>Other</a:t>
          </a:r>
          <a:r>
            <a:rPr lang="fi-FI" sz="1400" b="1" dirty="0">
              <a:solidFill>
                <a:schemeClr val="tx1">
                  <a:lumMod val="65000"/>
                  <a:lumOff val="35000"/>
                </a:schemeClr>
              </a:solidFill>
            </a:rPr>
            <a:t> </a:t>
          </a:r>
          <a:r>
            <a:rPr lang="fi-FI" sz="1400" b="1" dirty="0" err="1">
              <a:solidFill>
                <a:schemeClr val="tx1">
                  <a:lumMod val="65000"/>
                  <a:lumOff val="35000"/>
                </a:schemeClr>
              </a:solidFill>
            </a:rPr>
            <a:t>Consumption</a:t>
          </a:r>
          <a:r>
            <a:rPr lang="fi-FI" sz="1400" b="1" dirty="0">
              <a:solidFill>
                <a:schemeClr val="tx1">
                  <a:lumMod val="65000"/>
                  <a:lumOff val="35000"/>
                </a:schemeClr>
              </a:solidFill>
            </a:rPr>
            <a:t> </a:t>
          </a:r>
          <a:r>
            <a:rPr lang="fi-FI" sz="1400" b="1" dirty="0" err="1">
              <a:solidFill>
                <a:schemeClr val="tx1">
                  <a:lumMod val="65000"/>
                  <a:lumOff val="35000"/>
                </a:schemeClr>
              </a:solidFill>
            </a:rPr>
            <a:t>total</a:t>
          </a:r>
          <a:r>
            <a:rPr lang="fi-FI" sz="1400" b="1" dirty="0">
              <a:solidFill>
                <a:schemeClr val="tx1">
                  <a:lumMod val="65000"/>
                  <a:lumOff val="35000"/>
                </a:schemeClr>
              </a:solidFill>
            </a:rPr>
            <a:t> 52%</a:t>
          </a:r>
          <a:endParaRPr lang="en-US" sz="1400" b="1" dirty="0">
            <a:solidFill>
              <a:schemeClr val="tx1">
                <a:lumMod val="65000"/>
                <a:lumOff val="35000"/>
              </a:schemeClr>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0.09455</cdr:x>
      <cdr:y>0.21365</cdr:y>
    </cdr:from>
    <cdr:to>
      <cdr:x>0.20889</cdr:x>
      <cdr:y>0.39398</cdr:y>
    </cdr:to>
    <cdr:sp macro="" textlink="">
      <cdr:nvSpPr>
        <cdr:cNvPr id="2" name="Tekstiruutu 1"/>
        <cdr:cNvSpPr txBox="1"/>
      </cdr:nvSpPr>
      <cdr:spPr>
        <a:xfrm xmlns:a="http://schemas.openxmlformats.org/drawingml/2006/main">
          <a:off x="542925" y="952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0.2213</cdr:x>
      <cdr:y>0.07635</cdr:y>
    </cdr:to>
    <cdr:sp macro="" textlink="">
      <cdr:nvSpPr>
        <cdr:cNvPr id="3" name="Tekstiruutu 2"/>
        <cdr:cNvSpPr txBox="1"/>
      </cdr:nvSpPr>
      <cdr:spPr>
        <a:xfrm xmlns:a="http://schemas.openxmlformats.org/drawingml/2006/main">
          <a:off x="0" y="0"/>
          <a:ext cx="1565532" cy="2742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400" b="1">
              <a:solidFill>
                <a:schemeClr val="tx1">
                  <a:lumMod val="75000"/>
                  <a:lumOff val="25000"/>
                </a:schemeClr>
              </a:solidFill>
              <a:latin typeface="+mn-lt"/>
              <a:ea typeface="Verdana" panose="020B0604030504040204" pitchFamily="34" charset="0"/>
              <a:cs typeface="Verdana" panose="020B0604030504040204" pitchFamily="34" charset="0"/>
            </a:rPr>
            <a:t>MW and GWh</a:t>
          </a:r>
        </a:p>
      </cdr:txBody>
    </cdr:sp>
  </cdr:relSizeAnchor>
</c:userShapes>
</file>

<file path=ppt/drawings/drawing11.xml><?xml version="1.0" encoding="utf-8"?>
<c:userShapes xmlns:c="http://schemas.openxmlformats.org/drawingml/2006/chart">
  <cdr:relSizeAnchor xmlns:cdr="http://schemas.openxmlformats.org/drawingml/2006/chartDrawing">
    <cdr:from>
      <cdr:x>0.0793</cdr:x>
      <cdr:y>0.2079</cdr:y>
    </cdr:from>
    <cdr:to>
      <cdr:x>0.19114</cdr:x>
      <cdr:y>0.39648</cdr:y>
    </cdr:to>
    <cdr:sp macro="" textlink="">
      <cdr:nvSpPr>
        <cdr:cNvPr id="2" name="Tekstiruutu 1"/>
        <cdr:cNvSpPr txBox="1"/>
      </cdr:nvSpPr>
      <cdr:spPr>
        <a:xfrm xmlns:a="http://schemas.openxmlformats.org/drawingml/2006/main">
          <a:off x="542925" y="952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0.20505</cdr:x>
      <cdr:y>0.06835</cdr:y>
    </cdr:to>
    <cdr:sp macro="" textlink="">
      <cdr:nvSpPr>
        <cdr:cNvPr id="3" name="Tekstiruutu 2"/>
        <cdr:cNvSpPr txBox="1"/>
      </cdr:nvSpPr>
      <cdr:spPr>
        <a:xfrm xmlns:a="http://schemas.openxmlformats.org/drawingml/2006/main">
          <a:off x="0" y="0"/>
          <a:ext cx="1565532" cy="2742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400" b="1">
              <a:solidFill>
                <a:schemeClr val="tx1">
                  <a:lumMod val="75000"/>
                  <a:lumOff val="25000"/>
                </a:schemeClr>
              </a:solidFill>
              <a:latin typeface="+mn-lt"/>
              <a:ea typeface="Verdana" panose="020B0604030504040204" pitchFamily="34" charset="0"/>
              <a:cs typeface="Verdana" panose="020B0604030504040204" pitchFamily="34" charset="0"/>
            </a:rPr>
            <a:t>MW and GWh</a:t>
          </a:r>
        </a:p>
      </cdr:txBody>
    </cdr:sp>
  </cdr:relSizeAnchor>
</c:userShapes>
</file>

<file path=ppt/drawings/drawing12.xml><?xml version="1.0" encoding="utf-8"?>
<c:userShapes xmlns:c="http://schemas.openxmlformats.org/drawingml/2006/chart">
  <cdr:relSizeAnchor xmlns:cdr="http://schemas.openxmlformats.org/drawingml/2006/chartDrawing">
    <cdr:from>
      <cdr:x>0.67325</cdr:x>
      <cdr:y>0</cdr:y>
    </cdr:from>
    <cdr:to>
      <cdr:x>0.676</cdr:x>
      <cdr:y>0</cdr:y>
    </cdr:to>
    <cdr:sp macro="" textlink="">
      <cdr:nvSpPr>
        <cdr:cNvPr id="3" name="Tekstiruutu 2"/>
        <cdr:cNvSpPr txBox="1"/>
      </cdr:nvSpPr>
      <cdr:spPr>
        <a:xfrm xmlns:a="http://schemas.openxmlformats.org/drawingml/2006/main">
          <a:off x="7915275" y="0"/>
          <a:ext cx="1295400" cy="3485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fi-FI" sz="1400" b="1" i="0" baseline="0">
              <a:solidFill>
                <a:schemeClr val="tx1">
                  <a:lumMod val="75000"/>
                  <a:lumOff val="25000"/>
                </a:schemeClr>
              </a:solidFill>
              <a:effectLst/>
              <a:latin typeface="+mn-lt"/>
              <a:ea typeface="Verdana" panose="020B0604030504040204" pitchFamily="34" charset="0"/>
              <a:cs typeface="Verdana" panose="020B0604030504040204" pitchFamily="34" charset="0"/>
            </a:rPr>
            <a:t>g CO</a:t>
          </a:r>
          <a:r>
            <a:rPr lang="fi-FI" sz="1400" b="1" i="0" baseline="-25000">
              <a:solidFill>
                <a:schemeClr val="tx1">
                  <a:lumMod val="75000"/>
                  <a:lumOff val="25000"/>
                </a:schemeClr>
              </a:solidFill>
              <a:effectLst/>
              <a:latin typeface="+mn-lt"/>
              <a:ea typeface="Verdana" panose="020B0604030504040204" pitchFamily="34" charset="0"/>
              <a:cs typeface="Verdana" panose="020B0604030504040204" pitchFamily="34" charset="0"/>
            </a:rPr>
            <a:t>2</a:t>
          </a:r>
          <a:r>
            <a:rPr lang="fi-FI" sz="1400" b="1" i="0" baseline="0">
              <a:solidFill>
                <a:schemeClr val="tx1">
                  <a:lumMod val="75000"/>
                  <a:lumOff val="25000"/>
                </a:schemeClr>
              </a:solidFill>
              <a:effectLst/>
              <a:latin typeface="+mn-lt"/>
              <a:ea typeface="Verdana" panose="020B0604030504040204" pitchFamily="34" charset="0"/>
              <a:cs typeface="Verdana" panose="020B0604030504040204" pitchFamily="34" charset="0"/>
            </a:rPr>
            <a:t> / kWh(e)</a:t>
          </a:r>
          <a:endParaRPr lang="fi-FI" sz="1100"/>
        </a:p>
      </cdr:txBody>
    </cdr:sp>
  </cdr:relSizeAnchor>
  <cdr:relSizeAnchor xmlns:cdr="http://schemas.openxmlformats.org/drawingml/2006/chartDrawing">
    <cdr:from>
      <cdr:x>0.77953</cdr:x>
      <cdr:y>0.01921</cdr:y>
    </cdr:from>
    <cdr:to>
      <cdr:x>0.99375</cdr:x>
      <cdr:y>0.12198</cdr:y>
    </cdr:to>
    <cdr:sp macro="" textlink="">
      <cdr:nvSpPr>
        <cdr:cNvPr id="4" name="Tekstiruutu 1"/>
        <cdr:cNvSpPr txBox="1"/>
      </cdr:nvSpPr>
      <cdr:spPr>
        <a:xfrm xmlns:a="http://schemas.openxmlformats.org/drawingml/2006/main">
          <a:off x="5867401" y="60513"/>
          <a:ext cx="1473508" cy="3721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rtl="0" eaLnBrk="1" fontAlgn="auto" latinLnBrk="0" hangingPunct="1">
            <a:lnSpc>
              <a:spcPts val="1400"/>
            </a:lnSpc>
            <a:spcBef>
              <a:spcPts val="0"/>
            </a:spcBef>
            <a:spcAft>
              <a:spcPts val="0"/>
            </a:spcAft>
            <a:buClrTx/>
            <a:buSzTx/>
            <a:buFontTx/>
            <a:buNone/>
            <a:tabLst/>
            <a:defRPr/>
          </a:pPr>
          <a:r>
            <a:rPr lang="fi-FI" sz="1400" b="1" i="0" baseline="0">
              <a:solidFill>
                <a:schemeClr val="tx1">
                  <a:lumMod val="75000"/>
                  <a:lumOff val="25000"/>
                </a:schemeClr>
              </a:solidFill>
              <a:effectLst/>
              <a:latin typeface="+mn-lt"/>
              <a:ea typeface="Verdana" panose="020B0604030504040204" pitchFamily="34" charset="0"/>
              <a:cs typeface="Verdana" panose="020B0604030504040204" pitchFamily="34" charset="0"/>
            </a:rPr>
            <a:t>g CO</a:t>
          </a:r>
          <a:r>
            <a:rPr lang="fi-FI" sz="1400" b="1" i="0" baseline="-25000">
              <a:solidFill>
                <a:schemeClr val="tx1">
                  <a:lumMod val="75000"/>
                  <a:lumOff val="25000"/>
                </a:schemeClr>
              </a:solidFill>
              <a:effectLst/>
              <a:latin typeface="+mn-lt"/>
              <a:ea typeface="Verdana" panose="020B0604030504040204" pitchFamily="34" charset="0"/>
              <a:cs typeface="Verdana" panose="020B0604030504040204" pitchFamily="34" charset="0"/>
            </a:rPr>
            <a:t>2</a:t>
          </a:r>
          <a:r>
            <a:rPr lang="fi-FI" sz="1400" b="1" i="0" baseline="0">
              <a:solidFill>
                <a:schemeClr val="tx1">
                  <a:lumMod val="75000"/>
                  <a:lumOff val="25000"/>
                </a:schemeClr>
              </a:solidFill>
              <a:effectLst/>
              <a:latin typeface="+mn-lt"/>
              <a:ea typeface="Verdana" panose="020B0604030504040204" pitchFamily="34" charset="0"/>
              <a:cs typeface="Verdana" panose="020B0604030504040204" pitchFamily="34" charset="0"/>
            </a:rPr>
            <a:t> / kWh(e)</a:t>
          </a:r>
          <a:endParaRPr lang="fi-FI" sz="1100"/>
        </a:p>
      </cdr:txBody>
    </cdr:sp>
  </cdr:relSizeAnchor>
</c:userShapes>
</file>

<file path=ppt/drawings/drawing13.xml><?xml version="1.0" encoding="utf-8"?>
<c:userShapes xmlns:c="http://schemas.openxmlformats.org/drawingml/2006/chart">
  <cdr:relSizeAnchor xmlns:cdr="http://schemas.openxmlformats.org/drawingml/2006/chartDrawing">
    <cdr:from>
      <cdr:x>0.71175</cdr:x>
      <cdr:y>0.3925</cdr:y>
    </cdr:from>
    <cdr:to>
      <cdr:x>0.74225</cdr:x>
      <cdr:y>0.40375</cdr:y>
    </cdr:to>
    <cdr:sp macro="" textlink="">
      <cdr:nvSpPr>
        <cdr:cNvPr id="1025" name="Text Box 1"/>
        <cdr:cNvSpPr txBox="1">
          <a:spLocks xmlns:a="http://schemas.openxmlformats.org/drawingml/2006/main" noChangeArrowheads="1"/>
        </cdr:cNvSpPr>
      </cdr:nvSpPr>
      <cdr:spPr bwMode="auto">
        <a:xfrm xmlns:a="http://schemas.openxmlformats.org/drawingml/2006/main">
          <a:off x="6551093" y="1358575"/>
          <a:ext cx="336189" cy="8710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14.xml><?xml version="1.0" encoding="utf-8"?>
<c:userShapes xmlns:c="http://schemas.openxmlformats.org/drawingml/2006/chart">
  <cdr:relSizeAnchor xmlns:cdr="http://schemas.openxmlformats.org/drawingml/2006/chartDrawing">
    <cdr:from>
      <cdr:x>0.24826</cdr:x>
      <cdr:y>0.02495</cdr:y>
    </cdr:from>
    <cdr:to>
      <cdr:x>0.87027</cdr:x>
      <cdr:y>0.18253</cdr:y>
    </cdr:to>
    <cdr:sp macro="" textlink="">
      <cdr:nvSpPr>
        <cdr:cNvPr id="3" name="TextBox 2">
          <a:extLst xmlns:a="http://schemas.openxmlformats.org/drawingml/2006/main">
            <a:ext uri="{FF2B5EF4-FFF2-40B4-BE49-F238E27FC236}">
              <a16:creationId xmlns:a16="http://schemas.microsoft.com/office/drawing/2014/main" id="{82934ED6-A11B-717C-B245-D4121BB11AB1}"/>
            </a:ext>
          </a:extLst>
        </cdr:cNvPr>
        <cdr:cNvSpPr txBox="1"/>
      </cdr:nvSpPr>
      <cdr:spPr>
        <a:xfrm xmlns:a="http://schemas.openxmlformats.org/drawingml/2006/main">
          <a:off x="2291064" y="111294"/>
          <a:ext cx="5740066" cy="70288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rtl="0">
            <a:defRPr sz="1400" b="0" i="0" u="none" strike="noStrike" kern="1200" spc="0" baseline="0">
              <a:solidFill>
                <a:srgbClr val="000000">
                  <a:lumMod val="65000"/>
                  <a:lumOff val="35000"/>
                </a:srgbClr>
              </a:solidFill>
              <a:latin typeface="+mn-lt"/>
              <a:ea typeface="+mn-ea"/>
              <a:cs typeface="+mn-cs"/>
            </a:defRPr>
          </a:pPr>
          <a:r>
            <a:rPr lang="en-US" dirty="0"/>
            <a:t>Electricity</a:t>
          </a:r>
          <a:r>
            <a:rPr lang="en-US" baseline="0" dirty="0"/>
            <a:t> s</a:t>
          </a:r>
          <a:r>
            <a:rPr lang="en-US" dirty="0"/>
            <a:t>pot price and the price of monthly gas products in Finland and Germany</a:t>
          </a:r>
          <a:r>
            <a:rPr lang="en-US" baseline="0" dirty="0"/>
            <a:t> </a:t>
          </a:r>
          <a:endParaRPr lang="en-US" dirty="0"/>
        </a:p>
        <a:p xmlns:a="http://schemas.openxmlformats.org/drawingml/2006/main">
          <a:endParaRPr lang="en-US" sz="1100">
            <a:solidFill>
              <a:schemeClr val="tx1">
                <a:lumMod val="65000"/>
                <a:lumOff val="35000"/>
              </a:schemeClr>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0.84126</cdr:x>
      <cdr:y>0.94729</cdr:y>
    </cdr:from>
    <cdr:to>
      <cdr:x>1</cdr:x>
      <cdr:y>1</cdr:y>
    </cdr:to>
    <cdr:sp macro="" textlink="">
      <cdr:nvSpPr>
        <cdr:cNvPr id="3" name="Tekstiruutu 2"/>
        <cdr:cNvSpPr txBox="1"/>
      </cdr:nvSpPr>
      <cdr:spPr>
        <a:xfrm xmlns:a="http://schemas.openxmlformats.org/drawingml/2006/main">
          <a:off x="6292851" y="4836294"/>
          <a:ext cx="1187449" cy="269106"/>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r>
            <a:rPr lang="fi-FI" sz="1100">
              <a:solidFill>
                <a:schemeClr val="tx1">
                  <a:lumMod val="75000"/>
                  <a:lumOff val="25000"/>
                </a:schemeClr>
              </a:solidFill>
            </a:rPr>
            <a:t>Source: Traficom</a:t>
          </a:r>
        </a:p>
        <a:p xmlns:a="http://schemas.openxmlformats.org/drawingml/2006/main">
          <a:pPr>
            <a:lnSpc>
              <a:spcPts val="1500"/>
            </a:lnSpc>
          </a:pPr>
          <a:endParaRPr lang="fi-FI" sz="1400">
            <a:solidFill>
              <a:schemeClr val="tx1">
                <a:lumMod val="75000"/>
                <a:lumOff val="25000"/>
              </a:schemeClr>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0.84635</cdr:x>
      <cdr:y>0.94729</cdr:y>
    </cdr:from>
    <cdr:to>
      <cdr:x>1</cdr:x>
      <cdr:y>1</cdr:y>
    </cdr:to>
    <cdr:sp macro="" textlink="">
      <cdr:nvSpPr>
        <cdr:cNvPr id="3" name="Tekstiruutu 2"/>
        <cdr:cNvSpPr txBox="1"/>
      </cdr:nvSpPr>
      <cdr:spPr>
        <a:xfrm xmlns:a="http://schemas.openxmlformats.org/drawingml/2006/main">
          <a:off x="6330951" y="4836294"/>
          <a:ext cx="1149349" cy="269106"/>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r>
            <a:rPr lang="fi-FI" sz="1100">
              <a:solidFill>
                <a:schemeClr val="tx1">
                  <a:lumMod val="75000"/>
                  <a:lumOff val="25000"/>
                </a:schemeClr>
              </a:solidFill>
            </a:rPr>
            <a:t>Source: Traficom</a:t>
          </a:r>
        </a:p>
        <a:p xmlns:a="http://schemas.openxmlformats.org/drawingml/2006/main">
          <a:pPr>
            <a:lnSpc>
              <a:spcPts val="1500"/>
            </a:lnSpc>
          </a:pPr>
          <a:endParaRPr lang="fi-FI" sz="1400">
            <a:solidFill>
              <a:schemeClr val="tx1">
                <a:lumMod val="75000"/>
                <a:lumOff val="25000"/>
              </a:schemeClr>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0.84635</cdr:x>
      <cdr:y>0.94536</cdr:y>
    </cdr:from>
    <cdr:to>
      <cdr:x>1</cdr:x>
      <cdr:y>1</cdr:y>
    </cdr:to>
    <cdr:sp macro="" textlink="">
      <cdr:nvSpPr>
        <cdr:cNvPr id="3" name="Tekstiruutu 2"/>
        <cdr:cNvSpPr txBox="1"/>
      </cdr:nvSpPr>
      <cdr:spPr>
        <a:xfrm xmlns:a="http://schemas.openxmlformats.org/drawingml/2006/main">
          <a:off x="6330950" y="4826441"/>
          <a:ext cx="1149350" cy="278959"/>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r>
            <a:rPr lang="fi-FI" sz="1100">
              <a:solidFill>
                <a:schemeClr val="tx1">
                  <a:lumMod val="75000"/>
                  <a:lumOff val="25000"/>
                </a:schemeClr>
              </a:solidFill>
            </a:rPr>
            <a:t>Source: Traficom</a:t>
          </a:r>
        </a:p>
      </cdr:txBody>
    </cdr:sp>
  </cdr:relSizeAnchor>
</c:userShapes>
</file>

<file path=ppt/drawings/drawing2.xml><?xml version="1.0" encoding="utf-8"?>
<c:userShapes xmlns:c="http://schemas.openxmlformats.org/drawingml/2006/chart">
  <cdr:relSizeAnchor xmlns:cdr="http://schemas.openxmlformats.org/drawingml/2006/chartDrawing">
    <cdr:from>
      <cdr:x>0.42095</cdr:x>
      <cdr:y>0.44904</cdr:y>
    </cdr:from>
    <cdr:to>
      <cdr:x>0.57356</cdr:x>
      <cdr:y>0.53099</cdr:y>
    </cdr:to>
    <cdr:sp macro="" textlink="">
      <cdr:nvSpPr>
        <cdr:cNvPr id="2" name="Tekstiruutu 1"/>
        <cdr:cNvSpPr txBox="1"/>
      </cdr:nvSpPr>
      <cdr:spPr>
        <a:xfrm xmlns:a="http://schemas.openxmlformats.org/drawingml/2006/main">
          <a:off x="3153377" y="2054725"/>
          <a:ext cx="1138794" cy="3741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800" b="1">
              <a:solidFill>
                <a:schemeClr val="tx1">
                  <a:lumMod val="65000"/>
                  <a:lumOff val="35000"/>
                </a:schemeClr>
              </a:solidFill>
            </a:rPr>
            <a:t>82 TWh</a:t>
          </a:r>
        </a:p>
      </cdr:txBody>
    </cdr:sp>
  </cdr:relSizeAnchor>
</c:userShapes>
</file>

<file path=ppt/drawings/drawing3.xml><?xml version="1.0" encoding="utf-8"?>
<c:userShapes xmlns:c="http://schemas.openxmlformats.org/drawingml/2006/chart">
  <cdr:relSizeAnchor xmlns:cdr="http://schemas.openxmlformats.org/drawingml/2006/chartDrawing">
    <cdr:from>
      <cdr:x>0.43906</cdr:x>
      <cdr:y>0.45079</cdr:y>
    </cdr:from>
    <cdr:to>
      <cdr:x>0.55081</cdr:x>
      <cdr:y>0.52577</cdr:y>
    </cdr:to>
    <cdr:sp macro="" textlink="">
      <cdr:nvSpPr>
        <cdr:cNvPr id="2" name="Tekstiruutu 1"/>
        <cdr:cNvSpPr txBox="1"/>
      </cdr:nvSpPr>
      <cdr:spPr>
        <a:xfrm xmlns:a="http://schemas.openxmlformats.org/drawingml/2006/main">
          <a:off x="3287089" y="2061012"/>
          <a:ext cx="836639" cy="3427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600" b="1">
              <a:solidFill>
                <a:schemeClr val="tx1">
                  <a:lumMod val="65000"/>
                  <a:lumOff val="35000"/>
                </a:schemeClr>
              </a:solidFill>
            </a:rPr>
            <a:t>69 TWh</a:t>
          </a:r>
        </a:p>
      </cdr:txBody>
    </cdr:sp>
  </cdr:relSizeAnchor>
</c:userShapes>
</file>

<file path=ppt/drawings/drawing4.xml><?xml version="1.0" encoding="utf-8"?>
<c:userShapes xmlns:c="http://schemas.openxmlformats.org/drawingml/2006/chart">
  <cdr:relSizeAnchor xmlns:cdr="http://schemas.openxmlformats.org/drawingml/2006/chartDrawing">
    <cdr:from>
      <cdr:x>0.44412</cdr:x>
      <cdr:y>0.45335</cdr:y>
    </cdr:from>
    <cdr:to>
      <cdr:x>0.55587</cdr:x>
      <cdr:y>0.52833</cdr:y>
    </cdr:to>
    <cdr:sp macro="" textlink="">
      <cdr:nvSpPr>
        <cdr:cNvPr id="2" name="Tekstiruutu 1"/>
        <cdr:cNvSpPr txBox="1"/>
      </cdr:nvSpPr>
      <cdr:spPr>
        <a:xfrm xmlns:a="http://schemas.openxmlformats.org/drawingml/2006/main">
          <a:off x="2729922" y="1752008"/>
          <a:ext cx="686899" cy="28976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600" b="1" dirty="0">
              <a:solidFill>
                <a:schemeClr val="tx1">
                  <a:lumMod val="65000"/>
                  <a:lumOff val="35000"/>
                </a:schemeClr>
              </a:solidFill>
            </a:rPr>
            <a:t>69 </a:t>
          </a:r>
          <a:r>
            <a:rPr lang="fi-FI" sz="1600" b="1" dirty="0" err="1">
              <a:solidFill>
                <a:schemeClr val="tx1">
                  <a:lumMod val="65000"/>
                  <a:lumOff val="35000"/>
                </a:schemeClr>
              </a:solidFill>
            </a:rPr>
            <a:t>TWh</a:t>
          </a:r>
          <a:endParaRPr lang="fi-FI" sz="1600" b="1" dirty="0">
            <a:solidFill>
              <a:schemeClr val="tx1">
                <a:lumMod val="65000"/>
                <a:lumOff val="35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0.44866</cdr:x>
      <cdr:y>0.47098</cdr:y>
    </cdr:from>
    <cdr:to>
      <cdr:x>0.61198</cdr:x>
      <cdr:y>0.55318</cdr:y>
    </cdr:to>
    <cdr:sp macro="" textlink="">
      <cdr:nvSpPr>
        <cdr:cNvPr id="2" name="Tekstiruutu 1"/>
        <cdr:cNvSpPr txBox="1"/>
      </cdr:nvSpPr>
      <cdr:spPr>
        <a:xfrm xmlns:a="http://schemas.openxmlformats.org/drawingml/2006/main">
          <a:off x="3344891" y="2153754"/>
          <a:ext cx="1221683" cy="3741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800" b="1">
              <a:solidFill>
                <a:schemeClr val="tx1">
                  <a:lumMod val="65000"/>
                  <a:lumOff val="35000"/>
                </a:schemeClr>
              </a:solidFill>
            </a:rPr>
            <a:t>82 TWh</a:t>
          </a:r>
        </a:p>
      </cdr:txBody>
    </cdr:sp>
  </cdr:relSizeAnchor>
</c:userShapes>
</file>

<file path=ppt/drawings/drawing6.xml><?xml version="1.0" encoding="utf-8"?>
<c:userShapes xmlns:c="http://schemas.openxmlformats.org/drawingml/2006/chart">
  <cdr:relSizeAnchor xmlns:cdr="http://schemas.openxmlformats.org/drawingml/2006/chartDrawing">
    <cdr:from>
      <cdr:x>0.44866</cdr:x>
      <cdr:y>0.47098</cdr:y>
    </cdr:from>
    <cdr:to>
      <cdr:x>0.61198</cdr:x>
      <cdr:y>0.55264</cdr:y>
    </cdr:to>
    <cdr:sp macro="" textlink="">
      <cdr:nvSpPr>
        <cdr:cNvPr id="2" name="Tekstiruutu 1"/>
        <cdr:cNvSpPr txBox="1"/>
      </cdr:nvSpPr>
      <cdr:spPr>
        <a:xfrm xmlns:a="http://schemas.openxmlformats.org/drawingml/2006/main">
          <a:off x="3358960" y="2157807"/>
          <a:ext cx="1222720" cy="3741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800" b="1">
              <a:solidFill>
                <a:schemeClr val="tx1">
                  <a:lumMod val="65000"/>
                  <a:lumOff val="35000"/>
                </a:schemeClr>
              </a:solidFill>
            </a:rPr>
            <a:t>87 TWh</a:t>
          </a:r>
        </a:p>
      </cdr:txBody>
    </cdr:sp>
  </cdr:relSizeAnchor>
</c:userShapes>
</file>

<file path=ppt/drawings/drawing7.xml><?xml version="1.0" encoding="utf-8"?>
<c:userShapes xmlns:c="http://schemas.openxmlformats.org/drawingml/2006/chart">
  <cdr:relSizeAnchor xmlns:cdr="http://schemas.openxmlformats.org/drawingml/2006/chartDrawing">
    <cdr:from>
      <cdr:x>0.16472</cdr:x>
      <cdr:y>0.16598</cdr:y>
    </cdr:from>
    <cdr:to>
      <cdr:x>0.3315</cdr:x>
      <cdr:y>0.22339</cdr:y>
    </cdr:to>
    <cdr:sp macro="" textlink="">
      <cdr:nvSpPr>
        <cdr:cNvPr id="2" name="Tekstiruutu 1"/>
        <cdr:cNvSpPr txBox="1"/>
      </cdr:nvSpPr>
      <cdr:spPr>
        <a:xfrm xmlns:a="http://schemas.openxmlformats.org/drawingml/2006/main">
          <a:off x="459477" y="374695"/>
          <a:ext cx="1079763" cy="265385"/>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r>
            <a:rPr lang="fi-FI" sz="1400">
              <a:solidFill>
                <a:schemeClr val="tx1">
                  <a:lumMod val="75000"/>
                  <a:lumOff val="25000"/>
                </a:schemeClr>
              </a:solidFill>
            </a:rPr>
            <a:t>Imports</a:t>
          </a:r>
        </a:p>
      </cdr:txBody>
    </cdr:sp>
  </cdr:relSizeAnchor>
  <cdr:relSizeAnchor xmlns:cdr="http://schemas.openxmlformats.org/drawingml/2006/chartDrawing">
    <cdr:from>
      <cdr:x>0.16448</cdr:x>
      <cdr:y>0.69294</cdr:y>
    </cdr:from>
    <cdr:to>
      <cdr:x>0.28181</cdr:x>
      <cdr:y>0.76107</cdr:y>
    </cdr:to>
    <cdr:sp macro="" textlink="">
      <cdr:nvSpPr>
        <cdr:cNvPr id="3" name="Tekstiruutu 2"/>
        <cdr:cNvSpPr txBox="1"/>
      </cdr:nvSpPr>
      <cdr:spPr>
        <a:xfrm xmlns:a="http://schemas.openxmlformats.org/drawingml/2006/main">
          <a:off x="1231404" y="3168122"/>
          <a:ext cx="878409" cy="31149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1400">
              <a:solidFill>
                <a:schemeClr val="tx1">
                  <a:lumMod val="75000"/>
                  <a:lumOff val="25000"/>
                </a:schemeClr>
              </a:solidFill>
            </a:rPr>
            <a:t>Exports</a:t>
          </a:r>
        </a:p>
      </cdr:txBody>
    </cdr:sp>
  </cdr:relSizeAnchor>
</c:userShapes>
</file>

<file path=ppt/drawings/drawing8.xml><?xml version="1.0" encoding="utf-8"?>
<c:userShapes xmlns:c="http://schemas.openxmlformats.org/drawingml/2006/chart">
  <cdr:relSizeAnchor xmlns:cdr="http://schemas.openxmlformats.org/drawingml/2006/chartDrawing">
    <cdr:from>
      <cdr:x>0.08255</cdr:x>
      <cdr:y>0.2164</cdr:y>
    </cdr:from>
    <cdr:to>
      <cdr:x>0.20089</cdr:x>
      <cdr:y>0.39948</cdr:y>
    </cdr:to>
    <cdr:sp macro="" textlink="">
      <cdr:nvSpPr>
        <cdr:cNvPr id="2" name="Tekstiruutu 1"/>
        <cdr:cNvSpPr txBox="1"/>
      </cdr:nvSpPr>
      <cdr:spPr>
        <a:xfrm xmlns:a="http://schemas.openxmlformats.org/drawingml/2006/main">
          <a:off x="542925" y="952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0.21505</cdr:x>
      <cdr:y>0.08511</cdr:y>
    </cdr:to>
    <cdr:sp macro="" textlink="">
      <cdr:nvSpPr>
        <cdr:cNvPr id="3" name="Tekstiruutu 2"/>
        <cdr:cNvSpPr txBox="1"/>
      </cdr:nvSpPr>
      <cdr:spPr>
        <a:xfrm xmlns:a="http://schemas.openxmlformats.org/drawingml/2006/main">
          <a:off x="0" y="0"/>
          <a:ext cx="1567549" cy="3096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400" b="1">
              <a:solidFill>
                <a:schemeClr val="tx1">
                  <a:lumMod val="75000"/>
                  <a:lumOff val="25000"/>
                </a:schemeClr>
              </a:solidFill>
              <a:latin typeface="+mn-lt"/>
              <a:ea typeface="Verdana" panose="020B0604030504040204" pitchFamily="34" charset="0"/>
              <a:cs typeface="Verdana" panose="020B0604030504040204" pitchFamily="34" charset="0"/>
            </a:rPr>
            <a:t>MW and GWh</a:t>
          </a:r>
        </a:p>
      </cdr:txBody>
    </cdr:sp>
  </cdr:relSizeAnchor>
</c:userShapes>
</file>

<file path=ppt/drawings/drawing9.xml><?xml version="1.0" encoding="utf-8"?>
<c:userShapes xmlns:c="http://schemas.openxmlformats.org/drawingml/2006/chart">
  <cdr:relSizeAnchor xmlns:cdr="http://schemas.openxmlformats.org/drawingml/2006/chartDrawing">
    <cdr:from>
      <cdr:x>0.09405</cdr:x>
      <cdr:y>0.21265</cdr:y>
    </cdr:from>
    <cdr:to>
      <cdr:x>0.20464</cdr:x>
      <cdr:y>0.39373</cdr:y>
    </cdr:to>
    <cdr:sp macro="" textlink="">
      <cdr:nvSpPr>
        <cdr:cNvPr id="2" name="Tekstiruutu 1"/>
        <cdr:cNvSpPr txBox="1"/>
      </cdr:nvSpPr>
      <cdr:spPr>
        <a:xfrm xmlns:a="http://schemas.openxmlformats.org/drawingml/2006/main">
          <a:off x="542925" y="952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0.2178</cdr:x>
      <cdr:y>0.07585</cdr:y>
    </cdr:to>
    <cdr:sp macro="" textlink="">
      <cdr:nvSpPr>
        <cdr:cNvPr id="3" name="Tekstiruutu 2"/>
        <cdr:cNvSpPr txBox="1"/>
      </cdr:nvSpPr>
      <cdr:spPr>
        <a:xfrm xmlns:a="http://schemas.openxmlformats.org/drawingml/2006/main">
          <a:off x="0" y="0"/>
          <a:ext cx="1565532" cy="2742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400" b="1">
              <a:solidFill>
                <a:schemeClr val="tx1">
                  <a:lumMod val="75000"/>
                  <a:lumOff val="25000"/>
                </a:schemeClr>
              </a:solidFill>
              <a:latin typeface="+mn-lt"/>
              <a:ea typeface="Verdana" panose="020B0604030504040204" pitchFamily="34" charset="0"/>
              <a:cs typeface="Verdana" panose="020B0604030504040204" pitchFamily="34" charset="0"/>
            </a:rPr>
            <a:t>MW and GWh</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0AEB9F-39EE-7549-801B-59AC627CA4F9}" type="datetimeFigureOut">
              <a:t>1/11/2023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12.1.2023</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9C4C3E-BAB1-954A-8793-B718BA3697E5}" type="slidenum">
              <a:t>‹#›</a:t>
            </a:fld>
            <a:endParaRPr lang="en-US"/>
          </a:p>
        </p:txBody>
      </p:sp>
    </p:spTree>
    <p:extLst>
      <p:ext uri="{BB962C8B-B14F-4D97-AF65-F5344CB8AC3E}">
        <p14:creationId xmlns:p14="http://schemas.microsoft.com/office/powerpoint/2010/main" val="41448678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DC59A-DF76-7B46-BA37-12E170675C6C}" type="datetimeFigureOut">
              <a:t>1/11/2023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12.1.2023</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B8A9B-03CC-2744-AE50-132135BAD170}" type="slidenum">
              <a:t>‹#›</a:t>
            </a:fld>
            <a:endParaRPr lang="en-US"/>
          </a:p>
        </p:txBody>
      </p:sp>
    </p:spTree>
    <p:extLst>
      <p:ext uri="{BB962C8B-B14F-4D97-AF65-F5344CB8AC3E}">
        <p14:creationId xmlns:p14="http://schemas.microsoft.com/office/powerpoint/2010/main" val="3670362655"/>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12.1.2023</a:t>
            </a:r>
          </a:p>
        </p:txBody>
      </p:sp>
      <p:sp>
        <p:nvSpPr>
          <p:cNvPr id="5" name="Slide Number Placeholder 4"/>
          <p:cNvSpPr>
            <a:spLocks noGrp="1"/>
          </p:cNvSpPr>
          <p:nvPr>
            <p:ph type="sldNum" sz="quarter" idx="5"/>
          </p:nvPr>
        </p:nvSpPr>
        <p:spPr/>
        <p:txBody>
          <a:bodyPr/>
          <a:lstStyle/>
          <a:p>
            <a:fld id="{CDDB8A9B-03CC-2744-AE50-132135BAD170}" type="slidenum">
              <a:rPr lang="en-US" smtClean="0"/>
              <a:t>1</a:t>
            </a:fld>
            <a:endParaRPr lang="en-US"/>
          </a:p>
        </p:txBody>
      </p:sp>
    </p:spTree>
    <p:extLst>
      <p:ext uri="{BB962C8B-B14F-4D97-AF65-F5344CB8AC3E}">
        <p14:creationId xmlns:p14="http://schemas.microsoft.com/office/powerpoint/2010/main" val="327745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DB8A9B-03CC-2744-AE50-132135BAD17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2736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fi-FI"/>
              <a:t>12.1.2022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dirty="0"/>
          </a:p>
        </p:txBody>
      </p:sp>
      <p:grpSp>
        <p:nvGrpSpPr>
          <p:cNvPr id="12" name="Group 11"/>
          <p:cNvGrpSpPr/>
          <p:nvPr userDrawn="1"/>
        </p:nvGrpSpPr>
        <p:grpSpPr>
          <a:xfrm>
            <a:off x="614080" y="6176962"/>
            <a:ext cx="2002511" cy="666969"/>
            <a:chOff x="614080" y="6176962"/>
            <a:chExt cx="2002511" cy="666969"/>
          </a:xfrm>
        </p:grpSpPr>
        <p:sp>
          <p:nvSpPr>
            <p:cNvPr id="8" name="Rectangle 7"/>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p>
            <a:r>
              <a:rPr lang="en-US" dirty="0"/>
              <a:t>Click to edit Master title style</a:t>
            </a:r>
          </a:p>
        </p:txBody>
      </p:sp>
      <p:sp>
        <p:nvSpPr>
          <p:cNvPr id="3" name="Content Placeholder 2"/>
          <p:cNvSpPr>
            <a:spLocks noGrp="1"/>
          </p:cNvSpPr>
          <p:nvPr>
            <p:ph sz="half" idx="1"/>
          </p:nvPr>
        </p:nvSpPr>
        <p:spPr>
          <a:xfrm>
            <a:off x="615576" y="1825625"/>
            <a:ext cx="527871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12647" y="1825625"/>
            <a:ext cx="528320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fi-FI"/>
              <a:t>12.1.2022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dirty="0"/>
          </a:p>
        </p:txBody>
      </p:sp>
      <p:grpSp>
        <p:nvGrpSpPr>
          <p:cNvPr id="11" name="Group 10"/>
          <p:cNvGrpSpPr/>
          <p:nvPr userDrawn="1"/>
        </p:nvGrpSpPr>
        <p:grpSpPr>
          <a:xfrm>
            <a:off x="614080" y="6176962"/>
            <a:ext cx="2002511" cy="666969"/>
            <a:chOff x="614080" y="6176962"/>
            <a:chExt cx="2002511" cy="666969"/>
          </a:xfrm>
        </p:grpSpPr>
        <p:sp>
          <p:nvSpPr>
            <p:cNvPr id="12" name="Rectangle 11"/>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fi-FI"/>
              <a:t>12.1.2022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dirty="0"/>
          </a:p>
        </p:txBody>
      </p:sp>
      <p:grpSp>
        <p:nvGrpSpPr>
          <p:cNvPr id="6" name="Group 5"/>
          <p:cNvGrpSpPr/>
          <p:nvPr userDrawn="1"/>
        </p:nvGrpSpPr>
        <p:grpSpPr>
          <a:xfrm>
            <a:off x="614080" y="6176962"/>
            <a:ext cx="2002511" cy="666969"/>
            <a:chOff x="614080" y="6176962"/>
            <a:chExt cx="2002511" cy="666969"/>
          </a:xfrm>
        </p:grpSpPr>
        <p:sp>
          <p:nvSpPr>
            <p:cNvPr id="7" name="Rectangle 6"/>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a:t>12.1.2022</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CDC59A-8C4B-3741-8921-09D2C8EE8BFB}" type="slidenum">
              <a:rPr lang="en-US" smtClean="0"/>
              <a:t>‹#›</a:t>
            </a:fld>
            <a:endParaRPr lang="en-US" dirty="0"/>
          </a:p>
        </p:txBody>
      </p:sp>
      <p:grpSp>
        <p:nvGrpSpPr>
          <p:cNvPr id="5" name="Group 4"/>
          <p:cNvGrpSpPr/>
          <p:nvPr userDrawn="1"/>
        </p:nvGrpSpPr>
        <p:grpSpPr>
          <a:xfrm>
            <a:off x="614080" y="6176962"/>
            <a:ext cx="2002511" cy="666969"/>
            <a:chOff x="614080" y="6176962"/>
            <a:chExt cx="2002511" cy="666969"/>
          </a:xfrm>
        </p:grpSpPr>
        <p:sp>
          <p:nvSpPr>
            <p:cNvPr id="6" name="Rectangle 5"/>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en-US" dirty="0"/>
              <a:t>Drag picture to placeholder or click icon to add</a:t>
            </a:r>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1" y="5781550"/>
            <a:ext cx="2451100" cy="7345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p>
            <a:r>
              <a:rPr lang="en-US" dirty="0"/>
              <a:t>Drag picture to placeholder or click icon to add</a:t>
            </a:r>
          </a:p>
        </p:txBody>
      </p:sp>
      <p:sp>
        <p:nvSpPr>
          <p:cNvPr id="2" name="Title 1"/>
          <p:cNvSpPr>
            <a:spLocks noGrp="1"/>
          </p:cNvSpPr>
          <p:nvPr>
            <p:ph type="title"/>
          </p:nvPr>
        </p:nvSpPr>
        <p:spPr>
          <a:xfrm>
            <a:off x="614081" y="365125"/>
            <a:ext cx="5392271"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15575" y="1825625"/>
            <a:ext cx="5390777"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r>
              <a:rPr lang="fi-FI"/>
              <a:t>12.1.2022</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dirty="0"/>
          </a:p>
        </p:txBody>
      </p:sp>
      <p:grpSp>
        <p:nvGrpSpPr>
          <p:cNvPr id="8" name="Group 7"/>
          <p:cNvGrpSpPr/>
          <p:nvPr userDrawn="1"/>
        </p:nvGrpSpPr>
        <p:grpSpPr>
          <a:xfrm>
            <a:off x="614080" y="6176962"/>
            <a:ext cx="2002511" cy="666969"/>
            <a:chOff x="614080" y="6176962"/>
            <a:chExt cx="2002511" cy="666969"/>
          </a:xfrm>
        </p:grpSpPr>
        <p:sp>
          <p:nvSpPr>
            <p:cNvPr id="9" name="Rectangle 8"/>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8025" t="20002"/>
            <a:stretch/>
          </p:blipFill>
          <p:spPr>
            <a:xfrm>
              <a:off x="614080" y="6176962"/>
              <a:ext cx="2002511" cy="666969"/>
            </a:xfrm>
            <a:prstGeom prst="rect">
              <a:avLst/>
            </a:prstGeom>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p>
            <a:r>
              <a:rPr lang="en-US" dirty="0"/>
              <a:t>Drag picture to placeholder or click icon to add</a:t>
            </a:r>
          </a:p>
        </p:txBody>
      </p:sp>
      <p:sp>
        <p:nvSpPr>
          <p:cNvPr id="2" name="Title 1"/>
          <p:cNvSpPr>
            <a:spLocks noGrp="1"/>
          </p:cNvSpPr>
          <p:nvPr>
            <p:ph type="title"/>
          </p:nvPr>
        </p:nvSpPr>
        <p:spPr>
          <a:xfrm>
            <a:off x="6188638" y="365125"/>
            <a:ext cx="5392271"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190132" y="1825625"/>
            <a:ext cx="5390777"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r>
              <a:rPr lang="fi-FI"/>
              <a:t>12.1.2022</a:t>
            </a:r>
            <a:endParaRPr lang="en-US" dirty="0"/>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lang="en-US" dirty="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8538"/>
          <a:stretch/>
        </p:blipFill>
        <p:spPr>
          <a:xfrm>
            <a:off x="633549" y="6062950"/>
            <a:ext cx="1751606" cy="7345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p>
            <a:r>
              <a:rPr lang="en-US" dirty="0"/>
              <a:t>Drag picture to placeholder or click icon to add</a:t>
            </a:r>
          </a:p>
        </p:txBody>
      </p:sp>
      <p:sp>
        <p:nvSpPr>
          <p:cNvPr id="2" name="Title 1"/>
          <p:cNvSpPr>
            <a:spLocks noGrp="1"/>
          </p:cNvSpPr>
          <p:nvPr>
            <p:ph type="title"/>
          </p:nvPr>
        </p:nvSpPr>
        <p:spPr>
          <a:xfrm>
            <a:off x="614081" y="3413620"/>
            <a:ext cx="9478683" cy="830169"/>
          </a:xfrm>
        </p:spPr>
        <p:txBody>
          <a:bodyPr/>
          <a:lstStyle>
            <a:lvl1pPr>
              <a:defRPr>
                <a:solidFill>
                  <a:schemeClr val="tx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r>
              <a:rPr lang="fi-FI"/>
              <a:t>12.1.2022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dirty="0"/>
          </a:p>
        </p:txBody>
      </p:sp>
      <p:grpSp>
        <p:nvGrpSpPr>
          <p:cNvPr id="14" name="Group 13"/>
          <p:cNvGrpSpPr/>
          <p:nvPr userDrawn="1"/>
        </p:nvGrpSpPr>
        <p:grpSpPr>
          <a:xfrm>
            <a:off x="614081" y="6274193"/>
            <a:ext cx="2002511" cy="583808"/>
            <a:chOff x="614080" y="6260123"/>
            <a:chExt cx="2002511" cy="583808"/>
          </a:xfrm>
        </p:grpSpPr>
        <p:sp>
          <p:nvSpPr>
            <p:cNvPr id="15" name="Rectangle 14"/>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8025" t="39831" b="1"/>
            <a:stretch/>
          </p:blipFill>
          <p:spPr>
            <a:xfrm>
              <a:off x="614080" y="6342281"/>
              <a:ext cx="2002511" cy="501650"/>
            </a:xfrm>
            <a:prstGeom prst="rect">
              <a:avLst/>
            </a:prstGeom>
          </p:spPr>
        </p:pic>
      </p:grpSp>
      <p:grpSp>
        <p:nvGrpSpPr>
          <p:cNvPr id="17" name="Group 16"/>
          <p:cNvGrpSpPr/>
          <p:nvPr userDrawn="1"/>
        </p:nvGrpSpPr>
        <p:grpSpPr>
          <a:xfrm>
            <a:off x="614080" y="6297705"/>
            <a:ext cx="2002511" cy="583808"/>
            <a:chOff x="614080" y="6260123"/>
            <a:chExt cx="2002511" cy="583808"/>
          </a:xfrm>
        </p:grpSpPr>
        <p:sp>
          <p:nvSpPr>
            <p:cNvPr id="18" name="Rectangle 17"/>
            <p:cNvSpPr/>
            <p:nvPr userDrawn="1"/>
          </p:nvSpPr>
          <p:spPr>
            <a:xfrm>
              <a:off x="614081" y="6260123"/>
              <a:ext cx="1911070" cy="471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28025" t="39831" b="1"/>
            <a:stretch/>
          </p:blipFill>
          <p:spPr>
            <a:xfrm>
              <a:off x="614080" y="6342281"/>
              <a:ext cx="2002511" cy="501650"/>
            </a:xfrm>
            <a:prstGeom prst="rect">
              <a:avLst/>
            </a:prstGeom>
          </p:spPr>
        </p:pic>
      </p:grpSp>
      <p:sp>
        <p:nvSpPr>
          <p:cNvPr id="3" name="Content Placeholder 2"/>
          <p:cNvSpPr>
            <a:spLocks noGrp="1"/>
          </p:cNvSpPr>
          <p:nvPr>
            <p:ph idx="1"/>
          </p:nvPr>
        </p:nvSpPr>
        <p:spPr>
          <a:xfrm>
            <a:off x="614081" y="4258730"/>
            <a:ext cx="9478683" cy="203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dirty="0">
                <a:solidFill>
                  <a:schemeClr val="bg1"/>
                </a:solidFill>
              </a:rPr>
              <a:t>Suomi on </a:t>
            </a:r>
            <a:r>
              <a:rPr lang="en-US" sz="4800" noProof="0" dirty="0" err="1">
                <a:solidFill>
                  <a:schemeClr val="bg1"/>
                </a:solidFill>
              </a:rPr>
              <a:t>energia-alan</a:t>
            </a:r>
            <a:r>
              <a:rPr lang="en-US" sz="4800" dirty="0">
                <a:solidFill>
                  <a:schemeClr val="bg1"/>
                </a:solidFill>
              </a:rPr>
              <a:t> </a:t>
            </a:r>
            <a:r>
              <a:rPr lang="en-US" sz="4800" dirty="0" err="1">
                <a:solidFill>
                  <a:schemeClr val="bg1"/>
                </a:solidFill>
              </a:rPr>
              <a:t>edelläkävijä</a:t>
            </a:r>
            <a:endParaRPr lang="en-US" sz="4800" dirty="0">
              <a:solidFill>
                <a:schemeClr val="bg1"/>
              </a:solidFill>
            </a:endParaRPr>
          </a:p>
        </p:txBody>
      </p:sp>
      <p:sp>
        <p:nvSpPr>
          <p:cNvPr id="7" name="Rectangle 6"/>
          <p:cNvSpPr/>
          <p:nvPr userDrawn="1"/>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21"/>
          <a:stretch/>
        </p:blipFill>
        <p:spPr>
          <a:xfrm>
            <a:off x="156883" y="146334"/>
            <a:ext cx="11899392" cy="5823760"/>
          </a:xfrm>
          <a:prstGeom prst="rect">
            <a:avLst/>
          </a:prstGeom>
        </p:spPr>
      </p:pic>
      <p:sp>
        <p:nvSpPr>
          <p:cNvPr id="11" name="TextBox 10"/>
          <p:cNvSpPr txBox="1"/>
          <p:nvPr userDrawn="1"/>
        </p:nvSpPr>
        <p:spPr>
          <a:xfrm>
            <a:off x="1532074" y="2173520"/>
            <a:ext cx="9137945" cy="878681"/>
          </a:xfrm>
          <a:prstGeom prst="rect">
            <a:avLst/>
          </a:prstGeom>
          <a:noFill/>
        </p:spPr>
        <p:txBody>
          <a:bodyPr wrap="square" rtlCol="0">
            <a:noAutofit/>
          </a:bodyPr>
          <a:lstStyle/>
          <a:p>
            <a:pPr algn="ctr"/>
            <a:r>
              <a:rPr lang="en-US" sz="4800" dirty="0">
                <a:solidFill>
                  <a:schemeClr val="bg1"/>
                </a:solidFill>
              </a:rPr>
              <a:t>Finland is a forerunner </a:t>
            </a:r>
            <a:br>
              <a:rPr lang="en-US" sz="4800" dirty="0">
                <a:solidFill>
                  <a:schemeClr val="bg1"/>
                </a:solidFill>
              </a:rPr>
            </a:br>
            <a:r>
              <a:rPr lang="en-US" sz="4800" dirty="0">
                <a:solidFill>
                  <a:schemeClr val="bg1"/>
                </a:solidFill>
              </a:rPr>
              <a:t>in the energy sector</a:t>
            </a: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278399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2377051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_3">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1576624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_4">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pic>
        <p:nvPicPr>
          <p:cNvPr id="13" name="Picture 12"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133183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_5">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3240374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_6">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118743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_7">
    <p:spTree>
      <p:nvGrpSpPr>
        <p:cNvPr id="1" name=""/>
        <p:cNvGrpSpPr/>
        <p:nvPr/>
      </p:nvGrpSpPr>
      <p:grpSpPr>
        <a:xfrm>
          <a:off x="0" y="0"/>
          <a:ext cx="0" cy="0"/>
          <a:chOff x="0" y="0"/>
          <a:chExt cx="0" cy="0"/>
        </a:xfrm>
      </p:grpSpPr>
      <p:sp>
        <p:nvSpPr>
          <p:cNvPr id="23" name="Rectangle 22"/>
          <p:cNvSpPr/>
          <p:nvPr userDrawn="1"/>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3461914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_8">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extLst>
      <p:ext uri="{BB962C8B-B14F-4D97-AF65-F5344CB8AC3E}">
        <p14:creationId xmlns:p14="http://schemas.microsoft.com/office/powerpoint/2010/main" val="132005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_picture_background">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p>
            <a:r>
              <a:rPr lang="en-US"/>
              <a:t>Click icon to add picture</a:t>
            </a:r>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pic>
        <p:nvPicPr>
          <p:cNvPr id="10" name="Picture 9" descr="ET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7" name="Picture 6" descr="ET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9" name="Straight Connector 8"/>
          <p:cNvCxnSpPr/>
          <p:nvPr userDrawn="1"/>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023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BB8EABF1-F421-3D4A-B156-8B2510367E3F}" type="datetime1">
              <a:rPr lang="fi-FI" noProof="0" smtClean="0"/>
              <a:t>12.1.2023</a:t>
            </a:fld>
            <a:endParaRPr lang="fi-FI" noProof="0"/>
          </a:p>
        </p:txBody>
      </p:sp>
      <p:sp>
        <p:nvSpPr>
          <p:cNvPr id="5" name="Footer Placeholder 4"/>
          <p:cNvSpPr>
            <a:spLocks noGrp="1"/>
          </p:cNvSpPr>
          <p:nvPr>
            <p:ph type="ftr" sz="quarter" idx="11"/>
          </p:nvPr>
        </p:nvSpPr>
        <p:spPr/>
        <p:txBody>
          <a:bodyPr/>
          <a:lstStyle/>
          <a:p>
            <a:r>
              <a:rPr lang="fi-FI" noProof="0"/>
              <a:t>Tekijä tai esityksen nimi</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3270166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p>
            <a:r>
              <a:rPr lang="en-US" noProof="0"/>
              <a:t>Click to edit Master title style</a:t>
            </a:r>
            <a:endParaRPr lang="fi-FI" noProof="0"/>
          </a:p>
        </p:txBody>
      </p:sp>
      <p:sp>
        <p:nvSpPr>
          <p:cNvPr id="3" name="Content Placeholder 2"/>
          <p:cNvSpPr>
            <a:spLocks noGrp="1"/>
          </p:cNvSpPr>
          <p:nvPr>
            <p:ph sz="half" idx="1"/>
          </p:nvPr>
        </p:nvSpPr>
        <p:spPr>
          <a:xfrm>
            <a:off x="615576" y="1825625"/>
            <a:ext cx="5278718"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Content Placeholder 3"/>
          <p:cNvSpPr>
            <a:spLocks noGrp="1"/>
          </p:cNvSpPr>
          <p:nvPr>
            <p:ph sz="half" idx="2"/>
          </p:nvPr>
        </p:nvSpPr>
        <p:spPr>
          <a:xfrm>
            <a:off x="6312647" y="1825625"/>
            <a:ext cx="5283204"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p:txBody>
          <a:bodyPr/>
          <a:lstStyle/>
          <a:p>
            <a:fld id="{7B3B9BA4-2108-5D42-A961-57A538B29F73}" type="datetime1">
              <a:rPr lang="fi-FI" noProof="0" smtClean="0"/>
              <a:t>12.1.2023</a:t>
            </a:fld>
            <a:endParaRPr lang="fi-FI" noProof="0"/>
          </a:p>
        </p:txBody>
      </p:sp>
      <p:sp>
        <p:nvSpPr>
          <p:cNvPr id="6" name="Footer Placeholder 5"/>
          <p:cNvSpPr>
            <a:spLocks noGrp="1"/>
          </p:cNvSpPr>
          <p:nvPr>
            <p:ph type="ftr" sz="quarter" idx="11"/>
          </p:nvPr>
        </p:nvSpPr>
        <p:spPr/>
        <p:txBody>
          <a:bodyPr/>
          <a:lstStyle/>
          <a:p>
            <a:r>
              <a:rPr lang="fi-FI" noProof="0"/>
              <a:t>Tekijä tai esityksen nimi</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315797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3">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Date Placeholder 2"/>
          <p:cNvSpPr>
            <a:spLocks noGrp="1"/>
          </p:cNvSpPr>
          <p:nvPr>
            <p:ph type="dt" sz="half" idx="10"/>
          </p:nvPr>
        </p:nvSpPr>
        <p:spPr/>
        <p:txBody>
          <a:bodyPr/>
          <a:lstStyle/>
          <a:p>
            <a:fld id="{0B188E18-7BDE-7644-B1AB-E01BE08F67EB}" type="datetime1">
              <a:rPr lang="fi-FI" noProof="0" smtClean="0"/>
              <a:t>12.1.2023</a:t>
            </a:fld>
            <a:endParaRPr lang="fi-FI" noProof="0"/>
          </a:p>
        </p:txBody>
      </p:sp>
      <p:sp>
        <p:nvSpPr>
          <p:cNvPr id="4" name="Footer Placeholder 3"/>
          <p:cNvSpPr>
            <a:spLocks noGrp="1"/>
          </p:cNvSpPr>
          <p:nvPr>
            <p:ph type="ftr" sz="quarter" idx="11"/>
          </p:nvPr>
        </p:nvSpPr>
        <p:spPr/>
        <p:txBody>
          <a:bodyPr/>
          <a:lstStyle/>
          <a:p>
            <a:r>
              <a:rPr lang="fi-FI" noProof="0"/>
              <a:t>Tekijä tai esityksen nimi</a:t>
            </a:r>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3932996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72364-7285-9240-9323-75750ECB2DC1}" type="datetime1">
              <a:rPr lang="fi-FI" noProof="0" smtClean="0"/>
              <a:t>12.1.2023</a:t>
            </a:fld>
            <a:endParaRPr lang="fi-FI" noProof="0"/>
          </a:p>
        </p:txBody>
      </p:sp>
      <p:sp>
        <p:nvSpPr>
          <p:cNvPr id="3" name="Footer Placeholder 2"/>
          <p:cNvSpPr>
            <a:spLocks noGrp="1"/>
          </p:cNvSpPr>
          <p:nvPr>
            <p:ph type="ftr" sz="quarter" idx="11"/>
          </p:nvPr>
        </p:nvSpPr>
        <p:spPr/>
        <p:txBody>
          <a:bodyPr/>
          <a:lstStyle/>
          <a:p>
            <a:r>
              <a:rPr lang="fi-FI" noProof="0"/>
              <a:t>Tekijä tai esityksen nimi</a:t>
            </a:r>
          </a:p>
        </p:txBody>
      </p:sp>
      <p:sp>
        <p:nvSpPr>
          <p:cNvPr id="4" name="Slide Number Placeholder 3"/>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2639396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en-US"/>
              <a:t>Click icon to add picture</a:t>
            </a:r>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en-US" noProof="0"/>
              <a:t>Click to edit Master title style</a:t>
            </a:r>
            <a:endParaRPr lang="fi-FI" noProof="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36" y="5951123"/>
            <a:ext cx="2137832" cy="477600"/>
          </a:xfrm>
          <a:prstGeom prst="rect">
            <a:avLst/>
          </a:prstGeom>
        </p:spPr>
      </p:pic>
    </p:spTree>
    <p:extLst>
      <p:ext uri="{BB962C8B-B14F-4D97-AF65-F5344CB8AC3E}">
        <p14:creationId xmlns:p14="http://schemas.microsoft.com/office/powerpoint/2010/main" val="1500353542"/>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p>
            <a:r>
              <a:rPr lang="en-US"/>
              <a:t>Click icon to add picture</a:t>
            </a:r>
          </a:p>
        </p:txBody>
      </p:sp>
      <p:sp>
        <p:nvSpPr>
          <p:cNvPr id="2" name="Title 1"/>
          <p:cNvSpPr>
            <a:spLocks noGrp="1"/>
          </p:cNvSpPr>
          <p:nvPr>
            <p:ph type="title"/>
          </p:nvPr>
        </p:nvSpPr>
        <p:spPr>
          <a:xfrm>
            <a:off x="614081" y="365125"/>
            <a:ext cx="5392271" cy="1325563"/>
          </a:xfrm>
        </p:spPr>
        <p:txBody>
          <a:bodyPr/>
          <a:lstStyle>
            <a:lvl1pPr>
              <a:defRPr>
                <a:solidFill>
                  <a:schemeClr val="tx2"/>
                </a:solidFill>
              </a:defRPr>
            </a:lvl1pPr>
          </a:lstStyle>
          <a:p>
            <a:r>
              <a:rPr lang="en-US" noProof="0"/>
              <a:t>Click to edit Master title style</a:t>
            </a:r>
            <a:endParaRPr lang="fi-FI" noProof="0"/>
          </a:p>
        </p:txBody>
      </p:sp>
      <p:sp>
        <p:nvSpPr>
          <p:cNvPr id="3" name="Content Placeholder 2"/>
          <p:cNvSpPr>
            <a:spLocks noGrp="1"/>
          </p:cNvSpPr>
          <p:nvPr>
            <p:ph sz="half" idx="1"/>
          </p:nvPr>
        </p:nvSpPr>
        <p:spPr>
          <a:xfrm>
            <a:off x="615575" y="1825625"/>
            <a:ext cx="5390777"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p:txBody>
          <a:bodyPr/>
          <a:lstStyle>
            <a:lvl1pPr>
              <a:defRPr>
                <a:solidFill>
                  <a:schemeClr val="bg1"/>
                </a:solidFill>
              </a:defRPr>
            </a:lvl1pPr>
          </a:lstStyle>
          <a:p>
            <a:fld id="{79932CA8-7082-D044-9DFF-82CF3BBD2E92}" type="datetime1">
              <a:rPr lang="fi-FI" noProof="0" smtClean="0"/>
              <a:t>12.1.2023</a:t>
            </a:fld>
            <a:endParaRPr lang="fi-FI" noProof="0"/>
          </a:p>
        </p:txBody>
      </p:sp>
      <p:sp>
        <p:nvSpPr>
          <p:cNvPr id="6" name="Footer Placeholder 5"/>
          <p:cNvSpPr>
            <a:spLocks noGrp="1"/>
          </p:cNvSpPr>
          <p:nvPr>
            <p:ph type="ftr" sz="quarter" idx="11"/>
          </p:nvPr>
        </p:nvSpPr>
        <p:spPr/>
        <p:txBody>
          <a:bodyPr/>
          <a:lstStyle>
            <a:lvl1pPr>
              <a:defRPr>
                <a:solidFill>
                  <a:schemeClr val="bg1"/>
                </a:solidFill>
              </a:defRPr>
            </a:lvl1pPr>
          </a:lstStyle>
          <a:p>
            <a:r>
              <a:rPr lang="fi-FI" noProof="0"/>
              <a:t>Tekijä tai esityksen nimi</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3644801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p>
            <a:r>
              <a:rPr lang="en-US"/>
              <a:t>Click icon to add picture</a:t>
            </a:r>
          </a:p>
        </p:txBody>
      </p:sp>
      <p:sp>
        <p:nvSpPr>
          <p:cNvPr id="2" name="Title 1"/>
          <p:cNvSpPr>
            <a:spLocks noGrp="1"/>
          </p:cNvSpPr>
          <p:nvPr>
            <p:ph type="title"/>
          </p:nvPr>
        </p:nvSpPr>
        <p:spPr>
          <a:xfrm>
            <a:off x="6188638" y="365125"/>
            <a:ext cx="5392271" cy="1325563"/>
          </a:xfrm>
        </p:spPr>
        <p:txBody>
          <a:bodyPr/>
          <a:lstStyle>
            <a:lvl1pPr>
              <a:defRPr>
                <a:solidFill>
                  <a:schemeClr val="tx2"/>
                </a:solidFill>
              </a:defRPr>
            </a:lvl1pPr>
          </a:lstStyle>
          <a:p>
            <a:r>
              <a:rPr lang="en-US" noProof="0"/>
              <a:t>Click to edit Master title style</a:t>
            </a:r>
            <a:endParaRPr lang="fi-FI" noProof="0"/>
          </a:p>
        </p:txBody>
      </p:sp>
      <p:sp>
        <p:nvSpPr>
          <p:cNvPr id="3" name="Content Placeholder 2"/>
          <p:cNvSpPr>
            <a:spLocks noGrp="1"/>
          </p:cNvSpPr>
          <p:nvPr>
            <p:ph sz="half" idx="1"/>
          </p:nvPr>
        </p:nvSpPr>
        <p:spPr>
          <a:xfrm>
            <a:off x="6190132" y="1825625"/>
            <a:ext cx="5390777"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fld id="{A562BB25-0710-D14B-A0B8-2BB442136615}" type="datetime1">
              <a:rPr lang="fi-FI" noProof="0" smtClean="0"/>
              <a:t>12.1.2023</a:t>
            </a:fld>
            <a:endParaRPr lang="fi-FI" noProof="0"/>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r>
              <a:rPr lang="fi-FI" noProof="0"/>
              <a:t>Tekijä tai esityksen nimi</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spTree>
    <p:extLst>
      <p:ext uri="{BB962C8B-B14F-4D97-AF65-F5344CB8AC3E}">
        <p14:creationId xmlns:p14="http://schemas.microsoft.com/office/powerpoint/2010/main" val="991324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p>
            <a:r>
              <a:rPr lang="en-US"/>
              <a:t>Click icon to add picture</a:t>
            </a:r>
          </a:p>
        </p:txBody>
      </p:sp>
      <p:sp>
        <p:nvSpPr>
          <p:cNvPr id="2" name="Title 1"/>
          <p:cNvSpPr>
            <a:spLocks noGrp="1"/>
          </p:cNvSpPr>
          <p:nvPr>
            <p:ph type="title"/>
          </p:nvPr>
        </p:nvSpPr>
        <p:spPr>
          <a:xfrm>
            <a:off x="614081" y="3413620"/>
            <a:ext cx="9478683" cy="830169"/>
          </a:xfrm>
        </p:spPr>
        <p:txBody>
          <a:bodyPr/>
          <a:lstStyle>
            <a:lvl1pPr>
              <a:defRPr>
                <a:solidFill>
                  <a:schemeClr val="tx2"/>
                </a:solidFill>
              </a:defRPr>
            </a:lvl1pPr>
          </a:lstStyle>
          <a:p>
            <a:r>
              <a:rPr lang="en-US" noProof="0"/>
              <a:t>Click to edit Master title style</a:t>
            </a:r>
            <a:endParaRPr lang="fi-FI" noProof="0"/>
          </a:p>
        </p:txBody>
      </p:sp>
      <p:sp>
        <p:nvSpPr>
          <p:cNvPr id="3" name="Content Placeholder 2"/>
          <p:cNvSpPr>
            <a:spLocks noGrp="1"/>
          </p:cNvSpPr>
          <p:nvPr>
            <p:ph idx="1"/>
          </p:nvPr>
        </p:nvSpPr>
        <p:spPr>
          <a:xfrm>
            <a:off x="614081" y="4258730"/>
            <a:ext cx="9478683" cy="20389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FB9CCA22-5161-054B-A204-A85D83115CFE}" type="datetime1">
              <a:rPr lang="fi-FI" noProof="0" smtClean="0"/>
              <a:t>12.1.2023</a:t>
            </a:fld>
            <a:endParaRPr lang="fi-FI" noProof="0"/>
          </a:p>
        </p:txBody>
      </p:sp>
      <p:sp>
        <p:nvSpPr>
          <p:cNvPr id="5" name="Footer Placeholder 4"/>
          <p:cNvSpPr>
            <a:spLocks noGrp="1"/>
          </p:cNvSpPr>
          <p:nvPr>
            <p:ph type="ftr" sz="quarter" idx="11"/>
          </p:nvPr>
        </p:nvSpPr>
        <p:spPr/>
        <p:txBody>
          <a:bodyPr/>
          <a:lstStyle/>
          <a:p>
            <a:r>
              <a:rPr lang="fi-FI" noProof="0"/>
              <a:t>Tekijä tai esityksen nimi</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1513247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a:solidFill>
                  <a:schemeClr val="bg1"/>
                </a:solidFill>
              </a:rPr>
              <a:t>Suomi on </a:t>
            </a:r>
            <a:r>
              <a:rPr lang="en-US" sz="4800" err="1">
                <a:solidFill>
                  <a:schemeClr val="bg1"/>
                </a:solidFill>
              </a:rPr>
              <a:t>energia-alan</a:t>
            </a:r>
            <a:r>
              <a:rPr lang="en-US" sz="4800">
                <a:solidFill>
                  <a:schemeClr val="bg1"/>
                </a:solidFill>
              </a:rPr>
              <a:t> </a:t>
            </a:r>
            <a:r>
              <a:rPr lang="en-US" sz="4800" err="1">
                <a:solidFill>
                  <a:schemeClr val="bg1"/>
                </a:solidFill>
              </a:rPr>
              <a:t>edelläkävijä</a:t>
            </a:r>
            <a:endParaRPr lang="en-US" sz="4800">
              <a:solidFill>
                <a:schemeClr val="bg1"/>
              </a:solidFill>
            </a:endParaRPr>
          </a:p>
        </p:txBody>
      </p:sp>
      <p:sp>
        <p:nvSpPr>
          <p:cNvPr id="7" name="Rectangle 6"/>
          <p:cNvSpPr/>
          <p:nvPr userDrawn="1"/>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11" name="TextBox 10"/>
          <p:cNvSpPr txBox="1"/>
          <p:nvPr userDrawn="1"/>
        </p:nvSpPr>
        <p:spPr>
          <a:xfrm>
            <a:off x="1532074" y="2407444"/>
            <a:ext cx="9137945" cy="878681"/>
          </a:xfrm>
          <a:prstGeom prst="rect">
            <a:avLst/>
          </a:prstGeom>
          <a:noFill/>
        </p:spPr>
        <p:txBody>
          <a:bodyPr wrap="square" rtlCol="0">
            <a:noAutofit/>
          </a:bodyPr>
          <a:lstStyle/>
          <a:p>
            <a:pPr algn="ctr"/>
            <a:r>
              <a:rPr lang="fi-FI" sz="4800" noProof="0">
                <a:solidFill>
                  <a:schemeClr val="bg1"/>
                </a:solidFill>
              </a:rPr>
              <a:t>Suomi on energia-alan edelläkävijä</a:t>
            </a:r>
          </a:p>
        </p:txBody>
      </p:sp>
    </p:spTree>
    <p:extLst>
      <p:ext uri="{BB962C8B-B14F-4D97-AF65-F5344CB8AC3E}">
        <p14:creationId xmlns:p14="http://schemas.microsoft.com/office/powerpoint/2010/main" val="261026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4">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_5">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_6">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_7">
    <p:spTree>
      <p:nvGrpSpPr>
        <p:cNvPr id="1" name=""/>
        <p:cNvGrpSpPr/>
        <p:nvPr/>
      </p:nvGrpSpPr>
      <p:grpSpPr>
        <a:xfrm>
          <a:off x="0" y="0"/>
          <a:ext cx="0" cy="0"/>
          <a:chOff x="0" y="0"/>
          <a:chExt cx="0" cy="0"/>
        </a:xfrm>
      </p:grpSpPr>
      <p:sp>
        <p:nvSpPr>
          <p:cNvPr id="23" name="Rectangle 22"/>
          <p:cNvSpPr/>
          <p:nvPr userDrawn="1"/>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_8">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_picture_background">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p>
            <a:r>
              <a:rPr lang="en-US" dirty="0"/>
              <a:t>Drag picture to placeholder or click icon to add</a:t>
            </a:r>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6219"/>
          <a:stretch/>
        </p:blipFill>
        <p:spPr>
          <a:xfrm>
            <a:off x="224837" y="6042074"/>
            <a:ext cx="3002866" cy="75532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fi-FI"/>
              <a:t>12.1.2022</a:t>
            </a:r>
            <a:endParaRPr lang="en-US" dirty="0"/>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1">
                <a:solidFill>
                  <a:srgbClr val="595959"/>
                </a:solidFill>
              </a:defRPr>
            </a:lvl1pPr>
          </a:lstStyle>
          <a:p>
            <a:fld id="{D5CDC59A-8C4B-3741-8921-09D2C8EE8BFB}" type="slidenum">
              <a:rPr lang="en-US" smtClean="0"/>
              <a:pPr/>
              <a:t>‹#›</a:t>
            </a:fld>
            <a:endParaRPr lang="en-US" dirty="0"/>
          </a:p>
        </p:txBody>
      </p:sp>
      <p:pic>
        <p:nvPicPr>
          <p:cNvPr id="15" name="Picture 14" descr="ET_vesileima.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8" name="Picture 7" descr="ET_vesileima.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spTree>
    <p:extLst>
      <p:ext uri="{BB962C8B-B14F-4D97-AF65-F5344CB8AC3E}">
        <p14:creationId xmlns:p14="http://schemas.microsoft.com/office/powerpoint/2010/main" val="1724093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fi-FI" noProof="0"/>
              <a:t>Muokkaa ots. perustyyl. napsautt.</a:t>
            </a:r>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8604703-971B-B949-B918-085A9AB89765}" type="datetime1">
              <a:rPr lang="fi-FI" noProof="0" smtClean="0"/>
              <a:t>12.1.2023</a:t>
            </a:fld>
            <a:endParaRPr lang="fi-FI" noProof="0"/>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fi-FI" noProof="0"/>
              <a:t>Tekijä tai esityksen nimi</a:t>
            </a:r>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1">
                <a:solidFill>
                  <a:srgbClr val="595959"/>
                </a:solidFill>
              </a:defRPr>
            </a:lvl1pPr>
          </a:lstStyle>
          <a:p>
            <a:fld id="{D5CDC59A-8C4B-3741-8921-09D2C8EE8BFB}" type="slidenum">
              <a:rPr lang="en-US" smtClean="0"/>
              <a:pPr/>
              <a:t>‹#›</a:t>
            </a:fld>
            <a:endParaRPr lang="en-US"/>
          </a:p>
        </p:txBody>
      </p:sp>
      <p:pic>
        <p:nvPicPr>
          <p:cNvPr id="15" name="Picture 14" descr="ET_vesileima.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8" name="Picture 7" descr="ET_vesileima.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spTree>
    <p:extLst>
      <p:ext uri="{BB962C8B-B14F-4D97-AF65-F5344CB8AC3E}">
        <p14:creationId xmlns:p14="http://schemas.microsoft.com/office/powerpoint/2010/main" val="20313365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hf hdr="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 Year 2022</a:t>
            </a:r>
            <a:br>
              <a:rPr lang="en-US" dirty="0"/>
            </a:br>
            <a:r>
              <a:rPr lang="en-US" dirty="0"/>
              <a:t>Electricity</a:t>
            </a:r>
          </a:p>
        </p:txBody>
      </p:sp>
      <p:sp>
        <p:nvSpPr>
          <p:cNvPr id="3" name="Subtitle 2"/>
          <p:cNvSpPr>
            <a:spLocks noGrp="1"/>
          </p:cNvSpPr>
          <p:nvPr>
            <p:ph type="subTitle" idx="1"/>
          </p:nvPr>
        </p:nvSpPr>
        <p:spPr/>
        <p:txBody>
          <a:bodyPr>
            <a:normAutofit fontScale="77500" lnSpcReduction="20000"/>
          </a:bodyPr>
          <a:lstStyle/>
          <a:p>
            <a:r>
              <a:rPr lang="en-US" dirty="0"/>
              <a:t>Finnish Energy</a:t>
            </a:r>
          </a:p>
          <a:p>
            <a:r>
              <a:rPr lang="en-US" dirty="0"/>
              <a:t>12.1.2023</a:t>
            </a:r>
          </a:p>
        </p:txBody>
      </p:sp>
    </p:spTree>
    <p:extLst>
      <p:ext uri="{BB962C8B-B14F-4D97-AF65-F5344CB8AC3E}">
        <p14:creationId xmlns:p14="http://schemas.microsoft.com/office/powerpoint/2010/main" val="118349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9B037F-2AB6-4332-AEC0-257D0E37D902}"/>
              </a:ext>
            </a:extLst>
          </p:cNvPr>
          <p:cNvSpPr>
            <a:spLocks noGrp="1"/>
          </p:cNvSpPr>
          <p:nvPr>
            <p:ph type="title"/>
          </p:nvPr>
        </p:nvSpPr>
        <p:spPr>
          <a:xfrm>
            <a:off x="284085" y="165363"/>
            <a:ext cx="11718525" cy="1152957"/>
          </a:xfrm>
        </p:spPr>
        <p:txBody>
          <a:bodyPr>
            <a:noAutofit/>
          </a:bodyPr>
          <a:lstStyle/>
          <a:p>
            <a:r>
              <a:rPr lang="fi-FI" dirty="0" err="1"/>
              <a:t>Electricity</a:t>
            </a:r>
            <a:r>
              <a:rPr lang="fi-FI" dirty="0"/>
              <a:t> </a:t>
            </a:r>
            <a:r>
              <a:rPr lang="fi-FI" dirty="0" err="1"/>
              <a:t>production</a:t>
            </a:r>
            <a:r>
              <a:rPr lang="fi-FI" dirty="0"/>
              <a:t> in Finland and net </a:t>
            </a:r>
            <a:r>
              <a:rPr lang="fi-FI" dirty="0" err="1"/>
              <a:t>imports</a:t>
            </a:r>
            <a:r>
              <a:rPr lang="fi-FI" dirty="0"/>
              <a:t> </a:t>
            </a:r>
            <a:r>
              <a:rPr lang="fi-FI" dirty="0" err="1"/>
              <a:t>decreased</a:t>
            </a:r>
            <a:endParaRPr lang="fi-FI" dirty="0"/>
          </a:p>
        </p:txBody>
      </p:sp>
      <p:sp>
        <p:nvSpPr>
          <p:cNvPr id="4" name="Päivämäärän paikkamerkki 3">
            <a:extLst>
              <a:ext uri="{FF2B5EF4-FFF2-40B4-BE49-F238E27FC236}">
                <a16:creationId xmlns:a16="http://schemas.microsoft.com/office/drawing/2014/main" id="{C1C49A60-1FE5-4E36-B708-E9EC02EE3573}"/>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40DAEEA9-45E1-46A3-8A51-BF9A01FFACA8}"/>
              </a:ext>
            </a:extLst>
          </p:cNvPr>
          <p:cNvSpPr>
            <a:spLocks noGrp="1"/>
          </p:cNvSpPr>
          <p:nvPr>
            <p:ph type="sldNum" sz="quarter" idx="12"/>
          </p:nvPr>
        </p:nvSpPr>
        <p:spPr/>
        <p:txBody>
          <a:bodyPr/>
          <a:lstStyle/>
          <a:p>
            <a:fld id="{D5CDC59A-8C4B-3741-8921-09D2C8EE8BFB}" type="slidenum">
              <a:rPr lang="en-US" smtClean="0"/>
              <a:t>10</a:t>
            </a:fld>
            <a:endParaRPr lang="en-US" dirty="0"/>
          </a:p>
        </p:txBody>
      </p:sp>
      <p:sp>
        <p:nvSpPr>
          <p:cNvPr id="8" name="Tekstiruutu 7">
            <a:extLst>
              <a:ext uri="{FF2B5EF4-FFF2-40B4-BE49-F238E27FC236}">
                <a16:creationId xmlns:a16="http://schemas.microsoft.com/office/drawing/2014/main" id="{1DD271E6-CDB4-45B4-A2AE-63FA005ABF85}"/>
              </a:ext>
            </a:extLst>
          </p:cNvPr>
          <p:cNvSpPr txBox="1"/>
          <p:nvPr/>
        </p:nvSpPr>
        <p:spPr>
          <a:xfrm>
            <a:off x="871793" y="1664269"/>
            <a:ext cx="704039" cy="400110"/>
          </a:xfrm>
          <a:prstGeom prst="rect">
            <a:avLst/>
          </a:prstGeom>
          <a:noFill/>
        </p:spPr>
        <p:txBody>
          <a:bodyPr wrap="none" rtlCol="0">
            <a:spAutoFit/>
          </a:bodyPr>
          <a:lstStyle/>
          <a:p>
            <a:r>
              <a:rPr lang="fi-FI" sz="2000" b="1" dirty="0">
                <a:solidFill>
                  <a:schemeClr val="accent1"/>
                </a:solidFill>
              </a:rPr>
              <a:t>2022</a:t>
            </a:r>
          </a:p>
        </p:txBody>
      </p:sp>
      <p:sp>
        <p:nvSpPr>
          <p:cNvPr id="9" name="Tekstiruutu 8">
            <a:extLst>
              <a:ext uri="{FF2B5EF4-FFF2-40B4-BE49-F238E27FC236}">
                <a16:creationId xmlns:a16="http://schemas.microsoft.com/office/drawing/2014/main" id="{06AFE7FA-E031-49D4-8EDF-E6CE69FE8F78}"/>
              </a:ext>
            </a:extLst>
          </p:cNvPr>
          <p:cNvSpPr txBox="1"/>
          <p:nvPr/>
        </p:nvSpPr>
        <p:spPr>
          <a:xfrm>
            <a:off x="7083304" y="1664269"/>
            <a:ext cx="704039" cy="400110"/>
          </a:xfrm>
          <a:prstGeom prst="rect">
            <a:avLst/>
          </a:prstGeom>
          <a:noFill/>
        </p:spPr>
        <p:txBody>
          <a:bodyPr wrap="none" rtlCol="0">
            <a:spAutoFit/>
          </a:bodyPr>
          <a:lstStyle/>
          <a:p>
            <a:r>
              <a:rPr lang="fi-FI" sz="2000" b="1" dirty="0">
                <a:solidFill>
                  <a:schemeClr val="accent1"/>
                </a:solidFill>
              </a:rPr>
              <a:t>2021</a:t>
            </a:r>
          </a:p>
        </p:txBody>
      </p:sp>
      <p:graphicFrame>
        <p:nvGraphicFramePr>
          <p:cNvPr id="10" name="Chart 9">
            <a:extLst>
              <a:ext uri="{FF2B5EF4-FFF2-40B4-BE49-F238E27FC236}">
                <a16:creationId xmlns:a16="http://schemas.microsoft.com/office/drawing/2014/main" id="{E6E39FCD-B9E9-6A3C-5750-921542970662}"/>
              </a:ext>
            </a:extLst>
          </p:cNvPr>
          <p:cNvGraphicFramePr>
            <a:graphicFrameLocks noGrp="1"/>
          </p:cNvGraphicFramePr>
          <p:nvPr>
            <p:extLst>
              <p:ext uri="{D42A27DB-BD31-4B8C-83A1-F6EECF244321}">
                <p14:modId xmlns:p14="http://schemas.microsoft.com/office/powerpoint/2010/main" val="1222998141"/>
              </p:ext>
            </p:extLst>
          </p:nvPr>
        </p:nvGraphicFramePr>
        <p:xfrm>
          <a:off x="-172811" y="1546572"/>
          <a:ext cx="7486650" cy="45815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1C1C1459-EF20-A7EB-7E44-C48CC6BE3B7D}"/>
              </a:ext>
            </a:extLst>
          </p:cNvPr>
          <p:cNvGraphicFramePr>
            <a:graphicFrameLocks noGrp="1"/>
          </p:cNvGraphicFramePr>
          <p:nvPr>
            <p:extLst>
              <p:ext uri="{D42A27DB-BD31-4B8C-83A1-F6EECF244321}">
                <p14:modId xmlns:p14="http://schemas.microsoft.com/office/powerpoint/2010/main" val="1764464258"/>
              </p:ext>
            </p:extLst>
          </p:nvPr>
        </p:nvGraphicFramePr>
        <p:xfrm>
          <a:off x="5670641" y="1660698"/>
          <a:ext cx="7486650" cy="4581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610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D407-E1AA-2706-D851-CE4711A70A25}"/>
              </a:ext>
            </a:extLst>
          </p:cNvPr>
          <p:cNvSpPr>
            <a:spLocks noGrp="1"/>
          </p:cNvSpPr>
          <p:nvPr>
            <p:ph type="title"/>
          </p:nvPr>
        </p:nvSpPr>
        <p:spPr>
          <a:xfrm>
            <a:off x="614081" y="365125"/>
            <a:ext cx="10459080" cy="1325563"/>
          </a:xfrm>
        </p:spPr>
        <p:txBody>
          <a:bodyPr>
            <a:normAutofit/>
          </a:bodyPr>
          <a:lstStyle/>
          <a:p>
            <a:r>
              <a:rPr lang="fi-FI" dirty="0" err="1"/>
              <a:t>The</a:t>
            </a:r>
            <a:r>
              <a:rPr lang="fi-FI" dirty="0"/>
              <a:t> </a:t>
            </a:r>
            <a:r>
              <a:rPr lang="fi-FI" dirty="0" err="1"/>
              <a:t>end</a:t>
            </a:r>
            <a:r>
              <a:rPr lang="fi-FI" dirty="0"/>
              <a:t> of </a:t>
            </a:r>
            <a:r>
              <a:rPr lang="fi-FI" dirty="0" err="1"/>
              <a:t>imports</a:t>
            </a:r>
            <a:r>
              <a:rPr lang="fi-FI" dirty="0"/>
              <a:t> </a:t>
            </a:r>
            <a:r>
              <a:rPr lang="fi-FI" dirty="0" err="1"/>
              <a:t>from</a:t>
            </a:r>
            <a:r>
              <a:rPr lang="fi-FI" dirty="0"/>
              <a:t> </a:t>
            </a:r>
            <a:r>
              <a:rPr lang="fi-FI" dirty="0" err="1"/>
              <a:t>Russia</a:t>
            </a:r>
            <a:r>
              <a:rPr lang="fi-FI" dirty="0"/>
              <a:t> and Energy </a:t>
            </a:r>
            <a:r>
              <a:rPr lang="fi-FI" dirty="0" err="1"/>
              <a:t>crisis</a:t>
            </a:r>
            <a:r>
              <a:rPr lang="fi-FI" dirty="0"/>
              <a:t> </a:t>
            </a:r>
            <a:r>
              <a:rPr lang="fi-FI" dirty="0" err="1"/>
              <a:t>changed</a:t>
            </a:r>
            <a:r>
              <a:rPr lang="fi-FI" dirty="0"/>
              <a:t> Energy </a:t>
            </a:r>
            <a:r>
              <a:rPr lang="fi-FI" dirty="0" err="1"/>
              <a:t>procurement</a:t>
            </a:r>
            <a:r>
              <a:rPr lang="fi-FI" dirty="0"/>
              <a:t> </a:t>
            </a:r>
            <a:r>
              <a:rPr lang="fi-FI" dirty="0" err="1"/>
              <a:t>compared</a:t>
            </a:r>
            <a:r>
              <a:rPr lang="fi-FI" dirty="0"/>
              <a:t> to 2021</a:t>
            </a:r>
            <a:endParaRPr lang="en-US" dirty="0"/>
          </a:p>
        </p:txBody>
      </p:sp>
      <p:sp>
        <p:nvSpPr>
          <p:cNvPr id="4" name="Date Placeholder 3">
            <a:extLst>
              <a:ext uri="{FF2B5EF4-FFF2-40B4-BE49-F238E27FC236}">
                <a16:creationId xmlns:a16="http://schemas.microsoft.com/office/drawing/2014/main" id="{F7959D2C-DA28-7CB0-BD71-050EB1E2B5CF}"/>
              </a:ext>
            </a:extLst>
          </p:cNvPr>
          <p:cNvSpPr>
            <a:spLocks noGrp="1"/>
          </p:cNvSpPr>
          <p:nvPr>
            <p:ph type="dt" sz="half" idx="10"/>
          </p:nvPr>
        </p:nvSpPr>
        <p:spPr/>
        <p:txBody>
          <a:bodyPr/>
          <a:lstStyle/>
          <a:p>
            <a:r>
              <a:rPr lang="fi-FI"/>
              <a:t>12.1.2022</a:t>
            </a:r>
            <a:endParaRPr lang="en-US" dirty="0"/>
          </a:p>
        </p:txBody>
      </p:sp>
      <p:sp>
        <p:nvSpPr>
          <p:cNvPr id="5" name="Slide Number Placeholder 4">
            <a:extLst>
              <a:ext uri="{FF2B5EF4-FFF2-40B4-BE49-F238E27FC236}">
                <a16:creationId xmlns:a16="http://schemas.microsoft.com/office/drawing/2014/main" id="{A55C9D08-C48B-F982-E312-2A735927E3F5}"/>
              </a:ext>
            </a:extLst>
          </p:cNvPr>
          <p:cNvSpPr>
            <a:spLocks noGrp="1"/>
          </p:cNvSpPr>
          <p:nvPr>
            <p:ph type="sldNum" sz="quarter" idx="12"/>
          </p:nvPr>
        </p:nvSpPr>
        <p:spPr/>
        <p:txBody>
          <a:bodyPr/>
          <a:lstStyle/>
          <a:p>
            <a:fld id="{D5CDC59A-8C4B-3741-8921-09D2C8EE8BFB}" type="slidenum">
              <a:rPr lang="en-US" smtClean="0"/>
              <a:t>11</a:t>
            </a:fld>
            <a:endParaRPr lang="en-US" dirty="0"/>
          </a:p>
        </p:txBody>
      </p:sp>
      <p:graphicFrame>
        <p:nvGraphicFramePr>
          <p:cNvPr id="6" name="Kaavio 1">
            <a:extLst>
              <a:ext uri="{FF2B5EF4-FFF2-40B4-BE49-F238E27FC236}">
                <a16:creationId xmlns:a16="http://schemas.microsoft.com/office/drawing/2014/main" id="{FDCA12E3-99FE-456A-BFD8-685CBCBB4B51}"/>
              </a:ext>
            </a:extLst>
          </p:cNvPr>
          <p:cNvGraphicFramePr>
            <a:graphicFrameLocks/>
          </p:cNvGraphicFramePr>
          <p:nvPr>
            <p:extLst>
              <p:ext uri="{D42A27DB-BD31-4B8C-83A1-F6EECF244321}">
                <p14:modId xmlns:p14="http://schemas.microsoft.com/office/powerpoint/2010/main" val="1359697680"/>
              </p:ext>
            </p:extLst>
          </p:nvPr>
        </p:nvGraphicFramePr>
        <p:xfrm>
          <a:off x="450796" y="1690688"/>
          <a:ext cx="10979204" cy="45910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786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C482D2-DFB7-4340-B064-234CC657BAF9}"/>
              </a:ext>
            </a:extLst>
          </p:cNvPr>
          <p:cNvSpPr>
            <a:spLocks noGrp="1"/>
          </p:cNvSpPr>
          <p:nvPr>
            <p:ph type="title"/>
          </p:nvPr>
        </p:nvSpPr>
        <p:spPr/>
        <p:txBody>
          <a:bodyPr/>
          <a:lstStyle/>
          <a:p>
            <a:r>
              <a:rPr lang="fi-FI" dirty="0"/>
              <a:t>Net </a:t>
            </a:r>
            <a:r>
              <a:rPr lang="fi-FI" dirty="0" err="1"/>
              <a:t>imports</a:t>
            </a:r>
            <a:r>
              <a:rPr lang="fi-FI" dirty="0"/>
              <a:t> of </a:t>
            </a:r>
            <a:r>
              <a:rPr lang="fi-FI" dirty="0" err="1"/>
              <a:t>electricity</a:t>
            </a:r>
            <a:r>
              <a:rPr lang="fi-FI" dirty="0"/>
              <a:t> </a:t>
            </a:r>
            <a:r>
              <a:rPr lang="fi-FI" dirty="0" err="1"/>
              <a:t>decreased</a:t>
            </a:r>
            <a:r>
              <a:rPr lang="fi-FI" dirty="0"/>
              <a:t> </a:t>
            </a:r>
            <a:r>
              <a:rPr lang="fi-FI" dirty="0" err="1"/>
              <a:t>almost</a:t>
            </a:r>
            <a:r>
              <a:rPr lang="fi-FI" dirty="0"/>
              <a:t> 30 </a:t>
            </a:r>
            <a:r>
              <a:rPr lang="fi-FI" dirty="0" err="1"/>
              <a:t>percent</a:t>
            </a:r>
            <a:r>
              <a:rPr lang="fi-FI" dirty="0"/>
              <a:t> (5.3 </a:t>
            </a:r>
            <a:r>
              <a:rPr lang="fi-FI" dirty="0" err="1"/>
              <a:t>TWh</a:t>
            </a:r>
            <a:r>
              <a:rPr lang="fi-FI" dirty="0"/>
              <a:t>)</a:t>
            </a:r>
          </a:p>
        </p:txBody>
      </p:sp>
      <p:sp>
        <p:nvSpPr>
          <p:cNvPr id="4" name="Päivämäärän paikkamerkki 3">
            <a:extLst>
              <a:ext uri="{FF2B5EF4-FFF2-40B4-BE49-F238E27FC236}">
                <a16:creationId xmlns:a16="http://schemas.microsoft.com/office/drawing/2014/main" id="{087FFC41-8EC7-4F84-BDB1-8B0C3A0414EE}"/>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D0B4C7B7-7D13-4A6A-A5A2-DAEDA4184C92}"/>
              </a:ext>
            </a:extLst>
          </p:cNvPr>
          <p:cNvSpPr>
            <a:spLocks noGrp="1"/>
          </p:cNvSpPr>
          <p:nvPr>
            <p:ph type="sldNum" sz="quarter" idx="12"/>
          </p:nvPr>
        </p:nvSpPr>
        <p:spPr/>
        <p:txBody>
          <a:bodyPr/>
          <a:lstStyle/>
          <a:p>
            <a:fld id="{D5CDC59A-8C4B-3741-8921-09D2C8EE8BFB}" type="slidenum">
              <a:rPr lang="en-US" smtClean="0"/>
              <a:t>12</a:t>
            </a:fld>
            <a:endParaRPr lang="en-US" dirty="0"/>
          </a:p>
        </p:txBody>
      </p:sp>
      <p:sp>
        <p:nvSpPr>
          <p:cNvPr id="7" name="Tekstiruutu 6">
            <a:extLst>
              <a:ext uri="{FF2B5EF4-FFF2-40B4-BE49-F238E27FC236}">
                <a16:creationId xmlns:a16="http://schemas.microsoft.com/office/drawing/2014/main" id="{50E82DF6-73F7-4B93-8966-0FFA2C5D6276}"/>
              </a:ext>
            </a:extLst>
          </p:cNvPr>
          <p:cNvSpPr txBox="1"/>
          <p:nvPr/>
        </p:nvSpPr>
        <p:spPr>
          <a:xfrm>
            <a:off x="8407154" y="2878558"/>
            <a:ext cx="3516260" cy="1754326"/>
          </a:xfrm>
          <a:prstGeom prst="rect">
            <a:avLst/>
          </a:prstGeom>
          <a:noFill/>
        </p:spPr>
        <p:txBody>
          <a:bodyPr wrap="square" rtlCol="0">
            <a:spAutoFit/>
          </a:bodyPr>
          <a:lstStyle/>
          <a:p>
            <a:pPr marL="285750" indent="-285750">
              <a:buFont typeface="Arial" panose="020B0604020202020204" pitchFamily="34" charset="0"/>
              <a:buChar char="•"/>
            </a:pPr>
            <a:r>
              <a:rPr lang="fi-FI" dirty="0" err="1">
                <a:solidFill>
                  <a:schemeClr val="tx1">
                    <a:lumMod val="65000"/>
                    <a:lumOff val="35000"/>
                  </a:schemeClr>
                </a:solidFill>
              </a:rPr>
              <a:t>Imports</a:t>
            </a:r>
            <a:r>
              <a:rPr lang="fi-FI" dirty="0">
                <a:solidFill>
                  <a:schemeClr val="tx1">
                    <a:lumMod val="65000"/>
                    <a:lumOff val="35000"/>
                  </a:schemeClr>
                </a:solidFill>
              </a:rPr>
              <a:t> </a:t>
            </a:r>
            <a:r>
              <a:rPr lang="fi-FI" dirty="0" err="1">
                <a:solidFill>
                  <a:schemeClr val="tx1">
                    <a:lumMod val="65000"/>
                    <a:lumOff val="35000"/>
                  </a:schemeClr>
                </a:solidFill>
              </a:rPr>
              <a:t>from</a:t>
            </a:r>
            <a:r>
              <a:rPr lang="fi-FI" dirty="0">
                <a:solidFill>
                  <a:schemeClr val="tx1">
                    <a:lumMod val="65000"/>
                    <a:lumOff val="35000"/>
                  </a:schemeClr>
                </a:solidFill>
              </a:rPr>
              <a:t> </a:t>
            </a:r>
            <a:r>
              <a:rPr lang="fi-FI" dirty="0" err="1">
                <a:solidFill>
                  <a:schemeClr val="tx1">
                    <a:lumMod val="65000"/>
                    <a:lumOff val="35000"/>
                  </a:schemeClr>
                </a:solidFill>
              </a:rPr>
              <a:t>Russia</a:t>
            </a:r>
            <a:r>
              <a:rPr lang="fi-FI" dirty="0">
                <a:solidFill>
                  <a:schemeClr val="tx1">
                    <a:lumMod val="65000"/>
                    <a:lumOff val="35000"/>
                  </a:schemeClr>
                </a:solidFill>
              </a:rPr>
              <a:t> </a:t>
            </a:r>
            <a:r>
              <a:rPr lang="fi-FI" dirty="0" err="1">
                <a:solidFill>
                  <a:schemeClr val="tx1">
                    <a:lumMod val="65000"/>
                    <a:lumOff val="35000"/>
                  </a:schemeClr>
                </a:solidFill>
              </a:rPr>
              <a:t>ended</a:t>
            </a:r>
            <a:r>
              <a:rPr lang="fi-FI" dirty="0">
                <a:solidFill>
                  <a:schemeClr val="tx1">
                    <a:lumMod val="65000"/>
                    <a:lumOff val="35000"/>
                  </a:schemeClr>
                </a:solidFill>
              </a:rPr>
              <a:t> in </a:t>
            </a:r>
            <a:r>
              <a:rPr lang="fi-FI" dirty="0" err="1">
                <a:solidFill>
                  <a:schemeClr val="tx1">
                    <a:lumMod val="65000"/>
                    <a:lumOff val="35000"/>
                  </a:schemeClr>
                </a:solidFill>
              </a:rPr>
              <a:t>May</a:t>
            </a:r>
            <a:r>
              <a:rPr lang="fi-FI" dirty="0">
                <a:solidFill>
                  <a:schemeClr val="tx1">
                    <a:lumMod val="65000"/>
                    <a:lumOff val="35000"/>
                  </a:schemeClr>
                </a:solidFill>
              </a:rPr>
              <a:t> 204 % </a:t>
            </a:r>
          </a:p>
          <a:p>
            <a:pPr marL="285750" indent="-285750">
              <a:buFont typeface="Arial" panose="020B0604020202020204" pitchFamily="34" charset="0"/>
              <a:buChar char="•"/>
            </a:pPr>
            <a:r>
              <a:rPr lang="fi-FI" dirty="0" err="1">
                <a:solidFill>
                  <a:schemeClr val="tx1">
                    <a:lumMod val="65000"/>
                    <a:lumOff val="35000"/>
                  </a:schemeClr>
                </a:solidFill>
              </a:rPr>
              <a:t>Imports</a:t>
            </a:r>
            <a:r>
              <a:rPr lang="fi-FI" dirty="0">
                <a:solidFill>
                  <a:schemeClr val="tx1">
                    <a:lumMod val="65000"/>
                    <a:lumOff val="35000"/>
                  </a:schemeClr>
                </a:solidFill>
              </a:rPr>
              <a:t> </a:t>
            </a:r>
            <a:r>
              <a:rPr lang="fi-FI" dirty="0" err="1">
                <a:solidFill>
                  <a:schemeClr val="tx1">
                    <a:lumMod val="65000"/>
                    <a:lumOff val="35000"/>
                  </a:schemeClr>
                </a:solidFill>
              </a:rPr>
              <a:t>from</a:t>
            </a:r>
            <a:r>
              <a:rPr lang="fi-FI" dirty="0">
                <a:solidFill>
                  <a:schemeClr val="tx1">
                    <a:lumMod val="65000"/>
                    <a:lumOff val="35000"/>
                  </a:schemeClr>
                </a:solidFill>
              </a:rPr>
              <a:t> Nordic </a:t>
            </a:r>
            <a:r>
              <a:rPr lang="fi-FI" dirty="0" err="1">
                <a:solidFill>
                  <a:schemeClr val="tx1">
                    <a:lumMod val="65000"/>
                    <a:lumOff val="35000"/>
                  </a:schemeClr>
                </a:solidFill>
              </a:rPr>
              <a:t>countries</a:t>
            </a:r>
            <a:r>
              <a:rPr lang="fi-FI" dirty="0">
                <a:solidFill>
                  <a:schemeClr val="tx1">
                    <a:lumMod val="65000"/>
                    <a:lumOff val="35000"/>
                  </a:schemeClr>
                </a:solidFill>
              </a:rPr>
              <a:t> </a:t>
            </a:r>
            <a:r>
              <a:rPr lang="fi-FI" dirty="0" err="1">
                <a:solidFill>
                  <a:schemeClr val="tx1">
                    <a:lumMod val="65000"/>
                    <a:lumOff val="35000"/>
                  </a:schemeClr>
                </a:solidFill>
              </a:rPr>
              <a:t>increased</a:t>
            </a:r>
            <a:r>
              <a:rPr lang="fi-FI" dirty="0">
                <a:solidFill>
                  <a:schemeClr val="tx1">
                    <a:lumMod val="65000"/>
                    <a:lumOff val="35000"/>
                  </a:schemeClr>
                </a:solidFill>
              </a:rPr>
              <a:t> 3% (0.4TWh)</a:t>
            </a:r>
          </a:p>
          <a:p>
            <a:pPr marL="285750" indent="-285750">
              <a:buFont typeface="Arial" panose="020B0604020202020204" pitchFamily="34" charset="0"/>
              <a:buChar char="•"/>
            </a:pPr>
            <a:r>
              <a:rPr lang="fi-FI" dirty="0" err="1">
                <a:solidFill>
                  <a:schemeClr val="tx1">
                    <a:lumMod val="65000"/>
                    <a:lumOff val="35000"/>
                  </a:schemeClr>
                </a:solidFill>
              </a:rPr>
              <a:t>Exports</a:t>
            </a:r>
            <a:r>
              <a:rPr lang="fi-FI" dirty="0">
                <a:solidFill>
                  <a:schemeClr val="tx1">
                    <a:lumMod val="65000"/>
                    <a:lumOff val="35000"/>
                  </a:schemeClr>
                </a:solidFill>
              </a:rPr>
              <a:t> to Estonia </a:t>
            </a:r>
            <a:r>
              <a:rPr lang="fi-FI" dirty="0" err="1">
                <a:solidFill>
                  <a:schemeClr val="tx1">
                    <a:lumMod val="65000"/>
                    <a:lumOff val="35000"/>
                  </a:schemeClr>
                </a:solidFill>
              </a:rPr>
              <a:t>increased</a:t>
            </a:r>
            <a:r>
              <a:rPr lang="fi-FI" dirty="0">
                <a:solidFill>
                  <a:schemeClr val="tx1">
                    <a:lumMod val="65000"/>
                    <a:lumOff val="35000"/>
                  </a:schemeClr>
                </a:solidFill>
              </a:rPr>
              <a:t> 2 % (+0.1 </a:t>
            </a:r>
            <a:r>
              <a:rPr lang="fi-FI" dirty="0" err="1">
                <a:solidFill>
                  <a:schemeClr val="tx1">
                    <a:lumMod val="65000"/>
                    <a:lumOff val="35000"/>
                  </a:schemeClr>
                </a:solidFill>
              </a:rPr>
              <a:t>TWh</a:t>
            </a:r>
            <a:r>
              <a:rPr lang="fi-FI" dirty="0">
                <a:solidFill>
                  <a:schemeClr val="tx1">
                    <a:lumMod val="65000"/>
                    <a:lumOff val="35000"/>
                  </a:schemeClr>
                </a:solidFill>
              </a:rPr>
              <a:t>)</a:t>
            </a:r>
          </a:p>
        </p:txBody>
      </p:sp>
      <p:graphicFrame>
        <p:nvGraphicFramePr>
          <p:cNvPr id="3" name="Chart 2">
            <a:extLst>
              <a:ext uri="{FF2B5EF4-FFF2-40B4-BE49-F238E27FC236}">
                <a16:creationId xmlns:a16="http://schemas.microsoft.com/office/drawing/2014/main" id="{F63DD6E8-99F7-14C3-9561-FC87F910D6F0}"/>
              </a:ext>
            </a:extLst>
          </p:cNvPr>
          <p:cNvGraphicFramePr>
            <a:graphicFrameLocks noGrp="1"/>
          </p:cNvGraphicFramePr>
          <p:nvPr>
            <p:extLst>
              <p:ext uri="{D42A27DB-BD31-4B8C-83A1-F6EECF244321}">
                <p14:modId xmlns:p14="http://schemas.microsoft.com/office/powerpoint/2010/main" val="2791006095"/>
              </p:ext>
            </p:extLst>
          </p:nvPr>
        </p:nvGraphicFramePr>
        <p:xfrm>
          <a:off x="920504" y="1774825"/>
          <a:ext cx="7486650" cy="4581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905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66D57C-4651-45DC-AD06-2842CAD77B3F}"/>
              </a:ext>
            </a:extLst>
          </p:cNvPr>
          <p:cNvSpPr>
            <a:spLocks noGrp="1"/>
          </p:cNvSpPr>
          <p:nvPr>
            <p:ph type="title"/>
          </p:nvPr>
        </p:nvSpPr>
        <p:spPr/>
        <p:txBody>
          <a:bodyPr>
            <a:normAutofit/>
          </a:bodyPr>
          <a:lstStyle/>
          <a:p>
            <a:r>
              <a:rPr lang="fi-FI" sz="3800" dirty="0"/>
              <a:t>Net </a:t>
            </a:r>
            <a:r>
              <a:rPr lang="fi-FI" sz="3800" dirty="0" err="1"/>
              <a:t>imports</a:t>
            </a:r>
            <a:r>
              <a:rPr lang="fi-FI" sz="3800" dirty="0"/>
              <a:t> of </a:t>
            </a:r>
            <a:r>
              <a:rPr lang="fi-FI" sz="3800" dirty="0" err="1"/>
              <a:t>electricity</a:t>
            </a:r>
            <a:br>
              <a:rPr lang="fi-FI" sz="3800" dirty="0"/>
            </a:br>
            <a:r>
              <a:rPr lang="fi-FI" sz="3800" b="0" dirty="0"/>
              <a:t>12.5 </a:t>
            </a:r>
            <a:r>
              <a:rPr lang="fi-FI" sz="3800" b="0" dirty="0" err="1"/>
              <a:t>TWh</a:t>
            </a:r>
            <a:r>
              <a:rPr lang="fi-FI" sz="3800" b="0" dirty="0"/>
              <a:t> in </a:t>
            </a:r>
            <a:r>
              <a:rPr lang="fi-FI" sz="3800" b="0" dirty="0" err="1"/>
              <a:t>year</a:t>
            </a:r>
            <a:r>
              <a:rPr lang="fi-FI" sz="3800" b="0" dirty="0"/>
              <a:t> 2022</a:t>
            </a:r>
            <a:endParaRPr lang="fi-FI" sz="3800" dirty="0"/>
          </a:p>
        </p:txBody>
      </p:sp>
      <p:sp>
        <p:nvSpPr>
          <p:cNvPr id="4" name="Päivämäärän paikkamerkki 3">
            <a:extLst>
              <a:ext uri="{FF2B5EF4-FFF2-40B4-BE49-F238E27FC236}">
                <a16:creationId xmlns:a16="http://schemas.microsoft.com/office/drawing/2014/main" id="{47A2D07D-CE9D-414D-8D05-507F177AE2F9}"/>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8CCBD9D6-F732-43BA-99FE-3CE24A593164}"/>
              </a:ext>
            </a:extLst>
          </p:cNvPr>
          <p:cNvSpPr>
            <a:spLocks noGrp="1"/>
          </p:cNvSpPr>
          <p:nvPr>
            <p:ph type="sldNum" sz="quarter" idx="12"/>
          </p:nvPr>
        </p:nvSpPr>
        <p:spPr/>
        <p:txBody>
          <a:bodyPr/>
          <a:lstStyle/>
          <a:p>
            <a:fld id="{D5CDC59A-8C4B-3741-8921-09D2C8EE8BFB}" type="slidenum">
              <a:rPr lang="en-US" smtClean="0"/>
              <a:t>13</a:t>
            </a:fld>
            <a:endParaRPr lang="en-US" dirty="0"/>
          </a:p>
        </p:txBody>
      </p:sp>
      <p:graphicFrame>
        <p:nvGraphicFramePr>
          <p:cNvPr id="3" name="Chart 2">
            <a:extLst>
              <a:ext uri="{FF2B5EF4-FFF2-40B4-BE49-F238E27FC236}">
                <a16:creationId xmlns:a16="http://schemas.microsoft.com/office/drawing/2014/main" id="{7046E813-8D49-8488-C0B3-2FFA439CACBA}"/>
              </a:ext>
            </a:extLst>
          </p:cNvPr>
          <p:cNvGraphicFramePr>
            <a:graphicFrameLocks noGrp="1"/>
          </p:cNvGraphicFramePr>
          <p:nvPr>
            <p:extLst>
              <p:ext uri="{D42A27DB-BD31-4B8C-83A1-F6EECF244321}">
                <p14:modId xmlns:p14="http://schemas.microsoft.com/office/powerpoint/2010/main" val="506799724"/>
              </p:ext>
            </p:extLst>
          </p:nvPr>
        </p:nvGraphicFramePr>
        <p:xfrm>
          <a:off x="1952081" y="1466057"/>
          <a:ext cx="7486650" cy="5114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284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184C-E899-B3CE-0B37-EE0F92B57735}"/>
              </a:ext>
            </a:extLst>
          </p:cNvPr>
          <p:cNvSpPr>
            <a:spLocks noGrp="1"/>
          </p:cNvSpPr>
          <p:nvPr>
            <p:ph type="title"/>
          </p:nvPr>
        </p:nvSpPr>
        <p:spPr>
          <a:xfrm>
            <a:off x="614081" y="365125"/>
            <a:ext cx="10863816" cy="1063081"/>
          </a:xfrm>
        </p:spPr>
        <p:txBody>
          <a:bodyPr/>
          <a:lstStyle/>
          <a:p>
            <a:r>
              <a:rPr lang="fi-FI" dirty="0" err="1"/>
              <a:t>Electricity</a:t>
            </a:r>
            <a:r>
              <a:rPr lang="fi-FI" dirty="0"/>
              <a:t> </a:t>
            </a:r>
            <a:r>
              <a:rPr lang="fi-FI" dirty="0" err="1"/>
              <a:t>imports</a:t>
            </a:r>
            <a:r>
              <a:rPr lang="fi-FI" dirty="0"/>
              <a:t> </a:t>
            </a:r>
            <a:r>
              <a:rPr lang="fi-FI" dirty="0" err="1"/>
              <a:t>changed</a:t>
            </a:r>
            <a:r>
              <a:rPr lang="fi-FI" dirty="0"/>
              <a:t> </a:t>
            </a:r>
            <a:r>
              <a:rPr lang="fi-FI" dirty="0" err="1"/>
              <a:t>significantly</a:t>
            </a:r>
            <a:r>
              <a:rPr lang="fi-FI" dirty="0"/>
              <a:t> </a:t>
            </a:r>
            <a:r>
              <a:rPr lang="fi-FI" dirty="0" err="1"/>
              <a:t>after</a:t>
            </a:r>
            <a:r>
              <a:rPr lang="fi-FI" dirty="0"/>
              <a:t> </a:t>
            </a:r>
            <a:r>
              <a:rPr lang="fi-FI" dirty="0" err="1"/>
              <a:t>May</a:t>
            </a:r>
            <a:endParaRPr lang="en-US" dirty="0"/>
          </a:p>
        </p:txBody>
      </p:sp>
      <p:sp>
        <p:nvSpPr>
          <p:cNvPr id="4" name="Date Placeholder 3">
            <a:extLst>
              <a:ext uri="{FF2B5EF4-FFF2-40B4-BE49-F238E27FC236}">
                <a16:creationId xmlns:a16="http://schemas.microsoft.com/office/drawing/2014/main" id="{F332B7E3-159E-4EC4-1120-FF8F799578DB}"/>
              </a:ext>
            </a:extLst>
          </p:cNvPr>
          <p:cNvSpPr>
            <a:spLocks noGrp="1"/>
          </p:cNvSpPr>
          <p:nvPr>
            <p:ph type="dt" sz="half" idx="10"/>
          </p:nvPr>
        </p:nvSpPr>
        <p:spPr/>
        <p:txBody>
          <a:bodyPr/>
          <a:lstStyle/>
          <a:p>
            <a:r>
              <a:rPr lang="fi-FI"/>
              <a:t>12.1.2022</a:t>
            </a:r>
            <a:endParaRPr lang="en-US" dirty="0"/>
          </a:p>
        </p:txBody>
      </p:sp>
      <p:sp>
        <p:nvSpPr>
          <p:cNvPr id="5" name="Slide Number Placeholder 4">
            <a:extLst>
              <a:ext uri="{FF2B5EF4-FFF2-40B4-BE49-F238E27FC236}">
                <a16:creationId xmlns:a16="http://schemas.microsoft.com/office/drawing/2014/main" id="{F8DC0FA4-E73E-76A0-1AF3-B61117513B44}"/>
              </a:ext>
            </a:extLst>
          </p:cNvPr>
          <p:cNvSpPr>
            <a:spLocks noGrp="1"/>
          </p:cNvSpPr>
          <p:nvPr>
            <p:ph type="sldNum" sz="quarter" idx="12"/>
          </p:nvPr>
        </p:nvSpPr>
        <p:spPr/>
        <p:txBody>
          <a:bodyPr/>
          <a:lstStyle/>
          <a:p>
            <a:fld id="{D5CDC59A-8C4B-3741-8921-09D2C8EE8BFB}" type="slidenum">
              <a:rPr lang="en-US" smtClean="0"/>
              <a:t>14</a:t>
            </a:fld>
            <a:endParaRPr lang="en-US" dirty="0"/>
          </a:p>
        </p:txBody>
      </p:sp>
      <p:graphicFrame>
        <p:nvGraphicFramePr>
          <p:cNvPr id="6" name="Content Placeholder 5">
            <a:extLst>
              <a:ext uri="{FF2B5EF4-FFF2-40B4-BE49-F238E27FC236}">
                <a16:creationId xmlns:a16="http://schemas.microsoft.com/office/drawing/2014/main" id="{1612A4CF-8BB2-4F96-BF5F-17D9177B815C}"/>
              </a:ext>
            </a:extLst>
          </p:cNvPr>
          <p:cNvGraphicFramePr>
            <a:graphicFrameLocks noGrp="1"/>
          </p:cNvGraphicFramePr>
          <p:nvPr>
            <p:ph idx="1"/>
            <p:extLst>
              <p:ext uri="{D42A27DB-BD31-4B8C-83A1-F6EECF244321}">
                <p14:modId xmlns:p14="http://schemas.microsoft.com/office/powerpoint/2010/main" val="3458503218"/>
              </p:ext>
            </p:extLst>
          </p:nvPr>
        </p:nvGraphicFramePr>
        <p:xfrm>
          <a:off x="614363" y="1576251"/>
          <a:ext cx="10105888" cy="4600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403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C3D601-FABD-43E3-AB3E-86C14D4C5949}"/>
              </a:ext>
            </a:extLst>
          </p:cNvPr>
          <p:cNvSpPr>
            <a:spLocks noGrp="1"/>
          </p:cNvSpPr>
          <p:nvPr>
            <p:ph type="title"/>
          </p:nvPr>
        </p:nvSpPr>
        <p:spPr/>
        <p:txBody>
          <a:bodyPr>
            <a:normAutofit fontScale="90000"/>
          </a:bodyPr>
          <a:lstStyle/>
          <a:p>
            <a:r>
              <a:rPr lang="fi-FI" dirty="0" err="1"/>
              <a:t>Wind</a:t>
            </a:r>
            <a:r>
              <a:rPr lang="fi-FI" dirty="0"/>
              <a:t> </a:t>
            </a:r>
            <a:r>
              <a:rPr lang="fi-FI" dirty="0" err="1"/>
              <a:t>power</a:t>
            </a:r>
            <a:r>
              <a:rPr lang="fi-FI" dirty="0"/>
              <a:t> </a:t>
            </a:r>
            <a:r>
              <a:rPr lang="fi-FI" dirty="0" err="1"/>
              <a:t>grows</a:t>
            </a:r>
            <a:r>
              <a:rPr lang="fi-FI" dirty="0"/>
              <a:t> </a:t>
            </a:r>
            <a:r>
              <a:rPr lang="fi-FI" dirty="0" err="1"/>
              <a:t>rapidly</a:t>
            </a:r>
            <a:r>
              <a:rPr lang="fi-FI" dirty="0"/>
              <a:t>:</a:t>
            </a:r>
            <a:br>
              <a:rPr lang="fi-FI" dirty="0"/>
            </a:br>
            <a:r>
              <a:rPr lang="fi-FI" sz="3400" b="0" dirty="0" err="1"/>
              <a:t>Capacity</a:t>
            </a:r>
            <a:r>
              <a:rPr lang="fi-FI" sz="3400" b="0" dirty="0"/>
              <a:t> </a:t>
            </a:r>
            <a:r>
              <a:rPr lang="fi-FI" sz="3400" b="0" dirty="0" err="1"/>
              <a:t>increased</a:t>
            </a:r>
            <a:r>
              <a:rPr lang="fi-FI" sz="3400" b="0" dirty="0"/>
              <a:t> 76 </a:t>
            </a:r>
            <a:r>
              <a:rPr lang="fi-FI" sz="3400" b="0" dirty="0" err="1"/>
              <a:t>percent</a:t>
            </a:r>
            <a:r>
              <a:rPr lang="fi-FI" sz="3400" b="0" dirty="0"/>
              <a:t> and </a:t>
            </a:r>
            <a:r>
              <a:rPr lang="fi-FI" sz="3400" b="0" dirty="0" err="1"/>
              <a:t>production</a:t>
            </a:r>
            <a:r>
              <a:rPr lang="fi-FI" sz="3400" b="0" dirty="0"/>
              <a:t> 41 </a:t>
            </a:r>
            <a:r>
              <a:rPr lang="fi-FI" sz="3400" b="0" dirty="0" err="1"/>
              <a:t>percent</a:t>
            </a:r>
            <a:endParaRPr lang="fi-FI" sz="3400" b="0" dirty="0"/>
          </a:p>
        </p:txBody>
      </p:sp>
      <p:sp>
        <p:nvSpPr>
          <p:cNvPr id="4" name="Päivämäärän paikkamerkki 3">
            <a:extLst>
              <a:ext uri="{FF2B5EF4-FFF2-40B4-BE49-F238E27FC236}">
                <a16:creationId xmlns:a16="http://schemas.microsoft.com/office/drawing/2014/main" id="{C26D4EB7-C20B-4343-BAC6-EE92ABAD1877}"/>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151A6947-46D4-43A2-AE94-DD4C60A8D40B}"/>
              </a:ext>
            </a:extLst>
          </p:cNvPr>
          <p:cNvSpPr>
            <a:spLocks noGrp="1"/>
          </p:cNvSpPr>
          <p:nvPr>
            <p:ph type="sldNum" sz="quarter" idx="12"/>
          </p:nvPr>
        </p:nvSpPr>
        <p:spPr/>
        <p:txBody>
          <a:bodyPr/>
          <a:lstStyle/>
          <a:p>
            <a:fld id="{D5CDC59A-8C4B-3741-8921-09D2C8EE8BFB}" type="slidenum">
              <a:rPr lang="en-US" smtClean="0"/>
              <a:t>15</a:t>
            </a:fld>
            <a:endParaRPr lang="en-US" dirty="0"/>
          </a:p>
        </p:txBody>
      </p:sp>
      <p:graphicFrame>
        <p:nvGraphicFramePr>
          <p:cNvPr id="3" name="Chart 2">
            <a:extLst>
              <a:ext uri="{FF2B5EF4-FFF2-40B4-BE49-F238E27FC236}">
                <a16:creationId xmlns:a16="http://schemas.microsoft.com/office/drawing/2014/main" id="{BBBC1556-9058-FA52-84E1-09991057B390}"/>
              </a:ext>
            </a:extLst>
          </p:cNvPr>
          <p:cNvGraphicFramePr>
            <a:graphicFrameLocks noGrp="1"/>
          </p:cNvGraphicFramePr>
          <p:nvPr>
            <p:extLst>
              <p:ext uri="{D42A27DB-BD31-4B8C-83A1-F6EECF244321}">
                <p14:modId xmlns:p14="http://schemas.microsoft.com/office/powerpoint/2010/main" val="2936774475"/>
              </p:ext>
            </p:extLst>
          </p:nvPr>
        </p:nvGraphicFramePr>
        <p:xfrm>
          <a:off x="588678" y="1658487"/>
          <a:ext cx="10445673" cy="50738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6864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3F7666-A182-42FE-88DF-A37721C40A73}"/>
              </a:ext>
            </a:extLst>
          </p:cNvPr>
          <p:cNvSpPr>
            <a:spLocks noGrp="1"/>
          </p:cNvSpPr>
          <p:nvPr>
            <p:ph type="title"/>
          </p:nvPr>
        </p:nvSpPr>
        <p:spPr>
          <a:xfrm>
            <a:off x="614081" y="365126"/>
            <a:ext cx="9478683" cy="1019792"/>
          </a:xfrm>
        </p:spPr>
        <p:txBody>
          <a:bodyPr/>
          <a:lstStyle/>
          <a:p>
            <a:r>
              <a:rPr lang="fi-FI" dirty="0" err="1"/>
              <a:t>Hydropower</a:t>
            </a:r>
            <a:r>
              <a:rPr lang="fi-FI" dirty="0"/>
              <a:t> </a:t>
            </a:r>
            <a:r>
              <a:rPr lang="fi-FI" dirty="0" err="1"/>
              <a:t>generation</a:t>
            </a:r>
            <a:endParaRPr lang="fi-FI" dirty="0"/>
          </a:p>
        </p:txBody>
      </p:sp>
      <p:sp>
        <p:nvSpPr>
          <p:cNvPr id="4" name="Päivämäärän paikkamerkki 3">
            <a:extLst>
              <a:ext uri="{FF2B5EF4-FFF2-40B4-BE49-F238E27FC236}">
                <a16:creationId xmlns:a16="http://schemas.microsoft.com/office/drawing/2014/main" id="{45E0B19D-9831-4EE1-9C46-0D7AC84FC355}"/>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14C8101B-49DD-474A-9836-21B83ED63E41}"/>
              </a:ext>
            </a:extLst>
          </p:cNvPr>
          <p:cNvSpPr>
            <a:spLocks noGrp="1"/>
          </p:cNvSpPr>
          <p:nvPr>
            <p:ph type="sldNum" sz="quarter" idx="12"/>
          </p:nvPr>
        </p:nvSpPr>
        <p:spPr/>
        <p:txBody>
          <a:bodyPr/>
          <a:lstStyle/>
          <a:p>
            <a:fld id="{D5CDC59A-8C4B-3741-8921-09D2C8EE8BFB}" type="slidenum">
              <a:rPr lang="en-US" smtClean="0"/>
              <a:t>16</a:t>
            </a:fld>
            <a:endParaRPr lang="en-US" dirty="0"/>
          </a:p>
        </p:txBody>
      </p:sp>
      <p:sp>
        <p:nvSpPr>
          <p:cNvPr id="9" name="Tekstiruutu 8">
            <a:extLst>
              <a:ext uri="{FF2B5EF4-FFF2-40B4-BE49-F238E27FC236}">
                <a16:creationId xmlns:a16="http://schemas.microsoft.com/office/drawing/2014/main" id="{188DCBD3-F2AB-4A6D-AD74-85DD9ADE1FCC}"/>
              </a:ext>
            </a:extLst>
          </p:cNvPr>
          <p:cNvSpPr txBox="1"/>
          <p:nvPr/>
        </p:nvSpPr>
        <p:spPr>
          <a:xfrm>
            <a:off x="8944292" y="2180370"/>
            <a:ext cx="2869965" cy="1754326"/>
          </a:xfrm>
          <a:prstGeom prst="rect">
            <a:avLst/>
          </a:prstGeom>
          <a:noFill/>
        </p:spPr>
        <p:txBody>
          <a:bodyPr wrap="square" rtlCol="0">
            <a:spAutoFit/>
          </a:bodyPr>
          <a:lstStyle/>
          <a:p>
            <a:r>
              <a:rPr lang="fi-FI" dirty="0" err="1">
                <a:solidFill>
                  <a:schemeClr val="tx1">
                    <a:lumMod val="65000"/>
                    <a:lumOff val="35000"/>
                  </a:schemeClr>
                </a:solidFill>
              </a:rPr>
              <a:t>Average</a:t>
            </a:r>
            <a:r>
              <a:rPr lang="fi-FI" dirty="0">
                <a:solidFill>
                  <a:schemeClr val="tx1">
                    <a:lumMod val="65000"/>
                    <a:lumOff val="35000"/>
                  </a:schemeClr>
                </a:solidFill>
              </a:rPr>
              <a:t> </a:t>
            </a:r>
            <a:r>
              <a:rPr lang="fi-FI" dirty="0" err="1">
                <a:solidFill>
                  <a:schemeClr val="tx1">
                    <a:lumMod val="65000"/>
                    <a:lumOff val="35000"/>
                  </a:schemeClr>
                </a:solidFill>
              </a:rPr>
              <a:t>year</a:t>
            </a:r>
            <a:endParaRPr lang="fi-FI" dirty="0">
              <a:solidFill>
                <a:schemeClr val="tx1">
                  <a:lumMod val="65000"/>
                  <a:lumOff val="35000"/>
                </a:schemeClr>
              </a:solidFill>
            </a:endParaRPr>
          </a:p>
          <a:p>
            <a:endParaRPr lang="fi-FI" dirty="0">
              <a:solidFill>
                <a:schemeClr val="tx1">
                  <a:lumMod val="65000"/>
                  <a:lumOff val="35000"/>
                </a:schemeClr>
              </a:solidFill>
            </a:endParaRPr>
          </a:p>
          <a:p>
            <a:r>
              <a:rPr lang="fi-FI" dirty="0">
                <a:solidFill>
                  <a:schemeClr val="tx1">
                    <a:lumMod val="65000"/>
                    <a:lumOff val="35000"/>
                  </a:schemeClr>
                </a:solidFill>
              </a:rPr>
              <a:t>= </a:t>
            </a:r>
            <a:r>
              <a:rPr lang="fi-FI" dirty="0" err="1">
                <a:solidFill>
                  <a:schemeClr val="tx1">
                    <a:lumMod val="65000"/>
                    <a:lumOff val="35000"/>
                  </a:schemeClr>
                </a:solidFill>
              </a:rPr>
              <a:t>hydropower</a:t>
            </a:r>
            <a:r>
              <a:rPr lang="fi-FI" dirty="0">
                <a:solidFill>
                  <a:schemeClr val="tx1">
                    <a:lumMod val="65000"/>
                    <a:lumOff val="35000"/>
                  </a:schemeClr>
                </a:solidFill>
              </a:rPr>
              <a:t> </a:t>
            </a:r>
            <a:r>
              <a:rPr lang="fi-FI" dirty="0" err="1">
                <a:solidFill>
                  <a:schemeClr val="tx1">
                    <a:lumMod val="65000"/>
                    <a:lumOff val="35000"/>
                  </a:schemeClr>
                </a:solidFill>
              </a:rPr>
              <a:t>production</a:t>
            </a:r>
            <a:r>
              <a:rPr lang="fi-FI" dirty="0">
                <a:solidFill>
                  <a:schemeClr val="tx1">
                    <a:lumMod val="65000"/>
                    <a:lumOff val="35000"/>
                  </a:schemeClr>
                </a:solidFill>
              </a:rPr>
              <a:t> </a:t>
            </a:r>
            <a:r>
              <a:rPr lang="fi-FI" dirty="0" err="1">
                <a:solidFill>
                  <a:schemeClr val="tx1">
                    <a:lumMod val="65000"/>
                    <a:lumOff val="35000"/>
                  </a:schemeClr>
                </a:solidFill>
              </a:rPr>
              <a:t>calculated</a:t>
            </a:r>
            <a:r>
              <a:rPr lang="fi-FI" dirty="0">
                <a:solidFill>
                  <a:schemeClr val="tx1">
                    <a:lumMod val="65000"/>
                    <a:lumOff val="35000"/>
                  </a:schemeClr>
                </a:solidFill>
              </a:rPr>
              <a:t> </a:t>
            </a:r>
            <a:r>
              <a:rPr lang="fi-FI" dirty="0" err="1">
                <a:solidFill>
                  <a:schemeClr val="tx1">
                    <a:lumMod val="65000"/>
                    <a:lumOff val="35000"/>
                  </a:schemeClr>
                </a:solidFill>
              </a:rPr>
              <a:t>when</a:t>
            </a:r>
            <a:r>
              <a:rPr lang="fi-FI" dirty="0">
                <a:solidFill>
                  <a:schemeClr val="tx1">
                    <a:lumMod val="65000"/>
                    <a:lumOff val="35000"/>
                  </a:schemeClr>
                </a:solidFill>
              </a:rPr>
              <a:t> </a:t>
            </a:r>
            <a:r>
              <a:rPr lang="fi-FI" dirty="0" err="1">
                <a:solidFill>
                  <a:schemeClr val="tx1">
                    <a:lumMod val="65000"/>
                    <a:lumOff val="35000"/>
                  </a:schemeClr>
                </a:solidFill>
              </a:rPr>
              <a:t>flows</a:t>
            </a:r>
            <a:r>
              <a:rPr lang="fi-FI" dirty="0">
                <a:solidFill>
                  <a:schemeClr val="tx1">
                    <a:lumMod val="65000"/>
                    <a:lumOff val="35000"/>
                  </a:schemeClr>
                </a:solidFill>
              </a:rPr>
              <a:t> of </a:t>
            </a:r>
            <a:r>
              <a:rPr lang="fi-FI" dirty="0" err="1">
                <a:solidFill>
                  <a:schemeClr val="tx1">
                    <a:lumMod val="65000"/>
                    <a:lumOff val="35000"/>
                  </a:schemeClr>
                </a:solidFill>
              </a:rPr>
              <a:t>built</a:t>
            </a:r>
            <a:r>
              <a:rPr lang="fi-FI" dirty="0">
                <a:solidFill>
                  <a:schemeClr val="tx1">
                    <a:lumMod val="65000"/>
                    <a:lumOff val="35000"/>
                  </a:schemeClr>
                </a:solidFill>
              </a:rPr>
              <a:t> </a:t>
            </a:r>
            <a:r>
              <a:rPr lang="fi-FI" dirty="0" err="1">
                <a:solidFill>
                  <a:schemeClr val="tx1">
                    <a:lumMod val="65000"/>
                    <a:lumOff val="35000"/>
                  </a:schemeClr>
                </a:solidFill>
              </a:rPr>
              <a:t>rivers</a:t>
            </a:r>
            <a:r>
              <a:rPr lang="fi-FI" dirty="0">
                <a:solidFill>
                  <a:schemeClr val="tx1">
                    <a:lumMod val="65000"/>
                    <a:lumOff val="35000"/>
                  </a:schemeClr>
                </a:solidFill>
              </a:rPr>
              <a:t> </a:t>
            </a:r>
            <a:r>
              <a:rPr lang="fi-FI" dirty="0" err="1">
                <a:solidFill>
                  <a:schemeClr val="tx1">
                    <a:lumMod val="65000"/>
                    <a:lumOff val="35000"/>
                  </a:schemeClr>
                </a:solidFill>
              </a:rPr>
              <a:t>are</a:t>
            </a:r>
            <a:r>
              <a:rPr lang="fi-FI" dirty="0">
                <a:solidFill>
                  <a:schemeClr val="tx1">
                    <a:lumMod val="65000"/>
                    <a:lumOff val="35000"/>
                  </a:schemeClr>
                </a:solidFill>
              </a:rPr>
              <a:t> in </a:t>
            </a:r>
            <a:r>
              <a:rPr lang="fi-FI" dirty="0" err="1">
                <a:solidFill>
                  <a:schemeClr val="tx1">
                    <a:lumMod val="65000"/>
                    <a:lumOff val="35000"/>
                  </a:schemeClr>
                </a:solidFill>
              </a:rPr>
              <a:t>average</a:t>
            </a:r>
            <a:r>
              <a:rPr lang="fi-FI" dirty="0">
                <a:solidFill>
                  <a:schemeClr val="tx1">
                    <a:lumMod val="65000"/>
                    <a:lumOff val="35000"/>
                  </a:schemeClr>
                </a:solidFill>
              </a:rPr>
              <a:t> </a:t>
            </a:r>
            <a:r>
              <a:rPr lang="fi-FI" dirty="0" err="1">
                <a:solidFill>
                  <a:schemeClr val="tx1">
                    <a:lumMod val="65000"/>
                    <a:lumOff val="35000"/>
                  </a:schemeClr>
                </a:solidFill>
              </a:rPr>
              <a:t>level</a:t>
            </a:r>
            <a:endParaRPr lang="fi-FI" dirty="0">
              <a:solidFill>
                <a:schemeClr val="tx1">
                  <a:lumMod val="65000"/>
                  <a:lumOff val="35000"/>
                </a:schemeClr>
              </a:solidFill>
            </a:endParaRPr>
          </a:p>
        </p:txBody>
      </p:sp>
      <p:cxnSp>
        <p:nvCxnSpPr>
          <p:cNvPr id="10" name="Suora nuoliyhdysviiva 9">
            <a:extLst>
              <a:ext uri="{FF2B5EF4-FFF2-40B4-BE49-F238E27FC236}">
                <a16:creationId xmlns:a16="http://schemas.microsoft.com/office/drawing/2014/main" id="{4FC00E20-03CD-4F70-B958-69D12BB39DD2}"/>
              </a:ext>
            </a:extLst>
          </p:cNvPr>
          <p:cNvCxnSpPr>
            <a:cxnSpLocks/>
          </p:cNvCxnSpPr>
          <p:nvPr/>
        </p:nvCxnSpPr>
        <p:spPr>
          <a:xfrm flipH="1">
            <a:off x="8293048" y="2436057"/>
            <a:ext cx="651244" cy="53540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36A784EF-B872-146F-B5A1-3A905C006054}"/>
              </a:ext>
            </a:extLst>
          </p:cNvPr>
          <p:cNvGraphicFramePr>
            <a:graphicFrameLocks noGrp="1"/>
          </p:cNvGraphicFramePr>
          <p:nvPr>
            <p:extLst>
              <p:ext uri="{D42A27DB-BD31-4B8C-83A1-F6EECF244321}">
                <p14:modId xmlns:p14="http://schemas.microsoft.com/office/powerpoint/2010/main" val="1189805630"/>
              </p:ext>
            </p:extLst>
          </p:nvPr>
        </p:nvGraphicFramePr>
        <p:xfrm>
          <a:off x="1255395" y="1460455"/>
          <a:ext cx="7486650" cy="4581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152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D8C0BA-DF03-4ADA-9D3F-C0AFF648977C}"/>
              </a:ext>
            </a:extLst>
          </p:cNvPr>
          <p:cNvSpPr>
            <a:spLocks noGrp="1"/>
          </p:cNvSpPr>
          <p:nvPr>
            <p:ph type="title"/>
          </p:nvPr>
        </p:nvSpPr>
        <p:spPr>
          <a:xfrm>
            <a:off x="614081" y="365126"/>
            <a:ext cx="10864746" cy="815604"/>
          </a:xfrm>
        </p:spPr>
        <p:txBody>
          <a:bodyPr/>
          <a:lstStyle/>
          <a:p>
            <a:r>
              <a:rPr lang="fi-FI" dirty="0" err="1"/>
              <a:t>Generation</a:t>
            </a:r>
            <a:r>
              <a:rPr lang="fi-FI" dirty="0"/>
              <a:t> and </a:t>
            </a:r>
            <a:r>
              <a:rPr lang="fi-FI" dirty="0" err="1"/>
              <a:t>capacity</a:t>
            </a:r>
            <a:r>
              <a:rPr lang="fi-FI" dirty="0"/>
              <a:t> of CHP in </a:t>
            </a:r>
            <a:r>
              <a:rPr lang="fi-FI" dirty="0" err="1"/>
              <a:t>district</a:t>
            </a:r>
            <a:r>
              <a:rPr lang="fi-FI" dirty="0"/>
              <a:t> </a:t>
            </a:r>
            <a:r>
              <a:rPr lang="fi-FI" dirty="0" err="1"/>
              <a:t>heating</a:t>
            </a:r>
            <a:endParaRPr lang="fi-FI" dirty="0"/>
          </a:p>
        </p:txBody>
      </p:sp>
      <p:sp>
        <p:nvSpPr>
          <p:cNvPr id="4" name="Päivämäärän paikkamerkki 3">
            <a:extLst>
              <a:ext uri="{FF2B5EF4-FFF2-40B4-BE49-F238E27FC236}">
                <a16:creationId xmlns:a16="http://schemas.microsoft.com/office/drawing/2014/main" id="{AE2EDDE8-379A-4BBF-BE4F-DEEC2E042EA0}"/>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225F0D50-7FF1-478D-A50D-5BE7E6F3BB16}"/>
              </a:ext>
            </a:extLst>
          </p:cNvPr>
          <p:cNvSpPr>
            <a:spLocks noGrp="1"/>
          </p:cNvSpPr>
          <p:nvPr>
            <p:ph type="sldNum" sz="quarter" idx="12"/>
          </p:nvPr>
        </p:nvSpPr>
        <p:spPr/>
        <p:txBody>
          <a:bodyPr/>
          <a:lstStyle/>
          <a:p>
            <a:fld id="{D5CDC59A-8C4B-3741-8921-09D2C8EE8BFB}" type="slidenum">
              <a:rPr lang="en-US" smtClean="0"/>
              <a:t>17</a:t>
            </a:fld>
            <a:endParaRPr lang="en-US" dirty="0"/>
          </a:p>
        </p:txBody>
      </p:sp>
      <p:sp>
        <p:nvSpPr>
          <p:cNvPr id="8" name="Tekstiruutu 7">
            <a:extLst>
              <a:ext uri="{FF2B5EF4-FFF2-40B4-BE49-F238E27FC236}">
                <a16:creationId xmlns:a16="http://schemas.microsoft.com/office/drawing/2014/main" id="{AE0E1B40-BB0A-4326-B2EC-212768F75FD2}"/>
              </a:ext>
            </a:extLst>
          </p:cNvPr>
          <p:cNvSpPr txBox="1"/>
          <p:nvPr/>
        </p:nvSpPr>
        <p:spPr>
          <a:xfrm>
            <a:off x="6230454" y="5969654"/>
            <a:ext cx="4865614" cy="523220"/>
          </a:xfrm>
          <a:prstGeom prst="rect">
            <a:avLst/>
          </a:prstGeom>
          <a:noFill/>
        </p:spPr>
        <p:txBody>
          <a:bodyPr wrap="square" rtlCol="0">
            <a:spAutoFit/>
          </a:bodyPr>
          <a:lstStyle/>
          <a:p>
            <a:r>
              <a:rPr lang="fi-FI" sz="1400" dirty="0">
                <a:solidFill>
                  <a:schemeClr val="tx1">
                    <a:lumMod val="65000"/>
                    <a:lumOff val="35000"/>
                  </a:schemeClr>
                </a:solidFill>
              </a:rPr>
              <a:t>*Peak </a:t>
            </a:r>
            <a:r>
              <a:rPr lang="fi-FI" sz="1400" dirty="0" err="1">
                <a:solidFill>
                  <a:schemeClr val="tx1">
                    <a:lumMod val="65000"/>
                    <a:lumOff val="35000"/>
                  </a:schemeClr>
                </a:solidFill>
              </a:rPr>
              <a:t>load</a:t>
            </a:r>
            <a:r>
              <a:rPr lang="fi-FI" sz="1400" dirty="0">
                <a:solidFill>
                  <a:schemeClr val="tx1">
                    <a:lumMod val="65000"/>
                    <a:lumOff val="35000"/>
                  </a:schemeClr>
                </a:solidFill>
              </a:rPr>
              <a:t> </a:t>
            </a:r>
            <a:r>
              <a:rPr lang="fi-FI" sz="1400" dirty="0" err="1">
                <a:solidFill>
                  <a:schemeClr val="tx1">
                    <a:lumMod val="65000"/>
                    <a:lumOff val="35000"/>
                  </a:schemeClr>
                </a:solidFill>
              </a:rPr>
              <a:t>capacity</a:t>
            </a:r>
            <a:r>
              <a:rPr lang="fi-FI" sz="1400" dirty="0">
                <a:solidFill>
                  <a:schemeClr val="tx1">
                    <a:lumMod val="65000"/>
                    <a:lumOff val="35000"/>
                  </a:schemeClr>
                </a:solidFill>
              </a:rPr>
              <a:t> is </a:t>
            </a:r>
            <a:r>
              <a:rPr lang="fi-FI" sz="1400" dirty="0" err="1">
                <a:solidFill>
                  <a:schemeClr val="tx1">
                    <a:lumMod val="65000"/>
                    <a:lumOff val="35000"/>
                  </a:schemeClr>
                </a:solidFill>
              </a:rPr>
              <a:t>not</a:t>
            </a:r>
            <a:r>
              <a:rPr lang="fi-FI" sz="1400" dirty="0">
                <a:solidFill>
                  <a:schemeClr val="tx1">
                    <a:lumMod val="65000"/>
                    <a:lumOff val="35000"/>
                  </a:schemeClr>
                </a:solidFill>
              </a:rPr>
              <a:t> </a:t>
            </a:r>
            <a:r>
              <a:rPr lang="fi-FI" sz="1400" dirty="0" err="1">
                <a:solidFill>
                  <a:schemeClr val="tx1">
                    <a:lumMod val="65000"/>
                    <a:lumOff val="35000"/>
                  </a:schemeClr>
                </a:solidFill>
              </a:rPr>
              <a:t>included</a:t>
            </a:r>
            <a:r>
              <a:rPr lang="fi-FI" sz="1400" dirty="0">
                <a:solidFill>
                  <a:schemeClr val="tx1">
                    <a:lumMod val="65000"/>
                    <a:lumOff val="35000"/>
                  </a:schemeClr>
                </a:solidFill>
              </a:rPr>
              <a:t> </a:t>
            </a:r>
            <a:r>
              <a:rPr lang="fi-FI" sz="1400" dirty="0" err="1">
                <a:solidFill>
                  <a:schemeClr val="tx1">
                    <a:lumMod val="65000"/>
                    <a:lumOff val="35000"/>
                  </a:schemeClr>
                </a:solidFill>
              </a:rPr>
              <a:t>from</a:t>
            </a:r>
            <a:r>
              <a:rPr lang="fi-FI" sz="1400" dirty="0">
                <a:solidFill>
                  <a:schemeClr val="tx1">
                    <a:lumMod val="65000"/>
                    <a:lumOff val="35000"/>
                  </a:schemeClr>
                </a:solidFill>
              </a:rPr>
              <a:t> </a:t>
            </a:r>
            <a:r>
              <a:rPr lang="fi-FI" sz="1400" dirty="0" err="1">
                <a:solidFill>
                  <a:schemeClr val="tx1">
                    <a:lumMod val="65000"/>
                    <a:lumOff val="35000"/>
                  </a:schemeClr>
                </a:solidFill>
              </a:rPr>
              <a:t>year</a:t>
            </a:r>
            <a:r>
              <a:rPr lang="fi-FI" sz="1400" dirty="0">
                <a:solidFill>
                  <a:schemeClr val="tx1">
                    <a:lumMod val="65000"/>
                    <a:lumOff val="35000"/>
                  </a:schemeClr>
                </a:solidFill>
              </a:rPr>
              <a:t> 2017</a:t>
            </a:r>
          </a:p>
          <a:p>
            <a:r>
              <a:rPr lang="fi-FI" sz="1400" dirty="0">
                <a:solidFill>
                  <a:schemeClr val="tx1">
                    <a:lumMod val="65000"/>
                    <a:lumOff val="35000"/>
                  </a:schemeClr>
                </a:solidFill>
              </a:rPr>
              <a:t>*</a:t>
            </a:r>
            <a:r>
              <a:rPr lang="fi-FI" sz="1400" dirty="0" err="1">
                <a:solidFill>
                  <a:schemeClr val="tx1">
                    <a:lumMod val="65000"/>
                    <a:lumOff val="35000"/>
                  </a:schemeClr>
                </a:solidFill>
              </a:rPr>
              <a:t>Source</a:t>
            </a:r>
            <a:r>
              <a:rPr lang="fi-FI" sz="1400" dirty="0">
                <a:solidFill>
                  <a:schemeClr val="tx1">
                    <a:lumMod val="65000"/>
                    <a:lumOff val="35000"/>
                  </a:schemeClr>
                </a:solidFill>
              </a:rPr>
              <a:t>: </a:t>
            </a:r>
            <a:r>
              <a:rPr lang="fi-FI" sz="1400" dirty="0" err="1">
                <a:solidFill>
                  <a:schemeClr val="tx1">
                    <a:lumMod val="65000"/>
                    <a:lumOff val="35000"/>
                  </a:schemeClr>
                </a:solidFill>
              </a:rPr>
              <a:t>Statistics</a:t>
            </a:r>
            <a:r>
              <a:rPr lang="fi-FI" sz="1400" dirty="0">
                <a:solidFill>
                  <a:schemeClr val="tx1">
                    <a:lumMod val="65000"/>
                    <a:lumOff val="35000"/>
                  </a:schemeClr>
                </a:solidFill>
              </a:rPr>
              <a:t> Finland, Energy 2022 </a:t>
            </a:r>
            <a:r>
              <a:rPr lang="fi-FI" sz="1400" dirty="0" err="1">
                <a:solidFill>
                  <a:schemeClr val="tx1">
                    <a:lumMod val="65000"/>
                    <a:lumOff val="35000"/>
                  </a:schemeClr>
                </a:solidFill>
              </a:rPr>
              <a:t>table</a:t>
            </a:r>
            <a:r>
              <a:rPr lang="fi-FI" sz="1400" dirty="0">
                <a:solidFill>
                  <a:schemeClr val="tx1">
                    <a:lumMod val="65000"/>
                    <a:lumOff val="35000"/>
                  </a:schemeClr>
                </a:solidFill>
              </a:rPr>
              <a:t> </a:t>
            </a:r>
            <a:r>
              <a:rPr lang="fi-FI" sz="1400" dirty="0" err="1">
                <a:solidFill>
                  <a:schemeClr val="tx1">
                    <a:lumMod val="65000"/>
                    <a:lumOff val="35000"/>
                  </a:schemeClr>
                </a:solidFill>
              </a:rPr>
              <a:t>service</a:t>
            </a:r>
            <a:r>
              <a:rPr lang="fi-FI" sz="1400" dirty="0">
                <a:solidFill>
                  <a:schemeClr val="tx1">
                    <a:lumMod val="65000"/>
                    <a:lumOff val="35000"/>
                  </a:schemeClr>
                </a:solidFill>
              </a:rPr>
              <a:t>, </a:t>
            </a:r>
            <a:r>
              <a:rPr lang="fi-FI" sz="1400" dirty="0" err="1">
                <a:solidFill>
                  <a:schemeClr val="tx1">
                    <a:lumMod val="65000"/>
                    <a:lumOff val="35000"/>
                  </a:schemeClr>
                </a:solidFill>
              </a:rPr>
              <a:t>table</a:t>
            </a:r>
            <a:r>
              <a:rPr lang="fi-FI" sz="1400" dirty="0">
                <a:solidFill>
                  <a:schemeClr val="tx1">
                    <a:lumMod val="65000"/>
                    <a:lumOff val="35000"/>
                  </a:schemeClr>
                </a:solidFill>
              </a:rPr>
              <a:t> 3.5</a:t>
            </a:r>
          </a:p>
        </p:txBody>
      </p:sp>
      <p:graphicFrame>
        <p:nvGraphicFramePr>
          <p:cNvPr id="3" name="Chart 2">
            <a:extLst>
              <a:ext uri="{FF2B5EF4-FFF2-40B4-BE49-F238E27FC236}">
                <a16:creationId xmlns:a16="http://schemas.microsoft.com/office/drawing/2014/main" id="{8B25F375-D147-068B-EB44-4AA05E2EBDB1}"/>
              </a:ext>
            </a:extLst>
          </p:cNvPr>
          <p:cNvGraphicFramePr>
            <a:graphicFrameLocks noGrp="1"/>
          </p:cNvGraphicFramePr>
          <p:nvPr>
            <p:extLst>
              <p:ext uri="{D42A27DB-BD31-4B8C-83A1-F6EECF244321}">
                <p14:modId xmlns:p14="http://schemas.microsoft.com/office/powerpoint/2010/main" val="2913890066"/>
              </p:ext>
            </p:extLst>
          </p:nvPr>
        </p:nvGraphicFramePr>
        <p:xfrm>
          <a:off x="1269671" y="1180730"/>
          <a:ext cx="10115724" cy="4788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176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8CED65-B56A-4E41-88CC-C97A05EE9829}"/>
              </a:ext>
            </a:extLst>
          </p:cNvPr>
          <p:cNvSpPr>
            <a:spLocks noGrp="1"/>
          </p:cNvSpPr>
          <p:nvPr>
            <p:ph type="title"/>
          </p:nvPr>
        </p:nvSpPr>
        <p:spPr>
          <a:xfrm>
            <a:off x="614081" y="365126"/>
            <a:ext cx="9478683" cy="904382"/>
          </a:xfrm>
        </p:spPr>
        <p:txBody>
          <a:bodyPr/>
          <a:lstStyle/>
          <a:p>
            <a:r>
              <a:rPr lang="fi-FI" dirty="0" err="1"/>
              <a:t>Generation</a:t>
            </a:r>
            <a:r>
              <a:rPr lang="fi-FI" dirty="0"/>
              <a:t> and </a:t>
            </a:r>
            <a:r>
              <a:rPr lang="fi-FI" dirty="0" err="1"/>
              <a:t>capacity</a:t>
            </a:r>
            <a:r>
              <a:rPr lang="fi-FI" dirty="0"/>
              <a:t> of CHP in </a:t>
            </a:r>
            <a:r>
              <a:rPr lang="fi-FI" dirty="0" err="1"/>
              <a:t>industry</a:t>
            </a:r>
            <a:endParaRPr lang="fi-FI" dirty="0"/>
          </a:p>
        </p:txBody>
      </p:sp>
      <p:sp>
        <p:nvSpPr>
          <p:cNvPr id="4" name="Päivämäärän paikkamerkki 3">
            <a:extLst>
              <a:ext uri="{FF2B5EF4-FFF2-40B4-BE49-F238E27FC236}">
                <a16:creationId xmlns:a16="http://schemas.microsoft.com/office/drawing/2014/main" id="{B643CD33-034B-4F56-8F9E-BC39059A9040}"/>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A1CE64DA-900A-409A-A9B3-078F947DAB13}"/>
              </a:ext>
            </a:extLst>
          </p:cNvPr>
          <p:cNvSpPr>
            <a:spLocks noGrp="1"/>
          </p:cNvSpPr>
          <p:nvPr>
            <p:ph type="sldNum" sz="quarter" idx="12"/>
          </p:nvPr>
        </p:nvSpPr>
        <p:spPr/>
        <p:txBody>
          <a:bodyPr/>
          <a:lstStyle/>
          <a:p>
            <a:fld id="{D5CDC59A-8C4B-3741-8921-09D2C8EE8BFB}" type="slidenum">
              <a:rPr lang="en-US" smtClean="0"/>
              <a:t>18</a:t>
            </a:fld>
            <a:endParaRPr lang="en-US" dirty="0"/>
          </a:p>
        </p:txBody>
      </p:sp>
      <p:sp>
        <p:nvSpPr>
          <p:cNvPr id="10" name="Tekstiruutu 9">
            <a:extLst>
              <a:ext uri="{FF2B5EF4-FFF2-40B4-BE49-F238E27FC236}">
                <a16:creationId xmlns:a16="http://schemas.microsoft.com/office/drawing/2014/main" id="{C333A9BF-9B72-46CD-9199-49A03DD7087B}"/>
              </a:ext>
            </a:extLst>
          </p:cNvPr>
          <p:cNvSpPr txBox="1"/>
          <p:nvPr/>
        </p:nvSpPr>
        <p:spPr>
          <a:xfrm>
            <a:off x="5523724" y="6019105"/>
            <a:ext cx="4865614" cy="307777"/>
          </a:xfrm>
          <a:prstGeom prst="rect">
            <a:avLst/>
          </a:prstGeom>
          <a:noFill/>
        </p:spPr>
        <p:txBody>
          <a:bodyPr wrap="square" rtlCol="0">
            <a:spAutoFit/>
          </a:bodyPr>
          <a:lstStyle/>
          <a:p>
            <a:r>
              <a:rPr lang="fi-FI" sz="1400" dirty="0">
                <a:solidFill>
                  <a:schemeClr val="tx1">
                    <a:lumMod val="65000"/>
                    <a:lumOff val="35000"/>
                  </a:schemeClr>
                </a:solidFill>
              </a:rPr>
              <a:t>*</a:t>
            </a:r>
            <a:r>
              <a:rPr lang="fi-FI" sz="1400" dirty="0" err="1">
                <a:solidFill>
                  <a:schemeClr val="tx1">
                    <a:lumMod val="65000"/>
                    <a:lumOff val="35000"/>
                  </a:schemeClr>
                </a:solidFill>
              </a:rPr>
              <a:t>Source</a:t>
            </a:r>
            <a:r>
              <a:rPr lang="fi-FI" sz="1400" dirty="0">
                <a:solidFill>
                  <a:schemeClr val="tx1">
                    <a:lumMod val="65000"/>
                    <a:lumOff val="35000"/>
                  </a:schemeClr>
                </a:solidFill>
              </a:rPr>
              <a:t>: </a:t>
            </a:r>
            <a:r>
              <a:rPr lang="fi-FI" sz="1400" dirty="0" err="1">
                <a:solidFill>
                  <a:schemeClr val="tx1">
                    <a:lumMod val="65000"/>
                    <a:lumOff val="35000"/>
                  </a:schemeClr>
                </a:solidFill>
              </a:rPr>
              <a:t>Statistics</a:t>
            </a:r>
            <a:r>
              <a:rPr lang="fi-FI" sz="1400" dirty="0">
                <a:solidFill>
                  <a:schemeClr val="tx1">
                    <a:lumMod val="65000"/>
                    <a:lumOff val="35000"/>
                  </a:schemeClr>
                </a:solidFill>
              </a:rPr>
              <a:t> Finland, Energy 2022 </a:t>
            </a:r>
            <a:r>
              <a:rPr lang="fi-FI" sz="1400" dirty="0" err="1">
                <a:solidFill>
                  <a:schemeClr val="tx1">
                    <a:lumMod val="65000"/>
                    <a:lumOff val="35000"/>
                  </a:schemeClr>
                </a:solidFill>
              </a:rPr>
              <a:t>table</a:t>
            </a:r>
            <a:r>
              <a:rPr lang="fi-FI" sz="1400" dirty="0">
                <a:solidFill>
                  <a:schemeClr val="tx1">
                    <a:lumMod val="65000"/>
                    <a:lumOff val="35000"/>
                  </a:schemeClr>
                </a:solidFill>
              </a:rPr>
              <a:t> </a:t>
            </a:r>
            <a:r>
              <a:rPr lang="fi-FI" sz="1400" dirty="0" err="1">
                <a:solidFill>
                  <a:schemeClr val="tx1">
                    <a:lumMod val="65000"/>
                    <a:lumOff val="35000"/>
                  </a:schemeClr>
                </a:solidFill>
              </a:rPr>
              <a:t>service</a:t>
            </a:r>
            <a:r>
              <a:rPr lang="fi-FI" sz="1400" dirty="0">
                <a:solidFill>
                  <a:schemeClr val="tx1">
                    <a:lumMod val="65000"/>
                    <a:lumOff val="35000"/>
                  </a:schemeClr>
                </a:solidFill>
              </a:rPr>
              <a:t>, </a:t>
            </a:r>
            <a:r>
              <a:rPr lang="fi-FI" sz="1400" dirty="0" err="1">
                <a:solidFill>
                  <a:schemeClr val="tx1">
                    <a:lumMod val="65000"/>
                    <a:lumOff val="35000"/>
                  </a:schemeClr>
                </a:solidFill>
              </a:rPr>
              <a:t>table</a:t>
            </a:r>
            <a:r>
              <a:rPr lang="fi-FI" sz="1400" dirty="0">
                <a:solidFill>
                  <a:schemeClr val="tx1">
                    <a:lumMod val="65000"/>
                    <a:lumOff val="35000"/>
                  </a:schemeClr>
                </a:solidFill>
              </a:rPr>
              <a:t> 3.5</a:t>
            </a:r>
          </a:p>
        </p:txBody>
      </p:sp>
      <p:graphicFrame>
        <p:nvGraphicFramePr>
          <p:cNvPr id="3" name="Chart 2">
            <a:extLst>
              <a:ext uri="{FF2B5EF4-FFF2-40B4-BE49-F238E27FC236}">
                <a16:creationId xmlns:a16="http://schemas.microsoft.com/office/drawing/2014/main" id="{4DA69975-92D7-1CEB-39C6-8CC8BA617B52}"/>
              </a:ext>
            </a:extLst>
          </p:cNvPr>
          <p:cNvGraphicFramePr>
            <a:graphicFrameLocks noGrp="1"/>
          </p:cNvGraphicFramePr>
          <p:nvPr>
            <p:extLst>
              <p:ext uri="{D42A27DB-BD31-4B8C-83A1-F6EECF244321}">
                <p14:modId xmlns:p14="http://schemas.microsoft.com/office/powerpoint/2010/main" val="3996223247"/>
              </p:ext>
            </p:extLst>
          </p:nvPr>
        </p:nvGraphicFramePr>
        <p:xfrm>
          <a:off x="390455" y="1025913"/>
          <a:ext cx="11530199" cy="49538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7918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FF641F-8726-4B7A-9F12-5EB06AFC6108}"/>
              </a:ext>
            </a:extLst>
          </p:cNvPr>
          <p:cNvSpPr>
            <a:spLocks noGrp="1"/>
          </p:cNvSpPr>
          <p:nvPr>
            <p:ph type="title"/>
          </p:nvPr>
        </p:nvSpPr>
        <p:spPr>
          <a:xfrm>
            <a:off x="614081" y="365125"/>
            <a:ext cx="10536272" cy="931015"/>
          </a:xfrm>
        </p:spPr>
        <p:txBody>
          <a:bodyPr/>
          <a:lstStyle/>
          <a:p>
            <a:r>
              <a:rPr lang="fi-FI" dirty="0" err="1"/>
              <a:t>Generation</a:t>
            </a:r>
            <a:r>
              <a:rPr lang="fi-FI" dirty="0"/>
              <a:t> and </a:t>
            </a:r>
            <a:r>
              <a:rPr lang="fi-FI" dirty="0" err="1"/>
              <a:t>capacity</a:t>
            </a:r>
            <a:r>
              <a:rPr lang="fi-FI" dirty="0"/>
              <a:t> of </a:t>
            </a:r>
            <a:r>
              <a:rPr lang="fi-FI" dirty="0" err="1"/>
              <a:t>condensing</a:t>
            </a:r>
            <a:r>
              <a:rPr lang="fi-FI" dirty="0"/>
              <a:t> </a:t>
            </a:r>
            <a:r>
              <a:rPr lang="fi-FI" dirty="0" err="1"/>
              <a:t>power</a:t>
            </a:r>
            <a:endParaRPr lang="fi-FI" dirty="0"/>
          </a:p>
        </p:txBody>
      </p:sp>
      <p:sp>
        <p:nvSpPr>
          <p:cNvPr id="4" name="Päivämäärän paikkamerkki 3">
            <a:extLst>
              <a:ext uri="{FF2B5EF4-FFF2-40B4-BE49-F238E27FC236}">
                <a16:creationId xmlns:a16="http://schemas.microsoft.com/office/drawing/2014/main" id="{F3B976E5-4392-4D50-A480-E4557A5A00A3}"/>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F0A35FDC-88F3-4795-BA7C-357F93B38110}"/>
              </a:ext>
            </a:extLst>
          </p:cNvPr>
          <p:cNvSpPr>
            <a:spLocks noGrp="1"/>
          </p:cNvSpPr>
          <p:nvPr>
            <p:ph type="sldNum" sz="quarter" idx="12"/>
          </p:nvPr>
        </p:nvSpPr>
        <p:spPr/>
        <p:txBody>
          <a:bodyPr/>
          <a:lstStyle/>
          <a:p>
            <a:fld id="{D5CDC59A-8C4B-3741-8921-09D2C8EE8BFB}" type="slidenum">
              <a:rPr lang="en-US" smtClean="0"/>
              <a:t>19</a:t>
            </a:fld>
            <a:endParaRPr lang="en-US" dirty="0"/>
          </a:p>
        </p:txBody>
      </p:sp>
      <p:sp>
        <p:nvSpPr>
          <p:cNvPr id="10" name="Tekstiruutu 9">
            <a:extLst>
              <a:ext uri="{FF2B5EF4-FFF2-40B4-BE49-F238E27FC236}">
                <a16:creationId xmlns:a16="http://schemas.microsoft.com/office/drawing/2014/main" id="{BC7E1772-1D72-430D-A9F3-0AFB12DAC5A8}"/>
              </a:ext>
            </a:extLst>
          </p:cNvPr>
          <p:cNvSpPr txBox="1"/>
          <p:nvPr/>
        </p:nvSpPr>
        <p:spPr>
          <a:xfrm>
            <a:off x="6230454" y="5886212"/>
            <a:ext cx="4865614" cy="523220"/>
          </a:xfrm>
          <a:prstGeom prst="rect">
            <a:avLst/>
          </a:prstGeom>
          <a:noFill/>
        </p:spPr>
        <p:txBody>
          <a:bodyPr wrap="square" rtlCol="0">
            <a:spAutoFit/>
          </a:bodyPr>
          <a:lstStyle/>
          <a:p>
            <a:r>
              <a:rPr lang="fi-FI" sz="1400" dirty="0">
                <a:solidFill>
                  <a:schemeClr val="tx1">
                    <a:lumMod val="65000"/>
                    <a:lumOff val="35000"/>
                  </a:schemeClr>
                </a:solidFill>
              </a:rPr>
              <a:t>*Peak </a:t>
            </a:r>
            <a:r>
              <a:rPr lang="fi-FI" sz="1400" dirty="0" err="1">
                <a:solidFill>
                  <a:schemeClr val="tx1">
                    <a:lumMod val="65000"/>
                    <a:lumOff val="35000"/>
                  </a:schemeClr>
                </a:solidFill>
              </a:rPr>
              <a:t>load</a:t>
            </a:r>
            <a:r>
              <a:rPr lang="fi-FI" sz="1400" dirty="0">
                <a:solidFill>
                  <a:schemeClr val="tx1">
                    <a:lumMod val="65000"/>
                    <a:lumOff val="35000"/>
                  </a:schemeClr>
                </a:solidFill>
              </a:rPr>
              <a:t> </a:t>
            </a:r>
            <a:r>
              <a:rPr lang="fi-FI" sz="1400" dirty="0" err="1">
                <a:solidFill>
                  <a:schemeClr val="tx1">
                    <a:lumMod val="65000"/>
                    <a:lumOff val="35000"/>
                  </a:schemeClr>
                </a:solidFill>
              </a:rPr>
              <a:t>capacity</a:t>
            </a:r>
            <a:r>
              <a:rPr lang="fi-FI" sz="1400" dirty="0">
                <a:solidFill>
                  <a:schemeClr val="tx1">
                    <a:lumMod val="65000"/>
                    <a:lumOff val="35000"/>
                  </a:schemeClr>
                </a:solidFill>
              </a:rPr>
              <a:t> is </a:t>
            </a:r>
            <a:r>
              <a:rPr lang="fi-FI" sz="1400" dirty="0" err="1">
                <a:solidFill>
                  <a:schemeClr val="tx1">
                    <a:lumMod val="65000"/>
                    <a:lumOff val="35000"/>
                  </a:schemeClr>
                </a:solidFill>
              </a:rPr>
              <a:t>not</a:t>
            </a:r>
            <a:r>
              <a:rPr lang="fi-FI" sz="1400" dirty="0">
                <a:solidFill>
                  <a:schemeClr val="tx1">
                    <a:lumMod val="65000"/>
                    <a:lumOff val="35000"/>
                  </a:schemeClr>
                </a:solidFill>
              </a:rPr>
              <a:t> </a:t>
            </a:r>
            <a:r>
              <a:rPr lang="fi-FI" sz="1400" dirty="0" err="1">
                <a:solidFill>
                  <a:schemeClr val="tx1">
                    <a:lumMod val="65000"/>
                    <a:lumOff val="35000"/>
                  </a:schemeClr>
                </a:solidFill>
              </a:rPr>
              <a:t>included</a:t>
            </a:r>
            <a:r>
              <a:rPr lang="fi-FI" sz="1400" dirty="0">
                <a:solidFill>
                  <a:schemeClr val="tx1">
                    <a:lumMod val="65000"/>
                    <a:lumOff val="35000"/>
                  </a:schemeClr>
                </a:solidFill>
              </a:rPr>
              <a:t> </a:t>
            </a:r>
            <a:r>
              <a:rPr lang="fi-FI" sz="1400" dirty="0" err="1">
                <a:solidFill>
                  <a:schemeClr val="tx1">
                    <a:lumMod val="65000"/>
                    <a:lumOff val="35000"/>
                  </a:schemeClr>
                </a:solidFill>
              </a:rPr>
              <a:t>from</a:t>
            </a:r>
            <a:r>
              <a:rPr lang="fi-FI" sz="1400" dirty="0">
                <a:solidFill>
                  <a:schemeClr val="tx1">
                    <a:lumMod val="65000"/>
                    <a:lumOff val="35000"/>
                  </a:schemeClr>
                </a:solidFill>
              </a:rPr>
              <a:t> </a:t>
            </a:r>
            <a:r>
              <a:rPr lang="fi-FI" sz="1400" dirty="0" err="1">
                <a:solidFill>
                  <a:schemeClr val="tx1">
                    <a:lumMod val="65000"/>
                    <a:lumOff val="35000"/>
                  </a:schemeClr>
                </a:solidFill>
              </a:rPr>
              <a:t>year</a:t>
            </a:r>
            <a:r>
              <a:rPr lang="fi-FI" sz="1400" dirty="0">
                <a:solidFill>
                  <a:schemeClr val="tx1">
                    <a:lumMod val="65000"/>
                    <a:lumOff val="35000"/>
                  </a:schemeClr>
                </a:solidFill>
              </a:rPr>
              <a:t> 2017</a:t>
            </a:r>
          </a:p>
          <a:p>
            <a:r>
              <a:rPr lang="fi-FI" sz="1400" dirty="0">
                <a:solidFill>
                  <a:schemeClr val="tx1">
                    <a:lumMod val="65000"/>
                    <a:lumOff val="35000"/>
                  </a:schemeClr>
                </a:solidFill>
              </a:rPr>
              <a:t>*</a:t>
            </a:r>
            <a:r>
              <a:rPr lang="fi-FI" sz="1400" dirty="0" err="1">
                <a:solidFill>
                  <a:schemeClr val="tx1">
                    <a:lumMod val="65000"/>
                    <a:lumOff val="35000"/>
                  </a:schemeClr>
                </a:solidFill>
              </a:rPr>
              <a:t>Source</a:t>
            </a:r>
            <a:r>
              <a:rPr lang="fi-FI" sz="1400" dirty="0">
                <a:solidFill>
                  <a:schemeClr val="tx1">
                    <a:lumMod val="65000"/>
                    <a:lumOff val="35000"/>
                  </a:schemeClr>
                </a:solidFill>
              </a:rPr>
              <a:t>: </a:t>
            </a:r>
            <a:r>
              <a:rPr lang="fi-FI" sz="1400" dirty="0" err="1">
                <a:solidFill>
                  <a:schemeClr val="tx1">
                    <a:lumMod val="65000"/>
                    <a:lumOff val="35000"/>
                  </a:schemeClr>
                </a:solidFill>
              </a:rPr>
              <a:t>Statistics</a:t>
            </a:r>
            <a:r>
              <a:rPr lang="fi-FI" sz="1400" dirty="0">
                <a:solidFill>
                  <a:schemeClr val="tx1">
                    <a:lumMod val="65000"/>
                    <a:lumOff val="35000"/>
                  </a:schemeClr>
                </a:solidFill>
              </a:rPr>
              <a:t> Finland, Energy 2022 </a:t>
            </a:r>
            <a:r>
              <a:rPr lang="fi-FI" sz="1400" dirty="0" err="1">
                <a:solidFill>
                  <a:schemeClr val="tx1">
                    <a:lumMod val="65000"/>
                    <a:lumOff val="35000"/>
                  </a:schemeClr>
                </a:solidFill>
              </a:rPr>
              <a:t>table</a:t>
            </a:r>
            <a:r>
              <a:rPr lang="fi-FI" sz="1400" dirty="0">
                <a:solidFill>
                  <a:schemeClr val="tx1">
                    <a:lumMod val="65000"/>
                    <a:lumOff val="35000"/>
                  </a:schemeClr>
                </a:solidFill>
              </a:rPr>
              <a:t> </a:t>
            </a:r>
            <a:r>
              <a:rPr lang="fi-FI" sz="1400" dirty="0" err="1">
                <a:solidFill>
                  <a:schemeClr val="tx1">
                    <a:lumMod val="65000"/>
                    <a:lumOff val="35000"/>
                  </a:schemeClr>
                </a:solidFill>
              </a:rPr>
              <a:t>service</a:t>
            </a:r>
            <a:r>
              <a:rPr lang="fi-FI" sz="1400" dirty="0">
                <a:solidFill>
                  <a:schemeClr val="tx1">
                    <a:lumMod val="65000"/>
                    <a:lumOff val="35000"/>
                  </a:schemeClr>
                </a:solidFill>
              </a:rPr>
              <a:t>, </a:t>
            </a:r>
            <a:r>
              <a:rPr lang="fi-FI" sz="1400" dirty="0" err="1">
                <a:solidFill>
                  <a:schemeClr val="tx1">
                    <a:lumMod val="65000"/>
                    <a:lumOff val="35000"/>
                  </a:schemeClr>
                </a:solidFill>
              </a:rPr>
              <a:t>table</a:t>
            </a:r>
            <a:r>
              <a:rPr lang="fi-FI" sz="1400" dirty="0">
                <a:solidFill>
                  <a:schemeClr val="tx1">
                    <a:lumMod val="65000"/>
                    <a:lumOff val="35000"/>
                  </a:schemeClr>
                </a:solidFill>
              </a:rPr>
              <a:t> 3.5</a:t>
            </a:r>
          </a:p>
        </p:txBody>
      </p:sp>
      <p:graphicFrame>
        <p:nvGraphicFramePr>
          <p:cNvPr id="3" name="Chart 2">
            <a:extLst>
              <a:ext uri="{FF2B5EF4-FFF2-40B4-BE49-F238E27FC236}">
                <a16:creationId xmlns:a16="http://schemas.microsoft.com/office/drawing/2014/main" id="{1DFADE25-0DC0-05A2-0973-1861FF8C5F95}"/>
              </a:ext>
            </a:extLst>
          </p:cNvPr>
          <p:cNvGraphicFramePr>
            <a:graphicFrameLocks noGrp="1"/>
          </p:cNvGraphicFramePr>
          <p:nvPr>
            <p:extLst>
              <p:ext uri="{D42A27DB-BD31-4B8C-83A1-F6EECF244321}">
                <p14:modId xmlns:p14="http://schemas.microsoft.com/office/powerpoint/2010/main" val="3032579887"/>
              </p:ext>
            </p:extLst>
          </p:nvPr>
        </p:nvGraphicFramePr>
        <p:xfrm>
          <a:off x="1166329" y="1296140"/>
          <a:ext cx="10128249" cy="4590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860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BCFCBF-DE2F-4973-9E8E-581AFD243373}"/>
              </a:ext>
            </a:extLst>
          </p:cNvPr>
          <p:cNvSpPr>
            <a:spLocks noGrp="1"/>
          </p:cNvSpPr>
          <p:nvPr>
            <p:ph type="title"/>
          </p:nvPr>
        </p:nvSpPr>
        <p:spPr>
          <a:xfrm>
            <a:off x="1818413" y="274506"/>
            <a:ext cx="9478683" cy="1028669"/>
          </a:xfrm>
        </p:spPr>
        <p:txBody>
          <a:bodyPr>
            <a:normAutofit fontScale="90000"/>
          </a:bodyPr>
          <a:lstStyle/>
          <a:p>
            <a:r>
              <a:rPr lang="en-GB" altLang="fi-FI" dirty="0"/>
              <a:t>Electricity total consumption 82 </a:t>
            </a:r>
            <a:r>
              <a:rPr lang="en-GB" altLang="fi-FI" dirty="0" err="1"/>
              <a:t>TWh</a:t>
            </a:r>
            <a:r>
              <a:rPr lang="en-GB" altLang="fi-FI" dirty="0"/>
              <a:t>, 6 % decrease compared to 2021</a:t>
            </a:r>
            <a:endParaRPr lang="fi-FI" dirty="0"/>
          </a:p>
        </p:txBody>
      </p:sp>
      <p:sp>
        <p:nvSpPr>
          <p:cNvPr id="4" name="Päivämäärän paikkamerkki 3">
            <a:extLst>
              <a:ext uri="{FF2B5EF4-FFF2-40B4-BE49-F238E27FC236}">
                <a16:creationId xmlns:a16="http://schemas.microsoft.com/office/drawing/2014/main" id="{8F151765-07C6-46DD-9A91-8DD8AEA8E7F3}"/>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05333188-918B-4AB2-8EB3-85A371947E7C}"/>
              </a:ext>
            </a:extLst>
          </p:cNvPr>
          <p:cNvSpPr>
            <a:spLocks noGrp="1"/>
          </p:cNvSpPr>
          <p:nvPr>
            <p:ph type="sldNum" sz="quarter" idx="12"/>
          </p:nvPr>
        </p:nvSpPr>
        <p:spPr/>
        <p:txBody>
          <a:bodyPr/>
          <a:lstStyle/>
          <a:p>
            <a:fld id="{D5CDC59A-8C4B-3741-8921-09D2C8EE8BFB}" type="slidenum">
              <a:rPr lang="en-US" smtClean="0"/>
              <a:t>2</a:t>
            </a:fld>
            <a:endParaRPr lang="en-US" dirty="0"/>
          </a:p>
        </p:txBody>
      </p:sp>
      <p:graphicFrame>
        <p:nvGraphicFramePr>
          <p:cNvPr id="3" name="Chart 2">
            <a:extLst>
              <a:ext uri="{FF2B5EF4-FFF2-40B4-BE49-F238E27FC236}">
                <a16:creationId xmlns:a16="http://schemas.microsoft.com/office/drawing/2014/main" id="{C5288805-4F5F-1374-B9A3-9A32978E8111}"/>
              </a:ext>
            </a:extLst>
          </p:cNvPr>
          <p:cNvGraphicFramePr>
            <a:graphicFrameLocks noGrp="1"/>
          </p:cNvGraphicFramePr>
          <p:nvPr>
            <p:extLst>
              <p:ext uri="{D42A27DB-BD31-4B8C-83A1-F6EECF244321}">
                <p14:modId xmlns:p14="http://schemas.microsoft.com/office/powerpoint/2010/main" val="4213091802"/>
              </p:ext>
            </p:extLst>
          </p:nvPr>
        </p:nvGraphicFramePr>
        <p:xfrm>
          <a:off x="588678" y="1362956"/>
          <a:ext cx="10909145" cy="49790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074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823C55-3601-4ADD-B7AB-AB45AE203206}"/>
              </a:ext>
            </a:extLst>
          </p:cNvPr>
          <p:cNvSpPr>
            <a:spLocks noGrp="1"/>
          </p:cNvSpPr>
          <p:nvPr>
            <p:ph type="title"/>
          </p:nvPr>
        </p:nvSpPr>
        <p:spPr/>
        <p:txBody>
          <a:bodyPr/>
          <a:lstStyle/>
          <a:p>
            <a:r>
              <a:rPr lang="fi-FI" dirty="0" err="1"/>
              <a:t>Electricity</a:t>
            </a:r>
            <a:r>
              <a:rPr lang="fi-FI" dirty="0"/>
              <a:t> </a:t>
            </a:r>
            <a:r>
              <a:rPr lang="fi-FI" dirty="0" err="1"/>
              <a:t>Generation</a:t>
            </a:r>
            <a:r>
              <a:rPr lang="fi-FI" dirty="0"/>
              <a:t> </a:t>
            </a:r>
            <a:r>
              <a:rPr lang="fi-FI" dirty="0" err="1"/>
              <a:t>with</a:t>
            </a:r>
            <a:r>
              <a:rPr lang="fi-FI" dirty="0"/>
              <a:t> </a:t>
            </a:r>
            <a:r>
              <a:rPr lang="fi-FI" dirty="0" err="1"/>
              <a:t>Coal</a:t>
            </a:r>
            <a:br>
              <a:rPr lang="fi-FI" dirty="0"/>
            </a:br>
            <a:r>
              <a:rPr lang="fi-FI" sz="3200" b="0" dirty="0" err="1"/>
              <a:t>total</a:t>
            </a:r>
            <a:r>
              <a:rPr lang="fi-FI" sz="3200" b="0" dirty="0"/>
              <a:t> of </a:t>
            </a:r>
            <a:r>
              <a:rPr lang="fi-FI" sz="3200" b="0" dirty="0" err="1"/>
              <a:t>moving</a:t>
            </a:r>
            <a:r>
              <a:rPr lang="fi-FI" sz="3200" b="0" dirty="0"/>
              <a:t> 12 </a:t>
            </a:r>
            <a:r>
              <a:rPr lang="fi-FI" sz="3200" b="0" dirty="0" err="1"/>
              <a:t>months</a:t>
            </a:r>
            <a:endParaRPr lang="fi-FI" b="0" dirty="0"/>
          </a:p>
        </p:txBody>
      </p:sp>
      <p:sp>
        <p:nvSpPr>
          <p:cNvPr id="4" name="Päivämäärän paikkamerkki 3">
            <a:extLst>
              <a:ext uri="{FF2B5EF4-FFF2-40B4-BE49-F238E27FC236}">
                <a16:creationId xmlns:a16="http://schemas.microsoft.com/office/drawing/2014/main" id="{198FE275-CB47-471F-960F-AFA62A11613D}"/>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0664C398-3BB2-4AD2-9C47-5084864B4EC9}"/>
              </a:ext>
            </a:extLst>
          </p:cNvPr>
          <p:cNvSpPr>
            <a:spLocks noGrp="1"/>
          </p:cNvSpPr>
          <p:nvPr>
            <p:ph type="sldNum" sz="quarter" idx="12"/>
          </p:nvPr>
        </p:nvSpPr>
        <p:spPr/>
        <p:txBody>
          <a:bodyPr/>
          <a:lstStyle/>
          <a:p>
            <a:fld id="{D5CDC59A-8C4B-3741-8921-09D2C8EE8BFB}" type="slidenum">
              <a:rPr lang="en-US" smtClean="0"/>
              <a:t>20</a:t>
            </a:fld>
            <a:endParaRPr lang="en-US" dirty="0"/>
          </a:p>
        </p:txBody>
      </p:sp>
      <p:graphicFrame>
        <p:nvGraphicFramePr>
          <p:cNvPr id="3" name="Chart 2">
            <a:extLst>
              <a:ext uri="{FF2B5EF4-FFF2-40B4-BE49-F238E27FC236}">
                <a16:creationId xmlns:a16="http://schemas.microsoft.com/office/drawing/2014/main" id="{B3C890E8-1C64-83C3-19C6-FAFEED9B771F}"/>
              </a:ext>
            </a:extLst>
          </p:cNvPr>
          <p:cNvGraphicFramePr>
            <a:graphicFrameLocks noGrp="1"/>
          </p:cNvGraphicFramePr>
          <p:nvPr>
            <p:extLst>
              <p:ext uri="{D42A27DB-BD31-4B8C-83A1-F6EECF244321}">
                <p14:modId xmlns:p14="http://schemas.microsoft.com/office/powerpoint/2010/main" val="2010079655"/>
              </p:ext>
            </p:extLst>
          </p:nvPr>
        </p:nvGraphicFramePr>
        <p:xfrm>
          <a:off x="1471426" y="1647605"/>
          <a:ext cx="9478682" cy="47518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2127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60BB54-1DA7-4304-A1F1-EEBB380C046F}"/>
              </a:ext>
            </a:extLst>
          </p:cNvPr>
          <p:cNvSpPr>
            <a:spLocks noGrp="1"/>
          </p:cNvSpPr>
          <p:nvPr>
            <p:ph type="title"/>
          </p:nvPr>
        </p:nvSpPr>
        <p:spPr>
          <a:xfrm>
            <a:off x="301841" y="365125"/>
            <a:ext cx="11159231" cy="1325563"/>
          </a:xfrm>
        </p:spPr>
        <p:txBody>
          <a:bodyPr>
            <a:normAutofit/>
          </a:bodyPr>
          <a:lstStyle/>
          <a:p>
            <a:r>
              <a:rPr lang="fi-FI" altLang="fi-FI" sz="3600" dirty="0"/>
              <a:t>CO</a:t>
            </a:r>
            <a:r>
              <a:rPr lang="fi-FI" altLang="fi-FI" sz="3600" baseline="-25000" dirty="0"/>
              <a:t>2</a:t>
            </a:r>
            <a:r>
              <a:rPr lang="fi-FI" altLang="fi-FI" sz="3600" dirty="0"/>
              <a:t>-emissions of </a:t>
            </a:r>
            <a:r>
              <a:rPr lang="fi-FI" altLang="fi-FI" sz="3600" dirty="0" err="1"/>
              <a:t>power</a:t>
            </a:r>
            <a:r>
              <a:rPr lang="fi-FI" altLang="fi-FI" sz="3600" dirty="0"/>
              <a:t> </a:t>
            </a:r>
            <a:r>
              <a:rPr lang="fi-FI" altLang="fi-FI" sz="3600" dirty="0" err="1"/>
              <a:t>generation-downward</a:t>
            </a:r>
            <a:r>
              <a:rPr lang="fi-FI" altLang="fi-FI" sz="3600" dirty="0"/>
              <a:t> </a:t>
            </a:r>
            <a:r>
              <a:rPr lang="fi-FI" altLang="fi-FI" sz="3600" dirty="0" err="1"/>
              <a:t>trend</a:t>
            </a:r>
            <a:r>
              <a:rPr lang="fi-FI" altLang="fi-FI" sz="3600" dirty="0"/>
              <a:t> </a:t>
            </a:r>
            <a:r>
              <a:rPr lang="fi-FI" altLang="fi-FI" sz="3600" dirty="0" err="1"/>
              <a:t>continues</a:t>
            </a:r>
            <a:endParaRPr lang="fi-FI" sz="3600" dirty="0"/>
          </a:p>
        </p:txBody>
      </p:sp>
      <p:sp>
        <p:nvSpPr>
          <p:cNvPr id="3" name="Sisällön paikkamerkki 2">
            <a:extLst>
              <a:ext uri="{FF2B5EF4-FFF2-40B4-BE49-F238E27FC236}">
                <a16:creationId xmlns:a16="http://schemas.microsoft.com/office/drawing/2014/main" id="{915D6807-3D20-4AB2-AE58-108CAC4DF3D2}"/>
              </a:ext>
            </a:extLst>
          </p:cNvPr>
          <p:cNvSpPr>
            <a:spLocks noGrp="1"/>
          </p:cNvSpPr>
          <p:nvPr>
            <p:ph idx="1"/>
          </p:nvPr>
        </p:nvSpPr>
        <p:spPr>
          <a:xfrm>
            <a:off x="8531741" y="1893615"/>
            <a:ext cx="2929331" cy="4300505"/>
          </a:xfrm>
        </p:spPr>
        <p:txBody>
          <a:bodyPr/>
          <a:lstStyle/>
          <a:p>
            <a:pPr marL="0" indent="0">
              <a:buNone/>
            </a:pPr>
            <a:r>
              <a:rPr lang="fi-FI" altLang="fi-FI" sz="1800" dirty="0">
                <a:solidFill>
                  <a:schemeClr val="tx1"/>
                </a:solidFill>
              </a:rPr>
              <a:t>CO</a:t>
            </a:r>
            <a:r>
              <a:rPr lang="fi-FI" altLang="fi-FI" sz="1800" baseline="-25000" dirty="0">
                <a:solidFill>
                  <a:schemeClr val="tx1"/>
                </a:solidFill>
              </a:rPr>
              <a:t>2</a:t>
            </a:r>
            <a:r>
              <a:rPr lang="fi-FI" altLang="fi-FI" sz="1800" dirty="0">
                <a:solidFill>
                  <a:schemeClr val="tx1"/>
                </a:solidFill>
              </a:rPr>
              <a:t>-emissions of </a:t>
            </a:r>
            <a:r>
              <a:rPr lang="fi-FI" altLang="fi-FI" sz="1800" dirty="0" err="1">
                <a:solidFill>
                  <a:schemeClr val="tx1"/>
                </a:solidFill>
              </a:rPr>
              <a:t>power</a:t>
            </a:r>
            <a:r>
              <a:rPr lang="fi-FI" altLang="fi-FI" sz="1800" dirty="0">
                <a:solidFill>
                  <a:schemeClr val="tx1"/>
                </a:solidFill>
              </a:rPr>
              <a:t> </a:t>
            </a:r>
            <a:r>
              <a:rPr lang="fi-FI" altLang="fi-FI" sz="1800" dirty="0" err="1">
                <a:solidFill>
                  <a:schemeClr val="tx1"/>
                </a:solidFill>
              </a:rPr>
              <a:t>generation</a:t>
            </a:r>
            <a:r>
              <a:rPr lang="fi-FI" altLang="fi-FI" sz="1800" dirty="0">
                <a:solidFill>
                  <a:schemeClr val="tx1"/>
                </a:solidFill>
              </a:rPr>
              <a:t>:</a:t>
            </a:r>
            <a:endParaRPr lang="fi-FI" dirty="0">
              <a:solidFill>
                <a:schemeClr val="tx1"/>
              </a:solidFill>
            </a:endParaRPr>
          </a:p>
          <a:p>
            <a:r>
              <a:rPr lang="fi-FI" dirty="0">
                <a:solidFill>
                  <a:schemeClr val="tx1"/>
                </a:solidFill>
              </a:rPr>
              <a:t>4.4 Mt in </a:t>
            </a:r>
            <a:r>
              <a:rPr lang="fi-FI" dirty="0" err="1">
                <a:solidFill>
                  <a:schemeClr val="tx1"/>
                </a:solidFill>
              </a:rPr>
              <a:t>year</a:t>
            </a:r>
            <a:r>
              <a:rPr lang="fi-FI" dirty="0">
                <a:solidFill>
                  <a:schemeClr val="tx1"/>
                </a:solidFill>
              </a:rPr>
              <a:t> 2022</a:t>
            </a:r>
          </a:p>
          <a:p>
            <a:r>
              <a:rPr lang="fi-FI" dirty="0">
                <a:solidFill>
                  <a:schemeClr val="tx1"/>
                </a:solidFill>
              </a:rPr>
              <a:t>4.7 Mt in </a:t>
            </a:r>
            <a:r>
              <a:rPr lang="fi-FI" dirty="0" err="1">
                <a:solidFill>
                  <a:schemeClr val="tx1"/>
                </a:solidFill>
              </a:rPr>
              <a:t>year</a:t>
            </a:r>
            <a:r>
              <a:rPr lang="fi-FI" dirty="0">
                <a:solidFill>
                  <a:schemeClr val="tx1"/>
                </a:solidFill>
              </a:rPr>
              <a:t> 2021</a:t>
            </a:r>
          </a:p>
          <a:p>
            <a:r>
              <a:rPr lang="fi-FI" dirty="0">
                <a:solidFill>
                  <a:schemeClr val="tx1"/>
                </a:solidFill>
              </a:rPr>
              <a:t>4.3 Mt in </a:t>
            </a:r>
            <a:r>
              <a:rPr lang="fi-FI" dirty="0" err="1">
                <a:solidFill>
                  <a:schemeClr val="tx1"/>
                </a:solidFill>
              </a:rPr>
              <a:t>year</a:t>
            </a:r>
            <a:r>
              <a:rPr lang="fi-FI" dirty="0">
                <a:solidFill>
                  <a:schemeClr val="tx1"/>
                </a:solidFill>
              </a:rPr>
              <a:t> 2020</a:t>
            </a:r>
          </a:p>
          <a:p>
            <a:r>
              <a:rPr lang="fi-FI" dirty="0">
                <a:solidFill>
                  <a:schemeClr val="tx1"/>
                </a:solidFill>
              </a:rPr>
              <a:t>6.9 Mt in </a:t>
            </a:r>
            <a:r>
              <a:rPr lang="fi-FI" dirty="0" err="1">
                <a:solidFill>
                  <a:schemeClr val="tx1"/>
                </a:solidFill>
              </a:rPr>
              <a:t>year</a:t>
            </a:r>
            <a:r>
              <a:rPr lang="fi-FI" dirty="0">
                <a:solidFill>
                  <a:schemeClr val="tx1"/>
                </a:solidFill>
              </a:rPr>
              <a:t> 2015</a:t>
            </a:r>
          </a:p>
          <a:p>
            <a:r>
              <a:rPr lang="fi-FI" dirty="0">
                <a:solidFill>
                  <a:schemeClr val="tx1"/>
                </a:solidFill>
              </a:rPr>
              <a:t>19 Mt in </a:t>
            </a:r>
            <a:r>
              <a:rPr lang="fi-FI" dirty="0" err="1">
                <a:solidFill>
                  <a:schemeClr val="tx1"/>
                </a:solidFill>
              </a:rPr>
              <a:t>year</a:t>
            </a:r>
            <a:r>
              <a:rPr lang="fi-FI" dirty="0">
                <a:solidFill>
                  <a:schemeClr val="tx1"/>
                </a:solidFill>
              </a:rPr>
              <a:t> 2010</a:t>
            </a:r>
          </a:p>
          <a:p>
            <a:pPr marL="0" indent="0">
              <a:buNone/>
            </a:pPr>
            <a:endParaRPr lang="fi-FI" dirty="0"/>
          </a:p>
          <a:p>
            <a:pPr marL="0" indent="0">
              <a:lnSpc>
                <a:spcPct val="90000"/>
              </a:lnSpc>
              <a:spcAft>
                <a:spcPts val="600"/>
              </a:spcAft>
              <a:buNone/>
            </a:pPr>
            <a:r>
              <a:rPr lang="fi-FI" dirty="0">
                <a:solidFill>
                  <a:schemeClr val="tx1">
                    <a:lumMod val="65000"/>
                    <a:lumOff val="35000"/>
                  </a:schemeClr>
                </a:solidFill>
                <a:sym typeface="Wingdings" panose="05000000000000000000" pitchFamily="2" charset="2"/>
              </a:rPr>
              <a:t> </a:t>
            </a:r>
            <a:r>
              <a:rPr lang="fi-FI" dirty="0">
                <a:solidFill>
                  <a:schemeClr val="tx1"/>
                </a:solidFill>
                <a:sym typeface="Wingdings" panose="05000000000000000000" pitchFamily="2" charset="2"/>
              </a:rPr>
              <a:t>2022 vs. 2021 -</a:t>
            </a:r>
            <a:r>
              <a:rPr lang="fi-FI" b="1" dirty="0">
                <a:solidFill>
                  <a:schemeClr val="accent1"/>
                </a:solidFill>
              </a:rPr>
              <a:t>6 </a:t>
            </a:r>
            <a:r>
              <a:rPr lang="fi-FI" b="1" dirty="0">
                <a:solidFill>
                  <a:schemeClr val="accent1"/>
                </a:solidFill>
                <a:sym typeface="Wingdings" panose="05000000000000000000" pitchFamily="2" charset="2"/>
              </a:rPr>
              <a:t>%</a:t>
            </a:r>
            <a:endParaRPr lang="fi-FI" b="1" dirty="0">
              <a:solidFill>
                <a:schemeClr val="accent1"/>
              </a:solidFill>
            </a:endParaRPr>
          </a:p>
          <a:p>
            <a:pPr marL="0" indent="0">
              <a:lnSpc>
                <a:spcPct val="90000"/>
              </a:lnSpc>
              <a:spcAft>
                <a:spcPts val="600"/>
              </a:spcAft>
              <a:buNone/>
            </a:pPr>
            <a:r>
              <a:rPr lang="fi-FI" dirty="0">
                <a:solidFill>
                  <a:schemeClr val="tx1">
                    <a:lumMod val="65000"/>
                    <a:lumOff val="35000"/>
                  </a:schemeClr>
                </a:solidFill>
                <a:sym typeface="Wingdings" panose="05000000000000000000" pitchFamily="2" charset="2"/>
              </a:rPr>
              <a:t></a:t>
            </a:r>
            <a:r>
              <a:rPr lang="fi-FI" dirty="0">
                <a:solidFill>
                  <a:schemeClr val="tx1"/>
                </a:solidFill>
                <a:sym typeface="Wingdings" panose="05000000000000000000" pitchFamily="2" charset="2"/>
              </a:rPr>
              <a:t> </a:t>
            </a:r>
            <a:r>
              <a:rPr lang="fi-FI" dirty="0" err="1">
                <a:solidFill>
                  <a:schemeClr val="tx1"/>
                </a:solidFill>
              </a:rPr>
              <a:t>Emissions</a:t>
            </a:r>
            <a:r>
              <a:rPr lang="fi-FI" dirty="0">
                <a:solidFill>
                  <a:schemeClr val="tx1"/>
                </a:solidFill>
              </a:rPr>
              <a:t> </a:t>
            </a:r>
            <a:r>
              <a:rPr lang="fi-FI" b="1" dirty="0">
                <a:solidFill>
                  <a:schemeClr val="accent1"/>
                </a:solidFill>
              </a:rPr>
              <a:t>-39 %</a:t>
            </a:r>
            <a:r>
              <a:rPr lang="fi-FI" dirty="0">
                <a:solidFill>
                  <a:schemeClr val="tx1"/>
                </a:solidFill>
              </a:rPr>
              <a:t> in </a:t>
            </a:r>
            <a:r>
              <a:rPr lang="fi-FI" dirty="0" err="1">
                <a:solidFill>
                  <a:schemeClr val="tx1"/>
                </a:solidFill>
              </a:rPr>
              <a:t>last</a:t>
            </a:r>
            <a:r>
              <a:rPr lang="fi-FI" dirty="0">
                <a:solidFill>
                  <a:schemeClr val="tx1"/>
                </a:solidFill>
              </a:rPr>
              <a:t> 5 </a:t>
            </a:r>
            <a:r>
              <a:rPr lang="fi-FI" dirty="0" err="1">
                <a:solidFill>
                  <a:schemeClr val="tx1"/>
                </a:solidFill>
              </a:rPr>
              <a:t>years</a:t>
            </a:r>
            <a:endParaRPr lang="fi-FI" dirty="0">
              <a:solidFill>
                <a:schemeClr val="tx1"/>
              </a:solidFill>
            </a:endParaRPr>
          </a:p>
          <a:p>
            <a:pPr marL="0" indent="0">
              <a:lnSpc>
                <a:spcPct val="90000"/>
              </a:lnSpc>
              <a:spcAft>
                <a:spcPts val="600"/>
              </a:spcAft>
              <a:buNone/>
            </a:pPr>
            <a:r>
              <a:rPr lang="fi-FI" dirty="0">
                <a:solidFill>
                  <a:schemeClr val="tx1">
                    <a:lumMod val="65000"/>
                    <a:lumOff val="35000"/>
                  </a:schemeClr>
                </a:solidFill>
                <a:sym typeface="Wingdings" panose="05000000000000000000" pitchFamily="2" charset="2"/>
              </a:rPr>
              <a:t> </a:t>
            </a:r>
            <a:r>
              <a:rPr lang="fi-FI" dirty="0" err="1">
                <a:solidFill>
                  <a:schemeClr val="tx1"/>
                </a:solidFill>
                <a:sym typeface="Wingdings" panose="05000000000000000000" pitchFamily="2" charset="2"/>
              </a:rPr>
              <a:t>Emissions</a:t>
            </a:r>
            <a:r>
              <a:rPr lang="fi-FI" dirty="0">
                <a:solidFill>
                  <a:schemeClr val="tx1">
                    <a:lumMod val="65000"/>
                    <a:lumOff val="35000"/>
                  </a:schemeClr>
                </a:solidFill>
              </a:rPr>
              <a:t> </a:t>
            </a:r>
            <a:r>
              <a:rPr lang="fi-FI" b="1" dirty="0">
                <a:solidFill>
                  <a:schemeClr val="accent1"/>
                </a:solidFill>
              </a:rPr>
              <a:t>-77 % </a:t>
            </a:r>
            <a:r>
              <a:rPr lang="fi-FI" dirty="0" err="1">
                <a:solidFill>
                  <a:schemeClr val="tx1"/>
                </a:solidFill>
              </a:rPr>
              <a:t>vs</a:t>
            </a:r>
            <a:r>
              <a:rPr lang="fi-FI" dirty="0">
                <a:solidFill>
                  <a:schemeClr val="tx1"/>
                </a:solidFill>
              </a:rPr>
              <a:t> 2010</a:t>
            </a:r>
            <a:endParaRPr lang="fi-FI" dirty="0"/>
          </a:p>
        </p:txBody>
      </p:sp>
      <p:sp>
        <p:nvSpPr>
          <p:cNvPr id="4" name="Päivämäärän paikkamerkki 3">
            <a:extLst>
              <a:ext uri="{FF2B5EF4-FFF2-40B4-BE49-F238E27FC236}">
                <a16:creationId xmlns:a16="http://schemas.microsoft.com/office/drawing/2014/main" id="{1924F836-379A-4699-91D1-D506025FC548}"/>
              </a:ext>
            </a:extLst>
          </p:cNvPr>
          <p:cNvSpPr>
            <a:spLocks noGrp="1"/>
          </p:cNvSpPr>
          <p:nvPr>
            <p:ph type="dt" sz="half" idx="10"/>
          </p:nvPr>
        </p:nvSpPr>
        <p:spPr/>
        <p:txBody>
          <a:bodyPr/>
          <a:lstStyle/>
          <a:p>
            <a:r>
              <a:rPr lang="fi-FI" dirty="0"/>
              <a:t>12.1.2023</a:t>
            </a:r>
            <a:endParaRPr lang="en-US" dirty="0"/>
          </a:p>
        </p:txBody>
      </p:sp>
      <p:sp>
        <p:nvSpPr>
          <p:cNvPr id="6" name="Dian numeron paikkamerkki 5">
            <a:extLst>
              <a:ext uri="{FF2B5EF4-FFF2-40B4-BE49-F238E27FC236}">
                <a16:creationId xmlns:a16="http://schemas.microsoft.com/office/drawing/2014/main" id="{932531D6-15E4-44EF-99D3-9CF3DF5676DF}"/>
              </a:ext>
            </a:extLst>
          </p:cNvPr>
          <p:cNvSpPr>
            <a:spLocks noGrp="1"/>
          </p:cNvSpPr>
          <p:nvPr>
            <p:ph type="sldNum" sz="quarter" idx="12"/>
          </p:nvPr>
        </p:nvSpPr>
        <p:spPr/>
        <p:txBody>
          <a:bodyPr/>
          <a:lstStyle/>
          <a:p>
            <a:fld id="{D5CDC59A-8C4B-3741-8921-09D2C8EE8BFB}" type="slidenum">
              <a:rPr lang="en-US" smtClean="0"/>
              <a:t>21</a:t>
            </a:fld>
            <a:endParaRPr lang="en-US" dirty="0"/>
          </a:p>
        </p:txBody>
      </p:sp>
      <p:sp>
        <p:nvSpPr>
          <p:cNvPr id="8" name="Tekstiruutu 7">
            <a:extLst>
              <a:ext uri="{FF2B5EF4-FFF2-40B4-BE49-F238E27FC236}">
                <a16:creationId xmlns:a16="http://schemas.microsoft.com/office/drawing/2014/main" id="{29B7ABD1-4B73-446A-A807-F347C5455BEE}"/>
              </a:ext>
            </a:extLst>
          </p:cNvPr>
          <p:cNvSpPr txBox="1"/>
          <p:nvPr/>
        </p:nvSpPr>
        <p:spPr>
          <a:xfrm>
            <a:off x="4998633" y="2151612"/>
            <a:ext cx="2187265" cy="424732"/>
          </a:xfrm>
          <a:prstGeom prst="rect">
            <a:avLst/>
          </a:prstGeom>
          <a:noFill/>
        </p:spPr>
        <p:txBody>
          <a:bodyPr wrap="none" rtlCol="0">
            <a:spAutoFit/>
          </a:bodyPr>
          <a:lstStyle/>
          <a:p>
            <a:pPr indent="-228600">
              <a:lnSpc>
                <a:spcPct val="90000"/>
              </a:lnSpc>
              <a:spcAft>
                <a:spcPts val="600"/>
              </a:spcAft>
            </a:pPr>
            <a:r>
              <a:rPr lang="fi-FI" sz="1200" dirty="0">
                <a:solidFill>
                  <a:schemeClr val="tx1">
                    <a:lumMod val="65000"/>
                    <a:lumOff val="35000"/>
                  </a:schemeClr>
                </a:solidFill>
              </a:rPr>
              <a:t>EU-27, v. 2020: 229 g CO</a:t>
            </a:r>
            <a:r>
              <a:rPr lang="fi-FI" sz="1200" baseline="-25000" dirty="0">
                <a:solidFill>
                  <a:schemeClr val="tx1">
                    <a:lumMod val="65000"/>
                    <a:lumOff val="35000"/>
                  </a:schemeClr>
                </a:solidFill>
              </a:rPr>
              <a:t>2</a:t>
            </a:r>
            <a:r>
              <a:rPr lang="fi-FI" sz="1200" dirty="0">
                <a:solidFill>
                  <a:schemeClr val="tx1">
                    <a:lumMod val="65000"/>
                    <a:lumOff val="35000"/>
                  </a:schemeClr>
                </a:solidFill>
              </a:rPr>
              <a:t> / kWh</a:t>
            </a:r>
            <a:br>
              <a:rPr lang="fi-FI" sz="1200" dirty="0">
                <a:solidFill>
                  <a:schemeClr val="tx1">
                    <a:lumMod val="65000"/>
                    <a:lumOff val="35000"/>
                  </a:schemeClr>
                </a:solidFill>
              </a:rPr>
            </a:br>
            <a:r>
              <a:rPr lang="fi-FI" sz="1200" dirty="0" err="1">
                <a:solidFill>
                  <a:schemeClr val="tx1">
                    <a:lumMod val="65000"/>
                    <a:lumOff val="35000"/>
                  </a:schemeClr>
                </a:solidFill>
              </a:rPr>
              <a:t>Source</a:t>
            </a:r>
            <a:r>
              <a:rPr lang="fi-FI" sz="1200" dirty="0">
                <a:solidFill>
                  <a:schemeClr val="tx1">
                    <a:lumMod val="65000"/>
                    <a:lumOff val="35000"/>
                  </a:schemeClr>
                </a:solidFill>
              </a:rPr>
              <a:t>: EEA</a:t>
            </a:r>
          </a:p>
        </p:txBody>
      </p:sp>
      <p:graphicFrame>
        <p:nvGraphicFramePr>
          <p:cNvPr id="9" name="Chart 8">
            <a:extLst>
              <a:ext uri="{FF2B5EF4-FFF2-40B4-BE49-F238E27FC236}">
                <a16:creationId xmlns:a16="http://schemas.microsoft.com/office/drawing/2014/main" id="{8D51BD01-E1A3-DE36-53B7-8D64F8566476}"/>
              </a:ext>
            </a:extLst>
          </p:cNvPr>
          <p:cNvGraphicFramePr>
            <a:graphicFrameLocks noGrp="1"/>
          </p:cNvGraphicFramePr>
          <p:nvPr>
            <p:extLst>
              <p:ext uri="{D42A27DB-BD31-4B8C-83A1-F6EECF244321}">
                <p14:modId xmlns:p14="http://schemas.microsoft.com/office/powerpoint/2010/main" val="3235510802"/>
              </p:ext>
            </p:extLst>
          </p:nvPr>
        </p:nvGraphicFramePr>
        <p:xfrm>
          <a:off x="588678" y="1456513"/>
          <a:ext cx="7943063" cy="51464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586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B43E57-133E-4B85-A196-D4E1161089FF}"/>
              </a:ext>
            </a:extLst>
          </p:cNvPr>
          <p:cNvSpPr>
            <a:spLocks noGrp="1"/>
          </p:cNvSpPr>
          <p:nvPr>
            <p:ph type="title"/>
          </p:nvPr>
        </p:nvSpPr>
        <p:spPr/>
        <p:txBody>
          <a:bodyPr/>
          <a:lstStyle/>
          <a:p>
            <a:r>
              <a:rPr lang="en-GB" altLang="fi-FI" dirty="0"/>
              <a:t>Peak loads of electricity</a:t>
            </a:r>
            <a:br>
              <a:rPr lang="en-GB" altLang="fi-FI" dirty="0"/>
            </a:br>
            <a:r>
              <a:rPr lang="en-GB" altLang="fi-FI" sz="3200" b="0" dirty="0"/>
              <a:t>maximum electricity MW</a:t>
            </a:r>
            <a:endParaRPr lang="fi-FI" b="0" dirty="0"/>
          </a:p>
        </p:txBody>
      </p:sp>
      <p:sp>
        <p:nvSpPr>
          <p:cNvPr id="4" name="Päivämäärän paikkamerkki 3">
            <a:extLst>
              <a:ext uri="{FF2B5EF4-FFF2-40B4-BE49-F238E27FC236}">
                <a16:creationId xmlns:a16="http://schemas.microsoft.com/office/drawing/2014/main" id="{B6EC1A4D-8760-4726-A771-926C952F23EC}"/>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834B7B63-09AB-4AE6-9048-8188AAB80B88}"/>
              </a:ext>
            </a:extLst>
          </p:cNvPr>
          <p:cNvSpPr>
            <a:spLocks noGrp="1"/>
          </p:cNvSpPr>
          <p:nvPr>
            <p:ph type="sldNum" sz="quarter" idx="12"/>
          </p:nvPr>
        </p:nvSpPr>
        <p:spPr/>
        <p:txBody>
          <a:bodyPr/>
          <a:lstStyle/>
          <a:p>
            <a:fld id="{D5CDC59A-8C4B-3741-8921-09D2C8EE8BFB}" type="slidenum">
              <a:rPr lang="en-US" smtClean="0"/>
              <a:t>22</a:t>
            </a:fld>
            <a:endParaRPr lang="en-US" dirty="0"/>
          </a:p>
        </p:txBody>
      </p:sp>
      <p:graphicFrame>
        <p:nvGraphicFramePr>
          <p:cNvPr id="3" name="Chart 2">
            <a:extLst>
              <a:ext uri="{FF2B5EF4-FFF2-40B4-BE49-F238E27FC236}">
                <a16:creationId xmlns:a16="http://schemas.microsoft.com/office/drawing/2014/main" id="{ADD45781-69CD-DC24-3DC0-32AB4313592B}"/>
              </a:ext>
            </a:extLst>
          </p:cNvPr>
          <p:cNvGraphicFramePr>
            <a:graphicFrameLocks noGrp="1"/>
          </p:cNvGraphicFramePr>
          <p:nvPr>
            <p:extLst>
              <p:ext uri="{D42A27DB-BD31-4B8C-83A1-F6EECF244321}">
                <p14:modId xmlns:p14="http://schemas.microsoft.com/office/powerpoint/2010/main" val="2279530468"/>
              </p:ext>
            </p:extLst>
          </p:nvPr>
        </p:nvGraphicFramePr>
        <p:xfrm>
          <a:off x="1659935" y="1618320"/>
          <a:ext cx="8520385" cy="47380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237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31EDF2-B5FF-4081-B607-8EE0B5E13399}"/>
              </a:ext>
            </a:extLst>
          </p:cNvPr>
          <p:cNvSpPr>
            <a:spLocks noGrp="1"/>
          </p:cNvSpPr>
          <p:nvPr>
            <p:ph type="title"/>
          </p:nvPr>
        </p:nvSpPr>
        <p:spPr>
          <a:xfrm>
            <a:off x="614081" y="365125"/>
            <a:ext cx="10767092" cy="1325563"/>
          </a:xfrm>
        </p:spPr>
        <p:txBody>
          <a:bodyPr/>
          <a:lstStyle/>
          <a:p>
            <a:r>
              <a:rPr lang="en-US" dirty="0"/>
              <a:t>Electricity supply hourly in year 2022</a:t>
            </a:r>
            <a:br>
              <a:rPr lang="en-US" dirty="0"/>
            </a:br>
            <a:r>
              <a:rPr lang="en-US" dirty="0"/>
              <a:t>peak load day 11.1.</a:t>
            </a:r>
            <a:endParaRPr lang="fi-FI" dirty="0"/>
          </a:p>
        </p:txBody>
      </p:sp>
      <p:sp>
        <p:nvSpPr>
          <p:cNvPr id="4" name="Päivämäärän paikkamerkki 3">
            <a:extLst>
              <a:ext uri="{FF2B5EF4-FFF2-40B4-BE49-F238E27FC236}">
                <a16:creationId xmlns:a16="http://schemas.microsoft.com/office/drawing/2014/main" id="{6039FE25-C8E1-42C6-AB45-BB98458494A2}"/>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FD10CD00-20BC-4E4A-8FB4-41BD86F31EA7}"/>
              </a:ext>
            </a:extLst>
          </p:cNvPr>
          <p:cNvSpPr>
            <a:spLocks noGrp="1"/>
          </p:cNvSpPr>
          <p:nvPr>
            <p:ph type="sldNum" sz="quarter" idx="12"/>
          </p:nvPr>
        </p:nvSpPr>
        <p:spPr/>
        <p:txBody>
          <a:bodyPr/>
          <a:lstStyle/>
          <a:p>
            <a:fld id="{D5CDC59A-8C4B-3741-8921-09D2C8EE8BFB}" type="slidenum">
              <a:rPr lang="en-US" smtClean="0"/>
              <a:t>23</a:t>
            </a:fld>
            <a:endParaRPr lang="en-US" dirty="0"/>
          </a:p>
        </p:txBody>
      </p:sp>
      <p:cxnSp>
        <p:nvCxnSpPr>
          <p:cNvPr id="9" name="Suora nuoliyhdysviiva 8">
            <a:extLst>
              <a:ext uri="{FF2B5EF4-FFF2-40B4-BE49-F238E27FC236}">
                <a16:creationId xmlns:a16="http://schemas.microsoft.com/office/drawing/2014/main" id="{383771F3-034E-40BC-B952-1599A17D961A}"/>
              </a:ext>
            </a:extLst>
          </p:cNvPr>
          <p:cNvCxnSpPr>
            <a:cxnSpLocks/>
          </p:cNvCxnSpPr>
          <p:nvPr/>
        </p:nvCxnSpPr>
        <p:spPr>
          <a:xfrm flipH="1">
            <a:off x="8526527" y="3618411"/>
            <a:ext cx="138418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aphicFrame>
        <p:nvGraphicFramePr>
          <p:cNvPr id="3" name="Chart 2">
            <a:extLst>
              <a:ext uri="{FF2B5EF4-FFF2-40B4-BE49-F238E27FC236}">
                <a16:creationId xmlns:a16="http://schemas.microsoft.com/office/drawing/2014/main" id="{5CC5CAE7-AFC1-EA87-18CC-66D8BDDE17CE}"/>
              </a:ext>
            </a:extLst>
          </p:cNvPr>
          <p:cNvGraphicFramePr>
            <a:graphicFrameLocks noGrp="1"/>
          </p:cNvGraphicFramePr>
          <p:nvPr>
            <p:extLst>
              <p:ext uri="{D42A27DB-BD31-4B8C-83A1-F6EECF244321}">
                <p14:modId xmlns:p14="http://schemas.microsoft.com/office/powerpoint/2010/main" val="3536927116"/>
              </p:ext>
            </p:extLst>
          </p:nvPr>
        </p:nvGraphicFramePr>
        <p:xfrm>
          <a:off x="426720" y="1238250"/>
          <a:ext cx="9210675" cy="561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209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19C0C-F813-42C1-BE86-EBAB65969860}"/>
              </a:ext>
            </a:extLst>
          </p:cNvPr>
          <p:cNvSpPr>
            <a:spLocks noGrp="1"/>
          </p:cNvSpPr>
          <p:nvPr>
            <p:ph type="title"/>
          </p:nvPr>
        </p:nvSpPr>
        <p:spPr>
          <a:xfrm>
            <a:off x="241881" y="312266"/>
            <a:ext cx="11700769" cy="1325563"/>
          </a:xfrm>
        </p:spPr>
        <p:txBody>
          <a:bodyPr>
            <a:noAutofit/>
          </a:bodyPr>
          <a:lstStyle/>
          <a:p>
            <a:r>
              <a:rPr lang="fi-FI" altLang="fi-FI" dirty="0" err="1"/>
              <a:t>Variation</a:t>
            </a:r>
            <a:r>
              <a:rPr lang="fi-FI" altLang="fi-FI" dirty="0"/>
              <a:t> of </a:t>
            </a:r>
            <a:r>
              <a:rPr lang="fi-FI" altLang="fi-FI" dirty="0" err="1"/>
              <a:t>Electricity</a:t>
            </a:r>
            <a:r>
              <a:rPr lang="fi-FI" altLang="fi-FI" dirty="0"/>
              <a:t> </a:t>
            </a:r>
            <a:r>
              <a:rPr lang="fi-FI" altLang="fi-FI" dirty="0" err="1"/>
              <a:t>Production</a:t>
            </a:r>
            <a:r>
              <a:rPr lang="fi-FI" altLang="fi-FI" dirty="0"/>
              <a:t> and </a:t>
            </a:r>
            <a:r>
              <a:rPr lang="fi-FI" altLang="fi-FI" dirty="0" err="1"/>
              <a:t>Imports</a:t>
            </a:r>
            <a:r>
              <a:rPr lang="fi-FI" altLang="fi-FI" dirty="0"/>
              <a:t> in 2022</a:t>
            </a:r>
            <a:br>
              <a:rPr lang="fi-FI" altLang="fi-FI" dirty="0"/>
            </a:br>
            <a:r>
              <a:rPr lang="fi-FI" altLang="fi-FI" sz="3600" b="0" dirty="0" err="1"/>
              <a:t>average</a:t>
            </a:r>
            <a:r>
              <a:rPr lang="fi-FI" altLang="fi-FI" sz="3600" b="0" dirty="0"/>
              <a:t> </a:t>
            </a:r>
            <a:r>
              <a:rPr lang="fi-FI" altLang="fi-FI" sz="3600" b="0" dirty="0" err="1"/>
              <a:t>week</a:t>
            </a:r>
            <a:r>
              <a:rPr lang="fi-FI" altLang="fi-FI" sz="3600" b="0" dirty="0"/>
              <a:t> </a:t>
            </a:r>
            <a:r>
              <a:rPr lang="fi-FI" altLang="fi-FI" sz="3600" b="0" dirty="0" err="1"/>
              <a:t>power</a:t>
            </a:r>
            <a:endParaRPr lang="fi-FI" sz="3600" b="0" dirty="0"/>
          </a:p>
        </p:txBody>
      </p:sp>
      <p:sp>
        <p:nvSpPr>
          <p:cNvPr id="4" name="Päivämäärän paikkamerkki 3">
            <a:extLst>
              <a:ext uri="{FF2B5EF4-FFF2-40B4-BE49-F238E27FC236}">
                <a16:creationId xmlns:a16="http://schemas.microsoft.com/office/drawing/2014/main" id="{750716DB-28AF-45C4-A0F6-701CC94795EE}"/>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817B0194-3241-409E-8F93-7707B64126BA}"/>
              </a:ext>
            </a:extLst>
          </p:cNvPr>
          <p:cNvSpPr>
            <a:spLocks noGrp="1"/>
          </p:cNvSpPr>
          <p:nvPr>
            <p:ph type="sldNum" sz="quarter" idx="12"/>
          </p:nvPr>
        </p:nvSpPr>
        <p:spPr/>
        <p:txBody>
          <a:bodyPr/>
          <a:lstStyle/>
          <a:p>
            <a:fld id="{D5CDC59A-8C4B-3741-8921-09D2C8EE8BFB}" type="slidenum">
              <a:rPr lang="en-US" smtClean="0"/>
              <a:t>24</a:t>
            </a:fld>
            <a:endParaRPr lang="en-US" dirty="0"/>
          </a:p>
        </p:txBody>
      </p:sp>
      <p:graphicFrame>
        <p:nvGraphicFramePr>
          <p:cNvPr id="3" name="Chart 2">
            <a:extLst>
              <a:ext uri="{FF2B5EF4-FFF2-40B4-BE49-F238E27FC236}">
                <a16:creationId xmlns:a16="http://schemas.microsoft.com/office/drawing/2014/main" id="{DF700B19-9438-1124-E5CE-4D6B48C87FBC}"/>
              </a:ext>
            </a:extLst>
          </p:cNvPr>
          <p:cNvGraphicFramePr>
            <a:graphicFrameLocks noGrp="1"/>
          </p:cNvGraphicFramePr>
          <p:nvPr>
            <p:extLst>
              <p:ext uri="{D42A27DB-BD31-4B8C-83A1-F6EECF244321}">
                <p14:modId xmlns:p14="http://schemas.microsoft.com/office/powerpoint/2010/main" val="302643029"/>
              </p:ext>
            </p:extLst>
          </p:nvPr>
        </p:nvGraphicFramePr>
        <p:xfrm>
          <a:off x="1213276" y="1449086"/>
          <a:ext cx="10144589" cy="51191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8080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12BD34E-5573-413B-8A9C-F848576A1EAE}"/>
              </a:ext>
            </a:extLst>
          </p:cNvPr>
          <p:cNvSpPr>
            <a:spLocks noGrp="1"/>
          </p:cNvSpPr>
          <p:nvPr>
            <p:ph type="ctrTitle"/>
          </p:nvPr>
        </p:nvSpPr>
        <p:spPr/>
        <p:txBody>
          <a:bodyPr>
            <a:noAutofit/>
          </a:bodyPr>
          <a:lstStyle/>
          <a:p>
            <a:r>
              <a:rPr lang="en-US" sz="4000" dirty="0"/>
              <a:t>Electricity spot markets are in an </a:t>
            </a:r>
            <a:r>
              <a:rPr lang="en-US" sz="4000" dirty="0" err="1"/>
              <a:t>unprecented</a:t>
            </a:r>
            <a:r>
              <a:rPr lang="en-US" sz="4000" dirty="0"/>
              <a:t> rise and change </a:t>
            </a:r>
            <a:endParaRPr lang="fi-FI" sz="4000" dirty="0"/>
          </a:p>
        </p:txBody>
      </p:sp>
    </p:spTree>
    <p:extLst>
      <p:ext uri="{BB962C8B-B14F-4D97-AF65-F5344CB8AC3E}">
        <p14:creationId xmlns:p14="http://schemas.microsoft.com/office/powerpoint/2010/main" val="3972343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C5E0D6-2ED6-08EB-5A68-D4BB28B6EFE2}"/>
              </a:ext>
            </a:extLst>
          </p:cNvPr>
          <p:cNvSpPr>
            <a:spLocks noGrp="1"/>
          </p:cNvSpPr>
          <p:nvPr>
            <p:ph type="title"/>
          </p:nvPr>
        </p:nvSpPr>
        <p:spPr>
          <a:xfrm>
            <a:off x="614081" y="365125"/>
            <a:ext cx="10350010" cy="896073"/>
          </a:xfrm>
        </p:spPr>
        <p:txBody>
          <a:bodyPr>
            <a:normAutofit fontScale="90000"/>
          </a:bodyPr>
          <a:lstStyle/>
          <a:p>
            <a:r>
              <a:rPr lang="en-GB" dirty="0">
                <a:cs typeface="Calibri"/>
              </a:rPr>
              <a:t>In 2022</a:t>
            </a:r>
            <a:r>
              <a:rPr lang="en-GB">
                <a:cs typeface="Calibri"/>
              </a:rPr>
              <a:t>, wholesale </a:t>
            </a:r>
            <a:r>
              <a:rPr lang="en-GB" dirty="0">
                <a:cs typeface="Calibri"/>
              </a:rPr>
              <a:t>electricity price in Finland was considerably higher than in the previous years</a:t>
            </a:r>
            <a:endParaRPr lang="fi-FI" dirty="0"/>
          </a:p>
        </p:txBody>
      </p:sp>
      <p:sp>
        <p:nvSpPr>
          <p:cNvPr id="4" name="Päivämäärän paikkamerkki 3">
            <a:extLst>
              <a:ext uri="{FF2B5EF4-FFF2-40B4-BE49-F238E27FC236}">
                <a16:creationId xmlns:a16="http://schemas.microsoft.com/office/drawing/2014/main" id="{2CC7F943-ACEB-D7A0-4657-6FB10BE0706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EABF1-F421-3D4A-B156-8B2510367E3F}" type="datetime1">
              <a:rPr kumimoji="0" lang="fi-FI" sz="1000" b="0" i="0" u="none" strike="noStrike" kern="1200" cap="none" spc="0" normalizeH="0" baseline="0" noProof="0" smtClean="0">
                <a:ln>
                  <a:noFill/>
                </a:ln>
                <a:solidFill>
                  <a:srgbClr val="000000">
                    <a:lumMod val="65000"/>
                    <a:lumOff val="3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12.1.2023</a:t>
            </a:fld>
            <a:endPar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
        <p:nvSpPr>
          <p:cNvPr id="5" name="Alatunnisteen paikkamerkki 4">
            <a:extLst>
              <a:ext uri="{FF2B5EF4-FFF2-40B4-BE49-F238E27FC236}">
                <a16:creationId xmlns:a16="http://schemas.microsoft.com/office/drawing/2014/main" id="{5298E5BA-3E47-5CC9-BD4D-F364399E3EB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rPr>
              <a:t>Tekijä tai esityksen nimi</a:t>
            </a:r>
          </a:p>
        </p:txBody>
      </p:sp>
      <p:sp>
        <p:nvSpPr>
          <p:cNvPr id="6" name="Dian numeron paikkamerkki 5">
            <a:extLst>
              <a:ext uri="{FF2B5EF4-FFF2-40B4-BE49-F238E27FC236}">
                <a16:creationId xmlns:a16="http://schemas.microsoft.com/office/drawing/2014/main" id="{B42AE06F-EDAE-0BB3-D30A-DFA5D19BF0F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DC59A-8C4B-3741-8921-09D2C8EE8BFB}" type="slidenum">
              <a:rPr kumimoji="0" lang="en-US" sz="1000" b="1"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1200" cap="none" spc="0" normalizeH="0" baseline="0" noProof="0">
              <a:ln>
                <a:noFill/>
              </a:ln>
              <a:solidFill>
                <a:srgbClr val="595959"/>
              </a:solidFill>
              <a:effectLst/>
              <a:uLnTx/>
              <a:uFillTx/>
              <a:latin typeface="Calibri"/>
              <a:ea typeface="+mn-ea"/>
              <a:cs typeface="+mn-cs"/>
            </a:endParaRPr>
          </a:p>
        </p:txBody>
      </p:sp>
      <p:sp>
        <p:nvSpPr>
          <p:cNvPr id="10" name="TextBox 9">
            <a:extLst>
              <a:ext uri="{FF2B5EF4-FFF2-40B4-BE49-F238E27FC236}">
                <a16:creationId xmlns:a16="http://schemas.microsoft.com/office/drawing/2014/main" id="{5EE14BD4-9C7C-9AB5-257B-60E2516357D9}"/>
              </a:ext>
            </a:extLst>
          </p:cNvPr>
          <p:cNvSpPr txBox="1"/>
          <p:nvPr/>
        </p:nvSpPr>
        <p:spPr>
          <a:xfrm>
            <a:off x="9895482" y="5930742"/>
            <a:ext cx="138666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Source</a:t>
            </a:r>
            <a:r>
              <a:rPr kumimoji="0" lang="fi-FI" sz="1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Nord </a:t>
            </a:r>
            <a:r>
              <a:rPr kumimoji="0" lang="fi-FI" sz="1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Pool</a:t>
            </a:r>
            <a:endParaRPr kumimoji="0" lang="en-US" sz="1000" b="0" i="0" u="none" strike="noStrike" kern="1200" cap="none" spc="0" normalizeH="0" baseline="0" noProof="0" dirty="0">
              <a:ln>
                <a:noFill/>
              </a:ln>
              <a:solidFill>
                <a:srgbClr val="000000">
                  <a:lumMod val="65000"/>
                  <a:lumOff val="35000"/>
                </a:srgbClr>
              </a:solidFill>
              <a:effectLst/>
              <a:uLnTx/>
              <a:uFillTx/>
              <a:latin typeface="Calibri"/>
              <a:ea typeface="+mn-ea"/>
              <a:cs typeface="+mn-cs"/>
            </a:endParaRPr>
          </a:p>
        </p:txBody>
      </p:sp>
      <p:graphicFrame>
        <p:nvGraphicFramePr>
          <p:cNvPr id="8" name="Kaavio 1">
            <a:extLst>
              <a:ext uri="{FF2B5EF4-FFF2-40B4-BE49-F238E27FC236}">
                <a16:creationId xmlns:a16="http://schemas.microsoft.com/office/drawing/2014/main" id="{6756291C-D50C-EBEE-B855-F16D310AB4C7}"/>
              </a:ext>
            </a:extLst>
          </p:cNvPr>
          <p:cNvGraphicFramePr>
            <a:graphicFrameLocks/>
          </p:cNvGraphicFramePr>
          <p:nvPr/>
        </p:nvGraphicFramePr>
        <p:xfrm>
          <a:off x="1297578" y="1593669"/>
          <a:ext cx="9116422" cy="43370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3528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6201-F0CB-C627-A71E-DE2E2DD985BD}"/>
              </a:ext>
            </a:extLst>
          </p:cNvPr>
          <p:cNvSpPr>
            <a:spLocks noGrp="1"/>
          </p:cNvSpPr>
          <p:nvPr>
            <p:ph type="title"/>
          </p:nvPr>
        </p:nvSpPr>
        <p:spPr>
          <a:xfrm>
            <a:off x="614080" y="365125"/>
            <a:ext cx="11414634" cy="1325563"/>
          </a:xfrm>
        </p:spPr>
        <p:txBody>
          <a:bodyPr>
            <a:normAutofit fontScale="90000"/>
          </a:bodyPr>
          <a:lstStyle/>
          <a:p>
            <a:r>
              <a:rPr lang="en-GB" dirty="0"/>
              <a:t>Price of electricity in Finland was the second-lowest in the entire EU  ̶  great price differences compared to Central Europe </a:t>
            </a:r>
          </a:p>
        </p:txBody>
      </p:sp>
      <p:sp>
        <p:nvSpPr>
          <p:cNvPr id="4" name="Date Placeholder 3">
            <a:extLst>
              <a:ext uri="{FF2B5EF4-FFF2-40B4-BE49-F238E27FC236}">
                <a16:creationId xmlns:a16="http://schemas.microsoft.com/office/drawing/2014/main" id="{DF53C80D-E6A4-E66F-0461-3EC78417E53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EABF1-F421-3D4A-B156-8B2510367E3F}" type="datetime1">
              <a:rPr kumimoji="0" lang="fi-FI" sz="1000" b="0" i="0" u="none" strike="noStrike" kern="1200" cap="none" spc="0" normalizeH="0" baseline="0" noProof="0" smtClean="0">
                <a:ln>
                  <a:noFill/>
                </a:ln>
                <a:solidFill>
                  <a:srgbClr val="000000">
                    <a:lumMod val="65000"/>
                    <a:lumOff val="3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12.1.2023</a:t>
            </a:fld>
            <a:endPar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F20D94A-DE5A-FEBB-652A-C82A350E644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rPr>
              <a:t>Tekijä tai esityksen nimi</a:t>
            </a:r>
          </a:p>
        </p:txBody>
      </p:sp>
      <p:sp>
        <p:nvSpPr>
          <p:cNvPr id="6" name="Slide Number Placeholder 5">
            <a:extLst>
              <a:ext uri="{FF2B5EF4-FFF2-40B4-BE49-F238E27FC236}">
                <a16:creationId xmlns:a16="http://schemas.microsoft.com/office/drawing/2014/main" id="{0A53DE64-2CB3-675C-FD90-25D5F5E0F95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DC59A-8C4B-3741-8921-09D2C8EE8BFB}" type="slidenum">
              <a:rPr kumimoji="0" lang="en-US" sz="1000" b="1"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a:ln>
                <a:noFill/>
              </a:ln>
              <a:solidFill>
                <a:srgbClr val="595959"/>
              </a:solidFill>
              <a:effectLst/>
              <a:uLnTx/>
              <a:uFillTx/>
              <a:latin typeface="Calibri"/>
              <a:ea typeface="+mn-ea"/>
              <a:cs typeface="+mn-cs"/>
            </a:endParaRPr>
          </a:p>
        </p:txBody>
      </p:sp>
      <p:sp>
        <p:nvSpPr>
          <p:cNvPr id="3" name="Tekstiruutu 2">
            <a:extLst>
              <a:ext uri="{FF2B5EF4-FFF2-40B4-BE49-F238E27FC236}">
                <a16:creationId xmlns:a16="http://schemas.microsoft.com/office/drawing/2014/main" id="{7CAB9EE2-F5B0-E6B0-D3C2-5BD3265B9B94}"/>
              </a:ext>
            </a:extLst>
          </p:cNvPr>
          <p:cNvSpPr txBox="1"/>
          <p:nvPr/>
        </p:nvSpPr>
        <p:spPr>
          <a:xfrm>
            <a:off x="10093325" y="5915353"/>
            <a:ext cx="120097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Source</a:t>
            </a:r>
            <a:r>
              <a:rPr kumimoji="0" lang="fi-FI" sz="105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Nord </a:t>
            </a:r>
            <a:r>
              <a:rPr kumimoji="0" lang="fi-FI" sz="105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Pool</a:t>
            </a:r>
            <a:endParaRPr kumimoji="0" lang="en-US" sz="1050" b="0" i="0" u="none" strike="noStrike" kern="1200" cap="none" spc="0" normalizeH="0" baseline="0" noProof="0" dirty="0">
              <a:ln>
                <a:noFill/>
              </a:ln>
              <a:solidFill>
                <a:srgbClr val="000000">
                  <a:lumMod val="65000"/>
                  <a:lumOff val="35000"/>
                </a:srgbClr>
              </a:solidFill>
              <a:effectLst/>
              <a:uLnTx/>
              <a:uFillTx/>
              <a:latin typeface="Calibri"/>
              <a:ea typeface="+mn-ea"/>
              <a:cs typeface="+mn-cs"/>
            </a:endParaRPr>
          </a:p>
        </p:txBody>
      </p:sp>
      <p:graphicFrame>
        <p:nvGraphicFramePr>
          <p:cNvPr id="10" name="Chart 9">
            <a:extLst>
              <a:ext uri="{FF2B5EF4-FFF2-40B4-BE49-F238E27FC236}">
                <a16:creationId xmlns:a16="http://schemas.microsoft.com/office/drawing/2014/main" id="{91FE5F20-E2FD-4399-88F5-F100E224A6EE}"/>
              </a:ext>
            </a:extLst>
          </p:cNvPr>
          <p:cNvGraphicFramePr>
            <a:graphicFrameLocks/>
          </p:cNvGraphicFramePr>
          <p:nvPr/>
        </p:nvGraphicFramePr>
        <p:xfrm>
          <a:off x="2369602" y="1837459"/>
          <a:ext cx="8726466" cy="430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4550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7DA4-412E-D319-A701-1D39A2A00F6A}"/>
              </a:ext>
            </a:extLst>
          </p:cNvPr>
          <p:cNvSpPr>
            <a:spLocks noGrp="1"/>
          </p:cNvSpPr>
          <p:nvPr>
            <p:ph type="title"/>
          </p:nvPr>
        </p:nvSpPr>
        <p:spPr>
          <a:xfrm>
            <a:off x="614081" y="365125"/>
            <a:ext cx="11447290" cy="772795"/>
          </a:xfrm>
        </p:spPr>
        <p:txBody>
          <a:bodyPr>
            <a:normAutofit fontScale="90000"/>
          </a:bodyPr>
          <a:lstStyle/>
          <a:p>
            <a:r>
              <a:rPr lang="en-GB" dirty="0"/>
              <a:t>Electricity prices rose in Europe mainly due to the reduced amounts of Russian natural gas and other energy in the market</a:t>
            </a:r>
            <a:endParaRPr lang="en-US" dirty="0"/>
          </a:p>
        </p:txBody>
      </p:sp>
      <p:sp>
        <p:nvSpPr>
          <p:cNvPr id="4" name="Date Placeholder 3">
            <a:extLst>
              <a:ext uri="{FF2B5EF4-FFF2-40B4-BE49-F238E27FC236}">
                <a16:creationId xmlns:a16="http://schemas.microsoft.com/office/drawing/2014/main" id="{03847F39-1B5A-D4E9-48FC-4EA4E8AD5CD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EABF1-F421-3D4A-B156-8B2510367E3F}" type="datetime1">
              <a:rPr kumimoji="0" lang="fi-FI" sz="1000" b="0" i="0" u="none" strike="noStrike" kern="1200" cap="none" spc="0" normalizeH="0" baseline="0" noProof="0" smtClean="0">
                <a:ln>
                  <a:noFill/>
                </a:ln>
                <a:solidFill>
                  <a:srgbClr val="000000">
                    <a:lumMod val="65000"/>
                    <a:lumOff val="3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12.1.2023</a:t>
            </a:fld>
            <a:endPar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26856B3-3D86-0213-DC2E-4D0D70BCAB2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Tekijä tai esityksen nimi</a:t>
            </a:r>
          </a:p>
        </p:txBody>
      </p:sp>
      <p:sp>
        <p:nvSpPr>
          <p:cNvPr id="6" name="Slide Number Placeholder 5">
            <a:extLst>
              <a:ext uri="{FF2B5EF4-FFF2-40B4-BE49-F238E27FC236}">
                <a16:creationId xmlns:a16="http://schemas.microsoft.com/office/drawing/2014/main" id="{A5AA1F0F-B517-959A-460D-E276F7C84CA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DC59A-8C4B-3741-8921-09D2C8EE8BFB}" type="slidenum">
              <a:rPr kumimoji="0" lang="en-US" sz="1000" b="1"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000" b="1" i="0" u="none" strike="noStrike" kern="1200" cap="none" spc="0" normalizeH="0" baseline="0" noProof="0">
              <a:ln>
                <a:noFill/>
              </a:ln>
              <a:solidFill>
                <a:srgbClr val="595959"/>
              </a:solidFill>
              <a:effectLst/>
              <a:uLnTx/>
              <a:uFillTx/>
              <a:latin typeface="Calibri"/>
              <a:ea typeface="+mn-ea"/>
              <a:cs typeface="+mn-cs"/>
            </a:endParaRPr>
          </a:p>
        </p:txBody>
      </p:sp>
      <p:sp>
        <p:nvSpPr>
          <p:cNvPr id="8" name="TextBox 7">
            <a:extLst>
              <a:ext uri="{FF2B5EF4-FFF2-40B4-BE49-F238E27FC236}">
                <a16:creationId xmlns:a16="http://schemas.microsoft.com/office/drawing/2014/main" id="{62F3A17D-F240-EF88-EA12-5F028628BC46}"/>
              </a:ext>
            </a:extLst>
          </p:cNvPr>
          <p:cNvSpPr txBox="1"/>
          <p:nvPr/>
        </p:nvSpPr>
        <p:spPr>
          <a:xfrm>
            <a:off x="9948014" y="6110129"/>
            <a:ext cx="128160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rPr>
              <a:t>Lähde: Nord </a:t>
            </a:r>
            <a:r>
              <a:rPr kumimoji="0" lang="fi-FI" sz="1000" b="0" i="0" u="none" strike="noStrike" kern="1200" cap="none" spc="0" normalizeH="0" baseline="0" noProof="0" err="1">
                <a:ln>
                  <a:noFill/>
                </a:ln>
                <a:solidFill>
                  <a:srgbClr val="000000">
                    <a:lumMod val="65000"/>
                    <a:lumOff val="35000"/>
                  </a:srgbClr>
                </a:solidFill>
                <a:effectLst/>
                <a:uLnTx/>
                <a:uFillTx/>
                <a:latin typeface="Calibri"/>
                <a:ea typeface="+mn-ea"/>
                <a:cs typeface="+mn-cs"/>
              </a:rPr>
              <a:t>Pool</a:t>
            </a:r>
            <a:endParaRPr kumimoji="0" lang="en-US" sz="1000"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
        <p:nvSpPr>
          <p:cNvPr id="10" name="Suorakulmio 9">
            <a:extLst>
              <a:ext uri="{FF2B5EF4-FFF2-40B4-BE49-F238E27FC236}">
                <a16:creationId xmlns:a16="http://schemas.microsoft.com/office/drawing/2014/main" id="{82D75BDB-CD4B-487E-0B53-0B8D37BD13E4}"/>
              </a:ext>
            </a:extLst>
          </p:cNvPr>
          <p:cNvSpPr/>
          <p:nvPr/>
        </p:nvSpPr>
        <p:spPr>
          <a:xfrm>
            <a:off x="2464440" y="1864249"/>
            <a:ext cx="1331596" cy="16078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Calibri"/>
                <a:ea typeface="+mn-ea"/>
                <a:cs typeface="+mn-cs"/>
              </a:rPr>
              <a:t>Society starts to open up after COVID-19 restrictions and the demand for electricity increases. Exceptionally low prices come to an end</a:t>
            </a:r>
            <a:r>
              <a:rPr kumimoji="0" lang="en-US" sz="1100" b="0" i="0" u="none" strike="noStrike" kern="1200" cap="none" spc="0" normalizeH="0" baseline="0" noProof="0" dirty="0">
                <a:ln>
                  <a:noFill/>
                </a:ln>
                <a:solidFill>
                  <a:srgbClr val="FFFFFF"/>
                </a:solidFill>
                <a:effectLst/>
                <a:uLnTx/>
                <a:uFillTx/>
                <a:latin typeface="Calibri"/>
                <a:ea typeface="+mn-ea"/>
                <a:cs typeface="+mn-cs"/>
              </a:rPr>
              <a:t>.</a:t>
            </a:r>
          </a:p>
        </p:txBody>
      </p:sp>
      <p:cxnSp>
        <p:nvCxnSpPr>
          <p:cNvPr id="11" name="Suora nuoliyhdysviiva 10">
            <a:extLst>
              <a:ext uri="{FF2B5EF4-FFF2-40B4-BE49-F238E27FC236}">
                <a16:creationId xmlns:a16="http://schemas.microsoft.com/office/drawing/2014/main" id="{9241B3A5-EDE4-EF76-1598-0E8C57C5EA80}"/>
              </a:ext>
            </a:extLst>
          </p:cNvPr>
          <p:cNvCxnSpPr>
            <a:cxnSpLocks/>
            <a:stCxn id="10" idx="2"/>
          </p:cNvCxnSpPr>
          <p:nvPr/>
        </p:nvCxnSpPr>
        <p:spPr>
          <a:xfrm>
            <a:off x="3130238" y="3472069"/>
            <a:ext cx="2537771" cy="1604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Suorakulmio 12">
            <a:extLst>
              <a:ext uri="{FF2B5EF4-FFF2-40B4-BE49-F238E27FC236}">
                <a16:creationId xmlns:a16="http://schemas.microsoft.com/office/drawing/2014/main" id="{3C13BEF5-8535-4E09-B581-8C9ADB963166}"/>
              </a:ext>
            </a:extLst>
          </p:cNvPr>
          <p:cNvSpPr/>
          <p:nvPr/>
        </p:nvSpPr>
        <p:spPr>
          <a:xfrm>
            <a:off x="5006021" y="1864249"/>
            <a:ext cx="1323976" cy="8191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Calibri"/>
                <a:ea typeface="+mn-ea"/>
                <a:cs typeface="+mn-cs"/>
              </a:rPr>
              <a:t>Cold December raised gas and electricity prices</a:t>
            </a:r>
            <a:r>
              <a:rPr kumimoji="0" lang="en-US" sz="1100" b="0" i="0" u="none" strike="noStrike" kern="1200" cap="none" spc="0" normalizeH="0" baseline="0" noProof="0" dirty="0">
                <a:ln>
                  <a:noFill/>
                </a:ln>
                <a:solidFill>
                  <a:srgbClr val="FFFFFF"/>
                </a:solidFill>
                <a:effectLst/>
                <a:uLnTx/>
                <a:uFillTx/>
                <a:latin typeface="Calibri"/>
                <a:ea typeface="+mn-ea"/>
                <a:cs typeface="+mn-cs"/>
              </a:rPr>
              <a:t>.</a:t>
            </a:r>
          </a:p>
        </p:txBody>
      </p:sp>
      <p:cxnSp>
        <p:nvCxnSpPr>
          <p:cNvPr id="14" name="Suora nuoliyhdysviiva 13">
            <a:extLst>
              <a:ext uri="{FF2B5EF4-FFF2-40B4-BE49-F238E27FC236}">
                <a16:creationId xmlns:a16="http://schemas.microsoft.com/office/drawing/2014/main" id="{0A2651FE-0603-09C2-537B-84C2C2BD6464}"/>
              </a:ext>
            </a:extLst>
          </p:cNvPr>
          <p:cNvCxnSpPr>
            <a:cxnSpLocks/>
            <a:stCxn id="13" idx="2"/>
          </p:cNvCxnSpPr>
          <p:nvPr/>
        </p:nvCxnSpPr>
        <p:spPr>
          <a:xfrm>
            <a:off x="5668009" y="2683399"/>
            <a:ext cx="1940806" cy="1320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Suorakulmio 14">
            <a:extLst>
              <a:ext uri="{FF2B5EF4-FFF2-40B4-BE49-F238E27FC236}">
                <a16:creationId xmlns:a16="http://schemas.microsoft.com/office/drawing/2014/main" id="{48B36513-5000-4B61-A125-5749E72CE980}"/>
              </a:ext>
            </a:extLst>
          </p:cNvPr>
          <p:cNvSpPr/>
          <p:nvPr/>
        </p:nvSpPr>
        <p:spPr>
          <a:xfrm>
            <a:off x="6523358" y="1870128"/>
            <a:ext cx="1316356" cy="66484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mn-ea"/>
                <a:cs typeface="+mn-cs"/>
              </a:rPr>
              <a:t>Russia attacks Ukraine.</a:t>
            </a:r>
          </a:p>
        </p:txBody>
      </p:sp>
      <p:cxnSp>
        <p:nvCxnSpPr>
          <p:cNvPr id="16" name="Suora nuoliyhdysviiva 15">
            <a:extLst>
              <a:ext uri="{FF2B5EF4-FFF2-40B4-BE49-F238E27FC236}">
                <a16:creationId xmlns:a16="http://schemas.microsoft.com/office/drawing/2014/main" id="{D78D0F43-048D-6195-F35F-E3CA7FBC73ED}"/>
              </a:ext>
            </a:extLst>
          </p:cNvPr>
          <p:cNvCxnSpPr>
            <a:cxnSpLocks/>
            <a:stCxn id="15" idx="2"/>
          </p:cNvCxnSpPr>
          <p:nvPr/>
        </p:nvCxnSpPr>
        <p:spPr>
          <a:xfrm>
            <a:off x="7181536" y="2534973"/>
            <a:ext cx="1041082" cy="1468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Suorakulmio 16">
            <a:extLst>
              <a:ext uri="{FF2B5EF4-FFF2-40B4-BE49-F238E27FC236}">
                <a16:creationId xmlns:a16="http://schemas.microsoft.com/office/drawing/2014/main" id="{64A2215F-2BB7-44AC-BCF6-6A3240DA1AC8}"/>
              </a:ext>
            </a:extLst>
          </p:cNvPr>
          <p:cNvSpPr/>
          <p:nvPr/>
        </p:nvSpPr>
        <p:spPr>
          <a:xfrm>
            <a:off x="8349775" y="1843458"/>
            <a:ext cx="1329691" cy="114680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Calibri"/>
                <a:ea typeface="+mn-ea"/>
                <a:cs typeface="+mn-cs"/>
              </a:rPr>
              <a:t>Gas and electricity imports from Russia are reduced considerably during spring and summer.</a:t>
            </a:r>
            <a:endParaRPr kumimoji="0" lang="en-US" sz="11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9" name="Suora nuoliyhdysviiva 18">
            <a:extLst>
              <a:ext uri="{FF2B5EF4-FFF2-40B4-BE49-F238E27FC236}">
                <a16:creationId xmlns:a16="http://schemas.microsoft.com/office/drawing/2014/main" id="{9C0B2365-CDC0-FA64-DEB9-81D17B73A32B}"/>
              </a:ext>
            </a:extLst>
          </p:cNvPr>
          <p:cNvCxnSpPr>
            <a:cxnSpLocks/>
            <a:stCxn id="17" idx="2"/>
          </p:cNvCxnSpPr>
          <p:nvPr/>
        </p:nvCxnSpPr>
        <p:spPr>
          <a:xfrm>
            <a:off x="9014621" y="2990267"/>
            <a:ext cx="276224" cy="1152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Suorakulmio 25">
            <a:extLst>
              <a:ext uri="{FF2B5EF4-FFF2-40B4-BE49-F238E27FC236}">
                <a16:creationId xmlns:a16="http://schemas.microsoft.com/office/drawing/2014/main" id="{CAD29C0B-14DB-4BCE-A2FD-FFAAA2813530}"/>
              </a:ext>
            </a:extLst>
          </p:cNvPr>
          <p:cNvSpPr/>
          <p:nvPr/>
        </p:nvSpPr>
        <p:spPr>
          <a:xfrm>
            <a:off x="4344033" y="2990267"/>
            <a:ext cx="1323976" cy="8191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Calibri"/>
                <a:ea typeface="+mn-ea"/>
                <a:cs typeface="+mn-cs"/>
              </a:rPr>
              <a:t>Russia starts to limit gas imports to Europe</a:t>
            </a:r>
            <a:r>
              <a:rPr kumimoji="0" lang="en-US" sz="1100" b="0" i="0" u="none" strike="noStrike" kern="1200" cap="none" spc="0" normalizeH="0" baseline="0" noProof="0" dirty="0">
                <a:ln>
                  <a:noFill/>
                </a:ln>
                <a:solidFill>
                  <a:srgbClr val="FFFFFF"/>
                </a:solidFill>
                <a:effectLst/>
                <a:uLnTx/>
                <a:uFillTx/>
                <a:latin typeface="Calibri"/>
                <a:ea typeface="+mn-ea"/>
                <a:cs typeface="+mn-cs"/>
              </a:rPr>
              <a:t>.</a:t>
            </a:r>
          </a:p>
        </p:txBody>
      </p:sp>
      <p:cxnSp>
        <p:nvCxnSpPr>
          <p:cNvPr id="28" name="Suora nuoliyhdysviiva 27">
            <a:extLst>
              <a:ext uri="{FF2B5EF4-FFF2-40B4-BE49-F238E27FC236}">
                <a16:creationId xmlns:a16="http://schemas.microsoft.com/office/drawing/2014/main" id="{C16A284D-BC2C-1251-09E8-A9E75396D65F}"/>
              </a:ext>
            </a:extLst>
          </p:cNvPr>
          <p:cNvCxnSpPr>
            <a:cxnSpLocks/>
            <a:stCxn id="26" idx="2"/>
          </p:cNvCxnSpPr>
          <p:nvPr/>
        </p:nvCxnSpPr>
        <p:spPr>
          <a:xfrm>
            <a:off x="5006021" y="3809417"/>
            <a:ext cx="1453991" cy="1168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uora nuoliyhdysviiva 28">
            <a:extLst>
              <a:ext uri="{FF2B5EF4-FFF2-40B4-BE49-F238E27FC236}">
                <a16:creationId xmlns:a16="http://schemas.microsoft.com/office/drawing/2014/main" id="{42FEE3A5-B121-783E-3F2A-C4EC2A09C811}"/>
              </a:ext>
            </a:extLst>
          </p:cNvPr>
          <p:cNvCxnSpPr>
            <a:cxnSpLocks/>
            <a:stCxn id="17" idx="2"/>
          </p:cNvCxnSpPr>
          <p:nvPr/>
        </p:nvCxnSpPr>
        <p:spPr>
          <a:xfrm>
            <a:off x="9014621" y="2990267"/>
            <a:ext cx="638174" cy="152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00000000-0008-0000-0200-00005B000000}"/>
              </a:ext>
            </a:extLst>
          </p:cNvPr>
          <p:cNvGraphicFramePr>
            <a:graphicFrameLocks/>
          </p:cNvGraphicFramePr>
          <p:nvPr/>
        </p:nvGraphicFramePr>
        <p:xfrm>
          <a:off x="1690826" y="1384141"/>
          <a:ext cx="9665064" cy="47602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0282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880ED8-1F94-E251-9AFC-1EE328CC2F22}"/>
              </a:ext>
            </a:extLst>
          </p:cNvPr>
          <p:cNvSpPr>
            <a:spLocks noGrp="1"/>
          </p:cNvSpPr>
          <p:nvPr>
            <p:ph type="title"/>
          </p:nvPr>
        </p:nvSpPr>
        <p:spPr>
          <a:xfrm>
            <a:off x="683748" y="500062"/>
            <a:ext cx="10919573" cy="1325563"/>
          </a:xfrm>
        </p:spPr>
        <p:txBody>
          <a:bodyPr>
            <a:normAutofit fontScale="90000"/>
          </a:bodyPr>
          <a:lstStyle/>
          <a:p>
            <a:r>
              <a:rPr lang="en-GB" dirty="0"/>
              <a:t>Price of electricity has followed the price of natural gas, which has multiplied in Central Europe </a:t>
            </a:r>
            <a:endParaRPr lang="en-US" dirty="0"/>
          </a:p>
        </p:txBody>
      </p:sp>
      <p:sp>
        <p:nvSpPr>
          <p:cNvPr id="4" name="Päivämäärän paikkamerkki 3">
            <a:extLst>
              <a:ext uri="{FF2B5EF4-FFF2-40B4-BE49-F238E27FC236}">
                <a16:creationId xmlns:a16="http://schemas.microsoft.com/office/drawing/2014/main" id="{C0716D46-E8B3-E58E-D731-CDC6C0926F3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EABF1-F421-3D4A-B156-8B2510367E3F}" type="datetime1">
              <a:rPr kumimoji="0" lang="fi-FI" sz="1000" b="0" i="0" u="none" strike="noStrike" kern="1200" cap="none" spc="0" normalizeH="0" baseline="0" noProof="0" smtClean="0">
                <a:ln>
                  <a:noFill/>
                </a:ln>
                <a:solidFill>
                  <a:srgbClr val="000000">
                    <a:lumMod val="65000"/>
                    <a:lumOff val="3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12.1.2023</a:t>
            </a:fld>
            <a:endPar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
        <p:nvSpPr>
          <p:cNvPr id="5" name="Alatunnisteen paikkamerkki 4">
            <a:extLst>
              <a:ext uri="{FF2B5EF4-FFF2-40B4-BE49-F238E27FC236}">
                <a16:creationId xmlns:a16="http://schemas.microsoft.com/office/drawing/2014/main" id="{286187DD-B0F9-2DCC-7511-D6B5AF8BDBC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rPr>
              <a:t>Tekijä tai esityksen nimi</a:t>
            </a:r>
          </a:p>
        </p:txBody>
      </p:sp>
      <p:sp>
        <p:nvSpPr>
          <p:cNvPr id="6" name="Dian numeron paikkamerkki 5">
            <a:extLst>
              <a:ext uri="{FF2B5EF4-FFF2-40B4-BE49-F238E27FC236}">
                <a16:creationId xmlns:a16="http://schemas.microsoft.com/office/drawing/2014/main" id="{D9AB780F-6245-D60B-1779-9C6FA27EA32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DC59A-8C4B-3741-8921-09D2C8EE8BFB}" type="slidenum">
              <a:rPr kumimoji="0" lang="en-US" sz="1000" b="1"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000" b="1" i="0" u="none" strike="noStrike" kern="1200" cap="none" spc="0" normalizeH="0" baseline="0" noProof="0">
              <a:ln>
                <a:noFill/>
              </a:ln>
              <a:solidFill>
                <a:srgbClr val="595959"/>
              </a:solidFill>
              <a:effectLst/>
              <a:uLnTx/>
              <a:uFillTx/>
              <a:latin typeface="Calibri"/>
              <a:ea typeface="+mn-ea"/>
              <a:cs typeface="+mn-cs"/>
            </a:endParaRPr>
          </a:p>
        </p:txBody>
      </p:sp>
      <p:sp>
        <p:nvSpPr>
          <p:cNvPr id="3" name="Tekstiruutu 2">
            <a:extLst>
              <a:ext uri="{FF2B5EF4-FFF2-40B4-BE49-F238E27FC236}">
                <a16:creationId xmlns:a16="http://schemas.microsoft.com/office/drawing/2014/main" id="{4AAD6338-E3C9-7799-E8BF-71A0ED39E6E9}"/>
              </a:ext>
            </a:extLst>
          </p:cNvPr>
          <p:cNvSpPr txBox="1"/>
          <p:nvPr/>
        </p:nvSpPr>
        <p:spPr>
          <a:xfrm>
            <a:off x="8056792" y="1825625"/>
            <a:ext cx="3812992"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The price of natural gas has increased 20–30-fold from the low prices in 2020.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About 20% of electricity in the EU is produced with natural gas. In many countries this share is much higher.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For the time being, gas is a necessary fuel with respect to sufficient electricity supplies.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The wholesale price of electricity in Finland partly follows the Central European prices, but not in full. When there is plenty of Nordic production on offer, our price level falls considerably lower.</a:t>
            </a:r>
            <a:endPar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endParaRPr>
          </a:p>
        </p:txBody>
      </p:sp>
      <p:sp>
        <p:nvSpPr>
          <p:cNvPr id="11" name="Tekstiruutu 10">
            <a:extLst>
              <a:ext uri="{FF2B5EF4-FFF2-40B4-BE49-F238E27FC236}">
                <a16:creationId xmlns:a16="http://schemas.microsoft.com/office/drawing/2014/main" id="{930C3991-CECD-0C2F-DB70-C9F162190AED}"/>
              </a:ext>
            </a:extLst>
          </p:cNvPr>
          <p:cNvSpPr txBox="1"/>
          <p:nvPr/>
        </p:nvSpPr>
        <p:spPr>
          <a:xfrm>
            <a:off x="5920912" y="5993635"/>
            <a:ext cx="23716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Sources</a:t>
            </a:r>
            <a:r>
              <a:rPr kumimoji="0" lang="fi-FI" sz="1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Nord </a:t>
            </a:r>
            <a:r>
              <a:rPr kumimoji="0" lang="fi-FI" sz="1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Pool</a:t>
            </a:r>
            <a:r>
              <a:rPr kumimoji="0" lang="fi-FI" sz="1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&amp; Trading </a:t>
            </a:r>
            <a:r>
              <a:rPr kumimoji="0" lang="fi-FI" sz="1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Economics</a:t>
            </a:r>
            <a:endParaRPr kumimoji="0" lang="en-US" sz="1000" b="0" i="0" u="none" strike="noStrike" kern="1200" cap="none" spc="0" normalizeH="0" baseline="0" noProof="0" dirty="0">
              <a:ln>
                <a:noFill/>
              </a:ln>
              <a:solidFill>
                <a:srgbClr val="000000">
                  <a:lumMod val="65000"/>
                  <a:lumOff val="35000"/>
                </a:srgbClr>
              </a:solidFill>
              <a:effectLst/>
              <a:uLnTx/>
              <a:uFillTx/>
              <a:latin typeface="Calibri"/>
              <a:ea typeface="+mn-ea"/>
              <a:cs typeface="+mn-cs"/>
            </a:endParaRPr>
          </a:p>
        </p:txBody>
      </p:sp>
      <p:graphicFrame>
        <p:nvGraphicFramePr>
          <p:cNvPr id="7" name="Kaavio 3">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144579124"/>
              </p:ext>
            </p:extLst>
          </p:nvPr>
        </p:nvGraphicFramePr>
        <p:xfrm>
          <a:off x="179520" y="1955566"/>
          <a:ext cx="8113065" cy="38846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549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94666D-07EF-4EE8-A428-3F4BA623E79D}"/>
              </a:ext>
            </a:extLst>
          </p:cNvPr>
          <p:cNvSpPr>
            <a:spLocks noGrp="1"/>
          </p:cNvSpPr>
          <p:nvPr>
            <p:ph type="title"/>
          </p:nvPr>
        </p:nvSpPr>
        <p:spPr>
          <a:xfrm>
            <a:off x="614081" y="365125"/>
            <a:ext cx="9478683" cy="1325563"/>
          </a:xfrm>
        </p:spPr>
        <p:txBody>
          <a:bodyPr anchor="ctr">
            <a:normAutofit/>
          </a:bodyPr>
          <a:lstStyle/>
          <a:p>
            <a:r>
              <a:rPr lang="en-US" sz="2800"/>
              <a:t>Electricity consumption decreased from the previous year</a:t>
            </a:r>
            <a:br>
              <a:rPr lang="en-US" sz="2800"/>
            </a:br>
            <a:r>
              <a:rPr lang="en-US" sz="2800" b="0"/>
              <a:t>5,4 </a:t>
            </a:r>
            <a:r>
              <a:rPr lang="en-US" sz="2800" b="0" err="1"/>
              <a:t>TWh</a:t>
            </a:r>
            <a:r>
              <a:rPr lang="en-US" sz="2800" b="0"/>
              <a:t> change 2021-2022</a:t>
            </a:r>
            <a:endParaRPr lang="fi-FI" sz="2800"/>
          </a:p>
        </p:txBody>
      </p:sp>
      <p:sp>
        <p:nvSpPr>
          <p:cNvPr id="4" name="Päivämäärän paikkamerkki 3">
            <a:extLst>
              <a:ext uri="{FF2B5EF4-FFF2-40B4-BE49-F238E27FC236}">
                <a16:creationId xmlns:a16="http://schemas.microsoft.com/office/drawing/2014/main" id="{EC29EA18-66E0-4E40-A294-89BCF2F9D380}"/>
              </a:ext>
            </a:extLst>
          </p:cNvPr>
          <p:cNvSpPr>
            <a:spLocks noGrp="1"/>
          </p:cNvSpPr>
          <p:nvPr>
            <p:ph type="dt" sz="half" idx="10"/>
          </p:nvPr>
        </p:nvSpPr>
        <p:spPr>
          <a:xfrm>
            <a:off x="10588815" y="6356350"/>
            <a:ext cx="1014507" cy="246581"/>
          </a:xfrm>
        </p:spPr>
        <p:txBody>
          <a:bodyPr anchor="ctr">
            <a:normAutofit/>
          </a:bodyPr>
          <a:lstStyle/>
          <a:p>
            <a:pPr>
              <a:spcAft>
                <a:spcPts val="600"/>
              </a:spcAft>
            </a:pPr>
            <a:r>
              <a:rPr lang="fi-FI"/>
              <a:t>12.1.2022</a:t>
            </a:r>
            <a:endParaRPr lang="en-US"/>
          </a:p>
        </p:txBody>
      </p:sp>
      <p:sp>
        <p:nvSpPr>
          <p:cNvPr id="6" name="Dian numeron paikkamerkki 5">
            <a:extLst>
              <a:ext uri="{FF2B5EF4-FFF2-40B4-BE49-F238E27FC236}">
                <a16:creationId xmlns:a16="http://schemas.microsoft.com/office/drawing/2014/main" id="{493724AA-1A06-42FC-A62A-06307D547AC6}"/>
              </a:ext>
            </a:extLst>
          </p:cNvPr>
          <p:cNvSpPr>
            <a:spLocks noGrp="1"/>
          </p:cNvSpPr>
          <p:nvPr>
            <p:ph type="sldNum" sz="quarter" idx="12"/>
          </p:nvPr>
        </p:nvSpPr>
        <p:spPr>
          <a:xfrm>
            <a:off x="5819589" y="6356350"/>
            <a:ext cx="545354" cy="246581"/>
          </a:xfrm>
        </p:spPr>
        <p:txBody>
          <a:bodyPr anchor="ctr">
            <a:normAutofit/>
          </a:bodyPr>
          <a:lstStyle/>
          <a:p>
            <a:pPr>
              <a:spcAft>
                <a:spcPts val="600"/>
              </a:spcAft>
            </a:pPr>
            <a:fld id="{D5CDC59A-8C4B-3741-8921-09D2C8EE8BFB}" type="slidenum">
              <a:rPr lang="en-US" smtClean="0"/>
              <a:pPr>
                <a:spcAft>
                  <a:spcPts val="600"/>
                </a:spcAft>
              </a:pPr>
              <a:t>3</a:t>
            </a:fld>
            <a:endParaRPr lang="en-US"/>
          </a:p>
        </p:txBody>
      </p:sp>
      <p:graphicFrame>
        <p:nvGraphicFramePr>
          <p:cNvPr id="3" name="Chart 2">
            <a:extLst>
              <a:ext uri="{FF2B5EF4-FFF2-40B4-BE49-F238E27FC236}">
                <a16:creationId xmlns:a16="http://schemas.microsoft.com/office/drawing/2014/main" id="{F8825F6A-92F8-13E5-5BBF-4B088E6045C0}"/>
              </a:ext>
            </a:extLst>
          </p:cNvPr>
          <p:cNvGraphicFramePr>
            <a:graphicFrameLocks noGrp="1"/>
          </p:cNvGraphicFramePr>
          <p:nvPr>
            <p:extLst>
              <p:ext uri="{D42A27DB-BD31-4B8C-83A1-F6EECF244321}">
                <p14:modId xmlns:p14="http://schemas.microsoft.com/office/powerpoint/2010/main" val="797512648"/>
              </p:ext>
            </p:extLst>
          </p:nvPr>
        </p:nvGraphicFramePr>
        <p:xfrm>
          <a:off x="1272003" y="1483113"/>
          <a:ext cx="9812309" cy="46728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04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5CC14D-6F2D-D136-157A-F8FBE94782F8}"/>
              </a:ext>
            </a:extLst>
          </p:cNvPr>
          <p:cNvSpPr>
            <a:spLocks noGrp="1"/>
          </p:cNvSpPr>
          <p:nvPr>
            <p:ph type="title"/>
          </p:nvPr>
        </p:nvSpPr>
        <p:spPr>
          <a:xfrm>
            <a:off x="614081" y="365125"/>
            <a:ext cx="11425519" cy="1325563"/>
          </a:xfrm>
        </p:spPr>
        <p:txBody>
          <a:bodyPr>
            <a:normAutofit fontScale="90000"/>
          </a:bodyPr>
          <a:lstStyle/>
          <a:p>
            <a:r>
              <a:rPr lang="en-GB" dirty="0"/>
              <a:t>In addition to gas, the hot and dry summer and challenges in nuclear power plants also contributed to the crisis</a:t>
            </a:r>
            <a:endParaRPr lang="en-US" dirty="0"/>
          </a:p>
        </p:txBody>
      </p:sp>
      <p:sp>
        <p:nvSpPr>
          <p:cNvPr id="9" name="Sisällön paikkamerkki 8">
            <a:extLst>
              <a:ext uri="{FF2B5EF4-FFF2-40B4-BE49-F238E27FC236}">
                <a16:creationId xmlns:a16="http://schemas.microsoft.com/office/drawing/2014/main" id="{98BA0692-F35A-E0AD-0927-A0216DF1CDA6}"/>
              </a:ext>
            </a:extLst>
          </p:cNvPr>
          <p:cNvSpPr>
            <a:spLocks noGrp="1"/>
          </p:cNvSpPr>
          <p:nvPr>
            <p:ph sz="half" idx="2"/>
          </p:nvPr>
        </p:nvSpPr>
        <p:spPr>
          <a:xfrm>
            <a:off x="6775823" y="1690688"/>
            <a:ext cx="4820027" cy="4486275"/>
          </a:xfrm>
        </p:spPr>
        <p:txBody>
          <a:bodyPr vert="horz" lIns="91440" tIns="45720" rIns="91440" bIns="45720" rtlCol="0" anchor="t">
            <a:noAutofit/>
          </a:bodyPr>
          <a:lstStyle/>
          <a:p>
            <a:r>
              <a:rPr lang="en-GB" dirty="0"/>
              <a:t>The rise in electricity prices is also partly explained by the reduced supply of nuclear and hydro power.</a:t>
            </a:r>
          </a:p>
          <a:p>
            <a:r>
              <a:rPr lang="en-GB" dirty="0"/>
              <a:t>There are a number of faults and maintenance issues especially in French nuclear power plants, due to which production has plummeted.</a:t>
            </a:r>
          </a:p>
          <a:p>
            <a:r>
              <a:rPr lang="en-GB" dirty="0"/>
              <a:t>The dry year has reduced the supply of hydro power.</a:t>
            </a:r>
          </a:p>
          <a:p>
            <a:r>
              <a:rPr lang="en-GB" dirty="0"/>
              <a:t>Reduced use of electricity and increased production of wind and solar power have not been enough to meet the shortfall in nuclear and hydro power.</a:t>
            </a:r>
          </a:p>
          <a:p>
            <a:r>
              <a:rPr lang="en-GB" dirty="0"/>
              <a:t>It has been necessary to utilise more coal power in electricity production, and even the hugely expensive natural gas has been slightly more in demand than in the previous year.</a:t>
            </a:r>
            <a:endParaRPr lang="en-US" dirty="0">
              <a:cs typeface="Calibri"/>
            </a:endParaRPr>
          </a:p>
        </p:txBody>
      </p:sp>
      <p:sp>
        <p:nvSpPr>
          <p:cNvPr id="4" name="Päivämäärän paikkamerkki 3">
            <a:extLst>
              <a:ext uri="{FF2B5EF4-FFF2-40B4-BE49-F238E27FC236}">
                <a16:creationId xmlns:a16="http://schemas.microsoft.com/office/drawing/2014/main" id="{AD5AFD2B-E342-ECF0-F23F-600B30B3B8E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EABF1-F421-3D4A-B156-8B2510367E3F}" type="datetime1">
              <a:rPr kumimoji="0" lang="fi-FI" sz="1000" b="0" i="0" u="none" strike="noStrike" kern="1200" cap="none" spc="0" normalizeH="0" baseline="0" noProof="0" smtClean="0">
                <a:ln>
                  <a:noFill/>
                </a:ln>
                <a:solidFill>
                  <a:srgbClr val="000000">
                    <a:lumMod val="65000"/>
                    <a:lumOff val="3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12.1.2023</a:t>
            </a:fld>
            <a:endPar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
        <p:nvSpPr>
          <p:cNvPr id="5" name="Alatunnisteen paikkamerkki 4">
            <a:extLst>
              <a:ext uri="{FF2B5EF4-FFF2-40B4-BE49-F238E27FC236}">
                <a16:creationId xmlns:a16="http://schemas.microsoft.com/office/drawing/2014/main" id="{76AA8E2D-CFDB-35E8-C834-B2BC0385C75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rPr>
              <a:t>Tekijä tai esityksen nimi</a:t>
            </a:r>
          </a:p>
        </p:txBody>
      </p:sp>
      <p:sp>
        <p:nvSpPr>
          <p:cNvPr id="6" name="Dian numeron paikkamerkki 5">
            <a:extLst>
              <a:ext uri="{FF2B5EF4-FFF2-40B4-BE49-F238E27FC236}">
                <a16:creationId xmlns:a16="http://schemas.microsoft.com/office/drawing/2014/main" id="{2122F9A3-7811-BC71-7386-85B3516AB6E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DC59A-8C4B-3741-8921-09D2C8EE8BFB}" type="slidenum">
              <a:rPr kumimoji="0" lang="en-US" sz="1000" b="1"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000" b="1" i="0" u="none" strike="noStrike" kern="1200" cap="none" spc="0" normalizeH="0" baseline="0" noProof="0">
              <a:ln>
                <a:noFill/>
              </a:ln>
              <a:solidFill>
                <a:srgbClr val="595959"/>
              </a:solidFill>
              <a:effectLst/>
              <a:uLnTx/>
              <a:uFillTx/>
              <a:latin typeface="Calibri"/>
              <a:ea typeface="+mn-ea"/>
              <a:cs typeface="+mn-cs"/>
            </a:endParaRPr>
          </a:p>
        </p:txBody>
      </p:sp>
      <p:sp>
        <p:nvSpPr>
          <p:cNvPr id="8" name="Tekstiruutu 7">
            <a:extLst>
              <a:ext uri="{FF2B5EF4-FFF2-40B4-BE49-F238E27FC236}">
                <a16:creationId xmlns:a16="http://schemas.microsoft.com/office/drawing/2014/main" id="{AC741A10-B72D-878B-E02A-D62DB94B29AD}"/>
              </a:ext>
            </a:extLst>
          </p:cNvPr>
          <p:cNvSpPr txBox="1"/>
          <p:nvPr/>
        </p:nvSpPr>
        <p:spPr>
          <a:xfrm>
            <a:off x="4087387" y="6035825"/>
            <a:ext cx="179196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Sources</a:t>
            </a:r>
            <a:r>
              <a:rPr kumimoji="0" lang="fi-FI" sz="9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9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Bruegel</a:t>
            </a:r>
            <a:r>
              <a:rPr kumimoji="0" lang="fi-FI" sz="9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&amp; </a:t>
            </a:r>
            <a:r>
              <a:rPr kumimoji="0" lang="fi-FI" sz="9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Ember</a:t>
            </a:r>
            <a:endParaRPr kumimoji="0" lang="en-US" sz="900" b="0" i="0" u="none" strike="noStrike" kern="1200" cap="none" spc="0" normalizeH="0" baseline="0" noProof="0" dirty="0">
              <a:ln>
                <a:noFill/>
              </a:ln>
              <a:solidFill>
                <a:srgbClr val="000000">
                  <a:lumMod val="65000"/>
                  <a:lumOff val="35000"/>
                </a:srgbClr>
              </a:solidFill>
              <a:effectLst/>
              <a:uLnTx/>
              <a:uFillTx/>
              <a:latin typeface="Calibri"/>
              <a:ea typeface="+mn-ea"/>
              <a:cs typeface="+mn-cs"/>
            </a:endParaRPr>
          </a:p>
        </p:txBody>
      </p:sp>
      <p:graphicFrame>
        <p:nvGraphicFramePr>
          <p:cNvPr id="11" name="Kaavio 1">
            <a:extLst>
              <a:ext uri="{FF2B5EF4-FFF2-40B4-BE49-F238E27FC236}">
                <a16:creationId xmlns:a16="http://schemas.microsoft.com/office/drawing/2014/main" id="{00000000-0008-0000-0400-000020000000}"/>
              </a:ext>
            </a:extLst>
          </p:cNvPr>
          <p:cNvGraphicFramePr>
            <a:graphicFrameLocks/>
          </p:cNvGraphicFramePr>
          <p:nvPr/>
        </p:nvGraphicFramePr>
        <p:xfrm>
          <a:off x="342799" y="1780381"/>
          <a:ext cx="6433024" cy="42554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1531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C2AD41-174F-7976-3BDE-205052494519}"/>
              </a:ext>
            </a:extLst>
          </p:cNvPr>
          <p:cNvSpPr>
            <a:spLocks noGrp="1"/>
          </p:cNvSpPr>
          <p:nvPr>
            <p:ph type="title"/>
          </p:nvPr>
        </p:nvSpPr>
        <p:spPr>
          <a:xfrm>
            <a:off x="6445591" y="471450"/>
            <a:ext cx="5135318" cy="1236958"/>
          </a:xfrm>
        </p:spPr>
        <p:txBody>
          <a:bodyPr anchor="ctr">
            <a:normAutofit fontScale="90000"/>
          </a:bodyPr>
          <a:lstStyle/>
          <a:p>
            <a:r>
              <a:rPr lang="en-GB" dirty="0">
                <a:solidFill>
                  <a:schemeClr val="accent1"/>
                </a:solidFill>
              </a:rPr>
              <a:t>High prices are not only a Finnish phenomenon</a:t>
            </a:r>
            <a:endParaRPr lang="fi-FI" dirty="0">
              <a:solidFill>
                <a:schemeClr val="accent1"/>
              </a:solidFill>
            </a:endParaRPr>
          </a:p>
        </p:txBody>
      </p:sp>
      <p:sp>
        <p:nvSpPr>
          <p:cNvPr id="4" name="Päivämäärän paikkamerkki 3">
            <a:extLst>
              <a:ext uri="{FF2B5EF4-FFF2-40B4-BE49-F238E27FC236}">
                <a16:creationId xmlns:a16="http://schemas.microsoft.com/office/drawing/2014/main" id="{921CE442-3B1E-489D-54A9-C71334426D84}"/>
              </a:ext>
            </a:extLst>
          </p:cNvPr>
          <p:cNvSpPr>
            <a:spLocks noGrp="1"/>
          </p:cNvSpPr>
          <p:nvPr>
            <p:ph type="dt" sz="half" idx="10"/>
          </p:nvPr>
        </p:nvSpPr>
        <p:spPr>
          <a:xfrm>
            <a:off x="10588815" y="6356350"/>
            <a:ext cx="1014507" cy="246581"/>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B8EABF1-F421-3D4A-B156-8B2510367E3F}" type="datetime1">
              <a:rPr kumimoji="0" lang="fi-FI" sz="1000" b="0" i="0" u="none" strike="noStrike" kern="1200" cap="none" spc="0" normalizeH="0" baseline="0" noProof="0" smtClean="0">
                <a:ln>
                  <a:noFill/>
                </a:ln>
                <a:solidFill>
                  <a:srgbClr val="000000">
                    <a:lumMod val="65000"/>
                    <a:lumOff val="3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12.1.2023</a:t>
            </a:fld>
            <a:endPar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
        <p:nvSpPr>
          <p:cNvPr id="5" name="Alatunnisteen paikkamerkki 4">
            <a:extLst>
              <a:ext uri="{FF2B5EF4-FFF2-40B4-BE49-F238E27FC236}">
                <a16:creationId xmlns:a16="http://schemas.microsoft.com/office/drawing/2014/main" id="{CA6FCA07-5FEA-3333-358C-80CDC13F6C46}"/>
              </a:ext>
            </a:extLst>
          </p:cNvPr>
          <p:cNvSpPr>
            <a:spLocks noGrp="1"/>
          </p:cNvSpPr>
          <p:nvPr>
            <p:ph type="ftr" sz="quarter" idx="11"/>
          </p:nvPr>
        </p:nvSpPr>
        <p:spPr>
          <a:xfrm>
            <a:off x="6775824" y="6356350"/>
            <a:ext cx="3812992" cy="246581"/>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rPr>
              <a:t>Tekijä tai esityksen nimi</a:t>
            </a:r>
          </a:p>
        </p:txBody>
      </p:sp>
      <p:sp>
        <p:nvSpPr>
          <p:cNvPr id="6" name="Dian numeron paikkamerkki 5">
            <a:extLst>
              <a:ext uri="{FF2B5EF4-FFF2-40B4-BE49-F238E27FC236}">
                <a16:creationId xmlns:a16="http://schemas.microsoft.com/office/drawing/2014/main" id="{9E63C3D4-7158-EC5F-8E78-ABDFD7647B04}"/>
              </a:ext>
            </a:extLst>
          </p:cNvPr>
          <p:cNvSpPr>
            <a:spLocks noGrp="1"/>
          </p:cNvSpPr>
          <p:nvPr>
            <p:ph type="sldNum" sz="quarter" idx="12"/>
          </p:nvPr>
        </p:nvSpPr>
        <p:spPr>
          <a:xfrm>
            <a:off x="5819589" y="6356350"/>
            <a:ext cx="545354" cy="246581"/>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D5CDC59A-8C4B-3741-8921-09D2C8EE8BFB}" type="slidenum">
              <a:rPr kumimoji="0" lang="en-US" sz="1000" b="1"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31</a:t>
            </a:fld>
            <a:endParaRPr kumimoji="0" lang="en-US" sz="1000" b="1" i="0" u="none" strike="noStrike" kern="1200" cap="none" spc="0" normalizeH="0" baseline="0" noProof="0">
              <a:ln>
                <a:noFill/>
              </a:ln>
              <a:solidFill>
                <a:srgbClr val="595959"/>
              </a:solidFill>
              <a:effectLst/>
              <a:uLnTx/>
              <a:uFillTx/>
              <a:latin typeface="Calibri"/>
              <a:ea typeface="+mn-ea"/>
              <a:cs typeface="+mn-cs"/>
            </a:endParaRPr>
          </a:p>
        </p:txBody>
      </p:sp>
      <p:sp>
        <p:nvSpPr>
          <p:cNvPr id="3" name="TextBox 2">
            <a:extLst>
              <a:ext uri="{FF2B5EF4-FFF2-40B4-BE49-F238E27FC236}">
                <a16:creationId xmlns:a16="http://schemas.microsoft.com/office/drawing/2014/main" id="{BB1D196B-6762-767F-07C3-CCB634BE04FF}"/>
              </a:ext>
            </a:extLst>
          </p:cNvPr>
          <p:cNvSpPr txBox="1"/>
          <p:nvPr/>
        </p:nvSpPr>
        <p:spPr>
          <a:xfrm>
            <a:off x="6775823" y="6356350"/>
            <a:ext cx="22961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Source</a:t>
            </a:r>
            <a:r>
              <a:rPr kumimoji="0" lang="fi-FI" sz="14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Nord </a:t>
            </a:r>
            <a:r>
              <a:rPr kumimoji="0" lang="fi-FI" sz="14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Pool</a:t>
            </a:r>
            <a:r>
              <a:rPr kumimoji="0" lang="fi-FI" sz="14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endParaRPr kumimoji="0" lang="en-US" sz="1400" b="0" i="0" u="none" strike="noStrike" kern="1200" cap="none" spc="0" normalizeH="0" baseline="0" noProof="0" dirty="0">
              <a:ln>
                <a:noFill/>
              </a:ln>
              <a:solidFill>
                <a:srgbClr val="000000">
                  <a:lumMod val="65000"/>
                  <a:lumOff val="35000"/>
                </a:srgbClr>
              </a:solidFill>
              <a:effectLst/>
              <a:uLnTx/>
              <a:uFillTx/>
              <a:latin typeface="Calibri"/>
              <a:ea typeface="+mn-ea"/>
              <a:cs typeface="+mn-cs"/>
            </a:endParaRPr>
          </a:p>
        </p:txBody>
      </p:sp>
      <p:sp>
        <p:nvSpPr>
          <p:cNvPr id="9" name="Tekstiruutu 8">
            <a:extLst>
              <a:ext uri="{FF2B5EF4-FFF2-40B4-BE49-F238E27FC236}">
                <a16:creationId xmlns:a16="http://schemas.microsoft.com/office/drawing/2014/main" id="{2024EAA5-2495-2A34-D856-84D145BB1D13}"/>
              </a:ext>
            </a:extLst>
          </p:cNvPr>
          <p:cNvSpPr txBox="1"/>
          <p:nvPr/>
        </p:nvSpPr>
        <p:spPr>
          <a:xfrm>
            <a:off x="6445591" y="1720874"/>
            <a:ext cx="5135318"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Prices have been very high throughout Europe</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The electricity wholesale market is common, i.e. pricing takes place according to supply and demand in the entire region</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Electricity is transmitted in the grid towards a higher price</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Electricity transmission links are not enough to ensure the same price in all areas</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The prices have been highest in countries that have a lot of production based on fossil fuels or not enough own production capacity.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Sweden has had the lowest prices, and Finland has imported a lot of electricity from Sweden. Correspondingly, electricity has been exported from Finland to Estonia.</a:t>
            </a:r>
            <a:endPar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B7B5E1FB-FE6E-9DE8-03B4-F45024A4452C}"/>
              </a:ext>
            </a:extLst>
          </p:cNvPr>
          <p:cNvSpPr txBox="1"/>
          <p:nvPr/>
        </p:nvSpPr>
        <p:spPr>
          <a:xfrm>
            <a:off x="992777" y="305988"/>
            <a:ext cx="50137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t>Electricity spot prices by country 2022</a:t>
            </a:r>
            <a:endParaRPr kumimoji="0" lang="en-US" sz="2400" b="1" i="0" u="none" strike="noStrike" kern="1200" cap="none" spc="0" normalizeH="0" baseline="0" noProof="0" dirty="0">
              <a:ln>
                <a:noFill/>
              </a:ln>
              <a:solidFill>
                <a:srgbClr val="000000">
                  <a:lumMod val="65000"/>
                  <a:lumOff val="35000"/>
                </a:srgbClr>
              </a:solidFill>
              <a:effectLst/>
              <a:uLnTx/>
              <a:uFillTx/>
              <a:latin typeface="Calibri"/>
              <a:ea typeface="+mn-ea"/>
              <a:cs typeface="+mn-cs"/>
            </a:endParaRPr>
          </a:p>
        </p:txBody>
      </p:sp>
      <p:pic>
        <p:nvPicPr>
          <p:cNvPr id="11" name="Picture Placeholder 10" descr="Map&#10;&#10;Description automatically generated">
            <a:extLst>
              <a:ext uri="{FF2B5EF4-FFF2-40B4-BE49-F238E27FC236}">
                <a16:creationId xmlns:a16="http://schemas.microsoft.com/office/drawing/2014/main" id="{4C6171BF-40F7-1CA5-77AD-974BFDE18036}"/>
              </a:ext>
            </a:extLst>
          </p:cNvPr>
          <p:cNvPicPr>
            <a:picLocks noGrp="1" noChangeAspect="1"/>
          </p:cNvPicPr>
          <p:nvPr>
            <p:ph type="pic" sz="quarter" idx="13"/>
          </p:nvPr>
        </p:nvPicPr>
        <p:blipFill>
          <a:blip r:embed="rId2"/>
          <a:srcRect t="53" b="53"/>
          <a:stretch>
            <a:fillRect/>
          </a:stretch>
        </p:blipFill>
        <p:spPr>
          <a:xfrm>
            <a:off x="245235" y="1036320"/>
            <a:ext cx="5013757" cy="5656580"/>
          </a:xfrm>
        </p:spPr>
      </p:pic>
      <p:sp>
        <p:nvSpPr>
          <p:cNvPr id="13" name="TextBox 12">
            <a:extLst>
              <a:ext uri="{FF2B5EF4-FFF2-40B4-BE49-F238E27FC236}">
                <a16:creationId xmlns:a16="http://schemas.microsoft.com/office/drawing/2014/main" id="{46C2315D-E528-1506-7325-32D2238F901E}"/>
              </a:ext>
            </a:extLst>
          </p:cNvPr>
          <p:cNvSpPr txBox="1"/>
          <p:nvPr/>
        </p:nvSpPr>
        <p:spPr>
          <a:xfrm>
            <a:off x="1124537" y="1136098"/>
            <a:ext cx="181896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Prices in Norway, Denmark, Sweden and Italy are from the price areas of the capital cities</a:t>
            </a:r>
          </a:p>
        </p:txBody>
      </p:sp>
    </p:spTree>
    <p:extLst>
      <p:ext uri="{BB962C8B-B14F-4D97-AF65-F5344CB8AC3E}">
        <p14:creationId xmlns:p14="http://schemas.microsoft.com/office/powerpoint/2010/main" val="1272751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FFE72F-43CD-373F-672F-70C06EF43646}"/>
              </a:ext>
            </a:extLst>
          </p:cNvPr>
          <p:cNvSpPr>
            <a:spLocks noGrp="1"/>
          </p:cNvSpPr>
          <p:nvPr>
            <p:ph type="title"/>
          </p:nvPr>
        </p:nvSpPr>
        <p:spPr>
          <a:xfrm>
            <a:off x="614081" y="365125"/>
            <a:ext cx="10989241" cy="1325563"/>
          </a:xfrm>
        </p:spPr>
        <p:txBody>
          <a:bodyPr anchor="ctr">
            <a:normAutofit fontScale="90000"/>
          </a:bodyPr>
          <a:lstStyle/>
          <a:p>
            <a:r>
              <a:rPr lang="en-GB" dirty="0"/>
              <a:t>Electricity price fluctuations have been high this year – highest prices seen in August and in early December</a:t>
            </a:r>
            <a:endParaRPr lang="fi-FI" dirty="0"/>
          </a:p>
        </p:txBody>
      </p:sp>
      <p:sp>
        <p:nvSpPr>
          <p:cNvPr id="4" name="Päivämäärän paikkamerkki 3">
            <a:extLst>
              <a:ext uri="{FF2B5EF4-FFF2-40B4-BE49-F238E27FC236}">
                <a16:creationId xmlns:a16="http://schemas.microsoft.com/office/drawing/2014/main" id="{23CAB982-FF55-C8CE-7223-9E0A3FBE07C6}"/>
              </a:ext>
            </a:extLst>
          </p:cNvPr>
          <p:cNvSpPr>
            <a:spLocks noGrp="1"/>
          </p:cNvSpPr>
          <p:nvPr>
            <p:ph type="dt" sz="half" idx="10"/>
          </p:nvPr>
        </p:nvSpPr>
        <p:spPr>
          <a:xfrm>
            <a:off x="10588815" y="6356350"/>
            <a:ext cx="1014507" cy="246581"/>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B8EABF1-F421-3D4A-B156-8B2510367E3F}" type="datetime1">
              <a:rPr kumimoji="0" lang="fi-FI" sz="1000" b="0" i="0" u="none" strike="noStrike" kern="1200" cap="none" spc="0" normalizeH="0" baseline="0" noProof="0" smtClean="0">
                <a:ln>
                  <a:noFill/>
                </a:ln>
                <a:solidFill>
                  <a:srgbClr val="000000">
                    <a:lumMod val="65000"/>
                    <a:lumOff val="3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12.1.2023</a:t>
            </a:fld>
            <a:endPar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
        <p:nvSpPr>
          <p:cNvPr id="5" name="Alatunnisteen paikkamerkki 4">
            <a:extLst>
              <a:ext uri="{FF2B5EF4-FFF2-40B4-BE49-F238E27FC236}">
                <a16:creationId xmlns:a16="http://schemas.microsoft.com/office/drawing/2014/main" id="{5EB9B86D-56C1-1C52-09ED-3D63977ADEBF}"/>
              </a:ext>
            </a:extLst>
          </p:cNvPr>
          <p:cNvSpPr>
            <a:spLocks noGrp="1"/>
          </p:cNvSpPr>
          <p:nvPr>
            <p:ph type="ftr" sz="quarter" idx="11"/>
          </p:nvPr>
        </p:nvSpPr>
        <p:spPr>
          <a:xfrm>
            <a:off x="6775824" y="6356350"/>
            <a:ext cx="3812992" cy="246581"/>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rPr>
              <a:t>Tekijä tai esityksen nimi</a:t>
            </a:r>
          </a:p>
        </p:txBody>
      </p:sp>
      <p:sp>
        <p:nvSpPr>
          <p:cNvPr id="6" name="Dian numeron paikkamerkki 5">
            <a:extLst>
              <a:ext uri="{FF2B5EF4-FFF2-40B4-BE49-F238E27FC236}">
                <a16:creationId xmlns:a16="http://schemas.microsoft.com/office/drawing/2014/main" id="{9EE76B3B-77F5-796D-38F6-ABCCA0548660}"/>
              </a:ext>
            </a:extLst>
          </p:cNvPr>
          <p:cNvSpPr>
            <a:spLocks noGrp="1"/>
          </p:cNvSpPr>
          <p:nvPr>
            <p:ph type="sldNum" sz="quarter" idx="12"/>
          </p:nvPr>
        </p:nvSpPr>
        <p:spPr>
          <a:xfrm>
            <a:off x="5819589" y="6356350"/>
            <a:ext cx="545354" cy="246581"/>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D5CDC59A-8C4B-3741-8921-09D2C8EE8BFB}" type="slidenum">
              <a:rPr kumimoji="0" lang="en-US" sz="1000" b="1"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32</a:t>
            </a:fld>
            <a:endParaRPr kumimoji="0" lang="en-US" sz="1000" b="1" i="0" u="none" strike="noStrike" kern="1200" cap="none" spc="0" normalizeH="0" baseline="0" noProof="0">
              <a:ln>
                <a:noFill/>
              </a:ln>
              <a:solidFill>
                <a:srgbClr val="595959"/>
              </a:solidFill>
              <a:effectLst/>
              <a:uLnTx/>
              <a:uFillTx/>
              <a:latin typeface="Calibri"/>
              <a:ea typeface="+mn-ea"/>
              <a:cs typeface="+mn-cs"/>
            </a:endParaRPr>
          </a:p>
        </p:txBody>
      </p:sp>
      <p:graphicFrame>
        <p:nvGraphicFramePr>
          <p:cNvPr id="9" name="Chart 8">
            <a:extLst>
              <a:ext uri="{FF2B5EF4-FFF2-40B4-BE49-F238E27FC236}">
                <a16:creationId xmlns:a16="http://schemas.microsoft.com/office/drawing/2014/main" id="{9C9776F1-608D-E69E-C304-32F06C1CA5EA}"/>
              </a:ext>
            </a:extLst>
          </p:cNvPr>
          <p:cNvGraphicFramePr>
            <a:graphicFrameLocks/>
          </p:cNvGraphicFramePr>
          <p:nvPr/>
        </p:nvGraphicFramePr>
        <p:xfrm>
          <a:off x="614081" y="1605280"/>
          <a:ext cx="6300525" cy="457168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563B445-42D9-9574-47DF-422E0CCE5EAB}"/>
              </a:ext>
            </a:extLst>
          </p:cNvPr>
          <p:cNvSpPr txBox="1"/>
          <p:nvPr/>
        </p:nvSpPr>
        <p:spPr>
          <a:xfrm>
            <a:off x="10393680" y="5915353"/>
            <a:ext cx="13027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srgbClr val="000000">
                    <a:lumMod val="65000"/>
                    <a:lumOff val="35000"/>
                  </a:srgbClr>
                </a:solidFill>
                <a:effectLst/>
                <a:uLnTx/>
                <a:uFillTx/>
                <a:latin typeface="Calibri"/>
                <a:ea typeface="+mn-ea"/>
                <a:cs typeface="+mn-cs"/>
              </a:rPr>
              <a:t>Lähde: Nord </a:t>
            </a:r>
            <a:r>
              <a:rPr kumimoji="0" lang="fi-FI" sz="1050" b="0" i="0" u="none" strike="noStrike" kern="1200" cap="none" spc="0" normalizeH="0" baseline="0" noProof="0" err="1">
                <a:ln>
                  <a:noFill/>
                </a:ln>
                <a:solidFill>
                  <a:srgbClr val="000000">
                    <a:lumMod val="65000"/>
                    <a:lumOff val="35000"/>
                  </a:srgbClr>
                </a:solidFill>
                <a:effectLst/>
                <a:uLnTx/>
                <a:uFillTx/>
                <a:latin typeface="Calibri"/>
                <a:ea typeface="+mn-ea"/>
                <a:cs typeface="+mn-cs"/>
              </a:rPr>
              <a:t>Pool</a:t>
            </a:r>
            <a:endParaRPr kumimoji="0" lang="en-US" sz="1050"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
        <p:nvSpPr>
          <p:cNvPr id="3" name="Tekstiruutu 2">
            <a:extLst>
              <a:ext uri="{FF2B5EF4-FFF2-40B4-BE49-F238E27FC236}">
                <a16:creationId xmlns:a16="http://schemas.microsoft.com/office/drawing/2014/main" id="{21865294-037D-16A2-2561-2811E7CE5452}"/>
              </a:ext>
            </a:extLst>
          </p:cNvPr>
          <p:cNvSpPr txBox="1"/>
          <p:nvPr/>
        </p:nvSpPr>
        <p:spPr>
          <a:xfrm>
            <a:off x="7265253" y="2013417"/>
            <a:ext cx="4088548"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In January–April, Finland had the lowest wholesale electricity prices in Europe together with Sweden</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The prices increased when electricity imports from Russia stopped and gas became more expensive</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In late November and early December, the weather was widely cold with low winds in Central and North-West Europe</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a:t>
            </a:r>
          </a:p>
        </p:txBody>
      </p:sp>
    </p:spTree>
    <p:extLst>
      <p:ext uri="{BB962C8B-B14F-4D97-AF65-F5344CB8AC3E}">
        <p14:creationId xmlns:p14="http://schemas.microsoft.com/office/powerpoint/2010/main" val="3930109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C5E0D6-2ED6-08EB-5A68-D4BB28B6EFE2}"/>
              </a:ext>
            </a:extLst>
          </p:cNvPr>
          <p:cNvSpPr>
            <a:spLocks noGrp="1"/>
          </p:cNvSpPr>
          <p:nvPr>
            <p:ph type="title"/>
          </p:nvPr>
        </p:nvSpPr>
        <p:spPr>
          <a:xfrm>
            <a:off x="614079" y="365125"/>
            <a:ext cx="11403749" cy="896073"/>
          </a:xfrm>
        </p:spPr>
        <p:txBody>
          <a:bodyPr>
            <a:normAutofit fontScale="90000"/>
          </a:bodyPr>
          <a:lstStyle/>
          <a:p>
            <a:r>
              <a:rPr lang="en-GB" dirty="0">
                <a:cs typeface="Calibri"/>
              </a:rPr>
              <a:t>Price difference between Finland and Sweden grew further</a:t>
            </a:r>
            <a:endParaRPr lang="fi-FI" dirty="0"/>
          </a:p>
        </p:txBody>
      </p:sp>
      <p:sp>
        <p:nvSpPr>
          <p:cNvPr id="4" name="Päivämäärän paikkamerkki 3">
            <a:extLst>
              <a:ext uri="{FF2B5EF4-FFF2-40B4-BE49-F238E27FC236}">
                <a16:creationId xmlns:a16="http://schemas.microsoft.com/office/drawing/2014/main" id="{2CC7F943-ACEB-D7A0-4657-6FB10BE0706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EABF1-F421-3D4A-B156-8B2510367E3F}" type="datetime1">
              <a:rPr kumimoji="0" lang="fi-FI" sz="1000" b="0" i="0" u="none" strike="noStrike" kern="1200" cap="none" spc="0" normalizeH="0" baseline="0" noProof="0" smtClean="0">
                <a:ln>
                  <a:noFill/>
                </a:ln>
                <a:solidFill>
                  <a:srgbClr val="000000">
                    <a:lumMod val="65000"/>
                    <a:lumOff val="3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12.1.2023</a:t>
            </a:fld>
            <a:endPar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
        <p:nvSpPr>
          <p:cNvPr id="5" name="Alatunnisteen paikkamerkki 4">
            <a:extLst>
              <a:ext uri="{FF2B5EF4-FFF2-40B4-BE49-F238E27FC236}">
                <a16:creationId xmlns:a16="http://schemas.microsoft.com/office/drawing/2014/main" id="{5298E5BA-3E47-5CC9-BD4D-F364399E3EB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rPr>
              <a:t>Tekijä tai esityksen nimi</a:t>
            </a:r>
          </a:p>
        </p:txBody>
      </p:sp>
      <p:sp>
        <p:nvSpPr>
          <p:cNvPr id="6" name="Dian numeron paikkamerkki 5">
            <a:extLst>
              <a:ext uri="{FF2B5EF4-FFF2-40B4-BE49-F238E27FC236}">
                <a16:creationId xmlns:a16="http://schemas.microsoft.com/office/drawing/2014/main" id="{B42AE06F-EDAE-0BB3-D30A-DFA5D19BF0F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DC59A-8C4B-3741-8921-09D2C8EE8BFB}" type="slidenum">
              <a:rPr kumimoji="0" lang="en-US" sz="1000" b="1"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000" b="1" i="0" u="none" strike="noStrike" kern="1200" cap="none" spc="0" normalizeH="0" baseline="0" noProof="0">
              <a:ln>
                <a:noFill/>
              </a:ln>
              <a:solidFill>
                <a:srgbClr val="595959"/>
              </a:solidFill>
              <a:effectLst/>
              <a:uLnTx/>
              <a:uFillTx/>
              <a:latin typeface="Calibri"/>
              <a:ea typeface="+mn-ea"/>
              <a:cs typeface="+mn-cs"/>
            </a:endParaRPr>
          </a:p>
        </p:txBody>
      </p:sp>
      <p:sp>
        <p:nvSpPr>
          <p:cNvPr id="10" name="TextBox 9">
            <a:extLst>
              <a:ext uri="{FF2B5EF4-FFF2-40B4-BE49-F238E27FC236}">
                <a16:creationId xmlns:a16="http://schemas.microsoft.com/office/drawing/2014/main" id="{5EE14BD4-9C7C-9AB5-257B-60E2516357D9}"/>
              </a:ext>
            </a:extLst>
          </p:cNvPr>
          <p:cNvSpPr txBox="1"/>
          <p:nvPr/>
        </p:nvSpPr>
        <p:spPr>
          <a:xfrm>
            <a:off x="9895482" y="5930742"/>
            <a:ext cx="138666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rPr>
              <a:t>Lähde: Nord </a:t>
            </a:r>
            <a:r>
              <a:rPr kumimoji="0" lang="fi-FI" sz="1000" b="0" i="0" u="none" strike="noStrike" kern="1200" cap="none" spc="0" normalizeH="0" baseline="0" noProof="0" err="1">
                <a:ln>
                  <a:noFill/>
                </a:ln>
                <a:solidFill>
                  <a:srgbClr val="000000">
                    <a:lumMod val="65000"/>
                    <a:lumOff val="35000"/>
                  </a:srgbClr>
                </a:solidFill>
                <a:effectLst/>
                <a:uLnTx/>
                <a:uFillTx/>
                <a:latin typeface="Calibri"/>
                <a:ea typeface="+mn-ea"/>
                <a:cs typeface="+mn-cs"/>
              </a:rPr>
              <a:t>Pool</a:t>
            </a:r>
            <a:endParaRPr kumimoji="0" lang="en-US" sz="1000"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
        <p:nvSpPr>
          <p:cNvPr id="3" name="Tekstiruutu 2">
            <a:extLst>
              <a:ext uri="{FF2B5EF4-FFF2-40B4-BE49-F238E27FC236}">
                <a16:creationId xmlns:a16="http://schemas.microsoft.com/office/drawing/2014/main" id="{4BF86256-25FE-F36A-2968-5F18FDD6BA2C}"/>
              </a:ext>
            </a:extLst>
          </p:cNvPr>
          <p:cNvSpPr txBox="1"/>
          <p:nvPr/>
        </p:nvSpPr>
        <p:spPr>
          <a:xfrm>
            <a:off x="6888480" y="1735164"/>
            <a:ext cx="4615543"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The reason for the price difference between Finland and Sweden is the insufficient transmission capacity to transmit lower-priced electricity to the neighbouring country</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In the past few years, Finland has usually imported a substantial volume of electricity from Sweden</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The challenge for Finland is that our production capacity is not sufficiently high. In sub-zero temperatures during high demand or low winds, the prices can rise extremely high even if electricity prices in Sweden were lower</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Increasing own power production and growing the transmission capacity will reduce the price difference</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a:t>
            </a:r>
          </a:p>
        </p:txBody>
      </p:sp>
      <p:graphicFrame>
        <p:nvGraphicFramePr>
          <p:cNvPr id="12" name="Chart 11">
            <a:extLst>
              <a:ext uri="{FF2B5EF4-FFF2-40B4-BE49-F238E27FC236}">
                <a16:creationId xmlns:a16="http://schemas.microsoft.com/office/drawing/2014/main" id="{00000000-0008-0000-0600-00004E000000}"/>
              </a:ext>
            </a:extLst>
          </p:cNvPr>
          <p:cNvGraphicFramePr>
            <a:graphicFrameLocks/>
          </p:cNvGraphicFramePr>
          <p:nvPr/>
        </p:nvGraphicFramePr>
        <p:xfrm>
          <a:off x="243579" y="1951049"/>
          <a:ext cx="6459970" cy="3979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8224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CAEEFF-8CE3-92D6-7572-8E9D871049EC}"/>
              </a:ext>
            </a:extLst>
          </p:cNvPr>
          <p:cNvSpPr>
            <a:spLocks noGrp="1"/>
          </p:cNvSpPr>
          <p:nvPr>
            <p:ph type="title"/>
          </p:nvPr>
        </p:nvSpPr>
        <p:spPr>
          <a:xfrm>
            <a:off x="614081" y="365125"/>
            <a:ext cx="10367428" cy="1325563"/>
          </a:xfrm>
        </p:spPr>
        <p:txBody>
          <a:bodyPr/>
          <a:lstStyle/>
          <a:p>
            <a:r>
              <a:rPr lang="en-GB" dirty="0"/>
              <a:t>Outlook for electricity prices is promising especially in terms of Finland and Sweden</a:t>
            </a:r>
            <a:endParaRPr lang="en-US" dirty="0"/>
          </a:p>
        </p:txBody>
      </p:sp>
      <p:sp>
        <p:nvSpPr>
          <p:cNvPr id="4" name="Päivämäärän paikkamerkki 3">
            <a:extLst>
              <a:ext uri="{FF2B5EF4-FFF2-40B4-BE49-F238E27FC236}">
                <a16:creationId xmlns:a16="http://schemas.microsoft.com/office/drawing/2014/main" id="{FA3FACA0-DE6A-93B7-F0FB-C2FE14DBA4BF}"/>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EABF1-F421-3D4A-B156-8B2510367E3F}" type="datetime1">
              <a:rPr kumimoji="0" lang="fi-FI" sz="1000" b="0" i="0" u="none" strike="noStrike" kern="1200" cap="none" spc="0" normalizeH="0" baseline="0" noProof="0" smtClean="0">
                <a:ln>
                  <a:noFill/>
                </a:ln>
                <a:solidFill>
                  <a:srgbClr val="000000">
                    <a:lumMod val="65000"/>
                    <a:lumOff val="3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12.1.2023</a:t>
            </a:fld>
            <a:endPar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endParaRPr>
          </a:p>
        </p:txBody>
      </p:sp>
      <p:sp>
        <p:nvSpPr>
          <p:cNvPr id="5" name="Alatunnisteen paikkamerkki 4">
            <a:extLst>
              <a:ext uri="{FF2B5EF4-FFF2-40B4-BE49-F238E27FC236}">
                <a16:creationId xmlns:a16="http://schemas.microsoft.com/office/drawing/2014/main" id="{C741AB7D-E9B4-A70F-EC2D-FC32C87BAFC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lumMod val="65000"/>
                    <a:lumOff val="35000"/>
                  </a:srgbClr>
                </a:solidFill>
                <a:effectLst/>
                <a:uLnTx/>
                <a:uFillTx/>
                <a:latin typeface="Calibri"/>
                <a:ea typeface="+mn-ea"/>
                <a:cs typeface="+mn-cs"/>
              </a:rPr>
              <a:t>Tekijä tai esityksen nimi</a:t>
            </a:r>
          </a:p>
        </p:txBody>
      </p:sp>
      <p:sp>
        <p:nvSpPr>
          <p:cNvPr id="6" name="Dian numeron paikkamerkki 5">
            <a:extLst>
              <a:ext uri="{FF2B5EF4-FFF2-40B4-BE49-F238E27FC236}">
                <a16:creationId xmlns:a16="http://schemas.microsoft.com/office/drawing/2014/main" id="{DBEBD00D-80DF-7FEF-3AF8-6AA0467CC12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DC59A-8C4B-3741-8921-09D2C8EE8BFB}" type="slidenum">
              <a:rPr kumimoji="0" lang="en-US" sz="1000" b="1"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000" b="1" i="0" u="none" strike="noStrike" kern="1200" cap="none" spc="0" normalizeH="0" baseline="0" noProof="0">
              <a:ln>
                <a:noFill/>
              </a:ln>
              <a:solidFill>
                <a:srgbClr val="595959"/>
              </a:solidFill>
              <a:effectLst/>
              <a:uLnTx/>
              <a:uFillTx/>
              <a:latin typeface="Calibri"/>
              <a:ea typeface="+mn-ea"/>
              <a:cs typeface="+mn-cs"/>
            </a:endParaRPr>
          </a:p>
        </p:txBody>
      </p:sp>
      <p:sp>
        <p:nvSpPr>
          <p:cNvPr id="11" name="Tekstiruutu 10">
            <a:extLst>
              <a:ext uri="{FF2B5EF4-FFF2-40B4-BE49-F238E27FC236}">
                <a16:creationId xmlns:a16="http://schemas.microsoft.com/office/drawing/2014/main" id="{61735F65-1C56-6834-8482-1D3C1CEA2CBF}"/>
              </a:ext>
            </a:extLst>
          </p:cNvPr>
          <p:cNvSpPr txBox="1"/>
          <p:nvPr/>
        </p:nvSpPr>
        <p:spPr>
          <a:xfrm>
            <a:off x="6280875" y="6051213"/>
            <a:ext cx="192107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Sources</a:t>
            </a:r>
            <a:r>
              <a:rPr kumimoji="0" lang="fi-FI" sz="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Nord </a:t>
            </a:r>
            <a:r>
              <a:rPr kumimoji="0" lang="fi-FI" sz="8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Pool</a:t>
            </a:r>
            <a:r>
              <a:rPr kumimoji="0" lang="fi-FI" sz="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Nasdaq OMX &amp; EEX</a:t>
            </a:r>
            <a:endParaRPr kumimoji="0" lang="en-US" sz="800" b="0" i="0" u="none" strike="noStrike" kern="1200" cap="none" spc="0" normalizeH="0" baseline="0" noProof="0" dirty="0">
              <a:ln>
                <a:noFill/>
              </a:ln>
              <a:solidFill>
                <a:srgbClr val="000000">
                  <a:lumMod val="65000"/>
                  <a:lumOff val="35000"/>
                </a:srgbClr>
              </a:solidFill>
              <a:effectLst/>
              <a:uLnTx/>
              <a:uFillTx/>
              <a:latin typeface="Calibri"/>
              <a:ea typeface="+mn-ea"/>
              <a:cs typeface="+mn-cs"/>
            </a:endParaRPr>
          </a:p>
        </p:txBody>
      </p:sp>
      <p:sp>
        <p:nvSpPr>
          <p:cNvPr id="12" name="Tekstiruutu 11">
            <a:extLst>
              <a:ext uri="{FF2B5EF4-FFF2-40B4-BE49-F238E27FC236}">
                <a16:creationId xmlns:a16="http://schemas.microsoft.com/office/drawing/2014/main" id="{2B3D98BA-1D84-286D-C4E8-8B70C9F27F73}"/>
              </a:ext>
            </a:extLst>
          </p:cNvPr>
          <p:cNvSpPr txBox="1"/>
          <p:nvPr/>
        </p:nvSpPr>
        <p:spPr>
          <a:xfrm>
            <a:off x="4200405" y="6020435"/>
            <a:ext cx="208047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Futuure</a:t>
            </a:r>
            <a:r>
              <a:rPr kumimoji="0" lang="fi-FI" sz="1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1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prices</a:t>
            </a:r>
            <a:r>
              <a:rPr kumimoji="0" lang="fi-FI" sz="1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1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from</a:t>
            </a:r>
            <a:r>
              <a:rPr kumimoji="0" lang="fi-FI" sz="1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29.12.2022</a:t>
            </a:r>
            <a:endParaRPr kumimoji="0" lang="en-US" sz="1000" b="0" i="0" u="none" strike="noStrike" kern="1200" cap="none" spc="0" normalizeH="0" baseline="0" noProof="0" dirty="0">
              <a:ln>
                <a:noFill/>
              </a:ln>
              <a:solidFill>
                <a:srgbClr val="000000">
                  <a:lumMod val="65000"/>
                  <a:lumOff val="35000"/>
                </a:srgbClr>
              </a:solidFill>
              <a:effectLst/>
              <a:uLnTx/>
              <a:uFillTx/>
              <a:latin typeface="Calibri"/>
              <a:ea typeface="+mn-ea"/>
              <a:cs typeface="+mn-cs"/>
            </a:endParaRPr>
          </a:p>
        </p:txBody>
      </p:sp>
      <p:sp>
        <p:nvSpPr>
          <p:cNvPr id="3" name="Tekstiruutu 2">
            <a:extLst>
              <a:ext uri="{FF2B5EF4-FFF2-40B4-BE49-F238E27FC236}">
                <a16:creationId xmlns:a16="http://schemas.microsoft.com/office/drawing/2014/main" id="{A59097D6-6864-C3C1-3630-9F2FB826F5C9}"/>
              </a:ext>
            </a:extLst>
          </p:cNvPr>
          <p:cNvSpPr txBox="1"/>
          <p:nvPr/>
        </p:nvSpPr>
        <p:spPr>
          <a:xfrm>
            <a:off x="7816059" y="1825625"/>
            <a:ext cx="4010181"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Future electricity deliveries are traded on the electricity derivatives market</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The price outlook is declining in Finland and Sweden</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In Germany, high prices seem to be continuing</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The situation in Finland and Sweden is explained by the fact that we have a constant plentiful supply of new electricity production. Moreover, we are not dependent on gas in electricity production which would keep prices at a constantly high level</a:t>
            </a:r>
            <a:r>
              <a:rPr kumimoji="0" lang="fi-FI" sz="18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a:t>
            </a:r>
          </a:p>
        </p:txBody>
      </p:sp>
      <p:graphicFrame>
        <p:nvGraphicFramePr>
          <p:cNvPr id="7" name="Kaavio 1">
            <a:extLst>
              <a:ext uri="{FF2B5EF4-FFF2-40B4-BE49-F238E27FC236}">
                <a16:creationId xmlns:a16="http://schemas.microsoft.com/office/drawing/2014/main" id="{00000000-0008-0000-0500-00006F000000}"/>
              </a:ext>
            </a:extLst>
          </p:cNvPr>
          <p:cNvGraphicFramePr>
            <a:graphicFrameLocks/>
          </p:cNvGraphicFramePr>
          <p:nvPr/>
        </p:nvGraphicFramePr>
        <p:xfrm>
          <a:off x="286328" y="1811582"/>
          <a:ext cx="7333673" cy="4149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0948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3121E05-A09B-4FB2-B2CC-080B679499A0}"/>
              </a:ext>
            </a:extLst>
          </p:cNvPr>
          <p:cNvSpPr>
            <a:spLocks noGrp="1"/>
          </p:cNvSpPr>
          <p:nvPr>
            <p:ph type="ctrTitle"/>
          </p:nvPr>
        </p:nvSpPr>
        <p:spPr/>
        <p:txBody>
          <a:bodyPr/>
          <a:lstStyle/>
          <a:p>
            <a:r>
              <a:rPr lang="en-US" dirty="0"/>
              <a:t>The low carbonization of traffic is progressing</a:t>
            </a:r>
            <a:endParaRPr lang="fi-FI" dirty="0"/>
          </a:p>
        </p:txBody>
      </p:sp>
    </p:spTree>
    <p:extLst>
      <p:ext uri="{BB962C8B-B14F-4D97-AF65-F5344CB8AC3E}">
        <p14:creationId xmlns:p14="http://schemas.microsoft.com/office/powerpoint/2010/main" val="1831747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6A8FCE-27A2-46A6-ADD9-20CC67D3D231}"/>
              </a:ext>
            </a:extLst>
          </p:cNvPr>
          <p:cNvSpPr>
            <a:spLocks noGrp="1"/>
          </p:cNvSpPr>
          <p:nvPr>
            <p:ph type="title"/>
          </p:nvPr>
        </p:nvSpPr>
        <p:spPr/>
        <p:txBody>
          <a:bodyPr>
            <a:normAutofit/>
          </a:bodyPr>
          <a:lstStyle/>
          <a:p>
            <a:r>
              <a:rPr lang="fi-FI" sz="3800" dirty="0" err="1"/>
              <a:t>Petrol</a:t>
            </a:r>
            <a:r>
              <a:rPr lang="fi-FI" sz="3800" dirty="0"/>
              <a:t> and diesel </a:t>
            </a:r>
            <a:r>
              <a:rPr lang="fi-FI" sz="3800" dirty="0" err="1"/>
              <a:t>car</a:t>
            </a:r>
            <a:r>
              <a:rPr lang="fi-FI" sz="3800" dirty="0"/>
              <a:t> </a:t>
            </a:r>
            <a:r>
              <a:rPr lang="fi-FI" sz="3800" dirty="0" err="1"/>
              <a:t>sales</a:t>
            </a:r>
            <a:r>
              <a:rPr lang="fi-FI" sz="3800" dirty="0"/>
              <a:t> in Finland</a:t>
            </a:r>
            <a:br>
              <a:rPr lang="fi-FI" sz="3800" dirty="0"/>
            </a:br>
            <a:r>
              <a:rPr lang="fi-FI" sz="3200" b="0" dirty="0"/>
              <a:t>(</a:t>
            </a:r>
            <a:r>
              <a:rPr lang="fi-FI" sz="3200" b="0" dirty="0" err="1"/>
              <a:t>new</a:t>
            </a:r>
            <a:r>
              <a:rPr lang="fi-FI" sz="3200" b="0" dirty="0"/>
              <a:t> </a:t>
            </a:r>
            <a:r>
              <a:rPr lang="fi-FI" sz="3200" b="0" dirty="0" err="1"/>
              <a:t>passenger</a:t>
            </a:r>
            <a:r>
              <a:rPr lang="fi-FI" sz="3200" b="0" dirty="0"/>
              <a:t> </a:t>
            </a:r>
            <a:r>
              <a:rPr lang="fi-FI" sz="3200" b="0" dirty="0" err="1"/>
              <a:t>cars</a:t>
            </a:r>
            <a:r>
              <a:rPr lang="fi-FI" sz="3200" b="0" dirty="0"/>
              <a:t>, </a:t>
            </a:r>
            <a:r>
              <a:rPr lang="fi-FI" sz="3200" b="0" dirty="0" err="1"/>
              <a:t>plug</a:t>
            </a:r>
            <a:r>
              <a:rPr lang="fi-FI" sz="3200" b="0" dirty="0"/>
              <a:t>-in </a:t>
            </a:r>
            <a:r>
              <a:rPr lang="fi-FI" sz="3200" b="0" dirty="0" err="1"/>
              <a:t>hybrid</a:t>
            </a:r>
            <a:r>
              <a:rPr lang="fi-FI" sz="3200" b="0" dirty="0"/>
              <a:t> </a:t>
            </a:r>
            <a:r>
              <a:rPr lang="fi-FI" sz="3200" b="0" dirty="0" err="1"/>
              <a:t>cars</a:t>
            </a:r>
            <a:r>
              <a:rPr lang="fi-FI" sz="3200" b="0" dirty="0"/>
              <a:t> </a:t>
            </a:r>
            <a:r>
              <a:rPr lang="fi-FI" sz="3200" b="0" dirty="0" err="1"/>
              <a:t>not</a:t>
            </a:r>
            <a:r>
              <a:rPr lang="fi-FI" sz="3200" b="0" dirty="0"/>
              <a:t> </a:t>
            </a:r>
            <a:r>
              <a:rPr lang="fi-FI" sz="3200" b="0" dirty="0" err="1"/>
              <a:t>included</a:t>
            </a:r>
            <a:r>
              <a:rPr lang="fi-FI" sz="3200" b="0" dirty="0"/>
              <a:t>)</a:t>
            </a:r>
            <a:endParaRPr lang="fi-FI" sz="3800" dirty="0"/>
          </a:p>
        </p:txBody>
      </p:sp>
      <p:sp>
        <p:nvSpPr>
          <p:cNvPr id="4" name="Päivämäärän paikkamerkki 3">
            <a:extLst>
              <a:ext uri="{FF2B5EF4-FFF2-40B4-BE49-F238E27FC236}">
                <a16:creationId xmlns:a16="http://schemas.microsoft.com/office/drawing/2014/main" id="{74DC9818-09E7-48DE-ADA5-FE826E40D92E}"/>
              </a:ext>
            </a:extLst>
          </p:cNvPr>
          <p:cNvSpPr>
            <a:spLocks noGrp="1"/>
          </p:cNvSpPr>
          <p:nvPr>
            <p:ph type="dt" sz="half" idx="10"/>
          </p:nvPr>
        </p:nvSpPr>
        <p:spPr/>
        <p:txBody>
          <a:bodyPr/>
          <a:lstStyle/>
          <a:p>
            <a:r>
              <a:rPr lang="fi-FI"/>
              <a:t>12.1.2022</a:t>
            </a:r>
            <a:endParaRPr lang="en-US" dirty="0"/>
          </a:p>
        </p:txBody>
      </p:sp>
      <p:sp>
        <p:nvSpPr>
          <p:cNvPr id="5" name="Dian numeron paikkamerkki 4">
            <a:extLst>
              <a:ext uri="{FF2B5EF4-FFF2-40B4-BE49-F238E27FC236}">
                <a16:creationId xmlns:a16="http://schemas.microsoft.com/office/drawing/2014/main" id="{74AD7C96-3438-4DF1-B6F6-D6A0EF6C2B23}"/>
              </a:ext>
            </a:extLst>
          </p:cNvPr>
          <p:cNvSpPr>
            <a:spLocks noGrp="1"/>
          </p:cNvSpPr>
          <p:nvPr>
            <p:ph type="sldNum" sz="quarter" idx="12"/>
          </p:nvPr>
        </p:nvSpPr>
        <p:spPr/>
        <p:txBody>
          <a:bodyPr/>
          <a:lstStyle/>
          <a:p>
            <a:fld id="{D5CDC59A-8C4B-3741-8921-09D2C8EE8BFB}" type="slidenum">
              <a:rPr lang="en-US" smtClean="0"/>
              <a:t>36</a:t>
            </a:fld>
            <a:endParaRPr lang="en-US" dirty="0"/>
          </a:p>
        </p:txBody>
      </p:sp>
      <p:graphicFrame>
        <p:nvGraphicFramePr>
          <p:cNvPr id="8" name="Kaavio 1">
            <a:extLst>
              <a:ext uri="{FF2B5EF4-FFF2-40B4-BE49-F238E27FC236}">
                <a16:creationId xmlns:a16="http://schemas.microsoft.com/office/drawing/2014/main" id="{91138646-3797-47E5-A87C-349E9AA14CE1}"/>
              </a:ext>
            </a:extLst>
          </p:cNvPr>
          <p:cNvGraphicFramePr>
            <a:graphicFrameLocks noGrp="1"/>
          </p:cNvGraphicFramePr>
          <p:nvPr>
            <p:extLst>
              <p:ext uri="{D42A27DB-BD31-4B8C-83A1-F6EECF244321}">
                <p14:modId xmlns:p14="http://schemas.microsoft.com/office/powerpoint/2010/main" val="4255133797"/>
              </p:ext>
            </p:extLst>
          </p:nvPr>
        </p:nvGraphicFramePr>
        <p:xfrm>
          <a:off x="1193179" y="1838697"/>
          <a:ext cx="9578899" cy="45176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5653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B34E4C-C525-42EE-B90B-68B9678C12BF}"/>
              </a:ext>
            </a:extLst>
          </p:cNvPr>
          <p:cNvSpPr>
            <a:spLocks noGrp="1"/>
          </p:cNvSpPr>
          <p:nvPr>
            <p:ph type="title"/>
          </p:nvPr>
        </p:nvSpPr>
        <p:spPr>
          <a:xfrm>
            <a:off x="614081" y="365125"/>
            <a:ext cx="10277238" cy="1325563"/>
          </a:xfrm>
        </p:spPr>
        <p:txBody>
          <a:bodyPr>
            <a:normAutofit/>
          </a:bodyPr>
          <a:lstStyle/>
          <a:p>
            <a:r>
              <a:rPr lang="fi-FI" sz="3600" dirty="0" err="1"/>
              <a:t>Alternative</a:t>
            </a:r>
            <a:r>
              <a:rPr lang="fi-FI" sz="3600" dirty="0"/>
              <a:t> </a:t>
            </a:r>
            <a:r>
              <a:rPr lang="fi-FI" sz="3600" dirty="0" err="1"/>
              <a:t>power</a:t>
            </a:r>
            <a:r>
              <a:rPr lang="fi-FI" sz="3600" dirty="0"/>
              <a:t> </a:t>
            </a:r>
            <a:r>
              <a:rPr lang="fi-FI" sz="3600" dirty="0" err="1"/>
              <a:t>sources</a:t>
            </a:r>
            <a:r>
              <a:rPr lang="fi-FI" sz="3600" dirty="0"/>
              <a:t> </a:t>
            </a:r>
            <a:r>
              <a:rPr lang="en-US" sz="3600" dirty="0"/>
              <a:t>for the first registration of passenger cars</a:t>
            </a:r>
            <a:endParaRPr lang="fi-FI" sz="3600" dirty="0"/>
          </a:p>
        </p:txBody>
      </p:sp>
      <p:sp>
        <p:nvSpPr>
          <p:cNvPr id="4" name="Päivämäärän paikkamerkki 3">
            <a:extLst>
              <a:ext uri="{FF2B5EF4-FFF2-40B4-BE49-F238E27FC236}">
                <a16:creationId xmlns:a16="http://schemas.microsoft.com/office/drawing/2014/main" id="{5113EFE7-7999-4FD6-980F-9DADE34CF53B}"/>
              </a:ext>
            </a:extLst>
          </p:cNvPr>
          <p:cNvSpPr>
            <a:spLocks noGrp="1"/>
          </p:cNvSpPr>
          <p:nvPr>
            <p:ph type="dt" sz="half" idx="10"/>
          </p:nvPr>
        </p:nvSpPr>
        <p:spPr/>
        <p:txBody>
          <a:bodyPr/>
          <a:lstStyle/>
          <a:p>
            <a:r>
              <a:rPr lang="fi-FI"/>
              <a:t>12.1.2022</a:t>
            </a:r>
            <a:endParaRPr lang="en-US" dirty="0"/>
          </a:p>
        </p:txBody>
      </p:sp>
      <p:sp>
        <p:nvSpPr>
          <p:cNvPr id="5" name="Dian numeron paikkamerkki 4">
            <a:extLst>
              <a:ext uri="{FF2B5EF4-FFF2-40B4-BE49-F238E27FC236}">
                <a16:creationId xmlns:a16="http://schemas.microsoft.com/office/drawing/2014/main" id="{3A582370-E714-4185-887E-A0F691E79971}"/>
              </a:ext>
            </a:extLst>
          </p:cNvPr>
          <p:cNvSpPr>
            <a:spLocks noGrp="1"/>
          </p:cNvSpPr>
          <p:nvPr>
            <p:ph type="sldNum" sz="quarter" idx="12"/>
          </p:nvPr>
        </p:nvSpPr>
        <p:spPr/>
        <p:txBody>
          <a:bodyPr/>
          <a:lstStyle/>
          <a:p>
            <a:fld id="{D5CDC59A-8C4B-3741-8921-09D2C8EE8BFB}" type="slidenum">
              <a:rPr lang="en-US" smtClean="0"/>
              <a:t>37</a:t>
            </a:fld>
            <a:endParaRPr lang="en-US" dirty="0"/>
          </a:p>
        </p:txBody>
      </p:sp>
      <p:graphicFrame>
        <p:nvGraphicFramePr>
          <p:cNvPr id="8" name="Kaavio 1">
            <a:extLst>
              <a:ext uri="{FF2B5EF4-FFF2-40B4-BE49-F238E27FC236}">
                <a16:creationId xmlns:a16="http://schemas.microsoft.com/office/drawing/2014/main" id="{B5174040-615E-4CDA-994B-5E1F752A6978}"/>
              </a:ext>
            </a:extLst>
          </p:cNvPr>
          <p:cNvGraphicFramePr>
            <a:graphicFrameLocks noGrp="1"/>
          </p:cNvGraphicFramePr>
          <p:nvPr>
            <p:extLst>
              <p:ext uri="{D42A27DB-BD31-4B8C-83A1-F6EECF244321}">
                <p14:modId xmlns:p14="http://schemas.microsoft.com/office/powerpoint/2010/main" val="712239846"/>
              </p:ext>
            </p:extLst>
          </p:nvPr>
        </p:nvGraphicFramePr>
        <p:xfrm>
          <a:off x="1245179" y="1690688"/>
          <a:ext cx="9343635" cy="47824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5177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EA183-91CE-0954-C0DF-64513134EFA4}"/>
              </a:ext>
            </a:extLst>
          </p:cNvPr>
          <p:cNvSpPr>
            <a:spLocks noGrp="1"/>
          </p:cNvSpPr>
          <p:nvPr>
            <p:ph type="title"/>
          </p:nvPr>
        </p:nvSpPr>
        <p:spPr>
          <a:xfrm>
            <a:off x="1559828" y="365125"/>
            <a:ext cx="9478683" cy="1325563"/>
          </a:xfrm>
        </p:spPr>
        <p:txBody>
          <a:bodyPr/>
          <a:lstStyle/>
          <a:p>
            <a:r>
              <a:rPr lang="fi-FI" dirty="0" err="1"/>
              <a:t>Alternative</a:t>
            </a:r>
            <a:r>
              <a:rPr lang="fi-FI" dirty="0"/>
              <a:t> </a:t>
            </a:r>
            <a:r>
              <a:rPr lang="fi-FI" dirty="0" err="1"/>
              <a:t>power</a:t>
            </a:r>
            <a:r>
              <a:rPr lang="fi-FI" dirty="0"/>
              <a:t> </a:t>
            </a:r>
            <a:r>
              <a:rPr lang="fi-FI" dirty="0" err="1"/>
              <a:t>sources</a:t>
            </a:r>
            <a:r>
              <a:rPr lang="fi-FI" dirty="0"/>
              <a:t> in </a:t>
            </a:r>
            <a:r>
              <a:rPr lang="fi-FI" dirty="0" err="1"/>
              <a:t>passenger</a:t>
            </a:r>
            <a:r>
              <a:rPr lang="fi-FI" dirty="0"/>
              <a:t> </a:t>
            </a:r>
            <a:r>
              <a:rPr lang="fi-FI" dirty="0" err="1"/>
              <a:t>cars</a:t>
            </a:r>
            <a:r>
              <a:rPr lang="fi-FI" dirty="0"/>
              <a:t> in </a:t>
            </a:r>
            <a:r>
              <a:rPr lang="fi-FI" dirty="0" err="1"/>
              <a:t>traffic</a:t>
            </a:r>
            <a:r>
              <a:rPr lang="fi-FI" dirty="0"/>
              <a:t> </a:t>
            </a:r>
            <a:r>
              <a:rPr lang="fi-FI" dirty="0" err="1"/>
              <a:t>by</a:t>
            </a:r>
            <a:r>
              <a:rPr lang="fi-FI" dirty="0"/>
              <a:t> </a:t>
            </a:r>
            <a:r>
              <a:rPr lang="fi-FI" dirty="0" err="1"/>
              <a:t>end</a:t>
            </a:r>
            <a:r>
              <a:rPr lang="fi-FI" dirty="0"/>
              <a:t> of </a:t>
            </a:r>
            <a:r>
              <a:rPr lang="fi-FI" dirty="0" err="1"/>
              <a:t>the</a:t>
            </a:r>
            <a:r>
              <a:rPr lang="fi-FI" dirty="0"/>
              <a:t> </a:t>
            </a:r>
            <a:r>
              <a:rPr lang="fi-FI" dirty="0" err="1"/>
              <a:t>year</a:t>
            </a:r>
            <a:endParaRPr lang="en-US" dirty="0"/>
          </a:p>
        </p:txBody>
      </p:sp>
      <p:sp>
        <p:nvSpPr>
          <p:cNvPr id="4" name="Date Placeholder 3">
            <a:extLst>
              <a:ext uri="{FF2B5EF4-FFF2-40B4-BE49-F238E27FC236}">
                <a16:creationId xmlns:a16="http://schemas.microsoft.com/office/drawing/2014/main" id="{04F1BBB1-C9FA-D30E-1D8A-DC6CA86C15BA}"/>
              </a:ext>
            </a:extLst>
          </p:cNvPr>
          <p:cNvSpPr>
            <a:spLocks noGrp="1"/>
          </p:cNvSpPr>
          <p:nvPr>
            <p:ph type="dt" sz="half" idx="10"/>
          </p:nvPr>
        </p:nvSpPr>
        <p:spPr/>
        <p:txBody>
          <a:bodyPr/>
          <a:lstStyle/>
          <a:p>
            <a:r>
              <a:rPr lang="fi-FI"/>
              <a:t>12.1.2022</a:t>
            </a:r>
            <a:endParaRPr lang="en-US" dirty="0"/>
          </a:p>
        </p:txBody>
      </p:sp>
      <p:sp>
        <p:nvSpPr>
          <p:cNvPr id="5" name="Slide Number Placeholder 4">
            <a:extLst>
              <a:ext uri="{FF2B5EF4-FFF2-40B4-BE49-F238E27FC236}">
                <a16:creationId xmlns:a16="http://schemas.microsoft.com/office/drawing/2014/main" id="{027F7CCF-C4CF-CEE0-771D-80C32779D1A3}"/>
              </a:ext>
            </a:extLst>
          </p:cNvPr>
          <p:cNvSpPr>
            <a:spLocks noGrp="1"/>
          </p:cNvSpPr>
          <p:nvPr>
            <p:ph type="sldNum" sz="quarter" idx="12"/>
          </p:nvPr>
        </p:nvSpPr>
        <p:spPr/>
        <p:txBody>
          <a:bodyPr/>
          <a:lstStyle/>
          <a:p>
            <a:fld id="{D5CDC59A-8C4B-3741-8921-09D2C8EE8BFB}" type="slidenum">
              <a:rPr lang="en-US" smtClean="0"/>
              <a:t>38</a:t>
            </a:fld>
            <a:endParaRPr lang="en-US" dirty="0"/>
          </a:p>
        </p:txBody>
      </p:sp>
      <p:graphicFrame>
        <p:nvGraphicFramePr>
          <p:cNvPr id="6" name="Kaavio 1">
            <a:extLst>
              <a:ext uri="{FF2B5EF4-FFF2-40B4-BE49-F238E27FC236}">
                <a16:creationId xmlns:a16="http://schemas.microsoft.com/office/drawing/2014/main" id="{D445FDEF-1212-4BA4-9FD7-3A4339E646B8}"/>
              </a:ext>
            </a:extLst>
          </p:cNvPr>
          <p:cNvGraphicFramePr>
            <a:graphicFrameLocks noGrp="1"/>
          </p:cNvGraphicFramePr>
          <p:nvPr>
            <p:extLst>
              <p:ext uri="{D42A27DB-BD31-4B8C-83A1-F6EECF244321}">
                <p14:modId xmlns:p14="http://schemas.microsoft.com/office/powerpoint/2010/main" val="1928630991"/>
              </p:ext>
            </p:extLst>
          </p:nvPr>
        </p:nvGraphicFramePr>
        <p:xfrm>
          <a:off x="711140" y="1690688"/>
          <a:ext cx="11176060" cy="4665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898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500824-1298-4564-8CC9-71A20824E147}"/>
              </a:ext>
            </a:extLst>
          </p:cNvPr>
          <p:cNvSpPr>
            <a:spLocks noGrp="1"/>
          </p:cNvSpPr>
          <p:nvPr>
            <p:ph type="title"/>
          </p:nvPr>
        </p:nvSpPr>
        <p:spPr>
          <a:xfrm>
            <a:off x="614081" y="365125"/>
            <a:ext cx="9478683" cy="1099781"/>
          </a:xfrm>
        </p:spPr>
        <p:txBody>
          <a:bodyPr/>
          <a:lstStyle/>
          <a:p>
            <a:r>
              <a:rPr lang="en-GB" altLang="fi-FI" dirty="0"/>
              <a:t>Electricity consumption</a:t>
            </a:r>
            <a:r>
              <a:rPr lang="fi-FI" altLang="fi-FI" dirty="0"/>
              <a:t> 2022</a:t>
            </a:r>
            <a:endParaRPr lang="fi-FI" dirty="0"/>
          </a:p>
        </p:txBody>
      </p:sp>
      <p:sp>
        <p:nvSpPr>
          <p:cNvPr id="4" name="Päivämäärän paikkamerkki 3">
            <a:extLst>
              <a:ext uri="{FF2B5EF4-FFF2-40B4-BE49-F238E27FC236}">
                <a16:creationId xmlns:a16="http://schemas.microsoft.com/office/drawing/2014/main" id="{26CFBD65-009B-4BFF-A15E-F6E32AA9815C}"/>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E8733339-AF27-411C-B556-3224E4E06E0D}"/>
              </a:ext>
            </a:extLst>
          </p:cNvPr>
          <p:cNvSpPr>
            <a:spLocks noGrp="1"/>
          </p:cNvSpPr>
          <p:nvPr>
            <p:ph type="sldNum" sz="quarter" idx="12"/>
          </p:nvPr>
        </p:nvSpPr>
        <p:spPr/>
        <p:txBody>
          <a:bodyPr/>
          <a:lstStyle/>
          <a:p>
            <a:fld id="{D5CDC59A-8C4B-3741-8921-09D2C8EE8BFB}" type="slidenum">
              <a:rPr lang="en-US" smtClean="0"/>
              <a:t>4</a:t>
            </a:fld>
            <a:endParaRPr lang="en-US" dirty="0"/>
          </a:p>
        </p:txBody>
      </p:sp>
      <p:graphicFrame>
        <p:nvGraphicFramePr>
          <p:cNvPr id="5" name="Chart 4">
            <a:extLst>
              <a:ext uri="{FF2B5EF4-FFF2-40B4-BE49-F238E27FC236}">
                <a16:creationId xmlns:a16="http://schemas.microsoft.com/office/drawing/2014/main" id="{0DDE9458-FF3C-3728-8D8F-09DC95D583C8}"/>
              </a:ext>
            </a:extLst>
          </p:cNvPr>
          <p:cNvGraphicFramePr>
            <a:graphicFrameLocks noGrp="1"/>
          </p:cNvGraphicFramePr>
          <p:nvPr>
            <p:extLst>
              <p:ext uri="{D42A27DB-BD31-4B8C-83A1-F6EECF244321}">
                <p14:modId xmlns:p14="http://schemas.microsoft.com/office/powerpoint/2010/main" val="3726065873"/>
              </p:ext>
            </p:extLst>
          </p:nvPr>
        </p:nvGraphicFramePr>
        <p:xfrm>
          <a:off x="1939193" y="1193180"/>
          <a:ext cx="8649622" cy="50346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00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ED915A-AB84-43AE-9D40-B77549F5F6D5}"/>
              </a:ext>
            </a:extLst>
          </p:cNvPr>
          <p:cNvSpPr>
            <a:spLocks noGrp="1"/>
          </p:cNvSpPr>
          <p:nvPr>
            <p:ph type="title"/>
          </p:nvPr>
        </p:nvSpPr>
        <p:spPr>
          <a:xfrm>
            <a:off x="614081" y="365125"/>
            <a:ext cx="10843351" cy="1325563"/>
          </a:xfrm>
        </p:spPr>
        <p:txBody>
          <a:bodyPr>
            <a:normAutofit fontScale="90000"/>
          </a:bodyPr>
          <a:lstStyle/>
          <a:p>
            <a:r>
              <a:rPr lang="en-GB" altLang="fi-FI" dirty="0"/>
              <a:t>Electricity consumption of industry decreased 6 percent</a:t>
            </a:r>
            <a:br>
              <a:rPr lang="en-GB" altLang="fi-FI" dirty="0"/>
            </a:br>
            <a:r>
              <a:rPr lang="en-GB" altLang="fi-FI" sz="3600" b="0" dirty="0"/>
              <a:t>Consumption total 36 </a:t>
            </a:r>
            <a:r>
              <a:rPr lang="en-GB" altLang="fi-FI" sz="3600" b="0" dirty="0" err="1"/>
              <a:t>TWh</a:t>
            </a:r>
            <a:endParaRPr lang="fi-FI" sz="3600" b="0" dirty="0"/>
          </a:p>
        </p:txBody>
      </p:sp>
      <p:sp>
        <p:nvSpPr>
          <p:cNvPr id="4" name="Päivämäärän paikkamerkki 3">
            <a:extLst>
              <a:ext uri="{FF2B5EF4-FFF2-40B4-BE49-F238E27FC236}">
                <a16:creationId xmlns:a16="http://schemas.microsoft.com/office/drawing/2014/main" id="{9E7E9A6B-7EC3-4C78-84CC-9C258C2A4D9E}"/>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C43E2939-1AA0-40D2-B252-80764685CEC8}"/>
              </a:ext>
            </a:extLst>
          </p:cNvPr>
          <p:cNvSpPr>
            <a:spLocks noGrp="1"/>
          </p:cNvSpPr>
          <p:nvPr>
            <p:ph type="sldNum" sz="quarter" idx="12"/>
          </p:nvPr>
        </p:nvSpPr>
        <p:spPr/>
        <p:txBody>
          <a:bodyPr/>
          <a:lstStyle/>
          <a:p>
            <a:fld id="{D5CDC59A-8C4B-3741-8921-09D2C8EE8BFB}" type="slidenum">
              <a:rPr lang="en-US" smtClean="0"/>
              <a:t>5</a:t>
            </a:fld>
            <a:endParaRPr lang="en-US" dirty="0"/>
          </a:p>
        </p:txBody>
      </p:sp>
      <p:graphicFrame>
        <p:nvGraphicFramePr>
          <p:cNvPr id="3" name="Chart 2">
            <a:extLst>
              <a:ext uri="{FF2B5EF4-FFF2-40B4-BE49-F238E27FC236}">
                <a16:creationId xmlns:a16="http://schemas.microsoft.com/office/drawing/2014/main" id="{57521E48-0C26-933A-26A1-1AE3A2A80D15}"/>
              </a:ext>
            </a:extLst>
          </p:cNvPr>
          <p:cNvGraphicFramePr>
            <a:graphicFrameLocks noGrp="1"/>
          </p:cNvGraphicFramePr>
          <p:nvPr>
            <p:extLst>
              <p:ext uri="{D42A27DB-BD31-4B8C-83A1-F6EECF244321}">
                <p14:modId xmlns:p14="http://schemas.microsoft.com/office/powerpoint/2010/main" val="3009743727"/>
              </p:ext>
            </p:extLst>
          </p:nvPr>
        </p:nvGraphicFramePr>
        <p:xfrm>
          <a:off x="2352675" y="1573666"/>
          <a:ext cx="7486650" cy="4581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903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126348-3E5A-4764-8151-5552649E7941}"/>
              </a:ext>
            </a:extLst>
          </p:cNvPr>
          <p:cNvSpPr>
            <a:spLocks noGrp="1"/>
          </p:cNvSpPr>
          <p:nvPr>
            <p:ph type="title"/>
          </p:nvPr>
        </p:nvSpPr>
        <p:spPr>
          <a:xfrm>
            <a:off x="614081" y="365125"/>
            <a:ext cx="10092389" cy="1325563"/>
          </a:xfrm>
        </p:spPr>
        <p:txBody>
          <a:bodyPr/>
          <a:lstStyle/>
          <a:p>
            <a:r>
              <a:rPr lang="fi-FI" altLang="fi-FI" dirty="0"/>
              <a:t>Industrial </a:t>
            </a:r>
            <a:r>
              <a:rPr lang="fi-FI" altLang="fi-FI" dirty="0" err="1"/>
              <a:t>electricity</a:t>
            </a:r>
            <a:r>
              <a:rPr lang="fi-FI" altLang="fi-FI" dirty="0"/>
              <a:t> </a:t>
            </a:r>
            <a:r>
              <a:rPr lang="fi-FI" altLang="fi-FI" dirty="0" err="1"/>
              <a:t>consumption</a:t>
            </a:r>
            <a:r>
              <a:rPr lang="fi-FI" altLang="fi-FI" dirty="0"/>
              <a:t> 2021-2022:</a:t>
            </a:r>
            <a:br>
              <a:rPr lang="fi-FI" altLang="fi-FI" dirty="0"/>
            </a:br>
            <a:r>
              <a:rPr lang="fi-FI" altLang="fi-FI" sz="3600" b="0" dirty="0" err="1"/>
              <a:t>most</a:t>
            </a:r>
            <a:r>
              <a:rPr lang="fi-FI" altLang="fi-FI" sz="3600" b="0" dirty="0"/>
              <a:t> of </a:t>
            </a:r>
            <a:r>
              <a:rPr lang="fi-FI" altLang="fi-FI" sz="3600" b="0" dirty="0" err="1"/>
              <a:t>decrease</a:t>
            </a:r>
            <a:r>
              <a:rPr lang="fi-FI" altLang="fi-FI" sz="3600" b="0" dirty="0"/>
              <a:t> in </a:t>
            </a:r>
            <a:r>
              <a:rPr lang="fi-FI" altLang="fi-FI" sz="3600" b="0" dirty="0" err="1"/>
              <a:t>forest</a:t>
            </a:r>
            <a:r>
              <a:rPr lang="fi-FI" altLang="fi-FI" sz="3600" b="0" dirty="0"/>
              <a:t> </a:t>
            </a:r>
            <a:r>
              <a:rPr lang="fi-FI" altLang="fi-FI" sz="3600" b="0" dirty="0" err="1"/>
              <a:t>industry</a:t>
            </a:r>
            <a:endParaRPr lang="fi-FI" sz="3600" b="0" dirty="0"/>
          </a:p>
        </p:txBody>
      </p:sp>
      <p:sp>
        <p:nvSpPr>
          <p:cNvPr id="4" name="Päivämäärän paikkamerkki 3">
            <a:extLst>
              <a:ext uri="{FF2B5EF4-FFF2-40B4-BE49-F238E27FC236}">
                <a16:creationId xmlns:a16="http://schemas.microsoft.com/office/drawing/2014/main" id="{8C7C48CD-D81D-48FB-8415-608EB6E9AA00}"/>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82A7FEEA-9B7E-4110-AE15-EAAF65AD6A64}"/>
              </a:ext>
            </a:extLst>
          </p:cNvPr>
          <p:cNvSpPr>
            <a:spLocks noGrp="1"/>
          </p:cNvSpPr>
          <p:nvPr>
            <p:ph type="sldNum" sz="quarter" idx="12"/>
          </p:nvPr>
        </p:nvSpPr>
        <p:spPr/>
        <p:txBody>
          <a:bodyPr/>
          <a:lstStyle/>
          <a:p>
            <a:fld id="{D5CDC59A-8C4B-3741-8921-09D2C8EE8BFB}" type="slidenum">
              <a:rPr lang="en-US" smtClean="0"/>
              <a:t>6</a:t>
            </a:fld>
            <a:endParaRPr lang="en-US" dirty="0"/>
          </a:p>
        </p:txBody>
      </p:sp>
      <p:graphicFrame>
        <p:nvGraphicFramePr>
          <p:cNvPr id="3" name="Chart 2">
            <a:extLst>
              <a:ext uri="{FF2B5EF4-FFF2-40B4-BE49-F238E27FC236}">
                <a16:creationId xmlns:a16="http://schemas.microsoft.com/office/drawing/2014/main" id="{DDC3568E-A6AE-B931-3D78-162767767573}"/>
              </a:ext>
            </a:extLst>
          </p:cNvPr>
          <p:cNvGraphicFramePr>
            <a:graphicFrameLocks noGrp="1"/>
          </p:cNvGraphicFramePr>
          <p:nvPr>
            <p:extLst>
              <p:ext uri="{D42A27DB-BD31-4B8C-83A1-F6EECF244321}">
                <p14:modId xmlns:p14="http://schemas.microsoft.com/office/powerpoint/2010/main" val="2793158002"/>
              </p:ext>
            </p:extLst>
          </p:nvPr>
        </p:nvGraphicFramePr>
        <p:xfrm>
          <a:off x="2164599" y="1690688"/>
          <a:ext cx="7336451" cy="4581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735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15C73A-3AD4-4165-B19D-70CF8CF91965}"/>
              </a:ext>
            </a:extLst>
          </p:cNvPr>
          <p:cNvSpPr>
            <a:spLocks noGrp="1"/>
          </p:cNvSpPr>
          <p:nvPr>
            <p:ph type="title"/>
          </p:nvPr>
        </p:nvSpPr>
        <p:spPr>
          <a:xfrm>
            <a:off x="614082" y="365125"/>
            <a:ext cx="11095566" cy="1046425"/>
          </a:xfrm>
        </p:spPr>
        <p:txBody>
          <a:bodyPr>
            <a:normAutofit/>
          </a:bodyPr>
          <a:lstStyle/>
          <a:p>
            <a:r>
              <a:rPr lang="fi-FI" altLang="fi-FI" sz="3600" dirty="0" err="1"/>
              <a:t>Change</a:t>
            </a:r>
            <a:r>
              <a:rPr lang="fi-FI" altLang="fi-FI" sz="3600" dirty="0"/>
              <a:t> of Industrial </a:t>
            </a:r>
            <a:r>
              <a:rPr lang="fi-FI" altLang="fi-FI" sz="3600" dirty="0" err="1"/>
              <a:t>Electricity</a:t>
            </a:r>
            <a:r>
              <a:rPr lang="fi-FI" altLang="fi-FI" sz="3600" dirty="0"/>
              <a:t> </a:t>
            </a:r>
            <a:r>
              <a:rPr lang="fi-FI" altLang="fi-FI" sz="3600" dirty="0" err="1"/>
              <a:t>Consumption</a:t>
            </a:r>
            <a:r>
              <a:rPr lang="fi-FI" altLang="fi-FI" sz="3600" dirty="0"/>
              <a:t> 2021-2022</a:t>
            </a:r>
            <a:endParaRPr lang="fi-FI" sz="3600" dirty="0"/>
          </a:p>
        </p:txBody>
      </p:sp>
      <p:sp>
        <p:nvSpPr>
          <p:cNvPr id="4" name="Päivämäärän paikkamerkki 3">
            <a:extLst>
              <a:ext uri="{FF2B5EF4-FFF2-40B4-BE49-F238E27FC236}">
                <a16:creationId xmlns:a16="http://schemas.microsoft.com/office/drawing/2014/main" id="{D0EF6464-0638-4236-817A-216315372910}"/>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07CFFD20-BF61-4C0F-BC15-D435ED8680AA}"/>
              </a:ext>
            </a:extLst>
          </p:cNvPr>
          <p:cNvSpPr>
            <a:spLocks noGrp="1"/>
          </p:cNvSpPr>
          <p:nvPr>
            <p:ph type="sldNum" sz="quarter" idx="12"/>
          </p:nvPr>
        </p:nvSpPr>
        <p:spPr/>
        <p:txBody>
          <a:bodyPr/>
          <a:lstStyle/>
          <a:p>
            <a:fld id="{D5CDC59A-8C4B-3741-8921-09D2C8EE8BFB}" type="slidenum">
              <a:rPr lang="en-US" smtClean="0"/>
              <a:t>7</a:t>
            </a:fld>
            <a:endParaRPr lang="en-US" dirty="0"/>
          </a:p>
        </p:txBody>
      </p:sp>
      <p:graphicFrame>
        <p:nvGraphicFramePr>
          <p:cNvPr id="3" name="Chart 2">
            <a:extLst>
              <a:ext uri="{FF2B5EF4-FFF2-40B4-BE49-F238E27FC236}">
                <a16:creationId xmlns:a16="http://schemas.microsoft.com/office/drawing/2014/main" id="{02ED1FC0-24A6-407A-2C6E-9463E75B55F0}"/>
              </a:ext>
            </a:extLst>
          </p:cNvPr>
          <p:cNvGraphicFramePr>
            <a:graphicFrameLocks noGrp="1"/>
          </p:cNvGraphicFramePr>
          <p:nvPr>
            <p:extLst>
              <p:ext uri="{D42A27DB-BD31-4B8C-83A1-F6EECF244321}">
                <p14:modId xmlns:p14="http://schemas.microsoft.com/office/powerpoint/2010/main" val="724517723"/>
              </p:ext>
            </p:extLst>
          </p:nvPr>
        </p:nvGraphicFramePr>
        <p:xfrm>
          <a:off x="1868805" y="1411551"/>
          <a:ext cx="8294098" cy="494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38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E1234E-9C81-4DC3-884A-21FC9818EEC3}"/>
              </a:ext>
            </a:extLst>
          </p:cNvPr>
          <p:cNvSpPr>
            <a:spLocks noGrp="1"/>
          </p:cNvSpPr>
          <p:nvPr>
            <p:ph type="title"/>
          </p:nvPr>
        </p:nvSpPr>
        <p:spPr>
          <a:xfrm>
            <a:off x="614081" y="365125"/>
            <a:ext cx="10589538" cy="1081935"/>
          </a:xfrm>
        </p:spPr>
        <p:txBody>
          <a:bodyPr>
            <a:normAutofit/>
          </a:bodyPr>
          <a:lstStyle/>
          <a:p>
            <a:r>
              <a:rPr lang="en-GB" altLang="fi-FI" dirty="0"/>
              <a:t>Electricity by energy source </a:t>
            </a:r>
            <a:r>
              <a:rPr lang="fi-FI" altLang="fi-FI" dirty="0"/>
              <a:t>and net </a:t>
            </a:r>
            <a:r>
              <a:rPr lang="fi-FI" altLang="fi-FI" dirty="0" err="1"/>
              <a:t>imports</a:t>
            </a:r>
            <a:r>
              <a:rPr lang="fi-FI" altLang="fi-FI" dirty="0"/>
              <a:t> 2022</a:t>
            </a:r>
            <a:endParaRPr lang="fi-FI" dirty="0"/>
          </a:p>
        </p:txBody>
      </p:sp>
      <p:sp>
        <p:nvSpPr>
          <p:cNvPr id="4" name="Päivämäärän paikkamerkki 3">
            <a:extLst>
              <a:ext uri="{FF2B5EF4-FFF2-40B4-BE49-F238E27FC236}">
                <a16:creationId xmlns:a16="http://schemas.microsoft.com/office/drawing/2014/main" id="{0F0895D2-7FE0-4E44-8008-C8A133A03213}"/>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33E98167-0635-4892-ABF8-578643B268A9}"/>
              </a:ext>
            </a:extLst>
          </p:cNvPr>
          <p:cNvSpPr>
            <a:spLocks noGrp="1"/>
          </p:cNvSpPr>
          <p:nvPr>
            <p:ph type="sldNum" sz="quarter" idx="12"/>
          </p:nvPr>
        </p:nvSpPr>
        <p:spPr/>
        <p:txBody>
          <a:bodyPr/>
          <a:lstStyle/>
          <a:p>
            <a:fld id="{D5CDC59A-8C4B-3741-8921-09D2C8EE8BFB}" type="slidenum">
              <a:rPr lang="en-US" smtClean="0"/>
              <a:t>8</a:t>
            </a:fld>
            <a:endParaRPr lang="en-US" dirty="0"/>
          </a:p>
        </p:txBody>
      </p:sp>
      <p:graphicFrame>
        <p:nvGraphicFramePr>
          <p:cNvPr id="3" name="Chart 2">
            <a:extLst>
              <a:ext uri="{FF2B5EF4-FFF2-40B4-BE49-F238E27FC236}">
                <a16:creationId xmlns:a16="http://schemas.microsoft.com/office/drawing/2014/main" id="{C7E52420-5216-BC30-BC8C-9C753FA8FE11}"/>
              </a:ext>
            </a:extLst>
          </p:cNvPr>
          <p:cNvGraphicFramePr>
            <a:graphicFrameLocks noGrp="1"/>
          </p:cNvGraphicFramePr>
          <p:nvPr>
            <p:extLst>
              <p:ext uri="{D42A27DB-BD31-4B8C-83A1-F6EECF244321}">
                <p14:modId xmlns:p14="http://schemas.microsoft.com/office/powerpoint/2010/main" val="3159395121"/>
              </p:ext>
            </p:extLst>
          </p:nvPr>
        </p:nvGraphicFramePr>
        <p:xfrm>
          <a:off x="2274297" y="1447060"/>
          <a:ext cx="8314517" cy="47454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2428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BA9CE0-0A1C-4AB3-A52C-59583347BA93}"/>
              </a:ext>
            </a:extLst>
          </p:cNvPr>
          <p:cNvSpPr>
            <a:spLocks noGrp="1"/>
          </p:cNvSpPr>
          <p:nvPr>
            <p:ph type="title"/>
          </p:nvPr>
        </p:nvSpPr>
        <p:spPr>
          <a:xfrm>
            <a:off x="614081" y="206544"/>
            <a:ext cx="10548842" cy="1325563"/>
          </a:xfrm>
        </p:spPr>
        <p:txBody>
          <a:bodyPr/>
          <a:lstStyle/>
          <a:p>
            <a:r>
              <a:rPr lang="fi-FI" altLang="fi-FI" dirty="0" err="1"/>
              <a:t>The</a:t>
            </a:r>
            <a:r>
              <a:rPr lang="fi-FI" altLang="fi-FI" dirty="0"/>
              <a:t> </a:t>
            </a:r>
            <a:r>
              <a:rPr lang="fi-FI" altLang="fi-FI" dirty="0" err="1"/>
              <a:t>share</a:t>
            </a:r>
            <a:r>
              <a:rPr lang="fi-FI" altLang="fi-FI" dirty="0"/>
              <a:t> of CO</a:t>
            </a:r>
            <a:r>
              <a:rPr lang="fi-FI" altLang="fi-FI" baseline="-25000" dirty="0"/>
              <a:t>2</a:t>
            </a:r>
            <a:r>
              <a:rPr lang="fi-FI" dirty="0"/>
              <a:t>-neutral </a:t>
            </a:r>
            <a:r>
              <a:rPr lang="fi-FI" dirty="0" err="1"/>
              <a:t>electricity</a:t>
            </a:r>
            <a:r>
              <a:rPr lang="fi-FI" dirty="0"/>
              <a:t> 89 </a:t>
            </a:r>
            <a:r>
              <a:rPr lang="fi-FI" dirty="0" err="1"/>
              <a:t>percent</a:t>
            </a:r>
            <a:endParaRPr lang="fi-FI" dirty="0"/>
          </a:p>
        </p:txBody>
      </p:sp>
      <p:sp>
        <p:nvSpPr>
          <p:cNvPr id="3" name="Sisällön paikkamerkki 2">
            <a:extLst>
              <a:ext uri="{FF2B5EF4-FFF2-40B4-BE49-F238E27FC236}">
                <a16:creationId xmlns:a16="http://schemas.microsoft.com/office/drawing/2014/main" id="{01F44E44-103C-4E09-BD97-5EA30B885E52}"/>
              </a:ext>
            </a:extLst>
          </p:cNvPr>
          <p:cNvSpPr>
            <a:spLocks noGrp="1"/>
          </p:cNvSpPr>
          <p:nvPr>
            <p:ph idx="1"/>
          </p:nvPr>
        </p:nvSpPr>
        <p:spPr>
          <a:xfrm>
            <a:off x="6572746" y="5485458"/>
            <a:ext cx="4386646" cy="1085912"/>
          </a:xfrm>
        </p:spPr>
        <p:txBody>
          <a:bodyPr/>
          <a:lstStyle/>
          <a:p>
            <a:pPr>
              <a:lnSpc>
                <a:spcPct val="100000"/>
              </a:lnSpc>
              <a:buFont typeface="Wingdings" panose="05000000000000000000" pitchFamily="2" charset="2"/>
              <a:buChar char="ü"/>
            </a:pPr>
            <a:r>
              <a:rPr lang="fi-FI" dirty="0" err="1"/>
              <a:t>Renewable</a:t>
            </a:r>
            <a:r>
              <a:rPr lang="fi-FI" dirty="0"/>
              <a:t>: 54 % (53 % in </a:t>
            </a:r>
            <a:r>
              <a:rPr lang="fi-FI" dirty="0" err="1"/>
              <a:t>year</a:t>
            </a:r>
            <a:r>
              <a:rPr lang="fi-FI" dirty="0"/>
              <a:t> 2021)</a:t>
            </a:r>
          </a:p>
          <a:p>
            <a:pPr>
              <a:lnSpc>
                <a:spcPct val="100000"/>
              </a:lnSpc>
              <a:buFont typeface="Wingdings" panose="05000000000000000000" pitchFamily="2" charset="2"/>
              <a:buChar char="ü"/>
            </a:pPr>
            <a:r>
              <a:rPr lang="fi-FI" altLang="fi-FI" dirty="0"/>
              <a:t>CO</a:t>
            </a:r>
            <a:r>
              <a:rPr lang="fi-FI" altLang="fi-FI" baseline="-25000" dirty="0"/>
              <a:t>2</a:t>
            </a:r>
            <a:r>
              <a:rPr lang="fi-FI" dirty="0"/>
              <a:t>-neutral: 89 % (87 % in </a:t>
            </a:r>
            <a:r>
              <a:rPr lang="fi-FI" dirty="0" err="1"/>
              <a:t>year</a:t>
            </a:r>
            <a:r>
              <a:rPr lang="fi-FI" dirty="0"/>
              <a:t> 2021)</a:t>
            </a:r>
          </a:p>
          <a:p>
            <a:pPr>
              <a:lnSpc>
                <a:spcPct val="100000"/>
              </a:lnSpc>
              <a:buFont typeface="Wingdings" panose="05000000000000000000" pitchFamily="2" charset="2"/>
              <a:buChar char="ü"/>
            </a:pPr>
            <a:r>
              <a:rPr lang="fi-FI" dirty="0" err="1"/>
              <a:t>Domestic</a:t>
            </a:r>
            <a:r>
              <a:rPr lang="fi-FI" dirty="0"/>
              <a:t>: 57 % (57 % in </a:t>
            </a:r>
            <a:r>
              <a:rPr lang="fi-FI" dirty="0" err="1"/>
              <a:t>year</a:t>
            </a:r>
            <a:r>
              <a:rPr lang="fi-FI" dirty="0"/>
              <a:t> 2021)</a:t>
            </a:r>
          </a:p>
        </p:txBody>
      </p:sp>
      <p:sp>
        <p:nvSpPr>
          <p:cNvPr id="4" name="Päivämäärän paikkamerkki 3">
            <a:extLst>
              <a:ext uri="{FF2B5EF4-FFF2-40B4-BE49-F238E27FC236}">
                <a16:creationId xmlns:a16="http://schemas.microsoft.com/office/drawing/2014/main" id="{A85809C5-687D-4640-855A-B08F934198D0}"/>
              </a:ext>
            </a:extLst>
          </p:cNvPr>
          <p:cNvSpPr>
            <a:spLocks noGrp="1"/>
          </p:cNvSpPr>
          <p:nvPr>
            <p:ph type="dt" sz="half" idx="10"/>
          </p:nvPr>
        </p:nvSpPr>
        <p:spPr/>
        <p:txBody>
          <a:bodyPr/>
          <a:lstStyle/>
          <a:p>
            <a:r>
              <a:rPr lang="fi-FI"/>
              <a:t>12.1.2022</a:t>
            </a:r>
            <a:endParaRPr lang="en-US" dirty="0"/>
          </a:p>
        </p:txBody>
      </p:sp>
      <p:sp>
        <p:nvSpPr>
          <p:cNvPr id="6" name="Dian numeron paikkamerkki 5">
            <a:extLst>
              <a:ext uri="{FF2B5EF4-FFF2-40B4-BE49-F238E27FC236}">
                <a16:creationId xmlns:a16="http://schemas.microsoft.com/office/drawing/2014/main" id="{BD2B1686-44BA-4AEF-BD11-6603F236EF6E}"/>
              </a:ext>
            </a:extLst>
          </p:cNvPr>
          <p:cNvSpPr>
            <a:spLocks noGrp="1"/>
          </p:cNvSpPr>
          <p:nvPr>
            <p:ph type="sldNum" sz="quarter" idx="12"/>
          </p:nvPr>
        </p:nvSpPr>
        <p:spPr/>
        <p:txBody>
          <a:bodyPr/>
          <a:lstStyle/>
          <a:p>
            <a:fld id="{D5CDC59A-8C4B-3741-8921-09D2C8EE8BFB}" type="slidenum">
              <a:rPr lang="en-US" smtClean="0"/>
              <a:t>9</a:t>
            </a:fld>
            <a:endParaRPr lang="en-US" dirty="0"/>
          </a:p>
        </p:txBody>
      </p:sp>
      <p:sp>
        <p:nvSpPr>
          <p:cNvPr id="14" name="Tekstiruutu 13">
            <a:extLst>
              <a:ext uri="{FF2B5EF4-FFF2-40B4-BE49-F238E27FC236}">
                <a16:creationId xmlns:a16="http://schemas.microsoft.com/office/drawing/2014/main" id="{71373DE9-B9DF-4ED4-9363-AB0999B5E4EF}"/>
              </a:ext>
            </a:extLst>
          </p:cNvPr>
          <p:cNvSpPr txBox="1"/>
          <p:nvPr/>
        </p:nvSpPr>
        <p:spPr>
          <a:xfrm>
            <a:off x="6371089" y="1679416"/>
            <a:ext cx="704039" cy="400110"/>
          </a:xfrm>
          <a:prstGeom prst="rect">
            <a:avLst/>
          </a:prstGeom>
          <a:noFill/>
        </p:spPr>
        <p:txBody>
          <a:bodyPr wrap="none" rtlCol="0">
            <a:spAutoFit/>
          </a:bodyPr>
          <a:lstStyle/>
          <a:p>
            <a:r>
              <a:rPr lang="fi-FI" sz="2000" b="1" dirty="0">
                <a:solidFill>
                  <a:schemeClr val="accent1"/>
                </a:solidFill>
              </a:rPr>
              <a:t>2021</a:t>
            </a:r>
          </a:p>
        </p:txBody>
      </p:sp>
      <p:sp>
        <p:nvSpPr>
          <p:cNvPr id="15" name="Tekstiruutu 14">
            <a:extLst>
              <a:ext uri="{FF2B5EF4-FFF2-40B4-BE49-F238E27FC236}">
                <a16:creationId xmlns:a16="http://schemas.microsoft.com/office/drawing/2014/main" id="{AB9CB843-CE4B-40CA-8B0C-0ACB8F4C0912}"/>
              </a:ext>
            </a:extLst>
          </p:cNvPr>
          <p:cNvSpPr txBox="1"/>
          <p:nvPr/>
        </p:nvSpPr>
        <p:spPr>
          <a:xfrm>
            <a:off x="643969" y="1692224"/>
            <a:ext cx="704039" cy="400110"/>
          </a:xfrm>
          <a:prstGeom prst="rect">
            <a:avLst/>
          </a:prstGeom>
          <a:noFill/>
        </p:spPr>
        <p:txBody>
          <a:bodyPr wrap="none" rtlCol="0">
            <a:spAutoFit/>
          </a:bodyPr>
          <a:lstStyle/>
          <a:p>
            <a:r>
              <a:rPr lang="fi-FI" sz="2000" b="1" dirty="0">
                <a:solidFill>
                  <a:schemeClr val="accent1"/>
                </a:solidFill>
              </a:rPr>
              <a:t>2022</a:t>
            </a:r>
          </a:p>
        </p:txBody>
      </p:sp>
      <p:graphicFrame>
        <p:nvGraphicFramePr>
          <p:cNvPr id="7" name="Chart 6">
            <a:extLst>
              <a:ext uri="{FF2B5EF4-FFF2-40B4-BE49-F238E27FC236}">
                <a16:creationId xmlns:a16="http://schemas.microsoft.com/office/drawing/2014/main" id="{70955A09-654B-131F-84F9-1020D53DDC89}"/>
              </a:ext>
            </a:extLst>
          </p:cNvPr>
          <p:cNvGraphicFramePr>
            <a:graphicFrameLocks noGrp="1"/>
          </p:cNvGraphicFramePr>
          <p:nvPr>
            <p:extLst>
              <p:ext uri="{D42A27DB-BD31-4B8C-83A1-F6EECF244321}">
                <p14:modId xmlns:p14="http://schemas.microsoft.com/office/powerpoint/2010/main" val="1039609329"/>
              </p:ext>
            </p:extLst>
          </p:nvPr>
        </p:nvGraphicFramePr>
        <p:xfrm>
          <a:off x="-221374" y="1692224"/>
          <a:ext cx="6453051" cy="4429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6022A725-ABA1-09DE-C226-8C0711E73E5F}"/>
              </a:ext>
            </a:extLst>
          </p:cNvPr>
          <p:cNvGraphicFramePr>
            <a:graphicFrameLocks noGrp="1"/>
          </p:cNvGraphicFramePr>
          <p:nvPr>
            <p:extLst>
              <p:ext uri="{D42A27DB-BD31-4B8C-83A1-F6EECF244321}">
                <p14:modId xmlns:p14="http://schemas.microsoft.com/office/powerpoint/2010/main" val="854382837"/>
              </p:ext>
            </p:extLst>
          </p:nvPr>
        </p:nvGraphicFramePr>
        <p:xfrm>
          <a:off x="5888502" y="1532107"/>
          <a:ext cx="6146744" cy="3864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2126876"/>
      </p:ext>
    </p:extLst>
  </p:cSld>
  <p:clrMapOvr>
    <a:masterClrMapping/>
  </p:clrMapOvr>
</p:sld>
</file>

<file path=ppt/theme/theme1.xml><?xml version="1.0" encoding="utf-8"?>
<a:theme xmlns:a="http://schemas.openxmlformats.org/drawingml/2006/main" name="Energiateollisuus">
  <a:themeElements>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ET_PPT_pohja_Draft_0412_4" id="{3F982F5E-B38A-B740-8CD0-6EEC8B48D752}" vid="{D59C8292-C151-BF48-8839-0370A2968289}"/>
    </a:ext>
  </a:extLst>
</a:theme>
</file>

<file path=ppt/theme/theme2.xml><?xml version="1.0" encoding="utf-8"?>
<a:theme xmlns:a="http://schemas.openxmlformats.org/drawingml/2006/main" name="1_Energiateollisuus">
  <a:themeElements>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Esitys2" id="{B179E2A7-B354-4C4E-81D6-3E833DB005BE}" vid="{DA61C454-97BD-44AD-B3FA-76AD34172A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A5DA2A99EA44544FB35B36B75560783A" ma:contentTypeVersion="10" ma:contentTypeDescription="Luo uusi asiakirja." ma:contentTypeScope="" ma:versionID="c4ea9a972bce0b6c66f756a3cddb9b6e">
  <xsd:schema xmlns:xsd="http://www.w3.org/2001/XMLSchema" xmlns:xs="http://www.w3.org/2001/XMLSchema" xmlns:p="http://schemas.microsoft.com/office/2006/metadata/properties" xmlns:ns2="88d1a8cb-1249-40e7-8069-53c6046dbccb" xmlns:ns3="3d52725e-48cf-45af-8328-5d258b741859" targetNamespace="http://schemas.microsoft.com/office/2006/metadata/properties" ma:root="true" ma:fieldsID="52fb5da762a8e7b02032be13c1b52d75" ns2:_="" ns3:_="">
    <xsd:import namespace="88d1a8cb-1249-40e7-8069-53c6046dbccb"/>
    <xsd:import namespace="3d52725e-48cf-45af-8328-5d258b7418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Energiavuosi2018S_x00e4_hk_x00f6_"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d1a8cb-1249-40e7-8069-53c6046db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Energiavuosi2018S_x00e4_hk_x00f6_" ma:index="13" nillable="true" ma:displayName="Energiavuosi 2018 Sähkö" ma:format="Dropdown" ma:internalName="Energiavuosi2018S_x00e4_hk_x00f6_">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52725e-48cf-45af-8328-5d258b741859"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nergiavuosi2018S_x00e4_hk_x00f6_ xmlns="88d1a8cb-1249-40e7-8069-53c6046dbcc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B6B625-D95D-45F9-9A4B-C48286E2CF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d1a8cb-1249-40e7-8069-53c6046dbccb"/>
    <ds:schemaRef ds:uri="3d52725e-48cf-45af-8328-5d258b7418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3729DE-E3F9-4EC5-BAB8-CDC5FA2833CA}">
  <ds:schemaRefs>
    <ds:schemaRef ds:uri="88d1a8cb-1249-40e7-8069-53c6046dbcc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d52725e-48cf-45af-8328-5d258b741859"/>
    <ds:schemaRef ds:uri="http://www.w3.org/XML/1998/namespace"/>
    <ds:schemaRef ds:uri="http://purl.org/dc/dcmitype/"/>
  </ds:schemaRefs>
</ds:datastoreItem>
</file>

<file path=customXml/itemProps3.xml><?xml version="1.0" encoding="utf-8"?>
<ds:datastoreItem xmlns:ds="http://schemas.openxmlformats.org/officeDocument/2006/customXml" ds:itemID="{114D5C88-74CB-43B1-B425-C2325CD005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7478</TotalTime>
  <Words>1821</Words>
  <Application>Microsoft Office PowerPoint</Application>
  <PresentationFormat>Widescreen</PresentationFormat>
  <Paragraphs>371</Paragraphs>
  <Slides>38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Lucida Grande</vt:lpstr>
      <vt:lpstr>Wingdings</vt:lpstr>
      <vt:lpstr>Energiateollisuus</vt:lpstr>
      <vt:lpstr>1_Energiateollisuus</vt:lpstr>
      <vt:lpstr>Energy Year 2022 Electricity</vt:lpstr>
      <vt:lpstr>Electricity total consumption 82 TWh, 6 % decrease compared to 2021</vt:lpstr>
      <vt:lpstr>Electricity consumption decreased from the previous year 5,4 TWh change 2021-2022</vt:lpstr>
      <vt:lpstr>Electricity consumption 2022</vt:lpstr>
      <vt:lpstr>Electricity consumption of industry decreased 6 percent Consumption total 36 TWh</vt:lpstr>
      <vt:lpstr>Industrial electricity consumption 2021-2022: most of decrease in forest industry</vt:lpstr>
      <vt:lpstr>Change of Industrial Electricity Consumption 2021-2022</vt:lpstr>
      <vt:lpstr>Electricity by energy source and net imports 2022</vt:lpstr>
      <vt:lpstr>The share of CO2-neutral electricity 89 percent</vt:lpstr>
      <vt:lpstr>Electricity production in Finland and net imports decreased</vt:lpstr>
      <vt:lpstr>The end of imports from Russia and Energy crisis changed Energy procurement compared to 2021</vt:lpstr>
      <vt:lpstr>Net imports of electricity decreased almost 30 percent (5.3 TWh)</vt:lpstr>
      <vt:lpstr>Net imports of electricity 12.5 TWh in year 2022</vt:lpstr>
      <vt:lpstr>Electricity imports changed significantly after May</vt:lpstr>
      <vt:lpstr>Wind power grows rapidly: Capacity increased 76 percent and production 41 percent</vt:lpstr>
      <vt:lpstr>Hydropower generation</vt:lpstr>
      <vt:lpstr>Generation and capacity of CHP in district heating</vt:lpstr>
      <vt:lpstr>Generation and capacity of CHP in industry</vt:lpstr>
      <vt:lpstr>Generation and capacity of condensing power</vt:lpstr>
      <vt:lpstr>Electricity Generation with Coal total of moving 12 months</vt:lpstr>
      <vt:lpstr>CO2-emissions of power generation-downward trend continues</vt:lpstr>
      <vt:lpstr>Peak loads of electricity maximum electricity MW</vt:lpstr>
      <vt:lpstr>Electricity supply hourly in year 2022 peak load day 11.1.</vt:lpstr>
      <vt:lpstr>Variation of Electricity Production and Imports in 2022 average week power</vt:lpstr>
      <vt:lpstr>Electricity spot markets are in an unprecented rise and change </vt:lpstr>
      <vt:lpstr>In 2022, wholesale electricity price in Finland was considerably higher than in the previous years</vt:lpstr>
      <vt:lpstr>Price of electricity in Finland was the second-lowest in the entire EU  ̶  great price differences compared to Central Europe </vt:lpstr>
      <vt:lpstr>Electricity prices rose in Europe mainly due to the reduced amounts of Russian natural gas and other energy in the market</vt:lpstr>
      <vt:lpstr>Price of electricity has followed the price of natural gas, which has multiplied in Central Europe </vt:lpstr>
      <vt:lpstr>In addition to gas, the hot and dry summer and challenges in nuclear power plants also contributed to the crisis</vt:lpstr>
      <vt:lpstr>High prices are not only a Finnish phenomenon</vt:lpstr>
      <vt:lpstr>Electricity price fluctuations have been high this year – highest prices seen in August and in early December</vt:lpstr>
      <vt:lpstr>Price difference between Finland and Sweden grew further</vt:lpstr>
      <vt:lpstr>Outlook for electricity prices is promising especially in terms of Finland and Sweden</vt:lpstr>
      <vt:lpstr>The low carbonization of traffic is progressing</vt:lpstr>
      <vt:lpstr>Petrol and diesel car sales in Finland (new passenger cars, plug-in hybrid cars not included)</vt:lpstr>
      <vt:lpstr>Alternative power sources for the first registration of passenger cars</vt:lpstr>
      <vt:lpstr>Alternative power sources in passenger cars in traffic by end of the year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Tommi Honkavaara</dc:creator>
  <cp:lastModifiedBy>Veli-Petteri Liedes</cp:lastModifiedBy>
  <cp:revision>173</cp:revision>
  <dcterms:created xsi:type="dcterms:W3CDTF">2017-11-26T20:31:49Z</dcterms:created>
  <dcterms:modified xsi:type="dcterms:W3CDTF">2023-01-12T13:04:10Z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0x010100A5DA2A99EA44544FB35B36B75560783A</vt:lpwstr>
  </property>
</Properties>
</file>