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1" r:id="rId6"/>
    <p:sldId id="261" r:id="rId7"/>
    <p:sldId id="263" r:id="rId8"/>
    <p:sldId id="269" r:id="rId9"/>
    <p:sldId id="272" r:id="rId10"/>
    <p:sldId id="273" r:id="rId11"/>
    <p:sldId id="274" r:id="rId12"/>
    <p:sldId id="275" r:id="rId13"/>
    <p:sldId id="266" r:id="rId14"/>
    <p:sldId id="312" r:id="rId15"/>
    <p:sldId id="278" r:id="rId16"/>
    <p:sldId id="279" r:id="rId17"/>
    <p:sldId id="291" r:id="rId18"/>
    <p:sldId id="304" r:id="rId19"/>
    <p:sldId id="280" r:id="rId20"/>
    <p:sldId id="293" r:id="rId21"/>
    <p:sldId id="303" r:id="rId22"/>
    <p:sldId id="305" r:id="rId23"/>
    <p:sldId id="284" r:id="rId24"/>
    <p:sldId id="285" r:id="rId25"/>
    <p:sldId id="306" r:id="rId26"/>
    <p:sldId id="310" r:id="rId27"/>
    <p:sldId id="311" r:id="rId28"/>
    <p:sldId id="307" r:id="rId29"/>
    <p:sldId id="286" r:id="rId30"/>
    <p:sldId id="290" r:id="rId31"/>
    <p:sldId id="31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575"/>
  </p:normalViewPr>
  <p:slideViewPr>
    <p:cSldViewPr snapToGrid="0" snapToObjects="1">
      <p:cViewPr varScale="1">
        <p:scale>
          <a:sx n="106" d="100"/>
          <a:sy n="106" d="100"/>
        </p:scale>
        <p:origin x="9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AEB9F-39EE-7549-801B-59AC627CA4F9}" type="datetimeFigureOut">
              <a:t>8.11.2022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C4C3E-BAB1-954A-8793-B718BA369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7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59A-DF76-7B46-BA37-12E170675C6C}" type="datetimeFigureOut">
              <a:t>8.11.2022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8A9B-03CC-2744-AE50-132135BAD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8" name="Rectangle 7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7" name="Rectangle 6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6" name="Rectangle 5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5781550"/>
            <a:ext cx="2451100" cy="73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14080" y="6176962"/>
            <a:ext cx="2002511" cy="666969"/>
            <a:chOff x="614080" y="6176962"/>
            <a:chExt cx="2002511" cy="666969"/>
          </a:xfrm>
        </p:grpSpPr>
        <p:sp>
          <p:nvSpPr>
            <p:cNvPr id="9" name="Rectangle 8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20002"/>
            <a:stretch/>
          </p:blipFill>
          <p:spPr>
            <a:xfrm>
              <a:off x="614080" y="6176962"/>
              <a:ext cx="2002511" cy="66696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8"/>
          <a:stretch/>
        </p:blipFill>
        <p:spPr>
          <a:xfrm>
            <a:off x="633549" y="6062950"/>
            <a:ext cx="1751606" cy="734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14081" y="6274193"/>
            <a:ext cx="2002511" cy="583808"/>
            <a:chOff x="614080" y="6260123"/>
            <a:chExt cx="2002511" cy="58380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39831" b="1"/>
            <a:stretch/>
          </p:blipFill>
          <p:spPr>
            <a:xfrm>
              <a:off x="614080" y="6342281"/>
              <a:ext cx="2002511" cy="5016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614080" y="6297705"/>
            <a:ext cx="2002511" cy="583808"/>
            <a:chOff x="614080" y="6260123"/>
            <a:chExt cx="2002511" cy="58380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14081" y="6260123"/>
              <a:ext cx="1911070" cy="47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5" t="39831" b="1"/>
            <a:stretch/>
          </p:blipFill>
          <p:spPr>
            <a:xfrm>
              <a:off x="614080" y="6342281"/>
              <a:ext cx="2002511" cy="50165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Suomi on </a:t>
            </a:r>
            <a:r>
              <a:rPr lang="en-US" sz="4800" noProof="0" dirty="0" err="1">
                <a:solidFill>
                  <a:schemeClr val="bg1"/>
                </a:solidFill>
              </a:rPr>
              <a:t>energia-alan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edelläkävijä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6334"/>
            <a:ext cx="11899392" cy="58237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532074" y="2173520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Finland is a forerunner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in the energy sector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/>
          <a:stretch/>
        </p:blipFill>
        <p:spPr>
          <a:xfrm>
            <a:off x="224837" y="5960176"/>
            <a:ext cx="3002866" cy="8372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pictur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9"/>
          <a:stretch/>
        </p:blipFill>
        <p:spPr>
          <a:xfrm>
            <a:off x="224837" y="6042074"/>
            <a:ext cx="3002866" cy="7553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  <p:pic>
        <p:nvPicPr>
          <p:cNvPr id="8" name="Picture 7" descr="ET_vesileima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9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710FFB-ACCD-4797-AAB6-ED49953B3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District heating in Finland</a:t>
            </a:r>
            <a:br>
              <a:rPr lang="en-US" dirty="0"/>
            </a:b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01263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032B560-5E2A-4D7D-BE02-F06B717C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248" y="1123594"/>
            <a:ext cx="8014763" cy="523094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District heat supply as well as the fuels used for DH and cogeneration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1" name="Taulukko 10">
            <a:extLst>
              <a:ext uri="{FF2B5EF4-FFF2-40B4-BE49-F238E27FC236}">
                <a16:creationId xmlns:a16="http://schemas.microsoft.com/office/drawing/2014/main" id="{7115F23E-8C1C-4ACB-9DE1-97F06B923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35622"/>
              </p:ext>
            </p:extLst>
          </p:nvPr>
        </p:nvGraphicFramePr>
        <p:xfrm>
          <a:off x="8201320" y="2684012"/>
          <a:ext cx="3757950" cy="3122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529">
                  <a:extLst>
                    <a:ext uri="{9D8B030D-6E8A-4147-A177-3AD203B41FA5}">
                      <a16:colId xmlns:a16="http://schemas.microsoft.com/office/drawing/2014/main" val="1304246720"/>
                    </a:ext>
                  </a:extLst>
                </a:gridCol>
                <a:gridCol w="867421">
                  <a:extLst>
                    <a:ext uri="{9D8B030D-6E8A-4147-A177-3AD203B41FA5}">
                      <a16:colId xmlns:a16="http://schemas.microsoft.com/office/drawing/2014/main" val="3487307987"/>
                    </a:ext>
                  </a:extLst>
                </a:gridCol>
              </a:tblGrid>
              <a:tr h="512557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noProof="0" dirty="0"/>
                        <a:t>Total</a:t>
                      </a:r>
                      <a:r>
                        <a:rPr lang="fi-FI" sz="1200" baseline="0" dirty="0"/>
                        <a:t> </a:t>
                      </a:r>
                      <a:r>
                        <a:rPr lang="en-US" sz="1200" baseline="0" noProof="0" dirty="0"/>
                        <a:t>district</a:t>
                      </a:r>
                      <a:r>
                        <a:rPr lang="fi-FI" sz="1200" baseline="0" dirty="0"/>
                        <a:t> </a:t>
                      </a:r>
                      <a:r>
                        <a:rPr lang="en-US" sz="1200" baseline="0" noProof="0" dirty="0"/>
                        <a:t>heat</a:t>
                      </a:r>
                      <a:r>
                        <a:rPr lang="fi-FI" sz="1200" baseline="0" dirty="0"/>
                        <a:t> </a:t>
                      </a:r>
                      <a:r>
                        <a:rPr lang="en-US" sz="1200" baseline="0" noProof="0" dirty="0"/>
                        <a:t>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39,1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852302"/>
                  </a:ext>
                </a:extLst>
              </a:tr>
              <a:tr h="512557">
                <a:tc>
                  <a:txBody>
                    <a:bodyPr/>
                    <a:lstStyle/>
                    <a:p>
                      <a:r>
                        <a:rPr lang="en-US" sz="1200" baseline="0" noProof="0" dirty="0"/>
                        <a:t>District heat production by fuels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33,7 </a:t>
                      </a:r>
                      <a:r>
                        <a:rPr lang="fi-FI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TWh</a:t>
                      </a:r>
                      <a:endParaRPr lang="fi-FI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665066"/>
                  </a:ext>
                </a:extLst>
              </a:tr>
              <a:tr h="792615">
                <a:tc>
                  <a:txBody>
                    <a:bodyPr/>
                    <a:lstStyle/>
                    <a:p>
                      <a:r>
                        <a:rPr lang="en-US" sz="1200" baseline="0" noProof="0" dirty="0"/>
                        <a:t>Net production of electricity in CHP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9,9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2093322"/>
                  </a:ext>
                </a:extLst>
              </a:tr>
              <a:tr h="512557">
                <a:tc>
                  <a:txBody>
                    <a:bodyPr/>
                    <a:lstStyle/>
                    <a:p>
                      <a:r>
                        <a:rPr lang="en-US" sz="1200" baseline="0" noProof="0" dirty="0"/>
                        <a:t>Fuel energy consumed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52,0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612897"/>
                  </a:ext>
                </a:extLst>
              </a:tr>
              <a:tr h="792615">
                <a:tc>
                  <a:txBody>
                    <a:bodyPr/>
                    <a:lstStyle/>
                    <a:p>
                      <a:r>
                        <a:rPr lang="en-US" sz="1200" baseline="0" noProof="0" dirty="0"/>
                        <a:t>Heat recovery and heat produced by heat pumps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 TWh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239371"/>
                  </a:ext>
                </a:extLst>
              </a:tr>
            </a:tbl>
          </a:graphicData>
        </a:graphic>
      </p:graphicFrame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E23754E-699C-4E78-891D-7A02F2ED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9E9C6-8010-4AC4-ADA7-421FECB0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8004818" cy="911221"/>
          </a:xfrm>
        </p:spPr>
        <p:txBody>
          <a:bodyPr>
            <a:noAutofit/>
          </a:bodyPr>
          <a:lstStyle/>
          <a:p>
            <a:r>
              <a:rPr lang="en-US" sz="3600" dirty="0"/>
              <a:t>Energy sources for district heat</a:t>
            </a:r>
            <a:br>
              <a:rPr lang="en-US" sz="3600" dirty="0"/>
            </a:br>
            <a:r>
              <a:rPr lang="en-US" sz="3600" dirty="0"/>
              <a:t>supply in 2021 by fuel category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D6C049-2558-48CB-8CD1-C27A1E4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8AC6C0-DAEE-4310-B80F-CE2AFEE53F6E}"/>
              </a:ext>
            </a:extLst>
          </p:cNvPr>
          <p:cNvSpPr txBox="1"/>
          <p:nvPr/>
        </p:nvSpPr>
        <p:spPr>
          <a:xfrm>
            <a:off x="6364943" y="3893677"/>
            <a:ext cx="4417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Waste category includes municipal waste, recovered fuels, demolition wood, impregnated wood, plastic waste and hazardous waste.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 share of waste is 55 % and fossil share 45 %.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biofuels: other biofuels and mixed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Others: electricity, steam, hydrogen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6500EA-36DE-4D4D-AC1B-5DFC625D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ECF62B0-6847-4EC5-9A27-86F84F38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620403" y="1431005"/>
            <a:ext cx="7542707" cy="49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1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9E9C6-8010-4AC4-ADA7-421FECB0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6310161" cy="911221"/>
          </a:xfrm>
        </p:spPr>
        <p:txBody>
          <a:bodyPr>
            <a:noAutofit/>
          </a:bodyPr>
          <a:lstStyle/>
          <a:p>
            <a:r>
              <a:rPr lang="en-US" sz="3600" dirty="0"/>
              <a:t>Energy sources for district heat</a:t>
            </a:r>
            <a:br>
              <a:rPr lang="en-US" sz="3600" dirty="0"/>
            </a:br>
            <a:r>
              <a:rPr lang="en-US" sz="3600" dirty="0"/>
              <a:t>supply in 2021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D6C049-2558-48CB-8CD1-C27A1E42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69EDD1-4D2E-46B7-B78C-9BD742089CE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64943" y="1364092"/>
            <a:ext cx="5578475" cy="259873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Carbon neutral: </a:t>
            </a:r>
            <a:r>
              <a:rPr lang="fi-FI" dirty="0"/>
              <a:t>60</a:t>
            </a:r>
            <a:r>
              <a:rPr lang="en-US" dirty="0"/>
              <a:t> %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Renewables + Heat recovery</a:t>
            </a:r>
          </a:p>
          <a:p>
            <a:r>
              <a:rPr lang="en-US" dirty="0"/>
              <a:t>Domestic</a:t>
            </a:r>
            <a:r>
              <a:rPr lang="en-US" baseline="30000" dirty="0"/>
              <a:t>*</a:t>
            </a:r>
            <a:r>
              <a:rPr lang="en-US" dirty="0"/>
              <a:t>: 76 %</a:t>
            </a:r>
            <a:endParaRPr lang="en-US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Carbon neutral + Peat + share from ”Others”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Share of imported fossil fuels in district heat supply    24 %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F8AC6C0-DAEE-4310-B80F-CE2AFEE53F6E}"/>
              </a:ext>
            </a:extLst>
          </p:cNvPr>
          <p:cNvSpPr txBox="1"/>
          <p:nvPr/>
        </p:nvSpPr>
        <p:spPr>
          <a:xfrm>
            <a:off x="6364943" y="4170367"/>
            <a:ext cx="5577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 recovery: Heat energy which would be wasted otherwise, e.g. from the sewage, flue gases or from the district cooling return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biofuels: Biodegradable share of the municipal and industrial waste and other bio-based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Others: Non-biodegradable share of municipal and mixed waste, plastic and hazardous waste, electricity, steam,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= All biomass is considered domestic. From ”Others” all waste, steam, hydrogen and 80 % of electricity are considered domestic.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76500EA-36DE-4D4D-AC1B-5DFC625D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ECF62B0-6847-4EC5-9A27-86F84F38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622312" y="1431005"/>
            <a:ext cx="7546525" cy="49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35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4CD7F1-9F98-4163-A724-415E50D8A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255069"/>
            <a:ext cx="6161743" cy="1124781"/>
          </a:xfrm>
        </p:spPr>
        <p:txBody>
          <a:bodyPr>
            <a:normAutofit/>
          </a:bodyPr>
          <a:lstStyle/>
          <a:p>
            <a:r>
              <a:rPr lang="en-US" sz="3600" dirty="0"/>
              <a:t>Energy sources for separate</a:t>
            </a:r>
            <a:br>
              <a:rPr lang="en-US" sz="3600" dirty="0"/>
            </a:br>
            <a:r>
              <a:rPr lang="en-US" sz="3600" dirty="0"/>
              <a:t>DH production in 2021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BCC101-9A1F-4EB2-A5F2-A4EC6E6E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BC3F76-7CBD-48DB-B7F9-FC2019187B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364943" y="1316038"/>
            <a:ext cx="5734050" cy="296386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Carbon neutral: </a:t>
            </a:r>
            <a:r>
              <a:rPr lang="fi-FI" dirty="0"/>
              <a:t>75</a:t>
            </a:r>
            <a:r>
              <a:rPr lang="en-US" dirty="0"/>
              <a:t> 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Renewables + Heat recovery</a:t>
            </a:r>
          </a:p>
          <a:p>
            <a:r>
              <a:rPr lang="en-US" dirty="0"/>
              <a:t>Domestic</a:t>
            </a:r>
            <a:r>
              <a:rPr lang="en-US" baseline="30000" dirty="0"/>
              <a:t>*</a:t>
            </a:r>
            <a:r>
              <a:rPr lang="en-US" dirty="0"/>
              <a:t>: </a:t>
            </a:r>
            <a:r>
              <a:rPr lang="fi-FI" dirty="0"/>
              <a:t>84</a:t>
            </a:r>
            <a:r>
              <a:rPr lang="en-US" dirty="0"/>
              <a:t> 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Carbon neutral + Peat + share from ”Others”</a:t>
            </a:r>
          </a:p>
          <a:p>
            <a:r>
              <a:rPr lang="en-US" dirty="0"/>
              <a:t>Share of imported fossil fuels in separate district heat production </a:t>
            </a:r>
            <a:r>
              <a:rPr lang="fi-FI" dirty="0"/>
              <a:t>16</a:t>
            </a:r>
            <a:r>
              <a:rPr lang="en-US" dirty="0"/>
              <a:t> % </a:t>
            </a:r>
          </a:p>
        </p:txBody>
      </p:sp>
      <p:sp>
        <p:nvSpPr>
          <p:cNvPr id="12" name="Tekstiruutu 12">
            <a:extLst>
              <a:ext uri="{FF2B5EF4-FFF2-40B4-BE49-F238E27FC236}">
                <a16:creationId xmlns:a16="http://schemas.microsoft.com/office/drawing/2014/main" id="{234CE374-E90E-49BF-8BA6-F3F6D0E39D86}"/>
              </a:ext>
            </a:extLst>
          </p:cNvPr>
          <p:cNvSpPr txBox="1"/>
          <p:nvPr/>
        </p:nvSpPr>
        <p:spPr>
          <a:xfrm>
            <a:off x="6364943" y="4170367"/>
            <a:ext cx="5577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 recovery: Heat energy which would be wasted otherwise, e.g. from the sewage, flue gases or from the district cooling return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biofuels: Biodegradable share of the municipal and industrial waste and other bio-based fuels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Others: Non-biodegradable share of municipal and mixed waste, plastic and hazardous waste, electricity, steam, hydrogen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= All biomass is considered domestic. From ”Others” all waste, steam, hydrogen and 80 % of electricity are considered domestic.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71C3D5-AA9F-48D2-A52B-16EF085C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A685711-EAEC-499C-A2D3-467CCBDA8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709215" y="1294484"/>
            <a:ext cx="8133505" cy="530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7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234C038-3B37-4A00-90C2-8ABCC6C43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26318" y="2316877"/>
            <a:ext cx="6154217" cy="401663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5FBFC18-F3AE-4086-9402-24E62DA90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281015" y="1990486"/>
            <a:ext cx="6689298" cy="43658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664648"/>
            <a:ext cx="11671471" cy="1277274"/>
          </a:xfrm>
        </p:spPr>
        <p:txBody>
          <a:bodyPr>
            <a:normAutofit/>
          </a:bodyPr>
          <a:lstStyle/>
          <a:p>
            <a:r>
              <a:rPr lang="en-US" sz="4000" dirty="0"/>
              <a:t>Energy sources for district heat supply in 2021 and 2020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B9CB25-88DC-459C-81C3-309BE1AC3F46}"/>
              </a:ext>
            </a:extLst>
          </p:cNvPr>
          <p:cNvSpPr txBox="1"/>
          <p:nvPr/>
        </p:nvSpPr>
        <p:spPr>
          <a:xfrm>
            <a:off x="9365747" y="5056240"/>
            <a:ext cx="244613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Recovered (recycled) heat: energy that would otherwise go to waste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Other biofuels: includes also the bio share of municipal waste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dirty="0"/>
              <a:t>Other: non-bio share of municipal waste, plastic or hazardous waste, electricity, steam, hydrogen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B950A33-A9D5-4A13-9D27-6B0D294D351A}"/>
              </a:ext>
            </a:extLst>
          </p:cNvPr>
          <p:cNvSpPr txBox="1"/>
          <p:nvPr/>
        </p:nvSpPr>
        <p:spPr>
          <a:xfrm>
            <a:off x="614081" y="2006235"/>
            <a:ext cx="101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2021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7EC8C52-0F62-4549-B899-00F584135C81}"/>
              </a:ext>
            </a:extLst>
          </p:cNvPr>
          <p:cNvSpPr txBox="1"/>
          <p:nvPr/>
        </p:nvSpPr>
        <p:spPr>
          <a:xfrm>
            <a:off x="8901204" y="2237067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8526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982908"/>
          </a:xfrm>
        </p:spPr>
        <p:txBody>
          <a:bodyPr>
            <a:normAutofit/>
          </a:bodyPr>
          <a:lstStyle/>
          <a:p>
            <a:r>
              <a:rPr lang="en-US" dirty="0"/>
              <a:t>Energy sources for district heat supply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90A031-44A5-4CE3-996C-41829A0B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B165002-CAAD-4135-8672-DFD1AB7CC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107" y="1433860"/>
            <a:ext cx="7923374" cy="477181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558A4F73-0ECC-31C7-F7CA-6BCD09CBDC94}"/>
              </a:ext>
            </a:extLst>
          </p:cNvPr>
          <p:cNvSpPr txBox="1"/>
          <p:nvPr/>
        </p:nvSpPr>
        <p:spPr>
          <a:xfrm>
            <a:off x="5819589" y="6153003"/>
            <a:ext cx="2712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includes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pumps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recovery</a:t>
            </a:r>
            <a:endParaRPr lang="fi-FI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91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Energy sources for district heat and cogeneration by region in 2021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16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1B01E0-443B-4271-98C2-5F3AC3EE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7759"/>
            <a:ext cx="1014507" cy="246581"/>
          </a:xfrm>
        </p:spPr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B6C053E-C125-4B47-8152-76564E9FA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6002" y="1626657"/>
            <a:ext cx="7244031" cy="47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6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2C70D6-C5FC-4BA3-A355-D6A1505A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Energy sources for DH and cogeneration by region in 2005 and in 2021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C7678A-C533-45F5-87ED-EEE7B11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3E9856D-6884-4F34-9B1A-68E1CD58DF46}"/>
              </a:ext>
            </a:extLst>
          </p:cNvPr>
          <p:cNvSpPr txBox="1"/>
          <p:nvPr/>
        </p:nvSpPr>
        <p:spPr>
          <a:xfrm>
            <a:off x="973891" y="1656000"/>
            <a:ext cx="568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Year 2005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50D3B1B-9C7A-4E2B-9182-91666F6132B4}"/>
              </a:ext>
            </a:extLst>
          </p:cNvPr>
          <p:cNvSpPr txBox="1"/>
          <p:nvPr/>
        </p:nvSpPr>
        <p:spPr>
          <a:xfrm>
            <a:off x="6796077" y="1656000"/>
            <a:ext cx="5187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Year 2021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350B20C-AE59-4197-AA7C-514943B8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73DA0FC-D17C-40B7-AD65-1903D35D3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237" y="2008800"/>
            <a:ext cx="6177925" cy="403843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8EDCD1C-E62F-4534-AB5E-F668C313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66838" y="2011965"/>
            <a:ext cx="6177922" cy="40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84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22C02E-4768-4F9C-9296-8ED0BE7E6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Renewable fuels in the production of district heat and cogeneration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290A6B-CAEF-4DF1-834B-10E5BA97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18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0BB863-46AC-40C2-A60E-FE195B62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10C7991-8034-4F97-BC6E-9B65E9D3A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0397" y="1786197"/>
            <a:ext cx="7398111" cy="456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3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0C3295-AFD1-4873-9F37-0D1DA104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938363"/>
          </a:xfrm>
        </p:spPr>
        <p:txBody>
          <a:bodyPr>
            <a:normAutofit/>
          </a:bodyPr>
          <a:lstStyle/>
          <a:p>
            <a:r>
              <a:rPr lang="en-US" sz="3600" dirty="0"/>
              <a:t>Heat recovery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6A3B19-E9CE-4581-AA73-57C0221A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19</a:t>
            </a:fld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FAE719C-79F0-4AC6-A119-F7BEAFC2C34B}"/>
              </a:ext>
            </a:extLst>
          </p:cNvPr>
          <p:cNvSpPr txBox="1"/>
          <p:nvPr/>
        </p:nvSpPr>
        <p:spPr>
          <a:xfrm>
            <a:off x="7401636" y="1759741"/>
            <a:ext cx="47903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5 410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GWh of district heat was produced by heat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 recovery by heat exchangers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3 770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most significant heat sources: flue gases, industrial processes and geothermal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Heat produced by the heat pumps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1 630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GWh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most significant heat sources: sewage, district cooling return water and data centers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11D8BC-B91A-466B-B5A6-4C0F6EFE7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B348144-CD3F-4D4F-B323-023200C2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3131" y="1423447"/>
            <a:ext cx="6834286" cy="44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BAA94-E4F5-43F5-B6F7-FAA2DA08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Statistics 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3549C-666E-4A11-8BB8-030FC9BFF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Heat sales (incl. taxes)		  			</a:t>
            </a:r>
            <a:r>
              <a:rPr lang="fi-FI" sz="2800" dirty="0"/>
              <a:t> 2 920 </a:t>
            </a:r>
            <a:r>
              <a:rPr lang="en-US" sz="2800" dirty="0"/>
              <a:t>M€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Sold heat energy		 				</a:t>
            </a:r>
            <a:r>
              <a:rPr lang="fi-FI" sz="2800" dirty="0"/>
              <a:t> 35,3</a:t>
            </a:r>
            <a:r>
              <a:rPr lang="en-US" sz="2800" dirty="0"/>
              <a:t> </a:t>
            </a:r>
            <a:r>
              <a:rPr lang="en-US" sz="2800" dirty="0" err="1"/>
              <a:t>TWh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Average price of DH (incl. taxes)    			</a:t>
            </a:r>
            <a:r>
              <a:rPr lang="fi-FI" sz="2800" dirty="0"/>
              <a:t> 8,28</a:t>
            </a:r>
            <a:r>
              <a:rPr lang="en-US" sz="2800" dirty="0"/>
              <a:t> c/kWh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Inhabitants in district heated apartments		</a:t>
            </a:r>
            <a:r>
              <a:rPr lang="fi-FI" sz="2800" dirty="0"/>
              <a:t> 3,00</a:t>
            </a:r>
            <a:r>
              <a:rPr lang="en-US" sz="2800" dirty="0"/>
              <a:t> million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Market share of DH		  			 </a:t>
            </a:r>
            <a:r>
              <a:rPr lang="fi-FI" sz="2800" dirty="0"/>
              <a:t>46 </a:t>
            </a:r>
            <a:r>
              <a:rPr lang="en-US" sz="2800" dirty="0"/>
              <a:t>%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Length of the network					</a:t>
            </a:r>
            <a:r>
              <a:rPr lang="fi-FI" sz="2800" dirty="0"/>
              <a:t> 16 090 </a:t>
            </a:r>
            <a:r>
              <a:rPr lang="en-US" sz="2800" dirty="0"/>
              <a:t>km</a:t>
            </a:r>
          </a:p>
          <a:p>
            <a:pPr>
              <a:lnSpc>
                <a:spcPct val="100000"/>
              </a:lnSpc>
            </a:pPr>
            <a:endParaRPr lang="en-US" sz="36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F3134B-CFC1-4131-B575-8B1714DA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387BFA-EF5F-4D8E-851C-FB27FAED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3A63DF-F56F-422F-8164-53755A45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964054"/>
          </a:xfrm>
        </p:spPr>
        <p:txBody>
          <a:bodyPr>
            <a:normAutofit/>
          </a:bodyPr>
          <a:lstStyle/>
          <a:p>
            <a:r>
              <a:rPr lang="en-US" sz="3600" dirty="0"/>
              <a:t>CO</a:t>
            </a:r>
            <a:r>
              <a:rPr lang="en-US" sz="3600" baseline="-25000" dirty="0"/>
              <a:t>2</a:t>
            </a:r>
            <a:r>
              <a:rPr lang="en-US" sz="3600" dirty="0"/>
              <a:t> -emissions from the district heat supply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2255A4-0086-40C6-9F18-9E9B46B0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20</a:t>
            </a:fld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FD332D9-11C0-4740-9AAF-32E859FB6B25}"/>
              </a:ext>
            </a:extLst>
          </p:cNvPr>
          <p:cNvSpPr txBox="1"/>
          <p:nvPr/>
        </p:nvSpPr>
        <p:spPr>
          <a:xfrm>
            <a:off x="7421117" y="1859339"/>
            <a:ext cx="4564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emissions from district heat production in 2021 were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102,5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gCO</a:t>
            </a:r>
            <a:r>
              <a:rPr lang="en-US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/kWh, which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Decreased by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16,6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% from the previous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Decreased by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% during this decade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Fuels used in combined heat and power production were allocated according to the benefit allocation method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C3C343-8A50-45B0-B5CA-7165EBAD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95CC863-C182-412E-B8E0-21C0DB1F96E3}"/>
              </a:ext>
            </a:extLst>
          </p:cNvPr>
          <p:cNvSpPr txBox="1"/>
          <p:nvPr/>
        </p:nvSpPr>
        <p:spPr>
          <a:xfrm>
            <a:off x="2701349" y="6147818"/>
            <a:ext cx="265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Sources: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Tilastokeskus (2000…2019)</a:t>
            </a:r>
          </a:p>
          <a:p>
            <a:r>
              <a:rPr lang="fi-FI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Energiateollisuus ry (1976…1999, 2020)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9EC959F-0F8E-4258-8AAC-011D0AE4D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5526" y="1510564"/>
            <a:ext cx="6983716" cy="45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1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E31165-4B09-483D-B313-E8CB9A7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190298"/>
          </a:xfrm>
        </p:spPr>
        <p:txBody>
          <a:bodyPr>
            <a:normAutofit/>
          </a:bodyPr>
          <a:lstStyle/>
          <a:p>
            <a:r>
              <a:rPr lang="en-US" sz="3600" dirty="0"/>
              <a:t>Price of district heat </a:t>
            </a:r>
            <a:r>
              <a:rPr lang="en-US" sz="2400" dirty="0"/>
              <a:t>(incl. VAT)</a:t>
            </a:r>
            <a:br>
              <a:rPr lang="en-US" sz="3600" dirty="0"/>
            </a:br>
            <a:r>
              <a:rPr lang="en-US" sz="2000" dirty="0"/>
              <a:t>Average, minimum and maximum values</a:t>
            </a:r>
            <a:endParaRPr lang="en-US" sz="36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C65DBC-E89A-49B2-BA22-99A2F23F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21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6D414E-678B-4AA6-AAD2-614EB721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7" name="Tekstiruutu 9">
            <a:extLst>
              <a:ext uri="{FF2B5EF4-FFF2-40B4-BE49-F238E27FC236}">
                <a16:creationId xmlns:a16="http://schemas.microsoft.com/office/drawing/2014/main" id="{013FD767-EC4A-4642-B6CD-3F9BCD66BDDC}"/>
              </a:ext>
            </a:extLst>
          </p:cNvPr>
          <p:cNvSpPr txBox="1"/>
          <p:nvPr/>
        </p:nvSpPr>
        <p:spPr>
          <a:xfrm>
            <a:off x="8157470" y="1867249"/>
            <a:ext cx="3870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price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includes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taxes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charges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well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other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possible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annual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charges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Connection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fees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excluded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EACC95C-0D82-4686-BFB2-A02C7BCE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9749" y="1329179"/>
            <a:ext cx="7066856" cy="4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6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EE3A9-6661-488F-806A-49C549DB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10236171" cy="12298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share of district heating companies according to the average heat sales price in 2021 </a:t>
            </a:r>
            <a:r>
              <a:rPr lang="en-US" sz="2700" dirty="0"/>
              <a:t>(incl. VAT)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D11DC7-42A9-4727-ADBC-6F8C986D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22</a:t>
            </a:fld>
            <a:endParaRPr lang="en-US"/>
          </a:p>
        </p:txBody>
      </p:sp>
      <p:sp>
        <p:nvSpPr>
          <p:cNvPr id="7" name="Tekstiruutu 9">
            <a:extLst>
              <a:ext uri="{FF2B5EF4-FFF2-40B4-BE49-F238E27FC236}">
                <a16:creationId xmlns:a16="http://schemas.microsoft.com/office/drawing/2014/main" id="{646103E8-B025-4647-B3F7-E752D2DC99D0}"/>
              </a:ext>
            </a:extLst>
          </p:cNvPr>
          <p:cNvSpPr txBox="1"/>
          <p:nvPr/>
        </p:nvSpPr>
        <p:spPr>
          <a:xfrm>
            <a:off x="7607431" y="2445494"/>
            <a:ext cx="44400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price includes all taxes, demand and energy charges as well as other possible annual charges. Connection fees are excluded.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Weighted average price: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82,83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€/MWh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Arithmetical average price: 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82,78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€/MWh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B4818D-93C5-4C95-A9CA-5D6A5585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0A36095-9091-4E97-A989-77D227233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831015"/>
            <a:ext cx="6795386" cy="44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3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136AE6-86E0-43E0-BCB6-E3CFA7BB0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Price of district heat in new buildings (€/MWh)</a:t>
            </a:r>
            <a:br>
              <a:rPr lang="en-US" dirty="0"/>
            </a:br>
            <a:r>
              <a:rPr lang="en-US" sz="2000" dirty="0"/>
              <a:t>Fixed price + energy fee, incl. taxes</a:t>
            </a:r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254529F-9940-4CAA-95DB-5D99EC28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33AA84-9805-41B8-992F-B8CA80CA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21475E9-3474-49B0-9AA0-374E11347490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8333473" y="2053411"/>
            <a:ext cx="3242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The price includes all taxes, demand and energy charges as well as other possible annual charges. Connection fees are excluded.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B0C7EAD7-03EB-4C3B-8FEA-0B58C68768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615950" y="1691129"/>
            <a:ext cx="6680396" cy="44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6955F9-03B2-47B0-88B1-FA93A224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Real price of district heat</a:t>
            </a:r>
            <a:br>
              <a:rPr lang="en-US" sz="6000" dirty="0"/>
            </a:br>
            <a:r>
              <a:rPr lang="en-US" sz="2000" dirty="0"/>
              <a:t>Corrected with cost-of-living index</a:t>
            </a:r>
            <a:endParaRPr lang="fi-FI" sz="20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DFD65B-DDCA-4069-8E60-CAB0299D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E8B629-97C9-4EEF-96AB-D0C717BD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24</a:t>
            </a:fld>
            <a:endParaRPr lang="en-US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1D66D6C-2BA6-4BB7-8C48-4F816273AB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615949" y="1690833"/>
            <a:ext cx="6850079" cy="4374241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2AB3A60B-A802-457B-B64A-AA2D04590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81" y="615975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Source</a:t>
            </a: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: </a:t>
            </a:r>
            <a:r>
              <a:rPr lang="fi-FI" sz="120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Finnish</a:t>
            </a: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 Energy, </a:t>
            </a:r>
            <a:r>
              <a:rPr lang="fi-FI" sz="120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District</a:t>
            </a: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 </a:t>
            </a:r>
            <a:r>
              <a:rPr lang="fi-FI" sz="120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heating</a:t>
            </a: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 </a:t>
            </a:r>
            <a:r>
              <a:rPr lang="fi-FI" sz="1200" i="0" u="none" strike="noStrike" baseline="0" dirty="0" err="1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prices</a:t>
            </a:r>
            <a:r>
              <a:rPr lang="fi-FI" sz="1200" i="0" u="none" strike="noStrike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Verdana"/>
                <a:cs typeface="Verdana"/>
              </a:rPr>
              <a:t> 07/2021</a:t>
            </a:r>
          </a:p>
        </p:txBody>
      </p:sp>
    </p:spTree>
    <p:extLst>
      <p:ext uri="{BB962C8B-B14F-4D97-AF65-F5344CB8AC3E}">
        <p14:creationId xmlns:p14="http://schemas.microsoft.com/office/powerpoint/2010/main" val="19972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9B377E-20C3-4B40-ACF2-F37A7463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973481"/>
          </a:xfrm>
        </p:spPr>
        <p:txBody>
          <a:bodyPr>
            <a:normAutofit/>
          </a:bodyPr>
          <a:lstStyle/>
          <a:p>
            <a:r>
              <a:rPr lang="en-US" sz="3600" dirty="0"/>
              <a:t>District heat consumption in 2021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1F2E4A-D495-4307-A04B-EABFB4962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25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3B67E6-E06A-43DD-A560-84DC2084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A29682F-C5FB-4129-9CF7-C7382AAA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37652" y="1289621"/>
            <a:ext cx="7838206" cy="511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7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A9791-9338-4EB4-9865-FE9A48F6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218578"/>
          </a:xfrm>
        </p:spPr>
        <p:txBody>
          <a:bodyPr>
            <a:normAutofit/>
          </a:bodyPr>
          <a:lstStyle/>
          <a:p>
            <a:r>
              <a:rPr lang="en-US" sz="3600" dirty="0"/>
              <a:t>Distribution of customers according to connected heat load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C79B3E-4D83-43FC-864D-9193C50A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84C760A6-83DF-4A9F-9049-33D68F53C729}"/>
              </a:ext>
            </a:extLst>
          </p:cNvPr>
          <p:cNvSpPr txBox="1"/>
          <p:nvPr/>
        </p:nvSpPr>
        <p:spPr>
          <a:xfrm>
            <a:off x="8053568" y="1935947"/>
            <a:ext cx="38129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customers: </a:t>
            </a: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155 000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115 100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customers in residential buildings</a:t>
            </a:r>
          </a:p>
          <a:p>
            <a: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3,0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million inhabitants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BA84DE4-993B-44AD-8721-CF4C07D2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C328427-EB37-4B68-B9DC-0870C6E77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5550" y="1244903"/>
            <a:ext cx="7627765" cy="50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46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79C1DB-285B-4688-BDB6-388653DE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237432"/>
          </a:xfrm>
        </p:spPr>
        <p:txBody>
          <a:bodyPr>
            <a:normAutofit/>
          </a:bodyPr>
          <a:lstStyle/>
          <a:p>
            <a:r>
              <a:rPr lang="en-US" sz="3600" dirty="0"/>
              <a:t>Production capacity and connected heat load of the customers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07A9D9-E614-4E22-BDB9-7810E9C3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390D8CA-4D19-41F1-8BFB-FA01FDF3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AA37096-E1D4-4DA2-87D2-867BC1DBE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081" y="1629717"/>
            <a:ext cx="7238446" cy="47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04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B14A0D-D61A-4CE7-BA24-A79A5E38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Estimated monthly district heat demand</a:t>
            </a:r>
            <a:endParaRPr lang="fi-FI" sz="2400" b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F8E914-FA14-45F5-9C70-C8229F0BA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498A30-27F1-4550-8F0A-E2F84200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8D7C065-C678-418C-93A3-0D8B809B7370}"/>
              </a:ext>
            </a:extLst>
          </p:cNvPr>
          <p:cNvSpPr/>
          <p:nvPr/>
        </p:nvSpPr>
        <p:spPr>
          <a:xfrm>
            <a:off x="8439418" y="1827792"/>
            <a:ext cx="3306691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2021 was 0,5 </a:t>
            </a:r>
            <a:r>
              <a:rPr lang="en-US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colder than the normal period of 1981-2010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two months, March and October, were warmer than normal months during the heating season.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was 5 </a:t>
            </a:r>
            <a:r>
              <a:rPr lang="en-US" baseline="30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colder than normal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cold winter months exemplify the need for a wide palette of fuels to ensure the security of supply of heating.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DDB2FE8-861A-4FD2-BED6-FD6DDACF8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9325" y="1536761"/>
            <a:ext cx="7319115" cy="47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EC898-8B4B-4F87-9A78-ADE044BA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964054"/>
          </a:xfrm>
        </p:spPr>
        <p:txBody>
          <a:bodyPr>
            <a:normAutofit/>
          </a:bodyPr>
          <a:lstStyle/>
          <a:p>
            <a:r>
              <a:rPr lang="en-US" sz="3600" dirty="0"/>
              <a:t>Market share of space heating in 2020</a:t>
            </a:r>
            <a:r>
              <a:rPr lang="en-US" dirty="0"/>
              <a:t> </a:t>
            </a:r>
            <a:r>
              <a:rPr lang="en-US" sz="2000" dirty="0"/>
              <a:t>(Statistics Finland)</a:t>
            </a:r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A95179-17CB-48FB-A4FE-84B636E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0B210FF-D377-4A2C-91E2-AD489E37299C}"/>
              </a:ext>
            </a:extLst>
          </p:cNvPr>
          <p:cNvSpPr txBox="1"/>
          <p:nvPr/>
        </p:nvSpPr>
        <p:spPr>
          <a:xfrm>
            <a:off x="7281190" y="2203242"/>
            <a:ext cx="439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residential, commercial and public buildings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5465727-B6D8-427E-AC38-9C71AC21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23E4524-BCB0-4FFD-AF7A-FDE63A796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85654" y="1522431"/>
            <a:ext cx="7825100" cy="483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4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207510"/>
          </a:xfrm>
        </p:spPr>
        <p:txBody>
          <a:bodyPr>
            <a:normAutofit/>
          </a:bodyPr>
          <a:lstStyle/>
          <a:p>
            <a:r>
              <a:rPr lang="en-US" sz="3600" dirty="0"/>
              <a:t>District heat consumption and connected heat load of the customers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624358-C82E-4FCA-B737-75ED9A7F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93D6AC7-7773-4598-9C7A-6D3E56334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8678" y="1575022"/>
            <a:ext cx="7322207" cy="47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4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EF11A0-872B-4CFB-8A0A-E3E5EB2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945201"/>
          </a:xfrm>
        </p:spPr>
        <p:txBody>
          <a:bodyPr>
            <a:normAutofit/>
          </a:bodyPr>
          <a:lstStyle/>
          <a:p>
            <a:r>
              <a:rPr lang="en-US" sz="3600" dirty="0"/>
              <a:t>Temperature corrected heat consumption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072D8E7-1C6E-4C8E-8720-B0FC268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320542-4C93-4E26-9049-6BA99DD9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6A4645C-F26C-4DE0-B3C9-1CB17D0644C7}"/>
              </a:ext>
            </a:extLst>
          </p:cNvPr>
          <p:cNvSpPr txBox="1"/>
          <p:nvPr/>
        </p:nvSpPr>
        <p:spPr>
          <a:xfrm>
            <a:off x="8296172" y="1911863"/>
            <a:ext cx="360886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District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35,3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2021)</a:t>
            </a:r>
          </a:p>
          <a:p>
            <a:pPr marL="541338" lvl="1" indent="-1873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corrected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35,7 TWh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Temperature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corrected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heat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consumption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decreased</a:t>
            </a: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0,2 % 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3BBE3F7-B574-471B-AF9A-4F3AF0FF0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1079" y="1478188"/>
            <a:ext cx="7122012" cy="46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0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180871"/>
          </a:xfrm>
        </p:spPr>
        <p:txBody>
          <a:bodyPr>
            <a:normAutofit/>
          </a:bodyPr>
          <a:lstStyle/>
          <a:p>
            <a:r>
              <a:rPr lang="en-US" sz="3600" dirty="0"/>
              <a:t>Length of networks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6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2C68F51-6E59-4F33-9CAD-D54A9B29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6B8506F-0331-4BA5-BF45-63745EC9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3189" y="1547792"/>
            <a:ext cx="7275700" cy="474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8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Specific heat consumption in district heated buildings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991D9E6-3F44-4780-9080-DE7344420851}"/>
              </a:ext>
            </a:extLst>
          </p:cNvPr>
          <p:cNvSpPr txBox="1"/>
          <p:nvPr/>
        </p:nvSpPr>
        <p:spPr>
          <a:xfrm>
            <a:off x="8562138" y="2345617"/>
            <a:ext cx="306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Includes energy for heating hot tap water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FC565B6-8489-4600-B2C1-70A202A9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41CF93-E91B-454A-A851-19199E2D6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6746" y="1621337"/>
            <a:ext cx="7518902" cy="457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66A6D0-1D6C-4B38-92DA-92846BA7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197716"/>
          </a:xfrm>
        </p:spPr>
        <p:txBody>
          <a:bodyPr>
            <a:normAutofit/>
          </a:bodyPr>
          <a:lstStyle/>
          <a:p>
            <a:r>
              <a:rPr lang="en-US" sz="3600" dirty="0"/>
              <a:t>District</a:t>
            </a:r>
            <a:r>
              <a:rPr lang="fi-FI" sz="3600" dirty="0"/>
              <a:t> </a:t>
            </a:r>
            <a:r>
              <a:rPr lang="fi-FI" sz="3600" dirty="0" err="1"/>
              <a:t>heat</a:t>
            </a:r>
            <a:r>
              <a:rPr lang="fi-FI" sz="3600" dirty="0"/>
              <a:t> </a:t>
            </a:r>
            <a:r>
              <a:rPr lang="fi-FI" sz="3600" dirty="0" err="1"/>
              <a:t>supply</a:t>
            </a:r>
            <a:r>
              <a:rPr lang="fi-FI" sz="3600" dirty="0"/>
              <a:t> 2021</a:t>
            </a:r>
            <a:br>
              <a:rPr lang="fi-FI" sz="3200" dirty="0"/>
            </a:br>
            <a:r>
              <a:rPr lang="fi-FI" sz="2000" dirty="0"/>
              <a:t>Total 35,3 TWh</a:t>
            </a:r>
            <a:endParaRPr lang="fi-FI" sz="24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33F10E-85E8-461E-B926-F3B0E208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BE85C2-43F0-406C-ADBD-653D0420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8B0EA43-68CB-4A0D-9DA0-CDAB69DB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1440889"/>
            <a:ext cx="8646344" cy="49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8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576F36-56F4-4671-B810-257EDE017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199724"/>
          </a:xfrm>
        </p:spPr>
        <p:txBody>
          <a:bodyPr>
            <a:normAutofit/>
          </a:bodyPr>
          <a:lstStyle/>
          <a:p>
            <a:r>
              <a:rPr lang="en-US" sz="3600" dirty="0"/>
              <a:t>District heat supply and the share of cogeneration</a:t>
            </a:r>
            <a:endParaRPr lang="en-US" sz="32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FD0643-A21D-4F59-B4AA-13DCFCE3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9</a:t>
            </a:fld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3BD0B4-75E4-43BB-BFCD-7D7DFB81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8.11.2022</a:t>
            </a: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9E626C4-6DD3-4A4E-8C7F-4DF6C369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8831" y="1669310"/>
            <a:ext cx="7789661" cy="46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168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_PPT_pohja_Draft_0412_4" id="{3F982F5E-B38A-B740-8CD0-6EEC8B48D752}" vid="{D59C8292-C151-BF48-8839-0370A29682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5DA2A99EA44544FB35B36B75560783A" ma:contentTypeVersion="6" ma:contentTypeDescription="Luo uusi asiakirja." ma:contentTypeScope="" ma:versionID="c638faff9d5fc07fc039fa8d90a23a6d">
  <xsd:schema xmlns:xsd="http://www.w3.org/2001/XMLSchema" xmlns:xs="http://www.w3.org/2001/XMLSchema" xmlns:p="http://schemas.microsoft.com/office/2006/metadata/properties" xmlns:ns2="88d1a8cb-1249-40e7-8069-53c6046dbccb" targetNamespace="http://schemas.microsoft.com/office/2006/metadata/properties" ma:root="true" ma:fieldsID="932d10a7afb1dfa40b6e706dc374de4e" ns2:_="">
    <xsd:import namespace="88d1a8cb-1249-40e7-8069-53c6046dbc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Energiavuosi2018S_x00e4_hk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d1a8cb-1249-40e7-8069-53c6046db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nergiavuosi2018S_x00e4_hk_x00f6_" ma:index="13" nillable="true" ma:displayName="Energiavuosi 2018 Sähkö" ma:format="Dropdown" ma:internalName="Energiavuosi2018S_x00e4_hk_x00f6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ergiavuosi2018S_x00e4_hk_x00f6_ xmlns="88d1a8cb-1249-40e7-8069-53c6046dbccb" xsi:nil="true"/>
  </documentManagement>
</p:properties>
</file>

<file path=customXml/itemProps1.xml><?xml version="1.0" encoding="utf-8"?>
<ds:datastoreItem xmlns:ds="http://schemas.openxmlformats.org/officeDocument/2006/customXml" ds:itemID="{ACC6BE92-CCF4-46B3-80A2-7402BDA9A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d1a8cb-1249-40e7-8069-53c6046dbc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4D5C88-74CB-43B1-B425-C2325CD00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3729DE-E3F9-4EC5-BAB8-CDC5FA2833C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d1a8cb-1249-40e7-8069-53c6046dbcc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4804</TotalTime>
  <Words>1104</Words>
  <Application>Microsoft Office PowerPoint</Application>
  <PresentationFormat>Laajakuva</PresentationFormat>
  <Paragraphs>169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 New</vt:lpstr>
      <vt:lpstr>Lucida Grande</vt:lpstr>
      <vt:lpstr>Energiateollisuus</vt:lpstr>
      <vt:lpstr>District heating in Finland 2021</vt:lpstr>
      <vt:lpstr>Statistics 2021</vt:lpstr>
      <vt:lpstr>Market share of space heating in 2020 (Statistics Finland)</vt:lpstr>
      <vt:lpstr>District heat consumption and connected heat load of the customers </vt:lpstr>
      <vt:lpstr>Temperature corrected heat consumption</vt:lpstr>
      <vt:lpstr>Length of networks</vt:lpstr>
      <vt:lpstr>Specific heat consumption in district heated buildings</vt:lpstr>
      <vt:lpstr>District heat supply 2021 Total 35,3 TWh</vt:lpstr>
      <vt:lpstr>District heat supply and the share of cogeneration</vt:lpstr>
      <vt:lpstr>District heat supply as well as the fuels used for DH and cogeneration</vt:lpstr>
      <vt:lpstr>Energy sources for district heat supply in 2021 by fuel category</vt:lpstr>
      <vt:lpstr>Energy sources for district heat supply in 2021</vt:lpstr>
      <vt:lpstr>Energy sources for separate DH production in 2021</vt:lpstr>
      <vt:lpstr>Energy sources for district heat supply in 2021 and 2020</vt:lpstr>
      <vt:lpstr>Energy sources for district heat supply</vt:lpstr>
      <vt:lpstr>Energy sources for district heat and cogeneration by region in 2021</vt:lpstr>
      <vt:lpstr>Energy sources for DH and cogeneration by region in 2005 and in 2021</vt:lpstr>
      <vt:lpstr>Renewable fuels in the production of district heat and cogeneration</vt:lpstr>
      <vt:lpstr>Heat recovery</vt:lpstr>
      <vt:lpstr>CO2 -emissions from the district heat supply</vt:lpstr>
      <vt:lpstr>Price of district heat (incl. VAT) Average, minimum and maximum values</vt:lpstr>
      <vt:lpstr>The share of district heating companies according to the average heat sales price in 2021 (incl. VAT)</vt:lpstr>
      <vt:lpstr>Price of district heat in new buildings (€/MWh) Fixed price + energy fee, incl. taxes</vt:lpstr>
      <vt:lpstr>Real price of district heat Corrected with cost-of-living index</vt:lpstr>
      <vt:lpstr>District heat consumption in 2021</vt:lpstr>
      <vt:lpstr>Distribution of customers according to connected heat load</vt:lpstr>
      <vt:lpstr>Production capacity and connected heat load of the customers</vt:lpstr>
      <vt:lpstr>Estimated monthly district heat demand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Honkavaara</dc:creator>
  <cp:lastModifiedBy>Huttunen Neea</cp:lastModifiedBy>
  <cp:revision>310</cp:revision>
  <dcterms:created xsi:type="dcterms:W3CDTF">2017-11-26T20:31:49Z</dcterms:created>
  <dcterms:modified xsi:type="dcterms:W3CDTF">2022-11-08T13:03:42Z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0x010100A5DA2A99EA44544FB35B36B75560783A</vt:lpwstr>
  </property>
</Properties>
</file>