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C6AF8-7F7A-4ED3-A962-C6CBCA839AD2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0CAD5-12AB-46C3-94DB-D82A89A223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448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97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13.3.2023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CE30-3C7F-413E-AE65-16E0E68EA7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897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2787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13.3.2023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CE30-3C7F-413E-AE65-16E0E68EA7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9137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13.3.2023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CE30-3C7F-413E-AE65-16E0E68EA7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0288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13.3.2023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CE30-3C7F-413E-AE65-16E0E68EA7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0095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951123"/>
            <a:ext cx="2137832" cy="4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60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37288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5" y="1825625"/>
            <a:ext cx="539077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13.3.2023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Taina Wilhelms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CE30-3C7F-413E-AE65-16E0E68EA7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3697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8759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638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132" y="1825625"/>
            <a:ext cx="539077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13.3.2023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Taina Wilhelms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CE30-3C7F-413E-AE65-16E0E68EA7A6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73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8759" y="141287"/>
            <a:ext cx="11895604" cy="316917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413620"/>
            <a:ext cx="9478683" cy="83016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1" y="4258730"/>
            <a:ext cx="9478683" cy="203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13.3.2023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CE30-3C7F-413E-AE65-16E0E68EA7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602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Suomi on </a:t>
            </a:r>
            <a:r>
              <a:rPr lang="en-US" sz="4800" dirty="0" err="1">
                <a:solidFill>
                  <a:schemeClr val="bg1"/>
                </a:solidFill>
              </a:rPr>
              <a:t>energia-alan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edelläkävijä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woosh_1.pn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53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51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2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3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85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06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75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28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583014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85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81" y="1825625"/>
            <a:ext cx="947868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88815" y="6356350"/>
            <a:ext cx="1014507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13.3.2023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824" y="6356350"/>
            <a:ext cx="3812992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Taina Wilhelms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9589" y="6356350"/>
            <a:ext cx="545354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595959"/>
                </a:solidFill>
              </a:defRPr>
            </a:lvl1pPr>
          </a:lstStyle>
          <a:p>
            <a:fld id="{153DCE30-3C7F-413E-AE65-16E0E68EA7A6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 descr="ET_vesileima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5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50000"/>
          </a:schemeClr>
        </a:buClr>
        <a:buFont typeface="Lucida Grande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CD2E-6994-436C-BC09-33DC755BDF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District cooling in Finland 2022</a:t>
            </a:r>
          </a:p>
        </p:txBody>
      </p:sp>
    </p:spTree>
    <p:extLst>
      <p:ext uri="{BB962C8B-B14F-4D97-AF65-F5344CB8AC3E}">
        <p14:creationId xmlns:p14="http://schemas.microsoft.com/office/powerpoint/2010/main" val="18726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2A52-33F2-4781-97E7-17A7B7FB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Supply and </a:t>
            </a:r>
            <a:r>
              <a:rPr lang="fi-FI" dirty="0" err="1"/>
              <a:t>number</a:t>
            </a:r>
            <a:r>
              <a:rPr lang="fi-FI" dirty="0"/>
              <a:t> of </a:t>
            </a:r>
            <a:r>
              <a:rPr lang="fi-FI" dirty="0" err="1"/>
              <a:t>customers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F14CACDE-7B2F-4D5F-AF29-6174B8389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13.3.2023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B6DFB3C1-8B2E-4040-B4A9-313C81496BED}"/>
              </a:ext>
            </a:extLst>
          </p:cNvPr>
          <p:cNvSpPr txBox="1">
            <a:spLocks/>
          </p:cNvSpPr>
          <p:nvPr/>
        </p:nvSpPr>
        <p:spPr>
          <a:xfrm>
            <a:off x="8545490" y="2055396"/>
            <a:ext cx="3057832" cy="4695663"/>
          </a:xfrm>
          <a:prstGeom prst="rect">
            <a:avLst/>
          </a:prstGeom>
        </p:spPr>
        <p:txBody>
          <a:bodyPr r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 err="1"/>
              <a:t>Delivered</a:t>
            </a:r>
            <a:r>
              <a:rPr lang="fi-FI" dirty="0"/>
              <a:t>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decreased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1 % from the </a:t>
            </a:r>
            <a:r>
              <a:rPr lang="fi-FI" dirty="0" err="1"/>
              <a:t>previous</a:t>
            </a:r>
            <a:r>
              <a:rPr lang="fi-FI" dirty="0"/>
              <a:t> </a:t>
            </a:r>
            <a:r>
              <a:rPr lang="fi-FI" dirty="0" err="1"/>
              <a:t>year</a:t>
            </a:r>
            <a:r>
              <a:rPr lang="fi-FI" dirty="0"/>
              <a:t>.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EAB8B41B-DBE2-4DB1-A20D-8E756CC3F1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4081" y="1691869"/>
            <a:ext cx="7466681" cy="454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7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2A52-33F2-4781-97E7-17A7B7FB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Supply and </a:t>
            </a:r>
            <a:r>
              <a:rPr lang="fi-FI" dirty="0" err="1"/>
              <a:t>connected</a:t>
            </a:r>
            <a:r>
              <a:rPr lang="fi-FI" dirty="0"/>
              <a:t> </a:t>
            </a:r>
            <a:r>
              <a:rPr lang="fi-FI" dirty="0" err="1"/>
              <a:t>load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D904BB3B-0FDC-488D-AF59-DA6FE5A92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13.3.2023</a:t>
            </a:r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BA10FE3-0B45-49A0-8EC7-79BCF336284A}"/>
              </a:ext>
            </a:extLst>
          </p:cNvPr>
          <p:cNvSpPr txBox="1">
            <a:spLocks/>
          </p:cNvSpPr>
          <p:nvPr/>
        </p:nvSpPr>
        <p:spPr>
          <a:xfrm>
            <a:off x="8520088" y="2055397"/>
            <a:ext cx="3057832" cy="4695663"/>
          </a:xfrm>
          <a:prstGeom prst="rect">
            <a:avLst/>
          </a:prstGeom>
        </p:spPr>
        <p:txBody>
          <a:bodyPr r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lnSpc>
                <a:spcPct val="10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i-FI" sz="1800" dirty="0" err="1"/>
              <a:t>Connected</a:t>
            </a:r>
            <a:r>
              <a:rPr lang="fi-FI" sz="1800" dirty="0"/>
              <a:t> load increased </a:t>
            </a:r>
            <a:r>
              <a:rPr lang="fi-FI" sz="1800" dirty="0" err="1"/>
              <a:t>by</a:t>
            </a:r>
            <a:r>
              <a:rPr lang="fi-FI" sz="1800" dirty="0"/>
              <a:t> 4 % and </a:t>
            </a:r>
            <a:r>
              <a:rPr lang="fi-FI" sz="1800" dirty="0" err="1"/>
              <a:t>has</a:t>
            </a:r>
            <a:r>
              <a:rPr lang="fi-FI" sz="1800" dirty="0"/>
              <a:t> </a:t>
            </a:r>
            <a:r>
              <a:rPr lang="fi-FI" sz="1800" dirty="0" err="1"/>
              <a:t>tripled</a:t>
            </a:r>
            <a:r>
              <a:rPr lang="fi-FI" sz="1800" dirty="0"/>
              <a:t> </a:t>
            </a:r>
            <a:r>
              <a:rPr lang="fi-FI" sz="1800" dirty="0" err="1"/>
              <a:t>during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last</a:t>
            </a:r>
            <a:r>
              <a:rPr lang="fi-FI" sz="1800" dirty="0"/>
              <a:t> 10 </a:t>
            </a:r>
            <a:r>
              <a:rPr lang="fi-FI" sz="1800" dirty="0" err="1"/>
              <a:t>years</a:t>
            </a:r>
            <a:r>
              <a:rPr lang="fi-FI" sz="1800" dirty="0"/>
              <a:t>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Delivered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decreased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1 % from the </a:t>
            </a:r>
            <a:r>
              <a:rPr lang="fi-FI" dirty="0" err="1"/>
              <a:t>previous</a:t>
            </a:r>
            <a:r>
              <a:rPr lang="fi-FI" dirty="0"/>
              <a:t> </a:t>
            </a:r>
            <a:r>
              <a:rPr lang="fi-FI" dirty="0" err="1"/>
              <a:t>year</a:t>
            </a:r>
            <a:r>
              <a:rPr lang="fi-FI" dirty="0"/>
              <a:t> and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</a:t>
            </a:r>
            <a:r>
              <a:rPr lang="fi-FI" dirty="0" err="1"/>
              <a:t>doubled</a:t>
            </a:r>
            <a:r>
              <a:rPr lang="fi-FI" dirty="0"/>
              <a:t> </a:t>
            </a:r>
            <a:r>
              <a:rPr lang="fi-FI" dirty="0" err="1"/>
              <a:t>during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last</a:t>
            </a:r>
            <a:r>
              <a:rPr lang="fi-FI" dirty="0"/>
              <a:t> 10 </a:t>
            </a:r>
            <a:r>
              <a:rPr lang="fi-FI" dirty="0" err="1"/>
              <a:t>years</a:t>
            </a:r>
            <a:r>
              <a:rPr lang="fi-FI" dirty="0"/>
              <a:t>.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89440A20-F628-4437-AADC-004A7394D9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4080" y="1652995"/>
            <a:ext cx="7247875" cy="473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2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2A52-33F2-4781-97E7-17A7B7FB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District cooling </a:t>
            </a:r>
            <a:r>
              <a:rPr lang="fi-FI" dirty="0" err="1"/>
              <a:t>production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DE0A1339-B85B-4EBC-8563-B788DC55C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13.3.2023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4090E0E-2C95-43C6-A9C1-615806B93D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7830" y="1599775"/>
            <a:ext cx="7560887" cy="461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0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2A52-33F2-4781-97E7-17A7B7FB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District </a:t>
            </a:r>
            <a:r>
              <a:rPr lang="fi-FI" dirty="0" err="1"/>
              <a:t>cooling</a:t>
            </a:r>
            <a:r>
              <a:rPr lang="fi-FI" dirty="0"/>
              <a:t> </a:t>
            </a:r>
            <a:r>
              <a:rPr lang="fi-FI" dirty="0" err="1"/>
              <a:t>production</a:t>
            </a:r>
            <a:r>
              <a:rPr lang="fi-FI" dirty="0"/>
              <a:t> 2022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84BB82-9614-4A81-8E6A-7D394A279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14.3.2023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B87D6DA-A421-4BD3-A792-8618B70D1034}"/>
              </a:ext>
            </a:extLst>
          </p:cNvPr>
          <p:cNvSpPr txBox="1">
            <a:spLocks/>
          </p:cNvSpPr>
          <p:nvPr/>
        </p:nvSpPr>
        <p:spPr>
          <a:xfrm>
            <a:off x="7727050" y="2012283"/>
            <a:ext cx="387627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Nearly</a:t>
            </a:r>
            <a:r>
              <a:rPr lang="en-US" sz="1800" dirty="0"/>
              <a:t> 90% of district cooling energy is produced </a:t>
            </a:r>
            <a:r>
              <a:rPr lang="en-US" dirty="0"/>
              <a:t>from energy sources that would otherwise be unutilized. </a:t>
            </a:r>
            <a:endParaRPr lang="fi-FI" sz="1800" dirty="0"/>
          </a:p>
          <a:p>
            <a:r>
              <a:rPr lang="en-US" sz="1800" dirty="0"/>
              <a:t>Same heat pumps often produce both heat and cooling energy</a:t>
            </a:r>
          </a:p>
          <a:p>
            <a:pPr lvl="1"/>
            <a:r>
              <a:rPr lang="en-US" dirty="0"/>
              <a:t>the cooling water is cooled and the district heating water is warmed up in the same process</a:t>
            </a:r>
            <a:r>
              <a:rPr lang="fi-FI" dirty="0"/>
              <a:t>.</a:t>
            </a:r>
          </a:p>
          <a:p>
            <a:r>
              <a:rPr lang="en-US" dirty="0"/>
              <a:t>District cooling also utilizes the ambient energy from sea, lakes and rivers as well as outdoor air whenever the temperature is low enough.</a:t>
            </a: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16EBBCE-3773-4184-AF8C-C49EAB8E94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6243" y="1531479"/>
            <a:ext cx="7918515" cy="482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1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2A52-33F2-4781-97E7-17A7B7FB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District cooling </a:t>
            </a:r>
            <a:r>
              <a:rPr lang="fi-FI" dirty="0" err="1"/>
              <a:t>network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B450913F-F0A6-4AB9-AA96-88D700421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13.3.2023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01C0B01-4FAA-4BB7-A5BA-348D187CD2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8523" y="1588493"/>
            <a:ext cx="7540647" cy="46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8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2A52-33F2-4781-97E7-17A7B7FB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Production</a:t>
            </a:r>
            <a:r>
              <a:rPr lang="fi-FI" dirty="0"/>
              <a:t> </a:t>
            </a:r>
            <a:r>
              <a:rPr lang="fi-FI" dirty="0" err="1"/>
              <a:t>capacity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E70AA5F2-C6AC-4157-A2DE-F53237F8B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13.3.2023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D5631DD-F0A6-4BF2-A165-617D72AB11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8556" y="1596244"/>
            <a:ext cx="7597142" cy="463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4CC731-08D3-471E-9CDA-D3A11985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 companies selling district cooling in 2022</a:t>
            </a:r>
            <a:endParaRPr lang="fi-FI" dirty="0"/>
          </a:p>
        </p:txBody>
      </p:sp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5E3A1223-4AE8-41A4-B652-1D7FCF129D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491967"/>
              </p:ext>
            </p:extLst>
          </p:nvPr>
        </p:nvGraphicFramePr>
        <p:xfrm>
          <a:off x="614363" y="1825625"/>
          <a:ext cx="870874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373">
                  <a:extLst>
                    <a:ext uri="{9D8B030D-6E8A-4147-A177-3AD203B41FA5}">
                      <a16:colId xmlns:a16="http://schemas.microsoft.com/office/drawing/2014/main" val="2198215672"/>
                    </a:ext>
                  </a:extLst>
                </a:gridCol>
                <a:gridCol w="4354373">
                  <a:extLst>
                    <a:ext uri="{9D8B030D-6E8A-4147-A177-3AD203B41FA5}">
                      <a16:colId xmlns:a16="http://schemas.microsoft.com/office/drawing/2014/main" val="1830682512"/>
                    </a:ext>
                  </a:extLst>
                </a:gridCol>
              </a:tblGrid>
              <a:tr h="342772">
                <a:tc>
                  <a:txBody>
                    <a:bodyPr/>
                    <a:lstStyle/>
                    <a:p>
                      <a:r>
                        <a:rPr lang="fi-FI" dirty="0"/>
                        <a:t>Energy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District cooling activities started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44997"/>
                  </a:ext>
                </a:extLst>
              </a:tr>
              <a:tr h="342772">
                <a:tc>
                  <a:txBody>
                    <a:bodyPr/>
                    <a:lstStyle/>
                    <a:p>
                      <a:r>
                        <a:rPr lang="fi-FI" dirty="0"/>
                        <a:t>Etelä-Savon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11114"/>
                  </a:ext>
                </a:extLst>
              </a:tr>
              <a:tr h="342772">
                <a:tc>
                  <a:txBody>
                    <a:bodyPr/>
                    <a:lstStyle/>
                    <a:p>
                      <a:r>
                        <a:rPr lang="en-US" dirty="0"/>
                        <a:t>Fortum Power and Heat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247880"/>
                  </a:ext>
                </a:extLst>
              </a:tr>
              <a:tr h="342772">
                <a:tc>
                  <a:txBody>
                    <a:bodyPr/>
                    <a:lstStyle/>
                    <a:p>
                      <a:r>
                        <a:rPr lang="fi-FI" dirty="0"/>
                        <a:t>Helen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1998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303707"/>
                  </a:ext>
                </a:extLst>
              </a:tr>
              <a:tr h="342772">
                <a:tc>
                  <a:txBody>
                    <a:bodyPr/>
                    <a:lstStyle/>
                    <a:p>
                      <a:r>
                        <a:rPr lang="fi-FI" dirty="0"/>
                        <a:t>Jyväskylän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285187"/>
                  </a:ext>
                </a:extLst>
              </a:tr>
              <a:tr h="342772">
                <a:tc>
                  <a:txBody>
                    <a:bodyPr/>
                    <a:lstStyle/>
                    <a:p>
                      <a:r>
                        <a:rPr lang="fi-FI" dirty="0"/>
                        <a:t>Kuopion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697771"/>
                  </a:ext>
                </a:extLst>
              </a:tr>
              <a:tr h="342772">
                <a:tc>
                  <a:txBody>
                    <a:bodyPr/>
                    <a:lstStyle/>
                    <a:p>
                      <a:r>
                        <a:rPr lang="fi-FI" dirty="0"/>
                        <a:t>Lahti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496535"/>
                  </a:ext>
                </a:extLst>
              </a:tr>
              <a:tr h="342772">
                <a:tc>
                  <a:txBody>
                    <a:bodyPr/>
                    <a:lstStyle/>
                    <a:p>
                      <a:r>
                        <a:rPr lang="fi-FI" dirty="0"/>
                        <a:t>Lempäälän Lämpö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625602"/>
                  </a:ext>
                </a:extLst>
              </a:tr>
              <a:tr h="342772">
                <a:tc>
                  <a:txBody>
                    <a:bodyPr/>
                    <a:lstStyle/>
                    <a:p>
                      <a:r>
                        <a:rPr lang="fi-FI" dirty="0"/>
                        <a:t>Pori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396370"/>
                  </a:ext>
                </a:extLst>
              </a:tr>
              <a:tr h="342772">
                <a:tc>
                  <a:txBody>
                    <a:bodyPr/>
                    <a:lstStyle/>
                    <a:p>
                      <a:r>
                        <a:rPr lang="fi-FI" dirty="0"/>
                        <a:t>Tampereen Sähkölaitos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920381"/>
                  </a:ext>
                </a:extLst>
              </a:tr>
              <a:tr h="342772">
                <a:tc>
                  <a:txBody>
                    <a:bodyPr/>
                    <a:lstStyle/>
                    <a:p>
                      <a:r>
                        <a:rPr lang="fi-FI" dirty="0"/>
                        <a:t>Turku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274724"/>
                  </a:ext>
                </a:extLst>
              </a:tr>
              <a:tr h="342772">
                <a:tc>
                  <a:txBody>
                    <a:bodyPr/>
                    <a:lstStyle/>
                    <a:p>
                      <a:r>
                        <a:rPr lang="fi-FI" dirty="0"/>
                        <a:t>Vierumäen Infra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01216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033AB1-F603-4B1D-97B6-DEF6823D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13.3.2023</a:t>
            </a:r>
          </a:p>
        </p:txBody>
      </p:sp>
    </p:spTree>
    <p:extLst>
      <p:ext uri="{BB962C8B-B14F-4D97-AF65-F5344CB8AC3E}">
        <p14:creationId xmlns:p14="http://schemas.microsoft.com/office/powerpoint/2010/main" val="2374254017"/>
      </p:ext>
    </p:extLst>
  </p:cSld>
  <p:clrMapOvr>
    <a:masterClrMapping/>
  </p:clrMapOvr>
</p:sld>
</file>

<file path=ppt/theme/theme1.xml><?xml version="1.0" encoding="utf-8"?>
<a:theme xmlns:a="http://schemas.openxmlformats.org/drawingml/2006/main" name="Energiateollisuus">
  <a:themeElements>
    <a:clrScheme name="Energiateollisuus">
      <a:dk1>
        <a:srgbClr val="000000"/>
      </a:dk1>
      <a:lt1>
        <a:srgbClr val="FFFFFF"/>
      </a:lt1>
      <a:dk2>
        <a:srgbClr val="DB5800"/>
      </a:dk2>
      <a:lt2>
        <a:srgbClr val="E7E6E6"/>
      </a:lt2>
      <a:accent1>
        <a:srgbClr val="460D56"/>
      </a:accent1>
      <a:accent2>
        <a:srgbClr val="9E78B2"/>
      </a:accent2>
      <a:accent3>
        <a:srgbClr val="B21C58"/>
      </a:accent3>
      <a:accent4>
        <a:srgbClr val="EA7911"/>
      </a:accent4>
      <a:accent5>
        <a:srgbClr val="4EADBB"/>
      </a:accent5>
      <a:accent6>
        <a:srgbClr val="14B06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ateollisuus" id="{55CFBF0B-11E4-2A4C-8D3A-81BA89ED3745}" vid="{DCA50BD7-A851-F742-8C56-D9351B008F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Energiateollisuus</Template>
  <TotalTime>157</TotalTime>
  <Words>209</Words>
  <Application>Microsoft Office PowerPoint</Application>
  <PresentationFormat>Laajakuva</PresentationFormat>
  <Paragraphs>46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Lucida Grande</vt:lpstr>
      <vt:lpstr>Energiateollisuus</vt:lpstr>
      <vt:lpstr>District cooling in Finland 2022</vt:lpstr>
      <vt:lpstr>Supply and number of customers</vt:lpstr>
      <vt:lpstr>Supply and connected load</vt:lpstr>
      <vt:lpstr>District cooling production</vt:lpstr>
      <vt:lpstr>District cooling production 2022</vt:lpstr>
      <vt:lpstr>District cooling network</vt:lpstr>
      <vt:lpstr>Production capacity</vt:lpstr>
      <vt:lpstr>Energy companies selling district cooling in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cooling in Finland 2018</dc:title>
  <dc:creator>Huhdanmäki Joonatan</dc:creator>
  <cp:lastModifiedBy>Huttunen Neea</cp:lastModifiedBy>
  <cp:revision>43</cp:revision>
  <dcterms:created xsi:type="dcterms:W3CDTF">2019-06-12T12:26:49Z</dcterms:created>
  <dcterms:modified xsi:type="dcterms:W3CDTF">2023-03-14T12:50:32Z</dcterms:modified>
</cp:coreProperties>
</file>