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87" r:id="rId2"/>
    <p:sldId id="289" r:id="rId3"/>
    <p:sldId id="290" r:id="rId4"/>
    <p:sldId id="303" r:id="rId5"/>
    <p:sldId id="291" r:id="rId6"/>
    <p:sldId id="292" r:id="rId7"/>
    <p:sldId id="293" r:id="rId8"/>
    <p:sldId id="294" r:id="rId9"/>
    <p:sldId id="304" r:id="rId10"/>
    <p:sldId id="296" r:id="rId11"/>
    <p:sldId id="305" r:id="rId12"/>
    <p:sldId id="299" r:id="rId13"/>
    <p:sldId id="300" r:id="rId14"/>
    <p:sldId id="307" r:id="rId15"/>
    <p:sldId id="313" r:id="rId16"/>
    <p:sldId id="31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575"/>
  </p:normalViewPr>
  <p:slideViewPr>
    <p:cSldViewPr snapToGrid="0" snapToObjects="1">
      <p:cViewPr varScale="1">
        <p:scale>
          <a:sx n="59" d="100"/>
          <a:sy n="59" d="100"/>
        </p:scale>
        <p:origin x="10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KAUKOL&#196;MP&#214;\Energiavuosi\Energiavuosi_2018\Graafit\Energial&#228;hteet_18_ENNAKKO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94003634161114"/>
          <c:y val="0.12329652189702703"/>
          <c:w val="0.56940187091998118"/>
          <c:h val="0.87290381155185792"/>
        </c:manualLayout>
      </c:layout>
      <c:doughnutChart>
        <c:varyColors val="1"/>
        <c:ser>
          <c:idx val="0"/>
          <c:order val="0"/>
          <c:tx>
            <c:strRef>
              <c:f>'KL_energialähteet_2018 ennakko'!$S$15:$S$23</c:f>
              <c:strCache>
                <c:ptCount val="9"/>
                <c:pt idx="0">
                  <c:v>Metsäpolttoaine</c:v>
                </c:pt>
                <c:pt idx="1">
                  <c:v>Teollisuuden puutähde</c:v>
                </c:pt>
                <c:pt idx="2">
                  <c:v>Muu biomassa</c:v>
                </c:pt>
                <c:pt idx="3">
                  <c:v>Hukkalämmöt</c:v>
                </c:pt>
                <c:pt idx="4">
                  <c:v>Turve</c:v>
                </c:pt>
                <c:pt idx="5">
                  <c:v>Maakaasu</c:v>
                </c:pt>
                <c:pt idx="6">
                  <c:v>Kivihiili</c:v>
                </c:pt>
                <c:pt idx="7">
                  <c:v>Öljy</c:v>
                </c:pt>
                <c:pt idx="8">
                  <c:v>Muut</c:v>
                </c:pt>
              </c:strCache>
            </c:strRef>
          </c:tx>
          <c:spPr>
            <a:ln w="12700"/>
          </c:spPr>
          <c:dPt>
            <c:idx val="0"/>
            <c:bubble3D val="0"/>
            <c:spPr>
              <a:solidFill>
                <a:srgbClr val="14B063">
                  <a:lumMod val="50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A8-4846-BDEB-FAF7A3C2F743}"/>
              </c:ext>
            </c:extLst>
          </c:dPt>
          <c:dPt>
            <c:idx val="1"/>
            <c:bubble3D val="0"/>
            <c:spPr>
              <a:solidFill>
                <a:srgbClr val="14B063">
                  <a:lumMod val="75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A8-4846-BDEB-FAF7A3C2F743}"/>
              </c:ext>
            </c:extLst>
          </c:dPt>
          <c:dPt>
            <c:idx val="2"/>
            <c:bubble3D val="0"/>
            <c:spPr>
              <a:solidFill>
                <a:srgbClr val="14B063">
                  <a:lumMod val="60000"/>
                  <a:lumOff val="40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A8-4846-BDEB-FAF7A3C2F743}"/>
              </c:ext>
            </c:extLst>
          </c:dPt>
          <c:dPt>
            <c:idx val="3"/>
            <c:bubble3D val="0"/>
            <c:spPr>
              <a:solidFill>
                <a:srgbClr val="14B063">
                  <a:lumMod val="40000"/>
                  <a:lumOff val="60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DA8-4846-BDEB-FAF7A3C2F743}"/>
              </c:ext>
            </c:extLst>
          </c:dPt>
          <c:dPt>
            <c:idx val="4"/>
            <c:bubble3D val="0"/>
            <c:spPr>
              <a:solidFill>
                <a:srgbClr val="EA7911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DA8-4846-BDEB-FAF7A3C2F743}"/>
              </c:ext>
            </c:extLst>
          </c:dPt>
          <c:dPt>
            <c:idx val="5"/>
            <c:bubble3D val="0"/>
            <c:spPr>
              <a:solidFill>
                <a:srgbClr val="4EADBB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DA8-4846-BDEB-FAF7A3C2F743}"/>
              </c:ext>
            </c:extLst>
          </c:dPt>
          <c:dPt>
            <c:idx val="6"/>
            <c:bubble3D val="0"/>
            <c:spPr>
              <a:solidFill>
                <a:srgbClr val="FFFFFF">
                  <a:lumMod val="50000"/>
                </a:srgb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DA8-4846-BDEB-FAF7A3C2F743}"/>
              </c:ext>
            </c:extLst>
          </c:dPt>
          <c:dPt>
            <c:idx val="7"/>
            <c:bubble3D val="0"/>
            <c:spPr>
              <a:solidFill>
                <a:srgbClr val="0000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DA8-4846-BDEB-FAF7A3C2F743}"/>
              </c:ext>
            </c:extLst>
          </c:dPt>
          <c:dPt>
            <c:idx val="8"/>
            <c:bubble3D val="0"/>
            <c:spPr>
              <a:solidFill>
                <a:srgbClr val="B21C58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DA8-4846-BDEB-FAF7A3C2F743}"/>
              </c:ext>
            </c:extLst>
          </c:dPt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DA8-4846-BDEB-FAF7A3C2F743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A8-4846-BDEB-FAF7A3C2F743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A8-4846-BDEB-FAF7A3C2F743}"/>
                </c:ext>
              </c:extLst>
            </c:dLbl>
            <c:dLbl>
              <c:idx val="7"/>
              <c:layout>
                <c:manualLayout>
                  <c:x val="-3.6923076923076927E-2"/>
                  <c:y val="-0.1215932914046121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DA8-4846-BDEB-FAF7A3C2F74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KL_energialähteet_2017!$R$15:$R$23</c:f>
              <c:strCache>
                <c:ptCount val="9"/>
                <c:pt idx="0">
                  <c:v>Forest wood</c:v>
                </c:pt>
                <c:pt idx="1">
                  <c:v>Industrial wood residues</c:v>
                </c:pt>
                <c:pt idx="2">
                  <c:v>Other biofuels</c:v>
                </c:pt>
                <c:pt idx="3">
                  <c:v>Heat Recovery</c:v>
                </c:pt>
                <c:pt idx="4">
                  <c:v>Peat</c:v>
                </c:pt>
                <c:pt idx="5">
                  <c:v>Natural gas</c:v>
                </c:pt>
                <c:pt idx="6">
                  <c:v>Coal</c:v>
                </c:pt>
                <c:pt idx="7">
                  <c:v>Oil</c:v>
                </c:pt>
                <c:pt idx="8">
                  <c:v>Others</c:v>
                </c:pt>
              </c:strCache>
            </c:strRef>
          </c:cat>
          <c:val>
            <c:numRef>
              <c:f>'KL_energialähteet_2018 ennakko'!$V$15:$V$23</c:f>
              <c:numCache>
                <c:formatCode>0%</c:formatCode>
                <c:ptCount val="9"/>
                <c:pt idx="0">
                  <c:v>0.17</c:v>
                </c:pt>
                <c:pt idx="1">
                  <c:v>0.12</c:v>
                </c:pt>
                <c:pt idx="2">
                  <c:v>7.0000000000000007E-2</c:v>
                </c:pt>
                <c:pt idx="3">
                  <c:v>0.1</c:v>
                </c:pt>
                <c:pt idx="4">
                  <c:v>0.16</c:v>
                </c:pt>
                <c:pt idx="5">
                  <c:v>0.13</c:v>
                </c:pt>
                <c:pt idx="6">
                  <c:v>0.2</c:v>
                </c:pt>
                <c:pt idx="7">
                  <c:v>0.02</c:v>
                </c:pt>
                <c:pt idx="8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DA8-4846-BDEB-FAF7A3C2F7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bg1"/>
          </a:solidFill>
        </a:defRPr>
      </a:pPr>
      <a:endParaRPr lang="fi-FI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AEB9F-39EE-7549-801B-59AC627CA4F9}" type="datetimeFigureOut">
              <a:t>23.1.2019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C4C3E-BAB1-954A-8793-B718BA3697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7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C59A-DF76-7B46-BA37-12E170675C6C}" type="datetimeFigureOut">
              <a:t>23.1.2019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B8A9B-03CC-2744-AE50-132135BAD1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26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Author or 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14080" y="6176962"/>
            <a:ext cx="2002511" cy="666969"/>
            <a:chOff x="614080" y="6176962"/>
            <a:chExt cx="2002511" cy="666969"/>
          </a:xfrm>
        </p:grpSpPr>
        <p:sp>
          <p:nvSpPr>
            <p:cNvPr id="8" name="Rectangle 7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20002"/>
            <a:stretch/>
          </p:blipFill>
          <p:spPr>
            <a:xfrm>
              <a:off x="614080" y="6176962"/>
              <a:ext cx="2002511" cy="666969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16.1.2019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Author or title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14080" y="6176962"/>
            <a:ext cx="2002511" cy="666969"/>
            <a:chOff x="614080" y="6176962"/>
            <a:chExt cx="2002511" cy="66696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20002"/>
            <a:stretch/>
          </p:blipFill>
          <p:spPr>
            <a:xfrm>
              <a:off x="614080" y="6176962"/>
              <a:ext cx="2002511" cy="666969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16.1.2019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Author or title of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14080" y="6176962"/>
            <a:ext cx="2002511" cy="666969"/>
            <a:chOff x="614080" y="6176962"/>
            <a:chExt cx="2002511" cy="666969"/>
          </a:xfrm>
        </p:grpSpPr>
        <p:sp>
          <p:nvSpPr>
            <p:cNvPr id="7" name="Rectangle 6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20002"/>
            <a:stretch/>
          </p:blipFill>
          <p:spPr>
            <a:xfrm>
              <a:off x="614080" y="6176962"/>
              <a:ext cx="2002511" cy="666969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16.1.2019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Author or title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14080" y="6176962"/>
            <a:ext cx="2002511" cy="666969"/>
            <a:chOff x="614080" y="6176962"/>
            <a:chExt cx="2002511" cy="666969"/>
          </a:xfrm>
        </p:grpSpPr>
        <p:sp>
          <p:nvSpPr>
            <p:cNvPr id="6" name="Rectangle 5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20002"/>
            <a:stretch/>
          </p:blipFill>
          <p:spPr>
            <a:xfrm>
              <a:off x="614080" y="6176962"/>
              <a:ext cx="2002511" cy="666969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5781550"/>
            <a:ext cx="2451100" cy="7345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16.1.2019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Author or title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14080" y="6176962"/>
            <a:ext cx="2002511" cy="666969"/>
            <a:chOff x="614080" y="6176962"/>
            <a:chExt cx="2002511" cy="666969"/>
          </a:xfrm>
        </p:grpSpPr>
        <p:sp>
          <p:nvSpPr>
            <p:cNvPr id="9" name="Rectangle 8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20002"/>
            <a:stretch/>
          </p:blipFill>
          <p:spPr>
            <a:xfrm>
              <a:off x="614080" y="6176962"/>
              <a:ext cx="2002511" cy="666969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16.1.2019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Author or title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/>
          <a:stretch/>
        </p:blipFill>
        <p:spPr>
          <a:xfrm>
            <a:off x="633549" y="6062950"/>
            <a:ext cx="1751606" cy="7345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Author or 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14081" y="6274193"/>
            <a:ext cx="2002511" cy="583808"/>
            <a:chOff x="614080" y="6260123"/>
            <a:chExt cx="2002511" cy="58380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39831" b="1"/>
            <a:stretch/>
          </p:blipFill>
          <p:spPr>
            <a:xfrm>
              <a:off x="614080" y="6342281"/>
              <a:ext cx="2002511" cy="5016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614080" y="6297705"/>
            <a:ext cx="2002511" cy="583808"/>
            <a:chOff x="614080" y="6260123"/>
            <a:chExt cx="2002511" cy="58380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39831" b="1"/>
            <a:stretch/>
          </p:blipFill>
          <p:spPr>
            <a:xfrm>
              <a:off x="614080" y="6342281"/>
              <a:ext cx="2002511" cy="50165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Suomi on </a:t>
            </a:r>
            <a:r>
              <a:rPr lang="en-US" sz="4800" noProof="0" dirty="0" err="1">
                <a:solidFill>
                  <a:schemeClr val="bg1"/>
                </a:solidFill>
              </a:rPr>
              <a:t>energia-alan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edelläkävijä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6334"/>
            <a:ext cx="11899392" cy="582376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532074" y="2173520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Finland is a forerunner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in the energy sector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pictur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9"/>
          <a:stretch/>
        </p:blipFill>
        <p:spPr>
          <a:xfrm>
            <a:off x="224837" y="6042074"/>
            <a:ext cx="3002866" cy="75532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16.1.2019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Author or 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  <p:pic>
        <p:nvPicPr>
          <p:cNvPr id="8" name="Picture 7" descr="ET_vesileima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9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Energy Year 2018</a:t>
            </a:r>
            <a:br>
              <a:rPr lang="en-US" dirty="0"/>
            </a:br>
            <a:r>
              <a:rPr lang="en-US" dirty="0"/>
              <a:t>District Heating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16.1.2019</a:t>
            </a:r>
          </a:p>
          <a:p>
            <a:r>
              <a:rPr lang="en-US" dirty="0"/>
              <a:t>Finnish Energy</a:t>
            </a:r>
          </a:p>
        </p:txBody>
      </p:sp>
    </p:spTree>
    <p:extLst>
      <p:ext uri="{BB962C8B-B14F-4D97-AF65-F5344CB8AC3E}">
        <p14:creationId xmlns:p14="http://schemas.microsoft.com/office/powerpoint/2010/main" val="118349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FD807EBC-91CD-464C-BD20-136E8DE4E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02" y="1356853"/>
            <a:ext cx="7738998" cy="505601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6B14A0D-D61A-4CE7-BA24-A79A5E38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-emissions from district heat production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8E914-FA14-45F5-9C70-C8229F0B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16.1.2019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498A30-27F1-4550-8F0A-E2F84200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C82043E-1E0C-4012-AE5D-86B9B8041678}"/>
              </a:ext>
            </a:extLst>
          </p:cNvPr>
          <p:cNvSpPr txBox="1"/>
          <p:nvPr/>
        </p:nvSpPr>
        <p:spPr>
          <a:xfrm>
            <a:off x="8444400" y="2097849"/>
            <a:ext cx="3373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Carbon emissions from district heat production have fallen by 26% during this decade.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emissions amounted to 150 grams per kilowatt hour year 2018.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26B1051-C811-4EE1-B754-BFA8D11DA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892" y="4536336"/>
            <a:ext cx="3824028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Sources: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Statistics Finland (2000...2016)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Finnish Energy (1976...1999, 2017…2018)</a:t>
            </a:r>
          </a:p>
        </p:txBody>
      </p:sp>
    </p:spTree>
    <p:extLst>
      <p:ext uri="{BB962C8B-B14F-4D97-AF65-F5344CB8AC3E}">
        <p14:creationId xmlns:p14="http://schemas.microsoft.com/office/powerpoint/2010/main" val="1690615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491F8D-1D15-46AC-BBA7-CDEB26C84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 share of space heating</a:t>
            </a:r>
          </a:p>
        </p:txBody>
      </p:sp>
    </p:spTree>
    <p:extLst>
      <p:ext uri="{BB962C8B-B14F-4D97-AF65-F5344CB8AC3E}">
        <p14:creationId xmlns:p14="http://schemas.microsoft.com/office/powerpoint/2010/main" val="307074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14A0D-D61A-4CE7-BA24-A79A5E38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share of space heating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8E914-FA14-45F5-9C70-C8229F0B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16.1.2019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498A30-27F1-4550-8F0A-E2F84200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ekstiruutu 1">
            <a:extLst>
              <a:ext uri="{FF2B5EF4-FFF2-40B4-BE49-F238E27FC236}">
                <a16:creationId xmlns:a16="http://schemas.microsoft.com/office/drawing/2014/main" id="{489BD292-DED3-4FC2-8063-0384CE126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4652963"/>
            <a:ext cx="30210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fi-FI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Heat pump: includes the electricity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fi-FI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consumption of heat pumps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fi-FI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Electricity: includes the electricity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fi-FI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consumption of heat distribution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fi-FI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equipment and electric sauna stoves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fi-FI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Wood: includes the wood used by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fi-FI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sauna stoves </a:t>
            </a: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48957FEC-CB82-472B-BEC0-6ED4DE9D6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95" y="6058745"/>
            <a:ext cx="4832249" cy="29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en-US" sz="120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/>
                <a:cs typeface="Verdana"/>
              </a:rPr>
              <a:t>Source: Statistics Finland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FBD8FA8-AE0D-47A5-8478-97A74293F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00" y="1680456"/>
            <a:ext cx="6909450" cy="425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14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14A0D-D61A-4CE7-BA24-A79A5E38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shares  in new buildings 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8E914-FA14-45F5-9C70-C8229F0B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16.1.2019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498A30-27F1-4550-8F0A-E2F84200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84931CC-1E3F-4481-8C4A-3E0DE69E4370}"/>
              </a:ext>
            </a:extLst>
          </p:cNvPr>
          <p:cNvSpPr txBox="1"/>
          <p:nvPr/>
        </p:nvSpPr>
        <p:spPr>
          <a:xfrm>
            <a:off x="8597036" y="2076981"/>
            <a:ext cx="3413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District heating is the most popular method of heating in new buildings.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C67E9A5-A337-4346-852E-958961CDD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60" y="1292770"/>
            <a:ext cx="7901876" cy="4853720"/>
          </a:xfrm>
          <a:prstGeom prst="rect">
            <a:avLst/>
          </a:prstGeom>
        </p:spPr>
      </p:pic>
      <p:sp>
        <p:nvSpPr>
          <p:cNvPr id="9" name="Suorakulmio 1">
            <a:extLst>
              <a:ext uri="{FF2B5EF4-FFF2-40B4-BE49-F238E27FC236}">
                <a16:creationId xmlns:a16="http://schemas.microsoft.com/office/drawing/2014/main" id="{5A536030-6433-4814-82B8-C7209B0B5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588" y="6060962"/>
            <a:ext cx="5648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i-FI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Source: Statistics Finland, Granted building permits (heated cubic volume)</a:t>
            </a:r>
            <a:endParaRPr lang="en-US" altLang="fi-FI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93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2EE749-6892-4F7B-8CDC-949822B05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District cooling</a:t>
            </a:r>
          </a:p>
        </p:txBody>
      </p:sp>
    </p:spTree>
    <p:extLst>
      <p:ext uri="{BB962C8B-B14F-4D97-AF65-F5344CB8AC3E}">
        <p14:creationId xmlns:p14="http://schemas.microsoft.com/office/powerpoint/2010/main" val="53127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D22E4A-AAF4-4136-8A29-C90087A1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District cooling: delivered energy and connected load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90F2C1-5449-453B-87E8-774CF2B9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16.1.2019</a:t>
            </a:r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D309908-A398-4252-AE3E-9825D33A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Sisällön paikkamerkki 3">
            <a:extLst>
              <a:ext uri="{FF2B5EF4-FFF2-40B4-BE49-F238E27FC236}">
                <a16:creationId xmlns:a16="http://schemas.microsoft.com/office/drawing/2014/main" id="{3F9104B3-69F5-4EB3-8495-E33A0A96CE65}"/>
              </a:ext>
            </a:extLst>
          </p:cNvPr>
          <p:cNvSpPr txBox="1">
            <a:spLocks/>
          </p:cNvSpPr>
          <p:nvPr/>
        </p:nvSpPr>
        <p:spPr>
          <a:xfrm>
            <a:off x="8957187" y="1354836"/>
            <a:ext cx="3057832" cy="4751673"/>
          </a:xfrm>
          <a:prstGeom prst="rect">
            <a:avLst/>
          </a:prstGeom>
        </p:spPr>
        <p:txBody>
          <a:bodyPr r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Energy companies which sold district cooling 2018</a:t>
            </a:r>
          </a:p>
          <a:p>
            <a:r>
              <a:rPr lang="fi-FI" dirty="0"/>
              <a:t>Etelä-Savon Energia Oy</a:t>
            </a:r>
          </a:p>
          <a:p>
            <a:r>
              <a:rPr lang="fi-FI" dirty="0"/>
              <a:t>Fortum Power and </a:t>
            </a:r>
            <a:r>
              <a:rPr lang="fi-FI" dirty="0" err="1"/>
              <a:t>Heat</a:t>
            </a:r>
            <a:r>
              <a:rPr lang="fi-FI" dirty="0"/>
              <a:t> Oy</a:t>
            </a:r>
          </a:p>
          <a:p>
            <a:r>
              <a:rPr lang="fi-FI" dirty="0"/>
              <a:t>Helen Oy</a:t>
            </a:r>
          </a:p>
          <a:p>
            <a:r>
              <a:rPr lang="fi-FI" dirty="0"/>
              <a:t>Jyväskylän Energia Oy</a:t>
            </a:r>
          </a:p>
          <a:p>
            <a:r>
              <a:rPr lang="fi-FI" dirty="0"/>
              <a:t>Kuopion Energia Oy</a:t>
            </a:r>
          </a:p>
          <a:p>
            <a:r>
              <a:rPr lang="fi-FI" dirty="0"/>
              <a:t>Lahti Energia Oy</a:t>
            </a:r>
          </a:p>
          <a:p>
            <a:r>
              <a:rPr lang="fi-FI" dirty="0"/>
              <a:t>Lempäälän Lämpö Oy</a:t>
            </a:r>
          </a:p>
          <a:p>
            <a:r>
              <a:rPr lang="fi-FI" dirty="0"/>
              <a:t>Pori Energia Oy</a:t>
            </a:r>
          </a:p>
          <a:p>
            <a:r>
              <a:rPr lang="fi-FI" dirty="0"/>
              <a:t>Tampereen Sähkölaitos Oy</a:t>
            </a:r>
          </a:p>
          <a:p>
            <a:r>
              <a:rPr lang="fi-FI" dirty="0"/>
              <a:t>Turku Energia Oy</a:t>
            </a:r>
          </a:p>
          <a:p>
            <a:r>
              <a:rPr lang="fi-FI" dirty="0"/>
              <a:t>Vierumäen Infra Oy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35F284D-AFC6-4FEC-B999-8B83C9124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69" y="1635230"/>
            <a:ext cx="7699017" cy="470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5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C9FE05-C505-4F08-955B-B191884E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cooling production 2018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8E052E-E035-4EA2-BE69-48873B25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16.1.2019</a:t>
            </a:r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690133-497D-45A3-BF9B-F70659F7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Sisällön paikkamerkki 10">
            <a:extLst>
              <a:ext uri="{FF2B5EF4-FFF2-40B4-BE49-F238E27FC236}">
                <a16:creationId xmlns:a16="http://schemas.microsoft.com/office/drawing/2014/main" id="{E247CA35-A725-4411-99A3-F9063156E7DC}"/>
              </a:ext>
            </a:extLst>
          </p:cNvPr>
          <p:cNvSpPr txBox="1">
            <a:spLocks/>
          </p:cNvSpPr>
          <p:nvPr/>
        </p:nvSpPr>
        <p:spPr>
          <a:xfrm>
            <a:off x="7932270" y="2128302"/>
            <a:ext cx="387627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More than 90% of district cooling energy is produced </a:t>
            </a:r>
            <a:r>
              <a:rPr lang="en-US" dirty="0"/>
              <a:t>from energy sources that would otherwise be unutilized. </a:t>
            </a:r>
            <a:endParaRPr lang="fi-FI" sz="1800" dirty="0"/>
          </a:p>
          <a:p>
            <a:r>
              <a:rPr lang="en-US" sz="1800" dirty="0"/>
              <a:t>Same heat pumps often produce both heat and cooling energy</a:t>
            </a:r>
          </a:p>
          <a:p>
            <a:pPr lvl="1"/>
            <a:r>
              <a:rPr lang="en-US" dirty="0"/>
              <a:t>the cooling water is cooled and the district heating water is warmed up in the same process</a:t>
            </a:r>
            <a:r>
              <a:rPr lang="fi-FI" dirty="0"/>
              <a:t>.</a:t>
            </a:r>
          </a:p>
          <a:p>
            <a:r>
              <a:rPr lang="en-US" dirty="0"/>
              <a:t>District cooling also utilizes the ambient energy from sea, lakes and rivers as well as outdoor air whenever the temperature is low enough.</a:t>
            </a: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A1E94C6-9EEB-41BC-8861-C2E052F2E351}"/>
              </a:ext>
            </a:extLst>
          </p:cNvPr>
          <p:cNvSpPr txBox="1"/>
          <p:nvPr/>
        </p:nvSpPr>
        <p:spPr>
          <a:xfrm>
            <a:off x="3626427" y="3667991"/>
            <a:ext cx="1537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301 GWh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6D8628B-6711-4A6F-A9DE-8D908A0D8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3"/>
          <a:stretch/>
        </p:blipFill>
        <p:spPr>
          <a:xfrm>
            <a:off x="147144" y="1492469"/>
            <a:ext cx="7234085" cy="474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14A0D-D61A-4CE7-BA24-A79A5E38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corrected district heat demand, TWh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8E914-FA14-45F5-9C70-C8229F0B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16.1.2019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498A30-27F1-4550-8F0A-E2F84200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577D8A4-BE02-43AD-8883-62B0EC954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96" y="1836885"/>
            <a:ext cx="6689509" cy="4394177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1CCEC8E4-FAE8-4FF6-AEF1-CC50965F43E7}"/>
              </a:ext>
            </a:extLst>
          </p:cNvPr>
          <p:cNvSpPr txBox="1"/>
          <p:nvPr/>
        </p:nvSpPr>
        <p:spPr>
          <a:xfrm>
            <a:off x="8011391" y="1946327"/>
            <a:ext cx="388564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District heat consumption 33,7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TWh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(year 2018)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Temperature corrected consumption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35,5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TWh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which was 0,3 % higher than previous year</a:t>
            </a:r>
          </a:p>
          <a:p>
            <a:pPr marL="84138" indent="-18732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5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14A0D-D61A-4CE7-BA24-A79A5E38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Monthly district heat demand</a:t>
            </a:r>
            <a:br>
              <a:rPr lang="en-GB" dirty="0"/>
            </a:br>
            <a:r>
              <a:rPr lang="en-GB" dirty="0"/>
              <a:t>- six times more heat needed in winter months than in summer months 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8E914-FA14-45F5-9C70-C8229F0B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16.1.2019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498A30-27F1-4550-8F0A-E2F84200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A430E20-CC32-407B-9855-E301378ED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44" y="1500188"/>
            <a:ext cx="7423381" cy="4792672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B8D7C065-C678-418C-93A3-0D8B809B7370}"/>
              </a:ext>
            </a:extLst>
          </p:cNvPr>
          <p:cNvSpPr/>
          <p:nvPr/>
        </p:nvSpPr>
        <p:spPr>
          <a:xfrm>
            <a:off x="8639503" y="1690688"/>
            <a:ext cx="33066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 2018 was  in average ca. 1 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 warmer than 1981-2010 normal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heating season only February and March were considerably colder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than normal.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cold winter months exemplify the need for a wide palette of fuels to ensure the security of supply of heating.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5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FC2F0E-AE4F-42FD-8F22-6F8E5C6733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Energy sources of district heat</a:t>
            </a:r>
          </a:p>
        </p:txBody>
      </p:sp>
    </p:spTree>
    <p:extLst>
      <p:ext uri="{BB962C8B-B14F-4D97-AF65-F5344CB8AC3E}">
        <p14:creationId xmlns:p14="http://schemas.microsoft.com/office/powerpoint/2010/main" val="168410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321AA356-D5AD-4EEC-9CFE-FCDD76542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884968"/>
              </p:ext>
            </p:extLst>
          </p:nvPr>
        </p:nvGraphicFramePr>
        <p:xfrm>
          <a:off x="-385950" y="1143000"/>
          <a:ext cx="7320150" cy="5021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96B14A0D-D61A-4CE7-BA24-A79A5E38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sources for district heat supply 2018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8E914-FA14-45F5-9C70-C8229F0B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16.1.2019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498A30-27F1-4550-8F0A-E2F84200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9539C09-681C-4FDC-9D4B-AE7A1E20E494}"/>
              </a:ext>
            </a:extLst>
          </p:cNvPr>
          <p:cNvSpPr txBox="1"/>
          <p:nvPr/>
        </p:nvSpPr>
        <p:spPr>
          <a:xfrm>
            <a:off x="7072092" y="1494043"/>
            <a:ext cx="448516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</a:t>
            </a:r>
            <a:r>
              <a:rPr lang="en-US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-neutral 46%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Forest fuelwood, industrial wood residue, other biofuels, recovered heat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Renewable 36%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Forest fuelwood, industrial wood residue, other biofuels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Domestic 64%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Forest fuelwood, industrial wood residue, other biofuels, recycled heat, peat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2B9CB25-88DC-459C-81C3-309BE1AC3F46}"/>
              </a:ext>
            </a:extLst>
          </p:cNvPr>
          <p:cNvSpPr txBox="1"/>
          <p:nvPr/>
        </p:nvSpPr>
        <p:spPr>
          <a:xfrm>
            <a:off x="7137493" y="4963942"/>
            <a:ext cx="4650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Recovered (recycled) heat: energy that would otherwise go to waste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Other biofuels: includes also the bio share of municipal waste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Other: non-bio share of municipal waste, plastic or hazardous waste, electricity.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7E8E5AB-63C1-47B4-B53E-D1A1CC8B6B38}"/>
              </a:ext>
            </a:extLst>
          </p:cNvPr>
          <p:cNvSpPr txBox="1"/>
          <p:nvPr/>
        </p:nvSpPr>
        <p:spPr>
          <a:xfrm>
            <a:off x="2174082" y="3717764"/>
            <a:ext cx="1974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Delivered heat </a:t>
            </a: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37,1 TWh</a:t>
            </a:r>
          </a:p>
        </p:txBody>
      </p:sp>
    </p:spTree>
    <p:extLst>
      <p:ext uri="{BB962C8B-B14F-4D97-AF65-F5344CB8AC3E}">
        <p14:creationId xmlns:p14="http://schemas.microsoft.com/office/powerpoint/2010/main" val="348526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14A0D-D61A-4CE7-BA24-A79A5E38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Fuels for district heat and cogeneration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8E914-FA14-45F5-9C70-C8229F0B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16.1.2019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498A30-27F1-4550-8F0A-E2F84200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5367769-E842-4815-BC02-D2C4ADB14BFD}"/>
              </a:ext>
            </a:extLst>
          </p:cNvPr>
          <p:cNvSpPr txBox="1"/>
          <p:nvPr/>
        </p:nvSpPr>
        <p:spPr>
          <a:xfrm>
            <a:off x="8739262" y="1821524"/>
            <a:ext cx="3311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Fossil fuels have increasingly been replaced by biomass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of biomass has doubled during last decade.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Recycled heat can be likened with renewable energy while fuel consumption is avoided by making use of surplus heat.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8963656-0ABE-47DB-B223-1C95BF0B1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53" y="1535892"/>
            <a:ext cx="7641748" cy="45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8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14A0D-D61A-4CE7-BA24-A79A5E38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Renewable fuels in the production of district heat and cogeneration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8E914-FA14-45F5-9C70-C8229F0B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16.1.2019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498A30-27F1-4550-8F0A-E2F84200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E904C713-5F14-4BA3-B350-B87BF1C2A9CF}"/>
              </a:ext>
            </a:extLst>
          </p:cNvPr>
          <p:cNvSpPr txBox="1">
            <a:spLocks/>
          </p:cNvSpPr>
          <p:nvPr/>
        </p:nvSpPr>
        <p:spPr>
          <a:xfrm>
            <a:off x="8453326" y="1834371"/>
            <a:ext cx="3671052" cy="40967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municipalities where district heating is provided</a:t>
            </a:r>
          </a:p>
          <a:p>
            <a:pPr lvl="1"/>
            <a:r>
              <a:rPr lang="en-US" dirty="0"/>
              <a:t>70 per cent of heat comes from renewable fuels or waste heat</a:t>
            </a:r>
          </a:p>
          <a:p>
            <a:pPr lvl="1"/>
            <a:r>
              <a:rPr lang="en-US" dirty="0"/>
              <a:t>90 per cent of heat  comes from domestic energy sources. </a:t>
            </a:r>
          </a:p>
          <a:p>
            <a:r>
              <a:rPr lang="en-US" dirty="0"/>
              <a:t>Renewable fuels used in producing district heat are e.g. forest fuelwood, industrial wood residue, bio share of municipal waste, biogas, biofuel oil.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780D3D0-10DE-4E73-B017-CA4851559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59" y="1834371"/>
            <a:ext cx="7158281" cy="441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4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14A0D-D61A-4CE7-BA24-A79A5E38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Recycled heat in district heating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8E914-FA14-45F5-9C70-C8229F0B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16.1.2019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498A30-27F1-4550-8F0A-E2F84200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E4E7A692-436A-4245-956B-1FBDB13AF734}"/>
              </a:ext>
            </a:extLst>
          </p:cNvPr>
          <p:cNvSpPr txBox="1">
            <a:spLocks/>
          </p:cNvSpPr>
          <p:nvPr/>
        </p:nvSpPr>
        <p:spPr>
          <a:xfrm>
            <a:off x="7932270" y="2005012"/>
            <a:ext cx="387627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Fuel consumption can be avoided by making use of surplus heat. Heat can be recovered from data </a:t>
            </a:r>
            <a:r>
              <a:rPr lang="en-US" dirty="0" err="1"/>
              <a:t>centres</a:t>
            </a:r>
            <a:r>
              <a:rPr lang="en-US" dirty="0"/>
              <a:t>, industrial processes, flue gases, sewage water etc.</a:t>
            </a:r>
            <a:endParaRPr lang="fi-FI" dirty="0"/>
          </a:p>
          <a:p>
            <a:r>
              <a:rPr lang="en-US" sz="1800" dirty="0"/>
              <a:t>The amount of recycled heat has more than trebled at 2010’s.</a:t>
            </a:r>
          </a:p>
          <a:p>
            <a:endParaRPr lang="fi-FI" sz="1800" dirty="0"/>
          </a:p>
          <a:p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034AB01-43D1-427D-9D6C-944970B8B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97" y="1796693"/>
            <a:ext cx="66714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6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7E2300-6E43-4D8D-A073-4F6A59CA64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emissions</a:t>
            </a:r>
          </a:p>
        </p:txBody>
      </p:sp>
    </p:spTree>
    <p:extLst>
      <p:ext uri="{BB962C8B-B14F-4D97-AF65-F5344CB8AC3E}">
        <p14:creationId xmlns:p14="http://schemas.microsoft.com/office/powerpoint/2010/main" val="3759440461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_PPT_pohja_Draft_0412_4" id="{3F982F5E-B38A-B740-8CD0-6EEC8B48D752}" vid="{D59C8292-C151-BF48-8839-0370A29682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4149</TotalTime>
  <Words>620</Words>
  <Application>Microsoft Office PowerPoint</Application>
  <PresentationFormat>Laajakuva</PresentationFormat>
  <Paragraphs>98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Arial</vt:lpstr>
      <vt:lpstr>Calibri</vt:lpstr>
      <vt:lpstr>Lucida Grande</vt:lpstr>
      <vt:lpstr>Verdana</vt:lpstr>
      <vt:lpstr>Wingdings</vt:lpstr>
      <vt:lpstr>Energiateollisuus</vt:lpstr>
      <vt:lpstr>Energy Year 2018 District Heating</vt:lpstr>
      <vt:lpstr>Temperature corrected district heat demand, TWh</vt:lpstr>
      <vt:lpstr>Monthly district heat demand - six times more heat needed in winter months than in summer months </vt:lpstr>
      <vt:lpstr>Energy sources of district heat</vt:lpstr>
      <vt:lpstr>Energy sources for district heat supply 2018</vt:lpstr>
      <vt:lpstr>Fuels for district heat and cogeneration</vt:lpstr>
      <vt:lpstr>Renewable fuels in the production of district heat and cogeneration</vt:lpstr>
      <vt:lpstr>Recycled heat in district heating</vt:lpstr>
      <vt:lpstr>CO2 emissions</vt:lpstr>
      <vt:lpstr>CO2-emissions from district heat production</vt:lpstr>
      <vt:lpstr>Market share of space heating</vt:lpstr>
      <vt:lpstr>Market share of space heating</vt:lpstr>
      <vt:lpstr>Market shares  in new buildings </vt:lpstr>
      <vt:lpstr>District cooling</vt:lpstr>
      <vt:lpstr>District cooling: delivered energy and connected load</vt:lpstr>
      <vt:lpstr>District cooling production 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Tommi Honkavaara</dc:creator>
  <cp:lastModifiedBy>Öhman-Sipilä Anne</cp:lastModifiedBy>
  <cp:revision>158</cp:revision>
  <dcterms:created xsi:type="dcterms:W3CDTF">2017-11-26T20:31:49Z</dcterms:created>
  <dcterms:modified xsi:type="dcterms:W3CDTF">2019-01-23T07:31:46Z</dcterms:modified>
</cp:coreProperties>
</file>