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handoutMasterIdLst>
    <p:handoutMasterId r:id="rId13"/>
  </p:handoutMasterIdLst>
  <p:sldIdLst>
    <p:sldId id="286" r:id="rId2"/>
    <p:sldId id="338" r:id="rId3"/>
    <p:sldId id="337" r:id="rId4"/>
    <p:sldId id="287" r:id="rId5"/>
    <p:sldId id="339" r:id="rId6"/>
    <p:sldId id="288" r:id="rId7"/>
    <p:sldId id="290" r:id="rId8"/>
    <p:sldId id="336" r:id="rId9"/>
    <p:sldId id="331" r:id="rId10"/>
    <p:sldId id="34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änninen Kenneth" initials="HK" lastIdx="1" clrIdx="0">
    <p:extLst>
      <p:ext uri="{19B8F6BF-5375-455C-9EA6-DF929625EA0E}">
        <p15:presenceInfo xmlns:p15="http://schemas.microsoft.com/office/powerpoint/2012/main" userId="S::Kenneth.Hanninen@energia.fi::b2e3d053-fdd6-4395-b6ef-55d8f8dc1e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22"/>
  </p:normalViewPr>
  <p:slideViewPr>
    <p:cSldViewPr snapToGrid="0" snapToObjects="1">
      <p:cViewPr varScale="1">
        <p:scale>
          <a:sx n="114" d="100"/>
          <a:sy n="114" d="100"/>
        </p:scale>
        <p:origin x="30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0AEB9F-39EE-7549-801B-59AC627CA4F9}" type="datetimeFigureOut">
              <a:t>27.1.2021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9C4C3E-BAB1-954A-8793-B718BA3697E5}" type="slidenum">
              <a:t>‹#›</a:t>
            </a:fld>
            <a:endParaRPr lang="en-US"/>
          </a:p>
        </p:txBody>
      </p:sp>
    </p:spTree>
    <p:extLst>
      <p:ext uri="{BB962C8B-B14F-4D97-AF65-F5344CB8AC3E}">
        <p14:creationId xmlns:p14="http://schemas.microsoft.com/office/powerpoint/2010/main" val="4144867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DC59A-DF76-7B46-BA37-12E170675C6C}" type="datetimeFigureOut">
              <a:t>27.1.2021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B8A9B-03CC-2744-AE50-132135BAD170}" type="slidenum">
              <a:t>‹#›</a:t>
            </a:fld>
            <a:endParaRPr lang="en-US"/>
          </a:p>
        </p:txBody>
      </p:sp>
    </p:spTree>
    <p:extLst>
      <p:ext uri="{BB962C8B-B14F-4D97-AF65-F5344CB8AC3E}">
        <p14:creationId xmlns:p14="http://schemas.microsoft.com/office/powerpoint/2010/main" val="36703626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44D57D0A-ED96-43D6-B860-1D11BB4A16F6}" type="datetime1">
              <a:rPr lang="fi-FI" noProof="0" smtClean="0"/>
              <a:t>27.1.2021</a:t>
            </a:fld>
            <a:endParaRPr lang="fi-FI" noProof="0"/>
          </a:p>
        </p:txBody>
      </p:sp>
      <p:sp>
        <p:nvSpPr>
          <p:cNvPr id="5" name="Footer Placeholder 4"/>
          <p:cNvSpPr>
            <a:spLocks noGrp="1"/>
          </p:cNvSpPr>
          <p:nvPr>
            <p:ph type="ftr" sz="quarter" idx="11"/>
          </p:nvPr>
        </p:nvSpPr>
        <p:spPr/>
        <p:txBody>
          <a:bodyPr/>
          <a:lstStyle/>
          <a:p>
            <a:r>
              <a:rPr lang="fi-FI" noProof="0"/>
              <a:t>Tekijä tai esityksen nimi</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p>
            <a:r>
              <a:rPr lang="fi-FI" noProof="0"/>
              <a:t>Muokkaa ots. perustyyl. napsautt.</a:t>
            </a:r>
          </a:p>
        </p:txBody>
      </p:sp>
      <p:sp>
        <p:nvSpPr>
          <p:cNvPr id="3" name="Content Placeholder 2"/>
          <p:cNvSpPr>
            <a:spLocks noGrp="1"/>
          </p:cNvSpPr>
          <p:nvPr>
            <p:ph sz="half" idx="1"/>
          </p:nvPr>
        </p:nvSpPr>
        <p:spPr>
          <a:xfrm>
            <a:off x="615576" y="1825625"/>
            <a:ext cx="5278718"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2647" y="1825625"/>
            <a:ext cx="5283204"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EF2C53D4-4066-453B-823D-FA883357BA58}" type="datetime1">
              <a:rPr lang="fi-FI" noProof="0" smtClean="0"/>
              <a:t>27.1.2021</a:t>
            </a:fld>
            <a:endParaRPr lang="fi-FI" noProof="0"/>
          </a:p>
        </p:txBody>
      </p:sp>
      <p:sp>
        <p:nvSpPr>
          <p:cNvPr id="6" name="Footer Placeholder 5"/>
          <p:cNvSpPr>
            <a:spLocks noGrp="1"/>
          </p:cNvSpPr>
          <p:nvPr>
            <p:ph type="ftr" sz="quarter" idx="11"/>
          </p:nvPr>
        </p:nvSpPr>
        <p:spPr/>
        <p:txBody>
          <a:bodyPr/>
          <a:lstStyle/>
          <a:p>
            <a:r>
              <a:rPr lang="fi-FI" noProof="0"/>
              <a:t>Tekijä tai esityksen nimi</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B4102161-05CD-4087-A5E3-FEE550B3E37D}" type="datetime1">
              <a:rPr lang="fi-FI" noProof="0" smtClean="0"/>
              <a:t>27.1.2021</a:t>
            </a:fld>
            <a:endParaRPr lang="fi-FI" noProof="0"/>
          </a:p>
        </p:txBody>
      </p:sp>
      <p:sp>
        <p:nvSpPr>
          <p:cNvPr id="4" name="Footer Placeholder 3"/>
          <p:cNvSpPr>
            <a:spLocks noGrp="1"/>
          </p:cNvSpPr>
          <p:nvPr>
            <p:ph type="ftr" sz="quarter" idx="11"/>
          </p:nvPr>
        </p:nvSpPr>
        <p:spPr/>
        <p:txBody>
          <a:bodyPr/>
          <a:lstStyle/>
          <a:p>
            <a:r>
              <a:rPr lang="fi-FI" noProof="0"/>
              <a:t>Tekijä tai esityksen nimi</a:t>
            </a:r>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BD811-2CC7-4418-B3E6-EA53B8A35B88}" type="datetime1">
              <a:rPr lang="fi-FI" noProof="0" smtClean="0"/>
              <a:t>27.1.2021</a:t>
            </a:fld>
            <a:endParaRPr lang="fi-FI" noProof="0"/>
          </a:p>
        </p:txBody>
      </p:sp>
      <p:sp>
        <p:nvSpPr>
          <p:cNvPr id="3" name="Footer Placeholder 2"/>
          <p:cNvSpPr>
            <a:spLocks noGrp="1"/>
          </p:cNvSpPr>
          <p:nvPr>
            <p:ph type="ftr" sz="quarter" idx="11"/>
          </p:nvPr>
        </p:nvSpPr>
        <p:spPr/>
        <p:txBody>
          <a:bodyPr/>
          <a:lstStyle/>
          <a:p>
            <a:r>
              <a:rPr lang="fi-FI" noProof="0"/>
              <a:t>Tekijä tai esityksen nimi</a:t>
            </a:r>
          </a:p>
        </p:txBody>
      </p:sp>
      <p:sp>
        <p:nvSpPr>
          <p:cNvPr id="4" name="Slide Number Placeholder 3"/>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fi-FI" noProof="0"/>
              <a:t>Muokkaa ots. perustyyl. napsautt.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36" y="5951123"/>
            <a:ext cx="2137832" cy="4776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65125"/>
            <a:ext cx="5392271" cy="1325563"/>
          </a:xfrm>
        </p:spPr>
        <p:txBody>
          <a:bodyPr/>
          <a:lstStyle>
            <a:lvl1pPr>
              <a:defRPr>
                <a:solidFill>
                  <a:schemeClr val="tx2"/>
                </a:solidFill>
              </a:defRPr>
            </a:lvl1pPr>
          </a:lstStyle>
          <a:p>
            <a:r>
              <a:rPr lang="fi-FI" noProof="0"/>
              <a:t>Muokkaa ots. perustyyl. napsautt.</a:t>
            </a:r>
          </a:p>
        </p:txBody>
      </p:sp>
      <p:sp>
        <p:nvSpPr>
          <p:cNvPr id="3" name="Content Placeholder 2"/>
          <p:cNvSpPr>
            <a:spLocks noGrp="1"/>
          </p:cNvSpPr>
          <p:nvPr>
            <p:ph sz="half" idx="1"/>
          </p:nvPr>
        </p:nvSpPr>
        <p:spPr>
          <a:xfrm>
            <a:off x="615575" y="1825625"/>
            <a:ext cx="5390777"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lvl1pPr>
              <a:defRPr>
                <a:solidFill>
                  <a:schemeClr val="bg1"/>
                </a:solidFill>
              </a:defRPr>
            </a:lvl1pPr>
          </a:lstStyle>
          <a:p>
            <a:fld id="{B53E8F74-B55C-42FE-B785-14AFF9FAA6D5}" type="datetime1">
              <a:rPr lang="fi-FI" noProof="0" smtClean="0"/>
              <a:t>27.1.2021</a:t>
            </a:fld>
            <a:endParaRPr lang="fi-FI" noProof="0"/>
          </a:p>
        </p:txBody>
      </p:sp>
      <p:sp>
        <p:nvSpPr>
          <p:cNvPr id="6" name="Footer Placeholder 5"/>
          <p:cNvSpPr>
            <a:spLocks noGrp="1"/>
          </p:cNvSpPr>
          <p:nvPr>
            <p:ph type="ftr" sz="quarter" idx="11"/>
          </p:nvPr>
        </p:nvSpPr>
        <p:spPr/>
        <p:txBody>
          <a:bodyPr/>
          <a:lstStyle>
            <a:lvl1pPr>
              <a:defRPr>
                <a:solidFill>
                  <a:schemeClr val="bg1"/>
                </a:solidFill>
              </a:defRPr>
            </a:lvl1pPr>
          </a:lstStyle>
          <a:p>
            <a:r>
              <a:rPr lang="fi-FI" noProof="0"/>
              <a:t>Tekijä tai esityksen nimi</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88638" y="365125"/>
            <a:ext cx="5392271" cy="1325563"/>
          </a:xfrm>
        </p:spPr>
        <p:txBody>
          <a:bodyPr/>
          <a:lstStyle>
            <a:lvl1pPr>
              <a:defRPr>
                <a:solidFill>
                  <a:schemeClr val="tx2"/>
                </a:solidFill>
              </a:defRPr>
            </a:lvl1pPr>
          </a:lstStyle>
          <a:p>
            <a:r>
              <a:rPr lang="fi-FI" noProof="0"/>
              <a:t>Muokkaa ots. perustyyl. napsautt.</a:t>
            </a:r>
            <a:endParaRPr lang="fi-FI" noProof="0" dirty="0"/>
          </a:p>
        </p:txBody>
      </p:sp>
      <p:sp>
        <p:nvSpPr>
          <p:cNvPr id="3" name="Content Placeholder 2"/>
          <p:cNvSpPr>
            <a:spLocks noGrp="1"/>
          </p:cNvSpPr>
          <p:nvPr>
            <p:ph sz="half" idx="1"/>
          </p:nvPr>
        </p:nvSpPr>
        <p:spPr>
          <a:xfrm>
            <a:off x="6190132" y="1825625"/>
            <a:ext cx="5390777" cy="435133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fld id="{75804234-2B7E-4019-B89C-5EA9B4F7B0A4}" type="datetime1">
              <a:rPr lang="fi-FI" noProof="0" smtClean="0"/>
              <a:t>27.1.2021</a:t>
            </a:fld>
            <a:endParaRPr lang="fi-FI" noProof="0"/>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r>
              <a:rPr lang="fi-FI" noProof="0"/>
              <a:t>Tekijä tai esityksen nimi</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413620"/>
            <a:ext cx="9478683" cy="830169"/>
          </a:xfrm>
        </p:spPr>
        <p:txBody>
          <a:bodyPr/>
          <a:lstStyle>
            <a:lvl1pPr>
              <a:defRPr>
                <a:solidFill>
                  <a:schemeClr val="tx2"/>
                </a:solidFill>
              </a:defRPr>
            </a:lvl1pPr>
          </a:lstStyle>
          <a:p>
            <a:r>
              <a:rPr lang="fi-FI" noProof="0"/>
              <a:t>Muokkaa ots. perustyyl. napsautt.</a:t>
            </a:r>
          </a:p>
        </p:txBody>
      </p:sp>
      <p:sp>
        <p:nvSpPr>
          <p:cNvPr id="3" name="Content Placeholder 2"/>
          <p:cNvSpPr>
            <a:spLocks noGrp="1"/>
          </p:cNvSpPr>
          <p:nvPr>
            <p:ph idx="1"/>
          </p:nvPr>
        </p:nvSpPr>
        <p:spPr>
          <a:xfrm>
            <a:off x="614081" y="4258730"/>
            <a:ext cx="9478683" cy="20389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D989367E-50A7-4DFF-BAA8-2860467EAC8D}" type="datetime1">
              <a:rPr lang="fi-FI" noProof="0" smtClean="0"/>
              <a:t>27.1.2021</a:t>
            </a:fld>
            <a:endParaRPr lang="fi-FI" noProof="0"/>
          </a:p>
        </p:txBody>
      </p:sp>
      <p:sp>
        <p:nvSpPr>
          <p:cNvPr id="5" name="Footer Placeholder 4"/>
          <p:cNvSpPr>
            <a:spLocks noGrp="1"/>
          </p:cNvSpPr>
          <p:nvPr>
            <p:ph type="ftr" sz="quarter" idx="11"/>
          </p:nvPr>
        </p:nvSpPr>
        <p:spPr/>
        <p:txBody>
          <a:bodyPr/>
          <a:lstStyle/>
          <a:p>
            <a:r>
              <a:rPr lang="fi-FI" noProof="0"/>
              <a:t>Tekijä tai esityksen nimi</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dirty="0">
                <a:solidFill>
                  <a:schemeClr val="bg1"/>
                </a:solidFill>
              </a:rPr>
              <a:t>Suomi on </a:t>
            </a:r>
            <a:r>
              <a:rPr lang="en-US" sz="4800" dirty="0" err="1">
                <a:solidFill>
                  <a:schemeClr val="bg1"/>
                </a:solidFill>
              </a:rPr>
              <a:t>energia-alan</a:t>
            </a:r>
            <a:r>
              <a:rPr lang="en-US" sz="4800" dirty="0">
                <a:solidFill>
                  <a:schemeClr val="bg1"/>
                </a:solidFill>
              </a:rPr>
              <a:t> </a:t>
            </a:r>
            <a:r>
              <a:rPr lang="en-US" sz="4800" dirty="0" err="1">
                <a:solidFill>
                  <a:schemeClr val="bg1"/>
                </a:solidFill>
              </a:rPr>
              <a:t>edelläkävijä</a:t>
            </a:r>
            <a:endParaRPr lang="en-US" sz="4800" dirty="0">
              <a:solidFill>
                <a:schemeClr val="bg1"/>
              </a:solidFill>
            </a:endParaRPr>
          </a:p>
        </p:txBody>
      </p:sp>
      <p:sp>
        <p:nvSpPr>
          <p:cNvPr id="7" name="Rectangle 6"/>
          <p:cNvSpPr/>
          <p:nvPr userDrawn="1"/>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11" name="TextBox 10"/>
          <p:cNvSpPr txBox="1"/>
          <p:nvPr userDrawn="1"/>
        </p:nvSpPr>
        <p:spPr>
          <a:xfrm>
            <a:off x="1532074" y="2407444"/>
            <a:ext cx="9137945" cy="878681"/>
          </a:xfrm>
          <a:prstGeom prst="rect">
            <a:avLst/>
          </a:prstGeom>
          <a:noFill/>
        </p:spPr>
        <p:txBody>
          <a:bodyPr wrap="square" rtlCol="0">
            <a:noAutofit/>
          </a:bodyPr>
          <a:lstStyle/>
          <a:p>
            <a:pPr algn="ctr"/>
            <a:r>
              <a:rPr lang="fi-FI" sz="4800" noProof="0">
                <a:solidFill>
                  <a:schemeClr val="bg1"/>
                </a:solidFill>
              </a:rPr>
              <a:t>Suomi on energia-alan edelläkävijä</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3">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4">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pic>
        <p:nvPicPr>
          <p:cNvPr id="13" name="Picture 12"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_5">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_6">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_7">
    <p:spTree>
      <p:nvGrpSpPr>
        <p:cNvPr id="1" name=""/>
        <p:cNvGrpSpPr/>
        <p:nvPr/>
      </p:nvGrpSpPr>
      <p:grpSpPr>
        <a:xfrm>
          <a:off x="0" y="0"/>
          <a:ext cx="0" cy="0"/>
          <a:chOff x="0" y="0"/>
          <a:chExt cx="0" cy="0"/>
        </a:xfrm>
      </p:grpSpPr>
      <p:sp>
        <p:nvSpPr>
          <p:cNvPr id="23" name="Rectangle 22"/>
          <p:cNvSpPr/>
          <p:nvPr userDrawn="1"/>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_8">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_picture_background">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0" name="Picture 9" descr="ET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7" name="Picture 6" descr="ET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9" name="Straight Connector 8"/>
          <p:cNvCxnSpPr/>
          <p:nvPr userDrawn="1"/>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fi-FI" noProof="0"/>
              <a:t>Muokkaa ots. perustyyl. napsautt.</a:t>
            </a:r>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C29901E-8BC1-413D-8226-9CF7DED143CA}" type="datetime1">
              <a:rPr lang="fi-FI" noProof="0" smtClean="0"/>
              <a:t>27.1.2021</a:t>
            </a:fld>
            <a:endParaRPr lang="fi-FI" noProof="0"/>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fi-FI" noProof="0"/>
              <a:t>Tekijä tai esityksen nimi</a:t>
            </a:r>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1">
                <a:solidFill>
                  <a:srgbClr val="595959"/>
                </a:solidFill>
              </a:defRPr>
            </a:lvl1pPr>
          </a:lstStyle>
          <a:p>
            <a:fld id="{D5CDC59A-8C4B-3741-8921-09D2C8EE8BFB}" type="slidenum">
              <a:rPr lang="en-US" smtClean="0"/>
              <a:pPr/>
              <a:t>‹#›</a:t>
            </a:fld>
            <a:endParaRPr lang="en-US"/>
          </a:p>
        </p:txBody>
      </p:sp>
      <p:pic>
        <p:nvPicPr>
          <p:cNvPr id="15" name="Picture 14" descr="ET_vesileima.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8" name="Picture 7" descr="ET_vesileima.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spTree>
    <p:extLst>
      <p:ext uri="{BB962C8B-B14F-4D97-AF65-F5344CB8AC3E}">
        <p14:creationId xmlns:p14="http://schemas.microsoft.com/office/powerpoint/2010/main" val="1724093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sldNum="0" hdr="0" ftr="0" dt="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err="1"/>
              <a:t>Verkkopalveluhinnoittelun</a:t>
            </a:r>
            <a:r>
              <a:rPr lang="en-US" dirty="0"/>
              <a:t> </a:t>
            </a:r>
            <a:r>
              <a:rPr lang="en-US" dirty="0" err="1"/>
              <a:t>valvonta</a:t>
            </a:r>
            <a:endParaRPr lang="en-US" dirty="0"/>
          </a:p>
        </p:txBody>
      </p:sp>
      <p:sp>
        <p:nvSpPr>
          <p:cNvPr id="9" name="Subtitle 8"/>
          <p:cNvSpPr>
            <a:spLocks noGrp="1"/>
          </p:cNvSpPr>
          <p:nvPr>
            <p:ph type="subTitle" idx="1"/>
          </p:nvPr>
        </p:nvSpPr>
        <p:spPr/>
        <p:txBody>
          <a:bodyPr>
            <a:normAutofit fontScale="77500" lnSpcReduction="20000"/>
          </a:bodyPr>
          <a:lstStyle/>
          <a:p>
            <a:r>
              <a:rPr lang="en-US" dirty="0"/>
              <a:t>Kenneth Hänninen</a:t>
            </a:r>
          </a:p>
          <a:p>
            <a:r>
              <a:rPr lang="en-US" dirty="0" err="1"/>
              <a:t>kenneth.hanninen@</a:t>
            </a:r>
            <a:r>
              <a:rPr lang="en-US" err="1"/>
              <a:t>energia</a:t>
            </a:r>
            <a:r>
              <a:rPr lang="en-US"/>
              <a:t>.fi</a:t>
            </a:r>
          </a:p>
        </p:txBody>
      </p:sp>
    </p:spTree>
    <p:extLst>
      <p:ext uri="{BB962C8B-B14F-4D97-AF65-F5344CB8AC3E}">
        <p14:creationId xmlns:p14="http://schemas.microsoft.com/office/powerpoint/2010/main" val="50880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258FF1-EEAA-4650-B6F2-2017578925C7}"/>
              </a:ext>
            </a:extLst>
          </p:cNvPr>
          <p:cNvSpPr>
            <a:spLocks noGrp="1"/>
          </p:cNvSpPr>
          <p:nvPr>
            <p:ph type="title"/>
          </p:nvPr>
        </p:nvSpPr>
        <p:spPr/>
        <p:txBody>
          <a:bodyPr/>
          <a:lstStyle/>
          <a:p>
            <a:r>
              <a:rPr lang="fi-FI" dirty="0"/>
              <a:t>Sallitut kustannukset</a:t>
            </a:r>
          </a:p>
        </p:txBody>
      </p:sp>
      <p:sp>
        <p:nvSpPr>
          <p:cNvPr id="3" name="Sisällön paikkamerkki 2">
            <a:extLst>
              <a:ext uri="{FF2B5EF4-FFF2-40B4-BE49-F238E27FC236}">
                <a16:creationId xmlns:a16="http://schemas.microsoft.com/office/drawing/2014/main" id="{7877B0D2-AD99-467D-89FF-7D9A6F77C3FF}"/>
              </a:ext>
            </a:extLst>
          </p:cNvPr>
          <p:cNvSpPr>
            <a:spLocks noGrp="1"/>
          </p:cNvSpPr>
          <p:nvPr>
            <p:ph idx="1"/>
          </p:nvPr>
        </p:nvSpPr>
        <p:spPr/>
        <p:txBody>
          <a:bodyPr/>
          <a:lstStyle/>
          <a:p>
            <a:r>
              <a:rPr lang="fi-FI" dirty="0"/>
              <a:t>Lain perusteella verkkopalvelun innoittelussa hyväksytään vain tehokkaasta toiminnasta aiheutuneet kustannukset</a:t>
            </a:r>
          </a:p>
          <a:p>
            <a:r>
              <a:rPr lang="fi-FI" dirty="0"/>
              <a:t>Verkkotoiminnan kustannuksia ovat:</a:t>
            </a:r>
          </a:p>
          <a:p>
            <a:pPr lvl="1"/>
            <a:r>
              <a:rPr lang="fi-FI" dirty="0"/>
              <a:t>Verkkoyhtiön kontrolloitavissa olevat operatiiviset kustannukset</a:t>
            </a:r>
          </a:p>
          <a:p>
            <a:pPr lvl="1"/>
            <a:r>
              <a:rPr lang="fi-FI" dirty="0"/>
              <a:t>Asiakkaille maksetut vakiokorvaukset</a:t>
            </a:r>
          </a:p>
          <a:p>
            <a:pPr lvl="1"/>
            <a:r>
              <a:rPr lang="fi-FI" dirty="0"/>
              <a:t>Keskeytyksistä asiakkaille aiheutuvan haitan kustannus (KAH-kustannus)</a:t>
            </a:r>
          </a:p>
          <a:p>
            <a:r>
              <a:rPr lang="fi-FI" dirty="0"/>
              <a:t>Kustannuksiin kohdistuu yhtiökohtainen tehostamistavoite</a:t>
            </a:r>
          </a:p>
          <a:p>
            <a:r>
              <a:rPr lang="fi-FI" dirty="0"/>
              <a:t>Tehokkuutta mitataan ns. </a:t>
            </a:r>
            <a:r>
              <a:rPr lang="fi-FI" dirty="0" err="1"/>
              <a:t>StoNED</a:t>
            </a:r>
            <a:r>
              <a:rPr lang="fi-FI" dirty="0"/>
              <a:t>-menetelmällä, jonka perusteella jokaiselle yhtiölle määritetään tehokkuusluku</a:t>
            </a:r>
          </a:p>
          <a:p>
            <a:r>
              <a:rPr lang="fi-FI" dirty="0"/>
              <a:t>Tehokkuusluku ilmaisee kuinka paljon verkkoyhtiön tulee alentaa kustannuksiaan, jotta sallittu tuotto ei leikkautuisi</a:t>
            </a:r>
          </a:p>
          <a:p>
            <a:r>
              <a:rPr lang="fi-FI" dirty="0"/>
              <a:t>Lisäksi keskeytyskustannuksiin sisältyy oma erillinen tarkastelu</a:t>
            </a:r>
          </a:p>
          <a:p>
            <a:r>
              <a:rPr lang="fi-FI" dirty="0"/>
              <a:t>Mikäli keskeytyskustannukset ovat vertailutasoa suuremmat pienenee sallittu tuotto</a:t>
            </a:r>
          </a:p>
          <a:p>
            <a:endParaRPr lang="fi-FI" dirty="0"/>
          </a:p>
          <a:p>
            <a:pPr lvl="1"/>
            <a:endParaRPr lang="fi-FI" dirty="0"/>
          </a:p>
        </p:txBody>
      </p:sp>
    </p:spTree>
    <p:extLst>
      <p:ext uri="{BB962C8B-B14F-4D97-AF65-F5344CB8AC3E}">
        <p14:creationId xmlns:p14="http://schemas.microsoft.com/office/powerpoint/2010/main" val="166517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21FE68-8871-4BFE-B0A5-4267A4440EB1}"/>
              </a:ext>
            </a:extLst>
          </p:cNvPr>
          <p:cNvSpPr>
            <a:spLocks noGrp="1"/>
          </p:cNvSpPr>
          <p:nvPr>
            <p:ph type="title"/>
          </p:nvPr>
        </p:nvSpPr>
        <p:spPr/>
        <p:txBody>
          <a:bodyPr/>
          <a:lstStyle/>
          <a:p>
            <a:r>
              <a:rPr lang="fi-FI" dirty="0"/>
              <a:t>Yleistä sääntelystä</a:t>
            </a:r>
          </a:p>
        </p:txBody>
      </p:sp>
      <p:sp>
        <p:nvSpPr>
          <p:cNvPr id="3" name="Sisällön paikkamerkki 2">
            <a:extLst>
              <a:ext uri="{FF2B5EF4-FFF2-40B4-BE49-F238E27FC236}">
                <a16:creationId xmlns:a16="http://schemas.microsoft.com/office/drawing/2014/main" id="{FB21F85C-4CFF-4DBA-9518-8877B9A3294E}"/>
              </a:ext>
            </a:extLst>
          </p:cNvPr>
          <p:cNvSpPr>
            <a:spLocks noGrp="1"/>
          </p:cNvSpPr>
          <p:nvPr>
            <p:ph idx="1"/>
          </p:nvPr>
        </p:nvSpPr>
        <p:spPr>
          <a:xfrm>
            <a:off x="614081" y="1463040"/>
            <a:ext cx="11206617" cy="4713923"/>
          </a:xfrm>
        </p:spPr>
        <p:txBody>
          <a:bodyPr/>
          <a:lstStyle/>
          <a:p>
            <a:r>
              <a:rPr lang="fi-FI" dirty="0"/>
              <a:t>Verkkopalvelujen hinnoittelu on tiukasti säänneltyä</a:t>
            </a:r>
          </a:p>
          <a:p>
            <a:r>
              <a:rPr lang="fi-FI" dirty="0"/>
              <a:t>Sääntely perustuu sähkömarkkinalakiin</a:t>
            </a:r>
          </a:p>
          <a:p>
            <a:r>
              <a:rPr lang="fi-FI" dirty="0"/>
              <a:t>Sääntelystä vastaa Energiavirasto</a:t>
            </a:r>
          </a:p>
          <a:p>
            <a:r>
              <a:rPr lang="fi-FI" dirty="0"/>
              <a:t>Energiavirasto määrittää valvontamenetelmät ns. vahvistuspäätöksessä</a:t>
            </a:r>
          </a:p>
          <a:p>
            <a:r>
              <a:rPr lang="fi-FI" dirty="0"/>
              <a:t>Vahvistuspäätöksessä määritetään mm.</a:t>
            </a:r>
          </a:p>
          <a:p>
            <a:pPr lvl="1"/>
            <a:r>
              <a:rPr lang="fi-FI" dirty="0"/>
              <a:t>sitoutuneen pääoman arvostusperusteet (=tuottopohja)</a:t>
            </a:r>
          </a:p>
          <a:p>
            <a:pPr lvl="1"/>
            <a:r>
              <a:rPr lang="fi-FI" dirty="0"/>
              <a:t>Sitoutuneelle pääomalle hyväksyttävän tuoton määrittämistapa (=kohtuullinen tuotto)</a:t>
            </a:r>
          </a:p>
          <a:p>
            <a:pPr lvl="1"/>
            <a:r>
              <a:rPr lang="fi-FI" dirty="0"/>
              <a:t>Erilaiset kannusteet ja sanktiot</a:t>
            </a:r>
          </a:p>
          <a:p>
            <a:r>
              <a:rPr lang="fi-FI" dirty="0"/>
              <a:t>Vahvistuspäätös on voimassa kahdeksan vuotta (= kaksi neljän vuoden pituista valvontajaksoa)</a:t>
            </a:r>
          </a:p>
          <a:p>
            <a:r>
              <a:rPr lang="fi-FI" dirty="0"/>
              <a:t>Valvontajakso päätyttyä virasto antaa jokaiselle verkkoyhtiölle ns. valvontapäätöksen</a:t>
            </a:r>
          </a:p>
          <a:p>
            <a:r>
              <a:rPr lang="fi-FI" dirty="0"/>
              <a:t>Valvontapäätöksessä arvioidaan, onko hinnoittelu ollut jakson aikana säännösten ja määräysten mukaista</a:t>
            </a:r>
          </a:p>
          <a:p>
            <a:r>
              <a:rPr lang="fi-FI" dirty="0"/>
              <a:t>Mahdollisesti liikaa peritty maksu (=ylijäämä) tulee palauttaa asiakkaille seuraavan jakson aikana alempina hintoina</a:t>
            </a:r>
          </a:p>
          <a:p>
            <a:r>
              <a:rPr lang="fi-FI" dirty="0"/>
              <a:t>Vastaavasti alijäämä on mahdollista periä asiakkailta takautuvasti seuraavien jaksojen aikana korkeampina hintoina </a:t>
            </a:r>
          </a:p>
          <a:p>
            <a:endParaRPr lang="fi-FI" dirty="0"/>
          </a:p>
          <a:p>
            <a:endParaRPr lang="fi-FI" dirty="0"/>
          </a:p>
        </p:txBody>
      </p:sp>
    </p:spTree>
    <p:extLst>
      <p:ext uri="{BB962C8B-B14F-4D97-AF65-F5344CB8AC3E}">
        <p14:creationId xmlns:p14="http://schemas.microsoft.com/office/powerpoint/2010/main" val="297373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C36316-79D5-4DD1-886B-193027F3F4D0}"/>
              </a:ext>
            </a:extLst>
          </p:cNvPr>
          <p:cNvSpPr>
            <a:spLocks noGrp="1"/>
          </p:cNvSpPr>
          <p:nvPr>
            <p:ph type="title"/>
          </p:nvPr>
        </p:nvSpPr>
        <p:spPr>
          <a:xfrm>
            <a:off x="614081" y="365125"/>
            <a:ext cx="9478683" cy="683499"/>
          </a:xfrm>
        </p:spPr>
        <p:txBody>
          <a:bodyPr/>
          <a:lstStyle/>
          <a:p>
            <a:r>
              <a:rPr lang="fi-FI" dirty="0"/>
              <a:t>Kaksi kuvausta valvontamenetelmistä</a:t>
            </a:r>
          </a:p>
        </p:txBody>
      </p:sp>
      <p:pic>
        <p:nvPicPr>
          <p:cNvPr id="3" name="Kuva 2">
            <a:extLst>
              <a:ext uri="{FF2B5EF4-FFF2-40B4-BE49-F238E27FC236}">
                <a16:creationId xmlns:a16="http://schemas.microsoft.com/office/drawing/2014/main" id="{BEA98038-82E3-46D3-99CF-0513104C7BAA}"/>
              </a:ext>
            </a:extLst>
          </p:cNvPr>
          <p:cNvPicPr>
            <a:picLocks noChangeAspect="1"/>
          </p:cNvPicPr>
          <p:nvPr/>
        </p:nvPicPr>
        <p:blipFill>
          <a:blip r:embed="rId2"/>
          <a:stretch>
            <a:fillRect/>
          </a:stretch>
        </p:blipFill>
        <p:spPr>
          <a:xfrm>
            <a:off x="586555" y="1287518"/>
            <a:ext cx="6655321" cy="4838346"/>
          </a:xfrm>
          <a:prstGeom prst="rect">
            <a:avLst/>
          </a:prstGeom>
        </p:spPr>
      </p:pic>
      <p:pic>
        <p:nvPicPr>
          <p:cNvPr id="4" name="Kuva 3">
            <a:extLst>
              <a:ext uri="{FF2B5EF4-FFF2-40B4-BE49-F238E27FC236}">
                <a16:creationId xmlns:a16="http://schemas.microsoft.com/office/drawing/2014/main" id="{2DF75B0D-2C04-4A3A-9308-51FBFCFF1C59}"/>
              </a:ext>
            </a:extLst>
          </p:cNvPr>
          <p:cNvPicPr>
            <a:picLocks noChangeAspect="1"/>
          </p:cNvPicPr>
          <p:nvPr/>
        </p:nvPicPr>
        <p:blipFill>
          <a:blip r:embed="rId3"/>
          <a:stretch>
            <a:fillRect/>
          </a:stretch>
        </p:blipFill>
        <p:spPr>
          <a:xfrm>
            <a:off x="7241876" y="1048624"/>
            <a:ext cx="4482830" cy="5601336"/>
          </a:xfrm>
          <a:prstGeom prst="rect">
            <a:avLst/>
          </a:prstGeom>
        </p:spPr>
      </p:pic>
    </p:spTree>
    <p:extLst>
      <p:ext uri="{BB962C8B-B14F-4D97-AF65-F5344CB8AC3E}">
        <p14:creationId xmlns:p14="http://schemas.microsoft.com/office/powerpoint/2010/main" val="192202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DBCB63-40B9-46C9-8588-04DF929116CD}"/>
              </a:ext>
            </a:extLst>
          </p:cNvPr>
          <p:cNvSpPr>
            <a:spLocks noGrp="1"/>
          </p:cNvSpPr>
          <p:nvPr>
            <p:ph type="title"/>
          </p:nvPr>
        </p:nvSpPr>
        <p:spPr>
          <a:xfrm>
            <a:off x="614081" y="365125"/>
            <a:ext cx="10677501" cy="717055"/>
          </a:xfrm>
        </p:spPr>
        <p:txBody>
          <a:bodyPr/>
          <a:lstStyle/>
          <a:p>
            <a:r>
              <a:rPr lang="fi-FI" dirty="0"/>
              <a:t>Verkkopalvelujen hinnoittelun kolme elementtiä</a:t>
            </a:r>
          </a:p>
        </p:txBody>
      </p:sp>
      <p:sp>
        <p:nvSpPr>
          <p:cNvPr id="3" name="Sisällön paikkamerkki 2">
            <a:extLst>
              <a:ext uri="{FF2B5EF4-FFF2-40B4-BE49-F238E27FC236}">
                <a16:creationId xmlns:a16="http://schemas.microsoft.com/office/drawing/2014/main" id="{6A189D7C-5079-48DF-98B0-0496B4A72A51}"/>
              </a:ext>
            </a:extLst>
          </p:cNvPr>
          <p:cNvSpPr>
            <a:spLocks noGrp="1"/>
          </p:cNvSpPr>
          <p:nvPr>
            <p:ph idx="1"/>
          </p:nvPr>
        </p:nvSpPr>
        <p:spPr>
          <a:xfrm>
            <a:off x="614081" y="1283516"/>
            <a:ext cx="10333552" cy="4893447"/>
          </a:xfrm>
        </p:spPr>
        <p:txBody>
          <a:bodyPr/>
          <a:lstStyle/>
          <a:p>
            <a:pPr marL="342900" lvl="0" indent="-342900" eaLnBrk="0" fontAlgn="base" hangingPunct="0">
              <a:lnSpc>
                <a:spcPct val="100000"/>
              </a:lnSpc>
              <a:spcBef>
                <a:spcPct val="20000"/>
              </a:spcBef>
              <a:spcAft>
                <a:spcPct val="0"/>
              </a:spcAft>
              <a:buClr>
                <a:srgbClr val="454545"/>
              </a:buClr>
              <a:buFont typeface="Arial" panose="020B0604020202020204" pitchFamily="34" charset="0"/>
              <a:buChar char="•"/>
              <a:defRPr/>
            </a:pPr>
            <a:r>
              <a:rPr lang="fi-FI" altLang="fi-FI" sz="1662" b="1" dirty="0">
                <a:solidFill>
                  <a:srgbClr val="454545"/>
                </a:solidFill>
                <a:latin typeface="Verdana" pitchFamily="34" charset="0"/>
                <a:ea typeface="Verdana" pitchFamily="34" charset="0"/>
                <a:cs typeface="Verdana" pitchFamily="34" charset="0"/>
              </a:rPr>
              <a:t>Investoinnit</a:t>
            </a:r>
          </a:p>
          <a:p>
            <a:pPr marL="742950" lvl="1" indent="-285750" eaLnBrk="0" fontAlgn="base" hangingPunct="0">
              <a:lnSpc>
                <a:spcPct val="100000"/>
              </a:lnSpc>
              <a:spcBef>
                <a:spcPct val="20000"/>
              </a:spcBef>
              <a:spcAft>
                <a:spcPct val="0"/>
              </a:spcAft>
              <a:buClr>
                <a:srgbClr val="454545"/>
              </a:buClr>
              <a:buFont typeface="Arial" panose="020B0604020202020204" pitchFamily="34" charset="0"/>
              <a:buChar char="–"/>
              <a:defRPr/>
            </a:pPr>
            <a:r>
              <a:rPr lang="fi-FI" altLang="fi-FI" sz="1477" dirty="0">
                <a:solidFill>
                  <a:srgbClr val="454545"/>
                </a:solidFill>
                <a:latin typeface="Verdana" pitchFamily="34" charset="0"/>
                <a:ea typeface="Verdana" pitchFamily="34" charset="0"/>
                <a:cs typeface="Verdana" pitchFamily="34" charset="0"/>
              </a:rPr>
              <a:t>Investointien rahoittaminen mahdollistetaan tasapoiston avulla</a:t>
            </a:r>
          </a:p>
          <a:p>
            <a:pPr marL="742950" lvl="1" indent="-285750" eaLnBrk="0" fontAlgn="base" hangingPunct="0">
              <a:lnSpc>
                <a:spcPct val="100000"/>
              </a:lnSpc>
              <a:spcBef>
                <a:spcPct val="20000"/>
              </a:spcBef>
              <a:spcAft>
                <a:spcPct val="0"/>
              </a:spcAft>
              <a:buClr>
                <a:srgbClr val="454545"/>
              </a:buClr>
              <a:buFont typeface="Arial" panose="020B0604020202020204" pitchFamily="34" charset="0"/>
              <a:buChar char="–"/>
              <a:defRPr/>
            </a:pPr>
            <a:r>
              <a:rPr lang="fi-FI" altLang="fi-FI" sz="1477" dirty="0">
                <a:solidFill>
                  <a:srgbClr val="454545"/>
                </a:solidFill>
                <a:latin typeface="Verdana" pitchFamily="34" charset="0"/>
                <a:ea typeface="Verdana" pitchFamily="34" charset="0"/>
                <a:cs typeface="Verdana" pitchFamily="34" charset="0"/>
              </a:rPr>
              <a:t>Tasapoisto määräytyy olemassa olevan verkon jälleenhankinta-arvon (JHA) ja keskimääräisen pitoajan perusteella</a:t>
            </a:r>
          </a:p>
          <a:p>
            <a:pPr marL="742950" lvl="1" indent="-285750" eaLnBrk="0" fontAlgn="base" hangingPunct="0">
              <a:lnSpc>
                <a:spcPct val="100000"/>
              </a:lnSpc>
              <a:spcBef>
                <a:spcPct val="20000"/>
              </a:spcBef>
              <a:spcAft>
                <a:spcPct val="0"/>
              </a:spcAft>
              <a:buClr>
                <a:srgbClr val="454545"/>
              </a:buClr>
              <a:buFont typeface="Arial" panose="020B0604020202020204" pitchFamily="34" charset="0"/>
              <a:buChar char="–"/>
              <a:defRPr/>
            </a:pPr>
            <a:r>
              <a:rPr lang="fi-FI" altLang="fi-FI" sz="1477" dirty="0">
                <a:solidFill>
                  <a:srgbClr val="454545"/>
                </a:solidFill>
                <a:latin typeface="Verdana" pitchFamily="34" charset="0"/>
                <a:ea typeface="Verdana" pitchFamily="34" charset="0"/>
                <a:cs typeface="Verdana" pitchFamily="34" charset="0"/>
              </a:rPr>
              <a:t>JHA lasketaan viranomaisen määrittämien yksikköhintojen perusteella</a:t>
            </a:r>
          </a:p>
          <a:p>
            <a:pPr marL="742950" lvl="1" indent="-285750" eaLnBrk="0" fontAlgn="base" hangingPunct="0">
              <a:lnSpc>
                <a:spcPct val="100000"/>
              </a:lnSpc>
              <a:spcBef>
                <a:spcPct val="20000"/>
              </a:spcBef>
              <a:spcAft>
                <a:spcPct val="0"/>
              </a:spcAft>
              <a:buClr>
                <a:srgbClr val="454545"/>
              </a:buClr>
              <a:buFont typeface="Arial" panose="020B0604020202020204" pitchFamily="34" charset="0"/>
              <a:buChar char="–"/>
              <a:defRPr/>
            </a:pPr>
            <a:r>
              <a:rPr lang="fi-FI" altLang="fi-FI" sz="1477" dirty="0">
                <a:solidFill>
                  <a:srgbClr val="454545"/>
                </a:solidFill>
                <a:latin typeface="Verdana" pitchFamily="34" charset="0"/>
                <a:ea typeface="Verdana" pitchFamily="34" charset="0"/>
                <a:cs typeface="Verdana" pitchFamily="34" charset="0"/>
              </a:rPr>
              <a:t>Tasapoiston avulla on mahdollista uusia verkko samanlaiseksi pitoajan jälkeen</a:t>
            </a:r>
          </a:p>
          <a:p>
            <a:pPr marL="342900" lvl="0" indent="-342900" eaLnBrk="0" fontAlgn="base" hangingPunct="0">
              <a:lnSpc>
                <a:spcPct val="100000"/>
              </a:lnSpc>
              <a:spcBef>
                <a:spcPct val="20000"/>
              </a:spcBef>
              <a:spcAft>
                <a:spcPct val="0"/>
              </a:spcAft>
              <a:buClr>
                <a:srgbClr val="454545"/>
              </a:buClr>
              <a:buFont typeface="Arial" panose="020B0604020202020204" pitchFamily="34" charset="0"/>
              <a:buChar char="•"/>
              <a:defRPr/>
            </a:pPr>
            <a:r>
              <a:rPr lang="fi-FI" altLang="fi-FI" sz="1662" b="1" dirty="0">
                <a:solidFill>
                  <a:srgbClr val="454545"/>
                </a:solidFill>
                <a:latin typeface="Verdana" pitchFamily="34" charset="0"/>
                <a:ea typeface="Verdana" pitchFamily="34" charset="0"/>
                <a:cs typeface="Verdana" pitchFamily="34" charset="0"/>
              </a:rPr>
              <a:t>Kustannukset</a:t>
            </a:r>
          </a:p>
          <a:p>
            <a:pPr marL="742950" lvl="1" indent="-285750" eaLnBrk="0" fontAlgn="base" hangingPunct="0">
              <a:lnSpc>
                <a:spcPct val="100000"/>
              </a:lnSpc>
              <a:spcBef>
                <a:spcPct val="20000"/>
              </a:spcBef>
              <a:spcAft>
                <a:spcPct val="0"/>
              </a:spcAft>
              <a:buClr>
                <a:srgbClr val="454545"/>
              </a:buClr>
              <a:buFont typeface="Arial" panose="020B0604020202020204" pitchFamily="34" charset="0"/>
              <a:buChar char="–"/>
              <a:defRPr/>
            </a:pPr>
            <a:r>
              <a:rPr lang="fi-FI" altLang="fi-FI" sz="1477" dirty="0">
                <a:solidFill>
                  <a:srgbClr val="454545"/>
                </a:solidFill>
                <a:latin typeface="Verdana" pitchFamily="34" charset="0"/>
                <a:ea typeface="Verdana" pitchFamily="34" charset="0"/>
                <a:cs typeface="Verdana" pitchFamily="34" charset="0"/>
              </a:rPr>
              <a:t>Hinnoittelu kattaa tehokkaasta toiminnasta aihetuvat kustannukset</a:t>
            </a:r>
          </a:p>
          <a:p>
            <a:pPr marL="742950" lvl="1" indent="-285750" eaLnBrk="0" fontAlgn="base" hangingPunct="0">
              <a:lnSpc>
                <a:spcPct val="100000"/>
              </a:lnSpc>
              <a:spcBef>
                <a:spcPct val="20000"/>
              </a:spcBef>
              <a:spcAft>
                <a:spcPct val="0"/>
              </a:spcAft>
              <a:buClr>
                <a:srgbClr val="454545"/>
              </a:buClr>
              <a:buFont typeface="Arial" panose="020B0604020202020204" pitchFamily="34" charset="0"/>
              <a:buChar char="–"/>
              <a:defRPr/>
            </a:pPr>
            <a:r>
              <a:rPr lang="fi-FI" altLang="fi-FI" sz="1477" dirty="0">
                <a:solidFill>
                  <a:srgbClr val="454545"/>
                </a:solidFill>
                <a:latin typeface="Verdana" pitchFamily="34" charset="0"/>
                <a:ea typeface="Verdana" pitchFamily="34" charset="0"/>
                <a:cs typeface="Verdana" pitchFamily="34" charset="0"/>
              </a:rPr>
              <a:t>Yrityskohtainen tehostamistavoite</a:t>
            </a:r>
          </a:p>
          <a:p>
            <a:pPr marL="342900" lvl="0" indent="-342900" eaLnBrk="0" fontAlgn="base" hangingPunct="0">
              <a:lnSpc>
                <a:spcPct val="100000"/>
              </a:lnSpc>
              <a:spcBef>
                <a:spcPct val="20000"/>
              </a:spcBef>
              <a:spcAft>
                <a:spcPct val="0"/>
              </a:spcAft>
              <a:buClr>
                <a:srgbClr val="454545"/>
              </a:buClr>
              <a:buFont typeface="Arial" panose="020B0604020202020204" pitchFamily="34" charset="0"/>
              <a:buChar char="•"/>
              <a:defRPr/>
            </a:pPr>
            <a:r>
              <a:rPr lang="fi-FI" altLang="fi-FI" sz="1662" b="1" dirty="0">
                <a:solidFill>
                  <a:srgbClr val="454545"/>
                </a:solidFill>
                <a:latin typeface="Verdana" pitchFamily="34" charset="0"/>
                <a:ea typeface="Verdana" pitchFamily="34" charset="0"/>
                <a:cs typeface="Verdana" pitchFamily="34" charset="0"/>
              </a:rPr>
              <a:t>Tuotto</a:t>
            </a:r>
          </a:p>
          <a:p>
            <a:pPr marL="742950" lvl="1" indent="-285750" eaLnBrk="0" fontAlgn="base" hangingPunct="0">
              <a:lnSpc>
                <a:spcPct val="100000"/>
              </a:lnSpc>
              <a:spcBef>
                <a:spcPct val="20000"/>
              </a:spcBef>
              <a:spcAft>
                <a:spcPct val="0"/>
              </a:spcAft>
              <a:buClr>
                <a:srgbClr val="454545"/>
              </a:buClr>
              <a:buFont typeface="Arial" panose="020B0604020202020204" pitchFamily="34" charset="0"/>
              <a:buChar char="–"/>
              <a:defRPr/>
            </a:pPr>
            <a:r>
              <a:rPr lang="fi-FI" altLang="fi-FI" sz="1477" dirty="0">
                <a:solidFill>
                  <a:srgbClr val="454545"/>
                </a:solidFill>
                <a:latin typeface="Verdana" pitchFamily="34" charset="0"/>
                <a:ea typeface="Verdana" pitchFamily="34" charset="0"/>
                <a:cs typeface="Verdana" pitchFamily="34" charset="0"/>
              </a:rPr>
              <a:t>Tuotto perustuu verkkotoimintaan sitoutuneeseen pääomaan (SIPO)</a:t>
            </a:r>
          </a:p>
          <a:p>
            <a:pPr marL="742950" lvl="1" indent="-285750" eaLnBrk="0" fontAlgn="base" hangingPunct="0">
              <a:lnSpc>
                <a:spcPct val="100000"/>
              </a:lnSpc>
              <a:spcBef>
                <a:spcPct val="20000"/>
              </a:spcBef>
              <a:spcAft>
                <a:spcPct val="0"/>
              </a:spcAft>
              <a:buClr>
                <a:srgbClr val="454545"/>
              </a:buClr>
              <a:buFont typeface="Arial" panose="020B0604020202020204" pitchFamily="34" charset="0"/>
              <a:buChar char="–"/>
              <a:defRPr/>
            </a:pPr>
            <a:r>
              <a:rPr lang="fi-FI" altLang="fi-FI" sz="1477" dirty="0">
                <a:solidFill>
                  <a:srgbClr val="454545"/>
                </a:solidFill>
                <a:latin typeface="Verdana" pitchFamily="34" charset="0"/>
                <a:ea typeface="Verdana" pitchFamily="34" charset="0"/>
                <a:cs typeface="Verdana" pitchFamily="34" charset="0"/>
              </a:rPr>
              <a:t>Merkittävin osa </a:t>
            </a:r>
            <a:r>
              <a:rPr lang="fi-FI" altLang="fi-FI" sz="1477" dirty="0" err="1">
                <a:solidFill>
                  <a:srgbClr val="454545"/>
                </a:solidFill>
                <a:latin typeface="Verdana" pitchFamily="34" charset="0"/>
                <a:ea typeface="Verdana" pitchFamily="34" charset="0"/>
                <a:cs typeface="Verdana" pitchFamily="34" charset="0"/>
              </a:rPr>
              <a:t>SIPOa</a:t>
            </a:r>
            <a:r>
              <a:rPr lang="fi-FI" altLang="fi-FI" sz="1477" dirty="0">
                <a:solidFill>
                  <a:srgbClr val="454545"/>
                </a:solidFill>
                <a:latin typeface="Verdana" pitchFamily="34" charset="0"/>
                <a:ea typeface="Verdana" pitchFamily="34" charset="0"/>
                <a:cs typeface="Verdana" pitchFamily="34" charset="0"/>
              </a:rPr>
              <a:t> on verkon nykykäyttöarvo (NKA)</a:t>
            </a:r>
          </a:p>
          <a:p>
            <a:pPr marL="742950" lvl="1" indent="-285750" eaLnBrk="0" fontAlgn="base" hangingPunct="0">
              <a:lnSpc>
                <a:spcPct val="100000"/>
              </a:lnSpc>
              <a:spcBef>
                <a:spcPct val="20000"/>
              </a:spcBef>
              <a:spcAft>
                <a:spcPct val="0"/>
              </a:spcAft>
              <a:buClr>
                <a:srgbClr val="454545"/>
              </a:buClr>
              <a:buFont typeface="Arial" panose="020B0604020202020204" pitchFamily="34" charset="0"/>
              <a:buChar char="–"/>
              <a:defRPr/>
            </a:pPr>
            <a:r>
              <a:rPr lang="fi-FI" altLang="fi-FI" sz="1477" dirty="0">
                <a:solidFill>
                  <a:srgbClr val="454545"/>
                </a:solidFill>
                <a:latin typeface="Verdana" pitchFamily="34" charset="0"/>
                <a:ea typeface="Verdana" pitchFamily="34" charset="0"/>
                <a:cs typeface="Verdana" pitchFamily="34" charset="0"/>
              </a:rPr>
              <a:t>Viranomainen määrittää sallitun tuottotason</a:t>
            </a:r>
          </a:p>
          <a:p>
            <a:pPr marL="742950" lvl="1" indent="-285750" eaLnBrk="0" fontAlgn="base" hangingPunct="0">
              <a:lnSpc>
                <a:spcPct val="100000"/>
              </a:lnSpc>
              <a:spcBef>
                <a:spcPct val="20000"/>
              </a:spcBef>
              <a:spcAft>
                <a:spcPct val="0"/>
              </a:spcAft>
              <a:buClr>
                <a:srgbClr val="454545"/>
              </a:buClr>
              <a:buFont typeface="Arial" panose="020B0604020202020204" pitchFamily="34" charset="0"/>
              <a:buChar char="–"/>
              <a:defRPr/>
            </a:pPr>
            <a:r>
              <a:rPr lang="fi-FI" altLang="fi-FI" sz="1477" dirty="0">
                <a:solidFill>
                  <a:srgbClr val="454545"/>
                </a:solidFill>
                <a:latin typeface="Verdana" pitchFamily="34" charset="0"/>
                <a:ea typeface="Verdana" pitchFamily="34" charset="0"/>
                <a:cs typeface="Verdana" pitchFamily="34" charset="0"/>
              </a:rPr>
              <a:t>Sallittu tuotto määräytyy riskittömän koron perusteella ns. WACC mallin avulla (WACC = pääoman painotettu keskikustannus)</a:t>
            </a:r>
          </a:p>
          <a:p>
            <a:pPr marL="742950" lvl="1" indent="-285750" eaLnBrk="0" fontAlgn="base" hangingPunct="0">
              <a:lnSpc>
                <a:spcPct val="100000"/>
              </a:lnSpc>
              <a:spcBef>
                <a:spcPct val="20000"/>
              </a:spcBef>
              <a:spcAft>
                <a:spcPct val="0"/>
              </a:spcAft>
              <a:buClr>
                <a:srgbClr val="454545"/>
              </a:buClr>
              <a:buFont typeface="Arial" panose="020B0604020202020204" pitchFamily="34" charset="0"/>
              <a:buChar char="–"/>
              <a:defRPr/>
            </a:pPr>
            <a:r>
              <a:rPr lang="fi-FI" altLang="fi-FI" sz="1477" dirty="0">
                <a:solidFill>
                  <a:srgbClr val="454545"/>
                </a:solidFill>
                <a:latin typeface="Verdana" pitchFamily="34" charset="0"/>
                <a:ea typeface="Verdana" pitchFamily="34" charset="0"/>
                <a:cs typeface="Verdana" pitchFamily="34" charset="0"/>
              </a:rPr>
              <a:t>Sallittu tuotto ei perustu liikevoittoon (liikevoitto-% ei ole pääomavaltaisessa liiketoiminnassa olennainen mittari)</a:t>
            </a:r>
          </a:p>
          <a:p>
            <a:pPr marL="0" indent="0">
              <a:buNone/>
            </a:pPr>
            <a:endParaRPr lang="fi-FI" dirty="0"/>
          </a:p>
        </p:txBody>
      </p:sp>
    </p:spTree>
    <p:extLst>
      <p:ext uri="{BB962C8B-B14F-4D97-AF65-F5344CB8AC3E}">
        <p14:creationId xmlns:p14="http://schemas.microsoft.com/office/powerpoint/2010/main" val="398525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060C01-D94F-480A-B7B2-246E39E6F008}"/>
              </a:ext>
            </a:extLst>
          </p:cNvPr>
          <p:cNvSpPr>
            <a:spLocks noGrp="1"/>
          </p:cNvSpPr>
          <p:nvPr>
            <p:ph type="title"/>
          </p:nvPr>
        </p:nvSpPr>
        <p:spPr>
          <a:xfrm>
            <a:off x="614081" y="365125"/>
            <a:ext cx="10392275" cy="1325563"/>
          </a:xfrm>
        </p:spPr>
        <p:txBody>
          <a:bodyPr/>
          <a:lstStyle/>
          <a:p>
            <a:r>
              <a:rPr lang="fi-FI" dirty="0"/>
              <a:t>Valvontamenetelmissä määritetään laskenta- ja arviointiperusteet seuraaville</a:t>
            </a:r>
          </a:p>
        </p:txBody>
      </p:sp>
      <p:sp>
        <p:nvSpPr>
          <p:cNvPr id="3" name="Sisällön paikkamerkki 2">
            <a:extLst>
              <a:ext uri="{FF2B5EF4-FFF2-40B4-BE49-F238E27FC236}">
                <a16:creationId xmlns:a16="http://schemas.microsoft.com/office/drawing/2014/main" id="{BB8E99CB-C5C7-4D9D-8BCF-C1DDA325AF35}"/>
              </a:ext>
            </a:extLst>
          </p:cNvPr>
          <p:cNvSpPr>
            <a:spLocks noGrp="1"/>
          </p:cNvSpPr>
          <p:nvPr>
            <p:ph idx="1"/>
          </p:nvPr>
        </p:nvSpPr>
        <p:spPr>
          <a:xfrm>
            <a:off x="614081" y="2421243"/>
            <a:ext cx="9478683" cy="2175924"/>
          </a:xfrm>
        </p:spPr>
        <p:txBody>
          <a:bodyPr/>
          <a:lstStyle/>
          <a:p>
            <a:r>
              <a:rPr lang="fi-FI" sz="2400" dirty="0"/>
              <a:t>Verkon jälleenhankinta-arvo (JHA)</a:t>
            </a:r>
          </a:p>
          <a:p>
            <a:r>
              <a:rPr lang="fi-FI" sz="2400" dirty="0"/>
              <a:t>Tuottopohja (</a:t>
            </a:r>
            <a:r>
              <a:rPr lang="fi-FI" sz="2400" dirty="0" err="1"/>
              <a:t>reguloitu</a:t>
            </a:r>
            <a:r>
              <a:rPr lang="fi-FI" sz="2400" dirty="0"/>
              <a:t> tasearvo RAB)</a:t>
            </a:r>
          </a:p>
          <a:p>
            <a:r>
              <a:rPr lang="fi-FI" sz="2400" dirty="0"/>
              <a:t>Sallittu tuotto (WACC = </a:t>
            </a:r>
            <a:r>
              <a:rPr lang="en-US" sz="2400" dirty="0"/>
              <a:t> weighted average cost of capital)</a:t>
            </a:r>
            <a:endParaRPr lang="fi-FI" sz="2400" dirty="0"/>
          </a:p>
          <a:p>
            <a:r>
              <a:rPr lang="fi-FI" sz="2400" dirty="0"/>
              <a:t>Sallitut kustannukset (kontrolloidut operatiiviset kustannukset, keskeytyskustannukset, vakiokorvaukset)</a:t>
            </a:r>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2508590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4BF8EB-D53D-4620-8E69-27CE1030432C}"/>
              </a:ext>
            </a:extLst>
          </p:cNvPr>
          <p:cNvSpPr>
            <a:spLocks noGrp="1"/>
          </p:cNvSpPr>
          <p:nvPr>
            <p:ph type="title"/>
          </p:nvPr>
        </p:nvSpPr>
        <p:spPr>
          <a:xfrm>
            <a:off x="614081" y="365126"/>
            <a:ext cx="9478683" cy="831908"/>
          </a:xfrm>
        </p:spPr>
        <p:txBody>
          <a:bodyPr/>
          <a:lstStyle/>
          <a:p>
            <a:r>
              <a:rPr lang="fi-FI" dirty="0"/>
              <a:t>Verkon arvon määrittäminen</a:t>
            </a:r>
          </a:p>
        </p:txBody>
      </p:sp>
      <p:sp>
        <p:nvSpPr>
          <p:cNvPr id="3" name="Sisällön paikkamerkki 2">
            <a:extLst>
              <a:ext uri="{FF2B5EF4-FFF2-40B4-BE49-F238E27FC236}">
                <a16:creationId xmlns:a16="http://schemas.microsoft.com/office/drawing/2014/main" id="{E197BDB6-AC2D-47DD-948E-7C428543B8DA}"/>
              </a:ext>
            </a:extLst>
          </p:cNvPr>
          <p:cNvSpPr>
            <a:spLocks noGrp="1"/>
          </p:cNvSpPr>
          <p:nvPr>
            <p:ph idx="1"/>
          </p:nvPr>
        </p:nvSpPr>
        <p:spPr>
          <a:xfrm>
            <a:off x="614081" y="1367406"/>
            <a:ext cx="9478683" cy="5050172"/>
          </a:xfrm>
        </p:spPr>
        <p:txBody>
          <a:bodyPr/>
          <a:lstStyle/>
          <a:p>
            <a:r>
              <a:rPr lang="fi-FI" sz="1400" dirty="0"/>
              <a:t>Verkon arvo on valvontamenetelmien tärkein tekijä yhdessä sallitun tuoton kanssa</a:t>
            </a:r>
          </a:p>
          <a:p>
            <a:r>
              <a:rPr lang="fi-FI" sz="1400" dirty="0"/>
              <a:t>Verkon jälleenhankinta-arvoa käytetään tasapoiston määrittämiseen</a:t>
            </a:r>
          </a:p>
          <a:p>
            <a:r>
              <a:rPr lang="fi-FI" sz="1400" dirty="0"/>
              <a:t>Verkon nykykäyttöarvo muodostaa käytännössä tuottopohjan</a:t>
            </a:r>
          </a:p>
          <a:p>
            <a:r>
              <a:rPr lang="fi-FI" sz="1400" dirty="0"/>
              <a:t>Tuottopohja voidaan määrittää periaatteessa kahdella tavalla: yhtiön tilinpäätösten mukainen kirjanpitoarvo tai viranomaisen määrittämä laskennallinen arvo. Suomessa päädyttiin asiantuntijaselvitysten perusteella jälkimmäiseen, kun ensimmäinen hinnoittelun kohtuullisuutta koskeva päätös vuonna 1999 tehtiin.</a:t>
            </a:r>
          </a:p>
          <a:p>
            <a:r>
              <a:rPr lang="fi-FI" sz="1400" dirty="0"/>
              <a:t>Verkon arvo perustuu viranomaisen määrittämiin yksikköhintoihin. Verkon jälleenhankinta-arvo saadaan kertomalla komponenttien hinta ao. komponentin määrällä (km, kpl)</a:t>
            </a:r>
          </a:p>
          <a:p>
            <a:r>
              <a:rPr lang="fi-FI" sz="1400" dirty="0"/>
              <a:t>Verkon nykykäyttöarvo saadaan ottamalla huomioon ao. komponentin ikä - komponentin arvo alenee iän myötä nollaan</a:t>
            </a:r>
          </a:p>
          <a:p>
            <a:r>
              <a:rPr lang="fi-FI" sz="1400" dirty="0"/>
              <a:t>Perinteisesti verkon nykykäyttöarvo on ollut noin puolet verkon jälleenhankinta-arvosta</a:t>
            </a:r>
          </a:p>
          <a:p>
            <a:r>
              <a:rPr lang="fi-FI" sz="1400" dirty="0"/>
              <a:t>Yksikköhintojen käyttämiseen päädyttiin siksi, ettei kirjanpitoarvo vastannut verkon nykykäyttöarvoa eli toimintaan sitoutunutta pääomaa. Toinen peruste oli, ettei tämä olisi antanut verkkoyhtiölle lain edellyttämää kannustinta tehostaa toimintaansa.</a:t>
            </a:r>
          </a:p>
          <a:p>
            <a:r>
              <a:rPr lang="fi-FI" sz="1400" dirty="0"/>
              <a:t>Yksikköhinnat kannustavat verkkoyhtiötä toimimaan tehokkaasti. Investoimalla yksikköhintoja halvemmalla yhtiö saa siitä hyödyn. Vastaavasti yhtiö häviää, mikäli se ei kykene rakentamaan sähköverkkoa viranomaisen hyväksymällä hinnalla. Viranomainen määrittää verkkokomponenttien yksikköhinnat etukäteen, ja niitä sovelletaan seuraavan valvontajakson ajan. Seuraavan kerran hinnat määritetään vuonna 2024 alkavalle jaksolle.</a:t>
            </a:r>
          </a:p>
          <a:p>
            <a:r>
              <a:rPr lang="fi-FI" sz="1400" dirty="0"/>
              <a:t>Uudet yksikköhinnat vaikuttavat suoraan verkkoyhtiön tuottopohjaan. Toiminnan tehostumisesta johtuva yksikköhintojen lasku alentaa tuottopohjaa ja sitä kautta verkkopalvelumaksuja. Hyöty siirtyy siten asiakkaalle. Näin ei todennäköisesti tapahtuisi, mikäli tuottopohja perustuisi kirjanpitoarvoihin.</a:t>
            </a:r>
          </a:p>
          <a:p>
            <a:endParaRPr lang="fi-FI" dirty="0"/>
          </a:p>
        </p:txBody>
      </p:sp>
    </p:spTree>
    <p:extLst>
      <p:ext uri="{BB962C8B-B14F-4D97-AF65-F5344CB8AC3E}">
        <p14:creationId xmlns:p14="http://schemas.microsoft.com/office/powerpoint/2010/main" val="401156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69B809-B116-4840-B1FB-DC1628C1F71C}"/>
              </a:ext>
            </a:extLst>
          </p:cNvPr>
          <p:cNvSpPr>
            <a:spLocks noGrp="1"/>
          </p:cNvSpPr>
          <p:nvPr>
            <p:ph type="title"/>
          </p:nvPr>
        </p:nvSpPr>
        <p:spPr/>
        <p:txBody>
          <a:bodyPr/>
          <a:lstStyle/>
          <a:p>
            <a:r>
              <a:rPr lang="fi-FI" dirty="0"/>
              <a:t>Kohtuullinen tuotto</a:t>
            </a:r>
          </a:p>
        </p:txBody>
      </p:sp>
      <p:sp>
        <p:nvSpPr>
          <p:cNvPr id="3" name="Sisällön paikkamerkki 2">
            <a:extLst>
              <a:ext uri="{FF2B5EF4-FFF2-40B4-BE49-F238E27FC236}">
                <a16:creationId xmlns:a16="http://schemas.microsoft.com/office/drawing/2014/main" id="{E5246C53-9BE4-4D4A-991F-54B68392E037}"/>
              </a:ext>
            </a:extLst>
          </p:cNvPr>
          <p:cNvSpPr>
            <a:spLocks noGrp="1"/>
          </p:cNvSpPr>
          <p:nvPr>
            <p:ph idx="1"/>
          </p:nvPr>
        </p:nvSpPr>
        <p:spPr>
          <a:xfrm>
            <a:off x="614081" y="1518406"/>
            <a:ext cx="9478683" cy="4815281"/>
          </a:xfrm>
        </p:spPr>
        <p:txBody>
          <a:bodyPr/>
          <a:lstStyle/>
          <a:p>
            <a:r>
              <a:rPr lang="fi-FI" dirty="0"/>
              <a:t>Omistajalle sallittu tuotto lasketaan verkkotoimintaan sitoutuneelle oikaistulle pääomalle</a:t>
            </a:r>
          </a:p>
          <a:p>
            <a:r>
              <a:rPr lang="fi-FI" dirty="0"/>
              <a:t>Merkittävin osa tätä pääomaa on olemassa olevan verkon nykykäyttöarvo eli ns. verkon käypä arvo</a:t>
            </a:r>
          </a:p>
          <a:p>
            <a:r>
              <a:rPr lang="fi-FI" dirty="0"/>
              <a:t>Tuotto määräytyy riskittömän koron perusteella ns. WACC mallin avulla (WACC = pääoman painotettu keskikustannus).</a:t>
            </a:r>
          </a:p>
          <a:p>
            <a:r>
              <a:rPr lang="fi-FI" dirty="0"/>
              <a:t>WACC-mallissa sallittu tuotto määritetään erikseen omalle ja vieraalle pääomalle</a:t>
            </a:r>
          </a:p>
          <a:p>
            <a:r>
              <a:rPr lang="fi-FI" dirty="0"/>
              <a:t>Pääomarakenne on kiinteä 40/60 (vieras pääoma/oma pääoma)</a:t>
            </a:r>
          </a:p>
          <a:p>
            <a:r>
              <a:rPr lang="fi-FI" dirty="0"/>
              <a:t>Sallittu tuotto on vuonna 2020 5,72 %. Valvontamenetelmien perusteella se alenee vuosittain ollen vuonna 2023 4,76 %.</a:t>
            </a:r>
          </a:p>
          <a:p>
            <a:r>
              <a:rPr lang="fi-FI" dirty="0"/>
              <a:t>Eurooppalaisittain tarkasteltuna Suomen sallittu tuotto on samaa tasoa verrokkimaiden kanssa. </a:t>
            </a:r>
          </a:p>
          <a:p>
            <a:r>
              <a:rPr lang="fi-FI" dirty="0"/>
              <a:t>Selvän poikkeuksen muodostaa Ruotsi, joka alensi sähköverkkotoiminnalle sallittua tuottoa poliittisella päätöksellä vuoden 2020 alussa. Sallittu tuotto on nyt 3,92 %, kun se vielä vuonna 2019 oli 8,35 %.</a:t>
            </a:r>
          </a:p>
          <a:p>
            <a:r>
              <a:rPr lang="fi-FI" dirty="0"/>
              <a:t>Ruotsissa tuottotasoa muutettiin poikkeuksellisesti valtioneuvoston asetuksella. Tämä menettely on parhaillaan EU-tuomioistuimen arvioitavana.</a:t>
            </a:r>
          </a:p>
          <a:p>
            <a:endParaRPr lang="fi-FI" dirty="0"/>
          </a:p>
        </p:txBody>
      </p:sp>
    </p:spTree>
    <p:extLst>
      <p:ext uri="{BB962C8B-B14F-4D97-AF65-F5344CB8AC3E}">
        <p14:creationId xmlns:p14="http://schemas.microsoft.com/office/powerpoint/2010/main" val="383875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94DBFF-0D5B-474B-8224-5FCED5F11652}"/>
              </a:ext>
            </a:extLst>
          </p:cNvPr>
          <p:cNvSpPr>
            <a:spLocks noGrp="1"/>
          </p:cNvSpPr>
          <p:nvPr>
            <p:ph type="title"/>
          </p:nvPr>
        </p:nvSpPr>
        <p:spPr>
          <a:xfrm>
            <a:off x="347750" y="46862"/>
            <a:ext cx="9669606" cy="1095884"/>
          </a:xfrm>
        </p:spPr>
        <p:txBody>
          <a:bodyPr>
            <a:normAutofit fontScale="90000"/>
          </a:bodyPr>
          <a:lstStyle/>
          <a:p>
            <a:r>
              <a:rPr lang="fi-FI"/>
              <a:t>Jakeluverkkoyhtiöiden pääoman painotettu keskikustannus </a:t>
            </a:r>
            <a:r>
              <a:rPr lang="fi-FI" sz="2800"/>
              <a:t>(WACC nimellinen ennen veroja)</a:t>
            </a:r>
            <a:endParaRPr lang="fi-FI" sz="2800" dirty="0"/>
          </a:p>
        </p:txBody>
      </p:sp>
      <p:pic>
        <p:nvPicPr>
          <p:cNvPr id="5" name="Kuva 4">
            <a:extLst>
              <a:ext uri="{FF2B5EF4-FFF2-40B4-BE49-F238E27FC236}">
                <a16:creationId xmlns:a16="http://schemas.microsoft.com/office/drawing/2014/main" id="{697C494C-CE68-4A81-92FD-AB1AFA4BCE9B}"/>
              </a:ext>
            </a:extLst>
          </p:cNvPr>
          <p:cNvPicPr>
            <a:picLocks noChangeAspect="1"/>
          </p:cNvPicPr>
          <p:nvPr/>
        </p:nvPicPr>
        <p:blipFill>
          <a:blip r:embed="rId2"/>
          <a:stretch>
            <a:fillRect/>
          </a:stretch>
        </p:blipFill>
        <p:spPr>
          <a:xfrm>
            <a:off x="2192780" y="1081554"/>
            <a:ext cx="9037469" cy="5716006"/>
          </a:xfrm>
          <a:prstGeom prst="rect">
            <a:avLst/>
          </a:prstGeom>
        </p:spPr>
      </p:pic>
      <p:sp>
        <p:nvSpPr>
          <p:cNvPr id="8" name="Tekstiruutu 3">
            <a:extLst>
              <a:ext uri="{FF2B5EF4-FFF2-40B4-BE49-F238E27FC236}">
                <a16:creationId xmlns:a16="http://schemas.microsoft.com/office/drawing/2014/main" id="{17D9BE5F-EEE6-4ACD-ABDE-A6CFD3A72FF2}"/>
              </a:ext>
            </a:extLst>
          </p:cNvPr>
          <p:cNvSpPr txBox="1">
            <a:spLocks noChangeArrowheads="1"/>
          </p:cNvSpPr>
          <p:nvPr/>
        </p:nvSpPr>
        <p:spPr bwMode="auto">
          <a:xfrm>
            <a:off x="11160110" y="6392747"/>
            <a:ext cx="103189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15000"/>
              </a:spcBef>
              <a:buChar char="•"/>
              <a:defRPr sz="2000">
                <a:solidFill>
                  <a:schemeClr val="tx1"/>
                </a:solidFill>
                <a:latin typeface="Verdana" panose="020B0604030504040204" pitchFamily="34" charset="0"/>
              </a:defRPr>
            </a:lvl1pPr>
            <a:lvl2pPr marL="742950" indent="-285750">
              <a:lnSpc>
                <a:spcPct val="95000"/>
              </a:lnSpc>
              <a:spcBef>
                <a:spcPct val="15000"/>
              </a:spcBef>
              <a:buChar char="–"/>
              <a:defRPr sz="2000">
                <a:solidFill>
                  <a:schemeClr val="tx1"/>
                </a:solidFill>
                <a:latin typeface="Verdana" panose="020B0604030504040204" pitchFamily="34" charset="0"/>
              </a:defRPr>
            </a:lvl2pPr>
            <a:lvl3pPr marL="1143000" indent="-228600">
              <a:lnSpc>
                <a:spcPct val="95000"/>
              </a:lnSpc>
              <a:spcBef>
                <a:spcPct val="15000"/>
              </a:spcBef>
              <a:buChar char="•"/>
              <a:defRPr sz="2000">
                <a:solidFill>
                  <a:schemeClr val="tx1"/>
                </a:solidFill>
                <a:latin typeface="Verdana" panose="020B0604030504040204" pitchFamily="34" charset="0"/>
              </a:defRPr>
            </a:lvl3pPr>
            <a:lvl4pPr marL="1600200" indent="-228600">
              <a:lnSpc>
                <a:spcPct val="95000"/>
              </a:lnSpc>
              <a:spcBef>
                <a:spcPct val="15000"/>
              </a:spcBef>
              <a:buChar char="–"/>
              <a:defRPr sz="2000">
                <a:solidFill>
                  <a:schemeClr val="tx1"/>
                </a:solidFill>
                <a:latin typeface="Verdana" panose="020B0604030504040204" pitchFamily="34" charset="0"/>
              </a:defRPr>
            </a:lvl4pPr>
            <a:lvl5pPr marL="2057400" indent="-228600">
              <a:lnSpc>
                <a:spcPct val="95000"/>
              </a:lnSpc>
              <a:spcBef>
                <a:spcPct val="15000"/>
              </a:spcBef>
              <a:buChar char="»"/>
              <a:defRPr sz="2000">
                <a:solidFill>
                  <a:schemeClr val="tx1"/>
                </a:solidFill>
                <a:latin typeface="Verdana" panose="020B0604030504040204" pitchFamily="34" charset="0"/>
              </a:defRPr>
            </a:lvl5pPr>
            <a:lvl6pPr marL="2514600" indent="-228600" eaLnBrk="0" fontAlgn="base" hangingPunct="0">
              <a:lnSpc>
                <a:spcPct val="95000"/>
              </a:lnSpc>
              <a:spcBef>
                <a:spcPct val="15000"/>
              </a:spcBef>
              <a:spcAft>
                <a:spcPct val="0"/>
              </a:spcAft>
              <a:buChar char="»"/>
              <a:defRPr sz="2000">
                <a:solidFill>
                  <a:schemeClr val="tx1"/>
                </a:solidFill>
                <a:latin typeface="Verdana" panose="020B0604030504040204" pitchFamily="34" charset="0"/>
              </a:defRPr>
            </a:lvl6pPr>
            <a:lvl7pPr marL="2971800" indent="-228600" eaLnBrk="0" fontAlgn="base" hangingPunct="0">
              <a:lnSpc>
                <a:spcPct val="95000"/>
              </a:lnSpc>
              <a:spcBef>
                <a:spcPct val="15000"/>
              </a:spcBef>
              <a:spcAft>
                <a:spcPct val="0"/>
              </a:spcAft>
              <a:buChar char="»"/>
              <a:defRPr sz="2000">
                <a:solidFill>
                  <a:schemeClr val="tx1"/>
                </a:solidFill>
                <a:latin typeface="Verdana" panose="020B0604030504040204" pitchFamily="34" charset="0"/>
              </a:defRPr>
            </a:lvl7pPr>
            <a:lvl8pPr marL="3429000" indent="-228600" eaLnBrk="0" fontAlgn="base" hangingPunct="0">
              <a:lnSpc>
                <a:spcPct val="95000"/>
              </a:lnSpc>
              <a:spcBef>
                <a:spcPct val="15000"/>
              </a:spcBef>
              <a:spcAft>
                <a:spcPct val="0"/>
              </a:spcAft>
              <a:buChar char="»"/>
              <a:defRPr sz="2000">
                <a:solidFill>
                  <a:schemeClr val="tx1"/>
                </a:solidFill>
                <a:latin typeface="Verdana" panose="020B0604030504040204" pitchFamily="34" charset="0"/>
              </a:defRPr>
            </a:lvl8pPr>
            <a:lvl9pPr marL="3886200" indent="-228600" eaLnBrk="0" fontAlgn="base" hangingPunct="0">
              <a:lnSpc>
                <a:spcPct val="95000"/>
              </a:lnSpc>
              <a:spcBef>
                <a:spcPct val="15000"/>
              </a:spcBef>
              <a:spcAft>
                <a:spcPct val="0"/>
              </a:spcAft>
              <a:buChar char="»"/>
              <a:defRPr sz="2000">
                <a:solidFill>
                  <a:schemeClr val="tx1"/>
                </a:solidFill>
                <a:latin typeface="Verdana" panose="020B0604030504040204" pitchFamily="34" charset="0"/>
              </a:defRPr>
            </a:lvl9pPr>
          </a:lstStyle>
          <a:p>
            <a:pPr eaLnBrk="1" hangingPunct="1">
              <a:lnSpc>
                <a:spcPct val="100000"/>
              </a:lnSpc>
              <a:spcBef>
                <a:spcPct val="0"/>
              </a:spcBef>
              <a:buFontTx/>
              <a:buNone/>
              <a:defRPr/>
            </a:pPr>
            <a:r>
              <a:rPr lang="fi-FI" altLang="fi-FI" sz="1015" dirty="0">
                <a:latin typeface="Arial" panose="020B0604020202020204" pitchFamily="34" charset="0"/>
              </a:rPr>
              <a:t>Lähde Energiavirasto</a:t>
            </a:r>
          </a:p>
        </p:txBody>
      </p:sp>
    </p:spTree>
    <p:extLst>
      <p:ext uri="{BB962C8B-B14F-4D97-AF65-F5344CB8AC3E}">
        <p14:creationId xmlns:p14="http://schemas.microsoft.com/office/powerpoint/2010/main" val="26547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3DC3E3-0CB3-4158-906A-064497E3F01F}"/>
              </a:ext>
            </a:extLst>
          </p:cNvPr>
          <p:cNvSpPr>
            <a:spLocks noGrp="1"/>
          </p:cNvSpPr>
          <p:nvPr>
            <p:ph type="title"/>
          </p:nvPr>
        </p:nvSpPr>
        <p:spPr>
          <a:xfrm>
            <a:off x="258417" y="365126"/>
            <a:ext cx="11241157" cy="1046232"/>
          </a:xfrm>
        </p:spPr>
        <p:txBody>
          <a:bodyPr>
            <a:normAutofit fontScale="90000"/>
          </a:bodyPr>
          <a:lstStyle/>
          <a:p>
            <a:r>
              <a:rPr lang="fi-FI" dirty="0"/>
              <a:t>Nimellinen WACC ennen veroja Suomessa ja Ruotsissa</a:t>
            </a:r>
          </a:p>
        </p:txBody>
      </p:sp>
      <p:pic>
        <p:nvPicPr>
          <p:cNvPr id="3" name="Kuva 2">
            <a:extLst>
              <a:ext uri="{FF2B5EF4-FFF2-40B4-BE49-F238E27FC236}">
                <a16:creationId xmlns:a16="http://schemas.microsoft.com/office/drawing/2014/main" id="{D3878B87-C212-4E97-90F6-12A6FCDBCEE6}"/>
              </a:ext>
            </a:extLst>
          </p:cNvPr>
          <p:cNvPicPr>
            <a:picLocks noChangeAspect="1"/>
          </p:cNvPicPr>
          <p:nvPr/>
        </p:nvPicPr>
        <p:blipFill>
          <a:blip r:embed="rId2"/>
          <a:stretch>
            <a:fillRect/>
          </a:stretch>
        </p:blipFill>
        <p:spPr>
          <a:xfrm>
            <a:off x="61912" y="1753635"/>
            <a:ext cx="12068175" cy="4543425"/>
          </a:xfrm>
          <a:prstGeom prst="rect">
            <a:avLst/>
          </a:prstGeom>
        </p:spPr>
      </p:pic>
    </p:spTree>
    <p:extLst>
      <p:ext uri="{BB962C8B-B14F-4D97-AF65-F5344CB8AC3E}">
        <p14:creationId xmlns:p14="http://schemas.microsoft.com/office/powerpoint/2010/main" val="3896866469"/>
      </p:ext>
    </p:extLst>
  </p:cSld>
  <p:clrMapOvr>
    <a:masterClrMapping/>
  </p:clrMapOvr>
</p:sld>
</file>

<file path=ppt/theme/theme1.xml><?xml version="1.0" encoding="utf-8"?>
<a:theme xmlns:a="http://schemas.openxmlformats.org/drawingml/2006/main" name="Energiateollisuus">
  <a:themeElements>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Esitys2" id="{B179E2A7-B354-4C4E-81D6-3E833DB005BE}" vid="{DA61C454-97BD-44AD-B3FA-76AD34172A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Energiateollisuus</Template>
  <TotalTime>697</TotalTime>
  <Words>703</Words>
  <Application>Microsoft Office PowerPoint</Application>
  <PresentationFormat>Laajakuva</PresentationFormat>
  <Paragraphs>76</Paragraphs>
  <Slides>10</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Lucida Grande</vt:lpstr>
      <vt:lpstr>Verdana</vt:lpstr>
      <vt:lpstr>Energiateollisuus</vt:lpstr>
      <vt:lpstr>Verkkopalveluhinnoittelun valvonta</vt:lpstr>
      <vt:lpstr>Yleistä sääntelystä</vt:lpstr>
      <vt:lpstr>Kaksi kuvausta valvontamenetelmistä</vt:lpstr>
      <vt:lpstr>Verkkopalvelujen hinnoittelun kolme elementtiä</vt:lpstr>
      <vt:lpstr>Valvontamenetelmissä määritetään laskenta- ja arviointiperusteet seuraaville</vt:lpstr>
      <vt:lpstr>Verkon arvon määrittäminen</vt:lpstr>
      <vt:lpstr>Kohtuullinen tuotto</vt:lpstr>
      <vt:lpstr>Jakeluverkkoyhtiöiden pääoman painotettu keskikustannus (WACC nimellinen ennen veroja)</vt:lpstr>
      <vt:lpstr>Nimellinen WACC ennen veroja Suomessa ja Ruotsissa</vt:lpstr>
      <vt:lpstr>Sallitut kustannukset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Regulaatio for dummies</dc:title>
  <dc:creator>Hänninen Kenneth</dc:creator>
  <cp:lastModifiedBy>Hänninen Kenneth</cp:lastModifiedBy>
  <cp:revision>33</cp:revision>
  <dcterms:created xsi:type="dcterms:W3CDTF">2020-06-12T09:24:55Z</dcterms:created>
  <dcterms:modified xsi:type="dcterms:W3CDTF">2021-01-27T08:07:20Z</dcterms:modified>
</cp:coreProperties>
</file>