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notesMasterIdLst>
    <p:notesMasterId r:id="rId15"/>
  </p:notesMasterIdLst>
  <p:handoutMasterIdLst>
    <p:handoutMasterId r:id="rId16"/>
  </p:handoutMasterIdLst>
  <p:sldIdLst>
    <p:sldId id="286" r:id="rId5"/>
    <p:sldId id="290" r:id="rId6"/>
    <p:sldId id="293" r:id="rId7"/>
    <p:sldId id="297" r:id="rId8"/>
    <p:sldId id="295" r:id="rId9"/>
    <p:sldId id="294" r:id="rId10"/>
    <p:sldId id="289" r:id="rId11"/>
    <p:sldId id="287" r:id="rId12"/>
    <p:sldId id="296" r:id="rId13"/>
    <p:sldId id="29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F49DD5-9E41-4142-BA08-E3D2C0F0B797}" v="619" dt="2023-01-05T10:07:08.1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380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elinkeinoelama.sharepoint.com/sites/ENEKaikki/Shared%20Documents/Viestint&#228;/S&#228;hk&#246;hinnat291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elinkeinoelama.sharepoint.com/sites/ENEKaikki/Shared%20Documents/Viestint&#228;/S&#228;hk&#246;hinnat291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elinkeinoelama.sharepoint.com/sites/ENEKaikki/Shared%20Documents/Viestint&#228;/S&#228;hk&#246;hinnat2912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elinkeinoelama.sharepoint.com/sites/ENEKaikki/Shared%20Documents/Viestint&#228;/S&#228;hk&#246;hinnat2912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elinkeinoelama.sharepoint.com/sites/ENEKaikki/Shared%20Documents/Viestint&#228;/S&#228;hk&#246;hinnat2912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elinkeinoelama.sharepoint.com/sites/ENEKaikki/Shared%20Documents/Viestint&#228;/S&#228;hk&#246;hinnat2912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elinkeinoelama.sharepoint.com/sites/ENEKaikki/Shared%20Documents/Viestint&#228;/S&#228;hk&#246;hinnat2912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elinkeinoelama.sharepoint.com/sites/ENEKaikki/Shared%20Documents/Viestint&#228;/S&#228;hk&#246;hinnat2912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/>
              <a:t>Suomen vuotuiset sähkön spot-hinnat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'Suomi 10v hinnat'!$A$2:$A$11</c:f>
              <c:numCache>
                <c:formatCode>General</c:formatCod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</c:numCache>
            </c:numRef>
          </c:cat>
          <c:val>
            <c:numRef>
              <c:f>'Suomi 10v hinnat'!$B$2:$B$11</c:f>
              <c:numCache>
                <c:formatCode>General</c:formatCode>
                <c:ptCount val="10"/>
                <c:pt idx="0">
                  <c:v>41.16</c:v>
                </c:pt>
                <c:pt idx="1">
                  <c:v>36.020000000000003</c:v>
                </c:pt>
                <c:pt idx="2">
                  <c:v>29.66</c:v>
                </c:pt>
                <c:pt idx="3">
                  <c:v>32.450000000000003</c:v>
                </c:pt>
                <c:pt idx="4">
                  <c:v>33.19</c:v>
                </c:pt>
                <c:pt idx="5">
                  <c:v>46.8</c:v>
                </c:pt>
                <c:pt idx="6">
                  <c:v>44.04</c:v>
                </c:pt>
                <c:pt idx="7">
                  <c:v>28.02</c:v>
                </c:pt>
                <c:pt idx="8">
                  <c:v>72.34</c:v>
                </c:pt>
                <c:pt idx="9">
                  <c:v>154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A0-4B6B-9028-2CF772155D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23877271"/>
        <c:axId val="389009335"/>
      </c:barChart>
      <c:catAx>
        <c:axId val="15238772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9009335"/>
        <c:crosses val="autoZero"/>
        <c:auto val="1"/>
        <c:lblAlgn val="ctr"/>
        <c:lblOffset val="100"/>
        <c:noMultiLvlLbl val="0"/>
      </c:catAx>
      <c:valAx>
        <c:axId val="3890093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€/MWh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38772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/>
              <a:t>Sähkön spot-hinnat 2022 keskimäärin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cap="none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8E0-43EA-AE99-FEA8317197B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8E0-43EA-AE99-FEA8317197B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8E0-43EA-AE99-FEA8317197B5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4585-4ED5-882F-9145BD7FCCC8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8E0-43EA-AE99-FEA8317197B5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68E0-43EA-AE99-FEA8317197B5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68E0-43EA-AE99-FEA8317197B5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68E0-43EA-AE99-FEA8317197B5}"/>
              </c:ext>
            </c:extLst>
          </c:dPt>
          <c:cat>
            <c:strRef>
              <c:f>Pylväsdiagrammi!$B$3:$B$14</c:f>
              <c:strCache>
                <c:ptCount val="8"/>
                <c:pt idx="0">
                  <c:v>Suomi</c:v>
                </c:pt>
                <c:pt idx="1">
                  <c:v>Pohjois-Ruotsi</c:v>
                </c:pt>
                <c:pt idx="2">
                  <c:v>Tukholma</c:v>
                </c:pt>
                <c:pt idx="3">
                  <c:v>Oslo</c:v>
                </c:pt>
                <c:pt idx="4">
                  <c:v>Kööpenhamina</c:v>
                </c:pt>
                <c:pt idx="5">
                  <c:v>Saksa</c:v>
                </c:pt>
                <c:pt idx="6">
                  <c:v>Ranska</c:v>
                </c:pt>
                <c:pt idx="7">
                  <c:v>Viro</c:v>
                </c:pt>
              </c:strCache>
            </c:strRef>
          </c:cat>
          <c:val>
            <c:numRef>
              <c:f>Pylväsdiagrammi!$C$3:$C$10</c:f>
              <c:numCache>
                <c:formatCode>General</c:formatCode>
                <c:ptCount val="8"/>
                <c:pt idx="0">
                  <c:v>154</c:v>
                </c:pt>
                <c:pt idx="1">
                  <c:v>59</c:v>
                </c:pt>
                <c:pt idx="2">
                  <c:v>128.80000000000001</c:v>
                </c:pt>
                <c:pt idx="3">
                  <c:v>193</c:v>
                </c:pt>
                <c:pt idx="4">
                  <c:v>212</c:v>
                </c:pt>
                <c:pt idx="5">
                  <c:v>236</c:v>
                </c:pt>
                <c:pt idx="6">
                  <c:v>277</c:v>
                </c:pt>
                <c:pt idx="7">
                  <c:v>193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68E0-43EA-AE99-FEA8317197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99430520"/>
        <c:axId val="899436752"/>
      </c:barChart>
      <c:catAx>
        <c:axId val="899430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9436752"/>
        <c:crosses val="autoZero"/>
        <c:auto val="1"/>
        <c:lblAlgn val="ctr"/>
        <c:lblOffset val="100"/>
        <c:noMultiLvlLbl val="0"/>
      </c:catAx>
      <c:valAx>
        <c:axId val="899436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cap="none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cap="none"/>
                  <a:t>€/MWh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cap="none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9430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Sähkön spot-hinnat 2020-2022</a:t>
            </a:r>
          </a:p>
        </c:rich>
      </c:tx>
      <c:layout>
        <c:manualLayout>
          <c:xMode val="edge"/>
          <c:yMode val="edge"/>
          <c:x val="0.36524776786279906"/>
          <c:y val="1.698513800424628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Suomi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'Selitys hinnoille'!$A$3:$A$38</c:f>
              <c:strCache>
                <c:ptCount val="36"/>
                <c:pt idx="0">
                  <c:v>tammikuu 2020</c:v>
                </c:pt>
                <c:pt idx="1">
                  <c:v>helmikuu 2020</c:v>
                </c:pt>
                <c:pt idx="2">
                  <c:v>maaliskuu 2020</c:v>
                </c:pt>
                <c:pt idx="3">
                  <c:v>huhtikuu 2020</c:v>
                </c:pt>
                <c:pt idx="4">
                  <c:v>toukokuu 2020</c:v>
                </c:pt>
                <c:pt idx="5">
                  <c:v>kesäkuu 2020</c:v>
                </c:pt>
                <c:pt idx="6">
                  <c:v>heinäkuu 2020</c:v>
                </c:pt>
                <c:pt idx="7">
                  <c:v>elokuu 2020</c:v>
                </c:pt>
                <c:pt idx="8">
                  <c:v>syyskuu 2020</c:v>
                </c:pt>
                <c:pt idx="9">
                  <c:v>lokakuu 2020</c:v>
                </c:pt>
                <c:pt idx="10">
                  <c:v>marraskuu 2020</c:v>
                </c:pt>
                <c:pt idx="11">
                  <c:v>joulukuu 2020</c:v>
                </c:pt>
                <c:pt idx="12">
                  <c:v>tammikuu 2021</c:v>
                </c:pt>
                <c:pt idx="13">
                  <c:v>helmikuu 2021</c:v>
                </c:pt>
                <c:pt idx="14">
                  <c:v>maaliskuu 2021</c:v>
                </c:pt>
                <c:pt idx="15">
                  <c:v>huhtikuu 2021</c:v>
                </c:pt>
                <c:pt idx="16">
                  <c:v>toukokuu 2021</c:v>
                </c:pt>
                <c:pt idx="17">
                  <c:v>kesäkuu 2021</c:v>
                </c:pt>
                <c:pt idx="18">
                  <c:v>heinäkuu 2021</c:v>
                </c:pt>
                <c:pt idx="19">
                  <c:v>elokuu 2021</c:v>
                </c:pt>
                <c:pt idx="20">
                  <c:v>syyskuu 2021</c:v>
                </c:pt>
                <c:pt idx="21">
                  <c:v>lokakuu 2021</c:v>
                </c:pt>
                <c:pt idx="22">
                  <c:v>marraskuu 2021</c:v>
                </c:pt>
                <c:pt idx="23">
                  <c:v>joulukuu 2021</c:v>
                </c:pt>
                <c:pt idx="24">
                  <c:v>tammikuu 2022</c:v>
                </c:pt>
                <c:pt idx="25">
                  <c:v>helmikuu 2022</c:v>
                </c:pt>
                <c:pt idx="26">
                  <c:v>maaliskuu 2022</c:v>
                </c:pt>
                <c:pt idx="27">
                  <c:v>huhtikuu 2022</c:v>
                </c:pt>
                <c:pt idx="28">
                  <c:v>toukokuu 2022</c:v>
                </c:pt>
                <c:pt idx="29">
                  <c:v>kesäkuu 2022</c:v>
                </c:pt>
                <c:pt idx="30">
                  <c:v>heinäkuu 2022</c:v>
                </c:pt>
                <c:pt idx="31">
                  <c:v>elokuu 2022</c:v>
                </c:pt>
                <c:pt idx="32">
                  <c:v>syyskuu 2022</c:v>
                </c:pt>
                <c:pt idx="33">
                  <c:v>lokakuu 2022</c:v>
                </c:pt>
                <c:pt idx="34">
                  <c:v>marraskuu 2022</c:v>
                </c:pt>
                <c:pt idx="35">
                  <c:v>joulukuu 2022</c:v>
                </c:pt>
              </c:strCache>
            </c:strRef>
          </c:cat>
          <c:val>
            <c:numRef>
              <c:f>'Selitys hinnoille'!$B$3:$B$38</c:f>
              <c:numCache>
                <c:formatCode>General</c:formatCode>
                <c:ptCount val="36"/>
                <c:pt idx="0">
                  <c:v>27.16</c:v>
                </c:pt>
                <c:pt idx="1">
                  <c:v>24.43</c:v>
                </c:pt>
                <c:pt idx="2">
                  <c:v>20.38</c:v>
                </c:pt>
                <c:pt idx="3">
                  <c:v>19.82</c:v>
                </c:pt>
                <c:pt idx="4">
                  <c:v>19.46</c:v>
                </c:pt>
                <c:pt idx="5">
                  <c:v>28.26</c:v>
                </c:pt>
                <c:pt idx="6">
                  <c:v>20.21</c:v>
                </c:pt>
                <c:pt idx="7">
                  <c:v>40.549999999999997</c:v>
                </c:pt>
                <c:pt idx="8">
                  <c:v>37.83</c:v>
                </c:pt>
                <c:pt idx="9">
                  <c:v>31.08</c:v>
                </c:pt>
                <c:pt idx="10">
                  <c:v>27.62</c:v>
                </c:pt>
                <c:pt idx="11">
                  <c:v>39.25</c:v>
                </c:pt>
                <c:pt idx="12">
                  <c:v>51.22</c:v>
                </c:pt>
                <c:pt idx="13">
                  <c:v>57.13</c:v>
                </c:pt>
                <c:pt idx="14">
                  <c:v>38.35</c:v>
                </c:pt>
                <c:pt idx="15">
                  <c:v>36.76</c:v>
                </c:pt>
                <c:pt idx="16">
                  <c:v>45.94</c:v>
                </c:pt>
                <c:pt idx="17">
                  <c:v>56.16</c:v>
                </c:pt>
                <c:pt idx="18">
                  <c:v>78.760000000000005</c:v>
                </c:pt>
                <c:pt idx="19">
                  <c:v>68.2</c:v>
                </c:pt>
                <c:pt idx="20">
                  <c:v>89.27</c:v>
                </c:pt>
                <c:pt idx="21">
                  <c:v>64.84</c:v>
                </c:pt>
                <c:pt idx="22">
                  <c:v>85.9</c:v>
                </c:pt>
                <c:pt idx="23">
                  <c:v>193.38</c:v>
                </c:pt>
                <c:pt idx="24">
                  <c:v>106.71</c:v>
                </c:pt>
                <c:pt idx="25">
                  <c:v>81.040000000000006</c:v>
                </c:pt>
                <c:pt idx="26">
                  <c:v>86.48</c:v>
                </c:pt>
                <c:pt idx="27">
                  <c:v>79.36</c:v>
                </c:pt>
                <c:pt idx="28">
                  <c:v>132.66</c:v>
                </c:pt>
                <c:pt idx="29">
                  <c:v>140.1</c:v>
                </c:pt>
                <c:pt idx="30">
                  <c:v>184.13</c:v>
                </c:pt>
                <c:pt idx="31">
                  <c:v>261.49</c:v>
                </c:pt>
                <c:pt idx="32">
                  <c:v>214.98</c:v>
                </c:pt>
                <c:pt idx="33">
                  <c:v>113.48</c:v>
                </c:pt>
                <c:pt idx="34">
                  <c:v>195.35</c:v>
                </c:pt>
                <c:pt idx="35">
                  <c:v>246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7A4-47EE-8086-F4DB57F75936}"/>
            </c:ext>
          </c:extLst>
        </c:ser>
        <c:ser>
          <c:idx val="1"/>
          <c:order val="1"/>
          <c:tx>
            <c:v>Tukholma</c:v>
          </c:tx>
          <c:spPr>
            <a:ln w="28575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cat>
            <c:strRef>
              <c:f>'Selitys hinnoille'!$A$3:$A$38</c:f>
              <c:strCache>
                <c:ptCount val="36"/>
                <c:pt idx="0">
                  <c:v>tammikuu 2020</c:v>
                </c:pt>
                <c:pt idx="1">
                  <c:v>helmikuu 2020</c:v>
                </c:pt>
                <c:pt idx="2">
                  <c:v>maaliskuu 2020</c:v>
                </c:pt>
                <c:pt idx="3">
                  <c:v>huhtikuu 2020</c:v>
                </c:pt>
                <c:pt idx="4">
                  <c:v>toukokuu 2020</c:v>
                </c:pt>
                <c:pt idx="5">
                  <c:v>kesäkuu 2020</c:v>
                </c:pt>
                <c:pt idx="6">
                  <c:v>heinäkuu 2020</c:v>
                </c:pt>
                <c:pt idx="7">
                  <c:v>elokuu 2020</c:v>
                </c:pt>
                <c:pt idx="8">
                  <c:v>syyskuu 2020</c:v>
                </c:pt>
                <c:pt idx="9">
                  <c:v>lokakuu 2020</c:v>
                </c:pt>
                <c:pt idx="10">
                  <c:v>marraskuu 2020</c:v>
                </c:pt>
                <c:pt idx="11">
                  <c:v>joulukuu 2020</c:v>
                </c:pt>
                <c:pt idx="12">
                  <c:v>tammikuu 2021</c:v>
                </c:pt>
                <c:pt idx="13">
                  <c:v>helmikuu 2021</c:v>
                </c:pt>
                <c:pt idx="14">
                  <c:v>maaliskuu 2021</c:v>
                </c:pt>
                <c:pt idx="15">
                  <c:v>huhtikuu 2021</c:v>
                </c:pt>
                <c:pt idx="16">
                  <c:v>toukokuu 2021</c:v>
                </c:pt>
                <c:pt idx="17">
                  <c:v>kesäkuu 2021</c:v>
                </c:pt>
                <c:pt idx="18">
                  <c:v>heinäkuu 2021</c:v>
                </c:pt>
                <c:pt idx="19">
                  <c:v>elokuu 2021</c:v>
                </c:pt>
                <c:pt idx="20">
                  <c:v>syyskuu 2021</c:v>
                </c:pt>
                <c:pt idx="21">
                  <c:v>lokakuu 2021</c:v>
                </c:pt>
                <c:pt idx="22">
                  <c:v>marraskuu 2021</c:v>
                </c:pt>
                <c:pt idx="23">
                  <c:v>joulukuu 2021</c:v>
                </c:pt>
                <c:pt idx="24">
                  <c:v>tammikuu 2022</c:v>
                </c:pt>
                <c:pt idx="25">
                  <c:v>helmikuu 2022</c:v>
                </c:pt>
                <c:pt idx="26">
                  <c:v>maaliskuu 2022</c:v>
                </c:pt>
                <c:pt idx="27">
                  <c:v>huhtikuu 2022</c:v>
                </c:pt>
                <c:pt idx="28">
                  <c:v>toukokuu 2022</c:v>
                </c:pt>
                <c:pt idx="29">
                  <c:v>kesäkuu 2022</c:v>
                </c:pt>
                <c:pt idx="30">
                  <c:v>heinäkuu 2022</c:v>
                </c:pt>
                <c:pt idx="31">
                  <c:v>elokuu 2022</c:v>
                </c:pt>
                <c:pt idx="32">
                  <c:v>syyskuu 2022</c:v>
                </c:pt>
                <c:pt idx="33">
                  <c:v>lokakuu 2022</c:v>
                </c:pt>
                <c:pt idx="34">
                  <c:v>marraskuu 2022</c:v>
                </c:pt>
                <c:pt idx="35">
                  <c:v>joulukuu 2022</c:v>
                </c:pt>
              </c:strCache>
            </c:strRef>
          </c:cat>
          <c:val>
            <c:numRef>
              <c:f>'Selitys hinnoille'!$C$3:$C$38</c:f>
              <c:numCache>
                <c:formatCode>General</c:formatCode>
                <c:ptCount val="36"/>
                <c:pt idx="0">
                  <c:v>23.73</c:v>
                </c:pt>
                <c:pt idx="1">
                  <c:v>18.39</c:v>
                </c:pt>
                <c:pt idx="2">
                  <c:v>13.84</c:v>
                </c:pt>
                <c:pt idx="3">
                  <c:v>9</c:v>
                </c:pt>
                <c:pt idx="4">
                  <c:v>12.74</c:v>
                </c:pt>
                <c:pt idx="5">
                  <c:v>23.73</c:v>
                </c:pt>
                <c:pt idx="6">
                  <c:v>8.92</c:v>
                </c:pt>
                <c:pt idx="7">
                  <c:v>33.659999999999997</c:v>
                </c:pt>
                <c:pt idx="8">
                  <c:v>33.49</c:v>
                </c:pt>
                <c:pt idx="9">
                  <c:v>22.12</c:v>
                </c:pt>
                <c:pt idx="10">
                  <c:v>23.64</c:v>
                </c:pt>
                <c:pt idx="11">
                  <c:v>30.96</c:v>
                </c:pt>
                <c:pt idx="12">
                  <c:v>48.6</c:v>
                </c:pt>
                <c:pt idx="13">
                  <c:v>53.14</c:v>
                </c:pt>
                <c:pt idx="14">
                  <c:v>36.17</c:v>
                </c:pt>
                <c:pt idx="15">
                  <c:v>33.119999999999997</c:v>
                </c:pt>
                <c:pt idx="16">
                  <c:v>42.88</c:v>
                </c:pt>
                <c:pt idx="17">
                  <c:v>39.840000000000003</c:v>
                </c:pt>
                <c:pt idx="18">
                  <c:v>57.9</c:v>
                </c:pt>
                <c:pt idx="19">
                  <c:v>65.67</c:v>
                </c:pt>
                <c:pt idx="20">
                  <c:v>90.26</c:v>
                </c:pt>
                <c:pt idx="21">
                  <c:v>64.28</c:v>
                </c:pt>
                <c:pt idx="22">
                  <c:v>82.53</c:v>
                </c:pt>
                <c:pt idx="23">
                  <c:v>175.74</c:v>
                </c:pt>
                <c:pt idx="24">
                  <c:v>100.89</c:v>
                </c:pt>
                <c:pt idx="25">
                  <c:v>73.489999999999995</c:v>
                </c:pt>
                <c:pt idx="26">
                  <c:v>122.9</c:v>
                </c:pt>
                <c:pt idx="27">
                  <c:v>86.3</c:v>
                </c:pt>
                <c:pt idx="28">
                  <c:v>98.15</c:v>
                </c:pt>
                <c:pt idx="29">
                  <c:v>119.14</c:v>
                </c:pt>
                <c:pt idx="30">
                  <c:v>81.790000000000006</c:v>
                </c:pt>
                <c:pt idx="31">
                  <c:v>211.4</c:v>
                </c:pt>
                <c:pt idx="32">
                  <c:v>212.3</c:v>
                </c:pt>
                <c:pt idx="33">
                  <c:v>73.58</c:v>
                </c:pt>
                <c:pt idx="34">
                  <c:v>111.9</c:v>
                </c:pt>
                <c:pt idx="35">
                  <c:v>245.8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7A4-47EE-8086-F4DB57F75936}"/>
            </c:ext>
          </c:extLst>
        </c:ser>
        <c:ser>
          <c:idx val="2"/>
          <c:order val="2"/>
          <c:tx>
            <c:v>Ranska</c:v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'Selitys hinnoille'!$A$3:$A$38</c:f>
              <c:strCache>
                <c:ptCount val="36"/>
                <c:pt idx="0">
                  <c:v>tammikuu 2020</c:v>
                </c:pt>
                <c:pt idx="1">
                  <c:v>helmikuu 2020</c:v>
                </c:pt>
                <c:pt idx="2">
                  <c:v>maaliskuu 2020</c:v>
                </c:pt>
                <c:pt idx="3">
                  <c:v>huhtikuu 2020</c:v>
                </c:pt>
                <c:pt idx="4">
                  <c:v>toukokuu 2020</c:v>
                </c:pt>
                <c:pt idx="5">
                  <c:v>kesäkuu 2020</c:v>
                </c:pt>
                <c:pt idx="6">
                  <c:v>heinäkuu 2020</c:v>
                </c:pt>
                <c:pt idx="7">
                  <c:v>elokuu 2020</c:v>
                </c:pt>
                <c:pt idx="8">
                  <c:v>syyskuu 2020</c:v>
                </c:pt>
                <c:pt idx="9">
                  <c:v>lokakuu 2020</c:v>
                </c:pt>
                <c:pt idx="10">
                  <c:v>marraskuu 2020</c:v>
                </c:pt>
                <c:pt idx="11">
                  <c:v>joulukuu 2020</c:v>
                </c:pt>
                <c:pt idx="12">
                  <c:v>tammikuu 2021</c:v>
                </c:pt>
                <c:pt idx="13">
                  <c:v>helmikuu 2021</c:v>
                </c:pt>
                <c:pt idx="14">
                  <c:v>maaliskuu 2021</c:v>
                </c:pt>
                <c:pt idx="15">
                  <c:v>huhtikuu 2021</c:v>
                </c:pt>
                <c:pt idx="16">
                  <c:v>toukokuu 2021</c:v>
                </c:pt>
                <c:pt idx="17">
                  <c:v>kesäkuu 2021</c:v>
                </c:pt>
                <c:pt idx="18">
                  <c:v>heinäkuu 2021</c:v>
                </c:pt>
                <c:pt idx="19">
                  <c:v>elokuu 2021</c:v>
                </c:pt>
                <c:pt idx="20">
                  <c:v>syyskuu 2021</c:v>
                </c:pt>
                <c:pt idx="21">
                  <c:v>lokakuu 2021</c:v>
                </c:pt>
                <c:pt idx="22">
                  <c:v>marraskuu 2021</c:v>
                </c:pt>
                <c:pt idx="23">
                  <c:v>joulukuu 2021</c:v>
                </c:pt>
                <c:pt idx="24">
                  <c:v>tammikuu 2022</c:v>
                </c:pt>
                <c:pt idx="25">
                  <c:v>helmikuu 2022</c:v>
                </c:pt>
                <c:pt idx="26">
                  <c:v>maaliskuu 2022</c:v>
                </c:pt>
                <c:pt idx="27">
                  <c:v>huhtikuu 2022</c:v>
                </c:pt>
                <c:pt idx="28">
                  <c:v>toukokuu 2022</c:v>
                </c:pt>
                <c:pt idx="29">
                  <c:v>kesäkuu 2022</c:v>
                </c:pt>
                <c:pt idx="30">
                  <c:v>heinäkuu 2022</c:v>
                </c:pt>
                <c:pt idx="31">
                  <c:v>elokuu 2022</c:v>
                </c:pt>
                <c:pt idx="32">
                  <c:v>syyskuu 2022</c:v>
                </c:pt>
                <c:pt idx="33">
                  <c:v>lokakuu 2022</c:v>
                </c:pt>
                <c:pt idx="34">
                  <c:v>marraskuu 2022</c:v>
                </c:pt>
                <c:pt idx="35">
                  <c:v>joulukuu 2022</c:v>
                </c:pt>
              </c:strCache>
            </c:strRef>
          </c:cat>
          <c:val>
            <c:numRef>
              <c:f>'Selitys hinnoille'!$D$3:$D$38</c:f>
              <c:numCache>
                <c:formatCode>General</c:formatCode>
                <c:ptCount val="36"/>
                <c:pt idx="0">
                  <c:v>38.01</c:v>
                </c:pt>
                <c:pt idx="1">
                  <c:v>26.25</c:v>
                </c:pt>
                <c:pt idx="2">
                  <c:v>23.83</c:v>
                </c:pt>
                <c:pt idx="3">
                  <c:v>13.45</c:v>
                </c:pt>
                <c:pt idx="4">
                  <c:v>14.86</c:v>
                </c:pt>
                <c:pt idx="5">
                  <c:v>25.79</c:v>
                </c:pt>
                <c:pt idx="6">
                  <c:v>33.409999999999997</c:v>
                </c:pt>
                <c:pt idx="7">
                  <c:v>36.75</c:v>
                </c:pt>
                <c:pt idx="8">
                  <c:v>47.2</c:v>
                </c:pt>
                <c:pt idx="9">
                  <c:v>37.89</c:v>
                </c:pt>
                <c:pt idx="10">
                  <c:v>40.11</c:v>
                </c:pt>
                <c:pt idx="11">
                  <c:v>48.42</c:v>
                </c:pt>
                <c:pt idx="12">
                  <c:v>59.48</c:v>
                </c:pt>
                <c:pt idx="13">
                  <c:v>49.01</c:v>
                </c:pt>
                <c:pt idx="14">
                  <c:v>50.22</c:v>
                </c:pt>
                <c:pt idx="15">
                  <c:v>63.1</c:v>
                </c:pt>
                <c:pt idx="16">
                  <c:v>55.28</c:v>
                </c:pt>
                <c:pt idx="17">
                  <c:v>73.510000000000005</c:v>
                </c:pt>
                <c:pt idx="18">
                  <c:v>78.37</c:v>
                </c:pt>
                <c:pt idx="19">
                  <c:v>77.3</c:v>
                </c:pt>
                <c:pt idx="20">
                  <c:v>135.31</c:v>
                </c:pt>
                <c:pt idx="21">
                  <c:v>172.45</c:v>
                </c:pt>
                <c:pt idx="22">
                  <c:v>217.06</c:v>
                </c:pt>
                <c:pt idx="23">
                  <c:v>274.67</c:v>
                </c:pt>
                <c:pt idx="24">
                  <c:v>211.42</c:v>
                </c:pt>
                <c:pt idx="25">
                  <c:v>185.55</c:v>
                </c:pt>
                <c:pt idx="26">
                  <c:v>295.2</c:v>
                </c:pt>
                <c:pt idx="27">
                  <c:v>233.1</c:v>
                </c:pt>
                <c:pt idx="28">
                  <c:v>197.43</c:v>
                </c:pt>
                <c:pt idx="29">
                  <c:v>248.4</c:v>
                </c:pt>
                <c:pt idx="30">
                  <c:v>400.87</c:v>
                </c:pt>
                <c:pt idx="31">
                  <c:v>492.49</c:v>
                </c:pt>
                <c:pt idx="32">
                  <c:v>394.7</c:v>
                </c:pt>
                <c:pt idx="33">
                  <c:v>178.88</c:v>
                </c:pt>
                <c:pt idx="34">
                  <c:v>191.88</c:v>
                </c:pt>
                <c:pt idx="35">
                  <c:v>270.89999999999998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7A4-47EE-8086-F4DB57F75936}"/>
            </c:ext>
          </c:extLst>
        </c:ser>
        <c:ser>
          <c:idx val="3"/>
          <c:order val="3"/>
          <c:tx>
            <c:v>Saksa</c:v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'Selitys hinnoille'!$A$3:$A$38</c:f>
              <c:strCache>
                <c:ptCount val="36"/>
                <c:pt idx="0">
                  <c:v>tammikuu 2020</c:v>
                </c:pt>
                <c:pt idx="1">
                  <c:v>helmikuu 2020</c:v>
                </c:pt>
                <c:pt idx="2">
                  <c:v>maaliskuu 2020</c:v>
                </c:pt>
                <c:pt idx="3">
                  <c:v>huhtikuu 2020</c:v>
                </c:pt>
                <c:pt idx="4">
                  <c:v>toukokuu 2020</c:v>
                </c:pt>
                <c:pt idx="5">
                  <c:v>kesäkuu 2020</c:v>
                </c:pt>
                <c:pt idx="6">
                  <c:v>heinäkuu 2020</c:v>
                </c:pt>
                <c:pt idx="7">
                  <c:v>elokuu 2020</c:v>
                </c:pt>
                <c:pt idx="8">
                  <c:v>syyskuu 2020</c:v>
                </c:pt>
                <c:pt idx="9">
                  <c:v>lokakuu 2020</c:v>
                </c:pt>
                <c:pt idx="10">
                  <c:v>marraskuu 2020</c:v>
                </c:pt>
                <c:pt idx="11">
                  <c:v>joulukuu 2020</c:v>
                </c:pt>
                <c:pt idx="12">
                  <c:v>tammikuu 2021</c:v>
                </c:pt>
                <c:pt idx="13">
                  <c:v>helmikuu 2021</c:v>
                </c:pt>
                <c:pt idx="14">
                  <c:v>maaliskuu 2021</c:v>
                </c:pt>
                <c:pt idx="15">
                  <c:v>huhtikuu 2021</c:v>
                </c:pt>
                <c:pt idx="16">
                  <c:v>toukokuu 2021</c:v>
                </c:pt>
                <c:pt idx="17">
                  <c:v>kesäkuu 2021</c:v>
                </c:pt>
                <c:pt idx="18">
                  <c:v>heinäkuu 2021</c:v>
                </c:pt>
                <c:pt idx="19">
                  <c:v>elokuu 2021</c:v>
                </c:pt>
                <c:pt idx="20">
                  <c:v>syyskuu 2021</c:v>
                </c:pt>
                <c:pt idx="21">
                  <c:v>lokakuu 2021</c:v>
                </c:pt>
                <c:pt idx="22">
                  <c:v>marraskuu 2021</c:v>
                </c:pt>
                <c:pt idx="23">
                  <c:v>joulukuu 2021</c:v>
                </c:pt>
                <c:pt idx="24">
                  <c:v>tammikuu 2022</c:v>
                </c:pt>
                <c:pt idx="25">
                  <c:v>helmikuu 2022</c:v>
                </c:pt>
                <c:pt idx="26">
                  <c:v>maaliskuu 2022</c:v>
                </c:pt>
                <c:pt idx="27">
                  <c:v>huhtikuu 2022</c:v>
                </c:pt>
                <c:pt idx="28">
                  <c:v>toukokuu 2022</c:v>
                </c:pt>
                <c:pt idx="29">
                  <c:v>kesäkuu 2022</c:v>
                </c:pt>
                <c:pt idx="30">
                  <c:v>heinäkuu 2022</c:v>
                </c:pt>
                <c:pt idx="31">
                  <c:v>elokuu 2022</c:v>
                </c:pt>
                <c:pt idx="32">
                  <c:v>syyskuu 2022</c:v>
                </c:pt>
                <c:pt idx="33">
                  <c:v>lokakuu 2022</c:v>
                </c:pt>
                <c:pt idx="34">
                  <c:v>marraskuu 2022</c:v>
                </c:pt>
                <c:pt idx="35">
                  <c:v>joulukuu 2022</c:v>
                </c:pt>
              </c:strCache>
            </c:strRef>
          </c:cat>
          <c:val>
            <c:numRef>
              <c:f>'Selitys hinnoille'!$E$3:$E$38</c:f>
              <c:numCache>
                <c:formatCode>General</c:formatCode>
                <c:ptCount val="36"/>
                <c:pt idx="0">
                  <c:v>35.03</c:v>
                </c:pt>
                <c:pt idx="1">
                  <c:v>21.92</c:v>
                </c:pt>
                <c:pt idx="2">
                  <c:v>22.49</c:v>
                </c:pt>
                <c:pt idx="3">
                  <c:v>17.09</c:v>
                </c:pt>
                <c:pt idx="4">
                  <c:v>17.600000000000001</c:v>
                </c:pt>
                <c:pt idx="5">
                  <c:v>26.18</c:v>
                </c:pt>
                <c:pt idx="6">
                  <c:v>30.06</c:v>
                </c:pt>
                <c:pt idx="7">
                  <c:v>34.86</c:v>
                </c:pt>
                <c:pt idx="8">
                  <c:v>43.69</c:v>
                </c:pt>
                <c:pt idx="9">
                  <c:v>33.97</c:v>
                </c:pt>
                <c:pt idx="10">
                  <c:v>38.79</c:v>
                </c:pt>
                <c:pt idx="11">
                  <c:v>43.52</c:v>
                </c:pt>
                <c:pt idx="12">
                  <c:v>52.81</c:v>
                </c:pt>
                <c:pt idx="13">
                  <c:v>48.7</c:v>
                </c:pt>
                <c:pt idx="14">
                  <c:v>47.16</c:v>
                </c:pt>
                <c:pt idx="15">
                  <c:v>53.61</c:v>
                </c:pt>
                <c:pt idx="16">
                  <c:v>53.35</c:v>
                </c:pt>
                <c:pt idx="17">
                  <c:v>74.08</c:v>
                </c:pt>
                <c:pt idx="18">
                  <c:v>81.37</c:v>
                </c:pt>
                <c:pt idx="19">
                  <c:v>82.7</c:v>
                </c:pt>
                <c:pt idx="20">
                  <c:v>128.37</c:v>
                </c:pt>
                <c:pt idx="21">
                  <c:v>139.49</c:v>
                </c:pt>
                <c:pt idx="22">
                  <c:v>176.15</c:v>
                </c:pt>
                <c:pt idx="23">
                  <c:v>221.06</c:v>
                </c:pt>
                <c:pt idx="24">
                  <c:v>167.73</c:v>
                </c:pt>
                <c:pt idx="25">
                  <c:v>128.80000000000001</c:v>
                </c:pt>
                <c:pt idx="26">
                  <c:v>252.01</c:v>
                </c:pt>
                <c:pt idx="27">
                  <c:v>165.73</c:v>
                </c:pt>
                <c:pt idx="28">
                  <c:v>177.48</c:v>
                </c:pt>
                <c:pt idx="29">
                  <c:v>218.03</c:v>
                </c:pt>
                <c:pt idx="30">
                  <c:v>315</c:v>
                </c:pt>
                <c:pt idx="31">
                  <c:v>465.18</c:v>
                </c:pt>
                <c:pt idx="32">
                  <c:v>346.12</c:v>
                </c:pt>
                <c:pt idx="33">
                  <c:v>152.6</c:v>
                </c:pt>
                <c:pt idx="34">
                  <c:v>173.63</c:v>
                </c:pt>
                <c:pt idx="35">
                  <c:v>251.6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7A4-47EE-8086-F4DB57F759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34961680"/>
        <c:axId val="2134960696"/>
      </c:lineChart>
      <c:catAx>
        <c:axId val="2134961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4960696"/>
        <c:crosses val="autoZero"/>
        <c:auto val="1"/>
        <c:lblAlgn val="ctr"/>
        <c:lblOffset val="100"/>
        <c:tickLblSkip val="2"/>
        <c:noMultiLvlLbl val="0"/>
      </c:catAx>
      <c:valAx>
        <c:axId val="2134960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€/MWh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4961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Suomen ja Saksan sähkön spot-hinta</a:t>
            </a:r>
            <a:r>
              <a:rPr lang="en-US" baseline="0"/>
              <a:t> sekä kaasun kuukausituotteiden hinta 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Kaasu!$B$31</c:f>
              <c:strCache>
                <c:ptCount val="1"/>
                <c:pt idx="0">
                  <c:v>Suomi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Kaasu!$A$32:$A$55</c:f>
              <c:numCache>
                <c:formatCode>[$-40B]mmmm\ yyyy;@</c:formatCode>
                <c:ptCount val="24"/>
                <c:pt idx="0">
                  <c:v>44197</c:v>
                </c:pt>
                <c:pt idx="1">
                  <c:v>44228</c:v>
                </c:pt>
                <c:pt idx="2">
                  <c:v>44256</c:v>
                </c:pt>
                <c:pt idx="3">
                  <c:v>44287</c:v>
                </c:pt>
                <c:pt idx="4">
                  <c:v>44317</c:v>
                </c:pt>
                <c:pt idx="5">
                  <c:v>44348</c:v>
                </c:pt>
                <c:pt idx="6">
                  <c:v>44378</c:v>
                </c:pt>
                <c:pt idx="7">
                  <c:v>44409</c:v>
                </c:pt>
                <c:pt idx="8">
                  <c:v>44440</c:v>
                </c:pt>
                <c:pt idx="9">
                  <c:v>44470</c:v>
                </c:pt>
                <c:pt idx="10">
                  <c:v>44501</c:v>
                </c:pt>
                <c:pt idx="11">
                  <c:v>44531</c:v>
                </c:pt>
                <c:pt idx="12">
                  <c:v>44562</c:v>
                </c:pt>
                <c:pt idx="13">
                  <c:v>44593</c:v>
                </c:pt>
                <c:pt idx="14">
                  <c:v>44621</c:v>
                </c:pt>
                <c:pt idx="15">
                  <c:v>44652</c:v>
                </c:pt>
                <c:pt idx="16">
                  <c:v>44682</c:v>
                </c:pt>
                <c:pt idx="17">
                  <c:v>44713</c:v>
                </c:pt>
                <c:pt idx="18">
                  <c:v>44743</c:v>
                </c:pt>
                <c:pt idx="19">
                  <c:v>44774</c:v>
                </c:pt>
                <c:pt idx="20">
                  <c:v>44805</c:v>
                </c:pt>
                <c:pt idx="21">
                  <c:v>44835</c:v>
                </c:pt>
                <c:pt idx="22">
                  <c:v>44866</c:v>
                </c:pt>
                <c:pt idx="23">
                  <c:v>44896</c:v>
                </c:pt>
              </c:numCache>
            </c:numRef>
          </c:cat>
          <c:val>
            <c:numRef>
              <c:f>Kaasu!$B$32:$B$55</c:f>
              <c:numCache>
                <c:formatCode>0.0</c:formatCode>
                <c:ptCount val="24"/>
                <c:pt idx="0">
                  <c:v>51.22</c:v>
                </c:pt>
                <c:pt idx="1">
                  <c:v>57.13</c:v>
                </c:pt>
                <c:pt idx="2">
                  <c:v>38.35</c:v>
                </c:pt>
                <c:pt idx="3">
                  <c:v>36.76</c:v>
                </c:pt>
                <c:pt idx="4">
                  <c:v>45.94</c:v>
                </c:pt>
                <c:pt idx="5">
                  <c:v>56.16</c:v>
                </c:pt>
                <c:pt idx="6">
                  <c:v>78.760000000000005</c:v>
                </c:pt>
                <c:pt idx="7">
                  <c:v>68.2</c:v>
                </c:pt>
                <c:pt idx="8">
                  <c:v>89.27</c:v>
                </c:pt>
                <c:pt idx="9">
                  <c:v>64.84</c:v>
                </c:pt>
                <c:pt idx="10">
                  <c:v>85.9</c:v>
                </c:pt>
                <c:pt idx="11">
                  <c:v>193.38</c:v>
                </c:pt>
                <c:pt idx="12">
                  <c:v>106.71</c:v>
                </c:pt>
                <c:pt idx="13">
                  <c:v>81.040000000000006</c:v>
                </c:pt>
                <c:pt idx="14">
                  <c:v>86.48</c:v>
                </c:pt>
                <c:pt idx="15">
                  <c:v>79.36</c:v>
                </c:pt>
                <c:pt idx="16">
                  <c:v>132.66</c:v>
                </c:pt>
                <c:pt idx="17">
                  <c:v>140.1</c:v>
                </c:pt>
                <c:pt idx="18">
                  <c:v>184.13</c:v>
                </c:pt>
                <c:pt idx="19">
                  <c:v>261.49</c:v>
                </c:pt>
                <c:pt idx="20">
                  <c:v>214.98</c:v>
                </c:pt>
                <c:pt idx="21">
                  <c:v>113.48</c:v>
                </c:pt>
                <c:pt idx="22">
                  <c:v>195.35</c:v>
                </c:pt>
                <c:pt idx="23">
                  <c:v>250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802-47AB-9BDF-ED2CC238EAF9}"/>
            </c:ext>
          </c:extLst>
        </c:ser>
        <c:ser>
          <c:idx val="1"/>
          <c:order val="1"/>
          <c:tx>
            <c:strRef>
              <c:f>Kaasu!$C$31</c:f>
              <c:strCache>
                <c:ptCount val="1"/>
                <c:pt idx="0">
                  <c:v>Saksa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Kaasu!$A$32:$A$55</c:f>
              <c:numCache>
                <c:formatCode>[$-40B]mmmm\ yyyy;@</c:formatCode>
                <c:ptCount val="24"/>
                <c:pt idx="0">
                  <c:v>44197</c:v>
                </c:pt>
                <c:pt idx="1">
                  <c:v>44228</c:v>
                </c:pt>
                <c:pt idx="2">
                  <c:v>44256</c:v>
                </c:pt>
                <c:pt idx="3">
                  <c:v>44287</c:v>
                </c:pt>
                <c:pt idx="4">
                  <c:v>44317</c:v>
                </c:pt>
                <c:pt idx="5">
                  <c:v>44348</c:v>
                </c:pt>
                <c:pt idx="6">
                  <c:v>44378</c:v>
                </c:pt>
                <c:pt idx="7">
                  <c:v>44409</c:v>
                </c:pt>
                <c:pt idx="8">
                  <c:v>44440</c:v>
                </c:pt>
                <c:pt idx="9">
                  <c:v>44470</c:v>
                </c:pt>
                <c:pt idx="10">
                  <c:v>44501</c:v>
                </c:pt>
                <c:pt idx="11">
                  <c:v>44531</c:v>
                </c:pt>
                <c:pt idx="12">
                  <c:v>44562</c:v>
                </c:pt>
                <c:pt idx="13">
                  <c:v>44593</c:v>
                </c:pt>
                <c:pt idx="14">
                  <c:v>44621</c:v>
                </c:pt>
                <c:pt idx="15">
                  <c:v>44652</c:v>
                </c:pt>
                <c:pt idx="16">
                  <c:v>44682</c:v>
                </c:pt>
                <c:pt idx="17">
                  <c:v>44713</c:v>
                </c:pt>
                <c:pt idx="18">
                  <c:v>44743</c:v>
                </c:pt>
                <c:pt idx="19">
                  <c:v>44774</c:v>
                </c:pt>
                <c:pt idx="20">
                  <c:v>44805</c:v>
                </c:pt>
                <c:pt idx="21">
                  <c:v>44835</c:v>
                </c:pt>
                <c:pt idx="22">
                  <c:v>44866</c:v>
                </c:pt>
                <c:pt idx="23">
                  <c:v>44896</c:v>
                </c:pt>
              </c:numCache>
            </c:numRef>
          </c:cat>
          <c:val>
            <c:numRef>
              <c:f>Kaasu!$C$32:$C$55</c:f>
              <c:numCache>
                <c:formatCode>0.0</c:formatCode>
                <c:ptCount val="24"/>
                <c:pt idx="0">
                  <c:v>52.81</c:v>
                </c:pt>
                <c:pt idx="1">
                  <c:v>48.7</c:v>
                </c:pt>
                <c:pt idx="2">
                  <c:v>47.16</c:v>
                </c:pt>
                <c:pt idx="3">
                  <c:v>53.61</c:v>
                </c:pt>
                <c:pt idx="4">
                  <c:v>53.35</c:v>
                </c:pt>
                <c:pt idx="5">
                  <c:v>74.08</c:v>
                </c:pt>
                <c:pt idx="6">
                  <c:v>81.37</c:v>
                </c:pt>
                <c:pt idx="7">
                  <c:v>82.7</c:v>
                </c:pt>
                <c:pt idx="8">
                  <c:v>128.37</c:v>
                </c:pt>
                <c:pt idx="9">
                  <c:v>139.49</c:v>
                </c:pt>
                <c:pt idx="10">
                  <c:v>176.15</c:v>
                </c:pt>
                <c:pt idx="11">
                  <c:v>221.06</c:v>
                </c:pt>
                <c:pt idx="12">
                  <c:v>167.73</c:v>
                </c:pt>
                <c:pt idx="13">
                  <c:v>128.80000000000001</c:v>
                </c:pt>
                <c:pt idx="14">
                  <c:v>252.01</c:v>
                </c:pt>
                <c:pt idx="15">
                  <c:v>165.73</c:v>
                </c:pt>
                <c:pt idx="16">
                  <c:v>177.48</c:v>
                </c:pt>
                <c:pt idx="17">
                  <c:v>218.03</c:v>
                </c:pt>
                <c:pt idx="18">
                  <c:v>315</c:v>
                </c:pt>
                <c:pt idx="19">
                  <c:v>465.18</c:v>
                </c:pt>
                <c:pt idx="20">
                  <c:v>346.12</c:v>
                </c:pt>
                <c:pt idx="21">
                  <c:v>152.6</c:v>
                </c:pt>
                <c:pt idx="22">
                  <c:v>173.63</c:v>
                </c:pt>
                <c:pt idx="23">
                  <c:v>258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802-47AB-9BDF-ED2CC238EA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95083888"/>
        <c:axId val="795084872"/>
      </c:lineChart>
      <c:lineChart>
        <c:grouping val="standard"/>
        <c:varyColors val="0"/>
        <c:ser>
          <c:idx val="2"/>
          <c:order val="2"/>
          <c:tx>
            <c:strRef>
              <c:f>Kaasu!$D$31</c:f>
              <c:strCache>
                <c:ptCount val="1"/>
                <c:pt idx="0">
                  <c:v>Kaasu (TTF)</c:v>
                </c:pt>
              </c:strCache>
            </c:strRef>
          </c:tx>
          <c:spPr>
            <a:ln w="28575" cap="rnd">
              <a:solidFill>
                <a:schemeClr val="accent3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Kaasu!$A$32:$A$55</c:f>
              <c:numCache>
                <c:formatCode>[$-40B]mmmm\ yyyy;@</c:formatCode>
                <c:ptCount val="24"/>
                <c:pt idx="0">
                  <c:v>44197</c:v>
                </c:pt>
                <c:pt idx="1">
                  <c:v>44228</c:v>
                </c:pt>
                <c:pt idx="2">
                  <c:v>44256</c:v>
                </c:pt>
                <c:pt idx="3">
                  <c:v>44287</c:v>
                </c:pt>
                <c:pt idx="4">
                  <c:v>44317</c:v>
                </c:pt>
                <c:pt idx="5">
                  <c:v>44348</c:v>
                </c:pt>
                <c:pt idx="6">
                  <c:v>44378</c:v>
                </c:pt>
                <c:pt idx="7">
                  <c:v>44409</c:v>
                </c:pt>
                <c:pt idx="8">
                  <c:v>44440</c:v>
                </c:pt>
                <c:pt idx="9">
                  <c:v>44470</c:v>
                </c:pt>
                <c:pt idx="10">
                  <c:v>44501</c:v>
                </c:pt>
                <c:pt idx="11">
                  <c:v>44531</c:v>
                </c:pt>
                <c:pt idx="12">
                  <c:v>44562</c:v>
                </c:pt>
                <c:pt idx="13">
                  <c:v>44593</c:v>
                </c:pt>
                <c:pt idx="14">
                  <c:v>44621</c:v>
                </c:pt>
                <c:pt idx="15">
                  <c:v>44652</c:v>
                </c:pt>
                <c:pt idx="16">
                  <c:v>44682</c:v>
                </c:pt>
                <c:pt idx="17">
                  <c:v>44713</c:v>
                </c:pt>
                <c:pt idx="18">
                  <c:v>44743</c:v>
                </c:pt>
                <c:pt idx="19">
                  <c:v>44774</c:v>
                </c:pt>
                <c:pt idx="20">
                  <c:v>44805</c:v>
                </c:pt>
                <c:pt idx="21">
                  <c:v>44835</c:v>
                </c:pt>
                <c:pt idx="22">
                  <c:v>44866</c:v>
                </c:pt>
                <c:pt idx="23">
                  <c:v>44896</c:v>
                </c:pt>
              </c:numCache>
            </c:numRef>
          </c:cat>
          <c:val>
            <c:numRef>
              <c:f>Kaasu!$D$32:$D$55</c:f>
              <c:numCache>
                <c:formatCode>0.0</c:formatCode>
                <c:ptCount val="24"/>
                <c:pt idx="0">
                  <c:v>20.91962600719609</c:v>
                </c:pt>
                <c:pt idx="1">
                  <c:v>17.720146942258214</c:v>
                </c:pt>
                <c:pt idx="2">
                  <c:v>17.997288476945837</c:v>
                </c:pt>
                <c:pt idx="3">
                  <c:v>20.95349225762746</c:v>
                </c:pt>
                <c:pt idx="4">
                  <c:v>25.375229228869294</c:v>
                </c:pt>
                <c:pt idx="5">
                  <c:v>30.390368338290926</c:v>
                </c:pt>
                <c:pt idx="6">
                  <c:v>36.565048893631406</c:v>
                </c:pt>
                <c:pt idx="7">
                  <c:v>45.457344618937768</c:v>
                </c:pt>
                <c:pt idx="8">
                  <c:v>75.08443962496024</c:v>
                </c:pt>
                <c:pt idx="9">
                  <c:v>90.686648669377632</c:v>
                </c:pt>
                <c:pt idx="10">
                  <c:v>84.518865922156493</c:v>
                </c:pt>
                <c:pt idx="11">
                  <c:v>125.91933495696003</c:v>
                </c:pt>
                <c:pt idx="12">
                  <c:v>84.888834336957729</c:v>
                </c:pt>
                <c:pt idx="13">
                  <c:v>106.73108853072556</c:v>
                </c:pt>
                <c:pt idx="14">
                  <c:v>153.82537203386553</c:v>
                </c:pt>
                <c:pt idx="15">
                  <c:v>100.98790484255906</c:v>
                </c:pt>
                <c:pt idx="16">
                  <c:v>94.548187042890589</c:v>
                </c:pt>
                <c:pt idx="17">
                  <c:v>116.49894072541714</c:v>
                </c:pt>
                <c:pt idx="18">
                  <c:v>178.04272096367518</c:v>
                </c:pt>
                <c:pt idx="19">
                  <c:v>266.41343379448864</c:v>
                </c:pt>
                <c:pt idx="20">
                  <c:v>204.17829362552354</c:v>
                </c:pt>
                <c:pt idx="21">
                  <c:v>134.61711547553446</c:v>
                </c:pt>
                <c:pt idx="22">
                  <c:v>119.82210483527408</c:v>
                </c:pt>
                <c:pt idx="23">
                  <c:v>118.36542153974624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802-47AB-9BDF-ED2CC238EA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85927344"/>
        <c:axId val="785926688"/>
      </c:lineChart>
      <c:dateAx>
        <c:axId val="795083888"/>
        <c:scaling>
          <c:orientation val="minMax"/>
        </c:scaling>
        <c:delete val="0"/>
        <c:axPos val="b"/>
        <c:numFmt formatCode="[$-40B]mmmm\ yyyy;@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5084872"/>
        <c:crosses val="autoZero"/>
        <c:auto val="1"/>
        <c:lblOffset val="100"/>
        <c:baseTimeUnit val="months"/>
      </c:dateAx>
      <c:valAx>
        <c:axId val="795084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€/MWh (</a:t>
                </a:r>
                <a:r>
                  <a:rPr lang="en-US" sz="1400" err="1"/>
                  <a:t>Sähkö</a:t>
                </a:r>
                <a:r>
                  <a:rPr lang="en-US" sz="1400"/>
                  <a:t>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5083888"/>
        <c:crosses val="autoZero"/>
        <c:crossBetween val="between"/>
      </c:valAx>
      <c:valAx>
        <c:axId val="785926688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€/MWh</a:t>
                </a:r>
                <a:r>
                  <a:rPr lang="en-US" sz="1400" baseline="0"/>
                  <a:t> (</a:t>
                </a:r>
                <a:r>
                  <a:rPr lang="en-US" sz="1400" baseline="0" err="1"/>
                  <a:t>Kaasu</a:t>
                </a:r>
                <a:r>
                  <a:rPr lang="en-US" sz="1400" baseline="0"/>
                  <a:t>)</a:t>
                </a:r>
                <a:endParaRPr lang="en-US" sz="14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5927344"/>
        <c:crosses val="max"/>
        <c:crossBetween val="between"/>
      </c:valAx>
      <c:dateAx>
        <c:axId val="785927344"/>
        <c:scaling>
          <c:orientation val="minMax"/>
        </c:scaling>
        <c:delete val="1"/>
        <c:axPos val="b"/>
        <c:numFmt formatCode="[$-40B]mmmm\ yyyy;@" sourceLinked="1"/>
        <c:majorTickMark val="out"/>
        <c:minorTickMark val="none"/>
        <c:tickLblPos val="nextTo"/>
        <c:crossAx val="785926688"/>
        <c:crosses val="autoZero"/>
        <c:auto val="1"/>
        <c:lblOffset val="100"/>
        <c:baseTimeUnit val="months"/>
      </c:date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/>
              <a:t>Sähkön</a:t>
            </a:r>
            <a:r>
              <a:rPr lang="fi-FI" baseline="0"/>
              <a:t> tuotannon muutos tuotantomuodoittain 2022 vs. 2021 </a:t>
            </a:r>
            <a:r>
              <a:rPr lang="fi-FI" sz="1400" b="0" i="0" u="none" strike="noStrike" baseline="0">
                <a:effectLst/>
              </a:rPr>
              <a:t>tammikuu-marraskuu</a:t>
            </a:r>
            <a:endParaRPr lang="fi-FI" baseline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'Tuotanto 2021vs2022'!$H$1</c:f>
              <c:strCache>
                <c:ptCount val="1"/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'Tuotanto 2021vs2022'!$G$2:$G$10</c:f>
              <c:strCache>
                <c:ptCount val="9"/>
                <c:pt idx="0">
                  <c:v>Ydinvoima</c:v>
                </c:pt>
                <c:pt idx="1">
                  <c:v>Vesivoima</c:v>
                </c:pt>
                <c:pt idx="2">
                  <c:v>Muut fossiiliset</c:v>
                </c:pt>
                <c:pt idx="3">
                  <c:v>Bioenergia</c:v>
                </c:pt>
                <c:pt idx="4">
                  <c:v>Muut uusiutuvat</c:v>
                </c:pt>
                <c:pt idx="5">
                  <c:v>Kaasu</c:v>
                </c:pt>
                <c:pt idx="6">
                  <c:v>Kivihiili</c:v>
                </c:pt>
                <c:pt idx="7">
                  <c:v>Tuulivoima</c:v>
                </c:pt>
                <c:pt idx="8">
                  <c:v>Aurinkovoima</c:v>
                </c:pt>
              </c:strCache>
            </c:strRef>
          </c:cat>
          <c:val>
            <c:numRef>
              <c:f>'Tuotanto 2021vs2022'!$H$2:$H$10</c:f>
              <c:numCache>
                <c:formatCode>0</c:formatCode>
                <c:ptCount val="9"/>
                <c:pt idx="1">
                  <c:v>-112.17</c:v>
                </c:pt>
                <c:pt idx="2">
                  <c:v>-176.81</c:v>
                </c:pt>
                <c:pt idx="3">
                  <c:v>-181.66</c:v>
                </c:pt>
                <c:pt idx="4">
                  <c:v>-183.42</c:v>
                </c:pt>
                <c:pt idx="5">
                  <c:v>-172.84</c:v>
                </c:pt>
                <c:pt idx="6">
                  <c:v>-139.11000000000001</c:v>
                </c:pt>
                <c:pt idx="7">
                  <c:v>-101.97000000000001</c:v>
                </c:pt>
                <c:pt idx="8">
                  <c:v>-63.860000000000014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93-45A5-8CDC-EEA321F5E500}"/>
            </c:ext>
          </c:extLst>
        </c:ser>
        <c:ser>
          <c:idx val="1"/>
          <c:order val="1"/>
          <c:tx>
            <c:strRef>
              <c:f>'Tuotanto 2021vs2022'!$I$1</c:f>
              <c:strCache>
                <c:ptCount val="1"/>
                <c:pt idx="0">
                  <c:v>Vähentynyt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1893-45A5-8CDC-EEA321F5E500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1893-45A5-8CDC-EEA321F5E500}"/>
                </c:ext>
              </c:extLst>
            </c:dLbl>
            <c:dLbl>
              <c:idx val="2"/>
              <c:layout>
                <c:manualLayout>
                  <c:x val="0"/>
                  <c:y val="3.472221359206891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893-45A5-8CDC-EEA321F5E500}"/>
                </c:ext>
              </c:extLst>
            </c:dLbl>
            <c:dLbl>
              <c:idx val="3"/>
              <c:layout>
                <c:manualLayout>
                  <c:x val="0"/>
                  <c:y val="3.787877846407530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893-45A5-8CDC-EEA321F5E500}"/>
                </c:ext>
              </c:extLst>
            </c:dLbl>
            <c:dLbl>
              <c:idx val="4"/>
              <c:layout>
                <c:manualLayout>
                  <c:x val="5.8207311669597388E-17"/>
                  <c:y val="2.525251897605012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893-45A5-8CDC-EEA321F5E5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'Tuotanto 2021vs2022'!$G$2:$G$10</c:f>
              <c:strCache>
                <c:ptCount val="9"/>
                <c:pt idx="0">
                  <c:v>Ydinvoima</c:v>
                </c:pt>
                <c:pt idx="1">
                  <c:v>Vesivoima</c:v>
                </c:pt>
                <c:pt idx="2">
                  <c:v>Muut fossiiliset</c:v>
                </c:pt>
                <c:pt idx="3">
                  <c:v>Bioenergia</c:v>
                </c:pt>
                <c:pt idx="4">
                  <c:v>Muut uusiutuvat</c:v>
                </c:pt>
                <c:pt idx="5">
                  <c:v>Kaasu</c:v>
                </c:pt>
                <c:pt idx="6">
                  <c:v>Kivihiili</c:v>
                </c:pt>
                <c:pt idx="7">
                  <c:v>Tuulivoima</c:v>
                </c:pt>
                <c:pt idx="8">
                  <c:v>Aurinkovoima</c:v>
                </c:pt>
              </c:strCache>
            </c:strRef>
          </c:cat>
          <c:val>
            <c:numRef>
              <c:f>'Tuotanto 2021vs2022'!$I$2:$I$10</c:f>
              <c:numCache>
                <c:formatCode>0</c:formatCode>
                <c:ptCount val="9"/>
                <c:pt idx="0">
                  <c:v>-112.17</c:v>
                </c:pt>
                <c:pt idx="1">
                  <c:v>-64.64</c:v>
                </c:pt>
                <c:pt idx="2">
                  <c:v>-4.8499999999999996</c:v>
                </c:pt>
                <c:pt idx="3">
                  <c:v>-1.76</c:v>
                </c:pt>
                <c:pt idx="4">
                  <c:v>-0.55000000000000004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893-45A5-8CDC-EEA321F5E500}"/>
            </c:ext>
          </c:extLst>
        </c:ser>
        <c:ser>
          <c:idx val="2"/>
          <c:order val="2"/>
          <c:tx>
            <c:strRef>
              <c:f>'Tuotanto 2021vs2022'!$J$1</c:f>
              <c:strCache>
                <c:ptCount val="1"/>
                <c:pt idx="0">
                  <c:v>Kasvanut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1893-45A5-8CDC-EEA321F5E50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1893-45A5-8CDC-EEA321F5E500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1893-45A5-8CDC-EEA321F5E500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1893-45A5-8CDC-EEA321F5E500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1893-45A5-8CDC-EEA321F5E500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0111F290-97D1-4249-8979-6555601B986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1893-45A5-8CDC-EEA321F5E500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835CC100-ED0E-479A-BB39-631D630496D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1893-45A5-8CDC-EEA321F5E500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060F5CA0-7DDB-491D-8EE0-ED1C9839A08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1893-45A5-8CDC-EEA321F5E500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8404AD33-9B00-4D5E-BF88-B143CDBF2AB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1893-45A5-8CDC-EEA321F5E5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'Tuotanto 2021vs2022'!$G$2:$G$10</c:f>
              <c:strCache>
                <c:ptCount val="9"/>
                <c:pt idx="0">
                  <c:v>Ydinvoima</c:v>
                </c:pt>
                <c:pt idx="1">
                  <c:v>Vesivoima</c:v>
                </c:pt>
                <c:pt idx="2">
                  <c:v>Muut fossiiliset</c:v>
                </c:pt>
                <c:pt idx="3">
                  <c:v>Bioenergia</c:v>
                </c:pt>
                <c:pt idx="4">
                  <c:v>Muut uusiutuvat</c:v>
                </c:pt>
                <c:pt idx="5">
                  <c:v>Kaasu</c:v>
                </c:pt>
                <c:pt idx="6">
                  <c:v>Kivihiili</c:v>
                </c:pt>
                <c:pt idx="7">
                  <c:v>Tuulivoima</c:v>
                </c:pt>
                <c:pt idx="8">
                  <c:v>Aurinkovoima</c:v>
                </c:pt>
              </c:strCache>
            </c:strRef>
          </c:cat>
          <c:val>
            <c:numRef>
              <c:f>'Tuotanto 2021vs2022'!$J$2:$J$10</c:f>
              <c:numCache>
                <c:formatCode>General</c:formatCode>
                <c:ptCount val="9"/>
                <c:pt idx="5" formatCode="0">
                  <c:v>-11.13</c:v>
                </c:pt>
                <c:pt idx="6" formatCode="0">
                  <c:v>-33.729999999999997</c:v>
                </c:pt>
                <c:pt idx="7" formatCode="0">
                  <c:v>-37.14</c:v>
                </c:pt>
                <c:pt idx="8" formatCode="0">
                  <c:v>-38.11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'Tuotanto 2021vs2022'!$B$2:$B$10</c15:f>
                <c15:dlblRangeCache>
                  <c:ptCount val="9"/>
                  <c:pt idx="0">
                    <c:v>-112</c:v>
                  </c:pt>
                  <c:pt idx="1">
                    <c:v>-65</c:v>
                  </c:pt>
                  <c:pt idx="2">
                    <c:v>-5</c:v>
                  </c:pt>
                  <c:pt idx="3">
                    <c:v>-2</c:v>
                  </c:pt>
                  <c:pt idx="4">
                    <c:v>-1</c:v>
                  </c:pt>
                  <c:pt idx="5">
                    <c:v>11</c:v>
                  </c:pt>
                  <c:pt idx="6">
                    <c:v>34</c:v>
                  </c:pt>
                  <c:pt idx="7">
                    <c:v>37</c:v>
                  </c:pt>
                  <c:pt idx="8">
                    <c:v>38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0-1893-45A5-8CDC-EEA321F5E50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1078166112"/>
        <c:axId val="1078170704"/>
      </c:barChart>
      <c:catAx>
        <c:axId val="1078166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8170704"/>
        <c:crosses val="autoZero"/>
        <c:auto val="1"/>
        <c:lblAlgn val="ctr"/>
        <c:lblOffset val="100"/>
        <c:noMultiLvlLbl val="0"/>
      </c:catAx>
      <c:valAx>
        <c:axId val="107817070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err="1"/>
                  <a:t>TWh</a:t>
                </a:r>
                <a:endParaRPr lang="en-US" sz="12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8166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2022 </a:t>
            </a:r>
            <a:r>
              <a:rPr lang="en-US" err="1"/>
              <a:t>Sähkön</a:t>
            </a:r>
            <a:r>
              <a:rPr lang="en-US"/>
              <a:t> spot-</a:t>
            </a:r>
            <a:r>
              <a:rPr lang="en-US" err="1"/>
              <a:t>hinnat</a:t>
            </a:r>
            <a:r>
              <a:rPr lang="en-US"/>
              <a:t> </a:t>
            </a:r>
            <a:r>
              <a:rPr lang="en-US" err="1"/>
              <a:t>Suomessa</a:t>
            </a:r>
            <a:r>
              <a:rPr lang="en-US"/>
              <a:t> </a:t>
            </a:r>
            <a:r>
              <a:rPr lang="en-US" err="1"/>
              <a:t>viikoittain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'2022 viikkohinnat'!$B$3:$B$54</c:f>
              <c:numCache>
                <c:formatCode>General</c:formatCode>
                <c:ptCount val="52"/>
                <c:pt idx="0">
                  <c:v>138.29</c:v>
                </c:pt>
                <c:pt idx="1">
                  <c:v>97.55</c:v>
                </c:pt>
                <c:pt idx="2">
                  <c:v>103.22</c:v>
                </c:pt>
                <c:pt idx="3">
                  <c:v>88.88</c:v>
                </c:pt>
                <c:pt idx="4">
                  <c:v>120.16</c:v>
                </c:pt>
                <c:pt idx="5">
                  <c:v>70.77</c:v>
                </c:pt>
                <c:pt idx="6">
                  <c:v>69.55</c:v>
                </c:pt>
                <c:pt idx="7">
                  <c:v>75.069999999999993</c:v>
                </c:pt>
                <c:pt idx="8">
                  <c:v>92.71</c:v>
                </c:pt>
                <c:pt idx="9">
                  <c:v>118.64</c:v>
                </c:pt>
                <c:pt idx="10">
                  <c:v>58.27</c:v>
                </c:pt>
                <c:pt idx="11">
                  <c:v>67.42</c:v>
                </c:pt>
                <c:pt idx="12">
                  <c:v>96.72</c:v>
                </c:pt>
                <c:pt idx="13">
                  <c:v>51.14</c:v>
                </c:pt>
                <c:pt idx="14">
                  <c:v>79.17</c:v>
                </c:pt>
                <c:pt idx="15">
                  <c:v>61.81</c:v>
                </c:pt>
                <c:pt idx="16">
                  <c:v>129.32</c:v>
                </c:pt>
                <c:pt idx="17">
                  <c:v>96.82</c:v>
                </c:pt>
                <c:pt idx="18">
                  <c:v>105.52</c:v>
                </c:pt>
                <c:pt idx="19">
                  <c:v>174.71</c:v>
                </c:pt>
                <c:pt idx="20">
                  <c:v>146.49</c:v>
                </c:pt>
                <c:pt idx="21">
                  <c:v>133.69999999999999</c:v>
                </c:pt>
                <c:pt idx="22">
                  <c:v>143.41</c:v>
                </c:pt>
                <c:pt idx="23">
                  <c:v>120.49</c:v>
                </c:pt>
                <c:pt idx="24">
                  <c:v>124.3</c:v>
                </c:pt>
                <c:pt idx="25">
                  <c:v>168.03</c:v>
                </c:pt>
                <c:pt idx="26">
                  <c:v>160.76</c:v>
                </c:pt>
                <c:pt idx="27">
                  <c:v>299.83</c:v>
                </c:pt>
                <c:pt idx="28">
                  <c:v>186.14</c:v>
                </c:pt>
                <c:pt idx="29">
                  <c:v>124.3</c:v>
                </c:pt>
                <c:pt idx="30">
                  <c:v>84.47</c:v>
                </c:pt>
                <c:pt idx="31">
                  <c:v>269.95</c:v>
                </c:pt>
                <c:pt idx="32">
                  <c:v>260.56</c:v>
                </c:pt>
                <c:pt idx="33">
                  <c:v>385.35</c:v>
                </c:pt>
                <c:pt idx="34">
                  <c:v>292.20999999999998</c:v>
                </c:pt>
                <c:pt idx="35">
                  <c:v>298.47000000000003</c:v>
                </c:pt>
                <c:pt idx="36">
                  <c:v>122.55</c:v>
                </c:pt>
                <c:pt idx="37">
                  <c:v>197.97</c:v>
                </c:pt>
                <c:pt idx="38">
                  <c:v>241.46</c:v>
                </c:pt>
                <c:pt idx="39">
                  <c:v>79.97</c:v>
                </c:pt>
                <c:pt idx="40">
                  <c:v>69.8</c:v>
                </c:pt>
                <c:pt idx="41">
                  <c:v>137.61000000000001</c:v>
                </c:pt>
                <c:pt idx="42">
                  <c:v>120.81</c:v>
                </c:pt>
                <c:pt idx="43">
                  <c:v>111.02</c:v>
                </c:pt>
                <c:pt idx="44">
                  <c:v>105.94</c:v>
                </c:pt>
                <c:pt idx="45">
                  <c:v>231.11</c:v>
                </c:pt>
                <c:pt idx="46">
                  <c:v>261.36</c:v>
                </c:pt>
                <c:pt idx="47">
                  <c:v>346</c:v>
                </c:pt>
                <c:pt idx="48">
                  <c:v>328.66</c:v>
                </c:pt>
                <c:pt idx="49">
                  <c:v>347.38</c:v>
                </c:pt>
                <c:pt idx="50">
                  <c:v>170.08</c:v>
                </c:pt>
                <c:pt idx="51">
                  <c:v>48.32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06C-4AFC-9C95-59AAA86869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0611528"/>
        <c:axId val="100615136"/>
      </c:lineChart>
      <c:catAx>
        <c:axId val="10061152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615136"/>
        <c:crosses val="autoZero"/>
        <c:auto val="1"/>
        <c:lblAlgn val="ctr"/>
        <c:lblOffset val="100"/>
        <c:tickLblSkip val="2"/>
        <c:noMultiLvlLbl val="0"/>
      </c:catAx>
      <c:valAx>
        <c:axId val="100615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€/MWh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611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/>
              <a:t>Suomen ja Tukholman alueen sähkön spot-hinnat vuosittain </a:t>
            </a:r>
          </a:p>
        </c:rich>
      </c:tx>
      <c:layout>
        <c:manualLayout>
          <c:xMode val="edge"/>
          <c:yMode val="edge"/>
          <c:x val="0.12247744265306025"/>
          <c:y val="2.8630441418284439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9893974810322325E-2"/>
          <c:y val="0.12542877616034423"/>
          <c:w val="0.89134867563932108"/>
          <c:h val="0.73729202914984737"/>
        </c:manualLayout>
      </c:layout>
      <c:lineChart>
        <c:grouping val="standard"/>
        <c:varyColors val="0"/>
        <c:ser>
          <c:idx val="0"/>
          <c:order val="0"/>
          <c:tx>
            <c:v>Suomi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'Suomi vs Ruotsi 20v'!$B$4:$B$24</c:f>
              <c:numCache>
                <c:formatCode>General</c:formatCode>
                <c:ptCount val="2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  <c:pt idx="19">
                  <c:v>2021</c:v>
                </c:pt>
                <c:pt idx="20">
                  <c:v>2022</c:v>
                </c:pt>
              </c:numCache>
            </c:numRef>
          </c:cat>
          <c:val>
            <c:numRef>
              <c:f>'Suomi vs Ruotsi 20v'!$C$4:$C$24</c:f>
              <c:numCache>
                <c:formatCode>General</c:formatCode>
                <c:ptCount val="21"/>
                <c:pt idx="0">
                  <c:v>27.28</c:v>
                </c:pt>
                <c:pt idx="1">
                  <c:v>35.299999999999997</c:v>
                </c:pt>
                <c:pt idx="2">
                  <c:v>27.68</c:v>
                </c:pt>
                <c:pt idx="3">
                  <c:v>30.53</c:v>
                </c:pt>
                <c:pt idx="4">
                  <c:v>48.57</c:v>
                </c:pt>
                <c:pt idx="5">
                  <c:v>30.009999999999998</c:v>
                </c:pt>
                <c:pt idx="6">
                  <c:v>51.02</c:v>
                </c:pt>
                <c:pt idx="7">
                  <c:v>36.979999999999997</c:v>
                </c:pt>
                <c:pt idx="8">
                  <c:v>56.64</c:v>
                </c:pt>
                <c:pt idx="9">
                  <c:v>49.3</c:v>
                </c:pt>
                <c:pt idx="10">
                  <c:v>36.64</c:v>
                </c:pt>
                <c:pt idx="11">
                  <c:v>41.16</c:v>
                </c:pt>
                <c:pt idx="12">
                  <c:v>36.020000000000003</c:v>
                </c:pt>
                <c:pt idx="13">
                  <c:v>29.66</c:v>
                </c:pt>
                <c:pt idx="14">
                  <c:v>32.450000000000003</c:v>
                </c:pt>
                <c:pt idx="15">
                  <c:v>33.19</c:v>
                </c:pt>
                <c:pt idx="16">
                  <c:v>46.8</c:v>
                </c:pt>
                <c:pt idx="17" formatCode="0.00">
                  <c:v>44.04</c:v>
                </c:pt>
                <c:pt idx="18" formatCode="0.00">
                  <c:v>28.02</c:v>
                </c:pt>
                <c:pt idx="19" formatCode="0.00">
                  <c:v>72.34</c:v>
                </c:pt>
                <c:pt idx="20" formatCode="0.00">
                  <c:v>154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D0B-4264-B5EF-D0D977B3ED44}"/>
            </c:ext>
          </c:extLst>
        </c:ser>
        <c:ser>
          <c:idx val="1"/>
          <c:order val="1"/>
          <c:tx>
            <c:v>Tukholma (2002-2011 Ruotsi)</c:v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'Suomi vs Ruotsi 20v'!$B$4:$B$24</c:f>
              <c:numCache>
                <c:formatCode>General</c:formatCode>
                <c:ptCount val="2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  <c:pt idx="19">
                  <c:v>2021</c:v>
                </c:pt>
                <c:pt idx="20">
                  <c:v>2022</c:v>
                </c:pt>
              </c:numCache>
            </c:numRef>
          </c:cat>
          <c:val>
            <c:numRef>
              <c:f>'Suomi vs Ruotsi 20v'!$D$4:$D$24</c:f>
              <c:numCache>
                <c:formatCode>General</c:formatCode>
                <c:ptCount val="21"/>
                <c:pt idx="0">
                  <c:v>27.54</c:v>
                </c:pt>
                <c:pt idx="1">
                  <c:v>36.53</c:v>
                </c:pt>
                <c:pt idx="2">
                  <c:v>28.08</c:v>
                </c:pt>
                <c:pt idx="3">
                  <c:v>29.76</c:v>
                </c:pt>
                <c:pt idx="4">
                  <c:v>48.12</c:v>
                </c:pt>
                <c:pt idx="5">
                  <c:v>30.25</c:v>
                </c:pt>
                <c:pt idx="6">
                  <c:v>51.12</c:v>
                </c:pt>
                <c:pt idx="7">
                  <c:v>37.01</c:v>
                </c:pt>
                <c:pt idx="8">
                  <c:v>56.82</c:v>
                </c:pt>
                <c:pt idx="9">
                  <c:v>47.95</c:v>
                </c:pt>
                <c:pt idx="10">
                  <c:v>32.32</c:v>
                </c:pt>
                <c:pt idx="11">
                  <c:v>39.450000000000003</c:v>
                </c:pt>
                <c:pt idx="12">
                  <c:v>31.62</c:v>
                </c:pt>
                <c:pt idx="13">
                  <c:v>22</c:v>
                </c:pt>
                <c:pt idx="14">
                  <c:v>29.24</c:v>
                </c:pt>
                <c:pt idx="15">
                  <c:v>31.24</c:v>
                </c:pt>
                <c:pt idx="16">
                  <c:v>44.54</c:v>
                </c:pt>
                <c:pt idx="17" formatCode="0.00">
                  <c:v>38.36</c:v>
                </c:pt>
                <c:pt idx="18" formatCode="0.00">
                  <c:v>21.19</c:v>
                </c:pt>
                <c:pt idx="19" formatCode="0.00">
                  <c:v>66</c:v>
                </c:pt>
                <c:pt idx="20" formatCode="0.00">
                  <c:v>128.80000000000001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D0B-4264-B5EF-D0D977B3ED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0617432"/>
        <c:axId val="100616776"/>
      </c:lineChart>
      <c:catAx>
        <c:axId val="100617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616776"/>
        <c:crosses val="autoZero"/>
        <c:auto val="1"/>
        <c:lblAlgn val="ctr"/>
        <c:lblOffset val="100"/>
        <c:noMultiLvlLbl val="0"/>
      </c:catAx>
      <c:valAx>
        <c:axId val="100616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€/MWh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617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6969547313135744"/>
          <c:y val="0.95041387895590435"/>
          <c:w val="0.46060885580792915"/>
          <c:h val="4.9252436836669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/>
              <a:t>Sähkön toteutuneet spot-hinnat &amp; futuurit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'Johdannaiset vs toteutuneet'!$C$1</c:f>
              <c:strCache>
                <c:ptCount val="1"/>
                <c:pt idx="0">
                  <c:v>Suomi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'Johdannaiset vs toteutuneet'!$B$2:$B$73</c:f>
              <c:strCache>
                <c:ptCount val="61"/>
                <c:pt idx="0">
                  <c:v>tammikuu 2020</c:v>
                </c:pt>
                <c:pt idx="1">
                  <c:v>helmikuu 2020</c:v>
                </c:pt>
                <c:pt idx="2">
                  <c:v>maaliskuu 2020</c:v>
                </c:pt>
                <c:pt idx="3">
                  <c:v>huhtikuu 2020</c:v>
                </c:pt>
                <c:pt idx="4">
                  <c:v>toukokuu 2020</c:v>
                </c:pt>
                <c:pt idx="5">
                  <c:v>kesäkuu 2020</c:v>
                </c:pt>
                <c:pt idx="6">
                  <c:v>heinäkuu 2020</c:v>
                </c:pt>
                <c:pt idx="7">
                  <c:v>elokuu 2020</c:v>
                </c:pt>
                <c:pt idx="8">
                  <c:v>syyskuu 2020</c:v>
                </c:pt>
                <c:pt idx="9">
                  <c:v>lokakuu 2020</c:v>
                </c:pt>
                <c:pt idx="10">
                  <c:v>marraskuu 2020</c:v>
                </c:pt>
                <c:pt idx="11">
                  <c:v>joulukuu 2020</c:v>
                </c:pt>
                <c:pt idx="12">
                  <c:v>tammikuu 2021</c:v>
                </c:pt>
                <c:pt idx="13">
                  <c:v>helmikuu 2021</c:v>
                </c:pt>
                <c:pt idx="14">
                  <c:v>maaliskuu 2021</c:v>
                </c:pt>
                <c:pt idx="15">
                  <c:v>huhtikuu 2021</c:v>
                </c:pt>
                <c:pt idx="16">
                  <c:v>toukokuu 2021</c:v>
                </c:pt>
                <c:pt idx="17">
                  <c:v>kesäkuu 2021</c:v>
                </c:pt>
                <c:pt idx="18">
                  <c:v>heinäkuu 2021</c:v>
                </c:pt>
                <c:pt idx="19">
                  <c:v>elokuu 2021</c:v>
                </c:pt>
                <c:pt idx="20">
                  <c:v>syyskuu 2021</c:v>
                </c:pt>
                <c:pt idx="21">
                  <c:v>lokakuu 2021</c:v>
                </c:pt>
                <c:pt idx="22">
                  <c:v>marraskuu 2021</c:v>
                </c:pt>
                <c:pt idx="23">
                  <c:v>joulukuu 2021</c:v>
                </c:pt>
                <c:pt idx="24">
                  <c:v>tammikuu 2022</c:v>
                </c:pt>
                <c:pt idx="25">
                  <c:v>helmikuu 2022</c:v>
                </c:pt>
                <c:pt idx="26">
                  <c:v>maaliskuu 2022</c:v>
                </c:pt>
                <c:pt idx="27">
                  <c:v>huhtikuu 2022</c:v>
                </c:pt>
                <c:pt idx="28">
                  <c:v>toukokuu 2022</c:v>
                </c:pt>
                <c:pt idx="29">
                  <c:v>kesäkuu 2022</c:v>
                </c:pt>
                <c:pt idx="30">
                  <c:v>heinäkuu 2022</c:v>
                </c:pt>
                <c:pt idx="31">
                  <c:v>elokuu 2022</c:v>
                </c:pt>
                <c:pt idx="32">
                  <c:v>syyskuu 2022</c:v>
                </c:pt>
                <c:pt idx="33">
                  <c:v>lokakuu 2022</c:v>
                </c:pt>
                <c:pt idx="34">
                  <c:v>marraskuu 2022</c:v>
                </c:pt>
                <c:pt idx="35">
                  <c:v>joulukuu 2022</c:v>
                </c:pt>
                <c:pt idx="36">
                  <c:v>tammikuu 2023</c:v>
                </c:pt>
                <c:pt idx="37">
                  <c:v>helmikuu 2023</c:v>
                </c:pt>
                <c:pt idx="38">
                  <c:v>maaliskuu 2023</c:v>
                </c:pt>
                <c:pt idx="39">
                  <c:v>Q2/2023</c:v>
                </c:pt>
                <c:pt idx="42">
                  <c:v>Q3/2023</c:v>
                </c:pt>
                <c:pt idx="45">
                  <c:v>Q4/2023</c:v>
                </c:pt>
                <c:pt idx="48">
                  <c:v>2024</c:v>
                </c:pt>
                <c:pt idx="60">
                  <c:v>2025</c:v>
                </c:pt>
              </c:strCache>
            </c:strRef>
          </c:cat>
          <c:val>
            <c:numRef>
              <c:f>'Johdannaiset vs toteutuneet'!$C$2:$C$73</c:f>
              <c:numCache>
                <c:formatCode>General</c:formatCode>
                <c:ptCount val="72"/>
                <c:pt idx="0">
                  <c:v>27.16</c:v>
                </c:pt>
                <c:pt idx="1">
                  <c:v>24.43</c:v>
                </c:pt>
                <c:pt idx="2">
                  <c:v>20.38</c:v>
                </c:pt>
                <c:pt idx="3">
                  <c:v>19.82</c:v>
                </c:pt>
                <c:pt idx="4">
                  <c:v>19.46</c:v>
                </c:pt>
                <c:pt idx="5">
                  <c:v>28.26</c:v>
                </c:pt>
                <c:pt idx="6">
                  <c:v>20.21</c:v>
                </c:pt>
                <c:pt idx="7">
                  <c:v>40.549999999999997</c:v>
                </c:pt>
                <c:pt idx="8">
                  <c:v>37.83</c:v>
                </c:pt>
                <c:pt idx="9">
                  <c:v>31.08</c:v>
                </c:pt>
                <c:pt idx="10">
                  <c:v>27.62</c:v>
                </c:pt>
                <c:pt idx="11">
                  <c:v>39.25</c:v>
                </c:pt>
                <c:pt idx="12">
                  <c:v>51.22</c:v>
                </c:pt>
                <c:pt idx="13">
                  <c:v>57.13</c:v>
                </c:pt>
                <c:pt idx="14">
                  <c:v>38.35</c:v>
                </c:pt>
                <c:pt idx="15">
                  <c:v>36.76</c:v>
                </c:pt>
                <c:pt idx="16">
                  <c:v>45.94</c:v>
                </c:pt>
                <c:pt idx="17">
                  <c:v>56.16</c:v>
                </c:pt>
                <c:pt idx="18">
                  <c:v>78.760000000000005</c:v>
                </c:pt>
                <c:pt idx="19">
                  <c:v>68.2</c:v>
                </c:pt>
                <c:pt idx="20">
                  <c:v>89.27</c:v>
                </c:pt>
                <c:pt idx="21">
                  <c:v>64.84</c:v>
                </c:pt>
                <c:pt idx="22">
                  <c:v>85.9</c:v>
                </c:pt>
                <c:pt idx="23">
                  <c:v>193.38</c:v>
                </c:pt>
                <c:pt idx="24">
                  <c:v>106.71</c:v>
                </c:pt>
                <c:pt idx="25">
                  <c:v>81.040000000000006</c:v>
                </c:pt>
                <c:pt idx="26">
                  <c:v>86.48</c:v>
                </c:pt>
                <c:pt idx="27">
                  <c:v>79.36</c:v>
                </c:pt>
                <c:pt idx="28">
                  <c:v>132.66</c:v>
                </c:pt>
                <c:pt idx="29">
                  <c:v>140.1</c:v>
                </c:pt>
                <c:pt idx="30">
                  <c:v>184.13</c:v>
                </c:pt>
                <c:pt idx="31">
                  <c:v>261.49</c:v>
                </c:pt>
                <c:pt idx="32">
                  <c:v>214.98</c:v>
                </c:pt>
                <c:pt idx="33">
                  <c:v>113.48</c:v>
                </c:pt>
                <c:pt idx="34">
                  <c:v>195.35</c:v>
                </c:pt>
                <c:pt idx="35">
                  <c:v>246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C47-4BF5-AF31-5A3DE8CD2099}"/>
            </c:ext>
          </c:extLst>
        </c:ser>
        <c:ser>
          <c:idx val="1"/>
          <c:order val="1"/>
          <c:tx>
            <c:strRef>
              <c:f>'Johdannaiset vs toteutuneet'!$D$1</c:f>
              <c:strCache>
                <c:ptCount val="1"/>
                <c:pt idx="0">
                  <c:v>Tukholma</c:v>
                </c:pt>
              </c:strCache>
            </c:strRef>
          </c:tx>
          <c:spPr>
            <a:ln w="28575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cat>
            <c:strRef>
              <c:f>'Johdannaiset vs toteutuneet'!$B$2:$B$73</c:f>
              <c:strCache>
                <c:ptCount val="61"/>
                <c:pt idx="0">
                  <c:v>tammikuu 2020</c:v>
                </c:pt>
                <c:pt idx="1">
                  <c:v>helmikuu 2020</c:v>
                </c:pt>
                <c:pt idx="2">
                  <c:v>maaliskuu 2020</c:v>
                </c:pt>
                <c:pt idx="3">
                  <c:v>huhtikuu 2020</c:v>
                </c:pt>
                <c:pt idx="4">
                  <c:v>toukokuu 2020</c:v>
                </c:pt>
                <c:pt idx="5">
                  <c:v>kesäkuu 2020</c:v>
                </c:pt>
                <c:pt idx="6">
                  <c:v>heinäkuu 2020</c:v>
                </c:pt>
                <c:pt idx="7">
                  <c:v>elokuu 2020</c:v>
                </c:pt>
                <c:pt idx="8">
                  <c:v>syyskuu 2020</c:v>
                </c:pt>
                <c:pt idx="9">
                  <c:v>lokakuu 2020</c:v>
                </c:pt>
                <c:pt idx="10">
                  <c:v>marraskuu 2020</c:v>
                </c:pt>
                <c:pt idx="11">
                  <c:v>joulukuu 2020</c:v>
                </c:pt>
                <c:pt idx="12">
                  <c:v>tammikuu 2021</c:v>
                </c:pt>
                <c:pt idx="13">
                  <c:v>helmikuu 2021</c:v>
                </c:pt>
                <c:pt idx="14">
                  <c:v>maaliskuu 2021</c:v>
                </c:pt>
                <c:pt idx="15">
                  <c:v>huhtikuu 2021</c:v>
                </c:pt>
                <c:pt idx="16">
                  <c:v>toukokuu 2021</c:v>
                </c:pt>
                <c:pt idx="17">
                  <c:v>kesäkuu 2021</c:v>
                </c:pt>
                <c:pt idx="18">
                  <c:v>heinäkuu 2021</c:v>
                </c:pt>
                <c:pt idx="19">
                  <c:v>elokuu 2021</c:v>
                </c:pt>
                <c:pt idx="20">
                  <c:v>syyskuu 2021</c:v>
                </c:pt>
                <c:pt idx="21">
                  <c:v>lokakuu 2021</c:v>
                </c:pt>
                <c:pt idx="22">
                  <c:v>marraskuu 2021</c:v>
                </c:pt>
                <c:pt idx="23">
                  <c:v>joulukuu 2021</c:v>
                </c:pt>
                <c:pt idx="24">
                  <c:v>tammikuu 2022</c:v>
                </c:pt>
                <c:pt idx="25">
                  <c:v>helmikuu 2022</c:v>
                </c:pt>
                <c:pt idx="26">
                  <c:v>maaliskuu 2022</c:v>
                </c:pt>
                <c:pt idx="27">
                  <c:v>huhtikuu 2022</c:v>
                </c:pt>
                <c:pt idx="28">
                  <c:v>toukokuu 2022</c:v>
                </c:pt>
                <c:pt idx="29">
                  <c:v>kesäkuu 2022</c:v>
                </c:pt>
                <c:pt idx="30">
                  <c:v>heinäkuu 2022</c:v>
                </c:pt>
                <c:pt idx="31">
                  <c:v>elokuu 2022</c:v>
                </c:pt>
                <c:pt idx="32">
                  <c:v>syyskuu 2022</c:v>
                </c:pt>
                <c:pt idx="33">
                  <c:v>lokakuu 2022</c:v>
                </c:pt>
                <c:pt idx="34">
                  <c:v>marraskuu 2022</c:v>
                </c:pt>
                <c:pt idx="35">
                  <c:v>joulukuu 2022</c:v>
                </c:pt>
                <c:pt idx="36">
                  <c:v>tammikuu 2023</c:v>
                </c:pt>
                <c:pt idx="37">
                  <c:v>helmikuu 2023</c:v>
                </c:pt>
                <c:pt idx="38">
                  <c:v>maaliskuu 2023</c:v>
                </c:pt>
                <c:pt idx="39">
                  <c:v>Q2/2023</c:v>
                </c:pt>
                <c:pt idx="42">
                  <c:v>Q3/2023</c:v>
                </c:pt>
                <c:pt idx="45">
                  <c:v>Q4/2023</c:v>
                </c:pt>
                <c:pt idx="48">
                  <c:v>2024</c:v>
                </c:pt>
                <c:pt idx="60">
                  <c:v>2025</c:v>
                </c:pt>
              </c:strCache>
            </c:strRef>
          </c:cat>
          <c:val>
            <c:numRef>
              <c:f>'Johdannaiset vs toteutuneet'!$D$2:$D$73</c:f>
              <c:numCache>
                <c:formatCode>General</c:formatCode>
                <c:ptCount val="72"/>
                <c:pt idx="0">
                  <c:v>23.73</c:v>
                </c:pt>
                <c:pt idx="1">
                  <c:v>18.39</c:v>
                </c:pt>
                <c:pt idx="2">
                  <c:v>13.84</c:v>
                </c:pt>
                <c:pt idx="3">
                  <c:v>9</c:v>
                </c:pt>
                <c:pt idx="4">
                  <c:v>12.74</c:v>
                </c:pt>
                <c:pt idx="5">
                  <c:v>23.73</c:v>
                </c:pt>
                <c:pt idx="6">
                  <c:v>8.92</c:v>
                </c:pt>
                <c:pt idx="7">
                  <c:v>33.659999999999997</c:v>
                </c:pt>
                <c:pt idx="8">
                  <c:v>33.49</c:v>
                </c:pt>
                <c:pt idx="9">
                  <c:v>22.12</c:v>
                </c:pt>
                <c:pt idx="10">
                  <c:v>23.64</c:v>
                </c:pt>
                <c:pt idx="11">
                  <c:v>30.96</c:v>
                </c:pt>
                <c:pt idx="12">
                  <c:v>48.6</c:v>
                </c:pt>
                <c:pt idx="13">
                  <c:v>53.14</c:v>
                </c:pt>
                <c:pt idx="14">
                  <c:v>36.17</c:v>
                </c:pt>
                <c:pt idx="15">
                  <c:v>33.119999999999997</c:v>
                </c:pt>
                <c:pt idx="16">
                  <c:v>42.88</c:v>
                </c:pt>
                <c:pt idx="17">
                  <c:v>39.840000000000003</c:v>
                </c:pt>
                <c:pt idx="18">
                  <c:v>57.9</c:v>
                </c:pt>
                <c:pt idx="19">
                  <c:v>65.67</c:v>
                </c:pt>
                <c:pt idx="20">
                  <c:v>90.26</c:v>
                </c:pt>
                <c:pt idx="21">
                  <c:v>64.28</c:v>
                </c:pt>
                <c:pt idx="22">
                  <c:v>82.53</c:v>
                </c:pt>
                <c:pt idx="23">
                  <c:v>175.74</c:v>
                </c:pt>
                <c:pt idx="24">
                  <c:v>100.89</c:v>
                </c:pt>
                <c:pt idx="25">
                  <c:v>73.489999999999995</c:v>
                </c:pt>
                <c:pt idx="26">
                  <c:v>122.9</c:v>
                </c:pt>
                <c:pt idx="27">
                  <c:v>86.3</c:v>
                </c:pt>
                <c:pt idx="28">
                  <c:v>98.15</c:v>
                </c:pt>
                <c:pt idx="29">
                  <c:v>119.14</c:v>
                </c:pt>
                <c:pt idx="30">
                  <c:v>81.790000000000006</c:v>
                </c:pt>
                <c:pt idx="31">
                  <c:v>211.4</c:v>
                </c:pt>
                <c:pt idx="32">
                  <c:v>212.3</c:v>
                </c:pt>
                <c:pt idx="33">
                  <c:v>73.58</c:v>
                </c:pt>
                <c:pt idx="34">
                  <c:v>120.04</c:v>
                </c:pt>
                <c:pt idx="35">
                  <c:v>245.8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C47-4BF5-AF31-5A3DE8CD2099}"/>
            </c:ext>
          </c:extLst>
        </c:ser>
        <c:ser>
          <c:idx val="2"/>
          <c:order val="2"/>
          <c:tx>
            <c:strRef>
              <c:f>'Johdannaiset vs toteutuneet'!$E$1</c:f>
              <c:strCache>
                <c:ptCount val="1"/>
                <c:pt idx="0">
                  <c:v>Saksa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'Johdannaiset vs toteutuneet'!$B$2:$B$73</c:f>
              <c:strCache>
                <c:ptCount val="61"/>
                <c:pt idx="0">
                  <c:v>tammikuu 2020</c:v>
                </c:pt>
                <c:pt idx="1">
                  <c:v>helmikuu 2020</c:v>
                </c:pt>
                <c:pt idx="2">
                  <c:v>maaliskuu 2020</c:v>
                </c:pt>
                <c:pt idx="3">
                  <c:v>huhtikuu 2020</c:v>
                </c:pt>
                <c:pt idx="4">
                  <c:v>toukokuu 2020</c:v>
                </c:pt>
                <c:pt idx="5">
                  <c:v>kesäkuu 2020</c:v>
                </c:pt>
                <c:pt idx="6">
                  <c:v>heinäkuu 2020</c:v>
                </c:pt>
                <c:pt idx="7">
                  <c:v>elokuu 2020</c:v>
                </c:pt>
                <c:pt idx="8">
                  <c:v>syyskuu 2020</c:v>
                </c:pt>
                <c:pt idx="9">
                  <c:v>lokakuu 2020</c:v>
                </c:pt>
                <c:pt idx="10">
                  <c:v>marraskuu 2020</c:v>
                </c:pt>
                <c:pt idx="11">
                  <c:v>joulukuu 2020</c:v>
                </c:pt>
                <c:pt idx="12">
                  <c:v>tammikuu 2021</c:v>
                </c:pt>
                <c:pt idx="13">
                  <c:v>helmikuu 2021</c:v>
                </c:pt>
                <c:pt idx="14">
                  <c:v>maaliskuu 2021</c:v>
                </c:pt>
                <c:pt idx="15">
                  <c:v>huhtikuu 2021</c:v>
                </c:pt>
                <c:pt idx="16">
                  <c:v>toukokuu 2021</c:v>
                </c:pt>
                <c:pt idx="17">
                  <c:v>kesäkuu 2021</c:v>
                </c:pt>
                <c:pt idx="18">
                  <c:v>heinäkuu 2021</c:v>
                </c:pt>
                <c:pt idx="19">
                  <c:v>elokuu 2021</c:v>
                </c:pt>
                <c:pt idx="20">
                  <c:v>syyskuu 2021</c:v>
                </c:pt>
                <c:pt idx="21">
                  <c:v>lokakuu 2021</c:v>
                </c:pt>
                <c:pt idx="22">
                  <c:v>marraskuu 2021</c:v>
                </c:pt>
                <c:pt idx="23">
                  <c:v>joulukuu 2021</c:v>
                </c:pt>
                <c:pt idx="24">
                  <c:v>tammikuu 2022</c:v>
                </c:pt>
                <c:pt idx="25">
                  <c:v>helmikuu 2022</c:v>
                </c:pt>
                <c:pt idx="26">
                  <c:v>maaliskuu 2022</c:v>
                </c:pt>
                <c:pt idx="27">
                  <c:v>huhtikuu 2022</c:v>
                </c:pt>
                <c:pt idx="28">
                  <c:v>toukokuu 2022</c:v>
                </c:pt>
                <c:pt idx="29">
                  <c:v>kesäkuu 2022</c:v>
                </c:pt>
                <c:pt idx="30">
                  <c:v>heinäkuu 2022</c:v>
                </c:pt>
                <c:pt idx="31">
                  <c:v>elokuu 2022</c:v>
                </c:pt>
                <c:pt idx="32">
                  <c:v>syyskuu 2022</c:v>
                </c:pt>
                <c:pt idx="33">
                  <c:v>lokakuu 2022</c:v>
                </c:pt>
                <c:pt idx="34">
                  <c:v>marraskuu 2022</c:v>
                </c:pt>
                <c:pt idx="35">
                  <c:v>joulukuu 2022</c:v>
                </c:pt>
                <c:pt idx="36">
                  <c:v>tammikuu 2023</c:v>
                </c:pt>
                <c:pt idx="37">
                  <c:v>helmikuu 2023</c:v>
                </c:pt>
                <c:pt idx="38">
                  <c:v>maaliskuu 2023</c:v>
                </c:pt>
                <c:pt idx="39">
                  <c:v>Q2/2023</c:v>
                </c:pt>
                <c:pt idx="42">
                  <c:v>Q3/2023</c:v>
                </c:pt>
                <c:pt idx="45">
                  <c:v>Q4/2023</c:v>
                </c:pt>
                <c:pt idx="48">
                  <c:v>2024</c:v>
                </c:pt>
                <c:pt idx="60">
                  <c:v>2025</c:v>
                </c:pt>
              </c:strCache>
            </c:strRef>
          </c:cat>
          <c:val>
            <c:numRef>
              <c:f>'Johdannaiset vs toteutuneet'!$E$2:$E$73</c:f>
              <c:numCache>
                <c:formatCode>General</c:formatCode>
                <c:ptCount val="72"/>
                <c:pt idx="0">
                  <c:v>35.03</c:v>
                </c:pt>
                <c:pt idx="1">
                  <c:v>21.92</c:v>
                </c:pt>
                <c:pt idx="2">
                  <c:v>22.49</c:v>
                </c:pt>
                <c:pt idx="3">
                  <c:v>17.09</c:v>
                </c:pt>
                <c:pt idx="4">
                  <c:v>17.600000000000001</c:v>
                </c:pt>
                <c:pt idx="5">
                  <c:v>26.18</c:v>
                </c:pt>
                <c:pt idx="6">
                  <c:v>30.06</c:v>
                </c:pt>
                <c:pt idx="7">
                  <c:v>34.86</c:v>
                </c:pt>
                <c:pt idx="8">
                  <c:v>43.69</c:v>
                </c:pt>
                <c:pt idx="9">
                  <c:v>33.97</c:v>
                </c:pt>
                <c:pt idx="10">
                  <c:v>38.79</c:v>
                </c:pt>
                <c:pt idx="11">
                  <c:v>43.52</c:v>
                </c:pt>
                <c:pt idx="12">
                  <c:v>52.81</c:v>
                </c:pt>
                <c:pt idx="13">
                  <c:v>48.7</c:v>
                </c:pt>
                <c:pt idx="14">
                  <c:v>47.16</c:v>
                </c:pt>
                <c:pt idx="15">
                  <c:v>53.61</c:v>
                </c:pt>
                <c:pt idx="16">
                  <c:v>53.35</c:v>
                </c:pt>
                <c:pt idx="17">
                  <c:v>74.08</c:v>
                </c:pt>
                <c:pt idx="18">
                  <c:v>81.37</c:v>
                </c:pt>
                <c:pt idx="19">
                  <c:v>82.7</c:v>
                </c:pt>
                <c:pt idx="20">
                  <c:v>128.37</c:v>
                </c:pt>
                <c:pt idx="21">
                  <c:v>139.49</c:v>
                </c:pt>
                <c:pt idx="22">
                  <c:v>176.15</c:v>
                </c:pt>
                <c:pt idx="23">
                  <c:v>221.06</c:v>
                </c:pt>
                <c:pt idx="24">
                  <c:v>167.73</c:v>
                </c:pt>
                <c:pt idx="25">
                  <c:v>128.80000000000001</c:v>
                </c:pt>
                <c:pt idx="26">
                  <c:v>252.01</c:v>
                </c:pt>
                <c:pt idx="27">
                  <c:v>165.73</c:v>
                </c:pt>
                <c:pt idx="28">
                  <c:v>177.48</c:v>
                </c:pt>
                <c:pt idx="29">
                  <c:v>218.03</c:v>
                </c:pt>
                <c:pt idx="30">
                  <c:v>315</c:v>
                </c:pt>
                <c:pt idx="31">
                  <c:v>465.18</c:v>
                </c:pt>
                <c:pt idx="32">
                  <c:v>346.12</c:v>
                </c:pt>
                <c:pt idx="33">
                  <c:v>152.6</c:v>
                </c:pt>
                <c:pt idx="34">
                  <c:v>173.63</c:v>
                </c:pt>
                <c:pt idx="35">
                  <c:v>251.6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C47-4BF5-AF31-5A3DE8CD2099}"/>
            </c:ext>
          </c:extLst>
        </c:ser>
        <c:ser>
          <c:idx val="3"/>
          <c:order val="3"/>
          <c:tx>
            <c:strRef>
              <c:f>'Johdannaiset vs toteutuneet'!$F$1</c:f>
              <c:strCache>
                <c:ptCount val="1"/>
                <c:pt idx="0">
                  <c:v>Suomi Fut.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none"/>
          </c:marker>
          <c:cat>
            <c:strRef>
              <c:f>'Johdannaiset vs toteutuneet'!$B$2:$B$73</c:f>
              <c:strCache>
                <c:ptCount val="61"/>
                <c:pt idx="0">
                  <c:v>tammikuu 2020</c:v>
                </c:pt>
                <c:pt idx="1">
                  <c:v>helmikuu 2020</c:v>
                </c:pt>
                <c:pt idx="2">
                  <c:v>maaliskuu 2020</c:v>
                </c:pt>
                <c:pt idx="3">
                  <c:v>huhtikuu 2020</c:v>
                </c:pt>
                <c:pt idx="4">
                  <c:v>toukokuu 2020</c:v>
                </c:pt>
                <c:pt idx="5">
                  <c:v>kesäkuu 2020</c:v>
                </c:pt>
                <c:pt idx="6">
                  <c:v>heinäkuu 2020</c:v>
                </c:pt>
                <c:pt idx="7">
                  <c:v>elokuu 2020</c:v>
                </c:pt>
                <c:pt idx="8">
                  <c:v>syyskuu 2020</c:v>
                </c:pt>
                <c:pt idx="9">
                  <c:v>lokakuu 2020</c:v>
                </c:pt>
                <c:pt idx="10">
                  <c:v>marraskuu 2020</c:v>
                </c:pt>
                <c:pt idx="11">
                  <c:v>joulukuu 2020</c:v>
                </c:pt>
                <c:pt idx="12">
                  <c:v>tammikuu 2021</c:v>
                </c:pt>
                <c:pt idx="13">
                  <c:v>helmikuu 2021</c:v>
                </c:pt>
                <c:pt idx="14">
                  <c:v>maaliskuu 2021</c:v>
                </c:pt>
                <c:pt idx="15">
                  <c:v>huhtikuu 2021</c:v>
                </c:pt>
                <c:pt idx="16">
                  <c:v>toukokuu 2021</c:v>
                </c:pt>
                <c:pt idx="17">
                  <c:v>kesäkuu 2021</c:v>
                </c:pt>
                <c:pt idx="18">
                  <c:v>heinäkuu 2021</c:v>
                </c:pt>
                <c:pt idx="19">
                  <c:v>elokuu 2021</c:v>
                </c:pt>
                <c:pt idx="20">
                  <c:v>syyskuu 2021</c:v>
                </c:pt>
                <c:pt idx="21">
                  <c:v>lokakuu 2021</c:v>
                </c:pt>
                <c:pt idx="22">
                  <c:v>marraskuu 2021</c:v>
                </c:pt>
                <c:pt idx="23">
                  <c:v>joulukuu 2021</c:v>
                </c:pt>
                <c:pt idx="24">
                  <c:v>tammikuu 2022</c:v>
                </c:pt>
                <c:pt idx="25">
                  <c:v>helmikuu 2022</c:v>
                </c:pt>
                <c:pt idx="26">
                  <c:v>maaliskuu 2022</c:v>
                </c:pt>
                <c:pt idx="27">
                  <c:v>huhtikuu 2022</c:v>
                </c:pt>
                <c:pt idx="28">
                  <c:v>toukokuu 2022</c:v>
                </c:pt>
                <c:pt idx="29">
                  <c:v>kesäkuu 2022</c:v>
                </c:pt>
                <c:pt idx="30">
                  <c:v>heinäkuu 2022</c:v>
                </c:pt>
                <c:pt idx="31">
                  <c:v>elokuu 2022</c:v>
                </c:pt>
                <c:pt idx="32">
                  <c:v>syyskuu 2022</c:v>
                </c:pt>
                <c:pt idx="33">
                  <c:v>lokakuu 2022</c:v>
                </c:pt>
                <c:pt idx="34">
                  <c:v>marraskuu 2022</c:v>
                </c:pt>
                <c:pt idx="35">
                  <c:v>joulukuu 2022</c:v>
                </c:pt>
                <c:pt idx="36">
                  <c:v>tammikuu 2023</c:v>
                </c:pt>
                <c:pt idx="37">
                  <c:v>helmikuu 2023</c:v>
                </c:pt>
                <c:pt idx="38">
                  <c:v>maaliskuu 2023</c:v>
                </c:pt>
                <c:pt idx="39">
                  <c:v>Q2/2023</c:v>
                </c:pt>
                <c:pt idx="42">
                  <c:v>Q3/2023</c:v>
                </c:pt>
                <c:pt idx="45">
                  <c:v>Q4/2023</c:v>
                </c:pt>
                <c:pt idx="48">
                  <c:v>2024</c:v>
                </c:pt>
                <c:pt idx="60">
                  <c:v>2025</c:v>
                </c:pt>
              </c:strCache>
            </c:strRef>
          </c:cat>
          <c:val>
            <c:numRef>
              <c:f>'Johdannaiset vs toteutuneet'!$F$2:$F$73</c:f>
              <c:numCache>
                <c:formatCode>General</c:formatCode>
                <c:ptCount val="72"/>
                <c:pt idx="36" formatCode="0">
                  <c:v>263.5</c:v>
                </c:pt>
                <c:pt idx="37" formatCode="0">
                  <c:v>286</c:v>
                </c:pt>
                <c:pt idx="38" formatCode="0">
                  <c:v>219.75</c:v>
                </c:pt>
                <c:pt idx="39" formatCode="0">
                  <c:v>134</c:v>
                </c:pt>
                <c:pt idx="40" formatCode="0">
                  <c:v>134</c:v>
                </c:pt>
                <c:pt idx="41" formatCode="0">
                  <c:v>134</c:v>
                </c:pt>
                <c:pt idx="42" formatCode="0">
                  <c:v>114.5</c:v>
                </c:pt>
                <c:pt idx="43" formatCode="0">
                  <c:v>114.5</c:v>
                </c:pt>
                <c:pt idx="44" formatCode="0">
                  <c:v>114.5</c:v>
                </c:pt>
                <c:pt idx="45" formatCode="0">
                  <c:v>158.5</c:v>
                </c:pt>
                <c:pt idx="46" formatCode="0">
                  <c:v>158.5</c:v>
                </c:pt>
                <c:pt idx="47" formatCode="0">
                  <c:v>158.5</c:v>
                </c:pt>
                <c:pt idx="48" formatCode="0">
                  <c:v>86.5</c:v>
                </c:pt>
                <c:pt idx="49" formatCode="0">
                  <c:v>86.5</c:v>
                </c:pt>
                <c:pt idx="50" formatCode="0">
                  <c:v>86.5</c:v>
                </c:pt>
                <c:pt idx="51" formatCode="0">
                  <c:v>86.5</c:v>
                </c:pt>
                <c:pt idx="52" formatCode="0">
                  <c:v>86.5</c:v>
                </c:pt>
                <c:pt idx="53" formatCode="0">
                  <c:v>86.5</c:v>
                </c:pt>
                <c:pt idx="54" formatCode="0">
                  <c:v>86.5</c:v>
                </c:pt>
                <c:pt idx="55" formatCode="0">
                  <c:v>86.5</c:v>
                </c:pt>
                <c:pt idx="56" formatCode="0">
                  <c:v>86.5</c:v>
                </c:pt>
                <c:pt idx="57" formatCode="0">
                  <c:v>86.5</c:v>
                </c:pt>
                <c:pt idx="58" formatCode="0">
                  <c:v>86.5</c:v>
                </c:pt>
                <c:pt idx="59" formatCode="0">
                  <c:v>86.5</c:v>
                </c:pt>
                <c:pt idx="60" formatCode="0">
                  <c:v>69.05</c:v>
                </c:pt>
                <c:pt idx="61" formatCode="0">
                  <c:v>69.05</c:v>
                </c:pt>
                <c:pt idx="62" formatCode="0">
                  <c:v>69.05</c:v>
                </c:pt>
                <c:pt idx="63" formatCode="0">
                  <c:v>69.05</c:v>
                </c:pt>
                <c:pt idx="64" formatCode="0">
                  <c:v>69.05</c:v>
                </c:pt>
                <c:pt idx="65" formatCode="0">
                  <c:v>69.05</c:v>
                </c:pt>
                <c:pt idx="66" formatCode="0">
                  <c:v>69.05</c:v>
                </c:pt>
                <c:pt idx="67" formatCode="0">
                  <c:v>69.05</c:v>
                </c:pt>
                <c:pt idx="68" formatCode="0">
                  <c:v>69.05</c:v>
                </c:pt>
                <c:pt idx="69" formatCode="0">
                  <c:v>69.05</c:v>
                </c:pt>
                <c:pt idx="70" formatCode="0">
                  <c:v>69.05</c:v>
                </c:pt>
                <c:pt idx="71" formatCode="0">
                  <c:v>69.05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C47-4BF5-AF31-5A3DE8CD2099}"/>
            </c:ext>
          </c:extLst>
        </c:ser>
        <c:ser>
          <c:idx val="4"/>
          <c:order val="4"/>
          <c:tx>
            <c:strRef>
              <c:f>'Johdannaiset vs toteutuneet'!$G$1</c:f>
              <c:strCache>
                <c:ptCount val="1"/>
                <c:pt idx="0">
                  <c:v>Tukholma Fut.</c:v>
                </c:pt>
              </c:strCache>
            </c:strRef>
          </c:tx>
          <c:spPr>
            <a:ln w="28575" cap="rnd">
              <a:solidFill>
                <a:schemeClr val="tx2"/>
              </a:solidFill>
              <a:prstDash val="dash"/>
              <a:round/>
            </a:ln>
            <a:effectLst/>
          </c:spPr>
          <c:marker>
            <c:symbol val="none"/>
          </c:marker>
          <c:cat>
            <c:strRef>
              <c:f>'Johdannaiset vs toteutuneet'!$B$2:$B$73</c:f>
              <c:strCache>
                <c:ptCount val="61"/>
                <c:pt idx="0">
                  <c:v>tammikuu 2020</c:v>
                </c:pt>
                <c:pt idx="1">
                  <c:v>helmikuu 2020</c:v>
                </c:pt>
                <c:pt idx="2">
                  <c:v>maaliskuu 2020</c:v>
                </c:pt>
                <c:pt idx="3">
                  <c:v>huhtikuu 2020</c:v>
                </c:pt>
                <c:pt idx="4">
                  <c:v>toukokuu 2020</c:v>
                </c:pt>
                <c:pt idx="5">
                  <c:v>kesäkuu 2020</c:v>
                </c:pt>
                <c:pt idx="6">
                  <c:v>heinäkuu 2020</c:v>
                </c:pt>
                <c:pt idx="7">
                  <c:v>elokuu 2020</c:v>
                </c:pt>
                <c:pt idx="8">
                  <c:v>syyskuu 2020</c:v>
                </c:pt>
                <c:pt idx="9">
                  <c:v>lokakuu 2020</c:v>
                </c:pt>
                <c:pt idx="10">
                  <c:v>marraskuu 2020</c:v>
                </c:pt>
                <c:pt idx="11">
                  <c:v>joulukuu 2020</c:v>
                </c:pt>
                <c:pt idx="12">
                  <c:v>tammikuu 2021</c:v>
                </c:pt>
                <c:pt idx="13">
                  <c:v>helmikuu 2021</c:v>
                </c:pt>
                <c:pt idx="14">
                  <c:v>maaliskuu 2021</c:v>
                </c:pt>
                <c:pt idx="15">
                  <c:v>huhtikuu 2021</c:v>
                </c:pt>
                <c:pt idx="16">
                  <c:v>toukokuu 2021</c:v>
                </c:pt>
                <c:pt idx="17">
                  <c:v>kesäkuu 2021</c:v>
                </c:pt>
                <c:pt idx="18">
                  <c:v>heinäkuu 2021</c:v>
                </c:pt>
                <c:pt idx="19">
                  <c:v>elokuu 2021</c:v>
                </c:pt>
                <c:pt idx="20">
                  <c:v>syyskuu 2021</c:v>
                </c:pt>
                <c:pt idx="21">
                  <c:v>lokakuu 2021</c:v>
                </c:pt>
                <c:pt idx="22">
                  <c:v>marraskuu 2021</c:v>
                </c:pt>
                <c:pt idx="23">
                  <c:v>joulukuu 2021</c:v>
                </c:pt>
                <c:pt idx="24">
                  <c:v>tammikuu 2022</c:v>
                </c:pt>
                <c:pt idx="25">
                  <c:v>helmikuu 2022</c:v>
                </c:pt>
                <c:pt idx="26">
                  <c:v>maaliskuu 2022</c:v>
                </c:pt>
                <c:pt idx="27">
                  <c:v>huhtikuu 2022</c:v>
                </c:pt>
                <c:pt idx="28">
                  <c:v>toukokuu 2022</c:v>
                </c:pt>
                <c:pt idx="29">
                  <c:v>kesäkuu 2022</c:v>
                </c:pt>
                <c:pt idx="30">
                  <c:v>heinäkuu 2022</c:v>
                </c:pt>
                <c:pt idx="31">
                  <c:v>elokuu 2022</c:v>
                </c:pt>
                <c:pt idx="32">
                  <c:v>syyskuu 2022</c:v>
                </c:pt>
                <c:pt idx="33">
                  <c:v>lokakuu 2022</c:v>
                </c:pt>
                <c:pt idx="34">
                  <c:v>marraskuu 2022</c:v>
                </c:pt>
                <c:pt idx="35">
                  <c:v>joulukuu 2022</c:v>
                </c:pt>
                <c:pt idx="36">
                  <c:v>tammikuu 2023</c:v>
                </c:pt>
                <c:pt idx="37">
                  <c:v>helmikuu 2023</c:v>
                </c:pt>
                <c:pt idx="38">
                  <c:v>maaliskuu 2023</c:v>
                </c:pt>
                <c:pt idx="39">
                  <c:v>Q2/2023</c:v>
                </c:pt>
                <c:pt idx="42">
                  <c:v>Q3/2023</c:v>
                </c:pt>
                <c:pt idx="45">
                  <c:v>Q4/2023</c:v>
                </c:pt>
                <c:pt idx="48">
                  <c:v>2024</c:v>
                </c:pt>
                <c:pt idx="60">
                  <c:v>2025</c:v>
                </c:pt>
              </c:strCache>
            </c:strRef>
          </c:cat>
          <c:val>
            <c:numRef>
              <c:f>'Johdannaiset vs toteutuneet'!$G$2:$G$73</c:f>
              <c:numCache>
                <c:formatCode>General</c:formatCode>
                <c:ptCount val="72"/>
                <c:pt idx="36" formatCode="0">
                  <c:v>191</c:v>
                </c:pt>
                <c:pt idx="37" formatCode="0">
                  <c:v>207.25</c:v>
                </c:pt>
                <c:pt idx="38" formatCode="0">
                  <c:v>164</c:v>
                </c:pt>
                <c:pt idx="39" formatCode="0">
                  <c:v>117</c:v>
                </c:pt>
                <c:pt idx="40" formatCode="0">
                  <c:v>117</c:v>
                </c:pt>
                <c:pt idx="41" formatCode="0">
                  <c:v>117</c:v>
                </c:pt>
                <c:pt idx="42" formatCode="0">
                  <c:v>92.9</c:v>
                </c:pt>
                <c:pt idx="43" formatCode="0">
                  <c:v>92.9</c:v>
                </c:pt>
                <c:pt idx="44" formatCode="0">
                  <c:v>92.9</c:v>
                </c:pt>
                <c:pt idx="45" formatCode="0">
                  <c:v>154</c:v>
                </c:pt>
                <c:pt idx="46" formatCode="0">
                  <c:v>154</c:v>
                </c:pt>
                <c:pt idx="47" formatCode="0">
                  <c:v>154</c:v>
                </c:pt>
                <c:pt idx="48" formatCode="0">
                  <c:v>85.7</c:v>
                </c:pt>
                <c:pt idx="49" formatCode="0">
                  <c:v>85.7</c:v>
                </c:pt>
                <c:pt idx="50" formatCode="0">
                  <c:v>85.7</c:v>
                </c:pt>
                <c:pt idx="51" formatCode="0">
                  <c:v>85.7</c:v>
                </c:pt>
                <c:pt idx="52" formatCode="0">
                  <c:v>85.7</c:v>
                </c:pt>
                <c:pt idx="53" formatCode="0">
                  <c:v>85.7</c:v>
                </c:pt>
                <c:pt idx="54" formatCode="0">
                  <c:v>85.7</c:v>
                </c:pt>
                <c:pt idx="55" formatCode="0">
                  <c:v>85.7</c:v>
                </c:pt>
                <c:pt idx="56" formatCode="0">
                  <c:v>85.7</c:v>
                </c:pt>
                <c:pt idx="57" formatCode="0">
                  <c:v>85.7</c:v>
                </c:pt>
                <c:pt idx="58" formatCode="0">
                  <c:v>85.7</c:v>
                </c:pt>
                <c:pt idx="59" formatCode="0">
                  <c:v>85.7</c:v>
                </c:pt>
                <c:pt idx="60" formatCode="0">
                  <c:v>68</c:v>
                </c:pt>
                <c:pt idx="61" formatCode="0">
                  <c:v>68</c:v>
                </c:pt>
                <c:pt idx="62" formatCode="0">
                  <c:v>68</c:v>
                </c:pt>
                <c:pt idx="63" formatCode="0">
                  <c:v>68</c:v>
                </c:pt>
                <c:pt idx="64" formatCode="0">
                  <c:v>68</c:v>
                </c:pt>
                <c:pt idx="65" formatCode="0">
                  <c:v>68</c:v>
                </c:pt>
                <c:pt idx="66" formatCode="0">
                  <c:v>68</c:v>
                </c:pt>
                <c:pt idx="67" formatCode="0">
                  <c:v>68</c:v>
                </c:pt>
                <c:pt idx="68" formatCode="0">
                  <c:v>68</c:v>
                </c:pt>
                <c:pt idx="69" formatCode="0">
                  <c:v>68</c:v>
                </c:pt>
                <c:pt idx="70" formatCode="0">
                  <c:v>68</c:v>
                </c:pt>
                <c:pt idx="71" formatCode="0">
                  <c:v>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C47-4BF5-AF31-5A3DE8CD2099}"/>
            </c:ext>
          </c:extLst>
        </c:ser>
        <c:ser>
          <c:idx val="5"/>
          <c:order val="5"/>
          <c:tx>
            <c:strRef>
              <c:f>'Johdannaiset vs toteutuneet'!$H$1</c:f>
              <c:strCache>
                <c:ptCount val="1"/>
                <c:pt idx="0">
                  <c:v>Saksa Fut.</c:v>
                </c:pt>
              </c:strCache>
            </c:strRef>
          </c:tx>
          <c:spPr>
            <a:ln w="28575" cap="rnd">
              <a:solidFill>
                <a:schemeClr val="accent5"/>
              </a:solidFill>
              <a:prstDash val="dash"/>
              <a:round/>
            </a:ln>
            <a:effectLst/>
          </c:spPr>
          <c:marker>
            <c:symbol val="none"/>
          </c:marker>
          <c:cat>
            <c:strRef>
              <c:f>'Johdannaiset vs toteutuneet'!$B$2:$B$73</c:f>
              <c:strCache>
                <c:ptCount val="61"/>
                <c:pt idx="0">
                  <c:v>tammikuu 2020</c:v>
                </c:pt>
                <c:pt idx="1">
                  <c:v>helmikuu 2020</c:v>
                </c:pt>
                <c:pt idx="2">
                  <c:v>maaliskuu 2020</c:v>
                </c:pt>
                <c:pt idx="3">
                  <c:v>huhtikuu 2020</c:v>
                </c:pt>
                <c:pt idx="4">
                  <c:v>toukokuu 2020</c:v>
                </c:pt>
                <c:pt idx="5">
                  <c:v>kesäkuu 2020</c:v>
                </c:pt>
                <c:pt idx="6">
                  <c:v>heinäkuu 2020</c:v>
                </c:pt>
                <c:pt idx="7">
                  <c:v>elokuu 2020</c:v>
                </c:pt>
                <c:pt idx="8">
                  <c:v>syyskuu 2020</c:v>
                </c:pt>
                <c:pt idx="9">
                  <c:v>lokakuu 2020</c:v>
                </c:pt>
                <c:pt idx="10">
                  <c:v>marraskuu 2020</c:v>
                </c:pt>
                <c:pt idx="11">
                  <c:v>joulukuu 2020</c:v>
                </c:pt>
                <c:pt idx="12">
                  <c:v>tammikuu 2021</c:v>
                </c:pt>
                <c:pt idx="13">
                  <c:v>helmikuu 2021</c:v>
                </c:pt>
                <c:pt idx="14">
                  <c:v>maaliskuu 2021</c:v>
                </c:pt>
                <c:pt idx="15">
                  <c:v>huhtikuu 2021</c:v>
                </c:pt>
                <c:pt idx="16">
                  <c:v>toukokuu 2021</c:v>
                </c:pt>
                <c:pt idx="17">
                  <c:v>kesäkuu 2021</c:v>
                </c:pt>
                <c:pt idx="18">
                  <c:v>heinäkuu 2021</c:v>
                </c:pt>
                <c:pt idx="19">
                  <c:v>elokuu 2021</c:v>
                </c:pt>
                <c:pt idx="20">
                  <c:v>syyskuu 2021</c:v>
                </c:pt>
                <c:pt idx="21">
                  <c:v>lokakuu 2021</c:v>
                </c:pt>
                <c:pt idx="22">
                  <c:v>marraskuu 2021</c:v>
                </c:pt>
                <c:pt idx="23">
                  <c:v>joulukuu 2021</c:v>
                </c:pt>
                <c:pt idx="24">
                  <c:v>tammikuu 2022</c:v>
                </c:pt>
                <c:pt idx="25">
                  <c:v>helmikuu 2022</c:v>
                </c:pt>
                <c:pt idx="26">
                  <c:v>maaliskuu 2022</c:v>
                </c:pt>
                <c:pt idx="27">
                  <c:v>huhtikuu 2022</c:v>
                </c:pt>
                <c:pt idx="28">
                  <c:v>toukokuu 2022</c:v>
                </c:pt>
                <c:pt idx="29">
                  <c:v>kesäkuu 2022</c:v>
                </c:pt>
                <c:pt idx="30">
                  <c:v>heinäkuu 2022</c:v>
                </c:pt>
                <c:pt idx="31">
                  <c:v>elokuu 2022</c:v>
                </c:pt>
                <c:pt idx="32">
                  <c:v>syyskuu 2022</c:v>
                </c:pt>
                <c:pt idx="33">
                  <c:v>lokakuu 2022</c:v>
                </c:pt>
                <c:pt idx="34">
                  <c:v>marraskuu 2022</c:v>
                </c:pt>
                <c:pt idx="35">
                  <c:v>joulukuu 2022</c:v>
                </c:pt>
                <c:pt idx="36">
                  <c:v>tammikuu 2023</c:v>
                </c:pt>
                <c:pt idx="37">
                  <c:v>helmikuu 2023</c:v>
                </c:pt>
                <c:pt idx="38">
                  <c:v>maaliskuu 2023</c:v>
                </c:pt>
                <c:pt idx="39">
                  <c:v>Q2/2023</c:v>
                </c:pt>
                <c:pt idx="42">
                  <c:v>Q3/2023</c:v>
                </c:pt>
                <c:pt idx="45">
                  <c:v>Q4/2023</c:v>
                </c:pt>
                <c:pt idx="48">
                  <c:v>2024</c:v>
                </c:pt>
                <c:pt idx="60">
                  <c:v>2025</c:v>
                </c:pt>
              </c:strCache>
            </c:strRef>
          </c:cat>
          <c:val>
            <c:numRef>
              <c:f>'Johdannaiset vs toteutuneet'!$H$2:$H$73</c:f>
              <c:numCache>
                <c:formatCode>General</c:formatCode>
                <c:ptCount val="72"/>
                <c:pt idx="36">
                  <c:v>202</c:v>
                </c:pt>
                <c:pt idx="37">
                  <c:v>219</c:v>
                </c:pt>
                <c:pt idx="38">
                  <c:v>225</c:v>
                </c:pt>
                <c:pt idx="39">
                  <c:v>200</c:v>
                </c:pt>
                <c:pt idx="40">
                  <c:v>200</c:v>
                </c:pt>
                <c:pt idx="41">
                  <c:v>200</c:v>
                </c:pt>
                <c:pt idx="42">
                  <c:v>236</c:v>
                </c:pt>
                <c:pt idx="43">
                  <c:v>236</c:v>
                </c:pt>
                <c:pt idx="44">
                  <c:v>236</c:v>
                </c:pt>
                <c:pt idx="45">
                  <c:v>303</c:v>
                </c:pt>
                <c:pt idx="46">
                  <c:v>303</c:v>
                </c:pt>
                <c:pt idx="47">
                  <c:v>303</c:v>
                </c:pt>
                <c:pt idx="48">
                  <c:v>225</c:v>
                </c:pt>
                <c:pt idx="49">
                  <c:v>225</c:v>
                </c:pt>
                <c:pt idx="50">
                  <c:v>225</c:v>
                </c:pt>
                <c:pt idx="51">
                  <c:v>225</c:v>
                </c:pt>
                <c:pt idx="52">
                  <c:v>225</c:v>
                </c:pt>
                <c:pt idx="53">
                  <c:v>225</c:v>
                </c:pt>
                <c:pt idx="54">
                  <c:v>225</c:v>
                </c:pt>
                <c:pt idx="55">
                  <c:v>225</c:v>
                </c:pt>
                <c:pt idx="56">
                  <c:v>225</c:v>
                </c:pt>
                <c:pt idx="57">
                  <c:v>225</c:v>
                </c:pt>
                <c:pt idx="58">
                  <c:v>225</c:v>
                </c:pt>
                <c:pt idx="59">
                  <c:v>225</c:v>
                </c:pt>
                <c:pt idx="60">
                  <c:v>166</c:v>
                </c:pt>
                <c:pt idx="61">
                  <c:v>166</c:v>
                </c:pt>
                <c:pt idx="62">
                  <c:v>166</c:v>
                </c:pt>
                <c:pt idx="63">
                  <c:v>166</c:v>
                </c:pt>
                <c:pt idx="64">
                  <c:v>166</c:v>
                </c:pt>
                <c:pt idx="65">
                  <c:v>166</c:v>
                </c:pt>
                <c:pt idx="66">
                  <c:v>166</c:v>
                </c:pt>
                <c:pt idx="67">
                  <c:v>166</c:v>
                </c:pt>
                <c:pt idx="68">
                  <c:v>166</c:v>
                </c:pt>
                <c:pt idx="69">
                  <c:v>166</c:v>
                </c:pt>
                <c:pt idx="70">
                  <c:v>166</c:v>
                </c:pt>
                <c:pt idx="71">
                  <c:v>166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6C47-4BF5-AF31-5A3DE8CD20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94567664"/>
        <c:axId val="694560776"/>
      </c:lineChart>
      <c:catAx>
        <c:axId val="694567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4560776"/>
        <c:crosses val="autoZero"/>
        <c:auto val="1"/>
        <c:lblAlgn val="ctr"/>
        <c:lblOffset val="100"/>
        <c:tickLblSkip val="3"/>
        <c:noMultiLvlLbl val="0"/>
      </c:catAx>
      <c:valAx>
        <c:axId val="694560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/>
                  <a:t>€/MWh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4567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0AEB9F-39EE-7549-801B-59AC627CA4F9}" type="datetimeFigureOut">
              <a:t>1/5/2023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9C4C3E-BAB1-954A-8793-B718BA3697E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8678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9DC59A-DF76-7B46-BA37-12E170675C6C}" type="datetimeFigureOut">
              <a:t>1/5/2023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DB8A9B-03CC-2744-AE50-132135BAD17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3626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"/>
          <a:stretch/>
        </p:blipFill>
        <p:spPr>
          <a:xfrm>
            <a:off x="156883" y="143123"/>
            <a:ext cx="11899392" cy="58237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6647"/>
            <a:ext cx="9144000" cy="182908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fi-FI" noProof="0"/>
          </a:p>
        </p:txBody>
      </p:sp>
      <p:pic>
        <p:nvPicPr>
          <p:cNvPr id="16" name="Picture 15" descr="ET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ET_logo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fi-FI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EABF1-F421-3D4A-B156-8B2510367E3F}" type="datetime1">
              <a:rPr lang="fi-FI" noProof="0" smtClean="0"/>
              <a:t>5.1.2023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Tekijä tai esityksen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081" y="365125"/>
            <a:ext cx="10980225" cy="1325563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fi-FI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576" y="1825625"/>
            <a:ext cx="5278718" cy="43513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2647" y="1825625"/>
            <a:ext cx="5283204" cy="43513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B9BA4-2108-5D42-A961-57A538B29F73}" type="datetime1">
              <a:rPr lang="fi-FI" noProof="0" smtClean="0"/>
              <a:t>5.1.2023</a:t>
            </a:fld>
            <a:endParaRPr lang="fi-FI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Tekijä tai esityksen nimi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fi-FI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88E18-7BDE-7644-B1AB-E01BE08F67EB}" type="datetime1">
              <a:rPr lang="fi-FI" noProof="0" smtClean="0"/>
              <a:t>5.1.2023</a:t>
            </a:fld>
            <a:endParaRPr lang="fi-FI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Tekijä tai esityksen nimi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72364-7285-9240-9323-75750ECB2DC1}" type="datetime1">
              <a:rPr lang="fi-FI" noProof="0" smtClean="0"/>
              <a:t>5.1.2023</a:t>
            </a:fld>
            <a:endParaRPr lang="fi-FI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Tekijä tai esityksen nimi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56884" y="141288"/>
            <a:ext cx="11887480" cy="6551612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274047"/>
            <a:ext cx="9144000" cy="1829081"/>
          </a:xfrm>
        </p:spPr>
        <p:txBody>
          <a:bodyPr anchor="ctr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36" y="5951123"/>
            <a:ext cx="2137832" cy="477600"/>
          </a:xfrm>
          <a:prstGeom prst="rect">
            <a:avLst/>
          </a:prstGeom>
        </p:spPr>
      </p:pic>
    </p:spTree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237288" y="141288"/>
            <a:ext cx="5807075" cy="6551612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081" y="365125"/>
            <a:ext cx="5392271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575" y="1825625"/>
            <a:ext cx="5390777" cy="43513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932CA8-7082-D044-9DFF-82CF3BBD2E92}" type="datetime1">
              <a:rPr lang="fi-FI" noProof="0" smtClean="0"/>
              <a:t>5.1.2023</a:t>
            </a:fld>
            <a:endParaRPr lang="fi-FI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Tekijä tai esityksen nimi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48759" y="141288"/>
            <a:ext cx="5807075" cy="6551612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8638" y="365125"/>
            <a:ext cx="5392271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90132" y="1825625"/>
            <a:ext cx="5390777" cy="43513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562BB25-0710-D14B-A0B8-2BB442136615}" type="datetime1">
              <a:rPr lang="fi-FI" noProof="0" smtClean="0"/>
              <a:t>5.1.2023</a:t>
            </a:fld>
            <a:endParaRPr lang="fi-FI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i-FI" noProof="0"/>
              <a:t>Tekijä tai esityksen nimi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7" y="6405771"/>
            <a:ext cx="1490123" cy="1820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7" y="6405771"/>
            <a:ext cx="1490123" cy="1820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picture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148759" y="141287"/>
            <a:ext cx="11895604" cy="316917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081" y="3413620"/>
            <a:ext cx="9478683" cy="83016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081" y="4258730"/>
            <a:ext cx="9478683" cy="203897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CCA22-5161-054B-A204-A85D83115CFE}" type="datetime1">
              <a:rPr lang="fi-FI" noProof="0" smtClean="0"/>
              <a:t>5.1.2023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Tekijä tai esityksen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"/>
          <a:stretch/>
        </p:blipFill>
        <p:spPr>
          <a:xfrm>
            <a:off x="156883" y="143123"/>
            <a:ext cx="11899392" cy="582376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6" name="Picture 15" descr="ET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32074" y="2407444"/>
            <a:ext cx="9137945" cy="87868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4800">
                <a:solidFill>
                  <a:schemeClr val="bg1"/>
                </a:solidFill>
              </a:rPr>
              <a:t>Suomi on </a:t>
            </a:r>
            <a:r>
              <a:rPr lang="en-US" sz="4800" err="1">
                <a:solidFill>
                  <a:schemeClr val="bg1"/>
                </a:solidFill>
              </a:rPr>
              <a:t>energia-alan</a:t>
            </a:r>
            <a:r>
              <a:rPr lang="en-US" sz="4800">
                <a:solidFill>
                  <a:schemeClr val="bg1"/>
                </a:solidFill>
              </a:rPr>
              <a:t> </a:t>
            </a:r>
            <a:r>
              <a:rPr lang="en-US" sz="4800" err="1">
                <a:solidFill>
                  <a:schemeClr val="bg1"/>
                </a:solidFill>
              </a:rPr>
              <a:t>edelläkävijä</a:t>
            </a:r>
            <a:endParaRPr lang="en-US" sz="480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"/>
          <a:stretch/>
        </p:blipFill>
        <p:spPr>
          <a:xfrm>
            <a:off x="156883" y="143123"/>
            <a:ext cx="11899392" cy="5823760"/>
          </a:xfrm>
          <a:prstGeom prst="rect">
            <a:avLst/>
          </a:prstGeom>
        </p:spPr>
      </p:pic>
      <p:pic>
        <p:nvPicPr>
          <p:cNvPr id="10" name="Picture 9" descr="ET_logo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1532074" y="2407444"/>
            <a:ext cx="9137945" cy="87868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fi-FI" sz="4800" noProof="0">
                <a:solidFill>
                  <a:schemeClr val="bg1"/>
                </a:solidFill>
              </a:rPr>
              <a:t>Suomi on energia-alan edelläkävijä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swoosh_1.png"/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"/>
          <a:stretch/>
        </p:blipFill>
        <p:spPr>
          <a:xfrm>
            <a:off x="156883" y="143123"/>
            <a:ext cx="11899392" cy="58237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6647"/>
            <a:ext cx="9144000" cy="182908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fi-FI" noProof="0"/>
          </a:p>
        </p:txBody>
      </p:sp>
      <p:pic>
        <p:nvPicPr>
          <p:cNvPr id="15" name="Picture 14" descr="ET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ET_logo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"/>
          <a:stretch/>
        </p:blipFill>
        <p:spPr>
          <a:xfrm>
            <a:off x="156883" y="143123"/>
            <a:ext cx="11899392" cy="58237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6647"/>
            <a:ext cx="9144000" cy="182908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fi-FI" noProof="0"/>
          </a:p>
        </p:txBody>
      </p:sp>
      <p:pic>
        <p:nvPicPr>
          <p:cNvPr id="13" name="Picture 12" descr="ET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ET_logo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" b="2"/>
          <a:stretch/>
        </p:blipFill>
        <p:spPr>
          <a:xfrm>
            <a:off x="156883" y="143123"/>
            <a:ext cx="11899392" cy="58237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6647"/>
            <a:ext cx="9144000" cy="182908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fi-FI" noProof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ET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  <p:pic>
        <p:nvPicPr>
          <p:cNvPr id="13" name="Picture 12" descr="ET_logo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02" y="142240"/>
            <a:ext cx="11890248" cy="58186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6647"/>
            <a:ext cx="9144000" cy="182908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fi-FI" noProof="0"/>
          </a:p>
        </p:txBody>
      </p:sp>
      <p:pic>
        <p:nvPicPr>
          <p:cNvPr id="16" name="Picture 15" descr="ET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ET_logo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02" y="142240"/>
            <a:ext cx="11890248" cy="58186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6647"/>
            <a:ext cx="9144000" cy="182908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fi-FI" noProof="0"/>
          </a:p>
        </p:txBody>
      </p:sp>
      <p:pic>
        <p:nvPicPr>
          <p:cNvPr id="15" name="Picture 14" descr="ET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ET_logo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02" y="142240"/>
            <a:ext cx="11890248" cy="58186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6647"/>
            <a:ext cx="9144000" cy="182908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fi-FI" noProof="0"/>
          </a:p>
        </p:txBody>
      </p:sp>
      <p:pic>
        <p:nvPicPr>
          <p:cNvPr id="13" name="Picture 12" descr="ET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ET_logo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02" y="142240"/>
            <a:ext cx="11890248" cy="58186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6647"/>
            <a:ext cx="9144000" cy="182908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0" name="Picture 9" descr="ET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ET_logo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_picture_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56884" y="141288"/>
            <a:ext cx="11887480" cy="5830142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6647"/>
            <a:ext cx="9144000" cy="182908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fi-FI" noProof="0"/>
          </a:p>
        </p:txBody>
      </p:sp>
      <p:pic>
        <p:nvPicPr>
          <p:cNvPr id="10" name="Picture 9" descr="ET_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ET_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4081" y="365125"/>
            <a:ext cx="94786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4081" y="1825625"/>
            <a:ext cx="9478683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588815" y="6356350"/>
            <a:ext cx="1014507" cy="2465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8604703-971B-B949-B918-085A9AB89765}" type="datetime1">
              <a:rPr lang="fi-FI" noProof="0" smtClean="0"/>
              <a:t>5.1.2023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5824" y="6356350"/>
            <a:ext cx="3812992" cy="2465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i-FI" noProof="0"/>
              <a:t>Tekijä tai esityksen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19589" y="6356350"/>
            <a:ext cx="545354" cy="2465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rgbClr val="595959"/>
                </a:solidFill>
              </a:defRPr>
            </a:lvl1pPr>
          </a:lstStyle>
          <a:p>
            <a:fld id="{D5CDC59A-8C4B-3741-8921-09D2C8EE8B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Picture 14" descr="ET_vesileima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2" y="6405771"/>
            <a:ext cx="1490134" cy="182073"/>
          </a:xfrm>
          <a:prstGeom prst="rect">
            <a:avLst/>
          </a:prstGeom>
        </p:spPr>
      </p:pic>
      <p:pic>
        <p:nvPicPr>
          <p:cNvPr id="8" name="Picture 7" descr="ET_vesileima.png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2" y="6405771"/>
            <a:ext cx="1490134" cy="182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093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3">
            <a:lumMod val="75000"/>
          </a:schemeClr>
        </a:buClr>
        <a:buFont typeface="Arial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>
            <a:lumMod val="50000"/>
          </a:schemeClr>
        </a:buClr>
        <a:buFont typeface="Lucida Grande"/>
        <a:buChar char="–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/>
              <a:t>Sähkön tukkuhinnat 2022</a:t>
            </a:r>
            <a:br>
              <a:rPr lang="fi-FI"/>
            </a:br>
            <a:r>
              <a:rPr lang="fi-FI"/>
              <a:t> - luvut, syyt ja näkymät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i-FI"/>
              <a:t>Energiateollisuus ry</a:t>
            </a:r>
          </a:p>
          <a:p>
            <a:r>
              <a:rPr lang="fi-FI"/>
              <a:t>30.12.2022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8045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BCAEEFF-8CE3-92D6-7572-8E9D87104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081" y="365125"/>
            <a:ext cx="10367428" cy="1325563"/>
          </a:xfrm>
        </p:spPr>
        <p:txBody>
          <a:bodyPr/>
          <a:lstStyle/>
          <a:p>
            <a:r>
              <a:rPr lang="en-US" err="1"/>
              <a:t>Näkymät</a:t>
            </a:r>
            <a:r>
              <a:rPr lang="en-US"/>
              <a:t> </a:t>
            </a:r>
            <a:r>
              <a:rPr lang="en-US" err="1"/>
              <a:t>sähkön</a:t>
            </a:r>
            <a:r>
              <a:rPr lang="en-US"/>
              <a:t> </a:t>
            </a:r>
            <a:r>
              <a:rPr lang="en-US" err="1"/>
              <a:t>hintojen</a:t>
            </a:r>
            <a:r>
              <a:rPr lang="en-US"/>
              <a:t> </a:t>
            </a:r>
            <a:r>
              <a:rPr lang="en-US" err="1"/>
              <a:t>osalta</a:t>
            </a:r>
            <a:r>
              <a:rPr lang="en-US"/>
              <a:t> </a:t>
            </a:r>
            <a:r>
              <a:rPr lang="en-US" err="1"/>
              <a:t>ovat</a:t>
            </a:r>
            <a:r>
              <a:rPr lang="en-US"/>
              <a:t> </a:t>
            </a:r>
            <a:r>
              <a:rPr lang="en-US" err="1"/>
              <a:t>lupaavat</a:t>
            </a:r>
            <a:r>
              <a:rPr lang="en-US"/>
              <a:t> </a:t>
            </a:r>
            <a:r>
              <a:rPr lang="en-US" err="1"/>
              <a:t>erityisesti</a:t>
            </a:r>
            <a:r>
              <a:rPr lang="en-US"/>
              <a:t> </a:t>
            </a:r>
            <a:r>
              <a:rPr lang="en-US" err="1"/>
              <a:t>Suomen</a:t>
            </a:r>
            <a:r>
              <a:rPr lang="en-US"/>
              <a:t> ja </a:t>
            </a:r>
            <a:r>
              <a:rPr lang="en-US" err="1"/>
              <a:t>Ruotsin</a:t>
            </a:r>
            <a:r>
              <a:rPr lang="en-US"/>
              <a:t> </a:t>
            </a:r>
            <a:r>
              <a:rPr lang="en-US" err="1"/>
              <a:t>osalta</a:t>
            </a:r>
            <a:endParaRPr lang="en-US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A3FACA0-DE6A-93B7-F0FB-C2FE14DBA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EABF1-F421-3D4A-B156-8B2510367E3F}" type="datetime1">
              <a:rPr lang="fi-FI" noProof="0" smtClean="0"/>
              <a:t>5.1.2023</a:t>
            </a:fld>
            <a:endParaRPr lang="fi-FI" noProof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741AB7D-E9B4-A70F-EC2D-FC32C87BA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Tekijä tai esityksen 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BEBD00D-80DF-7FEF-3AF8-6AA0467CC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10</a:t>
            </a:fld>
            <a:endParaRPr lang="en-US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61735F65-1C56-6834-8482-1D3C1CEA2CBF}"/>
              </a:ext>
            </a:extLst>
          </p:cNvPr>
          <p:cNvSpPr txBox="1"/>
          <p:nvPr/>
        </p:nvSpPr>
        <p:spPr>
          <a:xfrm>
            <a:off x="6280875" y="6051213"/>
            <a:ext cx="19210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800">
                <a:solidFill>
                  <a:schemeClr val="tx1">
                    <a:lumMod val="65000"/>
                    <a:lumOff val="35000"/>
                  </a:schemeClr>
                </a:solidFill>
              </a:rPr>
              <a:t>Lähteet: Nord </a:t>
            </a:r>
            <a:r>
              <a:rPr lang="fi-FI" sz="80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Pool</a:t>
            </a:r>
            <a:r>
              <a:rPr lang="fi-FI" sz="800">
                <a:solidFill>
                  <a:schemeClr val="tx1">
                    <a:lumMod val="65000"/>
                    <a:lumOff val="35000"/>
                  </a:schemeClr>
                </a:solidFill>
              </a:rPr>
              <a:t>, Nasdaq OMX &amp; EEX</a:t>
            </a:r>
            <a:endParaRPr lang="en-US" sz="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2B3D98BA-1D84-286D-C4E8-8B70C9F27F73}"/>
              </a:ext>
            </a:extLst>
          </p:cNvPr>
          <p:cNvSpPr txBox="1"/>
          <p:nvPr/>
        </p:nvSpPr>
        <p:spPr>
          <a:xfrm>
            <a:off x="4200405" y="6020435"/>
            <a:ext cx="20804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>
                <a:solidFill>
                  <a:schemeClr val="tx1">
                    <a:lumMod val="65000"/>
                    <a:lumOff val="35000"/>
                  </a:schemeClr>
                </a:solidFill>
              </a:rPr>
              <a:t>Futuurien hinnat haettu 29.12.2022</a:t>
            </a:r>
            <a:endParaRPr lang="en-US" sz="10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A59097D6-6864-C3C1-3630-9F2FB826F5C9}"/>
              </a:ext>
            </a:extLst>
          </p:cNvPr>
          <p:cNvSpPr txBox="1"/>
          <p:nvPr/>
        </p:nvSpPr>
        <p:spPr>
          <a:xfrm>
            <a:off x="7816059" y="1825625"/>
            <a:ext cx="401018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>
                <a:solidFill>
                  <a:schemeClr val="tx1">
                    <a:lumMod val="65000"/>
                    <a:lumOff val="35000"/>
                  </a:schemeClr>
                </a:solidFill>
              </a:rPr>
              <a:t>Sähkön johdannaismarkkinoilla käydään kauppaa tulevaisuuden sähkön toimituksista.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>
                <a:solidFill>
                  <a:schemeClr val="tx1">
                    <a:lumMod val="65000"/>
                    <a:lumOff val="35000"/>
                  </a:schemeClr>
                </a:solidFill>
              </a:rPr>
              <a:t>Hintanäkymät ovat Suomen ja Ruotsin osalta alenevat.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>
                <a:solidFill>
                  <a:schemeClr val="tx1">
                    <a:lumMod val="65000"/>
                    <a:lumOff val="35000"/>
                  </a:schemeClr>
                </a:solidFill>
              </a:rPr>
              <a:t>Saksassa korkeat hinnat näyttäisivät jatkuvan.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>
                <a:solidFill>
                  <a:schemeClr val="tx1">
                    <a:lumMod val="65000"/>
                    <a:lumOff val="35000"/>
                  </a:schemeClr>
                </a:solidFill>
              </a:rPr>
              <a:t>Suomen ja Ruotsin tilannetta selittää se, että meille on koko ajan tulossa runsaasti uutta sähköntuotantoa. Meillä ei ole myöskään sähköntuotannossa kaasuriippuvuutta, joka pitäisi hintoja jatkuvasti korkeana.</a:t>
            </a:r>
          </a:p>
        </p:txBody>
      </p:sp>
      <p:graphicFrame>
        <p:nvGraphicFramePr>
          <p:cNvPr id="13" name="Kaavio 1">
            <a:extLst>
              <a:ext uri="{FF2B5EF4-FFF2-40B4-BE49-F238E27FC236}">
                <a16:creationId xmlns:a16="http://schemas.microsoft.com/office/drawing/2014/main" id="{2729377B-FB49-7D59-6F47-2B04DA9ECD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6332876"/>
              </p:ext>
            </p:extLst>
          </p:nvPr>
        </p:nvGraphicFramePr>
        <p:xfrm>
          <a:off x="273565" y="1945958"/>
          <a:ext cx="7670800" cy="4161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80948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C5E0D6-2ED6-08EB-5A68-D4BB28B6E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081" y="365125"/>
            <a:ext cx="10350010" cy="896073"/>
          </a:xfrm>
        </p:spPr>
        <p:txBody>
          <a:bodyPr>
            <a:normAutofit fontScale="90000"/>
          </a:bodyPr>
          <a:lstStyle/>
          <a:p>
            <a:r>
              <a:rPr lang="fi-FI">
                <a:cs typeface="Calibri"/>
              </a:rPr>
              <a:t>Vuonna 2022 sähkön tukkuhinta Suomessa oli merkittävästi korkeampi kuin aiempina vuosina</a:t>
            </a:r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CC7F943-ACEB-D7A0-4657-6FB10BE07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EABF1-F421-3D4A-B156-8B2510367E3F}" type="datetime1">
              <a:rPr lang="fi-FI" noProof="0" smtClean="0"/>
              <a:t>5.1.2023</a:t>
            </a:fld>
            <a:endParaRPr lang="fi-FI" noProof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298E5BA-3E47-5CC9-BD4D-F364399E3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Tekijä tai esityksen 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42AE06F-EDAE-0BB3-D30A-DFA5D19BF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2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E14BD4-9C7C-9AB5-257B-60E2516357D9}"/>
              </a:ext>
            </a:extLst>
          </p:cNvPr>
          <p:cNvSpPr txBox="1"/>
          <p:nvPr/>
        </p:nvSpPr>
        <p:spPr>
          <a:xfrm>
            <a:off x="9895482" y="5930742"/>
            <a:ext cx="13866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>
                <a:solidFill>
                  <a:schemeClr val="tx1">
                    <a:lumMod val="65000"/>
                    <a:lumOff val="35000"/>
                  </a:schemeClr>
                </a:solidFill>
              </a:rPr>
              <a:t>Lähde: Nord </a:t>
            </a:r>
            <a:r>
              <a:rPr lang="fi-FI" sz="100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Pool</a:t>
            </a:r>
            <a:endParaRPr lang="en-US" sz="10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8" name="Kaavio 1">
            <a:extLst>
              <a:ext uri="{FF2B5EF4-FFF2-40B4-BE49-F238E27FC236}">
                <a16:creationId xmlns:a16="http://schemas.microsoft.com/office/drawing/2014/main" id="{6756291C-D50C-EBEE-B855-F16D310AB4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2599628"/>
              </p:ext>
            </p:extLst>
          </p:nvPr>
        </p:nvGraphicFramePr>
        <p:xfrm>
          <a:off x="1297578" y="1593669"/>
          <a:ext cx="9116422" cy="43370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53528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56201-F0CB-C627-A71E-DE2E2DD98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080" y="365125"/>
            <a:ext cx="10480639" cy="1325563"/>
          </a:xfrm>
        </p:spPr>
        <p:txBody>
          <a:bodyPr>
            <a:normAutofit fontScale="90000"/>
          </a:bodyPr>
          <a:lstStyle/>
          <a:p>
            <a:r>
              <a:rPr lang="en-US" err="1"/>
              <a:t>Sähkön</a:t>
            </a:r>
            <a:r>
              <a:rPr lang="en-US"/>
              <a:t> </a:t>
            </a:r>
            <a:r>
              <a:rPr lang="en-US" err="1"/>
              <a:t>hinta</a:t>
            </a:r>
            <a:r>
              <a:rPr lang="en-US"/>
              <a:t> </a:t>
            </a:r>
            <a:r>
              <a:rPr lang="en-US" err="1"/>
              <a:t>Suomessa</a:t>
            </a:r>
            <a:r>
              <a:rPr lang="en-US"/>
              <a:t> </a:t>
            </a:r>
            <a:r>
              <a:rPr lang="en-US" err="1"/>
              <a:t>oli</a:t>
            </a:r>
            <a:r>
              <a:rPr lang="en-US"/>
              <a:t> koko </a:t>
            </a:r>
            <a:r>
              <a:rPr lang="en-US" err="1"/>
              <a:t>EU:n</a:t>
            </a:r>
            <a:r>
              <a:rPr lang="en-US"/>
              <a:t> </a:t>
            </a:r>
            <a:r>
              <a:rPr lang="en-US" err="1"/>
              <a:t>toiseksi</a:t>
            </a:r>
            <a:r>
              <a:rPr lang="en-US"/>
              <a:t> </a:t>
            </a:r>
            <a:r>
              <a:rPr lang="en-US" err="1"/>
              <a:t>alin</a:t>
            </a:r>
            <a:br>
              <a:rPr lang="en-US"/>
            </a:br>
            <a:r>
              <a:rPr lang="en-US"/>
              <a:t> - </a:t>
            </a:r>
            <a:r>
              <a:rPr lang="en-US" err="1"/>
              <a:t>hintaerot</a:t>
            </a:r>
            <a:r>
              <a:rPr lang="en-US"/>
              <a:t> </a:t>
            </a:r>
            <a:r>
              <a:rPr lang="en-US" err="1"/>
              <a:t>suuret</a:t>
            </a:r>
            <a:r>
              <a:rPr lang="en-US"/>
              <a:t> </a:t>
            </a:r>
            <a:r>
              <a:rPr lang="en-US" err="1"/>
              <a:t>Keski-Eurooppaan</a:t>
            </a:r>
            <a:r>
              <a:rPr lang="en-US"/>
              <a:t> </a:t>
            </a:r>
            <a:r>
              <a:rPr lang="en-US" err="1"/>
              <a:t>verrattuna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53C80D-E6A4-E66F-0461-3EC78417E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EABF1-F421-3D4A-B156-8B2510367E3F}" type="datetime1">
              <a:rPr lang="fi-FI" noProof="0" smtClean="0"/>
              <a:t>5.1.2023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20D94A-DE5A-FEBB-652A-C82A350E6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Tekijä tai esityksen nimi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53DE64-2CB3-675C-FD90-25D5F5E0F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6336E1DA-5FAE-65AB-724C-9F15070ECD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2242736"/>
              </p:ext>
            </p:extLst>
          </p:nvPr>
        </p:nvGraphicFramePr>
        <p:xfrm>
          <a:off x="614363" y="1825625"/>
          <a:ext cx="9478962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kstiruutu 2">
            <a:extLst>
              <a:ext uri="{FF2B5EF4-FFF2-40B4-BE49-F238E27FC236}">
                <a16:creationId xmlns:a16="http://schemas.microsoft.com/office/drawing/2014/main" id="{7CAB9EE2-F5B0-E6B0-D3C2-5BD3265B9B94}"/>
              </a:ext>
            </a:extLst>
          </p:cNvPr>
          <p:cNvSpPr txBox="1"/>
          <p:nvPr/>
        </p:nvSpPr>
        <p:spPr>
          <a:xfrm>
            <a:off x="10093325" y="5915353"/>
            <a:ext cx="12009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50">
                <a:solidFill>
                  <a:schemeClr val="tx1">
                    <a:lumMod val="65000"/>
                    <a:lumOff val="35000"/>
                  </a:schemeClr>
                </a:solidFill>
              </a:rPr>
              <a:t>Lähde: Nord </a:t>
            </a:r>
            <a:r>
              <a:rPr lang="fi-FI" sz="105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Pool</a:t>
            </a:r>
            <a:endParaRPr lang="en-US" sz="105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550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37DA4-412E-D319-A701-1D39A2A00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081" y="365125"/>
            <a:ext cx="10615537" cy="772795"/>
          </a:xfrm>
        </p:spPr>
        <p:txBody>
          <a:bodyPr>
            <a:normAutofit fontScale="90000"/>
          </a:bodyPr>
          <a:lstStyle/>
          <a:p>
            <a:r>
              <a:rPr lang="fi-FI"/>
              <a:t>Sähkön hinta nousi Euroopassa pääosin Venäjän maakaasun ja muun energian vähetessä markkinoilta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847F39-1B5A-D4E9-48FC-4EA4E8AD5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EABF1-F421-3D4A-B156-8B2510367E3F}" type="datetime1">
              <a:rPr lang="fi-FI" noProof="0" smtClean="0"/>
              <a:t>5.1.2023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6856B3-3D86-0213-DC2E-4D0D70BCA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Tekijä tai esityksen nimi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AA1F0F-B517-959A-460D-E276F7C84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4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F3A17D-F240-EF88-EA12-5F028628BC46}"/>
              </a:ext>
            </a:extLst>
          </p:cNvPr>
          <p:cNvSpPr txBox="1"/>
          <p:nvPr/>
        </p:nvSpPr>
        <p:spPr>
          <a:xfrm>
            <a:off x="9948014" y="6110129"/>
            <a:ext cx="12816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>
                <a:solidFill>
                  <a:schemeClr val="tx1">
                    <a:lumMod val="65000"/>
                    <a:lumOff val="35000"/>
                  </a:schemeClr>
                </a:solidFill>
              </a:rPr>
              <a:t>Lähde: Nord </a:t>
            </a:r>
            <a:r>
              <a:rPr lang="fi-FI" sz="100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Pool</a:t>
            </a:r>
            <a:endParaRPr lang="en-US" sz="10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7" name="Chart 1">
            <a:extLst>
              <a:ext uri="{FF2B5EF4-FFF2-40B4-BE49-F238E27FC236}">
                <a16:creationId xmlns:a16="http://schemas.microsoft.com/office/drawing/2014/main" id="{FD008769-917C-E098-98C8-492160F3342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0474744"/>
              </p:ext>
            </p:extLst>
          </p:nvPr>
        </p:nvGraphicFramePr>
        <p:xfrm>
          <a:off x="614080" y="1386258"/>
          <a:ext cx="10989241" cy="49700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Suorakulmio 9">
            <a:extLst>
              <a:ext uri="{FF2B5EF4-FFF2-40B4-BE49-F238E27FC236}">
                <a16:creationId xmlns:a16="http://schemas.microsoft.com/office/drawing/2014/main" id="{82D75BDB-CD4B-487E-0B53-0B8D37BD13E4}"/>
              </a:ext>
            </a:extLst>
          </p:cNvPr>
          <p:cNvSpPr/>
          <p:nvPr/>
        </p:nvSpPr>
        <p:spPr>
          <a:xfrm>
            <a:off x="2464440" y="1864249"/>
            <a:ext cx="1331596" cy="16078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/>
              <a:t>Yhteiskunta</a:t>
            </a:r>
            <a:r>
              <a:rPr lang="en-US" sz="1100" baseline="0"/>
              <a:t> alkaa avautua koronarajoitusten jälkeen ja sähkön kysyntä kasvaa. Poikkeuksellisen halvat hinnat loppuvat.</a:t>
            </a:r>
          </a:p>
        </p:txBody>
      </p:sp>
      <p:cxnSp>
        <p:nvCxnSpPr>
          <p:cNvPr id="11" name="Suora nuoliyhdysviiva 10">
            <a:extLst>
              <a:ext uri="{FF2B5EF4-FFF2-40B4-BE49-F238E27FC236}">
                <a16:creationId xmlns:a16="http://schemas.microsoft.com/office/drawing/2014/main" id="{9241B3A5-EDE4-EF76-1598-0E8C57C5EA80}"/>
              </a:ext>
            </a:extLst>
          </p:cNvPr>
          <p:cNvCxnSpPr>
            <a:cxnSpLocks/>
            <a:stCxn id="10" idx="2"/>
          </p:cNvCxnSpPr>
          <p:nvPr/>
        </p:nvCxnSpPr>
        <p:spPr>
          <a:xfrm>
            <a:off x="3130238" y="3472069"/>
            <a:ext cx="2537771" cy="16040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uorakulmio 12">
            <a:extLst>
              <a:ext uri="{FF2B5EF4-FFF2-40B4-BE49-F238E27FC236}">
                <a16:creationId xmlns:a16="http://schemas.microsoft.com/office/drawing/2014/main" id="{3C13BEF5-8535-4E09-B581-8C9ADB963166}"/>
              </a:ext>
            </a:extLst>
          </p:cNvPr>
          <p:cNvSpPr/>
          <p:nvPr/>
        </p:nvSpPr>
        <p:spPr>
          <a:xfrm>
            <a:off x="5006021" y="1864249"/>
            <a:ext cx="1323976" cy="819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baseline="0"/>
              <a:t>Kylmä joulukuu nosti kaasun ja sähkön hintoja.</a:t>
            </a:r>
          </a:p>
        </p:txBody>
      </p:sp>
      <p:cxnSp>
        <p:nvCxnSpPr>
          <p:cNvPr id="14" name="Suora nuoliyhdysviiva 13">
            <a:extLst>
              <a:ext uri="{FF2B5EF4-FFF2-40B4-BE49-F238E27FC236}">
                <a16:creationId xmlns:a16="http://schemas.microsoft.com/office/drawing/2014/main" id="{0A2651FE-0603-09C2-537B-84C2C2BD6464}"/>
              </a:ext>
            </a:extLst>
          </p:cNvPr>
          <p:cNvCxnSpPr>
            <a:cxnSpLocks/>
            <a:stCxn id="13" idx="2"/>
          </p:cNvCxnSpPr>
          <p:nvPr/>
        </p:nvCxnSpPr>
        <p:spPr>
          <a:xfrm>
            <a:off x="5668009" y="2683399"/>
            <a:ext cx="1940806" cy="13203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uorakulmio 14">
            <a:extLst>
              <a:ext uri="{FF2B5EF4-FFF2-40B4-BE49-F238E27FC236}">
                <a16:creationId xmlns:a16="http://schemas.microsoft.com/office/drawing/2014/main" id="{48B36513-5000-4B61-A125-5749E72CE980}"/>
              </a:ext>
            </a:extLst>
          </p:cNvPr>
          <p:cNvSpPr/>
          <p:nvPr/>
        </p:nvSpPr>
        <p:spPr>
          <a:xfrm>
            <a:off x="6523358" y="1870128"/>
            <a:ext cx="1316356" cy="6648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baseline="0"/>
              <a:t>Venäjä hyökkää Ukrainaan.</a:t>
            </a:r>
          </a:p>
        </p:txBody>
      </p:sp>
      <p:cxnSp>
        <p:nvCxnSpPr>
          <p:cNvPr id="16" name="Suora nuoliyhdysviiva 15">
            <a:extLst>
              <a:ext uri="{FF2B5EF4-FFF2-40B4-BE49-F238E27FC236}">
                <a16:creationId xmlns:a16="http://schemas.microsoft.com/office/drawing/2014/main" id="{D78D0F43-048D-6195-F35F-E3CA7FBC73ED}"/>
              </a:ext>
            </a:extLst>
          </p:cNvPr>
          <p:cNvCxnSpPr>
            <a:stCxn id="15" idx="2"/>
          </p:cNvCxnSpPr>
          <p:nvPr/>
        </p:nvCxnSpPr>
        <p:spPr>
          <a:xfrm>
            <a:off x="7181536" y="2534973"/>
            <a:ext cx="1041082" cy="14687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uorakulmio 16">
            <a:extLst>
              <a:ext uri="{FF2B5EF4-FFF2-40B4-BE49-F238E27FC236}">
                <a16:creationId xmlns:a16="http://schemas.microsoft.com/office/drawing/2014/main" id="{64A2215F-2BB7-44AC-BCF6-6A3240DA1AC8}"/>
              </a:ext>
            </a:extLst>
          </p:cNvPr>
          <p:cNvSpPr/>
          <p:nvPr/>
        </p:nvSpPr>
        <p:spPr>
          <a:xfrm>
            <a:off x="8349775" y="1843458"/>
            <a:ext cx="1329691" cy="11468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baseline="0"/>
              <a:t>Kaasun ja sähkön tuonti Venäjältä vähenee merkittävästi kevään ja kesän aikana</a:t>
            </a:r>
          </a:p>
        </p:txBody>
      </p:sp>
      <p:cxnSp>
        <p:nvCxnSpPr>
          <p:cNvPr id="19" name="Suora nuoliyhdysviiva 18">
            <a:extLst>
              <a:ext uri="{FF2B5EF4-FFF2-40B4-BE49-F238E27FC236}">
                <a16:creationId xmlns:a16="http://schemas.microsoft.com/office/drawing/2014/main" id="{9C0B2365-CDC0-FA64-DEB9-81D17B73A32B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9014621" y="2990267"/>
            <a:ext cx="276224" cy="11525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uorakulmio 25">
            <a:extLst>
              <a:ext uri="{FF2B5EF4-FFF2-40B4-BE49-F238E27FC236}">
                <a16:creationId xmlns:a16="http://schemas.microsoft.com/office/drawing/2014/main" id="{CAD29C0B-14DB-4BCE-A2FD-FFAAA2813530}"/>
              </a:ext>
            </a:extLst>
          </p:cNvPr>
          <p:cNvSpPr/>
          <p:nvPr/>
        </p:nvSpPr>
        <p:spPr>
          <a:xfrm>
            <a:off x="4344033" y="2990267"/>
            <a:ext cx="1323976" cy="819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baseline="0"/>
              <a:t>Venäjä alkaa rajoittaa kaasun tuontia Eurooppaan.</a:t>
            </a:r>
          </a:p>
        </p:txBody>
      </p:sp>
      <p:cxnSp>
        <p:nvCxnSpPr>
          <p:cNvPr id="28" name="Suora nuoliyhdysviiva 27">
            <a:extLst>
              <a:ext uri="{FF2B5EF4-FFF2-40B4-BE49-F238E27FC236}">
                <a16:creationId xmlns:a16="http://schemas.microsoft.com/office/drawing/2014/main" id="{C16A284D-BC2C-1251-09E8-A9E75396D65F}"/>
              </a:ext>
            </a:extLst>
          </p:cNvPr>
          <p:cNvCxnSpPr>
            <a:cxnSpLocks/>
            <a:stCxn id="26" idx="2"/>
          </p:cNvCxnSpPr>
          <p:nvPr/>
        </p:nvCxnSpPr>
        <p:spPr>
          <a:xfrm>
            <a:off x="5006021" y="3809417"/>
            <a:ext cx="1453991" cy="11686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uora nuoliyhdysviiva 28">
            <a:extLst>
              <a:ext uri="{FF2B5EF4-FFF2-40B4-BE49-F238E27FC236}">
                <a16:creationId xmlns:a16="http://schemas.microsoft.com/office/drawing/2014/main" id="{42FEE3A5-B121-783E-3F2A-C4EC2A09C811}"/>
              </a:ext>
            </a:extLst>
          </p:cNvPr>
          <p:cNvCxnSpPr>
            <a:stCxn id="17" idx="2"/>
          </p:cNvCxnSpPr>
          <p:nvPr/>
        </p:nvCxnSpPr>
        <p:spPr>
          <a:xfrm>
            <a:off x="9014621" y="2990267"/>
            <a:ext cx="638174" cy="1524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0282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7880ED8-1F94-E251-9AFC-1EE328CC2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749" y="500062"/>
            <a:ext cx="9818788" cy="1325563"/>
          </a:xfrm>
        </p:spPr>
        <p:txBody>
          <a:bodyPr>
            <a:normAutofit/>
          </a:bodyPr>
          <a:lstStyle/>
          <a:p>
            <a:r>
              <a:rPr lang="fi-FI"/>
              <a:t>Sähkön hinta on seurannut Keski-Euroopassa maakaasun moninkertaistunutta hintaa</a:t>
            </a:r>
            <a:endParaRPr lang="en-US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0716D46-E8B3-E58E-D731-CDC6C0926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EABF1-F421-3D4A-B156-8B2510367E3F}" type="datetime1">
              <a:rPr lang="fi-FI" noProof="0" smtClean="0"/>
              <a:t>5.1.2023</a:t>
            </a:fld>
            <a:endParaRPr lang="fi-FI" noProof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86187DD-B0F9-2DCC-7511-D6B5AF8BD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Tekijä tai esityksen 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9AB780F-6245-D60B-1779-9C6FA27EA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5</a:t>
            </a:fld>
            <a:endParaRPr lang="en-US"/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4AAD6338-E3C9-7799-E8BF-71A0ED39E6E9}"/>
              </a:ext>
            </a:extLst>
          </p:cNvPr>
          <p:cNvSpPr txBox="1"/>
          <p:nvPr/>
        </p:nvSpPr>
        <p:spPr>
          <a:xfrm>
            <a:off x="8056792" y="1825625"/>
            <a:ext cx="381299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>
                <a:solidFill>
                  <a:schemeClr val="tx1">
                    <a:lumMod val="65000"/>
                    <a:lumOff val="35000"/>
                  </a:schemeClr>
                </a:solidFill>
              </a:rPr>
              <a:t>Maakaasun hinta on jopa 20-30-kertaistunut vuoden 2020 alhaisista hinnoista.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>
                <a:solidFill>
                  <a:schemeClr val="tx1">
                    <a:lumMod val="65000"/>
                    <a:lumOff val="35000"/>
                  </a:schemeClr>
                </a:solidFill>
              </a:rPr>
              <a:t>Maakaasulla tuotetaan noin 20 % EU:n sähköstä. Monissa maissa osuus on paljon suurempi.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>
                <a:solidFill>
                  <a:schemeClr val="tx1">
                    <a:lumMod val="65000"/>
                    <a:lumOff val="35000"/>
                  </a:schemeClr>
                </a:solidFill>
              </a:rPr>
              <a:t>Kaasu on sähkön riittävyyden kannalta toistaiseksi välttämätön polttoaine.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>
                <a:solidFill>
                  <a:schemeClr val="tx1">
                    <a:lumMod val="65000"/>
                    <a:lumOff val="35000"/>
                  </a:schemeClr>
                </a:solidFill>
              </a:rPr>
              <a:t>Suomen sähkön tukkuhinta seuraa osittain Keski-Euroopan hintoja, mutta ei täysimääräisesti. Silloin, kun pohjoismaista tuotantoa on tarjolla paljon, hintataso meillä laskee huomattavasti alemmaksi.</a:t>
            </a:r>
          </a:p>
        </p:txBody>
      </p:sp>
      <p:graphicFrame>
        <p:nvGraphicFramePr>
          <p:cNvPr id="8" name="Kaavio 7">
            <a:extLst>
              <a:ext uri="{FF2B5EF4-FFF2-40B4-BE49-F238E27FC236}">
                <a16:creationId xmlns:a16="http://schemas.microsoft.com/office/drawing/2014/main" id="{34871BFA-DB46-0B7D-E5D8-23CFF0C25B2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9431237"/>
              </p:ext>
            </p:extLst>
          </p:nvPr>
        </p:nvGraphicFramePr>
        <p:xfrm>
          <a:off x="290649" y="1953895"/>
          <a:ext cx="7678891" cy="4402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kstiruutu 10">
            <a:extLst>
              <a:ext uri="{FF2B5EF4-FFF2-40B4-BE49-F238E27FC236}">
                <a16:creationId xmlns:a16="http://schemas.microsoft.com/office/drawing/2014/main" id="{930C3991-CECD-0C2F-DB70-C9F162190AED}"/>
              </a:ext>
            </a:extLst>
          </p:cNvPr>
          <p:cNvSpPr txBox="1"/>
          <p:nvPr/>
        </p:nvSpPr>
        <p:spPr>
          <a:xfrm>
            <a:off x="5920912" y="5993635"/>
            <a:ext cx="23716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>
                <a:solidFill>
                  <a:schemeClr val="tx1">
                    <a:lumMod val="65000"/>
                    <a:lumOff val="35000"/>
                  </a:schemeClr>
                </a:solidFill>
              </a:rPr>
              <a:t>Lähteet: Nord </a:t>
            </a:r>
            <a:r>
              <a:rPr lang="fi-FI" sz="100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Pool</a:t>
            </a:r>
            <a:r>
              <a:rPr lang="fi-FI" sz="1000">
                <a:solidFill>
                  <a:schemeClr val="tx1">
                    <a:lumMod val="65000"/>
                    <a:lumOff val="35000"/>
                  </a:schemeClr>
                </a:solidFill>
              </a:rPr>
              <a:t> &amp; Trading </a:t>
            </a:r>
            <a:r>
              <a:rPr lang="fi-FI" sz="1000" err="1">
                <a:solidFill>
                  <a:schemeClr val="tx1">
                    <a:lumMod val="65000"/>
                    <a:lumOff val="35000"/>
                  </a:schemeClr>
                </a:solidFill>
              </a:rPr>
              <a:t>Economics</a:t>
            </a:r>
            <a:endParaRPr lang="en-US" sz="10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490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95CC14D-6F2D-D136-157A-F8FBE9478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/>
              <a:t>Kaasun lisäksi kuuma ja kuiva kesä sekä haasteet ydinvoimaloissa vaikuttivat osaltaan kriisiin</a:t>
            </a:r>
            <a:endParaRPr lang="en-US"/>
          </a:p>
        </p:txBody>
      </p:sp>
      <p:graphicFrame>
        <p:nvGraphicFramePr>
          <p:cNvPr id="7" name="Sisällön paikkamerkki 6">
            <a:extLst>
              <a:ext uri="{FF2B5EF4-FFF2-40B4-BE49-F238E27FC236}">
                <a16:creationId xmlns:a16="http://schemas.microsoft.com/office/drawing/2014/main" id="{02BA39F8-F75D-DE78-8CA4-1CD92BC2FB6F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21679048"/>
              </p:ext>
            </p:extLst>
          </p:nvPr>
        </p:nvGraphicFramePr>
        <p:xfrm>
          <a:off x="615949" y="1825625"/>
          <a:ext cx="6077813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Sisällön paikkamerkki 8">
            <a:extLst>
              <a:ext uri="{FF2B5EF4-FFF2-40B4-BE49-F238E27FC236}">
                <a16:creationId xmlns:a16="http://schemas.microsoft.com/office/drawing/2014/main" id="{98BA0692-F35A-E0AD-0927-A0216DF1CD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75823" y="1825625"/>
            <a:ext cx="4820027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err="1"/>
              <a:t>Sähkön</a:t>
            </a:r>
            <a:r>
              <a:rPr lang="en-US"/>
              <a:t> </a:t>
            </a:r>
            <a:r>
              <a:rPr lang="en-US" err="1"/>
              <a:t>hintojen</a:t>
            </a:r>
            <a:r>
              <a:rPr lang="en-US"/>
              <a:t> </a:t>
            </a:r>
            <a:r>
              <a:rPr lang="en-US" err="1"/>
              <a:t>nousua</a:t>
            </a:r>
            <a:r>
              <a:rPr lang="en-US"/>
              <a:t> </a:t>
            </a:r>
            <a:r>
              <a:rPr lang="en-US" err="1"/>
              <a:t>selittää</a:t>
            </a:r>
            <a:r>
              <a:rPr lang="en-US"/>
              <a:t> </a:t>
            </a:r>
            <a:r>
              <a:rPr lang="en-US" err="1"/>
              <a:t>osin</a:t>
            </a:r>
            <a:r>
              <a:rPr lang="en-US"/>
              <a:t> </a:t>
            </a:r>
            <a:r>
              <a:rPr lang="en-US" err="1"/>
              <a:t>myös</a:t>
            </a:r>
            <a:r>
              <a:rPr lang="en-US"/>
              <a:t> </a:t>
            </a:r>
            <a:r>
              <a:rPr lang="en-US" err="1"/>
              <a:t>alentunut</a:t>
            </a:r>
            <a:r>
              <a:rPr lang="en-US"/>
              <a:t> </a:t>
            </a:r>
            <a:r>
              <a:rPr lang="en-US" err="1"/>
              <a:t>ydin</a:t>
            </a:r>
            <a:r>
              <a:rPr lang="en-US"/>
              <a:t>- ja </a:t>
            </a:r>
            <a:r>
              <a:rPr lang="en-US" err="1"/>
              <a:t>vesivoiman</a:t>
            </a:r>
            <a:r>
              <a:rPr lang="en-US"/>
              <a:t> </a:t>
            </a:r>
            <a:r>
              <a:rPr lang="en-US" err="1"/>
              <a:t>tarjonta</a:t>
            </a:r>
            <a:r>
              <a:rPr lang="en-US"/>
              <a:t>.</a:t>
            </a:r>
          </a:p>
          <a:p>
            <a:r>
              <a:rPr lang="en-US" err="1"/>
              <a:t>Erityisesti</a:t>
            </a:r>
            <a:r>
              <a:rPr lang="en-US"/>
              <a:t> </a:t>
            </a:r>
            <a:r>
              <a:rPr lang="en-US" err="1"/>
              <a:t>Ranskan</a:t>
            </a:r>
            <a:r>
              <a:rPr lang="en-US"/>
              <a:t> </a:t>
            </a:r>
            <a:r>
              <a:rPr lang="en-US" err="1"/>
              <a:t>ydinvoimaloissa</a:t>
            </a:r>
            <a:r>
              <a:rPr lang="en-US"/>
              <a:t> on </a:t>
            </a:r>
            <a:r>
              <a:rPr lang="en-US" err="1"/>
              <a:t>paljon</a:t>
            </a:r>
            <a:r>
              <a:rPr lang="en-US"/>
              <a:t> </a:t>
            </a:r>
            <a:r>
              <a:rPr lang="en-US" err="1"/>
              <a:t>vikoja</a:t>
            </a:r>
            <a:r>
              <a:rPr lang="en-US"/>
              <a:t> ja </a:t>
            </a:r>
            <a:r>
              <a:rPr lang="en-US" err="1"/>
              <a:t>huoltoja</a:t>
            </a:r>
            <a:r>
              <a:rPr lang="en-US"/>
              <a:t>, </a:t>
            </a:r>
            <a:r>
              <a:rPr lang="en-US" err="1"/>
              <a:t>minkä</a:t>
            </a:r>
            <a:r>
              <a:rPr lang="en-US"/>
              <a:t> </a:t>
            </a:r>
            <a:r>
              <a:rPr lang="en-US" err="1"/>
              <a:t>vuoksi</a:t>
            </a:r>
            <a:r>
              <a:rPr lang="en-US"/>
              <a:t> </a:t>
            </a:r>
            <a:r>
              <a:rPr lang="en-US" err="1"/>
              <a:t>tuotanto</a:t>
            </a:r>
            <a:r>
              <a:rPr lang="en-US"/>
              <a:t> on </a:t>
            </a:r>
            <a:r>
              <a:rPr lang="en-US" err="1"/>
              <a:t>romahtanut</a:t>
            </a:r>
            <a:r>
              <a:rPr lang="en-US"/>
              <a:t> </a:t>
            </a:r>
            <a:r>
              <a:rPr lang="en-US" err="1"/>
              <a:t>aiemmasta</a:t>
            </a:r>
            <a:r>
              <a:rPr lang="en-US"/>
              <a:t>.</a:t>
            </a:r>
            <a:endParaRPr lang="en-US">
              <a:cs typeface="Calibri"/>
            </a:endParaRPr>
          </a:p>
          <a:p>
            <a:r>
              <a:rPr lang="en-US" err="1"/>
              <a:t>Kuiva</a:t>
            </a:r>
            <a:r>
              <a:rPr lang="en-US"/>
              <a:t> </a:t>
            </a:r>
            <a:r>
              <a:rPr lang="en-US" err="1"/>
              <a:t>vuosi</a:t>
            </a:r>
            <a:r>
              <a:rPr lang="en-US"/>
              <a:t> on </a:t>
            </a:r>
            <a:r>
              <a:rPr lang="en-US" err="1"/>
              <a:t>vähentänyt</a:t>
            </a:r>
            <a:r>
              <a:rPr lang="en-US"/>
              <a:t> </a:t>
            </a:r>
            <a:r>
              <a:rPr lang="en-US" err="1"/>
              <a:t>vesivoiman</a:t>
            </a:r>
            <a:r>
              <a:rPr lang="en-US"/>
              <a:t> </a:t>
            </a:r>
            <a:r>
              <a:rPr lang="en-US" err="1"/>
              <a:t>tarjontaa</a:t>
            </a:r>
            <a:r>
              <a:rPr lang="en-US"/>
              <a:t>.</a:t>
            </a:r>
            <a:endParaRPr lang="en-US">
              <a:cs typeface="Calibri"/>
            </a:endParaRPr>
          </a:p>
          <a:p>
            <a:r>
              <a:rPr lang="en-US" err="1"/>
              <a:t>Sähkön</a:t>
            </a:r>
            <a:r>
              <a:rPr lang="en-US"/>
              <a:t> </a:t>
            </a:r>
            <a:r>
              <a:rPr lang="en-US" err="1"/>
              <a:t>käytön</a:t>
            </a:r>
            <a:r>
              <a:rPr lang="en-US"/>
              <a:t> </a:t>
            </a:r>
            <a:r>
              <a:rPr lang="en-US" err="1"/>
              <a:t>väheneminen</a:t>
            </a:r>
            <a:r>
              <a:rPr lang="en-US"/>
              <a:t> ja </a:t>
            </a:r>
            <a:r>
              <a:rPr lang="en-US" err="1"/>
              <a:t>lisääntynyt</a:t>
            </a:r>
            <a:r>
              <a:rPr lang="en-US"/>
              <a:t> </a:t>
            </a:r>
            <a:r>
              <a:rPr lang="en-US" err="1"/>
              <a:t>tuuli</a:t>
            </a:r>
            <a:r>
              <a:rPr lang="en-US"/>
              <a:t> –ja </a:t>
            </a:r>
            <a:r>
              <a:rPr lang="en-US" err="1"/>
              <a:t>aurinkosähkön</a:t>
            </a:r>
            <a:r>
              <a:rPr lang="en-US"/>
              <a:t> </a:t>
            </a:r>
            <a:r>
              <a:rPr lang="en-US" err="1"/>
              <a:t>tuotanto</a:t>
            </a:r>
            <a:r>
              <a:rPr lang="en-US"/>
              <a:t> </a:t>
            </a:r>
            <a:r>
              <a:rPr lang="en-US" err="1"/>
              <a:t>eivät</a:t>
            </a:r>
            <a:r>
              <a:rPr lang="en-US"/>
              <a:t> ole </a:t>
            </a:r>
            <a:r>
              <a:rPr lang="en-US" err="1"/>
              <a:t>riittäneet</a:t>
            </a:r>
            <a:r>
              <a:rPr lang="en-US"/>
              <a:t> </a:t>
            </a:r>
            <a:r>
              <a:rPr lang="en-US" err="1"/>
              <a:t>kattamaan</a:t>
            </a:r>
            <a:r>
              <a:rPr lang="en-US"/>
              <a:t> </a:t>
            </a:r>
            <a:r>
              <a:rPr lang="en-US" err="1"/>
              <a:t>ydin</a:t>
            </a:r>
            <a:r>
              <a:rPr lang="en-US"/>
              <a:t>- ja </a:t>
            </a:r>
            <a:r>
              <a:rPr lang="en-US" err="1"/>
              <a:t>vesivoiman</a:t>
            </a:r>
            <a:r>
              <a:rPr lang="en-US"/>
              <a:t> </a:t>
            </a:r>
            <a:r>
              <a:rPr lang="en-US" err="1"/>
              <a:t>vajetta</a:t>
            </a:r>
            <a:r>
              <a:rPr lang="en-US"/>
              <a:t>.</a:t>
            </a:r>
            <a:endParaRPr lang="en-US">
              <a:cs typeface="Calibri"/>
            </a:endParaRPr>
          </a:p>
          <a:p>
            <a:r>
              <a:rPr lang="en-US" err="1"/>
              <a:t>Sähkön</a:t>
            </a:r>
            <a:r>
              <a:rPr lang="en-US"/>
              <a:t> </a:t>
            </a:r>
            <a:r>
              <a:rPr lang="en-US" err="1"/>
              <a:t>tuotannossa</a:t>
            </a:r>
            <a:r>
              <a:rPr lang="en-US"/>
              <a:t> on </a:t>
            </a:r>
            <a:r>
              <a:rPr lang="en-US" err="1"/>
              <a:t>jouduttu</a:t>
            </a:r>
            <a:r>
              <a:rPr lang="en-US"/>
              <a:t> </a:t>
            </a:r>
            <a:r>
              <a:rPr lang="en-US" err="1"/>
              <a:t>ottamaan</a:t>
            </a:r>
            <a:r>
              <a:rPr lang="en-US"/>
              <a:t> </a:t>
            </a:r>
            <a:r>
              <a:rPr lang="en-US" err="1"/>
              <a:t>käyttöön</a:t>
            </a:r>
            <a:r>
              <a:rPr lang="en-US"/>
              <a:t> </a:t>
            </a:r>
            <a:r>
              <a:rPr lang="en-US" err="1"/>
              <a:t>enemmän</a:t>
            </a:r>
            <a:r>
              <a:rPr lang="en-US"/>
              <a:t> </a:t>
            </a:r>
            <a:r>
              <a:rPr lang="en-US" err="1"/>
              <a:t>hiilivoimaa</a:t>
            </a:r>
            <a:r>
              <a:rPr lang="en-US"/>
              <a:t> ja </a:t>
            </a:r>
            <a:r>
              <a:rPr lang="en-US" err="1"/>
              <a:t>jopa</a:t>
            </a:r>
            <a:r>
              <a:rPr lang="en-US"/>
              <a:t> </a:t>
            </a:r>
            <a:r>
              <a:rPr lang="en-US" err="1"/>
              <a:t>huippukallista</a:t>
            </a:r>
            <a:r>
              <a:rPr lang="en-US"/>
              <a:t> </a:t>
            </a:r>
            <a:r>
              <a:rPr lang="en-US" err="1"/>
              <a:t>maakaasua</a:t>
            </a:r>
            <a:r>
              <a:rPr lang="en-US"/>
              <a:t> on </a:t>
            </a:r>
            <a:r>
              <a:rPr lang="en-US" err="1"/>
              <a:t>tarvittu</a:t>
            </a:r>
            <a:r>
              <a:rPr lang="en-US"/>
              <a:t> </a:t>
            </a:r>
            <a:r>
              <a:rPr lang="en-US" err="1"/>
              <a:t>hieman</a:t>
            </a:r>
            <a:r>
              <a:rPr lang="en-US"/>
              <a:t> </a:t>
            </a:r>
            <a:r>
              <a:rPr lang="en-US" err="1"/>
              <a:t>enemmän</a:t>
            </a:r>
            <a:r>
              <a:rPr lang="en-US"/>
              <a:t> </a:t>
            </a:r>
            <a:r>
              <a:rPr lang="en-US" err="1"/>
              <a:t>kuin</a:t>
            </a:r>
            <a:r>
              <a:rPr lang="en-US"/>
              <a:t> </a:t>
            </a:r>
            <a:r>
              <a:rPr lang="en-US" err="1"/>
              <a:t>edellisvuonna</a:t>
            </a:r>
            <a:r>
              <a:rPr lang="en-US"/>
              <a:t>.</a:t>
            </a:r>
            <a:endParaRPr lang="en-US">
              <a:cs typeface="Calibri"/>
            </a:endParaRP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D5AFD2B-E342-ECF0-F23F-600B30B3B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EABF1-F421-3D4A-B156-8B2510367E3F}" type="datetime1">
              <a:rPr lang="fi-FI" noProof="0" smtClean="0"/>
              <a:t>5.1.2023</a:t>
            </a:fld>
            <a:endParaRPr lang="fi-FI" noProof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6AA8E2D-CFDB-35E8-C834-B2BC0385C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Tekijä tai esityksen 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122F9A3-7811-BC71-7386-85B3516AB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6</a:t>
            </a:fld>
            <a:endParaRPr lang="en-US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AC741A10-B72D-878B-E02A-D62DB94B29AD}"/>
              </a:ext>
            </a:extLst>
          </p:cNvPr>
          <p:cNvSpPr txBox="1"/>
          <p:nvPr/>
        </p:nvSpPr>
        <p:spPr>
          <a:xfrm>
            <a:off x="4087387" y="6035825"/>
            <a:ext cx="179196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>
                <a:solidFill>
                  <a:schemeClr val="tx1">
                    <a:lumMod val="65000"/>
                    <a:lumOff val="35000"/>
                  </a:schemeClr>
                </a:solidFill>
              </a:rPr>
              <a:t>Lähteet: </a:t>
            </a:r>
            <a:r>
              <a:rPr lang="fi-FI" sz="900" err="1">
                <a:solidFill>
                  <a:schemeClr val="tx1">
                    <a:lumMod val="65000"/>
                    <a:lumOff val="35000"/>
                  </a:schemeClr>
                </a:solidFill>
              </a:rPr>
              <a:t>Bruegel</a:t>
            </a:r>
            <a:r>
              <a:rPr lang="fi-FI" sz="900">
                <a:solidFill>
                  <a:schemeClr val="tx1">
                    <a:lumMod val="65000"/>
                    <a:lumOff val="35000"/>
                  </a:schemeClr>
                </a:solidFill>
              </a:rPr>
              <a:t> &amp; </a:t>
            </a:r>
            <a:r>
              <a:rPr lang="fi-FI" sz="900" err="1">
                <a:solidFill>
                  <a:schemeClr val="tx1">
                    <a:lumMod val="65000"/>
                    <a:lumOff val="35000"/>
                  </a:schemeClr>
                </a:solidFill>
              </a:rPr>
              <a:t>Ember</a:t>
            </a:r>
            <a:endParaRPr lang="en-US" sz="9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531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0C2AD41-174F-7976-3BDE-205052494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5591" y="471450"/>
            <a:ext cx="5135318" cy="1236958"/>
          </a:xfrm>
        </p:spPr>
        <p:txBody>
          <a:bodyPr anchor="ctr">
            <a:normAutofit/>
          </a:bodyPr>
          <a:lstStyle/>
          <a:p>
            <a:r>
              <a:rPr lang="fi-FI">
                <a:solidFill>
                  <a:schemeClr val="accent1"/>
                </a:solidFill>
              </a:rPr>
              <a:t>Korkeat hinnat eivät ole Suomen ilmiö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21CE442-3B1E-489D-54A9-C71334426D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88815" y="6356350"/>
            <a:ext cx="1014507" cy="246581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B8EABF1-F421-3D4A-B156-8B2510367E3F}" type="datetime1">
              <a:rPr lang="fi-FI" noProof="0" smtClean="0"/>
              <a:pPr>
                <a:spcAft>
                  <a:spcPts val="600"/>
                </a:spcAft>
              </a:pPr>
              <a:t>5.1.2023</a:t>
            </a:fld>
            <a:endParaRPr lang="fi-FI" noProof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A6FCA07-5FEA-3333-358C-80CDC13F6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75824" y="6356350"/>
            <a:ext cx="3812992" cy="246581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fi-FI" noProof="0"/>
              <a:t>Tekijä tai esityksen 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E63C3D4-7158-EC5F-8E78-ABDFD7647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19589" y="6356350"/>
            <a:ext cx="545354" cy="246581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5CDC59A-8C4B-3741-8921-09D2C8EE8BFB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1D196B-6762-767F-07C3-CCB634BE04FF}"/>
              </a:ext>
            </a:extLst>
          </p:cNvPr>
          <p:cNvSpPr txBox="1"/>
          <p:nvPr/>
        </p:nvSpPr>
        <p:spPr>
          <a:xfrm>
            <a:off x="6775823" y="6356350"/>
            <a:ext cx="22961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Lähde: Nord </a:t>
            </a:r>
            <a:r>
              <a:rPr lang="fi-FI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Pool</a:t>
            </a:r>
            <a:r>
              <a:rPr lang="fi-FI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2024EAA5-2495-2A34-D856-84D145BB1D13}"/>
              </a:ext>
            </a:extLst>
          </p:cNvPr>
          <p:cNvSpPr txBox="1"/>
          <p:nvPr/>
        </p:nvSpPr>
        <p:spPr>
          <a:xfrm>
            <a:off x="6445591" y="1720874"/>
            <a:ext cx="485067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>
                <a:solidFill>
                  <a:schemeClr val="tx1">
                    <a:lumMod val="65000"/>
                    <a:lumOff val="35000"/>
                  </a:schemeClr>
                </a:solidFill>
              </a:rPr>
              <a:t>Hinnat ovat olleet hyvin korkealla koko Euroopassa.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>
                <a:solidFill>
                  <a:schemeClr val="tx1">
                    <a:lumMod val="65000"/>
                    <a:lumOff val="35000"/>
                  </a:schemeClr>
                </a:solidFill>
              </a:rPr>
              <a:t>Sähkön tukkumarkkinat ovat yhteiset eli sähkön hinnanmuodostus tapahtuu koko alueen tarjonnan ja kysynnän mukaan.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>
                <a:solidFill>
                  <a:schemeClr val="tx1">
                    <a:lumMod val="65000"/>
                    <a:lumOff val="35000"/>
                  </a:schemeClr>
                </a:solidFill>
              </a:rPr>
              <a:t>Sähkö kulkee verkossa kohti korkeampaa hintaa.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>
                <a:solidFill>
                  <a:schemeClr val="tx1">
                    <a:lumMod val="65000"/>
                    <a:lumOff val="35000"/>
                  </a:schemeClr>
                </a:solidFill>
              </a:rPr>
              <a:t>Sähkön siirtoyhteydet eivät ole riittävät siihen, että hinta olisi kaikkialla sama.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>
                <a:solidFill>
                  <a:schemeClr val="tx1">
                    <a:lumMod val="65000"/>
                    <a:lumOff val="35000"/>
                  </a:schemeClr>
                </a:solidFill>
              </a:rPr>
              <a:t>Korkeimmillaan hinnat ovat olleet maissa, joissa on paljon fossiilipolttoaineisiin perustuvaa tuotantoa tai joilla ei ole ollut riittävästi omaa tuotantokapasiteettia.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>
                <a:solidFill>
                  <a:schemeClr val="tx1">
                    <a:lumMod val="65000"/>
                    <a:lumOff val="35000"/>
                  </a:schemeClr>
                </a:solidFill>
              </a:rPr>
              <a:t>Ruotsi on ollut edullisin ja Suomeen on tuotu paljon sähköä Ruotsista. Vastaavasti Suomesta on viety sähköä Viroon.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7B5E1FB-FE6E-9DE8-03B4-F45024A4452C}"/>
              </a:ext>
            </a:extLst>
          </p:cNvPr>
          <p:cNvSpPr txBox="1"/>
          <p:nvPr/>
        </p:nvSpPr>
        <p:spPr>
          <a:xfrm>
            <a:off x="992777" y="305988"/>
            <a:ext cx="4826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>
                <a:solidFill>
                  <a:schemeClr val="tx1">
                    <a:lumMod val="65000"/>
                    <a:lumOff val="35000"/>
                  </a:schemeClr>
                </a:solidFill>
              </a:rPr>
              <a:t>Sähkön spot-hinnat maittain 2022</a:t>
            </a:r>
            <a:endParaRPr lang="en-US" sz="24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1" name="Picture Placeholder 10" descr="Map&#10;&#10;Description automatically generated">
            <a:extLst>
              <a:ext uri="{FF2B5EF4-FFF2-40B4-BE49-F238E27FC236}">
                <a16:creationId xmlns:a16="http://schemas.microsoft.com/office/drawing/2014/main" id="{4C6171BF-40F7-1CA5-77AD-974BFDE1803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53" b="53"/>
          <a:stretch>
            <a:fillRect/>
          </a:stretch>
        </p:blipFill>
        <p:spPr>
          <a:xfrm>
            <a:off x="245235" y="1036320"/>
            <a:ext cx="5013757" cy="5656580"/>
          </a:xfr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6C2315D-E528-1506-7325-32D2238F901E}"/>
              </a:ext>
            </a:extLst>
          </p:cNvPr>
          <p:cNvSpPr txBox="1"/>
          <p:nvPr/>
        </p:nvSpPr>
        <p:spPr>
          <a:xfrm>
            <a:off x="1124537" y="1136098"/>
            <a:ext cx="18189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Norjan, Tanskan, Ruotsin ja Italian hinnat ovat pääkaupunkien hinta--alueilta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751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6FFE72F-43CD-373F-672F-70C06EF43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081" y="365125"/>
            <a:ext cx="10989241" cy="1325563"/>
          </a:xfrm>
        </p:spPr>
        <p:txBody>
          <a:bodyPr anchor="ctr">
            <a:normAutofit fontScale="90000"/>
          </a:bodyPr>
          <a:lstStyle/>
          <a:p>
            <a:r>
              <a:rPr lang="fi-FI"/>
              <a:t>Sähkön hinnanvaihtelut ovat olleet tänä vuonna suuria – korkeimmat hinnat elokuussa ja joulukuun alkupuolella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3CAB982-FF55-C8CE-7223-9E0A3FBE07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88815" y="6356350"/>
            <a:ext cx="1014507" cy="246581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B8EABF1-F421-3D4A-B156-8B2510367E3F}" type="datetime1">
              <a:rPr lang="fi-FI" noProof="0" smtClean="0"/>
              <a:pPr>
                <a:spcAft>
                  <a:spcPts val="600"/>
                </a:spcAft>
              </a:pPr>
              <a:t>5.1.2023</a:t>
            </a:fld>
            <a:endParaRPr lang="fi-FI" noProof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EB9B86D-56C1-1C52-09ED-3D63977AD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75824" y="6356350"/>
            <a:ext cx="3812992" cy="246581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fi-FI" noProof="0"/>
              <a:t>Tekijä tai esityksen 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EE76B3B-77F5-796D-38F6-ABCCA0548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19589" y="6356350"/>
            <a:ext cx="545354" cy="246581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5CDC59A-8C4B-3741-8921-09D2C8EE8BFB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9C9776F1-608D-E69E-C304-32F06C1CA5E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2430085"/>
              </p:ext>
            </p:extLst>
          </p:nvPr>
        </p:nvGraphicFramePr>
        <p:xfrm>
          <a:off x="614081" y="1605280"/>
          <a:ext cx="6300525" cy="4571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1563B445-42D9-9574-47DF-422E0CCE5EAB}"/>
              </a:ext>
            </a:extLst>
          </p:cNvPr>
          <p:cNvSpPr txBox="1"/>
          <p:nvPr/>
        </p:nvSpPr>
        <p:spPr>
          <a:xfrm>
            <a:off x="10393680" y="5915353"/>
            <a:ext cx="13027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50">
                <a:solidFill>
                  <a:schemeClr val="tx1">
                    <a:lumMod val="65000"/>
                    <a:lumOff val="35000"/>
                  </a:schemeClr>
                </a:solidFill>
              </a:rPr>
              <a:t>Lähde: Nord </a:t>
            </a:r>
            <a:r>
              <a:rPr lang="fi-FI" sz="105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Pool</a:t>
            </a:r>
            <a:endParaRPr lang="en-US" sz="105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21865294-037D-16A2-2561-2811E7CE5452}"/>
              </a:ext>
            </a:extLst>
          </p:cNvPr>
          <p:cNvSpPr txBox="1"/>
          <p:nvPr/>
        </p:nvSpPr>
        <p:spPr>
          <a:xfrm>
            <a:off x="7265253" y="2013417"/>
            <a:ext cx="40885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>
                <a:solidFill>
                  <a:schemeClr val="tx1">
                    <a:lumMod val="65000"/>
                    <a:lumOff val="35000"/>
                  </a:schemeClr>
                </a:solidFill>
              </a:rPr>
              <a:t>Tammi-huhtikuussa Suomessa olivat Euroopan edullisimmat sähkön tukkuhinnat yhdessä Ruotsin kanssa.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>
                <a:solidFill>
                  <a:schemeClr val="tx1">
                    <a:lumMod val="65000"/>
                    <a:lumOff val="35000"/>
                  </a:schemeClr>
                </a:solidFill>
              </a:rPr>
              <a:t>Hinnat nousivat, kun Venäjän sähköntuonti loppui ja kaasu kallistui.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>
                <a:solidFill>
                  <a:schemeClr val="tx1">
                    <a:lumMod val="65000"/>
                    <a:lumOff val="35000"/>
                  </a:schemeClr>
                </a:solidFill>
              </a:rPr>
              <a:t>Marraskuun lopulla ja joulukuun alussa oli kylmä, heikkotuulinen sää laajalti Keski- ja Luoteis-Euroopassa.</a:t>
            </a:r>
          </a:p>
        </p:txBody>
      </p:sp>
    </p:spTree>
    <p:extLst>
      <p:ext uri="{BB962C8B-B14F-4D97-AF65-F5344CB8AC3E}">
        <p14:creationId xmlns:p14="http://schemas.microsoft.com/office/powerpoint/2010/main" val="3930109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C5E0D6-2ED6-08EB-5A68-D4BB28B6E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080" y="365125"/>
            <a:ext cx="10393553" cy="896073"/>
          </a:xfrm>
        </p:spPr>
        <p:txBody>
          <a:bodyPr>
            <a:normAutofit fontScale="90000"/>
          </a:bodyPr>
          <a:lstStyle/>
          <a:p>
            <a:r>
              <a:rPr lang="fi-FI">
                <a:cs typeface="Calibri"/>
              </a:rPr>
              <a:t>Hintaero Suomen ja Ruotsin välillä kasvoi edelleen</a:t>
            </a:r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CC7F943-ACEB-D7A0-4657-6FB10BE07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EABF1-F421-3D4A-B156-8B2510367E3F}" type="datetime1">
              <a:rPr lang="fi-FI" noProof="0" smtClean="0"/>
              <a:t>5.1.2023</a:t>
            </a:fld>
            <a:endParaRPr lang="fi-FI" noProof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298E5BA-3E47-5CC9-BD4D-F364399E3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Tekijä tai esityksen 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42AE06F-EDAE-0BB3-D30A-DFA5D19BF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9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E14BD4-9C7C-9AB5-257B-60E2516357D9}"/>
              </a:ext>
            </a:extLst>
          </p:cNvPr>
          <p:cNvSpPr txBox="1"/>
          <p:nvPr/>
        </p:nvSpPr>
        <p:spPr>
          <a:xfrm>
            <a:off x="9895482" y="5930742"/>
            <a:ext cx="13866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>
                <a:solidFill>
                  <a:schemeClr val="tx1">
                    <a:lumMod val="65000"/>
                    <a:lumOff val="35000"/>
                  </a:schemeClr>
                </a:solidFill>
              </a:rPr>
              <a:t>Lähde: Nord </a:t>
            </a:r>
            <a:r>
              <a:rPr lang="fi-FI" sz="100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Pool</a:t>
            </a:r>
            <a:endParaRPr lang="en-US" sz="10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15" name="Chart 1">
            <a:extLst>
              <a:ext uri="{FF2B5EF4-FFF2-40B4-BE49-F238E27FC236}">
                <a16:creationId xmlns:a16="http://schemas.microsoft.com/office/drawing/2014/main" id="{BE53D50A-15FD-CC6B-8E37-F540572189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2106466"/>
              </p:ext>
            </p:extLst>
          </p:nvPr>
        </p:nvGraphicFramePr>
        <p:xfrm>
          <a:off x="614362" y="1825625"/>
          <a:ext cx="6052241" cy="4435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kstiruutu 2">
            <a:extLst>
              <a:ext uri="{FF2B5EF4-FFF2-40B4-BE49-F238E27FC236}">
                <a16:creationId xmlns:a16="http://schemas.microsoft.com/office/drawing/2014/main" id="{4BF86256-25FE-F36A-2968-5F18FDD6BA2C}"/>
              </a:ext>
            </a:extLst>
          </p:cNvPr>
          <p:cNvSpPr txBox="1"/>
          <p:nvPr/>
        </p:nvSpPr>
        <p:spPr>
          <a:xfrm>
            <a:off x="6888480" y="1735164"/>
            <a:ext cx="461554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>
                <a:solidFill>
                  <a:schemeClr val="tx1">
                    <a:lumMod val="65000"/>
                    <a:lumOff val="35000"/>
                  </a:schemeClr>
                </a:solidFill>
              </a:rPr>
              <a:t>Suomen ja Ruotsin hintaero syntyy siitä, että maiden välinen siirtokapasiteetti ei ole riittävä siirtämään edullisempaa sähköä naapuriin.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>
                <a:solidFill>
                  <a:schemeClr val="tx1">
                    <a:lumMod val="65000"/>
                    <a:lumOff val="35000"/>
                  </a:schemeClr>
                </a:solidFill>
              </a:rPr>
              <a:t>Viime vuosina Suomi on yleensä tuonut sähköä mittavasti Ruotsista.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>
                <a:solidFill>
                  <a:schemeClr val="tx1">
                    <a:lumMod val="65000"/>
                    <a:lumOff val="35000"/>
                  </a:schemeClr>
                </a:solidFill>
              </a:rPr>
              <a:t>Suomen haaste on, että tuotantokykymme ei ole riittävän suuri. Pakkasilla kovan kulutuksen aikaan tai heikon tuulen vallitessa hinnat voivat nousta hyvin korkeiksi, vaikka Ruotsissa sähkö olisi edullisempaa.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>
                <a:solidFill>
                  <a:schemeClr val="tx1">
                    <a:lumMod val="65000"/>
                    <a:lumOff val="35000"/>
                  </a:schemeClr>
                </a:solidFill>
              </a:rPr>
              <a:t>Oman sähköntuotannon lisääminen ja siirtokapasiteetin kasvattaminen alentavat hintaeroa.</a:t>
            </a:r>
          </a:p>
        </p:txBody>
      </p:sp>
    </p:spTree>
    <p:extLst>
      <p:ext uri="{BB962C8B-B14F-4D97-AF65-F5344CB8AC3E}">
        <p14:creationId xmlns:p14="http://schemas.microsoft.com/office/powerpoint/2010/main" val="4188224576"/>
      </p:ext>
    </p:extLst>
  </p:cSld>
  <p:clrMapOvr>
    <a:masterClrMapping/>
  </p:clrMapOvr>
</p:sld>
</file>

<file path=ppt/theme/theme1.xml><?xml version="1.0" encoding="utf-8"?>
<a:theme xmlns:a="http://schemas.openxmlformats.org/drawingml/2006/main" name="Energiateollisuus">
  <a:themeElements>
    <a:clrScheme name="Energiateollisuus">
      <a:dk1>
        <a:srgbClr val="000000"/>
      </a:dk1>
      <a:lt1>
        <a:srgbClr val="FFFFFF"/>
      </a:lt1>
      <a:dk2>
        <a:srgbClr val="DB5800"/>
      </a:dk2>
      <a:lt2>
        <a:srgbClr val="E7E6E6"/>
      </a:lt2>
      <a:accent1>
        <a:srgbClr val="460D56"/>
      </a:accent1>
      <a:accent2>
        <a:srgbClr val="9E78B2"/>
      </a:accent2>
      <a:accent3>
        <a:srgbClr val="B21C58"/>
      </a:accent3>
      <a:accent4>
        <a:srgbClr val="EA7911"/>
      </a:accent4>
      <a:accent5>
        <a:srgbClr val="4EADBB"/>
      </a:accent5>
      <a:accent6>
        <a:srgbClr val="14B063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>
            <a:solidFill>
              <a:schemeClr val="tx1">
                <a:lumMod val="65000"/>
                <a:lumOff val="3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sitys2" id="{B179E2A7-B354-4C4E-81D6-3E833DB005BE}" vid="{DA61C454-97BD-44AD-B3FA-76AD34172A0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023BE75E6072349999047A5FA9D42AC" ma:contentTypeVersion="16" ma:contentTypeDescription="Create a new document." ma:contentTypeScope="" ma:versionID="473892cb26a74bf78eed7bc52b11af98">
  <xsd:schema xmlns:xsd="http://www.w3.org/2001/XMLSchema" xmlns:xs="http://www.w3.org/2001/XMLSchema" xmlns:p="http://schemas.microsoft.com/office/2006/metadata/properties" xmlns:ns2="2c39e6aa-46e8-428a-81cc-27a4ca9f5229" xmlns:ns3="f3637f4e-3105-4f21-b1b4-ef4680048a14" targetNamespace="http://schemas.microsoft.com/office/2006/metadata/properties" ma:root="true" ma:fieldsID="b66235e915d4b44b0f712238323a030c" ns2:_="" ns3:_="">
    <xsd:import namespace="2c39e6aa-46e8-428a-81cc-27a4ca9f5229"/>
    <xsd:import namespace="f3637f4e-3105-4f21-b1b4-ef4680048a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39e6aa-46e8-428a-81cc-27a4ca9f52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ternalName="MediaServiceLocatio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82b0897a-976a-40fc-9eb3-43b30155ff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637f4e-3105-4f21-b1b4-ef4680048a14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bdb7821-bbcb-453a-9820-f8d58f23fe74}" ma:internalName="TaxCatchAll" ma:showField="CatchAllData" ma:web="f3637f4e-3105-4f21-b1b4-ef4680048a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3637f4e-3105-4f21-b1b4-ef4680048a14" xsi:nil="true"/>
    <lcf76f155ced4ddcb4097134ff3c332f xmlns="2c39e6aa-46e8-428a-81cc-27a4ca9f522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21C2E8C-3DB1-4035-AC1C-E4035ED7BDE2}">
  <ds:schemaRefs>
    <ds:schemaRef ds:uri="2c39e6aa-46e8-428a-81cc-27a4ca9f5229"/>
    <ds:schemaRef ds:uri="f3637f4e-3105-4f21-b1b4-ef4680048a1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447FB114-128A-427F-8B62-338BC6A2993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AF10C51-501C-4290-943B-5DCECF85F796}">
  <ds:schemaRefs>
    <ds:schemaRef ds:uri="http://schemas.microsoft.com/office/2006/documentManagement/types"/>
    <ds:schemaRef ds:uri="http://schemas.microsoft.com/office/2006/metadata/properties"/>
    <ds:schemaRef ds:uri="http://purl.org/dc/elements/1.1/"/>
    <ds:schemaRef ds:uri="2c39e6aa-46e8-428a-81cc-27a4ca9f5229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f3637f4e-3105-4f21-b1b4-ef4680048a14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Energiateollisuus</Template>
  <TotalTime>0</TotalTime>
  <Words>736</Words>
  <Application>Microsoft Office PowerPoint</Application>
  <PresentationFormat>Widescreen</PresentationFormat>
  <Paragraphs>104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Lucida Grande</vt:lpstr>
      <vt:lpstr>Energiateollisuus</vt:lpstr>
      <vt:lpstr>Sähkön tukkuhinnat 2022  - luvut, syyt ja näkymät</vt:lpstr>
      <vt:lpstr>Vuonna 2022 sähkön tukkuhinta Suomessa oli merkittävästi korkeampi kuin aiempina vuosina</vt:lpstr>
      <vt:lpstr>Sähkön hinta Suomessa oli koko EU:n toiseksi alin  - hintaerot suuret Keski-Eurooppaan verrattuna</vt:lpstr>
      <vt:lpstr>Sähkön hinta nousi Euroopassa pääosin Venäjän maakaasun ja muun energian vähetessä markkinoilta</vt:lpstr>
      <vt:lpstr>Sähkön hinta on seurannut Keski-Euroopassa maakaasun moninkertaistunutta hintaa</vt:lpstr>
      <vt:lpstr>Kaasun lisäksi kuuma ja kuiva kesä sekä haasteet ydinvoimaloissa vaikuttivat osaltaan kriisiin</vt:lpstr>
      <vt:lpstr>Korkeat hinnat eivät ole Suomen ilmiö</vt:lpstr>
      <vt:lpstr>Sähkön hinnanvaihtelut ovat olleet tänä vuonna suuria – korkeimmat hinnat elokuussa ja joulukuun alkupuolella</vt:lpstr>
      <vt:lpstr>Hintaero Suomen ja Ruotsin välillä kasvoi edelleen</vt:lpstr>
      <vt:lpstr>Näkymät sähkön hintojen osalta ovat lupaavat erityisesti Suomen ja Ruotsin osalta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Sähkön hintatilastot 2022</dc:title>
  <dc:creator>Liedes Veli-Petteri</dc:creator>
  <cp:lastModifiedBy>Liedes Veli-Petteri</cp:lastModifiedBy>
  <cp:revision>1</cp:revision>
  <dcterms:created xsi:type="dcterms:W3CDTF">2022-12-29T09:13:20Z</dcterms:created>
  <dcterms:modified xsi:type="dcterms:W3CDTF">2023-01-05T10:10:36Z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0x010100C023BE75E6072349999047A5FA9D42AC</vt:lpwstr>
  </property>
</Properties>
</file>