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0" r:id="rId2"/>
    <p:sldId id="380" r:id="rId3"/>
    <p:sldId id="438" r:id="rId4"/>
    <p:sldId id="447" r:id="rId5"/>
    <p:sldId id="480" r:id="rId6"/>
    <p:sldId id="483" r:id="rId7"/>
    <p:sldId id="482" r:id="rId8"/>
    <p:sldId id="484" r:id="rId9"/>
    <p:sldId id="485" r:id="rId10"/>
    <p:sldId id="486" r:id="rId11"/>
    <p:sldId id="481" r:id="rId12"/>
    <p:sldId id="488" r:id="rId13"/>
    <p:sldId id="487" r:id="rId14"/>
  </p:sldIdLst>
  <p:sldSz cx="9144000" cy="6858000" type="screen4x3"/>
  <p:notesSz cx="6858000" cy="99472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7B37CB-0347-4341-BC8B-51CE8E8D1C6A}">
          <p14:sldIdLst>
            <p14:sldId id="290"/>
            <p14:sldId id="380"/>
            <p14:sldId id="438"/>
            <p14:sldId id="447"/>
            <p14:sldId id="480"/>
            <p14:sldId id="483"/>
            <p14:sldId id="482"/>
            <p14:sldId id="484"/>
            <p14:sldId id="485"/>
            <p14:sldId id="486"/>
            <p14:sldId id="481"/>
            <p14:sldId id="488"/>
            <p14:sldId id="487"/>
          </p14:sldIdLst>
        </p14:section>
        <p14:section name="Untitled Section" id="{E8D3F4C0-8332-40C2-92E4-2BF8A8A1C88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C51"/>
    <a:srgbClr val="FFFFFF"/>
    <a:srgbClr val="FAA31D"/>
    <a:srgbClr val="005697"/>
    <a:srgbClr val="C8D300"/>
    <a:srgbClr val="C0C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08" cy="498963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177" y="0"/>
            <a:ext cx="2971208" cy="498963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42AC3B18-9FF2-4B5C-A9E7-BA1252B7C8CC}" type="datetimeFigureOut">
              <a:rPr lang="fi-FI" smtClean="0"/>
              <a:t>25.1.2017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312"/>
            <a:ext cx="2971208" cy="49896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177" y="9448312"/>
            <a:ext cx="2971208" cy="49896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361F98B2-59C6-4AC3-8DB7-A099A7BA17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23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88CAE5BC-12A9-4B7E-A45F-65848BA4E78B}" type="datetimeFigureOut">
              <a:rPr lang="fi-FI" smtClean="0"/>
              <a:t>25.1.2017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6FD5D1BF-2006-4CA9-8FC7-84D8AD4565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21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3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9.jpeg"/><Relationship Id="rId10" Type="http://schemas.openxmlformats.org/officeDocument/2006/relationships/image" Target="../media/image16.gif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1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TN-EN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5907117"/>
            <a:ext cx="2723501" cy="950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267" y="2372252"/>
            <a:ext cx="7772400" cy="2387600"/>
          </a:xfrm>
        </p:spPr>
        <p:txBody>
          <a:bodyPr anchor="b"/>
          <a:lstStyle>
            <a:lvl1pPr algn="l">
              <a:defRPr sz="6000" b="1">
                <a:solidFill>
                  <a:srgbClr val="0056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471" y="4843747"/>
            <a:ext cx="7772400" cy="111562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105946" y="6356351"/>
            <a:ext cx="2057400" cy="365125"/>
          </a:xfrm>
        </p:spPr>
        <p:txBody>
          <a:bodyPr/>
          <a:lstStyle/>
          <a:p>
            <a:fld id="{79BC9929-0D86-440F-8DD8-33D43E26E26C}" type="datetime1">
              <a:rPr lang="fi-FI" smtClean="0"/>
              <a:t>25.1.2017</a:t>
            </a:fld>
            <a:endParaRPr lang="fi-FI"/>
          </a:p>
        </p:txBody>
      </p:sp>
      <p:pic>
        <p:nvPicPr>
          <p:cNvPr id="5" name="Kuva 4" descr="SET logo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05" y="0"/>
            <a:ext cx="2899556" cy="8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64622" y="3467524"/>
            <a:ext cx="1215851" cy="1215851"/>
          </a:xfrm>
          <a:prstGeom prst="ellipse">
            <a:avLst/>
          </a:prstGeom>
          <a:solidFill>
            <a:srgbClr val="FAA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-513101" y="4898736"/>
            <a:ext cx="1101560" cy="1101560"/>
          </a:xfrm>
          <a:prstGeom prst="ellipse">
            <a:avLst/>
          </a:prstGeom>
          <a:solidFill>
            <a:srgbClr val="00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77448"/>
            <a:ext cx="7886700" cy="1325563"/>
          </a:xfrm>
        </p:spPr>
        <p:txBody>
          <a:bodyPr/>
          <a:lstStyle>
            <a:lvl1pPr>
              <a:defRPr baseline="0">
                <a:solidFill>
                  <a:srgbClr val="FAA31D"/>
                </a:solidFill>
              </a:defRPr>
            </a:lvl1pPr>
          </a:lstStyle>
          <a:p>
            <a:r>
              <a:rPr lang="en-US" dirty="0" smtClean="0"/>
              <a:t>WP4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53187"/>
            <a:ext cx="7886700" cy="42715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B3E8-484F-44AD-A60E-5A47B4680442}" type="datetime1">
              <a:rPr lang="fi-FI" smtClean="0"/>
              <a:t>25.1.2017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val 14"/>
          <p:cNvSpPr/>
          <p:nvPr userDrawn="1"/>
        </p:nvSpPr>
        <p:spPr>
          <a:xfrm>
            <a:off x="7032685" y="52419"/>
            <a:ext cx="1390918" cy="1390918"/>
          </a:xfrm>
          <a:prstGeom prst="ellipse">
            <a:avLst/>
          </a:prstGeom>
          <a:solidFill>
            <a:srgbClr val="C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7486650" y="1651060"/>
            <a:ext cx="1873792" cy="1873792"/>
          </a:xfrm>
          <a:prstGeom prst="ellipse">
            <a:avLst/>
          </a:prstGeom>
          <a:solidFill>
            <a:srgbClr val="C0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771" y="1952835"/>
            <a:ext cx="1365550" cy="1365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208" y="234000"/>
            <a:ext cx="884618" cy="884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8" y="3658869"/>
            <a:ext cx="873677" cy="873677"/>
          </a:xfrm>
          <a:prstGeom prst="rect">
            <a:avLst/>
          </a:prstGeom>
        </p:spPr>
      </p:pic>
      <p:pic>
        <p:nvPicPr>
          <p:cNvPr id="20" name="Kuva 19" descr="STN-ENG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6043482"/>
            <a:ext cx="2332927" cy="814518"/>
          </a:xfrm>
          <a:prstGeom prst="rect">
            <a:avLst/>
          </a:prstGeom>
        </p:spPr>
      </p:pic>
      <p:pic>
        <p:nvPicPr>
          <p:cNvPr id="21" name="Kuva 20" descr="SET logoC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3" y="0"/>
            <a:ext cx="2279784" cy="6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aupunk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67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2706"/>
            <a:ext cx="7886700" cy="1325563"/>
          </a:xfrm>
        </p:spPr>
        <p:txBody>
          <a:bodyPr/>
          <a:lstStyle>
            <a:lvl1pPr>
              <a:defRPr>
                <a:solidFill>
                  <a:srgbClr val="0056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65289"/>
            <a:ext cx="3886200" cy="42116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65289"/>
            <a:ext cx="3886200" cy="42116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B3E8-484F-44AD-A60E-5A47B4680442}" type="datetime1">
              <a:rPr lang="fi-FI" smtClean="0"/>
              <a:t>25.1.2017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STN-EN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6043482"/>
            <a:ext cx="2332927" cy="814518"/>
          </a:xfrm>
          <a:prstGeom prst="rect">
            <a:avLst/>
          </a:prstGeom>
        </p:spPr>
      </p:pic>
      <p:pic>
        <p:nvPicPr>
          <p:cNvPr id="12" name="Kuva 11" descr="SET logoC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3" y="0"/>
            <a:ext cx="2279784" cy="6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6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uul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1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410"/>
            <a:ext cx="7886700" cy="1325563"/>
          </a:xfrm>
        </p:spPr>
        <p:txBody>
          <a:bodyPr/>
          <a:lstStyle>
            <a:lvl1pPr>
              <a:defRPr>
                <a:solidFill>
                  <a:srgbClr val="FAA3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29960"/>
            <a:ext cx="7886700" cy="3845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B3E8-484F-44AD-A60E-5A47B4680442}" type="datetime1">
              <a:rPr lang="fi-FI" smtClean="0"/>
              <a:t>25.1.2017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STN-EN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6043482"/>
            <a:ext cx="2332927" cy="814518"/>
          </a:xfrm>
          <a:prstGeom prst="rect">
            <a:avLst/>
          </a:prstGeom>
        </p:spPr>
      </p:pic>
      <p:pic>
        <p:nvPicPr>
          <p:cNvPr id="11" name="Kuva 10" descr="SET logoC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3" y="0"/>
            <a:ext cx="2279784" cy="6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4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 userDrawn="1"/>
        </p:nvSpPr>
        <p:spPr>
          <a:xfrm>
            <a:off x="6526213" y="0"/>
            <a:ext cx="2620172" cy="6894373"/>
          </a:xfrm>
          <a:custGeom>
            <a:avLst/>
            <a:gdLst>
              <a:gd name="connsiteX0" fmla="*/ 0 w 6139543"/>
              <a:gd name="connsiteY0" fmla="*/ 2646355 h 5292709"/>
              <a:gd name="connsiteX1" fmla="*/ 1323177 w 6139543"/>
              <a:gd name="connsiteY1" fmla="*/ 1 h 5292709"/>
              <a:gd name="connsiteX2" fmla="*/ 4816366 w 6139543"/>
              <a:gd name="connsiteY2" fmla="*/ 1 h 5292709"/>
              <a:gd name="connsiteX3" fmla="*/ 6139543 w 6139543"/>
              <a:gd name="connsiteY3" fmla="*/ 2646355 h 5292709"/>
              <a:gd name="connsiteX4" fmla="*/ 4816366 w 6139543"/>
              <a:gd name="connsiteY4" fmla="*/ 5292708 h 5292709"/>
              <a:gd name="connsiteX5" fmla="*/ 1323177 w 6139543"/>
              <a:gd name="connsiteY5" fmla="*/ 5292708 h 5292709"/>
              <a:gd name="connsiteX6" fmla="*/ 0 w 6139543"/>
              <a:gd name="connsiteY6" fmla="*/ 2646355 h 5292709"/>
              <a:gd name="connsiteX0" fmla="*/ 0 w 6139543"/>
              <a:gd name="connsiteY0" fmla="*/ 2646354 h 5292707"/>
              <a:gd name="connsiteX1" fmla="*/ 3993805 w 6139543"/>
              <a:gd name="connsiteY1" fmla="*/ 14514 h 5292707"/>
              <a:gd name="connsiteX2" fmla="*/ 4816366 w 6139543"/>
              <a:gd name="connsiteY2" fmla="*/ 0 h 5292707"/>
              <a:gd name="connsiteX3" fmla="*/ 6139543 w 6139543"/>
              <a:gd name="connsiteY3" fmla="*/ 2646354 h 5292707"/>
              <a:gd name="connsiteX4" fmla="*/ 4816366 w 6139543"/>
              <a:gd name="connsiteY4" fmla="*/ 5292707 h 5292707"/>
              <a:gd name="connsiteX5" fmla="*/ 1323177 w 6139543"/>
              <a:gd name="connsiteY5" fmla="*/ 5292707 h 5292707"/>
              <a:gd name="connsiteX6" fmla="*/ 0 w 6139543"/>
              <a:gd name="connsiteY6" fmla="*/ 2646354 h 5292707"/>
              <a:gd name="connsiteX0" fmla="*/ 0 w 6139543"/>
              <a:gd name="connsiteY0" fmla="*/ 2646354 h 5321735"/>
              <a:gd name="connsiteX1" fmla="*/ 3993805 w 6139543"/>
              <a:gd name="connsiteY1" fmla="*/ 14514 h 5321735"/>
              <a:gd name="connsiteX2" fmla="*/ 4816366 w 6139543"/>
              <a:gd name="connsiteY2" fmla="*/ 0 h 5321735"/>
              <a:gd name="connsiteX3" fmla="*/ 6139543 w 6139543"/>
              <a:gd name="connsiteY3" fmla="*/ 2646354 h 5321735"/>
              <a:gd name="connsiteX4" fmla="*/ 4816366 w 6139543"/>
              <a:gd name="connsiteY4" fmla="*/ 5292707 h 5321735"/>
              <a:gd name="connsiteX5" fmla="*/ 4167977 w 6139543"/>
              <a:gd name="connsiteY5" fmla="*/ 5321735 h 5321735"/>
              <a:gd name="connsiteX6" fmla="*/ 0 w 6139543"/>
              <a:gd name="connsiteY6" fmla="*/ 2646354 h 5321735"/>
              <a:gd name="connsiteX0" fmla="*/ 1463566 w 2145738"/>
              <a:gd name="connsiteY0" fmla="*/ 2689897 h 5321735"/>
              <a:gd name="connsiteX1" fmla="*/ 0 w 2145738"/>
              <a:gd name="connsiteY1" fmla="*/ 14514 h 5321735"/>
              <a:gd name="connsiteX2" fmla="*/ 822561 w 2145738"/>
              <a:gd name="connsiteY2" fmla="*/ 0 h 5321735"/>
              <a:gd name="connsiteX3" fmla="*/ 2145738 w 2145738"/>
              <a:gd name="connsiteY3" fmla="*/ 2646354 h 5321735"/>
              <a:gd name="connsiteX4" fmla="*/ 822561 w 2145738"/>
              <a:gd name="connsiteY4" fmla="*/ 5292707 h 5321735"/>
              <a:gd name="connsiteX5" fmla="*/ 174172 w 2145738"/>
              <a:gd name="connsiteY5" fmla="*/ 5321735 h 5321735"/>
              <a:gd name="connsiteX6" fmla="*/ 1463566 w 2145738"/>
              <a:gd name="connsiteY6" fmla="*/ 2689897 h 5321735"/>
              <a:gd name="connsiteX0" fmla="*/ 1340327 w 2022499"/>
              <a:gd name="connsiteY0" fmla="*/ 2689897 h 5321735"/>
              <a:gd name="connsiteX1" fmla="*/ 0 w 2022499"/>
              <a:gd name="connsiteY1" fmla="*/ 3311 h 5321735"/>
              <a:gd name="connsiteX2" fmla="*/ 699322 w 2022499"/>
              <a:gd name="connsiteY2" fmla="*/ 0 h 5321735"/>
              <a:gd name="connsiteX3" fmla="*/ 2022499 w 2022499"/>
              <a:gd name="connsiteY3" fmla="*/ 2646354 h 5321735"/>
              <a:gd name="connsiteX4" fmla="*/ 699322 w 2022499"/>
              <a:gd name="connsiteY4" fmla="*/ 5292707 h 5321735"/>
              <a:gd name="connsiteX5" fmla="*/ 50933 w 2022499"/>
              <a:gd name="connsiteY5" fmla="*/ 5321735 h 5321735"/>
              <a:gd name="connsiteX6" fmla="*/ 1340327 w 2022499"/>
              <a:gd name="connsiteY6" fmla="*/ 2689897 h 532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499" h="5321735">
                <a:moveTo>
                  <a:pt x="1340327" y="2689897"/>
                </a:moveTo>
                <a:lnTo>
                  <a:pt x="0" y="3311"/>
                </a:lnTo>
                <a:lnTo>
                  <a:pt x="699322" y="0"/>
                </a:lnTo>
                <a:lnTo>
                  <a:pt x="2022499" y="2646354"/>
                </a:lnTo>
                <a:lnTo>
                  <a:pt x="699322" y="5292707"/>
                </a:lnTo>
                <a:lnTo>
                  <a:pt x="50933" y="5321735"/>
                </a:lnTo>
                <a:lnTo>
                  <a:pt x="1340327" y="2689897"/>
                </a:lnTo>
                <a:close/>
              </a:path>
            </a:pathLst>
          </a:custGeom>
          <a:solidFill>
            <a:srgbClr val="C0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7880"/>
            <a:ext cx="7886700" cy="1325563"/>
          </a:xfrm>
        </p:spPr>
        <p:txBody>
          <a:bodyPr/>
          <a:lstStyle>
            <a:lvl1pPr>
              <a:defRPr>
                <a:solidFill>
                  <a:srgbClr val="FAA3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86376"/>
            <a:ext cx="6188503" cy="40970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B3E8-484F-44AD-A60E-5A47B4680442}" type="datetime1">
              <a:rPr lang="fi-FI" smtClean="0"/>
              <a:t>25.1.2017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 descr="STN-EN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6043482"/>
            <a:ext cx="2332927" cy="814518"/>
          </a:xfrm>
          <a:prstGeom prst="rect">
            <a:avLst/>
          </a:prstGeom>
        </p:spPr>
      </p:pic>
      <p:pic>
        <p:nvPicPr>
          <p:cNvPr id="13" name="Kuva 12" descr="SET logo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3" y="0"/>
            <a:ext cx="2279784" cy="671048"/>
          </a:xfrm>
          <a:prstGeom prst="rect">
            <a:avLst/>
          </a:prstGeom>
        </p:spPr>
      </p:pic>
      <p:pic>
        <p:nvPicPr>
          <p:cNvPr id="8" name="Kuva 7" descr="Mas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853" y="2074209"/>
            <a:ext cx="2057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91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33" y="665165"/>
            <a:ext cx="8265017" cy="1231854"/>
          </a:xfrm>
        </p:spPr>
        <p:txBody>
          <a:bodyPr/>
          <a:lstStyle>
            <a:lvl1pPr>
              <a:defRPr>
                <a:solidFill>
                  <a:srgbClr val="FAA3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1228" y="1880313"/>
            <a:ext cx="6094122" cy="42331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B3E8-484F-44AD-A60E-5A47B4680442}" type="datetime1">
              <a:rPr lang="fi-FI" smtClean="0"/>
              <a:t>25.1.2017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STN-EN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6043482"/>
            <a:ext cx="2332927" cy="814518"/>
          </a:xfrm>
          <a:prstGeom prst="rect">
            <a:avLst/>
          </a:prstGeom>
        </p:spPr>
      </p:pic>
      <p:pic>
        <p:nvPicPr>
          <p:cNvPr id="15" name="Kuva 14" descr="SET logo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3" y="0"/>
            <a:ext cx="2279784" cy="671048"/>
          </a:xfrm>
          <a:prstGeom prst="rect">
            <a:avLst/>
          </a:prstGeom>
        </p:spPr>
      </p:pic>
      <p:pic>
        <p:nvPicPr>
          <p:cNvPr id="8" name="Kuva 7" descr="Ikkuna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1" y="2011297"/>
            <a:ext cx="2070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2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rot="6539224">
            <a:off x="8600785" y="5251407"/>
            <a:ext cx="306863" cy="405223"/>
          </a:xfrm>
          <a:prstGeom prst="rect">
            <a:avLst/>
          </a:prstGeom>
          <a:noFill/>
          <a:ln w="28575">
            <a:solidFill>
              <a:srgbClr val="FAA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951661"/>
            <a:ext cx="8320670" cy="1249255"/>
          </a:xfrm>
        </p:spPr>
        <p:txBody>
          <a:bodyPr/>
          <a:lstStyle>
            <a:lvl1pPr>
              <a:defRPr>
                <a:solidFill>
                  <a:srgbClr val="C8D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2223763"/>
            <a:ext cx="7884059" cy="36695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D64B3E8-484F-44AD-A60E-5A47B4680442}" type="datetime1">
              <a:rPr lang="fi-FI" smtClean="0"/>
              <a:t>25.1.2017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pic>
        <p:nvPicPr>
          <p:cNvPr id="20" name="Kuva 19" descr="STN-EN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6043482"/>
            <a:ext cx="2332927" cy="814518"/>
          </a:xfrm>
          <a:prstGeom prst="rect">
            <a:avLst/>
          </a:prstGeom>
        </p:spPr>
      </p:pic>
      <p:pic>
        <p:nvPicPr>
          <p:cNvPr id="21" name="Kuva 20" descr="SET logo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3" y="0"/>
            <a:ext cx="2279784" cy="671048"/>
          </a:xfrm>
          <a:prstGeom prst="rect">
            <a:avLst/>
          </a:prstGeom>
        </p:spPr>
      </p:pic>
      <p:pic>
        <p:nvPicPr>
          <p:cNvPr id="11" name="Kuva 10" descr="Busines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880" y="2367851"/>
            <a:ext cx="2877120" cy="34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3" y="6068797"/>
            <a:ext cx="2093268" cy="730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169" y="6136195"/>
            <a:ext cx="2175483" cy="6403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14989" y="4710659"/>
            <a:ext cx="755867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8D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www.smartenergytransition.fi</a:t>
            </a:r>
            <a:endParaRPr lang="en-US" sz="4500" b="0" dirty="0">
              <a:solidFill>
                <a:srgbClr val="C8D3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3505" y="3749779"/>
            <a:ext cx="8320670" cy="105437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Kuva 1" descr="Tiimi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6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1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E45-FC10-4702-A660-3421152B8CC1}" type="datetime1">
              <a:rPr lang="fi-FI" smtClean="0"/>
              <a:t>25.1.2017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446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5049-0990-4493-902E-07D812CC522F}" type="datetime1">
              <a:rPr lang="fi-FI" smtClean="0"/>
              <a:t>25.1.2017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27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Mustavalkopalki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781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46788"/>
            <a:ext cx="7734501" cy="2179884"/>
          </a:xfrm>
        </p:spPr>
        <p:txBody>
          <a:bodyPr anchor="b"/>
          <a:lstStyle>
            <a:lvl1pPr>
              <a:defRPr sz="6000" b="1">
                <a:solidFill>
                  <a:srgbClr val="FAA3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130886"/>
            <a:ext cx="8004957" cy="8221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DC82-D3D0-44AB-8AE1-BB0FDFFB0292}" type="datetime1">
              <a:rPr lang="fi-FI" smtClean="0"/>
              <a:t>25.1.2017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2" y="61939"/>
            <a:ext cx="3667823" cy="1033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4" y="6152371"/>
            <a:ext cx="2021049" cy="7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8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44579" y="1530801"/>
            <a:ext cx="78867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4579" y="4520995"/>
            <a:ext cx="7886700" cy="5878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3A0DC82-D3D0-44AB-8AE1-BB0FDFFB0292}" type="datetime1">
              <a:rPr lang="fi-FI" smtClean="0"/>
              <a:t>25.1.2017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025" y="-443489"/>
            <a:ext cx="6663506" cy="4340728"/>
          </a:xfrm>
          <a:prstGeom prst="rect">
            <a:avLst/>
          </a:prstGeom>
        </p:spPr>
      </p:pic>
      <p:pic>
        <p:nvPicPr>
          <p:cNvPr id="12" name="Kuva 11" descr="STN-EN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5907117"/>
            <a:ext cx="2723501" cy="950883"/>
          </a:xfrm>
          <a:prstGeom prst="rect">
            <a:avLst/>
          </a:prstGeom>
        </p:spPr>
      </p:pic>
      <p:pic>
        <p:nvPicPr>
          <p:cNvPr id="13" name="Kuva 12" descr="SET logoC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05" y="0"/>
            <a:ext cx="2899556" cy="8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8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4337"/>
            <a:ext cx="7886700" cy="1325563"/>
          </a:xfrm>
        </p:spPr>
        <p:txBody>
          <a:bodyPr/>
          <a:lstStyle>
            <a:lvl1pPr>
              <a:defRPr>
                <a:solidFill>
                  <a:srgbClr val="C8D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9901"/>
            <a:ext cx="7886700" cy="4017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8CCA-5CFC-4AC8-B8B8-CA6764413FE7}" type="datetime1">
              <a:rPr lang="fi-FI" smtClean="0"/>
              <a:t>25.1.2017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 descr="STN-EN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3482"/>
            <a:ext cx="2332927" cy="814518"/>
          </a:xfrm>
          <a:prstGeom prst="rect">
            <a:avLst/>
          </a:prstGeom>
        </p:spPr>
      </p:pic>
      <p:pic>
        <p:nvPicPr>
          <p:cNvPr id="10" name="Kuva 9" descr="SET logo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1" y="122396"/>
            <a:ext cx="2483734" cy="7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2807594" y="3100499"/>
            <a:ext cx="4442356" cy="27313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rgbClr val="0056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Aalto University School of Business​</a:t>
            </a:r>
          </a:p>
          <a:p>
            <a:r>
              <a:rPr lang="en-US" smtClean="0"/>
              <a:t>Aalto University School of Art and Design​</a:t>
            </a:r>
          </a:p>
          <a:p>
            <a:r>
              <a:rPr lang="en-US" smtClean="0"/>
              <a:t>Finnish Environment Institute (Syke)​</a:t>
            </a:r>
          </a:p>
          <a:p>
            <a:r>
              <a:rPr lang="en-US" smtClean="0"/>
              <a:t>Consumer Society Research Centre, University of Helsinki​</a:t>
            </a:r>
          </a:p>
          <a:p>
            <a:r>
              <a:rPr lang="en-US" smtClean="0"/>
              <a:t>Lappeenranta University of Technology​</a:t>
            </a:r>
          </a:p>
          <a:p>
            <a:r>
              <a:rPr lang="en-US" smtClean="0"/>
              <a:t>Science Policy Research Unit (SPRU)/Sussex University​</a:t>
            </a:r>
          </a:p>
          <a:p>
            <a:r>
              <a:rPr lang="en-US" smtClean="0"/>
              <a:t>VATT Institute for Economic Research​</a:t>
            </a:r>
          </a:p>
          <a:p>
            <a:r>
              <a:rPr lang="en-US" smtClean="0"/>
              <a:t>VTT Technical Research Centre​</a:t>
            </a:r>
          </a:p>
          <a:p>
            <a:r>
              <a:rPr lang="en-US" smtClean="0"/>
              <a:t>Motiva, City of Lappeenranta, Heureka, FinPro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9" y="6293405"/>
            <a:ext cx="607169" cy="4683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2793" y="6381696"/>
            <a:ext cx="757156" cy="4763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290" y="6500435"/>
            <a:ext cx="1335177" cy="372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360" y="6093390"/>
            <a:ext cx="672855" cy="719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974" y="6002225"/>
            <a:ext cx="997455" cy="3723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845" y="6399101"/>
            <a:ext cx="1183583" cy="473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362" y="6476727"/>
            <a:ext cx="817540" cy="3336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470" y="6219678"/>
            <a:ext cx="780532" cy="5924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1" t="15873" r="72696"/>
          <a:stretch/>
        </p:blipFill>
        <p:spPr>
          <a:xfrm>
            <a:off x="5450751" y="5994718"/>
            <a:ext cx="810022" cy="5697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741" y="6036644"/>
            <a:ext cx="1030141" cy="362457"/>
          </a:xfrm>
          <a:prstGeom prst="rect">
            <a:avLst/>
          </a:prstGeom>
        </p:spPr>
      </p:pic>
      <p:pic>
        <p:nvPicPr>
          <p:cNvPr id="26" name="Kuva 25" descr="STN-ENG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6043482"/>
            <a:ext cx="2332927" cy="814518"/>
          </a:xfrm>
          <a:prstGeom prst="rect">
            <a:avLst/>
          </a:prstGeom>
        </p:spPr>
      </p:pic>
      <p:pic>
        <p:nvPicPr>
          <p:cNvPr id="27" name="Kuva 26" descr="SET logoCOL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05" y="122396"/>
            <a:ext cx="2483734" cy="731080"/>
          </a:xfrm>
          <a:prstGeom prst="rect">
            <a:avLst/>
          </a:prstGeom>
        </p:spPr>
      </p:pic>
      <p:pic>
        <p:nvPicPr>
          <p:cNvPr id="3" name="Kuva 2" descr="SET logoCOL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00" y="1224636"/>
            <a:ext cx="6515100" cy="1917700"/>
          </a:xfrm>
          <a:prstGeom prst="rect">
            <a:avLst/>
          </a:prstGeom>
        </p:spPr>
      </p:pic>
      <p:pic>
        <p:nvPicPr>
          <p:cNvPr id="4" name="Kuva 3" descr="SA logo EN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1155" y="46470"/>
            <a:ext cx="1905081" cy="805457"/>
          </a:xfrm>
          <a:prstGeom prst="rect">
            <a:avLst/>
          </a:prstGeom>
        </p:spPr>
      </p:pic>
      <p:pic>
        <p:nvPicPr>
          <p:cNvPr id="5" name="Kuva 4" descr="Motiva.jpe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525" y="6160021"/>
            <a:ext cx="1332060" cy="2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915743"/>
            <a:ext cx="7886700" cy="1325563"/>
          </a:xfrm>
        </p:spPr>
        <p:txBody>
          <a:bodyPr/>
          <a:lstStyle>
            <a:lvl1pPr>
              <a:defRPr>
                <a:solidFill>
                  <a:srgbClr val="FAA3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20694"/>
            <a:ext cx="3886200" cy="3756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20694"/>
            <a:ext cx="3886200" cy="37562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09093"/>
          </a:xfrm>
          <a:prstGeom prst="rect">
            <a:avLst/>
          </a:prstGeom>
          <a:solidFill>
            <a:srgbClr val="FAA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77601"/>
            <a:ext cx="9144001" cy="166487"/>
          </a:xfrm>
          <a:prstGeom prst="rect">
            <a:avLst/>
          </a:prstGeom>
          <a:solidFill>
            <a:srgbClr val="C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640613"/>
            <a:ext cx="9144001" cy="110880"/>
          </a:xfrm>
          <a:prstGeom prst="rect">
            <a:avLst/>
          </a:prstGeom>
          <a:solidFill>
            <a:srgbClr val="C0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7157"/>
            <a:ext cx="2093268" cy="730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28" y="6191942"/>
            <a:ext cx="2182541" cy="6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7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5850024" y="5418889"/>
            <a:ext cx="1215851" cy="1215851"/>
          </a:xfrm>
          <a:prstGeom prst="ellipse">
            <a:avLst/>
          </a:prstGeom>
          <a:solidFill>
            <a:srgbClr val="FAA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7075248" y="6135615"/>
            <a:ext cx="2149234" cy="2149234"/>
          </a:xfrm>
          <a:prstGeom prst="ellipse">
            <a:avLst/>
          </a:prstGeom>
          <a:solidFill>
            <a:srgbClr val="00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794731"/>
            <a:ext cx="7886700" cy="1325563"/>
          </a:xfrm>
        </p:spPr>
        <p:txBody>
          <a:bodyPr/>
          <a:lstStyle>
            <a:lvl1pPr>
              <a:defRPr>
                <a:solidFill>
                  <a:srgbClr val="FAA31D"/>
                </a:solidFill>
              </a:defRPr>
            </a:lvl1pPr>
          </a:lstStyle>
          <a:p>
            <a:r>
              <a:rPr lang="en-US" dirty="0" smtClean="0"/>
              <a:t>WP1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20294"/>
            <a:ext cx="7886700" cy="43483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B3E8-484F-44AD-A60E-5A47B4680442}" type="datetime1">
              <a:rPr lang="fi-FI" smtClean="0"/>
              <a:t>25.1.2017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672" y="5613074"/>
            <a:ext cx="855525" cy="855525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7595728" y="2047511"/>
            <a:ext cx="1390918" cy="1390918"/>
          </a:xfrm>
          <a:prstGeom prst="ellipse">
            <a:avLst/>
          </a:prstGeom>
          <a:solidFill>
            <a:srgbClr val="C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7615581" y="4117080"/>
            <a:ext cx="1873792" cy="1873792"/>
          </a:xfrm>
          <a:prstGeom prst="ellipse">
            <a:avLst/>
          </a:prstGeom>
          <a:solidFill>
            <a:srgbClr val="C0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Kuva 19" descr="STN-EN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6043482"/>
            <a:ext cx="2332927" cy="814518"/>
          </a:xfrm>
          <a:prstGeom prst="rect">
            <a:avLst/>
          </a:prstGeom>
        </p:spPr>
      </p:pic>
      <p:pic>
        <p:nvPicPr>
          <p:cNvPr id="21" name="Kuva 20" descr="SET logoC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05" y="122396"/>
            <a:ext cx="2483734" cy="731080"/>
          </a:xfrm>
          <a:prstGeom prst="rect">
            <a:avLst/>
          </a:prstGeom>
        </p:spPr>
      </p:pic>
      <p:pic>
        <p:nvPicPr>
          <p:cNvPr id="4" name="Kuva 3" descr="topseli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119" y="2280349"/>
            <a:ext cx="963104" cy="963104"/>
          </a:xfrm>
          <a:prstGeom prst="rect">
            <a:avLst/>
          </a:prstGeom>
        </p:spPr>
      </p:pic>
      <p:pic>
        <p:nvPicPr>
          <p:cNvPr id="8" name="Kuva 7" descr="aurinkopaneeli-ikoni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945" y="4478325"/>
            <a:ext cx="1085016" cy="10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8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7757146" y="3561114"/>
            <a:ext cx="1215851" cy="1215851"/>
          </a:xfrm>
          <a:prstGeom prst="ellipse">
            <a:avLst/>
          </a:prstGeom>
          <a:solidFill>
            <a:srgbClr val="FAA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78223"/>
            <a:ext cx="7886700" cy="1325563"/>
          </a:xfrm>
        </p:spPr>
        <p:txBody>
          <a:bodyPr/>
          <a:lstStyle>
            <a:lvl1pPr>
              <a:defRPr>
                <a:solidFill>
                  <a:srgbClr val="005697"/>
                </a:solidFill>
              </a:defRPr>
            </a:lvl1pPr>
          </a:lstStyle>
          <a:p>
            <a:r>
              <a:rPr lang="en-US" dirty="0" smtClean="0"/>
              <a:t>WP2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03786"/>
            <a:ext cx="7691102" cy="40523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B3E8-484F-44AD-A60E-5A47B4680442}" type="datetime1">
              <a:rPr lang="fi-FI" smtClean="0"/>
              <a:t>25.1.2017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val 14"/>
          <p:cNvSpPr/>
          <p:nvPr userDrawn="1"/>
        </p:nvSpPr>
        <p:spPr>
          <a:xfrm>
            <a:off x="6791191" y="-197554"/>
            <a:ext cx="1390918" cy="1390918"/>
          </a:xfrm>
          <a:prstGeom prst="ellipse">
            <a:avLst/>
          </a:prstGeom>
          <a:solidFill>
            <a:srgbClr val="C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7411834" y="1181539"/>
            <a:ext cx="1873792" cy="1873792"/>
          </a:xfrm>
          <a:prstGeom prst="ellipse">
            <a:avLst/>
          </a:prstGeom>
          <a:solidFill>
            <a:srgbClr val="C0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540" y="1530268"/>
            <a:ext cx="1182888" cy="1182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60" y="0"/>
            <a:ext cx="849780" cy="849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316" y="3799845"/>
            <a:ext cx="738388" cy="738388"/>
          </a:xfrm>
          <a:prstGeom prst="rect">
            <a:avLst/>
          </a:prstGeom>
        </p:spPr>
      </p:pic>
      <p:pic>
        <p:nvPicPr>
          <p:cNvPr id="17" name="Kuva 16" descr="STN-ENG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6043482"/>
            <a:ext cx="2332927" cy="814518"/>
          </a:xfrm>
          <a:prstGeom prst="rect">
            <a:avLst/>
          </a:prstGeom>
        </p:spPr>
      </p:pic>
      <p:pic>
        <p:nvPicPr>
          <p:cNvPr id="19" name="Kuva 18" descr="SET logoC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05" y="122396"/>
            <a:ext cx="2483734" cy="7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-80482" y="2440455"/>
            <a:ext cx="1215851" cy="1215851"/>
          </a:xfrm>
          <a:prstGeom prst="ellipse">
            <a:avLst/>
          </a:prstGeom>
          <a:solidFill>
            <a:srgbClr val="C0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64272"/>
            <a:ext cx="7886700" cy="1325563"/>
          </a:xfrm>
        </p:spPr>
        <p:txBody>
          <a:bodyPr/>
          <a:lstStyle>
            <a:lvl1pPr>
              <a:defRPr baseline="0">
                <a:solidFill>
                  <a:srgbClr val="C8D300"/>
                </a:solidFill>
              </a:defRPr>
            </a:lvl1pPr>
          </a:lstStyle>
          <a:p>
            <a:r>
              <a:rPr lang="en-US" dirty="0" smtClean="0"/>
              <a:t>WP3 &amp;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5368" y="2089835"/>
            <a:ext cx="7379982" cy="42348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B3E8-484F-44AD-A60E-5A47B4680442}" type="datetime1">
              <a:rPr lang="fi-FI" smtClean="0"/>
              <a:t>25.1.2017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val 14"/>
          <p:cNvSpPr/>
          <p:nvPr userDrawn="1"/>
        </p:nvSpPr>
        <p:spPr>
          <a:xfrm>
            <a:off x="8067790" y="144390"/>
            <a:ext cx="1039123" cy="1039123"/>
          </a:xfrm>
          <a:prstGeom prst="ellipse">
            <a:avLst/>
          </a:prstGeom>
          <a:solidFill>
            <a:srgbClr val="C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61295" y="3877042"/>
            <a:ext cx="1873792" cy="1873792"/>
          </a:xfrm>
          <a:prstGeom prst="ellipse">
            <a:avLst/>
          </a:prstGeom>
          <a:solidFill>
            <a:srgbClr val="FAA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23" y="4186050"/>
            <a:ext cx="1053736" cy="1053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08" y="2608935"/>
            <a:ext cx="790870" cy="790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863" y="294300"/>
            <a:ext cx="830976" cy="830976"/>
          </a:xfrm>
          <a:prstGeom prst="rect">
            <a:avLst/>
          </a:prstGeom>
        </p:spPr>
      </p:pic>
      <p:pic>
        <p:nvPicPr>
          <p:cNvPr id="19" name="Kuva 18" descr="STN-ENG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" y="6043482"/>
            <a:ext cx="2332927" cy="814518"/>
          </a:xfrm>
          <a:prstGeom prst="rect">
            <a:avLst/>
          </a:prstGeom>
        </p:spPr>
      </p:pic>
      <p:pic>
        <p:nvPicPr>
          <p:cNvPr id="20" name="Kuva 19" descr="SET logoC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3" y="0"/>
            <a:ext cx="2279784" cy="6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5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0594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C459-A137-435A-A761-68534110F5FC}" type="datetime1">
              <a:rPr lang="fi-FI" smtClean="0"/>
              <a:t>25.1.2017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243D-7A79-4C45-86E0-E561D541E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49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3" r:id="rId2"/>
    <p:sldLayoutId id="2147483680" r:id="rId3"/>
    <p:sldLayoutId id="2147483662" r:id="rId4"/>
    <p:sldLayoutId id="2147483690" r:id="rId5"/>
    <p:sldLayoutId id="2147483687" r:id="rId6"/>
    <p:sldLayoutId id="2147483682" r:id="rId7"/>
    <p:sldLayoutId id="2147483683" r:id="rId8"/>
    <p:sldLayoutId id="2147483684" r:id="rId9"/>
    <p:sldLayoutId id="2147483685" r:id="rId10"/>
    <p:sldLayoutId id="2147483674" r:id="rId11"/>
    <p:sldLayoutId id="2147483678" r:id="rId12"/>
    <p:sldLayoutId id="2147483676" r:id="rId13"/>
    <p:sldLayoutId id="2147483677" r:id="rId14"/>
    <p:sldLayoutId id="2147483679" r:id="rId15"/>
    <p:sldLayoutId id="2147483689" r:id="rId16"/>
    <p:sldLayoutId id="2147483666" r:id="rId17"/>
    <p:sldLayoutId id="214748366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energytransition.fi/wp-content/uploads/2017/01/Yritt&#228;jien-moninainen-toiminta-eri-areenoilla-uuden-toimialan-synnytt&#228;miseksi-Aurinkos&#228;hk&#246;toimialan-l&#228;pimurto-Suomessa-2009-2016-_julkaisu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iee.lu.se/alvar-palm/publication/fd0f2599-fb5d-4987-bdc9-c0312f47170d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solar.net/wp-admin/admin.php?page=stats&amp;view=post&amp;post=1196" TargetMode="External"/><Relationship Id="rId13" Type="http://schemas.openxmlformats.org/officeDocument/2006/relationships/hyperlink" Target="http://www.finsolar.net/wp-admin/admin.php?page=stats&amp;view=post&amp;post=1553" TargetMode="External"/><Relationship Id="rId18" Type="http://schemas.openxmlformats.org/officeDocument/2006/relationships/hyperlink" Target="http://www.finsolar.net/wp-admin/admin.php?page=stats&amp;view=post&amp;post=2622" TargetMode="External"/><Relationship Id="rId26" Type="http://schemas.openxmlformats.org/officeDocument/2006/relationships/hyperlink" Target="http://www.finsolar.net/wp-admin/admin.php?page=stats&amp;view=post&amp;post=1562" TargetMode="External"/><Relationship Id="rId3" Type="http://schemas.openxmlformats.org/officeDocument/2006/relationships/hyperlink" Target="http://www.finsolar.net/wp-admin/admin.php?page=stats&amp;view=post&amp;post=1150" TargetMode="External"/><Relationship Id="rId21" Type="http://schemas.openxmlformats.org/officeDocument/2006/relationships/hyperlink" Target="http://www.finsolar.net/wp-admin/admin.php?page=stats&amp;view=post&amp;post=1438" TargetMode="External"/><Relationship Id="rId34" Type="http://schemas.openxmlformats.org/officeDocument/2006/relationships/hyperlink" Target="http://www.finsolar.net/wp-admin/admin.php?page=stats&amp;view=post&amp;post=3738" TargetMode="External"/><Relationship Id="rId7" Type="http://schemas.openxmlformats.org/officeDocument/2006/relationships/hyperlink" Target="http://www.finsolar.net/wp-admin/admin.php?page=stats&amp;view=post&amp;post=1392" TargetMode="External"/><Relationship Id="rId12" Type="http://schemas.openxmlformats.org/officeDocument/2006/relationships/hyperlink" Target="http://www.finsolar.net/wp-admin/admin.php?page=stats&amp;view=post&amp;post=3054" TargetMode="External"/><Relationship Id="rId17" Type="http://schemas.openxmlformats.org/officeDocument/2006/relationships/hyperlink" Target="http://www.finsolar.net/wp-admin/admin.php?page=stats&amp;view=post&amp;post=2421" TargetMode="External"/><Relationship Id="rId25" Type="http://schemas.openxmlformats.org/officeDocument/2006/relationships/hyperlink" Target="http://www.finsolar.net/wp-admin/admin.php?page=stats&amp;view=post&amp;post=2645" TargetMode="External"/><Relationship Id="rId33" Type="http://schemas.openxmlformats.org/officeDocument/2006/relationships/hyperlink" Target="http://www.finsolar.net/wp-admin/admin.php?page=stats&amp;view=post&amp;post=80" TargetMode="External"/><Relationship Id="rId2" Type="http://schemas.openxmlformats.org/officeDocument/2006/relationships/hyperlink" Target="http://www.finsolar.net-sivuston/" TargetMode="External"/><Relationship Id="rId16" Type="http://schemas.openxmlformats.org/officeDocument/2006/relationships/hyperlink" Target="http://www.finsolar.net/wp-admin/admin.php?page=stats&amp;view=post&amp;post=416" TargetMode="External"/><Relationship Id="rId20" Type="http://schemas.openxmlformats.org/officeDocument/2006/relationships/hyperlink" Target="http://www.finsolar.net/wp-admin/admin.php?page=stats&amp;view=post&amp;post=2265" TargetMode="External"/><Relationship Id="rId29" Type="http://schemas.openxmlformats.org/officeDocument/2006/relationships/hyperlink" Target="http://www.finsolar.net/wp-admin/admin.php?page=stats&amp;view=post&amp;post=55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insolar.net/wp-admin/admin.php?page=stats&amp;view=post&amp;post=2571" TargetMode="External"/><Relationship Id="rId11" Type="http://schemas.openxmlformats.org/officeDocument/2006/relationships/hyperlink" Target="http://www.finsolar.net/wp-admin/admin.php?page=stats&amp;view=post&amp;post=0" TargetMode="External"/><Relationship Id="rId24" Type="http://schemas.openxmlformats.org/officeDocument/2006/relationships/hyperlink" Target="http://www.finsolar.net/wp-admin/admin.php?page=stats&amp;view=post&amp;post=2309" TargetMode="External"/><Relationship Id="rId32" Type="http://schemas.openxmlformats.org/officeDocument/2006/relationships/hyperlink" Target="http://www.finsolar.net/wp-admin/admin.php?page=stats&amp;view=post&amp;post=1835" TargetMode="External"/><Relationship Id="rId5" Type="http://schemas.openxmlformats.org/officeDocument/2006/relationships/hyperlink" Target="http://www.finsolar.net/wp-admin/admin.php?page=stats&amp;view=post&amp;post=1363" TargetMode="External"/><Relationship Id="rId15" Type="http://schemas.openxmlformats.org/officeDocument/2006/relationships/hyperlink" Target="http://www.finsolar.net/wp-admin/admin.php?page=stats&amp;view=post&amp;post=1365" TargetMode="External"/><Relationship Id="rId23" Type="http://schemas.openxmlformats.org/officeDocument/2006/relationships/hyperlink" Target="http://www.finsolar.net/wp-admin/admin.php?page=stats&amp;view=post&amp;post=13" TargetMode="External"/><Relationship Id="rId28" Type="http://schemas.openxmlformats.org/officeDocument/2006/relationships/hyperlink" Target="http://www.finsolar.net/wp-admin/admin.php?page=stats&amp;view=post&amp;post=3135" TargetMode="External"/><Relationship Id="rId36" Type="http://schemas.openxmlformats.org/officeDocument/2006/relationships/hyperlink" Target="http://www.finsolar.net/wp-admin/admin.php?page=stats&amp;view=post&amp;post=1398" TargetMode="External"/><Relationship Id="rId10" Type="http://schemas.openxmlformats.org/officeDocument/2006/relationships/hyperlink" Target="http://www.finsolar.net/wp-admin/admin.php?page=stats&amp;view=post&amp;post=2524" TargetMode="External"/><Relationship Id="rId19" Type="http://schemas.openxmlformats.org/officeDocument/2006/relationships/hyperlink" Target="http://www.finsolar.net/wp-admin/admin.php?page=stats&amp;view=post&amp;post=2727" TargetMode="External"/><Relationship Id="rId31" Type="http://schemas.openxmlformats.org/officeDocument/2006/relationships/hyperlink" Target="http://www.finsolar.net/wp-admin/admin.php?page=stats&amp;view=post&amp;post=2997" TargetMode="External"/><Relationship Id="rId4" Type="http://schemas.openxmlformats.org/officeDocument/2006/relationships/image" Target="../media/image39.png"/><Relationship Id="rId9" Type="http://schemas.openxmlformats.org/officeDocument/2006/relationships/hyperlink" Target="http://www.finsolar.net/wp-admin/admin.php?page=stats&amp;view=post&amp;post=3366" TargetMode="External"/><Relationship Id="rId14" Type="http://schemas.openxmlformats.org/officeDocument/2006/relationships/hyperlink" Target="http://www.finsolar.net/wp-admin/admin.php?page=stats&amp;view=post&amp;post=1410" TargetMode="External"/><Relationship Id="rId22" Type="http://schemas.openxmlformats.org/officeDocument/2006/relationships/hyperlink" Target="http://www.finsolar.net/wp-admin/admin.php?page=stats&amp;view=post&amp;post=438" TargetMode="External"/><Relationship Id="rId27" Type="http://schemas.openxmlformats.org/officeDocument/2006/relationships/hyperlink" Target="http://www.finsolar.net/wp-admin/admin.php?page=stats&amp;view=post&amp;post=3428" TargetMode="External"/><Relationship Id="rId30" Type="http://schemas.openxmlformats.org/officeDocument/2006/relationships/hyperlink" Target="http://www.finsolar.net/wp-admin/admin.php?page=stats&amp;view=post&amp;post=2087" TargetMode="External"/><Relationship Id="rId35" Type="http://schemas.openxmlformats.org/officeDocument/2006/relationships/hyperlink" Target="http://www.finsolar.net/wp-admin/admin.php?page=stats&amp;view=post&amp;post=304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2" y="1446787"/>
            <a:ext cx="8579977" cy="3280825"/>
          </a:xfrm>
        </p:spPr>
        <p:txBody>
          <a:bodyPr>
            <a:normAutofit/>
          </a:bodyPr>
          <a:lstStyle/>
          <a:p>
            <a:r>
              <a:rPr lang="fi-FI" sz="4400" dirty="0" smtClean="0"/>
              <a:t>Aurinkoenergia – järkevä investointikohde Suomessa?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463" y="5130886"/>
            <a:ext cx="8840970" cy="822192"/>
          </a:xfrm>
        </p:spPr>
        <p:txBody>
          <a:bodyPr>
            <a:noAutofit/>
          </a:bodyPr>
          <a:lstStyle/>
          <a:p>
            <a:r>
              <a:rPr lang="fi-FI" sz="2200" dirty="0" smtClean="0"/>
              <a:t>Verkkoliiketoiminnan ammattimessut 25.1.2017, Tampere</a:t>
            </a:r>
          </a:p>
          <a:p>
            <a:r>
              <a:rPr lang="fi-FI" sz="2200" dirty="0" smtClean="0"/>
              <a:t>Raimo Lovio, Aalto-yliopiston kauppakorkeakoulu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87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5">
                    <a:lumMod val="50000"/>
                  </a:schemeClr>
                </a:solidFill>
              </a:rPr>
              <a:t>Tuottoihin vaikuttavia tekijöitä</a:t>
            </a:r>
            <a:endParaRPr lang="fi-FI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smtClean="0"/>
              <a:t>Paneelien tuotto</a:t>
            </a:r>
            <a:r>
              <a:rPr lang="fi-FI" dirty="0" smtClean="0"/>
              <a:t>: laatu, sijainti ja asento</a:t>
            </a:r>
          </a:p>
          <a:p>
            <a:r>
              <a:rPr lang="fi-FI" b="1" dirty="0" smtClean="0"/>
              <a:t>Tuotetun sähkön käyttöaste </a:t>
            </a:r>
            <a:r>
              <a:rPr lang="fi-FI" dirty="0" smtClean="0"/>
              <a:t>(mahdollisimman korkea): verot ja osa siirtomaksuista </a:t>
            </a:r>
            <a:r>
              <a:rPr lang="fi-FI" dirty="0" smtClean="0"/>
              <a:t>(</a:t>
            </a:r>
            <a:r>
              <a:rPr lang="fi-FI" dirty="0" smtClean="0"/>
              <a:t>jatkossa: </a:t>
            </a:r>
            <a:r>
              <a:rPr lang="fi-FI" dirty="0" smtClean="0"/>
              <a:t>akut, sähköautot)</a:t>
            </a:r>
            <a:endParaRPr lang="fi-FI" dirty="0" smtClean="0"/>
          </a:p>
          <a:p>
            <a:r>
              <a:rPr lang="fi-FI" b="1" dirty="0" smtClean="0"/>
              <a:t>Sähkö- ja verkkoyhtiön nykyiset ja tulevat tariffit</a:t>
            </a:r>
            <a:r>
              <a:rPr lang="fi-FI" dirty="0" smtClean="0"/>
              <a:t>: paljonko maksetaan sähköstä ja mitä kiinteästi velotetaan, siirtomaksujen kehitys</a:t>
            </a:r>
          </a:p>
          <a:p>
            <a:r>
              <a:rPr lang="fi-FI" b="1" dirty="0" smtClean="0"/>
              <a:t>Brändi-, kokeilu- ja riippumattomuusarvo</a:t>
            </a:r>
          </a:p>
          <a:p>
            <a:r>
              <a:rPr lang="fi-FI" b="1" dirty="0" smtClean="0"/>
              <a:t>Kiinteistön arvo</a:t>
            </a:r>
            <a:r>
              <a:rPr lang="fi-FI" dirty="0" smtClean="0"/>
              <a:t>: kiinnostavuus mahdollisessa myyntitilanteessa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35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5">
                    <a:lumMod val="50000"/>
                  </a:schemeClr>
                </a:solidFill>
              </a:rPr>
              <a:t>Hallinnolliset kysymykset: energia- ja ilmastostrategia</a:t>
            </a:r>
            <a:endParaRPr lang="fi-FI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9901"/>
            <a:ext cx="7886700" cy="4196450"/>
          </a:xfrm>
        </p:spPr>
        <p:txBody>
          <a:bodyPr>
            <a:normAutofit fontScale="85000" lnSpcReduction="10000"/>
          </a:bodyPr>
          <a:lstStyle/>
          <a:p>
            <a:r>
              <a:rPr lang="fi-FI" b="1" dirty="0"/>
              <a:t>Lupaehdot: </a:t>
            </a:r>
            <a:r>
              <a:rPr lang="fi-FI" dirty="0"/>
              <a:t>”…ainoastaan merkittäviä vaikutuksia kaupunkikuvaan tai ympäristöön omaavat aurinkopaneelit tai –keräimet edellyttäisivät lupaharkintaa.” (36</a:t>
            </a:r>
            <a:r>
              <a:rPr lang="fi-FI" dirty="0" smtClean="0"/>
              <a:t>) (KUSTANNUKSET ALAS)</a:t>
            </a:r>
            <a:endParaRPr lang="fi-FI" dirty="0"/>
          </a:p>
          <a:p>
            <a:r>
              <a:rPr lang="fi-FI" b="1" dirty="0" smtClean="0"/>
              <a:t>Sähkömarkkinat: </a:t>
            </a:r>
            <a:r>
              <a:rPr lang="fi-FI" dirty="0" smtClean="0"/>
              <a:t>”Selvitetään mahdollisuus … hyödyntää pientuotantoa samalla kiinteistöllä sijaitsevissa huoneistoissa nykyistä joustavammin.” (23) (</a:t>
            </a:r>
            <a:r>
              <a:rPr lang="fi-FI" dirty="0" err="1" smtClean="0">
                <a:solidFill>
                  <a:schemeClr val="accent6">
                    <a:lumMod val="50000"/>
                  </a:schemeClr>
                </a:solidFill>
              </a:rPr>
              <a:t>FinSolar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</a:rPr>
              <a:t>-projekti tekee tätä</a:t>
            </a:r>
            <a:r>
              <a:rPr lang="fi-FI" dirty="0" smtClean="0"/>
              <a:t>!) (TUOTOT YLÖS)</a:t>
            </a:r>
          </a:p>
          <a:p>
            <a:r>
              <a:rPr lang="fi-FI" b="1" dirty="0" err="1" smtClean="0"/>
              <a:t>Energitehokkuus</a:t>
            </a:r>
            <a:r>
              <a:rPr lang="fi-FI" b="1" dirty="0" smtClean="0"/>
              <a:t>: </a:t>
            </a:r>
            <a:r>
              <a:rPr lang="fi-FI" dirty="0" smtClean="0"/>
              <a:t>”Edistetään aurinkosähkön ja aurinkolämmön tuotantoa …käyttöönoton edellytyksiä uusissa rakennuksissa.” (34)</a:t>
            </a:r>
            <a:r>
              <a:rPr lang="fi-FI" b="1" dirty="0"/>
              <a:t> </a:t>
            </a:r>
            <a:r>
              <a:rPr lang="fi-FI" dirty="0" smtClean="0"/>
              <a:t>(TUOTOT YLÖS)</a:t>
            </a:r>
            <a:endParaRPr lang="fi-FI" b="1" dirty="0" smtClean="0"/>
          </a:p>
          <a:p>
            <a:r>
              <a:rPr lang="fi-FI" b="1" dirty="0" smtClean="0"/>
              <a:t>Sähkömarkkinat</a:t>
            </a:r>
            <a:r>
              <a:rPr lang="fi-FI" dirty="0"/>
              <a:t>: tunnin sisäinen </a:t>
            </a:r>
            <a:r>
              <a:rPr lang="fi-FI" dirty="0" smtClean="0"/>
              <a:t>netotus? (TUOTOT)</a:t>
            </a:r>
            <a:endParaRPr lang="fi-FI" dirty="0"/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1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5">
                    <a:lumMod val="50000"/>
                  </a:schemeClr>
                </a:solidFill>
              </a:rPr>
              <a:t>Vaihtoehtoiset investointikohteet</a:t>
            </a:r>
            <a:endParaRPr lang="fi-FI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Aurinkoenergiainvestointi on </a:t>
            </a:r>
            <a:r>
              <a:rPr lang="fi-FI" dirty="0" smtClean="0"/>
              <a:t>Suomessa lähinnä </a:t>
            </a:r>
            <a:r>
              <a:rPr lang="fi-FI" dirty="0" smtClean="0"/>
              <a:t>energiatehokkuusinvestointi</a:t>
            </a:r>
          </a:p>
          <a:p>
            <a:r>
              <a:rPr lang="fi-FI" dirty="0" smtClean="0"/>
              <a:t>Mitä muuta kiinteistössä on vielä tehtävissä (eristäminen, </a:t>
            </a:r>
            <a:r>
              <a:rPr lang="fi-FI" dirty="0" smtClean="0"/>
              <a:t>täystehoiset </a:t>
            </a:r>
            <a:r>
              <a:rPr lang="fi-FI" dirty="0" err="1" smtClean="0"/>
              <a:t>invertteriohjatut</a:t>
            </a:r>
            <a:r>
              <a:rPr lang="fi-FI" dirty="0" smtClean="0"/>
              <a:t>, lämpöpumput</a:t>
            </a:r>
            <a:r>
              <a:rPr lang="fi-FI" dirty="0" smtClean="0"/>
              <a:t>, korkealaatuinen varaava tulisija)?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1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5">
                    <a:lumMod val="50000"/>
                  </a:schemeClr>
                </a:solidFill>
              </a:rPr>
              <a:t>Onko järkevä investointikohde Suomessa nyt? </a:t>
            </a:r>
            <a:r>
              <a:rPr lang="fi-FI" sz="4000" dirty="0" smtClean="0">
                <a:solidFill>
                  <a:schemeClr val="accent2"/>
                </a:solidFill>
              </a:rPr>
              <a:t>On!</a:t>
            </a:r>
            <a:endParaRPr lang="fi-FI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Tähän tulokseen voi päätyä erilaisin laskelmin kustannusten ja tuottojen osalta</a:t>
            </a:r>
          </a:p>
          <a:p>
            <a:r>
              <a:rPr lang="fi-FI" dirty="0" smtClean="0"/>
              <a:t>Energiatukea saavat yritykset ja kunnat: kiinteistöissä, joissa paljon sähköä kesällä + PPA-malli (</a:t>
            </a:r>
            <a:r>
              <a:rPr lang="fi-FI" dirty="0" err="1" smtClean="0"/>
              <a:t>vrt</a:t>
            </a:r>
            <a:r>
              <a:rPr lang="fi-FI" dirty="0" smtClean="0"/>
              <a:t> Keskon investointiohjelma) + </a:t>
            </a:r>
            <a:r>
              <a:rPr lang="fi-FI" dirty="0" err="1" smtClean="0"/>
              <a:t>brandi</a:t>
            </a:r>
            <a:r>
              <a:rPr lang="fi-FI" dirty="0" smtClean="0"/>
              <a:t> ja oheishyödyt (esim. koulut)</a:t>
            </a:r>
          </a:p>
          <a:p>
            <a:r>
              <a:rPr lang="fi-FI" dirty="0" smtClean="0"/>
              <a:t>Omakotitalot, maatilat, asunto-osakeyhtiöt: järkevästi toteutetun investoinnin tuotto ylittää aina pankkitilin tuoton</a:t>
            </a:r>
          </a:p>
          <a:p>
            <a:r>
              <a:rPr lang="fi-FI" dirty="0" smtClean="0"/>
              <a:t>Energiayhtiöt:  liiketoimintamalli auttaa (palvelu, vuokrapaneelit</a:t>
            </a:r>
            <a:r>
              <a:rPr lang="fi-FI" dirty="0"/>
              <a:t>, osana </a:t>
            </a:r>
            <a:r>
              <a:rPr lang="fi-FI" dirty="0" smtClean="0"/>
              <a:t>sähkötuotetta/Helen, </a:t>
            </a:r>
            <a:r>
              <a:rPr lang="fi-FI" dirty="0"/>
              <a:t>keskinäinen </a:t>
            </a:r>
            <a:r>
              <a:rPr lang="fi-FI" dirty="0" smtClean="0"/>
              <a:t>kauppa/Farmivirta)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8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4337"/>
            <a:ext cx="8076438" cy="1325563"/>
          </a:xfrm>
        </p:spPr>
        <p:txBody>
          <a:bodyPr>
            <a:noAutofit/>
          </a:bodyPr>
          <a:lstStyle/>
          <a:p>
            <a:r>
              <a:rPr lang="fi-FI" sz="4000" dirty="0" smtClean="0">
                <a:solidFill>
                  <a:schemeClr val="accent5">
                    <a:lumMod val="50000"/>
                  </a:schemeClr>
                </a:solidFill>
              </a:rPr>
              <a:t>Esityksen sisältö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58" y="1952082"/>
            <a:ext cx="3868535" cy="4017062"/>
          </a:xfrm>
        </p:spPr>
        <p:txBody>
          <a:bodyPr>
            <a:normAutofit/>
          </a:bodyPr>
          <a:lstStyle/>
          <a:p>
            <a:r>
              <a:rPr lang="fi-FI" dirty="0" smtClean="0"/>
              <a:t>Aurinkoenergian tilanteesta Suomessa</a:t>
            </a:r>
          </a:p>
          <a:p>
            <a:r>
              <a:rPr lang="fi-FI" dirty="0" smtClean="0"/>
              <a:t>Energia- ja ilmastostrategia</a:t>
            </a:r>
          </a:p>
          <a:p>
            <a:r>
              <a:rPr lang="fi-FI" dirty="0" smtClean="0"/>
              <a:t>Informaatio-ohjaus</a:t>
            </a:r>
          </a:p>
          <a:p>
            <a:r>
              <a:rPr lang="fi-FI" dirty="0" smtClean="0"/>
              <a:t>Kustannukset</a:t>
            </a:r>
          </a:p>
          <a:p>
            <a:r>
              <a:rPr lang="fi-FI" dirty="0" smtClean="0"/>
              <a:t>Tuotot</a:t>
            </a:r>
          </a:p>
          <a:p>
            <a:r>
              <a:rPr lang="fi-FI" dirty="0" smtClean="0"/>
              <a:t>Yhteenveto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2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1328" y="1817370"/>
            <a:ext cx="5295206" cy="39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5">
                    <a:lumMod val="50000"/>
                  </a:schemeClr>
                </a:solidFill>
              </a:rPr>
              <a:t>Aurinkoenergian tilanteesta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Kansainvälisesti etenee nopeasti. Myös suomalaisten </a:t>
            </a:r>
            <a:r>
              <a:rPr lang="fi-FI" dirty="0"/>
              <a:t>yritysten kv. markkinat </a:t>
            </a:r>
            <a:r>
              <a:rPr lang="fi-FI" dirty="0" smtClean="0"/>
              <a:t>moninkertaiset kotimarkkinoihin verrattuna</a:t>
            </a:r>
          </a:p>
          <a:p>
            <a:r>
              <a:rPr lang="fi-FI" dirty="0" smtClean="0"/>
              <a:t>Suomessakin aurinkosähkö vauhtiin 2015 – 2016!</a:t>
            </a:r>
          </a:p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Aurinkolämpö vaatisi erityistarkastelua</a:t>
            </a:r>
          </a:p>
          <a:p>
            <a:r>
              <a:rPr lang="fi-FI" dirty="0" smtClean="0"/>
              <a:t>Lovio</a:t>
            </a:r>
            <a:r>
              <a:rPr lang="fi-FI" dirty="0"/>
              <a:t>, R. </a:t>
            </a:r>
            <a:r>
              <a:rPr lang="fi-FI" dirty="0" smtClean="0"/>
              <a:t>2017. </a:t>
            </a:r>
            <a:r>
              <a:rPr lang="fi-FI" b="1" dirty="0"/>
              <a:t>Yrittäjien moninainen toiminta eri areenoilla uuden toimialan synnyttämiseksi: </a:t>
            </a:r>
            <a:r>
              <a:rPr lang="fi-FI" b="1" dirty="0" smtClean="0"/>
              <a:t>Aurinkosähkötoimialan </a:t>
            </a:r>
            <a:r>
              <a:rPr lang="fi-FI" b="1" dirty="0"/>
              <a:t>läpimurto Suomessa 2009-2016. </a:t>
            </a:r>
            <a:r>
              <a:rPr lang="fi-FI" dirty="0"/>
              <a:t>Smart Energy </a:t>
            </a:r>
            <a:r>
              <a:rPr lang="fi-FI" dirty="0" err="1"/>
              <a:t>Transition</a:t>
            </a:r>
            <a:r>
              <a:rPr lang="fi-FI" dirty="0"/>
              <a:t> -hanke. Saatavissa: </a:t>
            </a:r>
            <a:r>
              <a:rPr lang="fi-FI" dirty="0">
                <a:hlinkClick r:id="rId2"/>
              </a:rPr>
              <a:t>Yrittäjien moninainen toiminta eri areenoilla uuden toimialan synnyttämiseksi: Aurinkosähköliiketoiminnan läpimurto Suomessa 2009-2016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3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5">
                    <a:lumMod val="50000"/>
                  </a:schemeClr>
                </a:solidFill>
              </a:rPr>
              <a:t>Energia- ja ilmastostrategia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Tuet ennallaan, paino informaatio-ohjauksen tehostamisessa</a:t>
            </a:r>
          </a:p>
          <a:p>
            <a:r>
              <a:rPr lang="fi-FI" dirty="0" smtClean="0"/>
              <a:t>”Informaatio-ohjausta hajautetun ja pienimuotoisen uusiutuvan energian lisäämiseksi sähköntuotannossa ja lämmityksessä (esimerkiksi aurinkosähkö- ja lämpöratkaisut) vahvistetaan riittävin </a:t>
            </a:r>
            <a:r>
              <a:rPr lang="fi-FI" b="1" dirty="0" smtClean="0"/>
              <a:t>taloudellisin resurssein </a:t>
            </a:r>
            <a:r>
              <a:rPr lang="fi-FI" dirty="0" smtClean="0"/>
              <a:t>tavoitteena varmistaa puolueeton, </a:t>
            </a:r>
            <a:r>
              <a:rPr lang="fi-FI" b="1" dirty="0" smtClean="0"/>
              <a:t>oikea</a:t>
            </a:r>
            <a:r>
              <a:rPr lang="fi-FI" dirty="0" smtClean="0"/>
              <a:t> ja </a:t>
            </a:r>
            <a:r>
              <a:rPr lang="fi-FI" b="1" dirty="0" smtClean="0"/>
              <a:t>helposti saatava tieto</a:t>
            </a:r>
            <a:r>
              <a:rPr lang="fi-FI" dirty="0" smtClean="0"/>
              <a:t>.” (s. 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AAD6-23D6-654D-8873-F58FD4E2487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5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fi-FI" sz="4000" dirty="0" smtClean="0">
                <a:solidFill>
                  <a:schemeClr val="accent1">
                    <a:lumMod val="50000"/>
                  </a:schemeClr>
                </a:solidFill>
              </a:rPr>
              <a:t>hdessä keräten, jalostaen ja levittäen</a:t>
            </a:r>
            <a:endParaRPr lang="fi-FI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5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2370509" y="2484025"/>
            <a:ext cx="264344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Eduskunta, hallitus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642156" y="4240949"/>
            <a:ext cx="264344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Tekes, </a:t>
            </a:r>
            <a:r>
              <a:rPr lang="fi-FI" dirty="0" err="1" smtClean="0"/>
              <a:t>Finpro</a:t>
            </a:r>
            <a:endParaRPr lang="fi-FI" dirty="0"/>
          </a:p>
        </p:txBody>
      </p:sp>
      <p:sp>
        <p:nvSpPr>
          <p:cNvPr id="12" name="TextBox 11"/>
          <p:cNvSpPr txBox="1"/>
          <p:nvPr/>
        </p:nvSpPr>
        <p:spPr>
          <a:xfrm>
            <a:off x="6077987" y="3614849"/>
            <a:ext cx="264344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Kuluttajat, asukkaat</a:t>
            </a:r>
            <a:endParaRPr lang="fi-FI" dirty="0"/>
          </a:p>
        </p:txBody>
      </p:sp>
      <p:sp>
        <p:nvSpPr>
          <p:cNvPr id="13" name="TextBox 12"/>
          <p:cNvSpPr txBox="1"/>
          <p:nvPr/>
        </p:nvSpPr>
        <p:spPr>
          <a:xfrm>
            <a:off x="5136226" y="2484025"/>
            <a:ext cx="264344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Kunnat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6077986" y="4259589"/>
            <a:ext cx="264344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Energiayhtiöt</a:t>
            </a:r>
            <a:endParaRPr lang="fi-FI" dirty="0"/>
          </a:p>
        </p:txBody>
      </p:sp>
      <p:sp>
        <p:nvSpPr>
          <p:cNvPr id="15" name="TextBox 14"/>
          <p:cNvSpPr txBox="1"/>
          <p:nvPr/>
        </p:nvSpPr>
        <p:spPr>
          <a:xfrm>
            <a:off x="642156" y="3614849"/>
            <a:ext cx="264344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/>
              <a:t>Fingrid</a:t>
            </a:r>
            <a:r>
              <a:rPr lang="fi-FI" dirty="0" smtClean="0"/>
              <a:t>, EV, Motiva</a:t>
            </a:r>
            <a:endParaRPr lang="fi-FI" dirty="0"/>
          </a:p>
        </p:txBody>
      </p:sp>
      <p:sp>
        <p:nvSpPr>
          <p:cNvPr id="16" name="TextBox 15"/>
          <p:cNvSpPr txBox="1"/>
          <p:nvPr/>
        </p:nvSpPr>
        <p:spPr>
          <a:xfrm>
            <a:off x="5755176" y="4894846"/>
            <a:ext cx="283464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Aurinkoteknologiayritykset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5755176" y="2982750"/>
            <a:ext cx="264344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Käyttäjäyritykset</a:t>
            </a:r>
            <a:endParaRPr lang="fi-FI" dirty="0"/>
          </a:p>
        </p:txBody>
      </p:sp>
      <p:sp>
        <p:nvSpPr>
          <p:cNvPr id="18" name="TextBox 17"/>
          <p:cNvSpPr txBox="1"/>
          <p:nvPr/>
        </p:nvSpPr>
        <p:spPr>
          <a:xfrm>
            <a:off x="1385108" y="2982750"/>
            <a:ext cx="264344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Ministeriöt TEM, VM, YM</a:t>
            </a:r>
            <a:endParaRPr lang="fi-FI" dirty="0"/>
          </a:p>
        </p:txBody>
      </p:sp>
      <p:sp>
        <p:nvSpPr>
          <p:cNvPr id="19" name="TextBox 18"/>
          <p:cNvSpPr txBox="1"/>
          <p:nvPr/>
        </p:nvSpPr>
        <p:spPr>
          <a:xfrm>
            <a:off x="1385108" y="4894846"/>
            <a:ext cx="264344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Tutkimuslaitokset</a:t>
            </a:r>
            <a:endParaRPr lang="fi-FI" dirty="0"/>
          </a:p>
        </p:txBody>
      </p:sp>
      <p:sp>
        <p:nvSpPr>
          <p:cNvPr id="20" name="TextBox 19"/>
          <p:cNvSpPr txBox="1"/>
          <p:nvPr/>
        </p:nvSpPr>
        <p:spPr>
          <a:xfrm>
            <a:off x="3434539" y="5530803"/>
            <a:ext cx="264344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Toimialajärjestöt</a:t>
            </a:r>
            <a:endParaRPr lang="fi-FI" dirty="0"/>
          </a:p>
        </p:txBody>
      </p:sp>
      <p:sp>
        <p:nvSpPr>
          <p:cNvPr id="3" name="Sun 2"/>
          <p:cNvSpPr/>
          <p:nvPr/>
        </p:nvSpPr>
        <p:spPr>
          <a:xfrm>
            <a:off x="3908711" y="3416882"/>
            <a:ext cx="1546167" cy="1413164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5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5">
                    <a:lumMod val="50000"/>
                  </a:schemeClr>
                </a:solidFill>
              </a:rPr>
              <a:t>Paikallisen informaation tärkeys</a:t>
            </a:r>
            <a:endParaRPr lang="fi-FI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Alvar Palm: </a:t>
            </a:r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www.iiiee.lu.se/alvar-palm/publication/fd0f2599-fb5d-4987-bdc9-c0312f47170d</a:t>
            </a:r>
            <a:endParaRPr lang="fi-FI" dirty="0" smtClean="0"/>
          </a:p>
          <a:p>
            <a:r>
              <a:rPr lang="fi-FI" dirty="0" smtClean="0"/>
              <a:t>Alueelliset toimijat uskottavimpia ja tärkeitä: kunta, </a:t>
            </a:r>
            <a:r>
              <a:rPr lang="fi-FI" dirty="0" smtClean="0"/>
              <a:t>neuvontaorganisaatiot, paikalliset </a:t>
            </a:r>
            <a:r>
              <a:rPr lang="fi-FI" dirty="0" smtClean="0"/>
              <a:t>energiayhtiöt, teknologiayritykset ja käyttäjät</a:t>
            </a:r>
          </a:p>
          <a:p>
            <a:r>
              <a:rPr lang="fi-FI" dirty="0" smtClean="0"/>
              <a:t>Passiivinen (esimerkki) ja aktiivinen (luotettava taho) vertaistieto kannustaa ja varmistaa investointipäätöksen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6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5">
                    <a:lumMod val="50000"/>
                  </a:schemeClr>
                </a:solidFill>
              </a:rPr>
              <a:t>Oikea tieto markkinoiden tilanteesta</a:t>
            </a:r>
            <a:endParaRPr lang="fi-FI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smtClean="0"/>
              <a:t>Tilastot </a:t>
            </a:r>
            <a:r>
              <a:rPr lang="fi-FI" b="1" dirty="0" smtClean="0"/>
              <a:t>asennetuista järjestelmistä </a:t>
            </a:r>
            <a:r>
              <a:rPr lang="fi-FI" b="1" dirty="0" smtClean="0"/>
              <a:t>(</a:t>
            </a:r>
            <a:r>
              <a:rPr lang="fi-FI" b="1" dirty="0" err="1" smtClean="0"/>
              <a:t>Energiviraston</a:t>
            </a:r>
            <a:r>
              <a:rPr lang="fi-FI" b="1" dirty="0" smtClean="0"/>
              <a:t> kysely verkkoyhtiöille vuoden 2016 lopun tilanteesta)</a:t>
            </a:r>
          </a:p>
          <a:p>
            <a:r>
              <a:rPr lang="fi-FI" b="1" dirty="0" err="1" smtClean="0"/>
              <a:t>Caruna</a:t>
            </a:r>
            <a:r>
              <a:rPr lang="fi-FI" b="1" dirty="0" smtClean="0"/>
              <a:t>: kasvoi 2016 yli kaksinkertaiseksi</a:t>
            </a:r>
            <a:endParaRPr lang="fi-FI" b="1" dirty="0" smtClean="0"/>
          </a:p>
          <a:p>
            <a:r>
              <a:rPr lang="fi-FI" dirty="0" smtClean="0"/>
              <a:t>Investointien hintataso (esim. investointitukipäätösten </a:t>
            </a:r>
            <a:r>
              <a:rPr lang="fi-FI" dirty="0" smtClean="0"/>
              <a:t>tiedoista)</a:t>
            </a:r>
            <a:endParaRPr lang="fi-FI" dirty="0" smtClean="0"/>
          </a:p>
          <a:p>
            <a:r>
              <a:rPr lang="fi-FI" dirty="0" smtClean="0"/>
              <a:t>Käytännön tilanne: asentaminen, verkkoon kytkeminen, kuinka paljon pystyy käyttämään itse, huoltaminen, taloudellisen hyödyn laskeminen …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www.finSolar.net-sivuston</a:t>
            </a:r>
            <a:r>
              <a:rPr lang="fi-FI" dirty="0" smtClean="0"/>
              <a:t> suosituimmat sivustot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8</a:t>
            </a:fld>
            <a:endParaRPr lang="fi-FI"/>
          </a:p>
        </p:txBody>
      </p:sp>
      <p:pic>
        <p:nvPicPr>
          <p:cNvPr id="1027" name="Picture 3" descr="More sta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e stats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ore stats">
            <a:hlinkClick r:id="rId6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re stats">
            <a:hlinkClick r:id="rId7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ore stats">
            <a:hlinkClick r:id="rId8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re stats">
            <a:hlinkClick r:id="rId9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ore stats">
            <a:hlinkClick r:id="rId10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re stats">
            <a:hlinkClick r:id="rId1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More stats">
            <a:hlinkClick r:id="rId1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re stats">
            <a:hlinkClick r:id="rId1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More stats">
            <a:hlinkClick r:id="rId14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ore stats">
            <a:hlinkClick r:id="rId1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More stats">
            <a:hlinkClick r:id="rId16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ore stats">
            <a:hlinkClick r:id="rId17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More stats">
            <a:hlinkClick r:id="rId18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ore stats">
            <a:hlinkClick r:id="rId19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More stats">
            <a:hlinkClick r:id="rId20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ore stats">
            <a:hlinkClick r:id="rId2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More stats">
            <a:hlinkClick r:id="rId2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ore stats">
            <a:hlinkClick r:id="rId2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More stats">
            <a:hlinkClick r:id="rId24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ore stats">
            <a:hlinkClick r:id="rId2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More stats">
            <a:hlinkClick r:id="rId26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ore stats">
            <a:hlinkClick r:id="rId27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More stats">
            <a:hlinkClick r:id="rId28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ore stats">
            <a:hlinkClick r:id="rId29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More stats">
            <a:hlinkClick r:id="rId30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More stats">
            <a:hlinkClick r:id="rId3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More stats">
            <a:hlinkClick r:id="rId3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More stats">
            <a:hlinkClick r:id="rId3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More stats">
            <a:hlinkClick r:id="rId34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More stats">
            <a:hlinkClick r:id="rId3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60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re stats">
            <a:hlinkClick r:id="rId36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1002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Järjestelmien hintatasot ja kannattavuus 10125</a:t>
            </a:r>
          </a:p>
          <a:p>
            <a:r>
              <a:rPr lang="fi-FI" dirty="0" smtClean="0"/>
              <a:t>Kannattavuuslaskurit 7652</a:t>
            </a:r>
          </a:p>
          <a:p>
            <a:r>
              <a:rPr lang="fi-FI" dirty="0" err="1" smtClean="0"/>
              <a:t>FinSolar</a:t>
            </a:r>
            <a:r>
              <a:rPr lang="fi-FI" dirty="0" smtClean="0"/>
              <a:t> aurinkoenergiatietoa (raportti) 5366</a:t>
            </a:r>
          </a:p>
          <a:p>
            <a:r>
              <a:rPr lang="fi-FI" dirty="0" smtClean="0"/>
              <a:t>Solar </a:t>
            </a:r>
            <a:r>
              <a:rPr lang="fi-FI" dirty="0" err="1" smtClean="0"/>
              <a:t>Actors</a:t>
            </a:r>
            <a:r>
              <a:rPr lang="fi-FI" dirty="0" smtClean="0"/>
              <a:t> in Finland (toimijat) 3924</a:t>
            </a:r>
          </a:p>
          <a:p>
            <a:r>
              <a:rPr lang="fi-FI" dirty="0" smtClean="0"/>
              <a:t>Aurinkoenergian tilastot ja potentiaali 2722</a:t>
            </a:r>
          </a:p>
          <a:p>
            <a:r>
              <a:rPr lang="fi-FI" dirty="0" smtClean="0"/>
              <a:t>Kutsu Smart Solar </a:t>
            </a:r>
            <a:r>
              <a:rPr lang="fi-FI" dirty="0" err="1" smtClean="0"/>
              <a:t>Growth</a:t>
            </a:r>
            <a:r>
              <a:rPr lang="fi-FI" dirty="0" smtClean="0"/>
              <a:t> –seminaariin 1921</a:t>
            </a:r>
          </a:p>
          <a:p>
            <a:r>
              <a:rPr lang="fi-FI" dirty="0" smtClean="0"/>
              <a:t>Rahoitusmallit investoinneille 1651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82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5">
                    <a:lumMod val="50000"/>
                  </a:schemeClr>
                </a:solidFill>
              </a:rPr>
              <a:t>Kustannuksiin vaikuttavia tekijöitä</a:t>
            </a:r>
            <a:endParaRPr lang="fi-FI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159901"/>
            <a:ext cx="8448849" cy="4017062"/>
          </a:xfrm>
        </p:spPr>
        <p:txBody>
          <a:bodyPr>
            <a:normAutofit/>
          </a:bodyPr>
          <a:lstStyle/>
          <a:p>
            <a:r>
              <a:rPr lang="fi-FI" sz="2600" dirty="0" smtClean="0"/>
              <a:t>Laitteiden yleinen hintakehitys (paneelit, </a:t>
            </a:r>
            <a:r>
              <a:rPr lang="fi-FI" sz="2600" dirty="0" err="1" smtClean="0"/>
              <a:t>invertterit</a:t>
            </a:r>
            <a:r>
              <a:rPr lang="fi-FI" sz="2600" dirty="0" smtClean="0"/>
              <a:t> </a:t>
            </a:r>
            <a:r>
              <a:rPr lang="fi-FI" sz="2600" dirty="0" err="1" smtClean="0"/>
              <a:t>ym</a:t>
            </a:r>
            <a:r>
              <a:rPr lang="fi-FI" sz="2600" dirty="0" smtClean="0"/>
              <a:t>)</a:t>
            </a:r>
          </a:p>
          <a:p>
            <a:r>
              <a:rPr lang="fi-FI" sz="2600" dirty="0" smtClean="0"/>
              <a:t>Asennus- </a:t>
            </a:r>
            <a:r>
              <a:rPr lang="fi-FI" sz="2600" dirty="0" smtClean="0"/>
              <a:t>(ja huolto)työn </a:t>
            </a:r>
            <a:r>
              <a:rPr lang="fi-FI" sz="2600" dirty="0" smtClean="0"/>
              <a:t>yleinen hintakehitys, asennus- </a:t>
            </a:r>
            <a:r>
              <a:rPr lang="fi-FI" sz="2600" dirty="0" smtClean="0"/>
              <a:t>(ja huolto)työn </a:t>
            </a:r>
            <a:r>
              <a:rPr lang="fi-FI" sz="2600" dirty="0"/>
              <a:t>helppous</a:t>
            </a:r>
          </a:p>
          <a:p>
            <a:r>
              <a:rPr lang="fi-FI" sz="2600" dirty="0"/>
              <a:t>Yrityskohtaiset, paikalliset ja ajoittaiset erityistilanteet </a:t>
            </a:r>
            <a:r>
              <a:rPr lang="fi-FI" sz="2600" dirty="0" smtClean="0"/>
              <a:t>mahdollisia</a:t>
            </a:r>
          </a:p>
          <a:p>
            <a:r>
              <a:rPr lang="fi-FI" sz="2600" dirty="0" smtClean="0"/>
              <a:t>Investointirahan hinta (todellinen kustannus tai laskennallinen kustannus) ja ostomalli</a:t>
            </a:r>
            <a:endParaRPr lang="fi-FI" sz="2600" dirty="0"/>
          </a:p>
          <a:p>
            <a:r>
              <a:rPr lang="fi-FI" sz="2600" dirty="0" smtClean="0"/>
              <a:t>Investointituet: osuus (25 %) ja määrä (TEM)</a:t>
            </a:r>
          </a:p>
          <a:p>
            <a:r>
              <a:rPr lang="fi-FI" sz="2600" dirty="0" smtClean="0"/>
              <a:t>Kotitalousvähennys työstä (50 % 2017)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43D-7A79-4C45-86E0-E561D541EBC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0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19228</TotalTime>
  <Words>605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Aurinkoenergia – järkevä investointikohde Suomessa?</vt:lpstr>
      <vt:lpstr>Esityksen sisältö</vt:lpstr>
      <vt:lpstr>Aurinkoenergian tilanteesta</vt:lpstr>
      <vt:lpstr>Energia- ja ilmastostrategia</vt:lpstr>
      <vt:lpstr>Yhdessä keräten, jalostaen ja levittäen</vt:lpstr>
      <vt:lpstr>Paikallisen informaation tärkeys</vt:lpstr>
      <vt:lpstr>Oikea tieto markkinoiden tilanteesta</vt:lpstr>
      <vt:lpstr>www.finSolar.net-sivuston suosituimmat sivustot</vt:lpstr>
      <vt:lpstr>Kustannuksiin vaikuttavia tekijöitä</vt:lpstr>
      <vt:lpstr>Tuottoihin vaikuttavia tekijöitä</vt:lpstr>
      <vt:lpstr>Hallinnolliset kysymykset: energia- ja ilmastostrategia</vt:lpstr>
      <vt:lpstr>Vaihtoehtoiset investointikohteet</vt:lpstr>
      <vt:lpstr>Onko järkevä investointikohde Suomessa nyt? On!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ENERGY TRANSITION (SET)   Realizing its Potential for Sustainable Growth for Finland’s Second Century</dc:title>
  <dc:creator>Heiskanen, Eva-Karin</dc:creator>
  <cp:lastModifiedBy>Lovio Raimo</cp:lastModifiedBy>
  <cp:revision>367</cp:revision>
  <cp:lastPrinted>2017-01-25T06:20:33Z</cp:lastPrinted>
  <dcterms:created xsi:type="dcterms:W3CDTF">2015-11-26T10:02:51Z</dcterms:created>
  <dcterms:modified xsi:type="dcterms:W3CDTF">2017-01-25T06:20:58Z</dcterms:modified>
</cp:coreProperties>
</file>