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51"/>
  </p:notesMasterIdLst>
  <p:handoutMasterIdLst>
    <p:handoutMasterId r:id="rId52"/>
  </p:handoutMasterIdLst>
  <p:sldIdLst>
    <p:sldId id="256" r:id="rId5"/>
    <p:sldId id="923" r:id="rId6"/>
    <p:sldId id="1001" r:id="rId7"/>
    <p:sldId id="965" r:id="rId8"/>
    <p:sldId id="966" r:id="rId9"/>
    <p:sldId id="1002" r:id="rId10"/>
    <p:sldId id="1006" r:id="rId11"/>
    <p:sldId id="1007" r:id="rId12"/>
    <p:sldId id="401" r:id="rId13"/>
    <p:sldId id="971" r:id="rId14"/>
    <p:sldId id="934" r:id="rId15"/>
    <p:sldId id="972" r:id="rId16"/>
    <p:sldId id="973" r:id="rId17"/>
    <p:sldId id="940" r:id="rId18"/>
    <p:sldId id="974" r:id="rId19"/>
    <p:sldId id="929" r:id="rId20"/>
    <p:sldId id="975" r:id="rId21"/>
    <p:sldId id="976" r:id="rId22"/>
    <p:sldId id="977" r:id="rId23"/>
    <p:sldId id="1000" r:id="rId24"/>
    <p:sldId id="979" r:id="rId25"/>
    <p:sldId id="983" r:id="rId26"/>
    <p:sldId id="980" r:id="rId27"/>
    <p:sldId id="981" r:id="rId28"/>
    <p:sldId id="982" r:id="rId29"/>
    <p:sldId id="984" r:id="rId30"/>
    <p:sldId id="985" r:id="rId31"/>
    <p:sldId id="986" r:id="rId32"/>
    <p:sldId id="987" r:id="rId33"/>
    <p:sldId id="988" r:id="rId34"/>
    <p:sldId id="1012" r:id="rId35"/>
    <p:sldId id="989" r:id="rId36"/>
    <p:sldId id="990" r:id="rId37"/>
    <p:sldId id="991" r:id="rId38"/>
    <p:sldId id="992" r:id="rId39"/>
    <p:sldId id="993" r:id="rId40"/>
    <p:sldId id="994" r:id="rId41"/>
    <p:sldId id="995" r:id="rId42"/>
    <p:sldId id="1008" r:id="rId43"/>
    <p:sldId id="1009" r:id="rId44"/>
    <p:sldId id="1010" r:id="rId45"/>
    <p:sldId id="996" r:id="rId46"/>
    <p:sldId id="997" r:id="rId47"/>
    <p:sldId id="1011" r:id="rId48"/>
    <p:sldId id="390" r:id="rId49"/>
    <p:sldId id="38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nimäki Riina" initials="HR" lastIdx="39" clrIdx="0">
    <p:extLst>
      <p:ext uri="{19B8F6BF-5375-455C-9EA6-DF929625EA0E}">
        <p15:presenceInfo xmlns:p15="http://schemas.microsoft.com/office/powerpoint/2012/main" userId="S::riina.heinimaki@energia.fi::b1a4b5e6-6544-4d89-af11-3654e8c9b0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E1B"/>
    <a:srgbClr val="DBD4E1"/>
    <a:srgbClr val="F2F0F7"/>
    <a:srgbClr val="6B6380"/>
    <a:srgbClr val="D8D4E4"/>
    <a:srgbClr val="E9E7F2"/>
    <a:srgbClr val="ABA3BD"/>
    <a:srgbClr val="958EA8"/>
    <a:srgbClr val="BFB9CE"/>
    <a:srgbClr val="7E7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Vaalea tyyli 1 - Korostu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82"/>
  </p:normalViewPr>
  <p:slideViewPr>
    <p:cSldViewPr snapToGrid="0" snapToObjects="1">
      <p:cViewPr varScale="1">
        <p:scale>
          <a:sx n="108" d="100"/>
          <a:sy n="108" d="100"/>
        </p:scale>
        <p:origin x="1008" y="114"/>
      </p:cViewPr>
      <p:guideLst/>
    </p:cSldViewPr>
  </p:slideViewPr>
  <p:notesTextViewPr>
    <p:cViewPr>
      <p:scale>
        <a:sx n="1" d="1"/>
        <a:sy n="1" d="1"/>
      </p:scale>
      <p:origin x="0" y="0"/>
    </p:cViewPr>
  </p:notesTextViewPr>
  <p:notesViewPr>
    <p:cSldViewPr snapToGrid="0" snapToObjects="1" showGuides="1">
      <p:cViewPr>
        <p:scale>
          <a:sx n="100" d="100"/>
          <a:sy n="100" d="100"/>
        </p:scale>
        <p:origin x="3416" y="-4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9120484267434"/>
          <c:y val="7.700674347869195E-2"/>
          <c:w val="0.65968249286818792"/>
          <c:h val="0.8782787653045917"/>
        </c:manualLayout>
      </c:layout>
      <c:doughnutChart>
        <c:varyColors val="1"/>
        <c:ser>
          <c:idx val="0"/>
          <c:order val="0"/>
          <c:tx>
            <c:strRef>
              <c:f>Taul1!$B$1</c:f>
              <c:strCache>
                <c:ptCount val="1"/>
                <c:pt idx="0">
                  <c:v>Myynti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6D-49F2-A8C3-22FFF57866DE}"/>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5F6D-49F2-A8C3-22FFF57866DE}"/>
              </c:ext>
            </c:extLst>
          </c:dPt>
          <c:dPt>
            <c:idx val="2"/>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5-5F6D-49F2-A8C3-22FFF57866DE}"/>
              </c:ext>
            </c:extLst>
          </c:dPt>
          <c:dPt>
            <c:idx val="3"/>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1-0DE3-4842-B4AA-A83F72924791}"/>
              </c:ext>
            </c:extLst>
          </c:dPt>
          <c:cat>
            <c:strRef>
              <c:f>Taul1!$A$2:$A$5</c:f>
              <c:strCache>
                <c:ptCount val="4"/>
                <c:pt idx="0">
                  <c:v>Huomannut ja käyttänyt palvelua/palveluita</c:v>
                </c:pt>
                <c:pt idx="1">
                  <c:v>Huomannut, mutta ei käyttänyt palvelua/palveluita</c:v>
                </c:pt>
                <c:pt idx="2">
                  <c:v>Ei ole huomannut, eikä käyttänyt palvelua/palveluita</c:v>
                </c:pt>
                <c:pt idx="3">
                  <c:v>Muu</c:v>
                </c:pt>
              </c:strCache>
            </c:strRef>
          </c:cat>
          <c:val>
            <c:numRef>
              <c:f>Taul1!$B$2:$B$5</c:f>
              <c:numCache>
                <c:formatCode>0.0%</c:formatCode>
                <c:ptCount val="4"/>
                <c:pt idx="0">
                  <c:v>0.25419760444174322</c:v>
                </c:pt>
                <c:pt idx="1">
                  <c:v>0.21781178555402519</c:v>
                </c:pt>
                <c:pt idx="2">
                  <c:v>0.28956970276035249</c:v>
                </c:pt>
                <c:pt idx="3">
                  <c:v>0.2384209072438791</c:v>
                </c:pt>
              </c:numCache>
            </c:numRef>
          </c:val>
          <c:extLst>
            <c:ext xmlns:c16="http://schemas.microsoft.com/office/drawing/2014/chart" uri="{C3380CC4-5D6E-409C-BE32-E72D297353CC}">
              <c16:uniqueId val="{00000000-93CF-4193-AED1-AEB7A38076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90166153677"/>
          <c:y val="2.8507650028905575E-2"/>
          <c:w val="0.77729393315410034"/>
          <c:h val="0.79064645106503428"/>
        </c:manualLayout>
      </c:layout>
      <c:barChart>
        <c:barDir val="bar"/>
        <c:grouping val="percentStacked"/>
        <c:varyColors val="0"/>
        <c:ser>
          <c:idx val="0"/>
          <c:order val="0"/>
          <c:tx>
            <c:strRef>
              <c:f>Taul1!$A$2</c:f>
              <c:strCache>
                <c:ptCount val="1"/>
                <c:pt idx="0">
                  <c:v>Haluan aina omata / käyttää uusinta teknologiaa ennen muita</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Taul1!$B$2:$P$2</c:f>
              <c:numCache>
                <c:formatCode>0%</c:formatCode>
                <c:ptCount val="15"/>
                <c:pt idx="0">
                  <c:v>4.4999999999999998E-2</c:v>
                </c:pt>
                <c:pt idx="1">
                  <c:v>2.46E-2</c:v>
                </c:pt>
                <c:pt idx="2">
                  <c:v>6.6400000000000001E-2</c:v>
                </c:pt>
                <c:pt idx="3">
                  <c:v>0.1051</c:v>
                </c:pt>
                <c:pt idx="4">
                  <c:v>6.25E-2</c:v>
                </c:pt>
                <c:pt idx="5">
                  <c:v>5.3100000000000001E-2</c:v>
                </c:pt>
                <c:pt idx="6">
                  <c:v>2.29E-2</c:v>
                </c:pt>
                <c:pt idx="7">
                  <c:v>1.3599999999999999E-2</c:v>
                </c:pt>
                <c:pt idx="8">
                  <c:v>6.59E-2</c:v>
                </c:pt>
                <c:pt idx="9">
                  <c:v>0.05</c:v>
                </c:pt>
                <c:pt idx="10">
                  <c:v>2.7099999999999999E-2</c:v>
                </c:pt>
                <c:pt idx="11">
                  <c:v>3.2599999999999997E-2</c:v>
                </c:pt>
                <c:pt idx="12">
                  <c:v>9.6921246439365602E-2</c:v>
                </c:pt>
                <c:pt idx="13">
                  <c:v>3.5721556507559003E-2</c:v>
                </c:pt>
                <c:pt idx="14">
                  <c:v>2.369475411250346E-2</c:v>
                </c:pt>
              </c:numCache>
            </c:numRef>
          </c:val>
          <c:extLst>
            <c:ext xmlns:c16="http://schemas.microsoft.com/office/drawing/2014/chart" uri="{C3380CC4-5D6E-409C-BE32-E72D297353CC}">
              <c16:uniqueId val="{00000000-3848-4E27-B508-A86983C1A147}"/>
            </c:ext>
          </c:extLst>
        </c:ser>
        <c:ser>
          <c:idx val="1"/>
          <c:order val="1"/>
          <c:tx>
            <c:strRef>
              <c:f>Taul1!$A$3</c:f>
              <c:strCache>
                <c:ptCount val="1"/>
                <c:pt idx="0">
                  <c:v>Olen yleensä yksi ensimmäisistä, joka kokeilee ja ostaa/käyttää uutta teknologiaa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Taul1!$B$3:$P$3</c:f>
              <c:numCache>
                <c:formatCode>0%</c:formatCode>
                <c:ptCount val="15"/>
                <c:pt idx="0">
                  <c:v>0.14729999999999999</c:v>
                </c:pt>
                <c:pt idx="1">
                  <c:v>8.77E-2</c:v>
                </c:pt>
                <c:pt idx="2">
                  <c:v>0.20949999999999999</c:v>
                </c:pt>
                <c:pt idx="3">
                  <c:v>0.19420000000000001</c:v>
                </c:pt>
                <c:pt idx="4">
                  <c:v>0.1497</c:v>
                </c:pt>
                <c:pt idx="5">
                  <c:v>0.1295</c:v>
                </c:pt>
                <c:pt idx="6">
                  <c:v>0.1658</c:v>
                </c:pt>
                <c:pt idx="7">
                  <c:v>0.1212</c:v>
                </c:pt>
                <c:pt idx="8">
                  <c:v>0.1716</c:v>
                </c:pt>
                <c:pt idx="9">
                  <c:v>0.13320000000000001</c:v>
                </c:pt>
                <c:pt idx="10">
                  <c:v>0.16039999999999999</c:v>
                </c:pt>
                <c:pt idx="11">
                  <c:v>0.1148</c:v>
                </c:pt>
                <c:pt idx="12">
                  <c:v>0.20681536282589619</c:v>
                </c:pt>
                <c:pt idx="13">
                  <c:v>0.17014057376007771</c:v>
                </c:pt>
                <c:pt idx="14">
                  <c:v>0.12391938818656251</c:v>
                </c:pt>
              </c:numCache>
            </c:numRef>
          </c:val>
          <c:extLst>
            <c:ext xmlns:c16="http://schemas.microsoft.com/office/drawing/2014/chart" uri="{C3380CC4-5D6E-409C-BE32-E72D297353CC}">
              <c16:uniqueId val="{00000001-3848-4E27-B508-A86983C1A147}"/>
            </c:ext>
          </c:extLst>
        </c:ser>
        <c:ser>
          <c:idx val="2"/>
          <c:order val="2"/>
          <c:tx>
            <c:strRef>
              <c:f>Taul1!$A$4</c:f>
              <c:strCache>
                <c:ptCount val="1"/>
                <c:pt idx="0">
                  <c:v>Tykkään ostaa/käyttää teknologiaa, mutta odotan usein, että muut kokeilevat sitä ensin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Taul1!$B$4:$P$4</c:f>
              <c:numCache>
                <c:formatCode>0%</c:formatCode>
                <c:ptCount val="15"/>
                <c:pt idx="0">
                  <c:v>0.61240000000000006</c:v>
                </c:pt>
                <c:pt idx="1">
                  <c:v>0.62229999999999996</c:v>
                </c:pt>
                <c:pt idx="2">
                  <c:v>0.60209999999999997</c:v>
                </c:pt>
                <c:pt idx="3">
                  <c:v>0.54869999999999997</c:v>
                </c:pt>
                <c:pt idx="4">
                  <c:v>0.63080000000000003</c:v>
                </c:pt>
                <c:pt idx="5">
                  <c:v>0.64800000000000002</c:v>
                </c:pt>
                <c:pt idx="6">
                  <c:v>0.57979999999999998</c:v>
                </c:pt>
                <c:pt idx="7">
                  <c:v>0.63680000000000003</c:v>
                </c:pt>
                <c:pt idx="8">
                  <c:v>0.63780000000000003</c:v>
                </c:pt>
                <c:pt idx="9">
                  <c:v>0.62380000000000002</c:v>
                </c:pt>
                <c:pt idx="10">
                  <c:v>0.56979999999999997</c:v>
                </c:pt>
                <c:pt idx="11">
                  <c:v>0.61480000000000001</c:v>
                </c:pt>
                <c:pt idx="12">
                  <c:v>0.59328189492974437</c:v>
                </c:pt>
                <c:pt idx="13">
                  <c:v>0.67746311720227903</c:v>
                </c:pt>
                <c:pt idx="14">
                  <c:v>0.60062438167729948</c:v>
                </c:pt>
              </c:numCache>
            </c:numRef>
          </c:val>
          <c:extLst>
            <c:ext xmlns:c16="http://schemas.microsoft.com/office/drawing/2014/chart" uri="{C3380CC4-5D6E-409C-BE32-E72D297353CC}">
              <c16:uniqueId val="{00000002-3848-4E27-B508-A86983C1A147}"/>
            </c:ext>
          </c:extLst>
        </c:ser>
        <c:ser>
          <c:idx val="3"/>
          <c:order val="3"/>
          <c:tx>
            <c:strRef>
              <c:f>Taul1!$A$5</c:f>
              <c:strCache>
                <c:ptCount val="1"/>
                <c:pt idx="0">
                  <c:v>Minulla ei ole lainkaan /on vain vähän kiinnostusta uuteen teknologiaan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Taul1!$B$5:$P$5</c:f>
              <c:numCache>
                <c:formatCode>0%</c:formatCode>
                <c:ptCount val="15"/>
                <c:pt idx="0">
                  <c:v>0.16689999999999999</c:v>
                </c:pt>
                <c:pt idx="1">
                  <c:v>0.2301</c:v>
                </c:pt>
                <c:pt idx="2">
                  <c:v>0.1009</c:v>
                </c:pt>
                <c:pt idx="3">
                  <c:v>0.12089999999999999</c:v>
                </c:pt>
                <c:pt idx="4">
                  <c:v>0.14399999999999999</c:v>
                </c:pt>
                <c:pt idx="5">
                  <c:v>0.1174</c:v>
                </c:pt>
                <c:pt idx="6">
                  <c:v>0.2117</c:v>
                </c:pt>
                <c:pt idx="7">
                  <c:v>0.20039999999999999</c:v>
                </c:pt>
                <c:pt idx="8">
                  <c:v>0.104</c:v>
                </c:pt>
                <c:pt idx="9">
                  <c:v>0.16400000000000001</c:v>
                </c:pt>
                <c:pt idx="10">
                  <c:v>0.215</c:v>
                </c:pt>
                <c:pt idx="11">
                  <c:v>0.19939999999999999</c:v>
                </c:pt>
                <c:pt idx="12">
                  <c:v>8.9112404777746859E-2</c:v>
                </c:pt>
                <c:pt idx="13">
                  <c:v>0.1166747525300843</c:v>
                </c:pt>
                <c:pt idx="14">
                  <c:v>0.23495531153115501</c:v>
                </c:pt>
              </c:numCache>
            </c:numRef>
          </c:val>
          <c:extLst>
            <c:ext xmlns:c16="http://schemas.microsoft.com/office/drawing/2014/chart" uri="{C3380CC4-5D6E-409C-BE32-E72D297353CC}">
              <c16:uniqueId val="{00000008-3848-4E27-B508-A86983C1A147}"/>
            </c:ext>
          </c:extLst>
        </c:ser>
        <c:ser>
          <c:idx val="4"/>
          <c:order val="4"/>
          <c:tx>
            <c:strRef>
              <c:f>Taul1!$A$6</c:f>
              <c:strCache>
                <c:ptCount val="1"/>
                <c:pt idx="0">
                  <c:v>En osaa sanoa</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Taul1!$B$6:$P$6</c:f>
              <c:numCache>
                <c:formatCode>0%</c:formatCode>
                <c:ptCount val="15"/>
                <c:pt idx="0">
                  <c:v>2.8299999999999999E-2</c:v>
                </c:pt>
                <c:pt idx="1">
                  <c:v>3.5200000000000002E-2</c:v>
                </c:pt>
                <c:pt idx="2">
                  <c:v>2.12E-2</c:v>
                </c:pt>
                <c:pt idx="3">
                  <c:v>3.1E-2</c:v>
                </c:pt>
                <c:pt idx="4">
                  <c:v>1.2999999999999999E-2</c:v>
                </c:pt>
                <c:pt idx="5">
                  <c:v>5.1999999999999998E-2</c:v>
                </c:pt>
                <c:pt idx="6">
                  <c:v>1.9800000000000002E-2</c:v>
                </c:pt>
                <c:pt idx="7">
                  <c:v>2.7900000000000001E-2</c:v>
                </c:pt>
                <c:pt idx="8">
                  <c:v>2.06E-2</c:v>
                </c:pt>
                <c:pt idx="9">
                  <c:v>2.9000000000000001E-2</c:v>
                </c:pt>
                <c:pt idx="10">
                  <c:v>2.76E-2</c:v>
                </c:pt>
                <c:pt idx="11">
                  <c:v>3.8399999999999997E-2</c:v>
                </c:pt>
                <c:pt idx="12">
                  <c:v>1.386909102724697E-2</c:v>
                </c:pt>
                <c:pt idx="13">
                  <c:v>0</c:v>
                </c:pt>
                <c:pt idx="14">
                  <c:v>1.6806164492479569E-2</c:v>
                </c:pt>
              </c:numCache>
            </c:numRef>
          </c:val>
          <c:extLst>
            <c:ext xmlns:c16="http://schemas.microsoft.com/office/drawing/2014/chart" uri="{C3380CC4-5D6E-409C-BE32-E72D297353CC}">
              <c16:uniqueId val="{00000009-3848-4E27-B508-A86983C1A147}"/>
            </c:ext>
          </c:extLst>
        </c:ser>
        <c:dLbls>
          <c:dLblPos val="ctr"/>
          <c:showLegendKey val="0"/>
          <c:showVal val="1"/>
          <c:showCatName val="0"/>
          <c:showSerName val="0"/>
          <c:showPercent val="0"/>
          <c:showBubbleSize val="0"/>
        </c:dLbls>
        <c:gapWidth val="50"/>
        <c:overlap val="100"/>
        <c:axId val="1144510024"/>
        <c:axId val="1144507400"/>
      </c:barChart>
      <c:catAx>
        <c:axId val="1144510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44507400"/>
        <c:crosses val="autoZero"/>
        <c:auto val="1"/>
        <c:lblAlgn val="ctr"/>
        <c:lblOffset val="100"/>
        <c:noMultiLvlLbl val="0"/>
      </c:catAx>
      <c:valAx>
        <c:axId val="1144507400"/>
        <c:scaling>
          <c:orientation val="minMax"/>
        </c:scaling>
        <c:delete val="1"/>
        <c:axPos val="t"/>
        <c:numFmt formatCode="0%" sourceLinked="1"/>
        <c:majorTickMark val="none"/>
        <c:minorTickMark val="none"/>
        <c:tickLblPos val="nextTo"/>
        <c:crossAx val="1144510024"/>
        <c:crosses val="autoZero"/>
        <c:crossBetween val="between"/>
      </c:valAx>
      <c:spPr>
        <a:noFill/>
        <a:ln>
          <a:noFill/>
        </a:ln>
        <a:effectLst/>
      </c:spPr>
    </c:plotArea>
    <c:legend>
      <c:legendPos val="b"/>
      <c:layout>
        <c:manualLayout>
          <c:xMode val="edge"/>
          <c:yMode val="edge"/>
          <c:x val="2.3453562479858032E-2"/>
          <c:y val="0.84296524382316296"/>
          <c:w val="0.93662266365929359"/>
          <c:h val="0.139346241892721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90166153677"/>
          <c:y val="2.8507650028905575E-2"/>
          <c:w val="0.77729393315410034"/>
          <c:h val="0.71488114536241454"/>
        </c:manualLayout>
      </c:layout>
      <c:barChart>
        <c:barDir val="bar"/>
        <c:grouping val="percentStacked"/>
        <c:varyColors val="0"/>
        <c:ser>
          <c:idx val="0"/>
          <c:order val="0"/>
          <c:tx>
            <c:strRef>
              <c:f>Taul1!$A$2</c:f>
              <c:strCache>
                <c:ptCount val="1"/>
                <c:pt idx="0">
                  <c:v>Yritän aktiivisesti rajoittaa ja vähentää toimintani ympäristövaikutuksia (esim. säästää energiaa, käyttää julkista liikennettä, ostaa sähköauto)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Taul1!$B$2:$P$2</c:f>
              <c:numCache>
                <c:formatCode>0%</c:formatCode>
                <c:ptCount val="15"/>
                <c:pt idx="0">
                  <c:v>0.1822</c:v>
                </c:pt>
                <c:pt idx="1">
                  <c:v>0.2268</c:v>
                </c:pt>
                <c:pt idx="2">
                  <c:v>0.1356</c:v>
                </c:pt>
                <c:pt idx="3">
                  <c:v>0.17330000000000001</c:v>
                </c:pt>
                <c:pt idx="4">
                  <c:v>0.2</c:v>
                </c:pt>
                <c:pt idx="5">
                  <c:v>0.1515</c:v>
                </c:pt>
                <c:pt idx="6">
                  <c:v>0.18240000000000001</c:v>
                </c:pt>
                <c:pt idx="7">
                  <c:v>0.1915</c:v>
                </c:pt>
                <c:pt idx="8">
                  <c:v>0.27239999999999998</c:v>
                </c:pt>
                <c:pt idx="9">
                  <c:v>0.15140000000000001</c:v>
                </c:pt>
                <c:pt idx="10">
                  <c:v>0.1298</c:v>
                </c:pt>
                <c:pt idx="11">
                  <c:v>0.15049999999999999</c:v>
                </c:pt>
                <c:pt idx="12">
                  <c:v>0.21929215150131601</c:v>
                </c:pt>
                <c:pt idx="13">
                  <c:v>0.19034914824609431</c:v>
                </c:pt>
                <c:pt idx="14">
                  <c:v>0.1776206821977396</c:v>
                </c:pt>
              </c:numCache>
            </c:numRef>
          </c:val>
          <c:extLst>
            <c:ext xmlns:c16="http://schemas.microsoft.com/office/drawing/2014/chart" uri="{C3380CC4-5D6E-409C-BE32-E72D297353CC}">
              <c16:uniqueId val="{00000000-3848-4E27-B508-A86983C1A147}"/>
            </c:ext>
          </c:extLst>
        </c:ser>
        <c:ser>
          <c:idx val="1"/>
          <c:order val="1"/>
          <c:tx>
            <c:strRef>
              <c:f>Taul1!$A$3</c:f>
              <c:strCache>
                <c:ptCount val="1"/>
                <c:pt idx="0">
                  <c:v>Yritän välttää sellaisten asioiden tekemistä, jotka vahingoittavat ympäristöä (esim. sammutan valot, kun poistun huoneesta, valitsen vihreän sähkön), jos se ei aiheuta epämukavuutta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Taul1!$B$3:$P$3</c:f>
              <c:numCache>
                <c:formatCode>0%</c:formatCode>
                <c:ptCount val="15"/>
                <c:pt idx="0">
                  <c:v>0.4753</c:v>
                </c:pt>
                <c:pt idx="1">
                  <c:v>0.51129999999999998</c:v>
                </c:pt>
                <c:pt idx="2">
                  <c:v>0.43769999999999998</c:v>
                </c:pt>
                <c:pt idx="3">
                  <c:v>0.46389999999999998</c:v>
                </c:pt>
                <c:pt idx="4">
                  <c:v>0.48770000000000002</c:v>
                </c:pt>
                <c:pt idx="5">
                  <c:v>0.41589999999999999</c:v>
                </c:pt>
                <c:pt idx="6">
                  <c:v>0.43809999999999999</c:v>
                </c:pt>
                <c:pt idx="7">
                  <c:v>0.51790000000000003</c:v>
                </c:pt>
                <c:pt idx="8">
                  <c:v>0.43380000000000002</c:v>
                </c:pt>
                <c:pt idx="9">
                  <c:v>0.51349999999999996</c:v>
                </c:pt>
                <c:pt idx="10">
                  <c:v>0.50829999999999997</c:v>
                </c:pt>
                <c:pt idx="11">
                  <c:v>0.4577</c:v>
                </c:pt>
                <c:pt idx="12">
                  <c:v>0.51868192937320234</c:v>
                </c:pt>
                <c:pt idx="13">
                  <c:v>0.54129473098817327</c:v>
                </c:pt>
                <c:pt idx="14">
                  <c:v>0.44153816901237131</c:v>
                </c:pt>
              </c:numCache>
            </c:numRef>
          </c:val>
          <c:extLst>
            <c:ext xmlns:c16="http://schemas.microsoft.com/office/drawing/2014/chart" uri="{C3380CC4-5D6E-409C-BE32-E72D297353CC}">
              <c16:uniqueId val="{00000001-3848-4E27-B508-A86983C1A147}"/>
            </c:ext>
          </c:extLst>
        </c:ser>
        <c:ser>
          <c:idx val="2"/>
          <c:order val="2"/>
          <c:tx>
            <c:strRef>
              <c:f>Taul1!$A$4</c:f>
              <c:strCache>
                <c:ptCount val="1"/>
                <c:pt idx="0">
                  <c:v>Ajattelen toisinaan toimintani vaikutusta ympäristöön, mutta en anna sen rajoittaa toimintaani</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Taul1!$B$4:$P$4</c:f>
              <c:numCache>
                <c:formatCode>0%</c:formatCode>
                <c:ptCount val="15"/>
                <c:pt idx="0">
                  <c:v>0.26050000000000001</c:v>
                </c:pt>
                <c:pt idx="1">
                  <c:v>0.2107</c:v>
                </c:pt>
                <c:pt idx="2">
                  <c:v>0.3125</c:v>
                </c:pt>
                <c:pt idx="3">
                  <c:v>0.21970000000000001</c:v>
                </c:pt>
                <c:pt idx="4">
                  <c:v>0.22589999999999999</c:v>
                </c:pt>
                <c:pt idx="5">
                  <c:v>0.32829999999999998</c:v>
                </c:pt>
                <c:pt idx="6">
                  <c:v>0.31390000000000001</c:v>
                </c:pt>
                <c:pt idx="7">
                  <c:v>0.24340000000000001</c:v>
                </c:pt>
                <c:pt idx="8">
                  <c:v>0.2281</c:v>
                </c:pt>
                <c:pt idx="9">
                  <c:v>0.27500000000000002</c:v>
                </c:pt>
                <c:pt idx="10">
                  <c:v>0.25030000000000002</c:v>
                </c:pt>
                <c:pt idx="11">
                  <c:v>0.3</c:v>
                </c:pt>
                <c:pt idx="12">
                  <c:v>0.191663217780456</c:v>
                </c:pt>
                <c:pt idx="13">
                  <c:v>0.2295520877368806</c:v>
                </c:pt>
                <c:pt idx="14">
                  <c:v>0.2894024561277706</c:v>
                </c:pt>
              </c:numCache>
            </c:numRef>
          </c:val>
          <c:extLst>
            <c:ext xmlns:c16="http://schemas.microsoft.com/office/drawing/2014/chart" uri="{C3380CC4-5D6E-409C-BE32-E72D297353CC}">
              <c16:uniqueId val="{00000002-3848-4E27-B508-A86983C1A147}"/>
            </c:ext>
          </c:extLst>
        </c:ser>
        <c:ser>
          <c:idx val="3"/>
          <c:order val="3"/>
          <c:tx>
            <c:strRef>
              <c:f>Taul1!$A$5</c:f>
              <c:strCache>
                <c:ptCount val="1"/>
                <c:pt idx="0">
                  <c:v>En ole lainkaan/olen hyvin rajallisesti kiinnostunut toimintani vaikutuksista ympäristöön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Taul1!$B$5:$P$5</c:f>
              <c:numCache>
                <c:formatCode>0%</c:formatCode>
                <c:ptCount val="15"/>
                <c:pt idx="0">
                  <c:v>5.74E-2</c:v>
                </c:pt>
                <c:pt idx="1">
                  <c:v>3.15E-2</c:v>
                </c:pt>
                <c:pt idx="2">
                  <c:v>8.4500000000000006E-2</c:v>
                </c:pt>
                <c:pt idx="3">
                  <c:v>8.8499999999999995E-2</c:v>
                </c:pt>
                <c:pt idx="4">
                  <c:v>6.6799999999999998E-2</c:v>
                </c:pt>
                <c:pt idx="5">
                  <c:v>7.7899999999999997E-2</c:v>
                </c:pt>
                <c:pt idx="6">
                  <c:v>6.5699999999999995E-2</c:v>
                </c:pt>
                <c:pt idx="7">
                  <c:v>2.5000000000000001E-2</c:v>
                </c:pt>
                <c:pt idx="8">
                  <c:v>4.3999999999999997E-2</c:v>
                </c:pt>
                <c:pt idx="9">
                  <c:v>3.7100000000000001E-2</c:v>
                </c:pt>
                <c:pt idx="10">
                  <c:v>8.0299999999999996E-2</c:v>
                </c:pt>
                <c:pt idx="11">
                  <c:v>6.9400000000000003E-2</c:v>
                </c:pt>
                <c:pt idx="12">
                  <c:v>5.6507390554463743E-2</c:v>
                </c:pt>
                <c:pt idx="13">
                  <c:v>3.88040330288517E-2</c:v>
                </c:pt>
                <c:pt idx="14">
                  <c:v>6.8548823553506277E-2</c:v>
                </c:pt>
              </c:numCache>
            </c:numRef>
          </c:val>
          <c:extLst>
            <c:ext xmlns:c16="http://schemas.microsoft.com/office/drawing/2014/chart" uri="{C3380CC4-5D6E-409C-BE32-E72D297353CC}">
              <c16:uniqueId val="{00000008-3848-4E27-B508-A86983C1A147}"/>
            </c:ext>
          </c:extLst>
        </c:ser>
        <c:ser>
          <c:idx val="4"/>
          <c:order val="4"/>
          <c:tx>
            <c:strRef>
              <c:f>Taul1!$A$6</c:f>
              <c:strCache>
                <c:ptCount val="1"/>
                <c:pt idx="0">
                  <c:v>En osaa sanoa</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Taul1!$B$1:$P$1</c:f>
              <c:strCache>
                <c:ptCount val="15"/>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Edelläkävijät (N=252)</c:v>
                </c:pt>
                <c:pt idx="13">
                  <c:v>Tarkkailijat (N=221)</c:v>
                </c:pt>
                <c:pt idx="14">
                  <c:v>Passiiviset (N=290)</c:v>
                </c:pt>
              </c:strCache>
            </c:strRef>
          </c:cat>
          <c:val>
            <c:numRef>
              <c:f>Taul1!$B$6:$P$6</c:f>
              <c:numCache>
                <c:formatCode>0%</c:formatCode>
                <c:ptCount val="15"/>
                <c:pt idx="0">
                  <c:v>2.4500000000000001E-2</c:v>
                </c:pt>
                <c:pt idx="1">
                  <c:v>1.9599999999999999E-2</c:v>
                </c:pt>
                <c:pt idx="2">
                  <c:v>2.9700000000000001E-2</c:v>
                </c:pt>
                <c:pt idx="3">
                  <c:v>5.4600000000000003E-2</c:v>
                </c:pt>
                <c:pt idx="4">
                  <c:v>1.9599999999999999E-2</c:v>
                </c:pt>
                <c:pt idx="5">
                  <c:v>2.64E-2</c:v>
                </c:pt>
                <c:pt idx="7">
                  <c:v>2.2200000000000001E-2</c:v>
                </c:pt>
                <c:pt idx="8">
                  <c:v>2.1600000000000001E-2</c:v>
                </c:pt>
                <c:pt idx="9">
                  <c:v>2.3099999999999999E-2</c:v>
                </c:pt>
                <c:pt idx="10">
                  <c:v>3.1300000000000001E-2</c:v>
                </c:pt>
                <c:pt idx="11">
                  <c:v>2.24E-2</c:v>
                </c:pt>
                <c:pt idx="12">
                  <c:v>1.3855310790561841E-2</c:v>
                </c:pt>
                <c:pt idx="13">
                  <c:v>0</c:v>
                </c:pt>
                <c:pt idx="14">
                  <c:v>2.2889869108612251E-2</c:v>
                </c:pt>
              </c:numCache>
            </c:numRef>
          </c:val>
          <c:extLst>
            <c:ext xmlns:c16="http://schemas.microsoft.com/office/drawing/2014/chart" uri="{C3380CC4-5D6E-409C-BE32-E72D297353CC}">
              <c16:uniqueId val="{00000009-3848-4E27-B508-A86983C1A147}"/>
            </c:ext>
          </c:extLst>
        </c:ser>
        <c:dLbls>
          <c:dLblPos val="ctr"/>
          <c:showLegendKey val="0"/>
          <c:showVal val="1"/>
          <c:showCatName val="0"/>
          <c:showSerName val="0"/>
          <c:showPercent val="0"/>
          <c:showBubbleSize val="0"/>
        </c:dLbls>
        <c:gapWidth val="50"/>
        <c:overlap val="100"/>
        <c:axId val="1144510024"/>
        <c:axId val="1144507400"/>
      </c:barChart>
      <c:catAx>
        <c:axId val="1144510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44507400"/>
        <c:crosses val="autoZero"/>
        <c:auto val="1"/>
        <c:lblAlgn val="ctr"/>
        <c:lblOffset val="100"/>
        <c:noMultiLvlLbl val="0"/>
      </c:catAx>
      <c:valAx>
        <c:axId val="1144507400"/>
        <c:scaling>
          <c:orientation val="minMax"/>
        </c:scaling>
        <c:delete val="1"/>
        <c:axPos val="t"/>
        <c:numFmt formatCode="0%" sourceLinked="1"/>
        <c:majorTickMark val="none"/>
        <c:minorTickMark val="none"/>
        <c:tickLblPos val="nextTo"/>
        <c:crossAx val="1144510024"/>
        <c:crosses val="autoZero"/>
        <c:crossBetween val="between"/>
      </c:valAx>
      <c:spPr>
        <a:noFill/>
        <a:ln>
          <a:noFill/>
        </a:ln>
        <a:effectLst/>
      </c:spPr>
    </c:plotArea>
    <c:legend>
      <c:legendPos val="b"/>
      <c:layout>
        <c:manualLayout>
          <c:xMode val="edge"/>
          <c:yMode val="edge"/>
          <c:x val="1.179852019026964E-2"/>
          <c:y val="0.75936214787544454"/>
          <c:w val="0.97624997522148327"/>
          <c:h val="0.222949337840439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29584186676978"/>
          <c:y val="1.4166662155358625E-2"/>
          <c:w val="0.54880057001044102"/>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17"/>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Öljylämmitys (N=40)</c:v>
                </c:pt>
                <c:pt idx="13">
                  <c:v>Kaukolämpö (N=523)</c:v>
                </c:pt>
                <c:pt idx="14">
                  <c:v>Puulämmitys (sisältää pelletti) (N=50)</c:v>
                </c:pt>
                <c:pt idx="15">
                  <c:v>Maalämpö (N=59)</c:v>
                </c:pt>
                <c:pt idx="16">
                  <c:v>Sähkölämmitys (N=234)</c:v>
                </c:pt>
              </c:strCache>
            </c:strRef>
          </c:cat>
          <c:val>
            <c:numRef>
              <c:f>Taul1!$B$2:$B$18</c:f>
              <c:numCache>
                <c:formatCode>0%</c:formatCode>
                <c:ptCount val="17"/>
                <c:pt idx="0">
                  <c:v>0.29849999999999999</c:v>
                </c:pt>
                <c:pt idx="1">
                  <c:v>0.28689999999999999</c:v>
                </c:pt>
                <c:pt idx="2">
                  <c:v>0.31069999999999998</c:v>
                </c:pt>
                <c:pt idx="3">
                  <c:v>0.29360000000000003</c:v>
                </c:pt>
                <c:pt idx="4">
                  <c:v>0.36520000000000002</c:v>
                </c:pt>
                <c:pt idx="5">
                  <c:v>0.31879999999999997</c:v>
                </c:pt>
                <c:pt idx="6">
                  <c:v>0.27379999999999999</c:v>
                </c:pt>
                <c:pt idx="7">
                  <c:v>0.27410000000000001</c:v>
                </c:pt>
                <c:pt idx="8">
                  <c:v>0.30480000000000002</c:v>
                </c:pt>
                <c:pt idx="9">
                  <c:v>0.29389999999999999</c:v>
                </c:pt>
                <c:pt idx="10">
                  <c:v>0.3049</c:v>
                </c:pt>
                <c:pt idx="11">
                  <c:v>0.28789999999999999</c:v>
                </c:pt>
                <c:pt idx="12">
                  <c:v>0.1759</c:v>
                </c:pt>
                <c:pt idx="13">
                  <c:v>0.29859999999999998</c:v>
                </c:pt>
                <c:pt idx="14">
                  <c:v>0.35580000000000001</c:v>
                </c:pt>
                <c:pt idx="15">
                  <c:v>0.29199999999999998</c:v>
                </c:pt>
                <c:pt idx="16">
                  <c:v>0.33329999999999999</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29584186676978"/>
          <c:y val="1.4166662155358625E-2"/>
          <c:w val="0.54880057001044102"/>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2EC2-413B-9697-08642CC6AF30}"/>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2EC2-413B-9697-08642CC6AF30}"/>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2EC2-413B-9697-08642CC6AF30}"/>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2EC2-413B-9697-08642CC6AF30}"/>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2EC2-413B-9697-08642CC6AF30}"/>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B-2EC2-413B-9697-08642CC6AF3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17"/>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Öljylämmitys (N=40)</c:v>
                </c:pt>
                <c:pt idx="13">
                  <c:v>Kaukolämpö (N=523)</c:v>
                </c:pt>
                <c:pt idx="14">
                  <c:v>Puulämmitys (sisältää pelletti) (N=50)</c:v>
                </c:pt>
                <c:pt idx="15">
                  <c:v>Maalämpö (N=59)</c:v>
                </c:pt>
                <c:pt idx="16">
                  <c:v>Sähkölämmitys (N=234)</c:v>
                </c:pt>
              </c:strCache>
            </c:strRef>
          </c:cat>
          <c:val>
            <c:numRef>
              <c:f>Taul1!$B$2:$B$18</c:f>
              <c:numCache>
                <c:formatCode>0%</c:formatCode>
                <c:ptCount val="17"/>
                <c:pt idx="0">
                  <c:v>0.15140000000000001</c:v>
                </c:pt>
                <c:pt idx="1">
                  <c:v>0.12859999999999999</c:v>
                </c:pt>
                <c:pt idx="2">
                  <c:v>0.17510000000000001</c:v>
                </c:pt>
                <c:pt idx="3">
                  <c:v>0.17349999999999999</c:v>
                </c:pt>
                <c:pt idx="4">
                  <c:v>0.2024</c:v>
                </c:pt>
                <c:pt idx="5">
                  <c:v>0.1694</c:v>
                </c:pt>
                <c:pt idx="6">
                  <c:v>0.1714</c:v>
                </c:pt>
                <c:pt idx="7">
                  <c:v>0.1002</c:v>
                </c:pt>
                <c:pt idx="8">
                  <c:v>0.14779999999999999</c:v>
                </c:pt>
                <c:pt idx="9">
                  <c:v>0.16569999999999999</c:v>
                </c:pt>
                <c:pt idx="10">
                  <c:v>0.14449999999999999</c:v>
                </c:pt>
                <c:pt idx="11">
                  <c:v>0.14990000000000001</c:v>
                </c:pt>
                <c:pt idx="12">
                  <c:v>0.14449999999999999</c:v>
                </c:pt>
                <c:pt idx="13">
                  <c:v>0.1429</c:v>
                </c:pt>
                <c:pt idx="14">
                  <c:v>0.15479999999999999</c:v>
                </c:pt>
                <c:pt idx="15">
                  <c:v>0.18990000000000001</c:v>
                </c:pt>
                <c:pt idx="16">
                  <c:v>0.19120000000000001</c:v>
                </c:pt>
              </c:numCache>
            </c:numRef>
          </c:val>
          <c:extLst>
            <c:ext xmlns:c16="http://schemas.microsoft.com/office/drawing/2014/chart" uri="{C3380CC4-5D6E-409C-BE32-E72D297353CC}">
              <c16:uniqueId val="{0000000C-2EC2-413B-9697-08642CC6AF30}"/>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62388779318517"/>
          <c:y val="1.4166662155358625E-2"/>
          <c:w val="0.60547250139116349"/>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Sain edullisemman hinnan</c:v>
                </c:pt>
                <c:pt idx="1">
                  <c:v>Muutos elämäntilanteessa (esim. muutto)</c:v>
                </c:pt>
                <c:pt idx="2">
                  <c:v>Vanhan sopimuksen päättyminen</c:v>
                </c:pt>
                <c:pt idx="3">
                  <c:v>Halusin siirtyä vihreään sähköön</c:v>
                </c:pt>
                <c:pt idx="4">
                  <c:v>Uusi sähköntoimittajani tarjosi houkuttelevan tervetuliaislahjan tai alennuksen</c:v>
                </c:pt>
                <c:pt idx="5">
                  <c:v>Halu vaihtaa paikalliseen sähkönmyyjään</c:v>
                </c:pt>
                <c:pt idx="6">
                  <c:v>Uusi toimittaja tarjoaa parempaa palvelua</c:v>
                </c:pt>
                <c:pt idx="7">
                  <c:v>Paremmat ehdot (muu kuin hinta)</c:v>
                </c:pt>
                <c:pt idx="8">
                  <c:v>Uusi toimittajani vaikuttaa luotettavammalta</c:v>
                </c:pt>
                <c:pt idx="9">
                  <c:v>Ystäväni tai perheenjäseneni suositteli minua vaihtamaan</c:v>
                </c:pt>
                <c:pt idx="10">
                  <c:v>Uuden sähkönmyyjän aktiivinen myyntityö</c:v>
                </c:pt>
                <c:pt idx="11">
                  <c:v>Uusi sähköntoimittajani pystyi tarjoamaan minulle tuotteen tai palvelun, jota vanha toimittajani ei voinut</c:v>
                </c:pt>
                <c:pt idx="12">
                  <c:v>Muu syy</c:v>
                </c:pt>
                <c:pt idx="13">
                  <c:v>En osaa sanoa</c:v>
                </c:pt>
              </c:strCache>
            </c:strRef>
          </c:cat>
          <c:val>
            <c:numRef>
              <c:f>Taul1!$B$2:$B$15</c:f>
              <c:numCache>
                <c:formatCode>0%</c:formatCode>
                <c:ptCount val="14"/>
                <c:pt idx="0">
                  <c:v>0.4572</c:v>
                </c:pt>
                <c:pt idx="1">
                  <c:v>0.15809999999999999</c:v>
                </c:pt>
                <c:pt idx="2">
                  <c:v>0.1268</c:v>
                </c:pt>
                <c:pt idx="3">
                  <c:v>5.5399999999999998E-2</c:v>
                </c:pt>
                <c:pt idx="4">
                  <c:v>5.3800000000000001E-2</c:v>
                </c:pt>
                <c:pt idx="5">
                  <c:v>3.8800000000000001E-2</c:v>
                </c:pt>
                <c:pt idx="6">
                  <c:v>2.7900000000000001E-2</c:v>
                </c:pt>
                <c:pt idx="7">
                  <c:v>1.46E-2</c:v>
                </c:pt>
                <c:pt idx="8">
                  <c:v>1.32E-2</c:v>
                </c:pt>
                <c:pt idx="9">
                  <c:v>1.2800000000000001E-2</c:v>
                </c:pt>
                <c:pt idx="10">
                  <c:v>4.3E-3</c:v>
                </c:pt>
                <c:pt idx="11">
                  <c:v>3.2000000000000002E-3</c:v>
                </c:pt>
                <c:pt idx="12">
                  <c:v>1.95E-2</c:v>
                </c:pt>
                <c:pt idx="13">
                  <c:v>1.4500000000000001E-2</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716617768752"/>
          <c:y val="1.4166662155358625E-2"/>
          <c:w val="0.72315927555856463"/>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Öljylämmitys (N=40)</c:v>
                </c:pt>
                <c:pt idx="13">
                  <c:v>Kaukolämpö (N=523)</c:v>
                </c:pt>
                <c:pt idx="14">
                  <c:v>Puulämmitys (sisältää pelletti) (N=50)</c:v>
                </c:pt>
                <c:pt idx="15">
                  <c:v>Maalämpö (N=59)</c:v>
                </c:pt>
                <c:pt idx="16">
                  <c:v>Sähkölämmitys (N=234)</c:v>
                </c:pt>
                <c:pt idx="17">
                  <c:v>Omakotitalo (N=268)</c:v>
                </c:pt>
                <c:pt idx="18">
                  <c:v>Rivi- tai paritalo (N=216)</c:v>
                </c:pt>
                <c:pt idx="19">
                  <c:v>Kerrostaloasunto (N=486)</c:v>
                </c:pt>
              </c:strCache>
            </c:strRef>
          </c:cat>
          <c:val>
            <c:numRef>
              <c:f>Taul1!$B$2:$B$21</c:f>
              <c:numCache>
                <c:formatCode>0%</c:formatCode>
                <c:ptCount val="20"/>
                <c:pt idx="0">
                  <c:v>6.7900000000000002E-2</c:v>
                </c:pt>
                <c:pt idx="1">
                  <c:v>5.04E-2</c:v>
                </c:pt>
                <c:pt idx="2">
                  <c:v>8.6099999999999996E-2</c:v>
                </c:pt>
                <c:pt idx="3">
                  <c:v>0.1012</c:v>
                </c:pt>
                <c:pt idx="4">
                  <c:v>0.1008</c:v>
                </c:pt>
                <c:pt idx="5">
                  <c:v>6.5600000000000006E-2</c:v>
                </c:pt>
                <c:pt idx="6">
                  <c:v>5.2900000000000003E-2</c:v>
                </c:pt>
                <c:pt idx="7">
                  <c:v>4.4200000000000003E-2</c:v>
                </c:pt>
                <c:pt idx="8">
                  <c:v>5.8099999999999999E-2</c:v>
                </c:pt>
                <c:pt idx="9">
                  <c:v>7.3400000000000007E-2</c:v>
                </c:pt>
                <c:pt idx="10">
                  <c:v>8.3599999999999994E-2</c:v>
                </c:pt>
                <c:pt idx="11">
                  <c:v>5.8599999999999999E-2</c:v>
                </c:pt>
                <c:pt idx="12">
                  <c:v>0.4108</c:v>
                </c:pt>
                <c:pt idx="13">
                  <c:v>2.7900000000000001E-2</c:v>
                </c:pt>
                <c:pt idx="14">
                  <c:v>0.12559999999999999</c:v>
                </c:pt>
                <c:pt idx="15">
                  <c:v>3.7900000000000003E-2</c:v>
                </c:pt>
                <c:pt idx="16">
                  <c:v>0.11260000000000001</c:v>
                </c:pt>
                <c:pt idx="17">
                  <c:v>0.1424</c:v>
                </c:pt>
                <c:pt idx="18">
                  <c:v>4.6600000000000003E-2</c:v>
                </c:pt>
                <c:pt idx="19">
                  <c:v>3.5799999999999998E-2</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716617768752"/>
          <c:y val="1.4166662155358625E-2"/>
          <c:w val="0.72315927555856463"/>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Ilmalämpöpumpun hankintaa</c:v>
                </c:pt>
                <c:pt idx="1">
                  <c:v>Maalämpöön siirtymistä</c:v>
                </c:pt>
                <c:pt idx="2">
                  <c:v>Älykkäämmän ohjausjärjestelmän hankintaa</c:v>
                </c:pt>
                <c:pt idx="3">
                  <c:v>Takan hankintaa</c:v>
                </c:pt>
                <c:pt idx="4">
                  <c:v>Öljylämmitykseen siirtymistä</c:v>
                </c:pt>
                <c:pt idx="5">
                  <c:v>Puulämmitykseen siirtymistä (sisältää pelletti)</c:v>
                </c:pt>
                <c:pt idx="6">
                  <c:v>Sähkölämmitykseen siirtymistä</c:v>
                </c:pt>
                <c:pt idx="7">
                  <c:v>Kaukolämpöön siirtymistä</c:v>
                </c:pt>
                <c:pt idx="8">
                  <c:v>Muuta, mitä?</c:v>
                </c:pt>
                <c:pt idx="9">
                  <c:v>En osaa sanoa</c:v>
                </c:pt>
              </c:strCache>
            </c:strRef>
          </c:cat>
          <c:val>
            <c:numRef>
              <c:f>Taul1!$B$2:$B$11</c:f>
              <c:numCache>
                <c:formatCode>0%</c:formatCode>
                <c:ptCount val="10"/>
                <c:pt idx="0">
                  <c:v>0.47960000000000003</c:v>
                </c:pt>
                <c:pt idx="1">
                  <c:v>0.32140000000000002</c:v>
                </c:pt>
                <c:pt idx="2">
                  <c:v>8.4199999999999997E-2</c:v>
                </c:pt>
                <c:pt idx="3">
                  <c:v>7.8200000000000006E-2</c:v>
                </c:pt>
                <c:pt idx="4">
                  <c:v>7.7700000000000005E-2</c:v>
                </c:pt>
                <c:pt idx="5">
                  <c:v>4.41E-2</c:v>
                </c:pt>
                <c:pt idx="6">
                  <c:v>4.2700000000000002E-2</c:v>
                </c:pt>
                <c:pt idx="7">
                  <c:v>2.8799999999999999E-2</c:v>
                </c:pt>
                <c:pt idx="8">
                  <c:v>8.6599999999999996E-2</c:v>
                </c:pt>
                <c:pt idx="9">
                  <c:v>5.7000000000000002E-2</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716617768752"/>
          <c:y val="1.4166662155358625E-2"/>
          <c:w val="0.72315927555856463"/>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Öljylämmitys (N=40)</c:v>
                </c:pt>
                <c:pt idx="13">
                  <c:v>Kaukolämpö (N=523)</c:v>
                </c:pt>
                <c:pt idx="14">
                  <c:v>Puulämmitys (sisältää pelletti) (N=50)</c:v>
                </c:pt>
                <c:pt idx="15">
                  <c:v>Maalämpö (N=59)</c:v>
                </c:pt>
                <c:pt idx="16">
                  <c:v>Sähkölämmitys (N=234)</c:v>
                </c:pt>
                <c:pt idx="17">
                  <c:v>Omakotitalo (N=268)</c:v>
                </c:pt>
                <c:pt idx="18">
                  <c:v>Rivi- tai paritalo (N=216)</c:v>
                </c:pt>
                <c:pt idx="19">
                  <c:v>Kerrostaloasunto (N=486)</c:v>
                </c:pt>
              </c:strCache>
            </c:strRef>
          </c:cat>
          <c:val>
            <c:numRef>
              <c:f>Taul1!$B$2:$B$21</c:f>
              <c:numCache>
                <c:formatCode>0%</c:formatCode>
                <c:ptCount val="20"/>
                <c:pt idx="0">
                  <c:v>3.5499999999999997E-2</c:v>
                </c:pt>
                <c:pt idx="1">
                  <c:v>1.7600000000000001E-2</c:v>
                </c:pt>
                <c:pt idx="2">
                  <c:v>5.4100000000000002E-2</c:v>
                </c:pt>
                <c:pt idx="3">
                  <c:v>1.2800000000000001E-2</c:v>
                </c:pt>
                <c:pt idx="4">
                  <c:v>4.2999999999999997E-2</c:v>
                </c:pt>
                <c:pt idx="5">
                  <c:v>1.29E-2</c:v>
                </c:pt>
                <c:pt idx="6">
                  <c:v>4.87E-2</c:v>
                </c:pt>
                <c:pt idx="7">
                  <c:v>4.6800000000000001E-2</c:v>
                </c:pt>
                <c:pt idx="8">
                  <c:v>3.95E-2</c:v>
                </c:pt>
                <c:pt idx="9">
                  <c:v>3.7199999999999997E-2</c:v>
                </c:pt>
                <c:pt idx="10">
                  <c:v>2.69E-2</c:v>
                </c:pt>
                <c:pt idx="11">
                  <c:v>3.78E-2</c:v>
                </c:pt>
                <c:pt idx="12">
                  <c:v>2.47E-2</c:v>
                </c:pt>
                <c:pt idx="13">
                  <c:v>1.0999999999999999E-2</c:v>
                </c:pt>
                <c:pt idx="14">
                  <c:v>5.57E-2</c:v>
                </c:pt>
                <c:pt idx="15">
                  <c:v>6.5100000000000005E-2</c:v>
                </c:pt>
                <c:pt idx="16">
                  <c:v>7.7299999999999994E-2</c:v>
                </c:pt>
                <c:pt idx="17">
                  <c:v>8.0799999999999997E-2</c:v>
                </c:pt>
                <c:pt idx="18">
                  <c:v>1.9400000000000001E-2</c:v>
                </c:pt>
                <c:pt idx="19">
                  <c:v>1.2E-2</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716617768752"/>
          <c:y val="1.4166662155358625E-2"/>
          <c:w val="0.72315927555856463"/>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 ei ole taloudellisesti järkevää</c:v>
                </c:pt>
                <c:pt idx="1">
                  <c:v>Minulla ei ole tarpeeksi tietoa asiasta</c:v>
                </c:pt>
                <c:pt idx="2">
                  <c:v>En ole kiinnostunut</c:v>
                </c:pt>
                <c:pt idx="3">
                  <c:v>Asentaminen on liian vaikeaa</c:v>
                </c:pt>
                <c:pt idx="4">
                  <c:v>Se ei toimi hyvin / ei ole miellyttävää</c:v>
                </c:pt>
                <c:pt idx="5">
                  <c:v>Muu syy</c:v>
                </c:pt>
                <c:pt idx="6">
                  <c:v>En osaa sanoa</c:v>
                </c:pt>
              </c:strCache>
            </c:strRef>
          </c:cat>
          <c:val>
            <c:numRef>
              <c:f>Taul1!$B$2:$B$8</c:f>
              <c:numCache>
                <c:formatCode>0%</c:formatCode>
                <c:ptCount val="7"/>
                <c:pt idx="0">
                  <c:v>0.21840000000000001</c:v>
                </c:pt>
                <c:pt idx="1">
                  <c:v>0.20319999999999999</c:v>
                </c:pt>
                <c:pt idx="2">
                  <c:v>0.1615</c:v>
                </c:pt>
                <c:pt idx="3">
                  <c:v>3.7100000000000001E-2</c:v>
                </c:pt>
                <c:pt idx="4">
                  <c:v>8.3000000000000001E-3</c:v>
                </c:pt>
                <c:pt idx="5">
                  <c:v>0.2989</c:v>
                </c:pt>
                <c:pt idx="6">
                  <c:v>7.2499999999999995E-2</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88250250876627"/>
          <c:y val="2.8507650028905575E-2"/>
          <c:w val="0.72335373027590666"/>
          <c:h val="0.87947474050948515"/>
        </c:manualLayout>
      </c:layout>
      <c:barChart>
        <c:barDir val="bar"/>
        <c:grouping val="percentStacked"/>
        <c:varyColors val="0"/>
        <c:ser>
          <c:idx val="0"/>
          <c:order val="0"/>
          <c:tx>
            <c:strRef>
              <c:f>Taul1!$A$2</c:f>
              <c:strCache>
                <c:ptCount val="1"/>
                <c:pt idx="0">
                  <c:v>Yksi</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Taul1!$B$1:$X$1</c:f>
              <c:strCache>
                <c:ptCount val="23"/>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Pääkaupunkiseutu (N=233)</c:v>
                </c:pt>
                <c:pt idx="13">
                  <c:v>Yli 100 000 as. pks ulkopuolella (N=259)</c:v>
                </c:pt>
                <c:pt idx="14">
                  <c:v>50 000-100 000 as. (N=134)</c:v>
                </c:pt>
                <c:pt idx="15">
                  <c:v>10 000-49 999 as. (N=229)</c:v>
                </c:pt>
                <c:pt idx="16">
                  <c:v>Alle 10 000 as.(N=65) (N=65)</c:v>
                </c:pt>
                <c:pt idx="17">
                  <c:v>Maaseutu (N=80)</c:v>
                </c:pt>
                <c:pt idx="18">
                  <c:v>Pre family (N=273)</c:v>
                </c:pt>
                <c:pt idx="19">
                  <c:v>Young family (N=110)</c:v>
                </c:pt>
                <c:pt idx="20">
                  <c:v>Adult family (N=139)</c:v>
                </c:pt>
                <c:pt idx="21">
                  <c:v>Active Empty Nest'ers (N=189)</c:v>
                </c:pt>
                <c:pt idx="22">
                  <c:v>Senior Citizens / In-active Empty Nest'ers (N=289)</c:v>
                </c:pt>
              </c:strCache>
            </c:strRef>
          </c:cat>
          <c:val>
            <c:numRef>
              <c:f>Taul1!$B$2:$X$2</c:f>
              <c:numCache>
                <c:formatCode>0%</c:formatCode>
                <c:ptCount val="23"/>
                <c:pt idx="0">
                  <c:v>0.49790000000000001</c:v>
                </c:pt>
                <c:pt idx="1">
                  <c:v>0.4914</c:v>
                </c:pt>
                <c:pt idx="2">
                  <c:v>0.50460000000000005</c:v>
                </c:pt>
                <c:pt idx="3">
                  <c:v>0.42409999999999998</c:v>
                </c:pt>
                <c:pt idx="4">
                  <c:v>0.50209999999999999</c:v>
                </c:pt>
                <c:pt idx="5">
                  <c:v>0.45379999999999998</c:v>
                </c:pt>
                <c:pt idx="6">
                  <c:v>0.45710000000000001</c:v>
                </c:pt>
                <c:pt idx="7">
                  <c:v>0.57110000000000005</c:v>
                </c:pt>
                <c:pt idx="8">
                  <c:v>0.50080000000000002</c:v>
                </c:pt>
                <c:pt idx="9">
                  <c:v>0.45240000000000002</c:v>
                </c:pt>
                <c:pt idx="10">
                  <c:v>0.47160000000000002</c:v>
                </c:pt>
                <c:pt idx="11">
                  <c:v>0.56520000000000004</c:v>
                </c:pt>
                <c:pt idx="12">
                  <c:v>0.51470000000000005</c:v>
                </c:pt>
                <c:pt idx="13">
                  <c:v>0.53259999999999996</c:v>
                </c:pt>
                <c:pt idx="14">
                  <c:v>0.46779999999999999</c:v>
                </c:pt>
                <c:pt idx="15">
                  <c:v>0.49349999999999999</c:v>
                </c:pt>
                <c:pt idx="16">
                  <c:v>0.41870000000000002</c:v>
                </c:pt>
                <c:pt idx="17">
                  <c:v>0.46360000000000001</c:v>
                </c:pt>
                <c:pt idx="18">
                  <c:v>0.42020000000000002</c:v>
                </c:pt>
                <c:pt idx="19">
                  <c:v>0.55659999999999998</c:v>
                </c:pt>
                <c:pt idx="20">
                  <c:v>0.48139999999999999</c:v>
                </c:pt>
                <c:pt idx="21">
                  <c:v>0.45829999999999999</c:v>
                </c:pt>
                <c:pt idx="22">
                  <c:v>0.5827</c:v>
                </c:pt>
              </c:numCache>
            </c:numRef>
          </c:val>
          <c:extLst>
            <c:ext xmlns:c16="http://schemas.microsoft.com/office/drawing/2014/chart" uri="{C3380CC4-5D6E-409C-BE32-E72D297353CC}">
              <c16:uniqueId val="{00000000-3848-4E27-B508-A86983C1A147}"/>
            </c:ext>
          </c:extLst>
        </c:ser>
        <c:ser>
          <c:idx val="1"/>
          <c:order val="1"/>
          <c:tx>
            <c:strRef>
              <c:f>Taul1!$A$3</c:f>
              <c:strCache>
                <c:ptCount val="1"/>
                <c:pt idx="0">
                  <c:v>Useampia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Taul1!$B$1:$X$1</c:f>
              <c:strCache>
                <c:ptCount val="23"/>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Pääkaupunkiseutu (N=233)</c:v>
                </c:pt>
                <c:pt idx="13">
                  <c:v>Yli 100 000 as. pks ulkopuolella (N=259)</c:v>
                </c:pt>
                <c:pt idx="14">
                  <c:v>50 000-100 000 as. (N=134)</c:v>
                </c:pt>
                <c:pt idx="15">
                  <c:v>10 000-49 999 as. (N=229)</c:v>
                </c:pt>
                <c:pt idx="16">
                  <c:v>Alle 10 000 as.(N=65) (N=65)</c:v>
                </c:pt>
                <c:pt idx="17">
                  <c:v>Maaseutu (N=80)</c:v>
                </c:pt>
                <c:pt idx="18">
                  <c:v>Pre family (N=273)</c:v>
                </c:pt>
                <c:pt idx="19">
                  <c:v>Young family (N=110)</c:v>
                </c:pt>
                <c:pt idx="20">
                  <c:v>Adult family (N=139)</c:v>
                </c:pt>
                <c:pt idx="21">
                  <c:v>Active Empty Nest'ers (N=189)</c:v>
                </c:pt>
                <c:pt idx="22">
                  <c:v>Senior Citizens / In-active Empty Nest'ers (N=289)</c:v>
                </c:pt>
              </c:strCache>
            </c:strRef>
          </c:cat>
          <c:val>
            <c:numRef>
              <c:f>Taul1!$B$3:$X$3</c:f>
              <c:numCache>
                <c:formatCode>0%</c:formatCode>
                <c:ptCount val="23"/>
                <c:pt idx="0">
                  <c:v>0.26</c:v>
                </c:pt>
                <c:pt idx="1">
                  <c:v>0.24390000000000001</c:v>
                </c:pt>
                <c:pt idx="2">
                  <c:v>0.27689999999999998</c:v>
                </c:pt>
                <c:pt idx="3">
                  <c:v>0.3</c:v>
                </c:pt>
                <c:pt idx="4">
                  <c:v>0.24909999999999999</c:v>
                </c:pt>
                <c:pt idx="5">
                  <c:v>0.28889999999999999</c:v>
                </c:pt>
                <c:pt idx="6">
                  <c:v>0.3498</c:v>
                </c:pt>
                <c:pt idx="7">
                  <c:v>0.19059999999999999</c:v>
                </c:pt>
                <c:pt idx="8">
                  <c:v>0.1696</c:v>
                </c:pt>
                <c:pt idx="9">
                  <c:v>0.3468</c:v>
                </c:pt>
                <c:pt idx="10">
                  <c:v>0.29870000000000002</c:v>
                </c:pt>
                <c:pt idx="11">
                  <c:v>0.25409999999999999</c:v>
                </c:pt>
                <c:pt idx="12">
                  <c:v>0.1208</c:v>
                </c:pt>
                <c:pt idx="13">
                  <c:v>0.21049999999999999</c:v>
                </c:pt>
                <c:pt idx="14">
                  <c:v>0.29380000000000001</c:v>
                </c:pt>
                <c:pt idx="15">
                  <c:v>0.31109999999999999</c:v>
                </c:pt>
                <c:pt idx="16">
                  <c:v>0.45590000000000003</c:v>
                </c:pt>
                <c:pt idx="17">
                  <c:v>0.46379999999999999</c:v>
                </c:pt>
                <c:pt idx="18">
                  <c:v>0.20669999999999999</c:v>
                </c:pt>
                <c:pt idx="19">
                  <c:v>0.40429999999999999</c:v>
                </c:pt>
                <c:pt idx="20">
                  <c:v>0.44009999999999999</c:v>
                </c:pt>
                <c:pt idx="21">
                  <c:v>0.28170000000000001</c:v>
                </c:pt>
                <c:pt idx="22">
                  <c:v>0.15440000000000001</c:v>
                </c:pt>
              </c:numCache>
            </c:numRef>
          </c:val>
          <c:extLst>
            <c:ext xmlns:c16="http://schemas.microsoft.com/office/drawing/2014/chart" uri="{C3380CC4-5D6E-409C-BE32-E72D297353CC}">
              <c16:uniqueId val="{00000001-3848-4E27-B508-A86983C1A147}"/>
            </c:ext>
          </c:extLst>
        </c:ser>
        <c:ser>
          <c:idx val="2"/>
          <c:order val="2"/>
          <c:tx>
            <c:strRef>
              <c:f>Taul1!$A$4</c:f>
              <c:strCache>
                <c:ptCount val="1"/>
                <c:pt idx="0">
                  <c:v>Ei yhtään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Taul1!$B$1:$X$1</c:f>
              <c:strCache>
                <c:ptCount val="23"/>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Pääkaupunkiseutu (N=233)</c:v>
                </c:pt>
                <c:pt idx="13">
                  <c:v>Yli 100 000 as. pks ulkopuolella (N=259)</c:v>
                </c:pt>
                <c:pt idx="14">
                  <c:v>50 000-100 000 as. (N=134)</c:v>
                </c:pt>
                <c:pt idx="15">
                  <c:v>10 000-49 999 as. (N=229)</c:v>
                </c:pt>
                <c:pt idx="16">
                  <c:v>Alle 10 000 as.(N=65) (N=65)</c:v>
                </c:pt>
                <c:pt idx="17">
                  <c:v>Maaseutu (N=80)</c:v>
                </c:pt>
                <c:pt idx="18">
                  <c:v>Pre family (N=273)</c:v>
                </c:pt>
                <c:pt idx="19">
                  <c:v>Young family (N=110)</c:v>
                </c:pt>
                <c:pt idx="20">
                  <c:v>Adult family (N=139)</c:v>
                </c:pt>
                <c:pt idx="21">
                  <c:v>Active Empty Nest'ers (N=189)</c:v>
                </c:pt>
                <c:pt idx="22">
                  <c:v>Senior Citizens / In-active Empty Nest'ers (N=289)</c:v>
                </c:pt>
              </c:strCache>
            </c:strRef>
          </c:cat>
          <c:val>
            <c:numRef>
              <c:f>Taul1!$B$4:$X$4</c:f>
              <c:numCache>
                <c:formatCode>0%</c:formatCode>
                <c:ptCount val="23"/>
                <c:pt idx="0">
                  <c:v>0.2334</c:v>
                </c:pt>
                <c:pt idx="1">
                  <c:v>0.26290000000000002</c:v>
                </c:pt>
                <c:pt idx="2">
                  <c:v>0.2026</c:v>
                </c:pt>
                <c:pt idx="3">
                  <c:v>0.24890000000000001</c:v>
                </c:pt>
                <c:pt idx="4">
                  <c:v>0.23630000000000001</c:v>
                </c:pt>
                <c:pt idx="5">
                  <c:v>0.24440000000000001</c:v>
                </c:pt>
                <c:pt idx="6">
                  <c:v>0.19320000000000001</c:v>
                </c:pt>
                <c:pt idx="7">
                  <c:v>0.23830000000000001</c:v>
                </c:pt>
                <c:pt idx="8">
                  <c:v>0.32300000000000001</c:v>
                </c:pt>
                <c:pt idx="9">
                  <c:v>0.19650000000000001</c:v>
                </c:pt>
                <c:pt idx="10">
                  <c:v>0.2104</c:v>
                </c:pt>
                <c:pt idx="11">
                  <c:v>0.1764</c:v>
                </c:pt>
                <c:pt idx="12">
                  <c:v>0.35039999999999999</c:v>
                </c:pt>
                <c:pt idx="13">
                  <c:v>0.25690000000000002</c:v>
                </c:pt>
                <c:pt idx="14">
                  <c:v>0.2384</c:v>
                </c:pt>
                <c:pt idx="15">
                  <c:v>0.17730000000000001</c:v>
                </c:pt>
                <c:pt idx="16">
                  <c:v>0.1053</c:v>
                </c:pt>
                <c:pt idx="17">
                  <c:v>7.2599999999999998E-2</c:v>
                </c:pt>
                <c:pt idx="18">
                  <c:v>0.34449999999999997</c:v>
                </c:pt>
                <c:pt idx="19">
                  <c:v>3.9100000000000003E-2</c:v>
                </c:pt>
                <c:pt idx="20">
                  <c:v>7.85E-2</c:v>
                </c:pt>
                <c:pt idx="21">
                  <c:v>0.25509999999999999</c:v>
                </c:pt>
                <c:pt idx="22">
                  <c:v>0.26290000000000002</c:v>
                </c:pt>
              </c:numCache>
            </c:numRef>
          </c:val>
          <c:extLst>
            <c:ext xmlns:c16="http://schemas.microsoft.com/office/drawing/2014/chart" uri="{C3380CC4-5D6E-409C-BE32-E72D297353CC}">
              <c16:uniqueId val="{00000002-3848-4E27-B508-A86983C1A147}"/>
            </c:ext>
          </c:extLst>
        </c:ser>
        <c:ser>
          <c:idx val="3"/>
          <c:order val="3"/>
          <c:tx>
            <c:strRef>
              <c:f>Taul1!$A$5</c:f>
              <c:strCache>
                <c:ptCount val="1"/>
                <c:pt idx="0">
                  <c:v>En osaa sanoa</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Taul1!$B$1:$X$1</c:f>
              <c:strCache>
                <c:ptCount val="23"/>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pt idx="12">
                  <c:v>Pääkaupunkiseutu (N=233)</c:v>
                </c:pt>
                <c:pt idx="13">
                  <c:v>Yli 100 000 as. pks ulkopuolella (N=259)</c:v>
                </c:pt>
                <c:pt idx="14">
                  <c:v>50 000-100 000 as. (N=134)</c:v>
                </c:pt>
                <c:pt idx="15">
                  <c:v>10 000-49 999 as. (N=229)</c:v>
                </c:pt>
                <c:pt idx="16">
                  <c:v>Alle 10 000 as.(N=65) (N=65)</c:v>
                </c:pt>
                <c:pt idx="17">
                  <c:v>Maaseutu (N=80)</c:v>
                </c:pt>
                <c:pt idx="18">
                  <c:v>Pre family (N=273)</c:v>
                </c:pt>
                <c:pt idx="19">
                  <c:v>Young family (N=110)</c:v>
                </c:pt>
                <c:pt idx="20">
                  <c:v>Adult family (N=139)</c:v>
                </c:pt>
                <c:pt idx="21">
                  <c:v>Active Empty Nest'ers (N=189)</c:v>
                </c:pt>
                <c:pt idx="22">
                  <c:v>Senior Citizens / In-active Empty Nest'ers (N=289)</c:v>
                </c:pt>
              </c:strCache>
            </c:strRef>
          </c:cat>
          <c:val>
            <c:numRef>
              <c:f>Taul1!$B$5:$X$5</c:f>
              <c:numCache>
                <c:formatCode>0%</c:formatCode>
                <c:ptCount val="23"/>
                <c:pt idx="0">
                  <c:v>8.6999999999999994E-3</c:v>
                </c:pt>
                <c:pt idx="1">
                  <c:v>1.8E-3</c:v>
                </c:pt>
                <c:pt idx="2">
                  <c:v>1.5900000000000001E-2</c:v>
                </c:pt>
                <c:pt idx="3">
                  <c:v>2.7099999999999999E-2</c:v>
                </c:pt>
                <c:pt idx="4">
                  <c:v>1.2500000000000001E-2</c:v>
                </c:pt>
                <c:pt idx="5">
                  <c:v>1.29E-2</c:v>
                </c:pt>
                <c:pt idx="8">
                  <c:v>6.6E-3</c:v>
                </c:pt>
                <c:pt idx="9">
                  <c:v>4.3E-3</c:v>
                </c:pt>
                <c:pt idx="10">
                  <c:v>1.9300000000000001E-2</c:v>
                </c:pt>
                <c:pt idx="11">
                  <c:v>4.3E-3</c:v>
                </c:pt>
                <c:pt idx="12">
                  <c:v>1.41E-2</c:v>
                </c:pt>
                <c:pt idx="15">
                  <c:v>1.8100000000000002E-2</c:v>
                </c:pt>
                <c:pt idx="16">
                  <c:v>2.01E-2</c:v>
                </c:pt>
                <c:pt idx="18">
                  <c:v>2.86E-2</c:v>
                </c:pt>
                <c:pt idx="21">
                  <c:v>4.7999999999999996E-3</c:v>
                </c:pt>
              </c:numCache>
            </c:numRef>
          </c:val>
          <c:extLst>
            <c:ext xmlns:c16="http://schemas.microsoft.com/office/drawing/2014/chart" uri="{C3380CC4-5D6E-409C-BE32-E72D297353CC}">
              <c16:uniqueId val="{00000008-3848-4E27-B508-A86983C1A147}"/>
            </c:ext>
          </c:extLst>
        </c:ser>
        <c:dLbls>
          <c:dLblPos val="ctr"/>
          <c:showLegendKey val="0"/>
          <c:showVal val="1"/>
          <c:showCatName val="0"/>
          <c:showSerName val="0"/>
          <c:showPercent val="0"/>
          <c:showBubbleSize val="0"/>
        </c:dLbls>
        <c:gapWidth val="50"/>
        <c:overlap val="100"/>
        <c:axId val="1144510024"/>
        <c:axId val="1144507400"/>
      </c:barChart>
      <c:catAx>
        <c:axId val="1144510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44507400"/>
        <c:crosses val="autoZero"/>
        <c:auto val="1"/>
        <c:lblAlgn val="ctr"/>
        <c:lblOffset val="100"/>
        <c:noMultiLvlLbl val="0"/>
      </c:catAx>
      <c:valAx>
        <c:axId val="1144507400"/>
        <c:scaling>
          <c:orientation val="minMax"/>
        </c:scaling>
        <c:delete val="1"/>
        <c:axPos val="t"/>
        <c:numFmt formatCode="0%" sourceLinked="1"/>
        <c:majorTickMark val="none"/>
        <c:minorTickMark val="none"/>
        <c:tickLblPos val="nextTo"/>
        <c:crossAx val="1144510024"/>
        <c:crosses val="autoZero"/>
        <c:crossBetween val="between"/>
      </c:valAx>
      <c:spPr>
        <a:noFill/>
        <a:ln>
          <a:noFill/>
        </a:ln>
        <a:effectLst/>
      </c:spPr>
    </c:plotArea>
    <c:legend>
      <c:legendPos val="b"/>
      <c:layout>
        <c:manualLayout>
          <c:xMode val="edge"/>
          <c:yMode val="edge"/>
          <c:x val="5.4353538513887606E-2"/>
          <c:y val="0.93179353326761383"/>
          <c:w val="0.9274670976746332"/>
          <c:h val="6.35809361901016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9120484267434"/>
          <c:y val="7.700674347869195E-2"/>
          <c:w val="0.65968249286818792"/>
          <c:h val="0.8782787653045917"/>
        </c:manualLayout>
      </c:layout>
      <c:doughnutChart>
        <c:varyColors val="1"/>
        <c:ser>
          <c:idx val="0"/>
          <c:order val="0"/>
          <c:tx>
            <c:strRef>
              <c:f>Taul1!$B$1</c:f>
              <c:strCache>
                <c:ptCount val="1"/>
                <c:pt idx="0">
                  <c:v>Myynti</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5DF-4321-8980-8699BB41FD25}"/>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95DF-4321-8980-8699BB41FD25}"/>
              </c:ext>
            </c:extLst>
          </c:dPt>
          <c:dPt>
            <c:idx val="2"/>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5-95DF-4321-8980-8699BB41FD25}"/>
              </c:ext>
            </c:extLst>
          </c:dPt>
          <c:dPt>
            <c:idx val="3"/>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7-95DF-4321-8980-8699BB41FD25}"/>
              </c:ext>
            </c:extLst>
          </c:dPt>
          <c:cat>
            <c:strRef>
              <c:f>Taul1!$A$2:$A$5</c:f>
              <c:strCache>
                <c:ptCount val="4"/>
                <c:pt idx="0">
                  <c:v>Huomannut, mutta ei käyttänyt palvelua/palveluita</c:v>
                </c:pt>
                <c:pt idx="1">
                  <c:v>Huomannut ja käyttänyt palvelua/palveluita</c:v>
                </c:pt>
                <c:pt idx="2">
                  <c:v>Ei ole huomannut, eikä käyttänyt palvelua/palveluita</c:v>
                </c:pt>
                <c:pt idx="3">
                  <c:v>Muu</c:v>
                </c:pt>
              </c:strCache>
            </c:strRef>
          </c:cat>
          <c:val>
            <c:numRef>
              <c:f>Taul1!$B$2:$B$5</c:f>
              <c:numCache>
                <c:formatCode>0.0%</c:formatCode>
                <c:ptCount val="4"/>
                <c:pt idx="0">
                  <c:v>0.21781178555402519</c:v>
                </c:pt>
                <c:pt idx="1">
                  <c:v>0.25419760444174322</c:v>
                </c:pt>
                <c:pt idx="2">
                  <c:v>0.28956970276035249</c:v>
                </c:pt>
                <c:pt idx="3">
                  <c:v>0.2384209072438791</c:v>
                </c:pt>
              </c:numCache>
            </c:numRef>
          </c:val>
          <c:extLst>
            <c:ext xmlns:c16="http://schemas.microsoft.com/office/drawing/2014/chart" uri="{C3380CC4-5D6E-409C-BE32-E72D297353CC}">
              <c16:uniqueId val="{00000008-95DF-4321-8980-8699BB41FD2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716617768752"/>
          <c:y val="1.4166662155358625E-2"/>
          <c:w val="0.72315927555856463"/>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Bensiini tai diesel</c:v>
                </c:pt>
                <c:pt idx="1">
                  <c:v>Ladattava hybridi (jossa sähkö- ja polttomoottori)</c:v>
                </c:pt>
                <c:pt idx="2">
                  <c:v>Täyssähkö</c:v>
                </c:pt>
                <c:pt idx="3">
                  <c:v>Kaasu</c:v>
                </c:pt>
                <c:pt idx="4">
                  <c:v>En osaa sanoa</c:v>
                </c:pt>
              </c:strCache>
            </c:strRef>
          </c:cat>
          <c:val>
            <c:numRef>
              <c:f>Taul1!$B$2:$B$6</c:f>
              <c:numCache>
                <c:formatCode>0%</c:formatCode>
                <c:ptCount val="5"/>
                <c:pt idx="0">
                  <c:v>0.93469999999999998</c:v>
                </c:pt>
                <c:pt idx="1">
                  <c:v>6.7799999999999999E-2</c:v>
                </c:pt>
                <c:pt idx="2">
                  <c:v>1.49E-2</c:v>
                </c:pt>
                <c:pt idx="3">
                  <c:v>1.3100000000000001E-2</c:v>
                </c:pt>
                <c:pt idx="4">
                  <c:v>3.0000000000000001E-3</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716617768752"/>
          <c:y val="1.4166662155358625E-2"/>
          <c:w val="0.72315927555856463"/>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Taul1!$A$2:$A$27</c:f>
              <c:strCache>
                <c:ptCount val="26"/>
                <c:pt idx="0">
                  <c:v>KAIKKI (N=708)</c:v>
                </c:pt>
                <c:pt idx="1">
                  <c:v>Nainen (N=351)</c:v>
                </c:pt>
                <c:pt idx="2">
                  <c:v>Mies (N=358)</c:v>
                </c:pt>
                <c:pt idx="3">
                  <c:v>18-29v (N=121)</c:v>
                </c:pt>
                <c:pt idx="4">
                  <c:v>30-39v (N=113)</c:v>
                </c:pt>
                <c:pt idx="5">
                  <c:v>40-49v (N=101)</c:v>
                </c:pt>
                <c:pt idx="6">
                  <c:v>50-59v (N=126)</c:v>
                </c:pt>
                <c:pt idx="7">
                  <c:v>60v+ (N=247)</c:v>
                </c:pt>
                <c:pt idx="8">
                  <c:v>Helsinki-Uusimaa (N=176)</c:v>
                </c:pt>
                <c:pt idx="9">
                  <c:v>Etelä-Suomi (N=164)</c:v>
                </c:pt>
                <c:pt idx="10">
                  <c:v>Länsi-Suomi (N=187)</c:v>
                </c:pt>
                <c:pt idx="11">
                  <c:v>Pohjois- ja Itä-Suomi (N=182)</c:v>
                </c:pt>
                <c:pt idx="12">
                  <c:v>Pääkaupunkiseutu (N=128)</c:v>
                </c:pt>
                <c:pt idx="13">
                  <c:v>Yli 100 000 as. pks ulkopuolella (N=179)</c:v>
                </c:pt>
                <c:pt idx="14">
                  <c:v>50 000-100 000 as. (N=98)</c:v>
                </c:pt>
                <c:pt idx="15">
                  <c:v>10 000-49 999 as. (N=177)</c:v>
                </c:pt>
                <c:pt idx="16">
                  <c:v>Alle 10 000 as.(N=65) (N=56)</c:v>
                </c:pt>
                <c:pt idx="17">
                  <c:v>Maaseutu (N=72)</c:v>
                </c:pt>
                <c:pt idx="18">
                  <c:v>Pre family (N=163)</c:v>
                </c:pt>
                <c:pt idx="19">
                  <c:v>Young family (N=96)</c:v>
                </c:pt>
                <c:pt idx="20">
                  <c:v>Adult family (N=124)</c:v>
                </c:pt>
                <c:pt idx="21">
                  <c:v>Active Empty Nest'ers (N=131)</c:v>
                </c:pt>
                <c:pt idx="22">
                  <c:v>Senior Citizens / In-active Empty Nest'ers (N=195)</c:v>
                </c:pt>
                <c:pt idx="23">
                  <c:v>Talouden bruttotulot alle 27000e (N=144)</c:v>
                </c:pt>
                <c:pt idx="24">
                  <c:v>Talouden bruttotulot 27000-67500e (N=290)</c:v>
                </c:pt>
                <c:pt idx="25">
                  <c:v>Talouden bruttotulot 67500e+ (N=164)</c:v>
                </c:pt>
              </c:strCache>
            </c:strRef>
          </c:cat>
          <c:val>
            <c:numRef>
              <c:f>Taul1!$B$2:$B$27</c:f>
              <c:numCache>
                <c:formatCode>0%</c:formatCode>
                <c:ptCount val="26"/>
                <c:pt idx="0">
                  <c:v>0.24529999999999999</c:v>
                </c:pt>
                <c:pt idx="1">
                  <c:v>0.2369</c:v>
                </c:pt>
                <c:pt idx="2">
                  <c:v>0.2535</c:v>
                </c:pt>
                <c:pt idx="3">
                  <c:v>0.34810000000000002</c:v>
                </c:pt>
                <c:pt idx="4">
                  <c:v>0.26700000000000002</c:v>
                </c:pt>
                <c:pt idx="5">
                  <c:v>0.24049999999999999</c:v>
                </c:pt>
                <c:pt idx="6">
                  <c:v>0.23430000000000001</c:v>
                </c:pt>
                <c:pt idx="7">
                  <c:v>0.19259999999999999</c:v>
                </c:pt>
                <c:pt idx="8">
                  <c:v>0.3473</c:v>
                </c:pt>
                <c:pt idx="9">
                  <c:v>0.2424</c:v>
                </c:pt>
                <c:pt idx="10">
                  <c:v>0.19650000000000001</c:v>
                </c:pt>
                <c:pt idx="11">
                  <c:v>0.1991</c:v>
                </c:pt>
                <c:pt idx="12">
                  <c:v>0.37830000000000003</c:v>
                </c:pt>
                <c:pt idx="13">
                  <c:v>0.30159999999999998</c:v>
                </c:pt>
                <c:pt idx="14">
                  <c:v>0.28689999999999999</c:v>
                </c:pt>
                <c:pt idx="15">
                  <c:v>0.16919999999999999</c:v>
                </c:pt>
                <c:pt idx="16">
                  <c:v>0.1031</c:v>
                </c:pt>
                <c:pt idx="17">
                  <c:v>0.1094</c:v>
                </c:pt>
                <c:pt idx="18">
                  <c:v>0.2366</c:v>
                </c:pt>
                <c:pt idx="19">
                  <c:v>0.38829999999999998</c:v>
                </c:pt>
                <c:pt idx="20">
                  <c:v>0.31609999999999999</c:v>
                </c:pt>
                <c:pt idx="21">
                  <c:v>0.184</c:v>
                </c:pt>
                <c:pt idx="22">
                  <c:v>0.17860000000000001</c:v>
                </c:pt>
                <c:pt idx="23">
                  <c:v>0.1741</c:v>
                </c:pt>
                <c:pt idx="24">
                  <c:v>0.23330000000000001</c:v>
                </c:pt>
                <c:pt idx="25">
                  <c:v>0.34699999999999998</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716617768752"/>
          <c:y val="1.4166662155358625E-2"/>
          <c:w val="0.72315927555856463"/>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Se ei ole taloudellisesti järkevää</c:v>
                </c:pt>
                <c:pt idx="1">
                  <c:v>En voi ladata sitä kotona</c:v>
                </c:pt>
                <c:pt idx="2">
                  <c:v>Epäily kantaman riittävyydestä</c:v>
                </c:pt>
                <c:pt idx="3">
                  <c:v>Kaipaan vielä lisää puolueetonta tietoa sähköautoilusta</c:v>
                </c:pt>
                <c:pt idx="4">
                  <c:v>En ole kiinnostunut</c:v>
                </c:pt>
                <c:pt idx="5">
                  <c:v>Muu syy</c:v>
                </c:pt>
                <c:pt idx="6">
                  <c:v>En osaa sanoa</c:v>
                </c:pt>
              </c:strCache>
            </c:strRef>
          </c:cat>
          <c:val>
            <c:numRef>
              <c:f>Taul1!$B$2:$B$8</c:f>
              <c:numCache>
                <c:formatCode>0%</c:formatCode>
                <c:ptCount val="7"/>
                <c:pt idx="0">
                  <c:v>0.31019999999999998</c:v>
                </c:pt>
                <c:pt idx="1">
                  <c:v>0.1787</c:v>
                </c:pt>
                <c:pt idx="2">
                  <c:v>0.1236</c:v>
                </c:pt>
                <c:pt idx="3">
                  <c:v>0.11269999999999999</c:v>
                </c:pt>
                <c:pt idx="4">
                  <c:v>0.1101</c:v>
                </c:pt>
                <c:pt idx="5">
                  <c:v>0.15240000000000001</c:v>
                </c:pt>
                <c:pt idx="6">
                  <c:v>1.23E-2</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80390166153677"/>
          <c:y val="2.8507650028905575E-2"/>
          <c:w val="0.77729393315410034"/>
          <c:h val="0.81938501529706254"/>
        </c:manualLayout>
      </c:layout>
      <c:barChart>
        <c:barDir val="bar"/>
        <c:grouping val="percentStacked"/>
        <c:varyColors val="0"/>
        <c:ser>
          <c:idx val="0"/>
          <c:order val="0"/>
          <c:tx>
            <c:strRef>
              <c:f>Taul1!$A$2</c:f>
              <c:strCache>
                <c:ptCount val="1"/>
                <c:pt idx="0">
                  <c:v>Paljon enemmän valinnanvaraa</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Taul1!$B$1:$M$1</c:f>
              <c:strCache>
                <c:ptCount val="12"/>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strCache>
            </c:strRef>
          </c:cat>
          <c:val>
            <c:numRef>
              <c:f>Taul1!$B$2:$M$2</c:f>
              <c:numCache>
                <c:formatCode>0%</c:formatCode>
                <c:ptCount val="12"/>
                <c:pt idx="0">
                  <c:v>3.7100000000000001E-2</c:v>
                </c:pt>
                <c:pt idx="1">
                  <c:v>3.32E-2</c:v>
                </c:pt>
                <c:pt idx="2">
                  <c:v>4.1300000000000003E-2</c:v>
                </c:pt>
                <c:pt idx="3">
                  <c:v>3.7100000000000001E-2</c:v>
                </c:pt>
                <c:pt idx="4">
                  <c:v>3.9399999999999998E-2</c:v>
                </c:pt>
                <c:pt idx="5">
                  <c:v>5.28E-2</c:v>
                </c:pt>
                <c:pt idx="6">
                  <c:v>4.0899999999999999E-2</c:v>
                </c:pt>
                <c:pt idx="7">
                  <c:v>2.7799999999999998E-2</c:v>
                </c:pt>
                <c:pt idx="8">
                  <c:v>4.4499999999999998E-2</c:v>
                </c:pt>
                <c:pt idx="9">
                  <c:v>4.6199999999999998E-2</c:v>
                </c:pt>
                <c:pt idx="10">
                  <c:v>3.0800000000000001E-2</c:v>
                </c:pt>
                <c:pt idx="11">
                  <c:v>2.5899999999999999E-2</c:v>
                </c:pt>
              </c:numCache>
            </c:numRef>
          </c:val>
          <c:extLst>
            <c:ext xmlns:c16="http://schemas.microsoft.com/office/drawing/2014/chart" uri="{C3380CC4-5D6E-409C-BE32-E72D297353CC}">
              <c16:uniqueId val="{00000000-3848-4E27-B508-A86983C1A147}"/>
            </c:ext>
          </c:extLst>
        </c:ser>
        <c:ser>
          <c:idx val="1"/>
          <c:order val="1"/>
          <c:tx>
            <c:strRef>
              <c:f>Taul1!$A$3</c:f>
              <c:strCache>
                <c:ptCount val="1"/>
                <c:pt idx="0">
                  <c:v>Enemmän valinnanvaraa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Taul1!$B$1:$M$1</c:f>
              <c:strCache>
                <c:ptCount val="12"/>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strCache>
            </c:strRef>
          </c:cat>
          <c:val>
            <c:numRef>
              <c:f>Taul1!$B$3:$M$3</c:f>
              <c:numCache>
                <c:formatCode>0%</c:formatCode>
                <c:ptCount val="12"/>
                <c:pt idx="0">
                  <c:v>0.18859999999999999</c:v>
                </c:pt>
                <c:pt idx="1">
                  <c:v>0.1779</c:v>
                </c:pt>
                <c:pt idx="2">
                  <c:v>0.19989999999999999</c:v>
                </c:pt>
                <c:pt idx="3">
                  <c:v>0.2127</c:v>
                </c:pt>
                <c:pt idx="4">
                  <c:v>0.19389999999999999</c:v>
                </c:pt>
                <c:pt idx="5">
                  <c:v>0.17799999999999999</c:v>
                </c:pt>
                <c:pt idx="6">
                  <c:v>0.1991</c:v>
                </c:pt>
                <c:pt idx="7">
                  <c:v>0.17369999999999999</c:v>
                </c:pt>
                <c:pt idx="8">
                  <c:v>0.22209999999999999</c:v>
                </c:pt>
                <c:pt idx="9">
                  <c:v>0.1734</c:v>
                </c:pt>
                <c:pt idx="10">
                  <c:v>0.19939999999999999</c:v>
                </c:pt>
                <c:pt idx="11">
                  <c:v>0.14799999999999999</c:v>
                </c:pt>
              </c:numCache>
            </c:numRef>
          </c:val>
          <c:extLst>
            <c:ext xmlns:c16="http://schemas.microsoft.com/office/drawing/2014/chart" uri="{C3380CC4-5D6E-409C-BE32-E72D297353CC}">
              <c16:uniqueId val="{00000001-3848-4E27-B508-A86983C1A147}"/>
            </c:ext>
          </c:extLst>
        </c:ser>
        <c:ser>
          <c:idx val="2"/>
          <c:order val="2"/>
          <c:tx>
            <c:strRef>
              <c:f>Taul1!$A$4</c:f>
              <c:strCache>
                <c:ptCount val="1"/>
                <c:pt idx="0">
                  <c:v>Suunnilleen saman verran</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Taul1!$B$1:$M$1</c:f>
              <c:strCache>
                <c:ptCount val="12"/>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strCache>
            </c:strRef>
          </c:cat>
          <c:val>
            <c:numRef>
              <c:f>Taul1!$B$4:$M$4</c:f>
              <c:numCache>
                <c:formatCode>0%</c:formatCode>
                <c:ptCount val="12"/>
                <c:pt idx="0">
                  <c:v>0.49020000000000002</c:v>
                </c:pt>
                <c:pt idx="1">
                  <c:v>0.45660000000000001</c:v>
                </c:pt>
                <c:pt idx="2">
                  <c:v>0.5252</c:v>
                </c:pt>
                <c:pt idx="3">
                  <c:v>0.3679</c:v>
                </c:pt>
                <c:pt idx="4">
                  <c:v>0.47149999999999997</c:v>
                </c:pt>
                <c:pt idx="5">
                  <c:v>0.48259999999999997</c:v>
                </c:pt>
                <c:pt idx="6">
                  <c:v>0.49869999999999998</c:v>
                </c:pt>
                <c:pt idx="7">
                  <c:v>0.55989999999999995</c:v>
                </c:pt>
                <c:pt idx="8">
                  <c:v>0.47460000000000002</c:v>
                </c:pt>
                <c:pt idx="9">
                  <c:v>0.48870000000000002</c:v>
                </c:pt>
                <c:pt idx="10">
                  <c:v>0.47770000000000001</c:v>
                </c:pt>
                <c:pt idx="11">
                  <c:v>0.5252</c:v>
                </c:pt>
              </c:numCache>
            </c:numRef>
          </c:val>
          <c:extLst>
            <c:ext xmlns:c16="http://schemas.microsoft.com/office/drawing/2014/chart" uri="{C3380CC4-5D6E-409C-BE32-E72D297353CC}">
              <c16:uniqueId val="{00000002-3848-4E27-B508-A86983C1A147}"/>
            </c:ext>
          </c:extLst>
        </c:ser>
        <c:ser>
          <c:idx val="3"/>
          <c:order val="3"/>
          <c:tx>
            <c:strRef>
              <c:f>Taul1!$A$5</c:f>
              <c:strCache>
                <c:ptCount val="1"/>
                <c:pt idx="0">
                  <c:v>Vähemmän valinnanvaraa</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Taul1!$B$1:$M$1</c:f>
              <c:strCache>
                <c:ptCount val="12"/>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strCache>
            </c:strRef>
          </c:cat>
          <c:val>
            <c:numRef>
              <c:f>Taul1!$B$5:$M$5</c:f>
              <c:numCache>
                <c:formatCode>0%</c:formatCode>
                <c:ptCount val="12"/>
                <c:pt idx="0">
                  <c:v>2.06E-2</c:v>
                </c:pt>
                <c:pt idx="1">
                  <c:v>1.15E-2</c:v>
                </c:pt>
                <c:pt idx="2">
                  <c:v>0.03</c:v>
                </c:pt>
                <c:pt idx="3">
                  <c:v>3.9800000000000002E-2</c:v>
                </c:pt>
                <c:pt idx="4">
                  <c:v>2.41E-2</c:v>
                </c:pt>
                <c:pt idx="5">
                  <c:v>1.3100000000000001E-2</c:v>
                </c:pt>
                <c:pt idx="6">
                  <c:v>1.7299999999999999E-2</c:v>
                </c:pt>
                <c:pt idx="7">
                  <c:v>1.3899999999999999E-2</c:v>
                </c:pt>
                <c:pt idx="8">
                  <c:v>1.4E-2</c:v>
                </c:pt>
                <c:pt idx="9">
                  <c:v>4.1999999999999997E-3</c:v>
                </c:pt>
                <c:pt idx="10">
                  <c:v>2.8799999999999999E-2</c:v>
                </c:pt>
                <c:pt idx="11">
                  <c:v>3.56E-2</c:v>
                </c:pt>
              </c:numCache>
            </c:numRef>
          </c:val>
          <c:extLst>
            <c:ext xmlns:c16="http://schemas.microsoft.com/office/drawing/2014/chart" uri="{C3380CC4-5D6E-409C-BE32-E72D297353CC}">
              <c16:uniqueId val="{00000008-3848-4E27-B508-A86983C1A147}"/>
            </c:ext>
          </c:extLst>
        </c:ser>
        <c:ser>
          <c:idx val="4"/>
          <c:order val="4"/>
          <c:tx>
            <c:strRef>
              <c:f>Taul1!$A$6</c:f>
              <c:strCache>
                <c:ptCount val="1"/>
                <c:pt idx="0">
                  <c:v>Paljon vähemmän valinnanvaraa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Taul1!$B$1:$M$1</c:f>
              <c:strCache>
                <c:ptCount val="12"/>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strCache>
            </c:strRef>
          </c:cat>
          <c:val>
            <c:numRef>
              <c:f>Taul1!$B$6:$M$6</c:f>
              <c:numCache>
                <c:formatCode>0%</c:formatCode>
                <c:ptCount val="12"/>
                <c:pt idx="0">
                  <c:v>1.8800000000000001E-2</c:v>
                </c:pt>
                <c:pt idx="1">
                  <c:v>2.1399999999999999E-2</c:v>
                </c:pt>
                <c:pt idx="2">
                  <c:v>1.5900000000000001E-2</c:v>
                </c:pt>
                <c:pt idx="3">
                  <c:v>1.6400000000000001E-2</c:v>
                </c:pt>
                <c:pt idx="4">
                  <c:v>1.9400000000000001E-2</c:v>
                </c:pt>
                <c:pt idx="5">
                  <c:v>1.4E-2</c:v>
                </c:pt>
                <c:pt idx="6">
                  <c:v>1.18E-2</c:v>
                </c:pt>
                <c:pt idx="7">
                  <c:v>2.4899999999999999E-2</c:v>
                </c:pt>
                <c:pt idx="8">
                  <c:v>6.3E-3</c:v>
                </c:pt>
                <c:pt idx="9">
                  <c:v>2.6599999999999999E-2</c:v>
                </c:pt>
                <c:pt idx="10">
                  <c:v>1.9900000000000001E-2</c:v>
                </c:pt>
                <c:pt idx="11">
                  <c:v>2.6200000000000001E-2</c:v>
                </c:pt>
              </c:numCache>
            </c:numRef>
          </c:val>
          <c:extLst>
            <c:ext xmlns:c16="http://schemas.microsoft.com/office/drawing/2014/chart" uri="{C3380CC4-5D6E-409C-BE32-E72D297353CC}">
              <c16:uniqueId val="{00000009-3848-4E27-B508-A86983C1A147}"/>
            </c:ext>
          </c:extLst>
        </c:ser>
        <c:ser>
          <c:idx val="5"/>
          <c:order val="5"/>
          <c:tx>
            <c:strRef>
              <c:f>Taul1!$A$7</c:f>
              <c:strCache>
                <c:ptCount val="1"/>
                <c:pt idx="0">
                  <c:v>En osaa sanoa</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Taul1!$B$1:$M$1</c:f>
              <c:strCache>
                <c:ptCount val="12"/>
                <c:pt idx="0">
                  <c:v>KAIKKI (N=1000)</c:v>
                </c:pt>
                <c:pt idx="1">
                  <c:v>Nainen (N=511)</c:v>
                </c:pt>
                <c:pt idx="2">
                  <c:v>Mies (N=489)</c:v>
                </c:pt>
                <c:pt idx="3">
                  <c:v>18-29v (N=178)</c:v>
                </c:pt>
                <c:pt idx="4">
                  <c:v>30-39v (N=158)</c:v>
                </c:pt>
                <c:pt idx="5">
                  <c:v>40-49v (N=148)</c:v>
                </c:pt>
                <c:pt idx="6">
                  <c:v>50-59v (N=164)</c:v>
                </c:pt>
                <c:pt idx="7">
                  <c:v>60v+ (N=351)</c:v>
                </c:pt>
                <c:pt idx="8">
                  <c:v>Helsinki-Uusimaa (N=301)</c:v>
                </c:pt>
                <c:pt idx="9">
                  <c:v>Etelä-Suomi (N=218)</c:v>
                </c:pt>
                <c:pt idx="10">
                  <c:v>Länsi-Suomi (N=250)</c:v>
                </c:pt>
                <c:pt idx="11">
                  <c:v>Pohjois- ja Itä-Suomi (N=232)</c:v>
                </c:pt>
              </c:strCache>
            </c:strRef>
          </c:cat>
          <c:val>
            <c:numRef>
              <c:f>Taul1!$B$7:$M$7</c:f>
              <c:numCache>
                <c:formatCode>0%</c:formatCode>
                <c:ptCount val="12"/>
                <c:pt idx="0">
                  <c:v>0.2447</c:v>
                </c:pt>
                <c:pt idx="1">
                  <c:v>0.2994</c:v>
                </c:pt>
                <c:pt idx="2">
                  <c:v>0.18759999999999999</c:v>
                </c:pt>
                <c:pt idx="3">
                  <c:v>0.3261</c:v>
                </c:pt>
                <c:pt idx="4">
                  <c:v>0.25180000000000002</c:v>
                </c:pt>
                <c:pt idx="5">
                  <c:v>0.25950000000000001</c:v>
                </c:pt>
                <c:pt idx="6">
                  <c:v>0.23219999999999999</c:v>
                </c:pt>
                <c:pt idx="7">
                  <c:v>0.19989999999999999</c:v>
                </c:pt>
                <c:pt idx="8">
                  <c:v>0.23849999999999999</c:v>
                </c:pt>
                <c:pt idx="9">
                  <c:v>0.26079999999999998</c:v>
                </c:pt>
                <c:pt idx="10">
                  <c:v>0.24340000000000001</c:v>
                </c:pt>
                <c:pt idx="11">
                  <c:v>0.23910000000000001</c:v>
                </c:pt>
              </c:numCache>
            </c:numRef>
          </c:val>
          <c:extLst>
            <c:ext xmlns:c16="http://schemas.microsoft.com/office/drawing/2014/chart" uri="{C3380CC4-5D6E-409C-BE32-E72D297353CC}">
              <c16:uniqueId val="{00000000-1F9C-479B-A3FE-152F5C715F76}"/>
            </c:ext>
          </c:extLst>
        </c:ser>
        <c:dLbls>
          <c:dLblPos val="ctr"/>
          <c:showLegendKey val="0"/>
          <c:showVal val="1"/>
          <c:showCatName val="0"/>
          <c:showSerName val="0"/>
          <c:showPercent val="0"/>
          <c:showBubbleSize val="0"/>
        </c:dLbls>
        <c:gapWidth val="50"/>
        <c:overlap val="100"/>
        <c:axId val="1144510024"/>
        <c:axId val="1144507400"/>
      </c:barChart>
      <c:catAx>
        <c:axId val="1144510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crossAx val="1144507400"/>
        <c:crosses val="autoZero"/>
        <c:auto val="1"/>
        <c:lblAlgn val="ctr"/>
        <c:lblOffset val="100"/>
        <c:noMultiLvlLbl val="0"/>
      </c:catAx>
      <c:valAx>
        <c:axId val="1144507400"/>
        <c:scaling>
          <c:orientation val="minMax"/>
        </c:scaling>
        <c:delete val="1"/>
        <c:axPos val="t"/>
        <c:numFmt formatCode="0%" sourceLinked="1"/>
        <c:majorTickMark val="none"/>
        <c:minorTickMark val="none"/>
        <c:tickLblPos val="nextTo"/>
        <c:crossAx val="1144510024"/>
        <c:crosses val="autoZero"/>
        <c:crossBetween val="between"/>
      </c:valAx>
      <c:spPr>
        <a:noFill/>
        <a:ln>
          <a:noFill/>
        </a:ln>
        <a:effectLst/>
      </c:spPr>
    </c:plotArea>
    <c:legend>
      <c:legendPos val="b"/>
      <c:layout>
        <c:manualLayout>
          <c:xMode val="edge"/>
          <c:yMode val="edge"/>
          <c:x val="1.1798520190269644E-2"/>
          <c:y val="0.86647861455845876"/>
          <c:w val="0.98820147980973039"/>
          <c:h val="9.68014410013939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7105465889243"/>
          <c:y val="1.4166662155358625E-2"/>
          <c:w val="0.55592530963590936"/>
          <c:h val="0.96870181533672173"/>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Energian kulutusseurantapalvelut</c:v>
                </c:pt>
                <c:pt idx="1">
                  <c:v>Energiankäytön neuvonta ja opastus</c:v>
                </c:pt>
                <c:pt idx="2">
                  <c:v>Sähköauton latauspalvelut</c:v>
                </c:pt>
                <c:pt idx="3">
                  <c:v>Pientuotantoon liittyvät palvelut, kuten ylijäämäenergian osto, paneelien myynti ja asennus, paneelien vuokraus</c:v>
                </c:pt>
                <c:pt idx="4">
                  <c:v>Laitemyynti, kuten ilmalämpöpumput</c:v>
                </c:pt>
                <c:pt idx="5">
                  <c:v>Kysyntäjoustoon liittyvät palvelut, kuten lämmityksen ohjaus</c:v>
                </c:pt>
                <c:pt idx="6">
                  <c:v>En mitään näistä</c:v>
                </c:pt>
                <c:pt idx="7">
                  <c:v>En osaa sanoa</c:v>
                </c:pt>
              </c:strCache>
            </c:strRef>
          </c:cat>
          <c:val>
            <c:numRef>
              <c:f>Taul1!$B$2:$B$9</c:f>
              <c:numCache>
                <c:formatCode>0%</c:formatCode>
                <c:ptCount val="8"/>
                <c:pt idx="0">
                  <c:v>0.28210000000000002</c:v>
                </c:pt>
                <c:pt idx="1">
                  <c:v>0.19550000000000001</c:v>
                </c:pt>
                <c:pt idx="2">
                  <c:v>0.1303</c:v>
                </c:pt>
                <c:pt idx="3">
                  <c:v>0.1182</c:v>
                </c:pt>
                <c:pt idx="4">
                  <c:v>0.11749999999999999</c:v>
                </c:pt>
                <c:pt idx="5">
                  <c:v>4.3499999999999997E-2</c:v>
                </c:pt>
                <c:pt idx="6">
                  <c:v>0.32500000000000001</c:v>
                </c:pt>
                <c:pt idx="7">
                  <c:v>0.23630000000000001</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89310007556713"/>
          <c:y val="1.4166662155358625E-2"/>
          <c:w val="0.55820326421923461"/>
          <c:h val="0.96870181533672173"/>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EB46-425C-8760-BA884CAD0F24}"/>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B46-425C-8760-BA884CAD0F24}"/>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EB46-425C-8760-BA884CAD0F24}"/>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EB46-425C-8760-BA884CAD0F24}"/>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EB46-425C-8760-BA884CAD0F24}"/>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B-EB46-425C-8760-BA884CAD0F2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Energian kulutusseurantapalvelut</c:v>
                </c:pt>
                <c:pt idx="1">
                  <c:v>Energiankäytön neuvonta ja opastus</c:v>
                </c:pt>
                <c:pt idx="2">
                  <c:v>Sähköauton latauspalvelut</c:v>
                </c:pt>
                <c:pt idx="3">
                  <c:v>Pientuotantoon liittyvät palvelut, kuten ylijäämäenergian osto, paneelien myynti ja asennus, paneelien vuokraus</c:v>
                </c:pt>
                <c:pt idx="4">
                  <c:v>Laitemyynti, kuten ilmalämpöpumput</c:v>
                </c:pt>
                <c:pt idx="5">
                  <c:v>Kysyntäjoustoon liittyvät palvelut, kuten lämmityksen ohjaus</c:v>
                </c:pt>
                <c:pt idx="6">
                  <c:v>En mitään näistä</c:v>
                </c:pt>
                <c:pt idx="7">
                  <c:v>En osaa sanoa</c:v>
                </c:pt>
              </c:strCache>
            </c:strRef>
          </c:cat>
          <c:val>
            <c:numRef>
              <c:f>Taul1!$B$2:$B$9</c:f>
              <c:numCache>
                <c:formatCode>0%</c:formatCode>
                <c:ptCount val="8"/>
                <c:pt idx="0">
                  <c:v>0.17319999999999999</c:v>
                </c:pt>
                <c:pt idx="1">
                  <c:v>4.3299999999999998E-2</c:v>
                </c:pt>
                <c:pt idx="2">
                  <c:v>2.01E-2</c:v>
                </c:pt>
                <c:pt idx="3">
                  <c:v>2.8000000000000001E-2</c:v>
                </c:pt>
                <c:pt idx="4">
                  <c:v>1.77E-2</c:v>
                </c:pt>
                <c:pt idx="5">
                  <c:v>3.0800000000000001E-2</c:v>
                </c:pt>
                <c:pt idx="6">
                  <c:v>0.65069999999999995</c:v>
                </c:pt>
                <c:pt idx="7">
                  <c:v>9.5100000000000004E-2</c:v>
                </c:pt>
              </c:numCache>
            </c:numRef>
          </c:val>
          <c:extLst>
            <c:ext xmlns:c16="http://schemas.microsoft.com/office/drawing/2014/chart" uri="{C3380CC4-5D6E-409C-BE32-E72D297353CC}">
              <c16:uniqueId val="{0000000C-EB46-425C-8760-BA884CAD0F24}"/>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89310007556713"/>
          <c:y val="1.4166662155358625E-2"/>
          <c:w val="0.55820326421923461"/>
          <c:h val="0.96870181533672173"/>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EB46-425C-8760-BA884CAD0F24}"/>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B46-425C-8760-BA884CAD0F24}"/>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EB46-425C-8760-BA884CAD0F24}"/>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EB46-425C-8760-BA884CAD0F24}"/>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EB46-425C-8760-BA884CAD0F24}"/>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B-EB46-425C-8760-BA884CAD0F2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Energian kulutusseurantapalvelut</c:v>
                </c:pt>
                <c:pt idx="1">
                  <c:v>Energiankäytön neuvonta ja opastus</c:v>
                </c:pt>
                <c:pt idx="2">
                  <c:v>Kysyntäjoustoon liittyvät palvelut, kuten lämmityksen ohjaus</c:v>
                </c:pt>
                <c:pt idx="3">
                  <c:v>Pientuotantoon liittyvät palvelut, kuten ylijäämäenergian osto, paneelien myynti ja asennus, paneelien vuokraus</c:v>
                </c:pt>
                <c:pt idx="4">
                  <c:v>Sähköauton latauspalvelut</c:v>
                </c:pt>
                <c:pt idx="5">
                  <c:v>Laitemyynti, kuten ilmalämpöpumput</c:v>
                </c:pt>
                <c:pt idx="6">
                  <c:v>En mitään näistä</c:v>
                </c:pt>
                <c:pt idx="7">
                  <c:v>En osaa sanoa</c:v>
                </c:pt>
              </c:strCache>
            </c:strRef>
          </c:cat>
          <c:val>
            <c:numRef>
              <c:f>Taul1!$B$2:$B$9</c:f>
              <c:numCache>
                <c:formatCode>0%</c:formatCode>
                <c:ptCount val="8"/>
                <c:pt idx="0">
                  <c:v>0.32422022624277719</c:v>
                </c:pt>
                <c:pt idx="1">
                  <c:v>9.3921260139770868E-2</c:v>
                </c:pt>
                <c:pt idx="2">
                  <c:v>6.0657437975960952E-2</c:v>
                </c:pt>
                <c:pt idx="3">
                  <c:v>5.9419305987360983E-2</c:v>
                </c:pt>
                <c:pt idx="4">
                  <c:v>3.6842517506220321E-2</c:v>
                </c:pt>
                <c:pt idx="5">
                  <c:v>3.0860443775800189E-2</c:v>
                </c:pt>
                <c:pt idx="6">
                  <c:v>0.49657622791990919</c:v>
                </c:pt>
                <c:pt idx="7">
                  <c:v>2.2388853383495319E-2</c:v>
                </c:pt>
              </c:numCache>
            </c:numRef>
          </c:val>
          <c:extLst>
            <c:ext xmlns:c16="http://schemas.microsoft.com/office/drawing/2014/chart" uri="{C3380CC4-5D6E-409C-BE32-E72D297353CC}">
              <c16:uniqueId val="{0000000C-EB46-425C-8760-BA884CAD0F24}"/>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62767998194537"/>
          <c:y val="1.4166662155358625E-2"/>
          <c:w val="0.70046876175430672"/>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Kulutusseurantapalvelut (N=173)</c:v>
                </c:pt>
                <c:pt idx="1">
                  <c:v>Pientuotantoon liittyvät palvelut, kuten ylijäämäenergian osto, paneelien myynti ja asennus, paneelien vuokraus (N=28)</c:v>
                </c:pt>
                <c:pt idx="2">
                  <c:v>Laitemyynti, kuten ilmalämpöpumput (N=18)</c:v>
                </c:pt>
                <c:pt idx="3">
                  <c:v>Energiankäytön neuvonta ja opastus (N=43)</c:v>
                </c:pt>
                <c:pt idx="4">
                  <c:v>Kysyntäjoustoon liittyvät palvelut, kuten lämmityksen ohjaus (N=31)</c:v>
                </c:pt>
                <c:pt idx="5">
                  <c:v>Sähköauton latauspalvelut (N=20)</c:v>
                </c:pt>
              </c:strCache>
            </c:strRef>
          </c:cat>
          <c:val>
            <c:numRef>
              <c:f>Taul1!$B$2:$B$7</c:f>
              <c:numCache>
                <c:formatCode>0%</c:formatCode>
                <c:ptCount val="6"/>
                <c:pt idx="0">
                  <c:v>0.86560000000000004</c:v>
                </c:pt>
                <c:pt idx="1">
                  <c:v>0.70240000000000002</c:v>
                </c:pt>
                <c:pt idx="2">
                  <c:v>0.55410000000000004</c:v>
                </c:pt>
                <c:pt idx="3">
                  <c:v>0.55100000000000005</c:v>
                </c:pt>
                <c:pt idx="4">
                  <c:v>0.4985</c:v>
                </c:pt>
                <c:pt idx="5">
                  <c:v>0.3695</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7105465889243"/>
          <c:y val="1.4166662155358625E-2"/>
          <c:w val="0.55592530963590936"/>
          <c:h val="0.96870181533672173"/>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Sähkönmyyjä</c:v>
                </c:pt>
                <c:pt idx="1">
                  <c:v>Energia-alan laitevalmistaja</c:v>
                </c:pt>
                <c:pt idx="2">
                  <c:v>Sähköasentaja</c:v>
                </c:pt>
                <c:pt idx="3">
                  <c:v>Kodinelektroniikka- /rautakaupan edustaja</c:v>
                </c:pt>
                <c:pt idx="4">
                  <c:v>Rakennuspalveluja myyvä urakoitsija</c:v>
                </c:pt>
                <c:pt idx="5">
                  <c:v>Tietoliikenneoperaattori</c:v>
                </c:pt>
                <c:pt idx="6">
                  <c:v>En osaa sanoa</c:v>
                </c:pt>
              </c:strCache>
            </c:strRef>
          </c:cat>
          <c:val>
            <c:numRef>
              <c:f>Taul1!$B$2:$B$8</c:f>
              <c:numCache>
                <c:formatCode>0%</c:formatCode>
                <c:ptCount val="7"/>
                <c:pt idx="0">
                  <c:v>0.44519999999999998</c:v>
                </c:pt>
                <c:pt idx="1">
                  <c:v>0.16400000000000001</c:v>
                </c:pt>
                <c:pt idx="2">
                  <c:v>8.48E-2</c:v>
                </c:pt>
                <c:pt idx="3">
                  <c:v>6.7400000000000002E-2</c:v>
                </c:pt>
                <c:pt idx="4">
                  <c:v>2.3900000000000001E-2</c:v>
                </c:pt>
                <c:pt idx="5">
                  <c:v>2.3E-2</c:v>
                </c:pt>
                <c:pt idx="6">
                  <c:v>0.29010000000000002</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7105465889243"/>
          <c:y val="1.4166662155358625E-2"/>
          <c:w val="0.55592530963590936"/>
          <c:h val="0.96870181533672173"/>
        </c:manualLayout>
      </c:layout>
      <c:barChart>
        <c:barDir val="bar"/>
        <c:grouping val="clustered"/>
        <c:varyColors val="0"/>
        <c:ser>
          <c:idx val="0"/>
          <c:order val="0"/>
          <c:tx>
            <c:strRef>
              <c:f>Taul1!$B$1</c:f>
              <c:strCache>
                <c:ptCount val="1"/>
                <c:pt idx="0">
                  <c:v>Energian kulutusseurantapalvelut</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8557-4E55-A5B5-CF284BEC961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8557-4E55-A5B5-CF284BEC961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8557-4E55-A5B5-CF284BEC9617}"/>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8557-4E55-A5B5-CF284BEC961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8557-4E55-A5B5-CF284BEC961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B-8557-4E55-A5B5-CF284BEC9617}"/>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Sähkönmyyjä</c:v>
                </c:pt>
                <c:pt idx="1">
                  <c:v>Energia-alan laitevalmistaja</c:v>
                </c:pt>
                <c:pt idx="2">
                  <c:v>Sähköasentaja</c:v>
                </c:pt>
                <c:pt idx="3">
                  <c:v>Kodinelektroniikka- /rautakaupan edustaja</c:v>
                </c:pt>
                <c:pt idx="4">
                  <c:v>Tietoliikenneoperaattori</c:v>
                </c:pt>
                <c:pt idx="5">
                  <c:v>Rakennuspalveluja myyvä urakoitsija</c:v>
                </c:pt>
                <c:pt idx="6">
                  <c:v>En osaa sanoa</c:v>
                </c:pt>
              </c:strCache>
            </c:strRef>
          </c:cat>
          <c:val>
            <c:numRef>
              <c:f>Taul1!$B$2:$B$8</c:f>
              <c:numCache>
                <c:formatCode>0%</c:formatCode>
                <c:ptCount val="7"/>
                <c:pt idx="0">
                  <c:v>0.61080000000000001</c:v>
                </c:pt>
                <c:pt idx="1">
                  <c:v>0.12570000000000001</c:v>
                </c:pt>
                <c:pt idx="2">
                  <c:v>4.6800000000000001E-2</c:v>
                </c:pt>
                <c:pt idx="3">
                  <c:v>3.9600000000000003E-2</c:v>
                </c:pt>
                <c:pt idx="4">
                  <c:v>3.3000000000000002E-2</c:v>
                </c:pt>
                <c:pt idx="5">
                  <c:v>2.4899999999999999E-2</c:v>
                </c:pt>
                <c:pt idx="6">
                  <c:v>0.18920000000000001</c:v>
                </c:pt>
              </c:numCache>
            </c:numRef>
          </c:val>
          <c:extLst>
            <c:ext xmlns:c16="http://schemas.microsoft.com/office/drawing/2014/chart" uri="{C3380CC4-5D6E-409C-BE32-E72D297353CC}">
              <c16:uniqueId val="{0000000C-8557-4E55-A5B5-CF284BEC9617}"/>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9120484267434"/>
          <c:y val="7.700674347869195E-2"/>
          <c:w val="0.65968249286818792"/>
          <c:h val="0.8782787653045917"/>
        </c:manualLayout>
      </c:layout>
      <c:doughnutChart>
        <c:varyColors val="1"/>
        <c:ser>
          <c:idx val="0"/>
          <c:order val="0"/>
          <c:tx>
            <c:strRef>
              <c:f>Taul1!$B$1</c:f>
              <c:strCache>
                <c:ptCount val="1"/>
                <c:pt idx="0">
                  <c:v>Myynti</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FC96-4419-9B2A-4E44F96BB612}"/>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FC96-4419-9B2A-4E44F96BB612}"/>
              </c:ext>
            </c:extLst>
          </c:dPt>
          <c:dPt>
            <c:idx val="2"/>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5-FC96-4419-9B2A-4E44F96BB612}"/>
              </c:ext>
            </c:extLst>
          </c:dPt>
          <c:dPt>
            <c:idx val="3"/>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7-FC96-4419-9B2A-4E44F96BB612}"/>
              </c:ext>
            </c:extLst>
          </c:dPt>
          <c:cat>
            <c:strRef>
              <c:f>Taul1!$A$2:$A$5</c:f>
              <c:strCache>
                <c:ptCount val="4"/>
                <c:pt idx="0">
                  <c:v>Ei ole huomannut, eikä käyttnänyt palvelua/palveluita</c:v>
                </c:pt>
                <c:pt idx="1">
                  <c:v>Huomannut ja käyttänyt palvelua/palveluita</c:v>
                </c:pt>
                <c:pt idx="2">
                  <c:v>Huomannut, mutta ei käyttänyt palvelua/palveluita</c:v>
                </c:pt>
                <c:pt idx="3">
                  <c:v>Muu</c:v>
                </c:pt>
              </c:strCache>
            </c:strRef>
          </c:cat>
          <c:val>
            <c:numRef>
              <c:f>Taul1!$B$2:$B$5</c:f>
              <c:numCache>
                <c:formatCode>0.0%</c:formatCode>
                <c:ptCount val="4"/>
                <c:pt idx="0">
                  <c:v>0.28956970276035249</c:v>
                </c:pt>
                <c:pt idx="1">
                  <c:v>0.25419760444174322</c:v>
                </c:pt>
                <c:pt idx="2">
                  <c:v>0.21781178555402519</c:v>
                </c:pt>
                <c:pt idx="3">
                  <c:v>0.2384209072438791</c:v>
                </c:pt>
              </c:numCache>
            </c:numRef>
          </c:val>
          <c:extLst>
            <c:ext xmlns:c16="http://schemas.microsoft.com/office/drawing/2014/chart" uri="{C3380CC4-5D6E-409C-BE32-E72D297353CC}">
              <c16:uniqueId val="{00000008-FC96-4419-9B2A-4E44F96BB61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64629153510243"/>
          <c:y val="3.129829384310135E-2"/>
          <c:w val="0.45253370660083336"/>
          <c:h val="0.96870181533672173"/>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00D8-4684-9021-78A462398601}"/>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00D8-4684-9021-78A462398601}"/>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00D8-4684-9021-78A462398601}"/>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00D8-4684-9021-78A462398601}"/>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00D8-4684-9021-78A462398601}"/>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B-00D8-4684-9021-78A462398601}"/>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Sähkönmyyjä</c:v>
                </c:pt>
                <c:pt idx="1">
                  <c:v>Energia-alan laitevalmistaja</c:v>
                </c:pt>
                <c:pt idx="2">
                  <c:v>Sähköasentaja</c:v>
                </c:pt>
                <c:pt idx="3">
                  <c:v>Rakennuspalveluja myyvä urakoitsija</c:v>
                </c:pt>
                <c:pt idx="4">
                  <c:v>Kodinelektroniikka- /rautakaupan edustaja</c:v>
                </c:pt>
                <c:pt idx="5">
                  <c:v>Tietoliikenneoperaattori</c:v>
                </c:pt>
                <c:pt idx="6">
                  <c:v>En osaa sanoa</c:v>
                </c:pt>
              </c:strCache>
            </c:strRef>
          </c:cat>
          <c:val>
            <c:numRef>
              <c:f>Taul1!$B$2:$B$8</c:f>
              <c:numCache>
                <c:formatCode>0%</c:formatCode>
                <c:ptCount val="7"/>
                <c:pt idx="0">
                  <c:v>0.247</c:v>
                </c:pt>
                <c:pt idx="1">
                  <c:v>0.1961</c:v>
                </c:pt>
                <c:pt idx="2">
                  <c:v>0.14940000000000001</c:v>
                </c:pt>
                <c:pt idx="3">
                  <c:v>5.7799999999999997E-2</c:v>
                </c:pt>
                <c:pt idx="4">
                  <c:v>4.2299999999999997E-2</c:v>
                </c:pt>
                <c:pt idx="5">
                  <c:v>3.7199999999999997E-2</c:v>
                </c:pt>
                <c:pt idx="6">
                  <c:v>0.38100000000000001</c:v>
                </c:pt>
              </c:numCache>
            </c:numRef>
          </c:val>
          <c:extLst>
            <c:ext xmlns:c16="http://schemas.microsoft.com/office/drawing/2014/chart" uri="{C3380CC4-5D6E-409C-BE32-E72D297353CC}">
              <c16:uniqueId val="{0000000C-00D8-4684-9021-78A462398601}"/>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7105465889243"/>
          <c:y val="1.4166662155358625E-2"/>
          <c:w val="0.55592530963590936"/>
          <c:h val="0.96870181533672173"/>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C3D7-438E-9F32-928E19B6E82C}"/>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C3D7-438E-9F32-928E19B6E82C}"/>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C3D7-438E-9F32-928E19B6E82C}"/>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C3D7-438E-9F32-928E19B6E82C}"/>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C3D7-438E-9F32-928E19B6E82C}"/>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B-C3D7-438E-9F32-928E19B6E82C}"/>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Energia-alan laitevalmistaja</c:v>
                </c:pt>
                <c:pt idx="1">
                  <c:v>Sähkönmyyjä</c:v>
                </c:pt>
                <c:pt idx="2">
                  <c:v>Kodinelektroniikka- /rautakaupan edustaja</c:v>
                </c:pt>
                <c:pt idx="3">
                  <c:v>Rakennuspalveluja myyvä urakoitsija</c:v>
                </c:pt>
                <c:pt idx="4">
                  <c:v>Sähköasentaja</c:v>
                </c:pt>
                <c:pt idx="5">
                  <c:v>Tietoliikenneoperaattori</c:v>
                </c:pt>
                <c:pt idx="6">
                  <c:v>En osaa sanoa</c:v>
                </c:pt>
              </c:strCache>
            </c:strRef>
          </c:cat>
          <c:val>
            <c:numRef>
              <c:f>Taul1!$B$2:$B$8</c:f>
              <c:numCache>
                <c:formatCode>0%</c:formatCode>
                <c:ptCount val="7"/>
                <c:pt idx="0">
                  <c:v>0.31130000000000002</c:v>
                </c:pt>
                <c:pt idx="1">
                  <c:v>0.1961</c:v>
                </c:pt>
                <c:pt idx="2">
                  <c:v>0.16239999999999999</c:v>
                </c:pt>
                <c:pt idx="3">
                  <c:v>0.14680000000000001</c:v>
                </c:pt>
                <c:pt idx="4">
                  <c:v>0.13439999999999999</c:v>
                </c:pt>
                <c:pt idx="5">
                  <c:v>1.2800000000000001E-2</c:v>
                </c:pt>
                <c:pt idx="6">
                  <c:v>0.2707</c:v>
                </c:pt>
              </c:numCache>
            </c:numRef>
          </c:val>
          <c:extLst>
            <c:ext xmlns:c16="http://schemas.microsoft.com/office/drawing/2014/chart" uri="{C3380CC4-5D6E-409C-BE32-E72D297353CC}">
              <c16:uniqueId val="{0000000C-C3D7-438E-9F32-928E19B6E82C}"/>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7105465889243"/>
          <c:y val="1.4166662155358625E-2"/>
          <c:w val="0.55592530963590936"/>
          <c:h val="0.96870181533672173"/>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A33D-41B8-B9DD-86248C4ADACE}"/>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A33D-41B8-B9DD-86248C4ADACE}"/>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A33D-41B8-B9DD-86248C4ADACE}"/>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A33D-41B8-B9DD-86248C4ADACE}"/>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A33D-41B8-B9DD-86248C4ADACE}"/>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B-A33D-41B8-B9DD-86248C4ADACE}"/>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Sähkönmyyjä</c:v>
                </c:pt>
                <c:pt idx="1">
                  <c:v>Energia-alan laitevalmistaja</c:v>
                </c:pt>
                <c:pt idx="2">
                  <c:v>Sähköasentaja</c:v>
                </c:pt>
                <c:pt idx="3">
                  <c:v>Kodinelektroniikka- /rautakaupan edustaja</c:v>
                </c:pt>
                <c:pt idx="4">
                  <c:v>Rakennuspalveluja myyvä urakoitsija</c:v>
                </c:pt>
                <c:pt idx="5">
                  <c:v>Tietoliikenneoperaattori</c:v>
                </c:pt>
                <c:pt idx="6">
                  <c:v>En osaa sanoa</c:v>
                </c:pt>
              </c:strCache>
            </c:strRef>
          </c:cat>
          <c:val>
            <c:numRef>
              <c:f>Taul1!$B$2:$B$8</c:f>
              <c:numCache>
                <c:formatCode>0%</c:formatCode>
                <c:ptCount val="7"/>
                <c:pt idx="0">
                  <c:v>0.32240000000000002</c:v>
                </c:pt>
                <c:pt idx="1">
                  <c:v>0.18340000000000001</c:v>
                </c:pt>
                <c:pt idx="2">
                  <c:v>0.1012</c:v>
                </c:pt>
                <c:pt idx="3">
                  <c:v>6.93E-2</c:v>
                </c:pt>
                <c:pt idx="4">
                  <c:v>5.8700000000000002E-2</c:v>
                </c:pt>
                <c:pt idx="5">
                  <c:v>2.2800000000000001E-2</c:v>
                </c:pt>
                <c:pt idx="6">
                  <c:v>0.3569</c:v>
                </c:pt>
              </c:numCache>
            </c:numRef>
          </c:val>
          <c:extLst>
            <c:ext xmlns:c16="http://schemas.microsoft.com/office/drawing/2014/chart" uri="{C3380CC4-5D6E-409C-BE32-E72D297353CC}">
              <c16:uniqueId val="{0000000C-A33D-41B8-B9DD-86248C4ADACE}"/>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7105465889243"/>
          <c:y val="1.4166662155358625E-2"/>
          <c:w val="0.55592530963590936"/>
          <c:h val="0.96870181533672173"/>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57D5-4DCD-8C93-0F6C97B29DD5}"/>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57D5-4DCD-8C93-0F6C97B29DD5}"/>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57D5-4DCD-8C93-0F6C97B29DD5}"/>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57D5-4DCD-8C93-0F6C97B29DD5}"/>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7D5-4DCD-8C93-0F6C97B29DD5}"/>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B-57D5-4DCD-8C93-0F6C97B29DD5}"/>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Kodinelektroniikka- /rautakaupan edustaja</c:v>
                </c:pt>
                <c:pt idx="1">
                  <c:v>Energia-alan laitevalmistaja</c:v>
                </c:pt>
                <c:pt idx="2">
                  <c:v>Rakennuspalveluja myyvä urakoitsija</c:v>
                </c:pt>
                <c:pt idx="3">
                  <c:v>Sähköasentaja</c:v>
                </c:pt>
                <c:pt idx="4">
                  <c:v>Sähkönmyyjä</c:v>
                </c:pt>
                <c:pt idx="5">
                  <c:v>Tietoliikenneoperaattori</c:v>
                </c:pt>
                <c:pt idx="6">
                  <c:v>En osaa sanoa</c:v>
                </c:pt>
              </c:strCache>
            </c:strRef>
          </c:cat>
          <c:val>
            <c:numRef>
              <c:f>Taul1!$B$2:$B$8</c:f>
              <c:numCache>
                <c:formatCode>0%</c:formatCode>
                <c:ptCount val="7"/>
                <c:pt idx="0">
                  <c:v>0.35599999999999998</c:v>
                </c:pt>
                <c:pt idx="1">
                  <c:v>0.3342</c:v>
                </c:pt>
                <c:pt idx="2">
                  <c:v>0.1326</c:v>
                </c:pt>
                <c:pt idx="3">
                  <c:v>0.1237</c:v>
                </c:pt>
                <c:pt idx="4">
                  <c:v>0.10589999999999999</c:v>
                </c:pt>
                <c:pt idx="5">
                  <c:v>1.2200000000000001E-2</c:v>
                </c:pt>
                <c:pt idx="6">
                  <c:v>0.20419999999999999</c:v>
                </c:pt>
              </c:numCache>
            </c:numRef>
          </c:val>
          <c:extLst>
            <c:ext xmlns:c16="http://schemas.microsoft.com/office/drawing/2014/chart" uri="{C3380CC4-5D6E-409C-BE32-E72D297353CC}">
              <c16:uniqueId val="{0000000C-57D5-4DCD-8C93-0F6C97B29DD5}"/>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46872414052514"/>
          <c:y val="1.4166662155358625E-2"/>
          <c:w val="0.58462771759572718"/>
          <c:h val="0.9357301090895751"/>
        </c:manualLayout>
      </c:layout>
      <c:barChart>
        <c:barDir val="bar"/>
        <c:grouping val="clustered"/>
        <c:varyColors val="0"/>
        <c:ser>
          <c:idx val="0"/>
          <c:order val="0"/>
          <c:tx>
            <c:strRef>
              <c:f>Taul1!$B$1</c:f>
              <c:strCache>
                <c:ptCount val="1"/>
                <c:pt idx="0">
                  <c:v>Sarja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EAD3-42B7-9A51-AC708A824FA7}"/>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EAD3-42B7-9A51-AC708A824FA7}"/>
              </c:ext>
            </c:extLst>
          </c:dPt>
          <c:dPt>
            <c:idx val="6"/>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7A59-4F04-9314-2CEEFB42233D}"/>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5CB2-4147-B5EA-55D16039FAE7}"/>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A-5CB2-4147-B5EA-55D16039FAE7}"/>
              </c:ext>
            </c:extLst>
          </c:dPt>
          <c:dPt>
            <c:idx val="1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F085-4217-A6F5-CD0D28BD948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Selkeä ja luotettava tieto tilanteeseeni parhaiten sopivista ratkaisuista ja taloudellisista eduista</c:v>
                </c:pt>
                <c:pt idx="1">
                  <c:v>Taloudellinen tuki näiden ratkaisujen ostamiseen (esim. matalakorkoiset lainat, tuet)</c:v>
                </c:pt>
                <c:pt idx="2">
                  <c:v>Yksi yritys, joka voisi hoitaa koko prosessin energialaitteiden asennuksesta niiden ylläpitoon</c:v>
                </c:pt>
                <c:pt idx="3">
                  <c:v>Tieto ja neuvonta taloudellisista tuista energiainvestointeihin</c:v>
                </c:pt>
                <c:pt idx="4">
                  <c:v>Pakettitarjoukset, jotka yhdistäisivät eri energiatuotteet ja -palvelut (esim. sähkö ja oma latauspiste tai älykäs lämmityksen ohjausjärjestelmä jne.) yhdeksi paketiksi</c:v>
                </c:pt>
                <c:pt idx="5">
                  <c:v>Apu luotettavien energialaitteiden toimittajien (esim. aurinkopaneelit, kodin akut, älykkäät termostaatit) löytämiseksi</c:v>
                </c:pt>
                <c:pt idx="6">
                  <c:v>Selkeät ja valtakunnallisesti samanlaiset rakentamislupiin liittyvät säännöt ja menettelytavat energiaremonttien ja -investointien nopeuttamiseksi</c:v>
                </c:pt>
                <c:pt idx="7">
                  <c:v>Muu, mikä?</c:v>
                </c:pt>
                <c:pt idx="8">
                  <c:v>En osaa sanoa</c:v>
                </c:pt>
              </c:strCache>
            </c:strRef>
          </c:cat>
          <c:val>
            <c:numRef>
              <c:f>Taul1!$B$2:$B$10</c:f>
              <c:numCache>
                <c:formatCode>0%</c:formatCode>
                <c:ptCount val="9"/>
                <c:pt idx="0">
                  <c:v>0.36080000000000001</c:v>
                </c:pt>
                <c:pt idx="1">
                  <c:v>0.26640000000000003</c:v>
                </c:pt>
                <c:pt idx="2">
                  <c:v>0.24540000000000001</c:v>
                </c:pt>
                <c:pt idx="3">
                  <c:v>0.20419999999999999</c:v>
                </c:pt>
                <c:pt idx="4">
                  <c:v>0.19120000000000001</c:v>
                </c:pt>
                <c:pt idx="5">
                  <c:v>0.16139999999999999</c:v>
                </c:pt>
                <c:pt idx="6">
                  <c:v>0.12470000000000001</c:v>
                </c:pt>
                <c:pt idx="7">
                  <c:v>2.2100000000000002E-2</c:v>
                </c:pt>
                <c:pt idx="8">
                  <c:v>0.26819999999999999</c:v>
                </c:pt>
              </c:numCache>
            </c:numRef>
          </c:val>
          <c:extLst>
            <c:ext xmlns:c16="http://schemas.microsoft.com/office/drawing/2014/chart" uri="{C3380CC4-5D6E-409C-BE32-E72D297353CC}">
              <c16:uniqueId val="{00000000-AD72-4162-85FA-42511B1C2F4D}"/>
            </c:ext>
          </c:extLst>
        </c:ser>
        <c:dLbls>
          <c:dLblPos val="outEnd"/>
          <c:showLegendKey val="0"/>
          <c:showVal val="1"/>
          <c:showCatName val="0"/>
          <c:showSerName val="0"/>
          <c:showPercent val="0"/>
          <c:showBubbleSize val="0"/>
        </c:dLbls>
        <c:gapWidth val="50"/>
        <c:axId val="1146128000"/>
        <c:axId val="1146128984"/>
      </c:barChart>
      <c:catAx>
        <c:axId val="114612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46128984"/>
        <c:crosses val="autoZero"/>
        <c:auto val="1"/>
        <c:lblAlgn val="ctr"/>
        <c:lblOffset val="100"/>
        <c:noMultiLvlLbl val="0"/>
      </c:catAx>
      <c:valAx>
        <c:axId val="1146128984"/>
        <c:scaling>
          <c:orientation val="minMax"/>
          <c:max val="1"/>
        </c:scaling>
        <c:delete val="1"/>
        <c:axPos val="t"/>
        <c:numFmt formatCode="0%" sourceLinked="1"/>
        <c:majorTickMark val="none"/>
        <c:minorTickMark val="none"/>
        <c:tickLblPos val="high"/>
        <c:crossAx val="11461280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9120484267434"/>
          <c:y val="7.700674347869195E-2"/>
          <c:w val="0.65968249286818792"/>
          <c:h val="0.8782787653045917"/>
        </c:manualLayout>
      </c:layout>
      <c:doughnutChart>
        <c:varyColors val="1"/>
        <c:ser>
          <c:idx val="0"/>
          <c:order val="0"/>
          <c:tx>
            <c:strRef>
              <c:f>Taul1!$B$1</c:f>
              <c:strCache>
                <c:ptCount val="1"/>
                <c:pt idx="0">
                  <c:v>Myynti</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A04-4B1B-9A35-FD02B42A87B8}"/>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5A04-4B1B-9A35-FD02B42A87B8}"/>
              </c:ext>
            </c:extLst>
          </c:dPt>
          <c:dPt>
            <c:idx val="2"/>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5-5A04-4B1B-9A35-FD02B42A87B8}"/>
              </c:ext>
            </c:extLst>
          </c:dPt>
          <c:dPt>
            <c:idx val="3"/>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7-5A04-4B1B-9A35-FD02B42A87B8}"/>
              </c:ext>
            </c:extLst>
          </c:dPt>
          <c:cat>
            <c:strRef>
              <c:f>Taul1!$A$2:$A$4</c:f>
              <c:strCache>
                <c:ptCount val="3"/>
                <c:pt idx="0">
                  <c:v>Ympäristön ajattelijat</c:v>
                </c:pt>
                <c:pt idx="1">
                  <c:v>Uuden teknologian aikaiset omaksujat</c:v>
                </c:pt>
                <c:pt idx="2">
                  <c:v>muu</c:v>
                </c:pt>
              </c:strCache>
            </c:strRef>
          </c:cat>
          <c:val>
            <c:numRef>
              <c:f>Taul1!$B$2:$B$4</c:f>
              <c:numCache>
                <c:formatCode>0.0\ %</c:formatCode>
                <c:ptCount val="3"/>
                <c:pt idx="0">
                  <c:v>0.65749999999999997</c:v>
                </c:pt>
                <c:pt idx="1">
                  <c:v>0.19229999999999997</c:v>
                </c:pt>
                <c:pt idx="2">
                  <c:v>0.15</c:v>
                </c:pt>
              </c:numCache>
            </c:numRef>
          </c:val>
          <c:extLst>
            <c:ext xmlns:c16="http://schemas.microsoft.com/office/drawing/2014/chart" uri="{C3380CC4-5D6E-409C-BE32-E72D297353CC}">
              <c16:uniqueId val="{00000008-5A04-4B1B-9A35-FD02B42A87B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9120484267434"/>
          <c:y val="7.700674347869195E-2"/>
          <c:w val="0.65968249286818792"/>
          <c:h val="0.8782787653045917"/>
        </c:manualLayout>
      </c:layout>
      <c:doughnutChart>
        <c:varyColors val="1"/>
        <c:ser>
          <c:idx val="0"/>
          <c:order val="0"/>
          <c:tx>
            <c:strRef>
              <c:f>Taul1!$B$1</c:f>
              <c:strCache>
                <c:ptCount val="1"/>
                <c:pt idx="0">
                  <c:v>Myynti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6D-49F2-A8C3-22FFF57866DE}"/>
              </c:ext>
            </c:extLst>
          </c:dPt>
          <c:dPt>
            <c:idx val="1"/>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3-5F6D-49F2-A8C3-22FFF57866DE}"/>
              </c:ext>
            </c:extLst>
          </c:dPt>
          <c:dPt>
            <c:idx val="2"/>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5-5F6D-49F2-A8C3-22FFF57866DE}"/>
              </c:ext>
            </c:extLst>
          </c:dPt>
          <c:dPt>
            <c:idx val="3"/>
            <c:bubble3D val="0"/>
            <c:spPr>
              <a:solidFill>
                <a:schemeClr val="bg2">
                  <a:lumMod val="20000"/>
                  <a:lumOff val="80000"/>
                </a:schemeClr>
              </a:solidFill>
              <a:ln w="19050">
                <a:solidFill>
                  <a:schemeClr val="lt1"/>
                </a:solidFill>
              </a:ln>
              <a:effectLst/>
            </c:spPr>
            <c:extLst>
              <c:ext xmlns:c16="http://schemas.microsoft.com/office/drawing/2014/chart" uri="{C3380CC4-5D6E-409C-BE32-E72D297353CC}">
                <c16:uniqueId val="{00000001-0DE3-4842-B4AA-A83F72924791}"/>
              </c:ext>
            </c:extLst>
          </c:dPt>
          <c:cat>
            <c:strRef>
              <c:f>Taul1!$A$2:$A$4</c:f>
              <c:strCache>
                <c:ptCount val="3"/>
                <c:pt idx="0">
                  <c:v>Uuden teknologian aikaiset omaksujat</c:v>
                </c:pt>
                <c:pt idx="1">
                  <c:v>Ympäristön ajattelijat</c:v>
                </c:pt>
                <c:pt idx="2">
                  <c:v>muu</c:v>
                </c:pt>
              </c:strCache>
            </c:strRef>
          </c:cat>
          <c:val>
            <c:numRef>
              <c:f>Taul1!$B$2:$B$4</c:f>
              <c:numCache>
                <c:formatCode>0.0\ %</c:formatCode>
                <c:ptCount val="3"/>
                <c:pt idx="0">
                  <c:v>0.19229999999999997</c:v>
                </c:pt>
                <c:pt idx="1">
                  <c:v>0.65749999999999997</c:v>
                </c:pt>
                <c:pt idx="2">
                  <c:v>0.15</c:v>
                </c:pt>
              </c:numCache>
            </c:numRef>
          </c:val>
          <c:extLst>
            <c:ext xmlns:c16="http://schemas.microsoft.com/office/drawing/2014/chart" uri="{C3380CC4-5D6E-409C-BE32-E72D297353CC}">
              <c16:uniqueId val="{00000000-93CF-4193-AED1-AEB7A38076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75860373647987"/>
          <c:y val="2.867203725189298E-2"/>
          <c:w val="0.80064981847061489"/>
          <c:h val="0.94265592549621402"/>
        </c:manualLayout>
      </c:layout>
      <c:barChart>
        <c:barDir val="bar"/>
        <c:grouping val="clustered"/>
        <c:varyColors val="0"/>
        <c:ser>
          <c:idx val="1"/>
          <c:order val="1"/>
          <c:tx>
            <c:strRef>
              <c:f>Sheet1!$B$1</c:f>
              <c:strCache>
                <c:ptCount val="1"/>
                <c:pt idx="0">
                  <c:v>2021 (N=1000)</c:v>
                </c:pt>
              </c:strCache>
            </c:strRef>
          </c:tx>
          <c:spPr>
            <a:solidFill>
              <a:schemeClr val="tx1">
                <a:lumMod val="50000"/>
                <a:lumOff val="50000"/>
              </a:schemeClr>
            </a:solidFill>
          </c:spPr>
          <c:invertIfNegative val="0"/>
          <c:dLbls>
            <c:spPr>
              <a:noFill/>
              <a:ln>
                <a:noFill/>
              </a:ln>
              <a:effectLst/>
            </c:spPr>
            <c:txPr>
              <a:bodyPr wrap="square" lIns="38100" tIns="19050" rIns="38100" bIns="19050" anchor="ctr">
                <a:spAutoFit/>
              </a:bodyPr>
              <a:lstStyle/>
              <a:p>
                <a:pPr>
                  <a:defRPr sz="800"/>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SUKUPUOLI</c:v>
                </c:pt>
                <c:pt idx="1">
                  <c:v>Nainen</c:v>
                </c:pt>
                <c:pt idx="2">
                  <c:v>Mies</c:v>
                </c:pt>
                <c:pt idx="3">
                  <c:v>IKÄ</c:v>
                </c:pt>
                <c:pt idx="4">
                  <c:v>18-29</c:v>
                </c:pt>
                <c:pt idx="5">
                  <c:v>30-39</c:v>
                </c:pt>
                <c:pt idx="6">
                  <c:v>40-49</c:v>
                </c:pt>
                <c:pt idx="7">
                  <c:v>50-59</c:v>
                </c:pt>
                <c:pt idx="8">
                  <c:v>60+</c:v>
                </c:pt>
                <c:pt idx="9">
                  <c:v>SUURALUE</c:v>
                </c:pt>
                <c:pt idx="10">
                  <c:v>Helsinki-Uusimaa</c:v>
                </c:pt>
                <c:pt idx="11">
                  <c:v>Etelä-Suomi</c:v>
                </c:pt>
                <c:pt idx="12">
                  <c:v>Länsi-Suomi</c:v>
                </c:pt>
                <c:pt idx="13">
                  <c:v>Pohjois- ja Itä-Suomi</c:v>
                </c:pt>
              </c:strCache>
            </c:strRef>
          </c:cat>
          <c:val>
            <c:numRef>
              <c:f>Sheet1!$B$2:$B$15</c:f>
              <c:numCache>
                <c:formatCode>0%</c:formatCode>
                <c:ptCount val="14"/>
                <c:pt idx="1">
                  <c:v>0.51060000000000005</c:v>
                </c:pt>
                <c:pt idx="2">
                  <c:v>0.4894</c:v>
                </c:pt>
                <c:pt idx="4">
                  <c:v>0.1784</c:v>
                </c:pt>
                <c:pt idx="5">
                  <c:v>0.15840000000000001</c:v>
                </c:pt>
                <c:pt idx="6">
                  <c:v>0.14760000000000001</c:v>
                </c:pt>
                <c:pt idx="7">
                  <c:v>0.1643</c:v>
                </c:pt>
                <c:pt idx="8">
                  <c:v>0.3513</c:v>
                </c:pt>
                <c:pt idx="10">
                  <c:v>0.30070000000000002</c:v>
                </c:pt>
                <c:pt idx="11">
                  <c:v>0.218</c:v>
                </c:pt>
                <c:pt idx="12">
                  <c:v>0.24979999999999999</c:v>
                </c:pt>
                <c:pt idx="13">
                  <c:v>0.2316</c:v>
                </c:pt>
              </c:numCache>
            </c:numRef>
          </c:val>
          <c:extLst>
            <c:ext xmlns:c16="http://schemas.microsoft.com/office/drawing/2014/chart" uri="{C3380CC4-5D6E-409C-BE32-E72D297353CC}">
              <c16:uniqueId val="{00000003-B16E-4DC2-8E6D-791F834B8D90}"/>
            </c:ext>
          </c:extLst>
        </c:ser>
        <c:dLbls>
          <c:dLblPos val="outEnd"/>
          <c:showLegendKey val="0"/>
          <c:showVal val="1"/>
          <c:showCatName val="0"/>
          <c:showSerName val="0"/>
          <c:showPercent val="0"/>
          <c:showBubbleSize val="0"/>
        </c:dLbls>
        <c:gapWidth val="50"/>
        <c:axId val="-2068027336"/>
        <c:axId val="-2113994440"/>
        <c:extLst>
          <c:ext xmlns:c15="http://schemas.microsoft.com/office/drawing/2012/chart" uri="{02D57815-91ED-43cb-92C2-25804820EDAC}">
            <c15:filteredBarSeries>
              <c15:ser>
                <c:idx val="0"/>
                <c:order val="0"/>
                <c:tx>
                  <c:strRef>
                    <c:extLst>
                      <c:ext uri="{02D57815-91ED-43cb-92C2-25804820EDAC}">
                        <c15:formulaRef>
                          <c15:sqref>Sheet1!#REF!</c15:sqref>
                        </c15:formulaRef>
                      </c:ext>
                    </c:extLst>
                    <c:strCache>
                      <c:ptCount val="1"/>
                      <c:pt idx="0">
                        <c:v>#REF!</c:v>
                      </c:pt>
                    </c:strCache>
                  </c:strRef>
                </c:tx>
                <c:spPr>
                  <a:solidFill>
                    <a:srgbClr val="008987"/>
                  </a:solidFill>
                </c:spPr>
                <c:invertIfNegative val="1"/>
                <c:dPt>
                  <c:idx val="0"/>
                  <c:invertIfNegative val="1"/>
                  <c:bubble3D val="0"/>
                  <c:spPr>
                    <a:solidFill>
                      <a:schemeClr val="accent6">
                        <a:lumMod val="75000"/>
                      </a:schemeClr>
                    </a:solidFill>
                  </c:spPr>
                  <c:extLst>
                    <c:ext xmlns:c16="http://schemas.microsoft.com/office/drawing/2014/chart" uri="{C3380CC4-5D6E-409C-BE32-E72D297353CC}">
                      <c16:uniqueId val="{00000001-5A31-49E0-B7CE-EE334766D96F}"/>
                    </c:ext>
                  </c:extLst>
                </c:dPt>
                <c:dLbls>
                  <c:numFmt formatCode="0%" sourceLinked="0"/>
                  <c:spPr>
                    <a:noFill/>
                    <a:ln>
                      <a:noFill/>
                    </a:ln>
                    <a:effectLst/>
                  </c:spPr>
                  <c:txPr>
                    <a:bodyPr/>
                    <a:lstStyle/>
                    <a:p>
                      <a:pPr>
                        <a:defRPr sz="800" b="0" i="0" u="none">
                          <a:solidFill>
                            <a:srgbClr val="000000"/>
                          </a:solidFill>
                          <a:latin typeface="+mn-lt"/>
                        </a:defRPr>
                      </a:pPr>
                      <a:endParaRPr lang="fi-FI"/>
                    </a:p>
                  </c:txPr>
                  <c:dLblPos val="out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Sheet1!$A$2:$A$15</c15:sqref>
                        </c15:formulaRef>
                      </c:ext>
                    </c:extLst>
                    <c:strCache>
                      <c:ptCount val="14"/>
                      <c:pt idx="0">
                        <c:v>SUKUPUOLI</c:v>
                      </c:pt>
                      <c:pt idx="1">
                        <c:v>Nainen</c:v>
                      </c:pt>
                      <c:pt idx="2">
                        <c:v>Mies</c:v>
                      </c:pt>
                      <c:pt idx="3">
                        <c:v>IKÄ</c:v>
                      </c:pt>
                      <c:pt idx="4">
                        <c:v>18-29</c:v>
                      </c:pt>
                      <c:pt idx="5">
                        <c:v>30-39</c:v>
                      </c:pt>
                      <c:pt idx="6">
                        <c:v>40-49</c:v>
                      </c:pt>
                      <c:pt idx="7">
                        <c:v>50-59</c:v>
                      </c:pt>
                      <c:pt idx="8">
                        <c:v>60+</c:v>
                      </c:pt>
                      <c:pt idx="9">
                        <c:v>SUURALUE</c:v>
                      </c:pt>
                      <c:pt idx="10">
                        <c:v>Helsinki-Uusimaa</c:v>
                      </c:pt>
                      <c:pt idx="11">
                        <c:v>Etelä-Suomi</c:v>
                      </c:pt>
                      <c:pt idx="12">
                        <c:v>Länsi-Suomi</c:v>
                      </c:pt>
                      <c:pt idx="13">
                        <c:v>Pohjois- ja Itä-Suomi</c:v>
                      </c:pt>
                    </c:strCache>
                  </c:strRef>
                </c:cat>
                <c:val>
                  <c:numRef>
                    <c:extLst>
                      <c:ext uri="{02D57815-91ED-43cb-92C2-25804820EDAC}">
                        <c15:formulaRef>
                          <c15:sqref>Sheet1!#REF!</c15:sqref>
                        </c15:formulaRef>
                      </c:ext>
                    </c:extLst>
                    <c:numCache>
                      <c:formatCode>General</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5A31-49E0-B7CE-EE334766D96F}"/>
                  </c:ext>
                </c:extLst>
              </c15:ser>
            </c15:filteredBarSeries>
          </c:ext>
        </c:extLst>
      </c:barChart>
      <c:catAx>
        <c:axId val="-2068027336"/>
        <c:scaling>
          <c:orientation val="maxMin"/>
        </c:scaling>
        <c:delete val="0"/>
        <c:axPos val="l"/>
        <c:numFmt formatCode="General" sourceLinked="0"/>
        <c:majorTickMark val="out"/>
        <c:minorTickMark val="none"/>
        <c:tickLblPos val="low"/>
        <c:txPr>
          <a:bodyPr/>
          <a:lstStyle/>
          <a:p>
            <a:pPr>
              <a:defRPr sz="1200" b="0" i="0" u="none">
                <a:solidFill>
                  <a:srgbClr val="595959"/>
                </a:solidFill>
                <a:latin typeface="+mn-lt"/>
              </a:defRPr>
            </a:pPr>
            <a:endParaRPr lang="fi-FI"/>
          </a:p>
        </c:txPr>
        <c:crossAx val="-2113994440"/>
        <c:crosses val="autoZero"/>
        <c:auto val="1"/>
        <c:lblAlgn val="ctr"/>
        <c:lblOffset val="400"/>
        <c:noMultiLvlLbl val="0"/>
      </c:catAx>
      <c:valAx>
        <c:axId val="-2113994440"/>
        <c:scaling>
          <c:orientation val="minMax"/>
          <c:max val="1"/>
          <c:min val="0"/>
        </c:scaling>
        <c:delete val="1"/>
        <c:axPos val="t"/>
        <c:numFmt formatCode="0%" sourceLinked="1"/>
        <c:majorTickMark val="out"/>
        <c:minorTickMark val="none"/>
        <c:tickLblPos val="low"/>
        <c:crossAx val="-2068027336"/>
        <c:crosses val="autoZero"/>
        <c:crossBetween val="between"/>
        <c:majorUnit val="0.1"/>
      </c:valAx>
    </c:plotArea>
    <c:plotVisOnly val="1"/>
    <c:dispBlanksAs val="gap"/>
    <c:showDLblsOverMax val="1"/>
  </c:chart>
  <c:txPr>
    <a:bodyPr/>
    <a:lstStyle/>
    <a:p>
      <a:pPr>
        <a:defRPr sz="1800"/>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2021 (n=1000)</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17"/>
                <c:pt idx="0">
                  <c:v>PÄÄASIALLINEN LÄMMITYSJÄRJESTELMÄ</c:v>
                </c:pt>
                <c:pt idx="1">
                  <c:v>Kaukolämpö</c:v>
                </c:pt>
                <c:pt idx="2">
                  <c:v>Sähkölämmitys</c:v>
                </c:pt>
                <c:pt idx="3">
                  <c:v>Maalämpö</c:v>
                </c:pt>
                <c:pt idx="4">
                  <c:v>Puulämmitys (sisältää pelletti)</c:v>
                </c:pt>
                <c:pt idx="5">
                  <c:v>Öljylämmitys</c:v>
                </c:pt>
                <c:pt idx="6">
                  <c:v>Muu</c:v>
                </c:pt>
                <c:pt idx="7">
                  <c:v>En osaa sanoa</c:v>
                </c:pt>
                <c:pt idx="8">
                  <c:v>ASUMISMUOTO</c:v>
                </c:pt>
                <c:pt idx="9">
                  <c:v>Omistusasunto</c:v>
                </c:pt>
                <c:pt idx="10">
                  <c:v>Vuokra-asunto</c:v>
                </c:pt>
                <c:pt idx="11">
                  <c:v>Muu</c:v>
                </c:pt>
                <c:pt idx="12">
                  <c:v>ASUNTOTYYPPI</c:v>
                </c:pt>
                <c:pt idx="13">
                  <c:v>Kerrostaloasunto</c:v>
                </c:pt>
                <c:pt idx="14">
                  <c:v>Omakotitalo</c:v>
                </c:pt>
                <c:pt idx="15">
                  <c:v>Rivi- tai paritalo</c:v>
                </c:pt>
                <c:pt idx="16">
                  <c:v>Muu</c:v>
                </c:pt>
              </c:strCache>
            </c:strRef>
          </c:cat>
          <c:val>
            <c:numRef>
              <c:f>Taul1!$B$2:$B$18</c:f>
              <c:numCache>
                <c:formatCode>0%</c:formatCode>
                <c:ptCount val="17"/>
                <c:pt idx="1">
                  <c:v>0.52270000000000005</c:v>
                </c:pt>
                <c:pt idx="2">
                  <c:v>0.23449999999999999</c:v>
                </c:pt>
                <c:pt idx="3">
                  <c:v>5.9400000000000001E-2</c:v>
                </c:pt>
                <c:pt idx="4">
                  <c:v>0.05</c:v>
                </c:pt>
                <c:pt idx="5">
                  <c:v>4.0099999999999997E-2</c:v>
                </c:pt>
                <c:pt idx="6">
                  <c:v>2.3599999999999999E-2</c:v>
                </c:pt>
                <c:pt idx="7">
                  <c:v>6.9599999999999995E-2</c:v>
                </c:pt>
                <c:pt idx="9">
                  <c:v>0.54862999999999995</c:v>
                </c:pt>
                <c:pt idx="10">
                  <c:v>0.42081000000000002</c:v>
                </c:pt>
                <c:pt idx="11">
                  <c:v>2.7469999999999998E-2</c:v>
                </c:pt>
                <c:pt idx="13">
                  <c:v>0.48641000000000001</c:v>
                </c:pt>
                <c:pt idx="14">
                  <c:v>0.26782</c:v>
                </c:pt>
                <c:pt idx="15">
                  <c:v>0.21565999999999999</c:v>
                </c:pt>
                <c:pt idx="16">
                  <c:v>2.545E-2</c:v>
                </c:pt>
              </c:numCache>
            </c:numRef>
          </c:val>
          <c:extLst>
            <c:ext xmlns:c16="http://schemas.microsoft.com/office/drawing/2014/chart" uri="{C3380CC4-5D6E-409C-BE32-E72D297353CC}">
              <c16:uniqueId val="{00000000-EEFF-49BC-99DB-7DEF4569F363}"/>
            </c:ext>
          </c:extLst>
        </c:ser>
        <c:dLbls>
          <c:showLegendKey val="0"/>
          <c:showVal val="0"/>
          <c:showCatName val="0"/>
          <c:showSerName val="0"/>
          <c:showPercent val="0"/>
          <c:showBubbleSize val="0"/>
        </c:dLbls>
        <c:gapWidth val="50"/>
        <c:axId val="463985080"/>
        <c:axId val="463990328"/>
      </c:barChart>
      <c:catAx>
        <c:axId val="463985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63990328"/>
        <c:crosses val="autoZero"/>
        <c:auto val="1"/>
        <c:lblAlgn val="ctr"/>
        <c:lblOffset val="100"/>
        <c:noMultiLvlLbl val="0"/>
      </c:catAx>
      <c:valAx>
        <c:axId val="463990328"/>
        <c:scaling>
          <c:orientation val="minMax"/>
          <c:max val="1"/>
        </c:scaling>
        <c:delete val="1"/>
        <c:axPos val="t"/>
        <c:numFmt formatCode="0%" sourceLinked="0"/>
        <c:majorTickMark val="none"/>
        <c:minorTickMark val="none"/>
        <c:tickLblPos val="nextTo"/>
        <c:crossAx val="463985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36893542130167E-2"/>
          <c:y val="2.8507650028905575E-2"/>
          <c:w val="0.93376094127350673"/>
          <c:h val="0.54506242284144302"/>
        </c:manualLayout>
      </c:layout>
      <c:barChart>
        <c:barDir val="bar"/>
        <c:grouping val="percentStacked"/>
        <c:varyColors val="0"/>
        <c:ser>
          <c:idx val="0"/>
          <c:order val="0"/>
          <c:tx>
            <c:strRef>
              <c:f>Taul1!$A$2</c:f>
              <c:strCache>
                <c:ptCount val="1"/>
                <c:pt idx="0">
                  <c:v>Haluan aina omata / käyttää uusinta teknologiaa ennen muita</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Taul1!$B$2</c:f>
              <c:numCache>
                <c:formatCode>0%</c:formatCode>
                <c:ptCount val="1"/>
                <c:pt idx="0">
                  <c:v>4.4999999999999998E-2</c:v>
                </c:pt>
              </c:numCache>
            </c:numRef>
          </c:val>
          <c:extLst>
            <c:ext xmlns:c16="http://schemas.microsoft.com/office/drawing/2014/chart" uri="{C3380CC4-5D6E-409C-BE32-E72D297353CC}">
              <c16:uniqueId val="{00000000-3848-4E27-B508-A86983C1A147}"/>
            </c:ext>
          </c:extLst>
        </c:ser>
        <c:ser>
          <c:idx val="1"/>
          <c:order val="1"/>
          <c:tx>
            <c:strRef>
              <c:f>Taul1!$A$3</c:f>
              <c:strCache>
                <c:ptCount val="1"/>
                <c:pt idx="0">
                  <c:v>Olen yleensä yksi ensimmäisistä, joka kokeilee ja ostaa/käyttää uutta teknologiaa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Taul1!$B$3</c:f>
              <c:numCache>
                <c:formatCode>0%</c:formatCode>
                <c:ptCount val="1"/>
                <c:pt idx="0">
                  <c:v>0.14729999999999999</c:v>
                </c:pt>
              </c:numCache>
            </c:numRef>
          </c:val>
          <c:extLst>
            <c:ext xmlns:c16="http://schemas.microsoft.com/office/drawing/2014/chart" uri="{C3380CC4-5D6E-409C-BE32-E72D297353CC}">
              <c16:uniqueId val="{00000001-3848-4E27-B508-A86983C1A147}"/>
            </c:ext>
          </c:extLst>
        </c:ser>
        <c:ser>
          <c:idx val="2"/>
          <c:order val="2"/>
          <c:tx>
            <c:strRef>
              <c:f>Taul1!$A$4</c:f>
              <c:strCache>
                <c:ptCount val="1"/>
                <c:pt idx="0">
                  <c:v>Tykkään ostaa/käyttää teknologiaa, mutta odotan usein, että muut kokeilevat sitä ensin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Taul1!$B$4</c:f>
              <c:numCache>
                <c:formatCode>0%</c:formatCode>
                <c:ptCount val="1"/>
                <c:pt idx="0">
                  <c:v>0.61240000000000006</c:v>
                </c:pt>
              </c:numCache>
            </c:numRef>
          </c:val>
          <c:extLst>
            <c:ext xmlns:c16="http://schemas.microsoft.com/office/drawing/2014/chart" uri="{C3380CC4-5D6E-409C-BE32-E72D297353CC}">
              <c16:uniqueId val="{00000002-3848-4E27-B508-A86983C1A147}"/>
            </c:ext>
          </c:extLst>
        </c:ser>
        <c:ser>
          <c:idx val="3"/>
          <c:order val="3"/>
          <c:tx>
            <c:strRef>
              <c:f>Taul1!$A$5</c:f>
              <c:strCache>
                <c:ptCount val="1"/>
                <c:pt idx="0">
                  <c:v>Minulla ei ole lainkaan /on vain vähän kiinnostusta uuteen teknologiaan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Taul1!$B$5</c:f>
              <c:numCache>
                <c:formatCode>0%</c:formatCode>
                <c:ptCount val="1"/>
                <c:pt idx="0">
                  <c:v>0.16689999999999999</c:v>
                </c:pt>
              </c:numCache>
            </c:numRef>
          </c:val>
          <c:extLst>
            <c:ext xmlns:c16="http://schemas.microsoft.com/office/drawing/2014/chart" uri="{C3380CC4-5D6E-409C-BE32-E72D297353CC}">
              <c16:uniqueId val="{00000008-3848-4E27-B508-A86983C1A147}"/>
            </c:ext>
          </c:extLst>
        </c:ser>
        <c:ser>
          <c:idx val="4"/>
          <c:order val="4"/>
          <c:tx>
            <c:strRef>
              <c:f>Taul1!$A$6</c:f>
              <c:strCache>
                <c:ptCount val="1"/>
                <c:pt idx="0">
                  <c:v>En osaa sanoa</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Taul1!$B$6</c:f>
              <c:numCache>
                <c:formatCode>0%</c:formatCode>
                <c:ptCount val="1"/>
                <c:pt idx="0">
                  <c:v>2.8299999999999999E-2</c:v>
                </c:pt>
              </c:numCache>
            </c:numRef>
          </c:val>
          <c:extLst>
            <c:ext xmlns:c16="http://schemas.microsoft.com/office/drawing/2014/chart" uri="{C3380CC4-5D6E-409C-BE32-E72D297353CC}">
              <c16:uniqueId val="{00000009-3848-4E27-B508-A86983C1A147}"/>
            </c:ext>
          </c:extLst>
        </c:ser>
        <c:dLbls>
          <c:dLblPos val="ctr"/>
          <c:showLegendKey val="0"/>
          <c:showVal val="1"/>
          <c:showCatName val="0"/>
          <c:showSerName val="0"/>
          <c:showPercent val="0"/>
          <c:showBubbleSize val="0"/>
        </c:dLbls>
        <c:gapWidth val="50"/>
        <c:overlap val="100"/>
        <c:axId val="1144510024"/>
        <c:axId val="1144507400"/>
      </c:barChart>
      <c:catAx>
        <c:axId val="1144510024"/>
        <c:scaling>
          <c:orientation val="maxMin"/>
        </c:scaling>
        <c:delete val="1"/>
        <c:axPos val="l"/>
        <c:numFmt formatCode="General" sourceLinked="1"/>
        <c:majorTickMark val="none"/>
        <c:minorTickMark val="none"/>
        <c:tickLblPos val="nextTo"/>
        <c:crossAx val="1144507400"/>
        <c:crosses val="autoZero"/>
        <c:auto val="1"/>
        <c:lblAlgn val="ctr"/>
        <c:lblOffset val="100"/>
        <c:noMultiLvlLbl val="0"/>
      </c:catAx>
      <c:valAx>
        <c:axId val="1144507400"/>
        <c:scaling>
          <c:orientation val="minMax"/>
        </c:scaling>
        <c:delete val="1"/>
        <c:axPos val="t"/>
        <c:numFmt formatCode="0%" sourceLinked="1"/>
        <c:majorTickMark val="none"/>
        <c:minorTickMark val="none"/>
        <c:tickLblPos val="nextTo"/>
        <c:crossAx val="1144510024"/>
        <c:crosses val="autoZero"/>
        <c:crossBetween val="between"/>
      </c:valAx>
      <c:spPr>
        <a:noFill/>
        <a:ln>
          <a:noFill/>
        </a:ln>
        <a:effectLst/>
      </c:spPr>
    </c:plotArea>
    <c:legend>
      <c:legendPos val="b"/>
      <c:layout>
        <c:manualLayout>
          <c:xMode val="edge"/>
          <c:yMode val="edge"/>
          <c:x val="2.3453562479858036E-2"/>
          <c:y val="0.62350717011556211"/>
          <c:w val="0.93662266365929359"/>
          <c:h val="0.3222279658331992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07562531917988E-2"/>
          <c:y val="2.8507650028905575E-2"/>
          <c:w val="0.93729027228371897"/>
          <c:h val="0.46449234816466606"/>
        </c:manualLayout>
      </c:layout>
      <c:barChart>
        <c:barDir val="bar"/>
        <c:grouping val="percentStacked"/>
        <c:varyColors val="0"/>
        <c:ser>
          <c:idx val="0"/>
          <c:order val="0"/>
          <c:tx>
            <c:strRef>
              <c:f>Taul1!$A$2</c:f>
              <c:strCache>
                <c:ptCount val="1"/>
                <c:pt idx="0">
                  <c:v>Yritän aktiivisesti rajoittaa ja vähentää toimintani ympäristövaikutuksia (esim. säästää energiaa, käyttää julkista liikennettä, ostaa sähköauto)</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Taul1!$B$2</c:f>
              <c:numCache>
                <c:formatCode>0%</c:formatCode>
                <c:ptCount val="1"/>
                <c:pt idx="0">
                  <c:v>0.1822</c:v>
                </c:pt>
              </c:numCache>
            </c:numRef>
          </c:val>
          <c:extLst>
            <c:ext xmlns:c16="http://schemas.microsoft.com/office/drawing/2014/chart" uri="{C3380CC4-5D6E-409C-BE32-E72D297353CC}">
              <c16:uniqueId val="{00000000-2686-4E39-BFE5-781147ABF7DE}"/>
            </c:ext>
          </c:extLst>
        </c:ser>
        <c:ser>
          <c:idx val="1"/>
          <c:order val="1"/>
          <c:tx>
            <c:strRef>
              <c:f>Taul1!$A$3</c:f>
              <c:strCache>
                <c:ptCount val="1"/>
                <c:pt idx="0">
                  <c:v>Yritän välttää sellaisten asioiden tekemistä, jotka vahingoittavat ympäristöä (esim. sammutan valot, kun poistun huoneesta, valitsen vihreän sähkön), jos se ei aiheuta epämukavuutta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Taul1!$B$3</c:f>
              <c:numCache>
                <c:formatCode>0%</c:formatCode>
                <c:ptCount val="1"/>
                <c:pt idx="0">
                  <c:v>0.4753</c:v>
                </c:pt>
              </c:numCache>
            </c:numRef>
          </c:val>
          <c:extLst>
            <c:ext xmlns:c16="http://schemas.microsoft.com/office/drawing/2014/chart" uri="{C3380CC4-5D6E-409C-BE32-E72D297353CC}">
              <c16:uniqueId val="{00000001-2686-4E39-BFE5-781147ABF7DE}"/>
            </c:ext>
          </c:extLst>
        </c:ser>
        <c:ser>
          <c:idx val="2"/>
          <c:order val="2"/>
          <c:tx>
            <c:strRef>
              <c:f>Taul1!$A$4</c:f>
              <c:strCache>
                <c:ptCount val="1"/>
                <c:pt idx="0">
                  <c:v>Ajattelen toisinaan toimintani vaikutusta ympäristöön, mutta en anna sen rajoittaa toimintaani</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Taul1!$B$4</c:f>
              <c:numCache>
                <c:formatCode>0%</c:formatCode>
                <c:ptCount val="1"/>
                <c:pt idx="0">
                  <c:v>0.26050000000000001</c:v>
                </c:pt>
              </c:numCache>
            </c:numRef>
          </c:val>
          <c:extLst>
            <c:ext xmlns:c16="http://schemas.microsoft.com/office/drawing/2014/chart" uri="{C3380CC4-5D6E-409C-BE32-E72D297353CC}">
              <c16:uniqueId val="{00000002-2686-4E39-BFE5-781147ABF7DE}"/>
            </c:ext>
          </c:extLst>
        </c:ser>
        <c:ser>
          <c:idx val="3"/>
          <c:order val="3"/>
          <c:tx>
            <c:strRef>
              <c:f>Taul1!$A$5</c:f>
              <c:strCache>
                <c:ptCount val="1"/>
                <c:pt idx="0">
                  <c:v>En ole lainkaan/olen hyvin rajallisesti kiinnostunut toimintani vaikutuksista ympäristöön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Taul1!$B$5</c:f>
              <c:numCache>
                <c:formatCode>0%</c:formatCode>
                <c:ptCount val="1"/>
                <c:pt idx="0">
                  <c:v>5.74E-2</c:v>
                </c:pt>
              </c:numCache>
            </c:numRef>
          </c:val>
          <c:extLst>
            <c:ext xmlns:c16="http://schemas.microsoft.com/office/drawing/2014/chart" uri="{C3380CC4-5D6E-409C-BE32-E72D297353CC}">
              <c16:uniqueId val="{00000003-2686-4E39-BFE5-781147ABF7DE}"/>
            </c:ext>
          </c:extLst>
        </c:ser>
        <c:ser>
          <c:idx val="4"/>
          <c:order val="4"/>
          <c:tx>
            <c:strRef>
              <c:f>Taul1!$A$6</c:f>
              <c:strCache>
                <c:ptCount val="1"/>
                <c:pt idx="0">
                  <c:v>En osaa sanoa</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c:f>
              <c:strCache>
                <c:ptCount val="1"/>
                <c:pt idx="0">
                  <c:v>KAIKKI (N=1000)</c:v>
                </c:pt>
              </c:strCache>
            </c:strRef>
          </c:cat>
          <c:val>
            <c:numRef>
              <c:f>Taul1!$B$6</c:f>
              <c:numCache>
                <c:formatCode>0%</c:formatCode>
                <c:ptCount val="1"/>
                <c:pt idx="0">
                  <c:v>2.4500000000000001E-2</c:v>
                </c:pt>
              </c:numCache>
            </c:numRef>
          </c:val>
          <c:extLst>
            <c:ext xmlns:c16="http://schemas.microsoft.com/office/drawing/2014/chart" uri="{C3380CC4-5D6E-409C-BE32-E72D297353CC}">
              <c16:uniqueId val="{00000004-2686-4E39-BFE5-781147ABF7DE}"/>
            </c:ext>
          </c:extLst>
        </c:ser>
        <c:dLbls>
          <c:dLblPos val="ctr"/>
          <c:showLegendKey val="0"/>
          <c:showVal val="1"/>
          <c:showCatName val="0"/>
          <c:showSerName val="0"/>
          <c:showPercent val="0"/>
          <c:showBubbleSize val="0"/>
        </c:dLbls>
        <c:gapWidth val="50"/>
        <c:overlap val="100"/>
        <c:axId val="1144510024"/>
        <c:axId val="1144507400"/>
      </c:barChart>
      <c:catAx>
        <c:axId val="1144510024"/>
        <c:scaling>
          <c:orientation val="maxMin"/>
        </c:scaling>
        <c:delete val="1"/>
        <c:axPos val="l"/>
        <c:numFmt formatCode="General" sourceLinked="1"/>
        <c:majorTickMark val="none"/>
        <c:minorTickMark val="none"/>
        <c:tickLblPos val="nextTo"/>
        <c:crossAx val="1144507400"/>
        <c:crosses val="autoZero"/>
        <c:auto val="1"/>
        <c:lblAlgn val="ctr"/>
        <c:lblOffset val="100"/>
        <c:noMultiLvlLbl val="0"/>
      </c:catAx>
      <c:valAx>
        <c:axId val="1144507400"/>
        <c:scaling>
          <c:orientation val="minMax"/>
        </c:scaling>
        <c:delete val="1"/>
        <c:axPos val="t"/>
        <c:numFmt formatCode="0%" sourceLinked="1"/>
        <c:majorTickMark val="none"/>
        <c:minorTickMark val="none"/>
        <c:tickLblPos val="nextTo"/>
        <c:crossAx val="1144510024"/>
        <c:crosses val="autoZero"/>
        <c:crossBetween val="between"/>
      </c:valAx>
      <c:spPr>
        <a:noFill/>
        <a:ln>
          <a:noFill/>
        </a:ln>
        <a:effectLst/>
      </c:spPr>
    </c:plotArea>
    <c:legend>
      <c:legendPos val="b"/>
      <c:layout>
        <c:manualLayout>
          <c:xMode val="edge"/>
          <c:yMode val="edge"/>
          <c:x val="1.4042013119292223E-2"/>
          <c:y val="0.48543904944338023"/>
          <c:w val="0.97309241743148633"/>
          <c:h val="0.460296047962632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474F6-0813-4E9E-BD01-DD98AB917DB0}" type="datetimeFigureOut">
              <a:rPr lang="en-US" smtClean="0"/>
              <a:t>10/7/2021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45997-05F8-4CAF-948E-9C18C89C6666}" type="slidenum">
              <a:rPr lang="en-US" smtClean="0"/>
              <a:t>‹#›</a:t>
            </a:fld>
            <a:endParaRPr lang="en-US" dirty="0"/>
          </a:p>
        </p:txBody>
      </p:sp>
    </p:spTree>
    <p:extLst>
      <p:ext uri="{BB962C8B-B14F-4D97-AF65-F5344CB8AC3E}">
        <p14:creationId xmlns:p14="http://schemas.microsoft.com/office/powerpoint/2010/main" val="251366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8239" y="117089"/>
            <a:ext cx="2492298" cy="140191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860288" y="117089"/>
            <a:ext cx="3808141" cy="14019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3C71-BADA-7840-A739-1AAC7105DD65}" type="slidenum">
              <a:rPr lang="en-US" smtClean="0"/>
              <a:t>‹#›</a:t>
            </a:fld>
            <a:endParaRPr lang="en-US" dirty="0"/>
          </a:p>
        </p:txBody>
      </p:sp>
      <p:sp>
        <p:nvSpPr>
          <p:cNvPr id="8" name="TextBox 7"/>
          <p:cNvSpPr txBox="1"/>
          <p:nvPr/>
        </p:nvSpPr>
        <p:spPr>
          <a:xfrm>
            <a:off x="39031" y="2018371"/>
            <a:ext cx="5993781" cy="369332"/>
          </a:xfrm>
          <a:prstGeom prst="rect">
            <a:avLst/>
          </a:prstGeom>
          <a:noFill/>
        </p:spPr>
        <p:txBody>
          <a:bodyPr wrap="square" rtlCol="0">
            <a:spAutoFit/>
          </a:bodyPr>
          <a:lstStyle/>
          <a:p>
            <a:r>
              <a:rPr lang="en-US" dirty="0"/>
              <a:t>SUPPORTING INFORMATION:</a:t>
            </a:r>
          </a:p>
        </p:txBody>
      </p:sp>
      <p:cxnSp>
        <p:nvCxnSpPr>
          <p:cNvPr id="10" name="Straight Connector 9"/>
          <p:cNvCxnSpPr/>
          <p:nvPr/>
        </p:nvCxnSpPr>
        <p:spPr>
          <a:xfrm>
            <a:off x="128239" y="2387703"/>
            <a:ext cx="65401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1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r>
              <a:rPr lang="en-US" b="1" dirty="0"/>
              <a:t>Finishing slide. </a:t>
            </a:r>
            <a:br>
              <a:rPr lang="en-US" b="1" dirty="0"/>
            </a:br>
            <a:r>
              <a:rPr lang="en-US" dirty="0"/>
              <a:t>Use this as a finishing slide. Do not exit the presentation if you are taking questions. </a:t>
            </a:r>
          </a:p>
          <a:p>
            <a:r>
              <a:rPr lang="en-US" dirty="0"/>
              <a:t>This should always show our corporate tagline</a:t>
            </a:r>
            <a:r>
              <a:rPr lang="en-US" baseline="0" dirty="0"/>
              <a:t> </a:t>
            </a:r>
            <a:r>
              <a:rPr lang="en-US" dirty="0"/>
              <a:t>“The best panel, the best data, the best tools”.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25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117475"/>
            <a:ext cx="2492375" cy="1401763"/>
          </a:xfrm>
        </p:spPr>
      </p:sp>
      <p:sp>
        <p:nvSpPr>
          <p:cNvPr id="3" name="Notes Placeholder 2"/>
          <p:cNvSpPr>
            <a:spLocks noGrp="1"/>
          </p:cNvSpPr>
          <p:nvPr>
            <p:ph type="body" idx="1"/>
          </p:nvPr>
        </p:nvSpPr>
        <p:spPr/>
        <p:txBody>
          <a:bodyPr/>
          <a:lstStyle/>
          <a:p>
            <a:r>
              <a:rPr lang="en-US" dirty="0"/>
              <a:t>Use this slide whenever you want to talk about YouGov’s global coverage.</a:t>
            </a:r>
          </a:p>
          <a:p>
            <a:r>
              <a:rPr lang="en-US" dirty="0"/>
              <a:t>This map shows our presence across the world -</a:t>
            </a:r>
            <a:r>
              <a:rPr lang="en-US" baseline="0" dirty="0"/>
              <a:t> </a:t>
            </a:r>
            <a:r>
              <a:rPr lang="en-US" dirty="0"/>
              <a:t>Offices (red</a:t>
            </a:r>
            <a:r>
              <a:rPr lang="en-US" baseline="0" dirty="0"/>
              <a:t> dots), panels (dark purple) and partner panels (light purple)</a:t>
            </a:r>
          </a:p>
          <a:p>
            <a:r>
              <a:rPr lang="en-US" baseline="0" dirty="0"/>
              <a:t>YouGov currently has 35 offices in 22 countries and panels in 43 countries worldwide as at September 2019.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3C71-BADA-7840-A739-1AAC7105DD65}" type="slidenum">
              <a:rPr kumimoji="0" lang="en-US" sz="1200" b="0" i="0" u="none" strike="noStrike" kern="1200" cap="none" spc="0" normalizeH="0" baseline="0" noProof="0" smtClean="0">
                <a:ln>
                  <a:noFill/>
                </a:ln>
                <a:solidFill>
                  <a:srgbClr val="4D4C4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4D4C4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567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Single Chart</a:t>
            </a:r>
          </a:p>
        </p:txBody>
      </p:sp>
      <p:sp>
        <p:nvSpPr>
          <p:cNvPr id="7" name="Footer Placeholder 11"/>
          <p:cNvSpPr>
            <a:spLocks noGrp="1"/>
          </p:cNvSpPr>
          <p:nvPr>
            <p:ph type="ftr" sz="quarter" idx="3"/>
          </p:nvPr>
        </p:nvSpPr>
        <p:spPr>
          <a:xfrm>
            <a:off x="826238" y="6437376"/>
            <a:ext cx="10634400" cy="283464"/>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endParaRPr lang="en-US" dirty="0"/>
          </a:p>
        </p:txBody>
      </p:sp>
      <p:sp>
        <p:nvSpPr>
          <p:cNvPr id="10" name="Text Placeholder 5">
            <a:extLst>
              <a:ext uri="{FF2B5EF4-FFF2-40B4-BE49-F238E27FC236}">
                <a16:creationId xmlns:a16="http://schemas.microsoft.com/office/drawing/2014/main" id="{F0159494-11C6-E74E-8D57-F829B0B264DA}"/>
              </a:ext>
            </a:extLst>
          </p:cNvPr>
          <p:cNvSpPr>
            <a:spLocks noGrp="1"/>
          </p:cNvSpPr>
          <p:nvPr>
            <p:ph type="body" sz="quarter" idx="11" hasCustomPrompt="1"/>
          </p:nvPr>
        </p:nvSpPr>
        <p:spPr>
          <a:xfrm>
            <a:off x="777600" y="1152000"/>
            <a:ext cx="10634400" cy="313932"/>
          </a:xfrm>
          <a:noFill/>
        </p:spPr>
        <p:txBody>
          <a:bodyPr wrap="square" anchor="ctr" anchorCtr="0">
            <a:spAutoFit/>
          </a:bodyPr>
          <a:lstStyle>
            <a:lvl1pPr algn="ctr">
              <a:defRPr sz="1600" b="1" baseline="0">
                <a:solidFill>
                  <a:schemeClr val="tx1"/>
                </a:solidFill>
              </a:defRPr>
            </a:lvl1pPr>
          </a:lstStyle>
          <a:p>
            <a:pPr lvl="0"/>
            <a:r>
              <a:rPr lang="en-US" dirty="0"/>
              <a:t>Title</a:t>
            </a:r>
          </a:p>
        </p:txBody>
      </p:sp>
      <p:pic>
        <p:nvPicPr>
          <p:cNvPr id="6" name="Picture 5">
            <a:extLst>
              <a:ext uri="{FF2B5EF4-FFF2-40B4-BE49-F238E27FC236}">
                <a16:creationId xmlns:a16="http://schemas.microsoft.com/office/drawing/2014/main" id="{B97DAADA-EE63-2044-A643-9587567FB5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918" y="6019931"/>
            <a:ext cx="1188720" cy="276149"/>
          </a:xfrm>
          <a:prstGeom prst="rect">
            <a:avLst/>
          </a:prstGeom>
        </p:spPr>
      </p:pic>
    </p:spTree>
    <p:extLst>
      <p:ext uri="{BB962C8B-B14F-4D97-AF65-F5344CB8AC3E}">
        <p14:creationId xmlns:p14="http://schemas.microsoft.com/office/powerpoint/2010/main" val="3049315735"/>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3 col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1</a:t>
            </a:r>
          </a:p>
        </p:txBody>
      </p:sp>
      <p:sp>
        <p:nvSpPr>
          <p:cNvPr id="3" name="Rectangle 2">
            <a:extLst>
              <a:ext uri="{FF2B5EF4-FFF2-40B4-BE49-F238E27FC236}">
                <a16:creationId xmlns:a16="http://schemas.microsoft.com/office/drawing/2014/main" id="{D6CF3F56-8DA4-7040-8564-EF1A99EC84D1}"/>
              </a:ext>
            </a:extLst>
          </p:cNvPr>
          <p:cNvSpPr/>
          <p:nvPr userDrawn="1"/>
        </p:nvSpPr>
        <p:spPr>
          <a:xfrm>
            <a:off x="4196727"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5">
            <a:extLst>
              <a:ext uri="{FF2B5EF4-FFF2-40B4-BE49-F238E27FC236}">
                <a16:creationId xmlns:a16="http://schemas.microsoft.com/office/drawing/2014/main" id="{BA862AD6-F385-F04E-A28D-59877B3370B5}"/>
              </a:ext>
            </a:extLst>
          </p:cNvPr>
          <p:cNvSpPr>
            <a:spLocks noGrp="1"/>
          </p:cNvSpPr>
          <p:nvPr>
            <p:ph type="body" sz="quarter" idx="12" hasCustomPrompt="1"/>
          </p:nvPr>
        </p:nvSpPr>
        <p:spPr>
          <a:xfrm>
            <a:off x="4537745"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2</a:t>
            </a:r>
          </a:p>
        </p:txBody>
      </p:sp>
      <p:sp>
        <p:nvSpPr>
          <p:cNvPr id="14" name="Text Placeholder 5">
            <a:extLst>
              <a:ext uri="{FF2B5EF4-FFF2-40B4-BE49-F238E27FC236}">
                <a16:creationId xmlns:a16="http://schemas.microsoft.com/office/drawing/2014/main" id="{992AAD82-B17B-F847-B348-0A9F1C2C0711}"/>
              </a:ext>
            </a:extLst>
          </p:cNvPr>
          <p:cNvSpPr>
            <a:spLocks noGrp="1"/>
          </p:cNvSpPr>
          <p:nvPr>
            <p:ph type="body" sz="quarter" idx="13" hasCustomPrompt="1"/>
          </p:nvPr>
        </p:nvSpPr>
        <p:spPr>
          <a:xfrm>
            <a:off x="8297891"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3</a:t>
            </a:r>
          </a:p>
        </p:txBody>
      </p:sp>
      <p:sp>
        <p:nvSpPr>
          <p:cNvPr id="17" name="Rectangle 16">
            <a:extLst>
              <a:ext uri="{FF2B5EF4-FFF2-40B4-BE49-F238E27FC236}">
                <a16:creationId xmlns:a16="http://schemas.microsoft.com/office/drawing/2014/main" id="{7C7BD529-37CC-EB46-BD0E-9CB5DA742F98}"/>
              </a:ext>
            </a:extLst>
          </p:cNvPr>
          <p:cNvSpPr/>
          <p:nvPr userDrawn="1"/>
        </p:nvSpPr>
        <p:spPr>
          <a:xfrm>
            <a:off x="7956872"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4" hasCustomPrompt="1"/>
          </p:nvPr>
        </p:nvSpPr>
        <p:spPr>
          <a:xfrm>
            <a:off x="777600"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8" name="Text Placeholder 4"/>
          <p:cNvSpPr>
            <a:spLocks noGrp="1"/>
          </p:cNvSpPr>
          <p:nvPr>
            <p:ph type="body" sz="quarter" idx="15" hasCustomPrompt="1"/>
          </p:nvPr>
        </p:nvSpPr>
        <p:spPr>
          <a:xfrm>
            <a:off x="4537745"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9" name="Text Placeholder 4"/>
          <p:cNvSpPr>
            <a:spLocks noGrp="1"/>
          </p:cNvSpPr>
          <p:nvPr>
            <p:ph type="body" sz="quarter" idx="16" hasCustomPrompt="1"/>
          </p:nvPr>
        </p:nvSpPr>
        <p:spPr>
          <a:xfrm>
            <a:off x="8297891"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4" name="Footer Placeholder 3"/>
          <p:cNvSpPr>
            <a:spLocks noGrp="1"/>
          </p:cNvSpPr>
          <p:nvPr>
            <p:ph type="ftr" sz="quarter" idx="17"/>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Comparison – Text – 3 cols</a:t>
            </a:r>
          </a:p>
        </p:txBody>
      </p:sp>
    </p:spTree>
    <p:extLst>
      <p:ext uri="{BB962C8B-B14F-4D97-AF65-F5344CB8AC3E}">
        <p14:creationId xmlns:p14="http://schemas.microsoft.com/office/powerpoint/2010/main" val="4197901240"/>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11532"/>
            <a:ext cx="3311999" cy="3600000"/>
          </a:xfrm>
        </p:spPr>
        <p:txBody>
          <a:bodyPr>
            <a:normAutofit/>
          </a:bodyPr>
          <a:lstStyle>
            <a:lvl1pPr>
              <a:defRPr sz="1600">
                <a:solidFill>
                  <a:schemeClr val="tx1"/>
                </a:solidFill>
              </a:defRPr>
            </a:lvl1pPr>
          </a:lstStyle>
          <a:p>
            <a:r>
              <a:rPr lang="en-US" dirty="0"/>
              <a:t>Click icon to add chart</a:t>
            </a:r>
          </a:p>
        </p:txBody>
      </p:sp>
      <p:sp>
        <p:nvSpPr>
          <p:cNvPr id="15" name="Text Placeholder 5">
            <a:extLst>
              <a:ext uri="{FF2B5EF4-FFF2-40B4-BE49-F238E27FC236}">
                <a16:creationId xmlns:a16="http://schemas.microsoft.com/office/drawing/2014/main" id="{3CD9E70E-047F-524B-8B42-F14CB3CAB7D6}"/>
              </a:ext>
            </a:extLst>
          </p:cNvPr>
          <p:cNvSpPr>
            <a:spLocks noGrp="1"/>
          </p:cNvSpPr>
          <p:nvPr>
            <p:ph type="body" sz="quarter" idx="11" hasCustomPrompt="1"/>
          </p:nvPr>
        </p:nvSpPr>
        <p:spPr>
          <a:xfrm>
            <a:off x="7776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4" name="Chart Placeholder 7">
            <a:extLst>
              <a:ext uri="{FF2B5EF4-FFF2-40B4-BE49-F238E27FC236}">
                <a16:creationId xmlns:a16="http://schemas.microsoft.com/office/drawing/2014/main" id="{F188B11B-60A7-0849-A43C-D99DF3D0A830}"/>
              </a:ext>
            </a:extLst>
          </p:cNvPr>
          <p:cNvSpPr>
            <a:spLocks noGrp="1"/>
          </p:cNvSpPr>
          <p:nvPr>
            <p:ph type="chart" sz="quarter" idx="13"/>
          </p:nvPr>
        </p:nvSpPr>
        <p:spPr>
          <a:xfrm>
            <a:off x="4438799" y="1811532"/>
            <a:ext cx="3311999" cy="3600000"/>
          </a:xfrm>
        </p:spPr>
        <p:txBody>
          <a:bodyPr>
            <a:normAutofit/>
          </a:bodyPr>
          <a:lstStyle>
            <a:lvl1pPr>
              <a:defRPr sz="1600">
                <a:solidFill>
                  <a:schemeClr val="tx1"/>
                </a:solidFill>
              </a:defRPr>
            </a:lvl1pPr>
          </a:lstStyle>
          <a:p>
            <a:r>
              <a:rPr lang="en-US" dirty="0"/>
              <a:t>Click icon to add chart</a:t>
            </a:r>
          </a:p>
        </p:txBody>
      </p:sp>
      <p:sp>
        <p:nvSpPr>
          <p:cNvPr id="25" name="Text Placeholder 5">
            <a:extLst>
              <a:ext uri="{FF2B5EF4-FFF2-40B4-BE49-F238E27FC236}">
                <a16:creationId xmlns:a16="http://schemas.microsoft.com/office/drawing/2014/main" id="{BA18ED58-B2E2-EE43-877F-DE0040789F94}"/>
              </a:ext>
            </a:extLst>
          </p:cNvPr>
          <p:cNvSpPr>
            <a:spLocks noGrp="1"/>
          </p:cNvSpPr>
          <p:nvPr>
            <p:ph type="body" sz="quarter" idx="14" hasCustomPrompt="1"/>
          </p:nvPr>
        </p:nvSpPr>
        <p:spPr>
          <a:xfrm>
            <a:off x="44388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6" name="Chart Placeholder 7">
            <a:extLst>
              <a:ext uri="{FF2B5EF4-FFF2-40B4-BE49-F238E27FC236}">
                <a16:creationId xmlns:a16="http://schemas.microsoft.com/office/drawing/2014/main" id="{9FFBC9A5-B88F-614E-B46F-B732306E6462}"/>
              </a:ext>
            </a:extLst>
          </p:cNvPr>
          <p:cNvSpPr>
            <a:spLocks noGrp="1"/>
          </p:cNvSpPr>
          <p:nvPr>
            <p:ph type="chart" sz="quarter" idx="15"/>
          </p:nvPr>
        </p:nvSpPr>
        <p:spPr>
          <a:xfrm>
            <a:off x="8099998" y="1811532"/>
            <a:ext cx="3311999" cy="3600000"/>
          </a:xfrm>
        </p:spPr>
        <p:txBody>
          <a:bodyPr>
            <a:normAutofit/>
          </a:bodyPr>
          <a:lstStyle>
            <a:lvl1pPr>
              <a:defRPr sz="1600">
                <a:solidFill>
                  <a:schemeClr val="tx1"/>
                </a:solidFill>
              </a:defRPr>
            </a:lvl1pPr>
          </a:lstStyle>
          <a:p>
            <a:r>
              <a:rPr lang="en-US" dirty="0"/>
              <a:t>Click icon to add chart</a:t>
            </a:r>
          </a:p>
        </p:txBody>
      </p:sp>
      <p:sp>
        <p:nvSpPr>
          <p:cNvPr id="27" name="Text Placeholder 5">
            <a:extLst>
              <a:ext uri="{FF2B5EF4-FFF2-40B4-BE49-F238E27FC236}">
                <a16:creationId xmlns:a16="http://schemas.microsoft.com/office/drawing/2014/main" id="{4E82FAE7-8F88-8D49-ABA2-20B0D71F8B7A}"/>
              </a:ext>
            </a:extLst>
          </p:cNvPr>
          <p:cNvSpPr>
            <a:spLocks noGrp="1"/>
          </p:cNvSpPr>
          <p:nvPr>
            <p:ph type="body" sz="quarter" idx="16" hasCustomPrompt="1"/>
          </p:nvPr>
        </p:nvSpPr>
        <p:spPr>
          <a:xfrm>
            <a:off x="8100001"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4" name="Footer Placeholder 3"/>
          <p:cNvSpPr>
            <a:spLocks noGrp="1"/>
          </p:cNvSpPr>
          <p:nvPr>
            <p:ph type="ftr" sz="quarter" idx="17"/>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Chart layout – 3 cols</a:t>
            </a:r>
          </a:p>
        </p:txBody>
      </p:sp>
    </p:spTree>
    <p:extLst>
      <p:ext uri="{BB962C8B-B14F-4D97-AF65-F5344CB8AC3E}">
        <p14:creationId xmlns:p14="http://schemas.microsoft.com/office/powerpoint/2010/main" val="203838811"/>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777601" y="1906927"/>
            <a:ext cx="10634400" cy="3787291"/>
          </a:xfrm>
        </p:spPr>
        <p:txBody>
          <a:bodyPr>
            <a:normAutofit/>
          </a:bodyPr>
          <a:lstStyle>
            <a:lvl1pPr>
              <a:defRPr sz="1600">
                <a:solidFill>
                  <a:schemeClr val="tx1"/>
                </a:solidFill>
              </a:defRPr>
            </a:lvl1pPr>
          </a:lstStyle>
          <a:p>
            <a:r>
              <a:rPr lang="en-US" dirty="0"/>
              <a:t>Click icon to add table</a:t>
            </a:r>
          </a:p>
        </p:txBody>
      </p:sp>
      <p:sp>
        <p:nvSpPr>
          <p:cNvPr id="11" name="Text Placeholder 5">
            <a:extLst>
              <a:ext uri="{FF2B5EF4-FFF2-40B4-BE49-F238E27FC236}">
                <a16:creationId xmlns:a16="http://schemas.microsoft.com/office/drawing/2014/main" id="{78E84C9E-2496-794B-9347-71DDA36E1208}"/>
              </a:ext>
            </a:extLst>
          </p:cNvPr>
          <p:cNvSpPr>
            <a:spLocks noGrp="1"/>
          </p:cNvSpPr>
          <p:nvPr>
            <p:ph type="body" sz="quarter" idx="11" hasCustomPrompt="1"/>
          </p:nvPr>
        </p:nvSpPr>
        <p:spPr>
          <a:xfrm>
            <a:off x="777600" y="1528334"/>
            <a:ext cx="1063440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4" name="Footer Placeholder 3"/>
          <p:cNvSpPr>
            <a:spLocks noGrp="1"/>
          </p:cNvSpPr>
          <p:nvPr>
            <p:ph type="ftr" sz="quarter" idx="15"/>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Basic Table</a:t>
            </a:r>
          </a:p>
        </p:txBody>
      </p:sp>
    </p:spTree>
    <p:extLst>
      <p:ext uri="{BB962C8B-B14F-4D97-AF65-F5344CB8AC3E}">
        <p14:creationId xmlns:p14="http://schemas.microsoft.com/office/powerpoint/2010/main" val="1989214043"/>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8" name="Picture Placeholder 7"/>
          <p:cNvSpPr>
            <a:spLocks noGrp="1"/>
          </p:cNvSpPr>
          <p:nvPr>
            <p:ph type="pic" sz="quarter" idx="23" hasCustomPrompt="1"/>
          </p:nvPr>
        </p:nvSpPr>
        <p:spPr>
          <a:xfrm>
            <a:off x="777599" y="1985211"/>
            <a:ext cx="5185785" cy="3922294"/>
          </a:xfrm>
        </p:spPr>
        <p:txBody>
          <a:bodyPr/>
          <a:lstStyle>
            <a:lvl1pPr>
              <a:defRPr baseline="0">
                <a:solidFill>
                  <a:schemeClr val="tx1"/>
                </a:solidFill>
              </a:defRPr>
            </a:lvl1pPr>
          </a:lstStyle>
          <a:p>
            <a:r>
              <a:rPr lang="en-US" dirty="0"/>
              <a:t>Photo Placeholder</a:t>
            </a:r>
          </a:p>
        </p:txBody>
      </p:sp>
      <p:sp>
        <p:nvSpPr>
          <p:cNvPr id="26" name="Content Placeholder 25"/>
          <p:cNvSpPr>
            <a:spLocks noGrp="1"/>
          </p:cNvSpPr>
          <p:nvPr>
            <p:ph sz="quarter" idx="25" hasCustomPrompt="1"/>
          </p:nvPr>
        </p:nvSpPr>
        <p:spPr>
          <a:xfrm>
            <a:off x="6207634" y="1985211"/>
            <a:ext cx="5206767" cy="3922294"/>
          </a:xfrm>
        </p:spPr>
        <p:txBody>
          <a:bodyPr/>
          <a:lstStyle>
            <a:lvl1pPr>
              <a:defRPr sz="2400" baseline="0">
                <a:solidFill>
                  <a:schemeClr val="tx2"/>
                </a:solidFill>
                <a:latin typeface="+mn-lt"/>
              </a:defRPr>
            </a:lvl1pPr>
            <a:lvl2pPr>
              <a:defRPr sz="1800" baseline="0">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Main text – Arial, 24pt, Regular</a:t>
            </a:r>
          </a:p>
          <a:p>
            <a:pPr lvl="1"/>
            <a:r>
              <a:rPr lang="en-US" dirty="0"/>
              <a:t>Sub text – Arial, 18pt, Regular</a:t>
            </a:r>
          </a:p>
        </p:txBody>
      </p:sp>
      <p:sp>
        <p:nvSpPr>
          <p:cNvPr id="18" name="Text Placeholder 9">
            <a:extLst>
              <a:ext uri="{FF2B5EF4-FFF2-40B4-BE49-F238E27FC236}">
                <a16:creationId xmlns:a16="http://schemas.microsoft.com/office/drawing/2014/main" id="{5529E626-8C84-2947-A150-10B1FDF4E72D}"/>
              </a:ext>
            </a:extLst>
          </p:cNvPr>
          <p:cNvSpPr>
            <a:spLocks noGrp="1"/>
          </p:cNvSpPr>
          <p:nvPr>
            <p:ph type="body" sz="quarter" idx="13" hasCustomPrompt="1"/>
          </p:nvPr>
        </p:nvSpPr>
        <p:spPr>
          <a:xfrm>
            <a:off x="777599" y="1501999"/>
            <a:ext cx="10636803" cy="483212"/>
          </a:xfrm>
        </p:spPr>
        <p:txBody>
          <a:bodyPr>
            <a:normAutofit/>
          </a:bodyPr>
          <a:lstStyle>
            <a:lvl1pPr>
              <a:defRPr sz="1800">
                <a:solidFill>
                  <a:schemeClr val="tx2"/>
                </a:solidFill>
              </a:defRPr>
            </a:lvl1pPr>
          </a:lstStyle>
          <a:p>
            <a:pPr lvl="0"/>
            <a:r>
              <a:rPr lang="en-US" dirty="0"/>
              <a:t>Small Description</a:t>
            </a:r>
          </a:p>
        </p:txBody>
      </p:sp>
      <p:sp>
        <p:nvSpPr>
          <p:cNvPr id="3" name="Footer Placeholder 2"/>
          <p:cNvSpPr>
            <a:spLocks noGrp="1"/>
          </p:cNvSpPr>
          <p:nvPr>
            <p:ph type="ftr" sz="quarter" idx="26"/>
          </p:nvPr>
        </p:nvSpPr>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412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Simple - 1 - Violet">
    <p:bg>
      <p:bgPr>
        <a:solidFill>
          <a:srgbClr val="7C64C3"/>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414914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Simple - 2 - Orchid">
    <p:bg>
      <p:bgPr>
        <a:solidFill>
          <a:srgbClr val="DC4C81"/>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623883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Simple - 3 - Purple">
    <p:bg>
      <p:bgPr>
        <a:solidFill>
          <a:srgbClr val="9A4DB0"/>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1755467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 Full page photo title - Viole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7C64C3"/>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Click icon to add picture</a:t>
            </a:r>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Violet</a:t>
            </a:r>
          </a:p>
        </p:txBody>
      </p:sp>
    </p:spTree>
    <p:extLst>
      <p:ext uri="{BB962C8B-B14F-4D97-AF65-F5344CB8AC3E}">
        <p14:creationId xmlns:p14="http://schemas.microsoft.com/office/powerpoint/2010/main" val="29081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 Full page photo title - Orch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DD4B81"/>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Click icon to add picture</a:t>
            </a:r>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Orchid</a:t>
            </a:r>
          </a:p>
        </p:txBody>
      </p:sp>
    </p:spTree>
    <p:extLst>
      <p:ext uri="{BB962C8B-B14F-4D97-AF65-F5344CB8AC3E}">
        <p14:creationId xmlns:p14="http://schemas.microsoft.com/office/powerpoint/2010/main" val="172388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 Full page photo title - Purp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9A4DB0"/>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Click icon to add picture</a:t>
            </a:r>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Purple</a:t>
            </a:r>
          </a:p>
        </p:txBody>
      </p:sp>
    </p:spTree>
    <p:extLst>
      <p:ext uri="{BB962C8B-B14F-4D97-AF65-F5344CB8AC3E}">
        <p14:creationId xmlns:p14="http://schemas.microsoft.com/office/powerpoint/2010/main" val="190879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rst Slide - Present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
        <p:nvSpPr>
          <p:cNvPr id="10" name="Text Placeholder 4">
            <a:extLst>
              <a:ext uri="{FF2B5EF4-FFF2-40B4-BE49-F238E27FC236}">
                <a16:creationId xmlns:a16="http://schemas.microsoft.com/office/drawing/2014/main" id="{44D6EFC6-ADA4-5D43-80B0-3BFC5EF96ECD}"/>
              </a:ext>
            </a:extLst>
          </p:cNvPr>
          <p:cNvSpPr>
            <a:spLocks noGrp="1"/>
          </p:cNvSpPr>
          <p:nvPr>
            <p:ph type="body" sz="quarter" idx="12" hasCustomPrompt="1"/>
          </p:nvPr>
        </p:nvSpPr>
        <p:spPr>
          <a:xfrm>
            <a:off x="1870530" y="3517066"/>
            <a:ext cx="8160000" cy="369332"/>
          </a:xfrm>
        </p:spPr>
        <p:txBody>
          <a:bodyPr>
            <a:sp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r>
              <a:rPr lang="en-US" dirty="0"/>
              <a:t>Further Information</a:t>
            </a:r>
          </a:p>
        </p:txBody>
      </p:sp>
      <p:sp>
        <p:nvSpPr>
          <p:cNvPr id="17" name="Title 3">
            <a:extLst>
              <a:ext uri="{FF2B5EF4-FFF2-40B4-BE49-F238E27FC236}">
                <a16:creationId xmlns:a16="http://schemas.microsoft.com/office/drawing/2014/main" id="{3EB61425-7076-7940-8CB4-73E10E0A081C}"/>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tx2"/>
                </a:solidFill>
              </a:defRPr>
            </a:lvl1pPr>
          </a:lstStyle>
          <a:p>
            <a:r>
              <a:rPr lang="en-US" dirty="0"/>
              <a:t>Internal/Sales Presentation on two lines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extLst>
      <p:ext uri="{BB962C8B-B14F-4D97-AF65-F5344CB8AC3E}">
        <p14:creationId xmlns:p14="http://schemas.microsoft.com/office/powerpoint/2010/main" val="520316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 Section - Defaul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18F50F6-6581-AC4A-B5FB-9EE2E0DAE982}"/>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9995A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8" name="Title 1">
            <a:extLst>
              <a:ext uri="{FF2B5EF4-FFF2-40B4-BE49-F238E27FC236}">
                <a16:creationId xmlns:a16="http://schemas.microsoft.com/office/drawing/2014/main" id="{6CEC0F2A-841F-FF4E-AC37-657B1603567A}"/>
              </a:ext>
            </a:extLst>
          </p:cNvPr>
          <p:cNvSpPr>
            <a:spLocks noGrp="1"/>
          </p:cNvSpPr>
          <p:nvPr>
            <p:ph type="title" hasCustomPrompt="1"/>
          </p:nvPr>
        </p:nvSpPr>
        <p:spPr>
          <a:xfrm>
            <a:off x="1080000" y="2808466"/>
            <a:ext cx="9910800" cy="586432"/>
          </a:xfrm>
          <a:prstGeom prst="rect">
            <a:avLst/>
          </a:prstGeom>
        </p:spPr>
        <p:txBody>
          <a:bodyPr anchor="b" anchorCtr="0">
            <a:spAutoFit/>
          </a:bodyPr>
          <a:lstStyle>
            <a:lvl1pPr>
              <a:defRPr sz="3200">
                <a:solidFill>
                  <a:schemeClr val="tx1"/>
                </a:solidFill>
              </a:defRPr>
            </a:lvl1pPr>
          </a:lstStyle>
          <a:p>
            <a:r>
              <a:rPr lang="en-US" dirty="0"/>
              <a:t>Section - Default</a:t>
            </a:r>
          </a:p>
        </p:txBody>
      </p:sp>
    </p:spTree>
    <p:extLst>
      <p:ext uri="{BB962C8B-B14F-4D97-AF65-F5344CB8AC3E}">
        <p14:creationId xmlns:p14="http://schemas.microsoft.com/office/powerpoint/2010/main" val="286412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 Section - Violet">
    <p:bg>
      <p:bgPr>
        <a:solidFill>
          <a:srgbClr val="7C64C3"/>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BEB2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7"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402735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 Section - Orchid">
    <p:bg>
      <p:bgPr>
        <a:solidFill>
          <a:srgbClr val="DC4C8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EEA6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8"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179120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 - Section - Purple">
    <p:bg>
      <p:bgPr>
        <a:solidFill>
          <a:srgbClr val="9A4DB0"/>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CDA6D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9"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958495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 QuoteWithLogo - Violet">
    <p:bg>
      <p:bgPr>
        <a:solidFill>
          <a:srgbClr val="7C64C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979906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 QuoteWithLogo - Orchid">
    <p:bg>
      <p:bgPr>
        <a:solidFill>
          <a:srgbClr val="DC4C8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4707B-30C1-4448-8574-031B099619B0}"/>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235957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 - QuoteWithLogo - Purple">
    <p:bg>
      <p:bgPr>
        <a:solidFill>
          <a:srgbClr val="9A4DB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1A9959-3EB4-854F-893D-5DF94F13E421}"/>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582479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925" y="576654"/>
            <a:ext cx="11874446" cy="6673376"/>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endParaRPr lang="en-US" dirty="0"/>
          </a:p>
        </p:txBody>
      </p:sp>
      <p:grpSp>
        <p:nvGrpSpPr>
          <p:cNvPr id="7" name="Group 6"/>
          <p:cNvGrpSpPr/>
          <p:nvPr userDrawn="1"/>
        </p:nvGrpSpPr>
        <p:grpSpPr>
          <a:xfrm>
            <a:off x="4069557" y="6152914"/>
            <a:ext cx="1988343" cy="261610"/>
            <a:chOff x="4069557" y="6152914"/>
            <a:chExt cx="1988343" cy="261610"/>
          </a:xfrm>
        </p:grpSpPr>
        <p:sp>
          <p:nvSpPr>
            <p:cNvPr id="4" name="Rectangle 3"/>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Partner and affiliate</a:t>
              </a:r>
              <a:r>
                <a:rPr lang="en-US" sz="1100" baseline="0" dirty="0">
                  <a:solidFill>
                    <a:srgbClr val="332C41"/>
                  </a:solidFill>
                </a:rPr>
                <a:t> panels</a:t>
              </a:r>
              <a:endParaRPr lang="en-US" sz="1100" dirty="0">
                <a:solidFill>
                  <a:srgbClr val="332C41"/>
                </a:solidFill>
              </a:endParaRPr>
            </a:p>
          </p:txBody>
        </p:sp>
      </p:grpSp>
      <p:grpSp>
        <p:nvGrpSpPr>
          <p:cNvPr id="8" name="Group 7"/>
          <p:cNvGrpSpPr/>
          <p:nvPr userDrawn="1"/>
        </p:nvGrpSpPr>
        <p:grpSpPr>
          <a:xfrm>
            <a:off x="6288857" y="6152914"/>
            <a:ext cx="1988343" cy="261610"/>
            <a:chOff x="4069557" y="6152914"/>
            <a:chExt cx="1988343" cy="261610"/>
          </a:xfrm>
        </p:grpSpPr>
        <p:sp>
          <p:nvSpPr>
            <p:cNvPr id="9" name="Rectangle 8"/>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panels</a:t>
              </a:r>
              <a:endParaRPr lang="en-US" sz="1100" dirty="0">
                <a:solidFill>
                  <a:srgbClr val="332C41"/>
                </a:solidFill>
              </a:endParaRPr>
            </a:p>
          </p:txBody>
        </p:sp>
      </p:grpSp>
      <p:grpSp>
        <p:nvGrpSpPr>
          <p:cNvPr id="11" name="Group 10"/>
          <p:cNvGrpSpPr/>
          <p:nvPr userDrawn="1"/>
        </p:nvGrpSpPr>
        <p:grpSpPr>
          <a:xfrm>
            <a:off x="7732717" y="6152914"/>
            <a:ext cx="1988343" cy="261610"/>
            <a:chOff x="4069557" y="6152914"/>
            <a:chExt cx="1988343" cy="261610"/>
          </a:xfrm>
        </p:grpSpPr>
        <p:sp>
          <p:nvSpPr>
            <p:cNvPr id="12" name="Rectangle 11"/>
            <p:cNvSpPr/>
            <p:nvPr userDrawn="1"/>
          </p:nvSpPr>
          <p:spPr>
            <a:xfrm>
              <a:off x="4069557" y="6222785"/>
              <a:ext cx="116681" cy="116681"/>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offices</a:t>
              </a:r>
              <a:endParaRPr lang="en-US" sz="1100" dirty="0">
                <a:solidFill>
                  <a:srgbClr val="332C41"/>
                </a:solidFill>
              </a:endParaRPr>
            </a:p>
          </p:txBody>
        </p:sp>
      </p:grpSp>
    </p:spTree>
    <p:extLst>
      <p:ext uri="{BB962C8B-B14F-4D97-AF65-F5344CB8AC3E}">
        <p14:creationId xmlns:p14="http://schemas.microsoft.com/office/powerpoint/2010/main" val="1748645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544" y="580373"/>
            <a:ext cx="11861208" cy="6665937"/>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endParaRPr lang="en-US" dirty="0"/>
          </a:p>
        </p:txBody>
      </p:sp>
      <p:grpSp>
        <p:nvGrpSpPr>
          <p:cNvPr id="6" name="Group 5"/>
          <p:cNvGrpSpPr/>
          <p:nvPr userDrawn="1"/>
        </p:nvGrpSpPr>
        <p:grpSpPr>
          <a:xfrm>
            <a:off x="4069557" y="6152914"/>
            <a:ext cx="1988343" cy="261610"/>
            <a:chOff x="4069557" y="6152914"/>
            <a:chExt cx="1988343" cy="261610"/>
          </a:xfrm>
        </p:grpSpPr>
        <p:sp>
          <p:nvSpPr>
            <p:cNvPr id="7" name="Rectangle 6"/>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Partner and affiliate</a:t>
              </a:r>
              <a:r>
                <a:rPr lang="en-US" sz="1100" baseline="0" dirty="0">
                  <a:solidFill>
                    <a:srgbClr val="332C41"/>
                  </a:solidFill>
                </a:rPr>
                <a:t> panels</a:t>
              </a:r>
              <a:endParaRPr lang="en-US" sz="1100" dirty="0">
                <a:solidFill>
                  <a:srgbClr val="332C41"/>
                </a:solidFill>
              </a:endParaRPr>
            </a:p>
          </p:txBody>
        </p:sp>
      </p:grpSp>
      <p:grpSp>
        <p:nvGrpSpPr>
          <p:cNvPr id="9" name="Group 8"/>
          <p:cNvGrpSpPr/>
          <p:nvPr userDrawn="1"/>
        </p:nvGrpSpPr>
        <p:grpSpPr>
          <a:xfrm>
            <a:off x="6288857" y="6152914"/>
            <a:ext cx="1988343" cy="261610"/>
            <a:chOff x="4069557" y="6152914"/>
            <a:chExt cx="1988343" cy="261610"/>
          </a:xfrm>
        </p:grpSpPr>
        <p:sp>
          <p:nvSpPr>
            <p:cNvPr id="10" name="Rectangle 9"/>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panels</a:t>
              </a:r>
              <a:endParaRPr lang="en-US" sz="1100" dirty="0">
                <a:solidFill>
                  <a:srgbClr val="332C41"/>
                </a:solidFill>
              </a:endParaRPr>
            </a:p>
          </p:txBody>
        </p:sp>
      </p:grpSp>
    </p:spTree>
    <p:extLst>
      <p:ext uri="{BB962C8B-B14F-4D97-AF65-F5344CB8AC3E}">
        <p14:creationId xmlns:p14="http://schemas.microsoft.com/office/powerpoint/2010/main" val="156215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FE5ED-5E61-C048-A962-A3643A0BC0D8}"/>
              </a:ext>
            </a:extLst>
          </p:cNvPr>
          <p:cNvPicPr>
            <a:picLocks noChangeAspect="1"/>
          </p:cNvPicPr>
          <p:nvPr userDrawn="1"/>
        </p:nvPicPr>
        <p:blipFill rotWithShape="1">
          <a:blip r:embed="rId2"/>
          <a:srcRect b="11915"/>
          <a:stretch/>
        </p:blipFill>
        <p:spPr>
          <a:xfrm>
            <a:off x="0" y="0"/>
            <a:ext cx="12192000" cy="6040877"/>
          </a:xfrm>
          <a:prstGeom prst="rect">
            <a:avLst/>
          </a:prstGeom>
          <a:noFill/>
        </p:spPr>
      </p:pic>
      <p:sp>
        <p:nvSpPr>
          <p:cNvPr id="7" name="Text Placeholder 9">
            <a:extLst>
              <a:ext uri="{FF2B5EF4-FFF2-40B4-BE49-F238E27FC236}">
                <a16:creationId xmlns:a16="http://schemas.microsoft.com/office/drawing/2014/main" id="{26C1962D-EB90-254B-95F6-2AA406FC5076}"/>
              </a:ext>
            </a:extLst>
          </p:cNvPr>
          <p:cNvSpPr>
            <a:spLocks noGrp="1"/>
          </p:cNvSpPr>
          <p:nvPr>
            <p:ph type="body" sz="quarter" idx="13" hasCustomPrompt="1"/>
          </p:nvPr>
        </p:nvSpPr>
        <p:spPr>
          <a:xfrm>
            <a:off x="793636" y="1463673"/>
            <a:ext cx="10605927" cy="4119709"/>
          </a:xfrm>
        </p:spPr>
        <p:txBody>
          <a:bodyPr>
            <a:noAutofit/>
          </a:bodyPr>
          <a:lstStyle>
            <a:lvl1pPr>
              <a:lnSpc>
                <a:spcPct val="120000"/>
              </a:lnSpc>
              <a:defRPr sz="18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248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irst Slide - Presentation">
    <p:bg>
      <p:bgPr>
        <a:solidFill>
          <a:srgbClr val="432B8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53225" y="0"/>
            <a:ext cx="5124450"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
        <p:nvSpPr>
          <p:cNvPr id="10" name="Text Placeholder 4">
            <a:extLst>
              <a:ext uri="{FF2B5EF4-FFF2-40B4-BE49-F238E27FC236}">
                <a16:creationId xmlns:a16="http://schemas.microsoft.com/office/drawing/2014/main" id="{44D6EFC6-ADA4-5D43-80B0-3BFC5EF96ECD}"/>
              </a:ext>
            </a:extLst>
          </p:cNvPr>
          <p:cNvSpPr>
            <a:spLocks noGrp="1"/>
          </p:cNvSpPr>
          <p:nvPr>
            <p:ph type="body" sz="quarter" idx="12" hasCustomPrompt="1"/>
          </p:nvPr>
        </p:nvSpPr>
        <p:spPr>
          <a:xfrm>
            <a:off x="1889799" y="3476505"/>
            <a:ext cx="8160000" cy="369332"/>
          </a:xfrm>
        </p:spPr>
        <p:txBody>
          <a:bodyPr>
            <a:sp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r>
              <a:rPr lang="en-US" dirty="0"/>
              <a:t>Further Information</a:t>
            </a:r>
          </a:p>
        </p:txBody>
      </p:sp>
      <p:sp>
        <p:nvSpPr>
          <p:cNvPr id="4" name="Title 3">
            <a:extLst>
              <a:ext uri="{FF2B5EF4-FFF2-40B4-BE49-F238E27FC236}">
                <a16:creationId xmlns:a16="http://schemas.microsoft.com/office/drawing/2014/main" id="{69279296-2150-1243-BF06-F7B86422173D}"/>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bg1"/>
                </a:solidFill>
              </a:defRPr>
            </a:lvl1pPr>
          </a:lstStyle>
          <a:p>
            <a:r>
              <a:rPr lang="en-US" dirty="0"/>
              <a:t>Internal/Sales Presentation on two lines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extLst>
      <p:ext uri="{BB962C8B-B14F-4D97-AF65-F5344CB8AC3E}">
        <p14:creationId xmlns:p14="http://schemas.microsoft.com/office/powerpoint/2010/main" val="411200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be">
    <p:bg>
      <p:bgPr>
        <a:solidFill>
          <a:srgbClr val="432B8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1D847-920F-E34B-8002-F0DA7CF9FB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960024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979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Generic Slide ">
    <p:spTree>
      <p:nvGrpSpPr>
        <p:cNvPr id="1" name=""/>
        <p:cNvGrpSpPr/>
        <p:nvPr/>
      </p:nvGrpSpPr>
      <p:grpSpPr>
        <a:xfrm>
          <a:off x="0" y="0"/>
          <a:ext cx="0" cy="0"/>
          <a:chOff x="0" y="0"/>
          <a:chExt cx="0" cy="0"/>
        </a:xfrm>
      </p:grpSpPr>
      <p:sp>
        <p:nvSpPr>
          <p:cNvPr id="12" name="Title Placeholder 4">
            <a:extLst>
              <a:ext uri="{FF2B5EF4-FFF2-40B4-BE49-F238E27FC236}">
                <a16:creationId xmlns:a16="http://schemas.microsoft.com/office/drawing/2014/main" id="{A590F843-9D7E-3846-8E9B-0182C6D43DD8}"/>
              </a:ext>
            </a:extLst>
          </p:cNvPr>
          <p:cNvSpPr>
            <a:spLocks noGrp="1"/>
          </p:cNvSpPr>
          <p:nvPr>
            <p:ph type="title" hasCustomPrompt="1"/>
          </p:nvPr>
        </p:nvSpPr>
        <p:spPr>
          <a:xfrm>
            <a:off x="3899255" y="487207"/>
            <a:ext cx="7445082" cy="522348"/>
          </a:xfrm>
          <a:prstGeom prst="rect">
            <a:avLst/>
          </a:prstGeom>
        </p:spPr>
        <p:txBody>
          <a:bodyPr vert="horz" lIns="91440" tIns="45720" rIns="91440" bIns="45720" rtlCol="0" anchor="ctr">
            <a:noAutofit/>
          </a:bodyPr>
          <a:lstStyle>
            <a:lvl1pPr>
              <a:defRPr sz="3200" baseline="0">
                <a:solidFill>
                  <a:schemeClr val="tx2"/>
                </a:solidFill>
              </a:defRPr>
            </a:lvl1pPr>
          </a:lstStyle>
          <a:p>
            <a:r>
              <a:rPr lang="en-US" dirty="0"/>
              <a:t>Jane Doe</a:t>
            </a:r>
          </a:p>
        </p:txBody>
      </p:sp>
      <p:sp>
        <p:nvSpPr>
          <p:cNvPr id="3" name="Picture Placeholder 2"/>
          <p:cNvSpPr>
            <a:spLocks noGrp="1"/>
          </p:cNvSpPr>
          <p:nvPr>
            <p:ph type="pic" sz="quarter" idx="14"/>
          </p:nvPr>
        </p:nvSpPr>
        <p:spPr>
          <a:xfrm>
            <a:off x="847663" y="473076"/>
            <a:ext cx="2545726" cy="2767965"/>
          </a:xfrm>
          <a:ln>
            <a:solidFill>
              <a:schemeClr val="bg1">
                <a:lumMod val="85000"/>
              </a:schemeClr>
            </a:solidFill>
          </a:ln>
        </p:spPr>
        <p:txBody>
          <a:bodyPr/>
          <a:lstStyle/>
          <a:p>
            <a:r>
              <a:rPr lang="en-US" dirty="0"/>
              <a:t>Click icon to add picture</a:t>
            </a:r>
          </a:p>
        </p:txBody>
      </p:sp>
      <p:sp>
        <p:nvSpPr>
          <p:cNvPr id="8" name="Title Placeholder 4">
            <a:extLst>
              <a:ext uri="{FF2B5EF4-FFF2-40B4-BE49-F238E27FC236}">
                <a16:creationId xmlns:a16="http://schemas.microsoft.com/office/drawing/2014/main" id="{A590F843-9D7E-3846-8E9B-0182C6D43DD8}"/>
              </a:ext>
            </a:extLst>
          </p:cNvPr>
          <p:cNvSpPr txBox="1">
            <a:spLocks/>
          </p:cNvSpPr>
          <p:nvPr userDrawn="1"/>
        </p:nvSpPr>
        <p:spPr>
          <a:xfrm>
            <a:off x="-2337383" y="3410885"/>
            <a:ext cx="2173923" cy="815673"/>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400" b="1" kern="1200">
                <a:solidFill>
                  <a:srgbClr val="332C41"/>
                </a:solidFill>
                <a:latin typeface="Arial" panose="020B0604020202020204" pitchFamily="34" charset="0"/>
                <a:ea typeface="Arial" panose="020B0604020202020204" pitchFamily="34" charset="0"/>
                <a:cs typeface="Arial" panose="020B0604020202020204" pitchFamily="34" charset="0"/>
              </a:defRPr>
            </a:lvl1pPr>
          </a:lstStyle>
          <a:p>
            <a:endParaRPr lang="en-US" sz="1400" dirty="0"/>
          </a:p>
        </p:txBody>
      </p:sp>
      <p:sp>
        <p:nvSpPr>
          <p:cNvPr id="10"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3899256" y="1696627"/>
            <a:ext cx="7444915" cy="3900886"/>
          </a:xfrm>
        </p:spPr>
        <p:txBody>
          <a:bodyPr>
            <a:noAutofit/>
          </a:bodyPr>
          <a:lstStyle>
            <a:lvl1pPr>
              <a:lnSpc>
                <a:spcPct val="120000"/>
              </a:lnSpc>
              <a:defRPr sz="1800">
                <a:solidFill>
                  <a:schemeClr val="tx2"/>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endParaRPr lang="en-US" dirty="0"/>
          </a:p>
        </p:txBody>
      </p:sp>
      <p:sp>
        <p:nvSpPr>
          <p:cNvPr id="6" name="Text Placeholder 5"/>
          <p:cNvSpPr>
            <a:spLocks noGrp="1"/>
          </p:cNvSpPr>
          <p:nvPr>
            <p:ph type="body" sz="quarter" idx="15" hasCustomPrompt="1"/>
          </p:nvPr>
        </p:nvSpPr>
        <p:spPr>
          <a:xfrm>
            <a:off x="847663" y="3410888"/>
            <a:ext cx="2545726" cy="2172496"/>
          </a:xfrm>
        </p:spPr>
        <p:txBody>
          <a:bodyPr>
            <a:normAutofit/>
          </a:bodyPr>
          <a:lstStyle>
            <a:lvl1pPr>
              <a:lnSpc>
                <a:spcPct val="100000"/>
              </a:lnSpc>
              <a:defRPr sz="1400">
                <a:solidFill>
                  <a:schemeClr val="tx2"/>
                </a:solidFill>
              </a:defRPr>
            </a:lvl1pPr>
          </a:lstStyle>
          <a:p>
            <a:pPr lvl="0"/>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consectetur</a:t>
            </a:r>
            <a:r>
              <a:rPr lang="en-GB" sz="1600" dirty="0"/>
              <a:t> </a:t>
            </a:r>
            <a:r>
              <a:rPr lang="en-GB" sz="1600" dirty="0" err="1"/>
              <a:t>adipiscing</a:t>
            </a:r>
            <a:r>
              <a:rPr lang="en-GB" sz="1600" dirty="0"/>
              <a:t> </a:t>
            </a:r>
            <a:r>
              <a:rPr lang="en-GB" sz="1600" dirty="0" err="1"/>
              <a:t>elit</a:t>
            </a:r>
            <a:r>
              <a:rPr lang="en-GB" sz="1600" dirty="0"/>
              <a:t>, </a:t>
            </a:r>
            <a:r>
              <a:rPr lang="en-GB" sz="1600" dirty="0" err="1"/>
              <a:t>sed</a:t>
            </a:r>
            <a:r>
              <a:rPr lang="en-GB" sz="1600" dirty="0"/>
              <a:t> do </a:t>
            </a:r>
            <a:r>
              <a:rPr lang="en-GB" sz="1600" dirty="0" err="1"/>
              <a:t>eiusmod</a:t>
            </a:r>
            <a:r>
              <a:rPr lang="en-GB" sz="1600" dirty="0"/>
              <a:t> </a:t>
            </a:r>
            <a:r>
              <a:rPr lang="en-GB" sz="1600" dirty="0" err="1"/>
              <a:t>tempor</a:t>
            </a:r>
            <a:r>
              <a:rPr lang="en-GB" sz="1600" dirty="0"/>
              <a:t> </a:t>
            </a:r>
            <a:r>
              <a:rPr lang="en-GB" sz="1600" dirty="0" err="1"/>
              <a:t>incididunt</a:t>
            </a:r>
            <a:r>
              <a:rPr lang="en-GB" sz="1600" dirty="0"/>
              <a:t> </a:t>
            </a:r>
            <a:r>
              <a:rPr lang="en-GB" sz="1600" dirty="0" err="1"/>
              <a:t>ut</a:t>
            </a:r>
            <a:r>
              <a:rPr lang="en-GB" sz="1600" dirty="0"/>
              <a:t> </a:t>
            </a:r>
            <a:r>
              <a:rPr lang="en-GB" sz="1600" dirty="0" err="1"/>
              <a:t>labore</a:t>
            </a:r>
            <a:r>
              <a:rPr lang="en-GB" sz="1600" dirty="0"/>
              <a:t> et </a:t>
            </a:r>
            <a:r>
              <a:rPr lang="en-GB" sz="1600" dirty="0" err="1"/>
              <a:t>dolore</a:t>
            </a:r>
            <a:r>
              <a:rPr lang="en-GB" sz="1600" dirty="0"/>
              <a:t> magna </a:t>
            </a:r>
            <a:r>
              <a:rPr lang="en-GB" sz="1600" dirty="0" err="1"/>
              <a:t>aliqua</a:t>
            </a:r>
            <a:r>
              <a:rPr lang="en-GB" sz="1600" dirty="0"/>
              <a:t>. </a:t>
            </a:r>
            <a:endParaRPr lang="en-US" sz="1600" dirty="0"/>
          </a:p>
        </p:txBody>
      </p:sp>
      <p:sp>
        <p:nvSpPr>
          <p:cNvPr id="13" name="Text Placeholder 12"/>
          <p:cNvSpPr>
            <a:spLocks noGrp="1"/>
          </p:cNvSpPr>
          <p:nvPr>
            <p:ph type="body" sz="quarter" idx="16" hasCustomPrompt="1"/>
          </p:nvPr>
        </p:nvSpPr>
        <p:spPr>
          <a:xfrm>
            <a:off x="3899089" y="1009494"/>
            <a:ext cx="7445082" cy="293687"/>
          </a:xfrm>
        </p:spPr>
        <p:txBody>
          <a:bodyPr>
            <a:noAutofit/>
          </a:bodyPr>
          <a:lstStyle>
            <a:lvl1pPr>
              <a:defRPr sz="1800" b="0" i="0">
                <a:solidFill>
                  <a:schemeClr val="tx2"/>
                </a:solidFill>
              </a:defRPr>
            </a:lvl1pPr>
          </a:lstStyle>
          <a:p>
            <a:pPr lvl="0"/>
            <a:r>
              <a:rPr lang="en-US" dirty="0"/>
              <a:t>Job Title</a:t>
            </a:r>
          </a:p>
        </p:txBody>
      </p:sp>
    </p:spTree>
    <p:extLst>
      <p:ext uri="{BB962C8B-B14F-4D97-AF65-F5344CB8AC3E}">
        <p14:creationId xmlns:p14="http://schemas.microsoft.com/office/powerpoint/2010/main" val="325640001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8"/>
          <p:cNvSpPr>
            <a:spLocks noGrp="1"/>
          </p:cNvSpPr>
          <p:nvPr>
            <p:ph type="pic" sz="quarter" idx="10" hasCustomPrompt="1"/>
          </p:nvPr>
        </p:nvSpPr>
        <p:spPr>
          <a:xfrm>
            <a:off x="4343400" y="-12700"/>
            <a:ext cx="7848600" cy="6883400"/>
          </a:xfrm>
          <a:prstGeom prst="rect">
            <a:avLst/>
          </a:prstGeom>
          <a:solidFill>
            <a:schemeClr val="accent2">
              <a:lumMod val="20000"/>
              <a:lumOff val="80000"/>
            </a:schemeClr>
          </a:solidFill>
        </p:spPr>
        <p:txBody>
          <a:bodyPr/>
          <a:lstStyle>
            <a:lvl1pPr marL="0" indent="0">
              <a:buFont typeface="Arial" charset="0"/>
              <a:buNone/>
              <a:defRPr sz="2800" baseline="0">
                <a:solidFill>
                  <a:schemeClr val="tx1"/>
                </a:solidFill>
              </a:defRPr>
            </a:lvl1pPr>
          </a:lstStyle>
          <a:p>
            <a:r>
              <a:rPr lang="en-US" sz="2400" dirty="0">
                <a:solidFill>
                  <a:schemeClr val="bg1">
                    <a:lumMod val="50000"/>
                  </a:schemeClr>
                </a:solidFill>
                <a:latin typeface="Raleway" charset="0"/>
                <a:ea typeface="Raleway" charset="0"/>
                <a:cs typeface="Raleway" charset="0"/>
              </a:rPr>
              <a:t>Photo placeholder</a:t>
            </a:r>
          </a:p>
        </p:txBody>
      </p:sp>
      <p:sp>
        <p:nvSpPr>
          <p:cNvPr id="6" name="Text Placeholder 2">
            <a:extLst>
              <a:ext uri="{FF2B5EF4-FFF2-40B4-BE49-F238E27FC236}">
                <a16:creationId xmlns:a16="http://schemas.microsoft.com/office/drawing/2014/main" id="{A60DC006-4730-7C44-9D00-E119EBA222B0}"/>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7" name="Title Placeholder 1">
            <a:extLst>
              <a:ext uri="{FF2B5EF4-FFF2-40B4-BE49-F238E27FC236}">
                <a16:creationId xmlns:a16="http://schemas.microsoft.com/office/drawing/2014/main" id="{5FC29319-C5E8-984A-A5EC-6F09C5BF48C1}"/>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dirty="0"/>
              <a:t>Quote or statement</a:t>
            </a:r>
          </a:p>
        </p:txBody>
      </p:sp>
    </p:spTree>
    <p:extLst>
      <p:ext uri="{BB962C8B-B14F-4D97-AF65-F5344CB8AC3E}">
        <p14:creationId xmlns:p14="http://schemas.microsoft.com/office/powerpoint/2010/main" val="64408067"/>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dirty="0"/>
              <a:t>Quote or statement</a:t>
            </a:r>
          </a:p>
        </p:txBody>
      </p:sp>
      <p:sp>
        <p:nvSpPr>
          <p:cNvPr id="8" name="Text Placeholder 9"/>
          <p:cNvSpPr>
            <a:spLocks noGrp="1"/>
          </p:cNvSpPr>
          <p:nvPr>
            <p:ph type="body" sz="quarter" idx="11" hasCustomPrompt="1"/>
          </p:nvPr>
        </p:nvSpPr>
        <p:spPr>
          <a:xfrm>
            <a:off x="4826000" y="1207008"/>
            <a:ext cx="6527800" cy="4803648"/>
          </a:xfrm>
        </p:spPr>
        <p:txBody>
          <a:bodyPr/>
          <a:lstStyle>
            <a:lvl1pPr marL="285750" indent="-285750">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1pPr>
            <a:lvl2pPr>
              <a:defRPr sz="1800" baseline="0">
                <a:solidFill>
                  <a:schemeClr val="tx2"/>
                </a:solidFill>
                <a:latin typeface="Arial" panose="020B0604020202020204" pitchFamily="34" charset="0"/>
                <a:cs typeface="Arial" panose="020B0604020202020204" pitchFamily="34" charset="0"/>
              </a:defRPr>
            </a:lvl2pPr>
          </a:lstStyle>
          <a:p>
            <a:pPr lvl="0"/>
            <a:r>
              <a:rPr lang="en-US" dirty="0"/>
              <a:t>Description</a:t>
            </a:r>
          </a:p>
          <a:p>
            <a:pPr lvl="1"/>
            <a:r>
              <a:rPr lang="en-US" dirty="0"/>
              <a:t>Sub text</a:t>
            </a:r>
          </a:p>
          <a:p>
            <a:pPr lvl="0"/>
            <a:r>
              <a:rPr lang="en-US" dirty="0"/>
              <a:t>Description</a:t>
            </a:r>
          </a:p>
          <a:p>
            <a:pPr lvl="1"/>
            <a:r>
              <a:rPr lang="en-US" dirty="0"/>
              <a:t>subtext</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2"/>
                </a:solidFill>
              </a:defRPr>
            </a:lvl1pPr>
          </a:lstStyle>
          <a:p>
            <a:pPr lvl="0"/>
            <a:r>
              <a:rPr lang="en-US" dirty="0"/>
              <a:t>Title or Statement</a:t>
            </a:r>
          </a:p>
        </p:txBody>
      </p:sp>
    </p:spTree>
    <p:extLst>
      <p:ext uri="{BB962C8B-B14F-4D97-AF65-F5344CB8AC3E}">
        <p14:creationId xmlns:p14="http://schemas.microsoft.com/office/powerpoint/2010/main" val="3624481329"/>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1" hasCustomPrompt="1"/>
          </p:nvPr>
        </p:nvSpPr>
        <p:spPr>
          <a:xfrm>
            <a:off x="4826000" y="1207008"/>
            <a:ext cx="6527800" cy="4305300"/>
          </a:xfrm>
        </p:spPr>
        <p:txBody>
          <a:bodyPr>
            <a:normAutofit/>
          </a:bodyPr>
          <a:lstStyle>
            <a:lvl1pPr marL="0" indent="0">
              <a:buFont typeface="Arial" panose="020B0604020202020204" pitchFamily="34" charset="0"/>
              <a:buNone/>
              <a:defRPr sz="2400">
                <a:solidFill>
                  <a:schemeClr val="tx1"/>
                </a:solidFill>
              </a:defRPr>
            </a:lvl1pPr>
            <a:lvl2pPr>
              <a:defRPr baseline="0">
                <a:solidFill>
                  <a:srgbClr val="9A93A8"/>
                </a:solidFill>
              </a:defRPr>
            </a:lvl2pPr>
          </a:lstStyle>
          <a:p>
            <a:pPr lvl="0"/>
            <a:r>
              <a:rPr lang="en-US" dirty="0"/>
              <a:t>Description</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1"/>
                </a:solidFill>
              </a:defRPr>
            </a:lvl1pPr>
          </a:lstStyle>
          <a:p>
            <a:pPr lvl="0"/>
            <a:r>
              <a:rPr lang="en-US" dirty="0"/>
              <a:t>Title or Statement</a:t>
            </a:r>
          </a:p>
        </p:txBody>
      </p:sp>
      <p:sp>
        <p:nvSpPr>
          <p:cNvPr id="7" name="Text Placeholder 2">
            <a:extLst>
              <a:ext uri="{FF2B5EF4-FFF2-40B4-BE49-F238E27FC236}">
                <a16:creationId xmlns:a16="http://schemas.microsoft.com/office/drawing/2014/main" id="{2D15EA4C-9BDF-A84A-B997-EEB4CC338C3D}"/>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10" name="Title Placeholder 1">
            <a:extLst>
              <a:ext uri="{FF2B5EF4-FFF2-40B4-BE49-F238E27FC236}">
                <a16:creationId xmlns:a16="http://schemas.microsoft.com/office/drawing/2014/main" id="{1B2ADDEE-6C5A-8545-ADC1-529552B6CBE3}"/>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a:t>Quote or statement</a:t>
            </a:r>
          </a:p>
        </p:txBody>
      </p:sp>
    </p:spTree>
    <p:extLst>
      <p:ext uri="{BB962C8B-B14F-4D97-AF65-F5344CB8AC3E}">
        <p14:creationId xmlns:p14="http://schemas.microsoft.com/office/powerpoint/2010/main" val="3809845102"/>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Quote/Text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hasCustomPrompt="1"/>
          </p:nvPr>
        </p:nvSpPr>
        <p:spPr>
          <a:xfrm>
            <a:off x="486628" y="3879891"/>
            <a:ext cx="3088044" cy="1362532"/>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482600" y="837666"/>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a:t>Quote or statement</a:t>
            </a:r>
          </a:p>
        </p:txBody>
      </p:sp>
      <p:sp>
        <p:nvSpPr>
          <p:cNvPr id="11" name="Text Placeholder 9"/>
          <p:cNvSpPr>
            <a:spLocks noGrp="1"/>
          </p:cNvSpPr>
          <p:nvPr>
            <p:ph type="body" sz="quarter" idx="11" hasCustomPrompt="1"/>
          </p:nvPr>
        </p:nvSpPr>
        <p:spPr>
          <a:xfrm>
            <a:off x="4826000" y="1207008"/>
            <a:ext cx="6527800" cy="4305300"/>
          </a:xfrm>
        </p:spPr>
        <p:txBody>
          <a:bodyPr/>
          <a:lstStyle>
            <a:lvl1pPr>
              <a:defRPr/>
            </a:lvl1pPr>
          </a:lstStyle>
          <a:p>
            <a:pPr lvl="0"/>
            <a:r>
              <a:rPr lang="en-US" dirty="0"/>
              <a:t>Description</a:t>
            </a:r>
          </a:p>
        </p:txBody>
      </p:sp>
      <p:sp>
        <p:nvSpPr>
          <p:cNvPr id="3" name="Text Placeholder 2"/>
          <p:cNvSpPr>
            <a:spLocks noGrp="1"/>
          </p:cNvSpPr>
          <p:nvPr>
            <p:ph type="body" sz="quarter" idx="12" hasCustomPrompt="1"/>
          </p:nvPr>
        </p:nvSpPr>
        <p:spPr>
          <a:xfrm>
            <a:off x="4825999" y="369888"/>
            <a:ext cx="5649089" cy="613960"/>
          </a:xfrm>
        </p:spPr>
        <p:txBody>
          <a:bodyPr>
            <a:normAutofit/>
          </a:bodyPr>
          <a:lstStyle>
            <a:lvl1pPr>
              <a:defRPr sz="3600">
                <a:solidFill>
                  <a:schemeClr val="tx1"/>
                </a:solidFill>
              </a:defRPr>
            </a:lvl1pPr>
          </a:lstStyle>
          <a:p>
            <a:pPr lvl="0"/>
            <a:r>
              <a:rPr lang="en-US" dirty="0"/>
              <a:t>Title or Statement</a:t>
            </a:r>
          </a:p>
        </p:txBody>
      </p:sp>
      <p:sp>
        <p:nvSpPr>
          <p:cNvPr id="14" name="Footer Placeholder 8"/>
          <p:cNvSpPr>
            <a:spLocks noGrp="1"/>
          </p:cNvSpPr>
          <p:nvPr>
            <p:ph type="ftr" sz="quarter" idx="3"/>
          </p:nvPr>
        </p:nvSpPr>
        <p:spPr>
          <a:xfrm>
            <a:off x="4825998" y="6394233"/>
            <a:ext cx="4480233" cy="246221"/>
          </a:xfrm>
          <a:prstGeom prst="rect">
            <a:avLst/>
          </a:prstGeom>
        </p:spPr>
        <p:txBody>
          <a:bodyPr vert="horz" wrap="square" lIns="91440" tIns="45720" rIns="91440" bIns="45720" rtlCol="0" anchor="b" anchorCtr="0">
            <a:spAutoFit/>
          </a:bodyPr>
          <a:lstStyle>
            <a:lvl1pPr algn="l">
              <a:defRPr sz="1000">
                <a:solidFill>
                  <a:schemeClr val="bg1">
                    <a:lumMod val="50000"/>
                  </a:schemeClr>
                </a:solidFill>
              </a:defRPr>
            </a:lvl1pPr>
          </a:lstStyle>
          <a:p>
            <a:endParaRPr lang="en-US" dirty="0"/>
          </a:p>
        </p:txBody>
      </p:sp>
      <p:pic>
        <p:nvPicPr>
          <p:cNvPr id="2" name="Picture 5">
            <a:extLst>
              <a:ext uri="{FF2B5EF4-FFF2-40B4-BE49-F238E27FC236}">
                <a16:creationId xmlns:a16="http://schemas.microsoft.com/office/drawing/2014/main" id="{F0638512-CC2E-4D7A-A04C-2B86BCE09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918" y="6019931"/>
            <a:ext cx="1188720" cy="276149"/>
          </a:xfrm>
          <a:prstGeom prst="rect">
            <a:avLst/>
          </a:prstGeom>
        </p:spPr>
      </p:pic>
    </p:spTree>
    <p:extLst>
      <p:ext uri="{BB962C8B-B14F-4D97-AF65-F5344CB8AC3E}">
        <p14:creationId xmlns:p14="http://schemas.microsoft.com/office/powerpoint/2010/main" val="3999222592"/>
      </p:ext>
    </p:extLst>
  </p:cSld>
  <p:clrMapOvr>
    <a:masterClrMapping/>
  </p:clrMapOvr>
  <p:extLst>
    <p:ext uri="{DCECCB84-F9BA-43D5-87BE-67443E8EF086}">
      <p15:sldGuideLst xmlns:p15="http://schemas.microsoft.com/office/powerpoint/2012/main">
        <p15:guide id="1" pos="2736">
          <p15:clr>
            <a:srgbClr val="FBAE40"/>
          </p15:clr>
        </p15:guide>
        <p15:guide id="2" pos="2880">
          <p15:clr>
            <a:srgbClr val="FBAE40"/>
          </p15:clr>
        </p15:guide>
        <p15:guide id="3" pos="7536">
          <p15:clr>
            <a:srgbClr val="FBAE40"/>
          </p15:clr>
        </p15:guide>
        <p15:guide id="4" orient="horz" pos="72">
          <p15:clr>
            <a:srgbClr val="FBAE40"/>
          </p15:clr>
        </p15:guide>
        <p15:guide id="5" orient="horz" pos="3679">
          <p15:clr>
            <a:srgbClr val="FBAE40"/>
          </p15:clr>
        </p15:guide>
        <p15:guide id="6" pos="303">
          <p15:clr>
            <a:srgbClr val="FBAE40"/>
          </p15:clr>
        </p15:guide>
        <p15:guide id="7" pos="2254">
          <p15:clr>
            <a:srgbClr val="FBAE40"/>
          </p15:clr>
        </p15:guide>
        <p15:guide id="8" orient="horz" pos="526">
          <p15:clr>
            <a:srgbClr val="FBAE40"/>
          </p15:clr>
        </p15:guide>
        <p15:guide id="9" orient="horz" pos="2292">
          <p15:clr>
            <a:srgbClr val="FBAE40"/>
          </p15:clr>
        </p15:guide>
        <p15:guide id="10" orient="horz" pos="2440">
          <p15:clr>
            <a:srgbClr val="FBAE40"/>
          </p15:clr>
        </p15:guide>
        <p15:guide id="11" orient="horz" pos="331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rst Slide - Repor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4" name="Picture Placeholder 3"/>
          <p:cNvSpPr>
            <a:spLocks noGrp="1"/>
          </p:cNvSpPr>
          <p:nvPr>
            <p:ph type="pic" sz="quarter" idx="10" hasCustomPrompt="1"/>
          </p:nvPr>
        </p:nvSpPr>
        <p:spPr>
          <a:xfrm>
            <a:off x="1870530" y="4743779"/>
            <a:ext cx="2232000" cy="1022400"/>
          </a:xfrm>
        </p:spPr>
        <p:txBody>
          <a:bodyPr/>
          <a:lstStyle>
            <a:lvl1pPr>
              <a:defRPr/>
            </a:lvl1pPr>
          </a:lstStyle>
          <a:p>
            <a:r>
              <a:rPr lang="en-US" dirty="0"/>
              <a:t>Client Logo</a:t>
            </a:r>
          </a:p>
        </p:txBody>
      </p:sp>
      <p:sp>
        <p:nvSpPr>
          <p:cNvPr id="12" name="Text Placeholder 4">
            <a:extLst>
              <a:ext uri="{FF2B5EF4-FFF2-40B4-BE49-F238E27FC236}">
                <a16:creationId xmlns:a16="http://schemas.microsoft.com/office/drawing/2014/main" id="{9F70698D-88E0-B141-90FB-5A44CCCFDF42}"/>
              </a:ext>
            </a:extLst>
          </p:cNvPr>
          <p:cNvSpPr>
            <a:spLocks noGrp="1"/>
          </p:cNvSpPr>
          <p:nvPr>
            <p:ph type="body" sz="quarter" idx="11" hasCustomPrompt="1"/>
          </p:nvPr>
        </p:nvSpPr>
        <p:spPr>
          <a:xfrm>
            <a:off x="1870530" y="2394514"/>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13" name="Title 1">
            <a:extLst>
              <a:ext uri="{FF2B5EF4-FFF2-40B4-BE49-F238E27FC236}">
                <a16:creationId xmlns:a16="http://schemas.microsoft.com/office/drawing/2014/main" id="{0EEA445F-1D9F-A746-A834-F8D7E5A4F7E2}"/>
              </a:ext>
            </a:extLst>
          </p:cNvPr>
          <p:cNvSpPr>
            <a:spLocks noGrp="1"/>
          </p:cNvSpPr>
          <p:nvPr>
            <p:ph type="title" hasCustomPrompt="1"/>
          </p:nvPr>
        </p:nvSpPr>
        <p:spPr>
          <a:xfrm>
            <a:off x="1870530" y="2781227"/>
            <a:ext cx="8160000" cy="1533638"/>
          </a:xfrm>
          <a:prstGeom prst="rect">
            <a:avLst/>
          </a:prstGeom>
        </p:spPr>
        <p:txBody>
          <a:bodyPr anchor="t" anchorCtr="0">
            <a:noAutofit/>
          </a:bodyPr>
          <a:lstStyle>
            <a:lvl1pPr>
              <a:lnSpc>
                <a:spcPct val="100000"/>
              </a:lnSpc>
              <a:defRPr lang="en-GB" sz="4800" b="1" smtClean="0">
                <a:solidFill>
                  <a:schemeClr val="tx2"/>
                </a:solidFill>
                <a:effectLst/>
              </a:defRPr>
            </a:lvl1pPr>
          </a:lstStyle>
          <a:p>
            <a:r>
              <a:rPr lang="en-GB" b="1" dirty="0">
                <a:solidFill>
                  <a:srgbClr val="332D42"/>
                </a:solidFill>
                <a:effectLst/>
                <a:latin typeface="Arial" panose="020B0604020202020204" pitchFamily="34" charset="0"/>
              </a:rPr>
              <a:t>Sales Presentation on two lines</a:t>
            </a:r>
            <a:endParaRPr lang="en-GB" dirty="0">
              <a:solidFill>
                <a:srgbClr val="332D42"/>
              </a:solidFill>
              <a:effectLst/>
              <a:latin typeface="Arial" panose="020B0604020202020204"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1533601"/>
            <a:ext cx="2029968" cy="472983"/>
          </a:xfrm>
          <a:prstGeom prst="rect">
            <a:avLst/>
          </a:prstGeom>
        </p:spPr>
      </p:pic>
    </p:spTree>
    <p:extLst>
      <p:ext uri="{BB962C8B-B14F-4D97-AF65-F5344CB8AC3E}">
        <p14:creationId xmlns:p14="http://schemas.microsoft.com/office/powerpoint/2010/main" val="148097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ic Slide ">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a:lnSpc>
                <a:spcPct val="120000"/>
              </a:lnSpc>
              <a:defRPr sz="2400">
                <a:solidFill>
                  <a:schemeClr val="tx2"/>
                </a:solidFill>
                <a:latin typeface="+mn-lt"/>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3" name="Footer Placeholder 2"/>
          <p:cNvSpPr>
            <a:spLocks noGrp="1"/>
          </p:cNvSpPr>
          <p:nvPr>
            <p:ph type="ftr" sz="quarter" idx="14"/>
          </p:nvPr>
        </p:nvSpPr>
        <p:spPr/>
        <p:txBody>
          <a:bodyPr/>
          <a:lstStyle/>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Generic Slide</a:t>
            </a:r>
          </a:p>
        </p:txBody>
      </p:sp>
    </p:spTree>
    <p:extLst>
      <p:ext uri="{BB962C8B-B14F-4D97-AF65-F5344CB8AC3E}">
        <p14:creationId xmlns:p14="http://schemas.microsoft.com/office/powerpoint/2010/main" val="20671204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marL="285750" marR="0" indent="-285750" algn="l" defTabSz="685800" rtl="0" eaLnBrk="1" fontAlgn="auto" latinLnBrk="0" hangingPunct="1">
              <a:lnSpc>
                <a:spcPct val="120000"/>
              </a:lnSpc>
              <a:spcBef>
                <a:spcPts val="750"/>
              </a:spcBef>
              <a:spcAft>
                <a:spcPts val="0"/>
              </a:spcAft>
              <a:buClr>
                <a:schemeClr val="tx1"/>
              </a:buClr>
              <a:buSzTx/>
              <a:buFont typeface="Arial" panose="020B0604020202020204" pitchFamily="34" charset="0"/>
              <a:buChar char="•"/>
              <a:tabLst/>
              <a:defRPr sz="2400" baseline="0">
                <a:solidFill>
                  <a:schemeClr val="tx2"/>
                </a:solidFill>
                <a:latin typeface="+mn-lt"/>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a:solidFill>
                  <a:schemeClr val="tx2"/>
                </a:solidFill>
                <a:latin typeface="+mn-lt"/>
              </a:defRPr>
            </a:lvl2pPr>
          </a:lstStyle>
          <a:p>
            <a:pPr lvl="0"/>
            <a:r>
              <a:rPr lang="en-GB" dirty="0"/>
              <a:t>Bullet – Arial, 24pt, Regular, Dark Plum</a:t>
            </a:r>
          </a:p>
          <a:p>
            <a:pPr lvl="1"/>
            <a:r>
              <a:rPr lang="en-GB" dirty="0"/>
              <a:t>Sub bullet – Arial, 18pt, Regular, Dark Plum</a:t>
            </a:r>
          </a:p>
          <a:p>
            <a:pPr marL="628650" marR="0" lvl="1"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GB" dirty="0"/>
              <a:t>Sub bullet – Arial, 18pt, Regular, Dark Plum</a:t>
            </a:r>
          </a:p>
          <a:p>
            <a:pPr lvl="0"/>
            <a:r>
              <a:rPr lang="en-GB" dirty="0"/>
              <a:t>Lorem ipsum </a:t>
            </a:r>
            <a:r>
              <a:rPr lang="en-GB" dirty="0" err="1"/>
              <a:t>dolor</a:t>
            </a:r>
            <a:r>
              <a:rPr lang="en-GB" dirty="0"/>
              <a:t> sit </a:t>
            </a:r>
            <a:r>
              <a:rPr lang="en-GB" dirty="0" err="1"/>
              <a:t>amet</a:t>
            </a:r>
            <a:endParaRPr lang="en-GB" dirty="0"/>
          </a:p>
          <a:p>
            <a:pPr marL="285750" marR="0" lvl="0" indent="-2857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lang="en-GB" dirty="0"/>
              <a:t>Lorem ipsum </a:t>
            </a:r>
            <a:r>
              <a:rPr lang="en-GB" dirty="0" err="1"/>
              <a:t>dolor</a:t>
            </a:r>
            <a:r>
              <a:rPr lang="en-GB" dirty="0"/>
              <a:t> sit </a:t>
            </a:r>
            <a:r>
              <a:rPr lang="en-GB" dirty="0" err="1"/>
              <a:t>amet</a:t>
            </a:r>
            <a:endParaRPr lang="en-GB" dirty="0"/>
          </a:p>
        </p:txBody>
      </p:sp>
      <p:sp>
        <p:nvSpPr>
          <p:cNvPr id="3" name="Footer Placeholder 2"/>
          <p:cNvSpPr>
            <a:spLocks noGrp="1"/>
          </p:cNvSpPr>
          <p:nvPr>
            <p:ph type="ftr" sz="quarter" idx="14"/>
          </p:nvPr>
        </p:nvSpPr>
        <p:spPr/>
        <p:txBody>
          <a:bodyPr/>
          <a:lstStyle/>
          <a:p>
            <a:endParaRPr lang="en-US" dirty="0"/>
          </a:p>
        </p:txBody>
      </p:sp>
      <p:sp>
        <p:nvSpPr>
          <p:cNvPr id="4" name="Title 3"/>
          <p:cNvSpPr>
            <a:spLocks noGrp="1"/>
          </p:cNvSpPr>
          <p:nvPr>
            <p:ph type="title" hasCustomPrompt="1"/>
          </p:nvPr>
        </p:nvSpPr>
        <p:spPr/>
        <p:txBody>
          <a:bodyPr/>
          <a:lstStyle>
            <a:lvl1pPr>
              <a:defRPr baseline="0"/>
            </a:lvl1pPr>
          </a:lstStyle>
          <a:p>
            <a:r>
              <a:rPr lang="en-US" dirty="0"/>
              <a:t>Bullet List</a:t>
            </a:r>
          </a:p>
        </p:txBody>
      </p:sp>
    </p:spTree>
    <p:extLst>
      <p:ext uri="{BB962C8B-B14F-4D97-AF65-F5344CB8AC3E}">
        <p14:creationId xmlns:p14="http://schemas.microsoft.com/office/powerpoint/2010/main" val="32178391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38396"/>
            <a:ext cx="5180750" cy="3600000"/>
          </a:xfrm>
        </p:spPr>
        <p:txBody>
          <a:bodyPr>
            <a:normAutofit/>
          </a:bodyPr>
          <a:lstStyle>
            <a:lvl1pPr>
              <a:defRPr sz="1600">
                <a:solidFill>
                  <a:schemeClr val="tx1"/>
                </a:solidFill>
              </a:defRPr>
            </a:lvl1pPr>
          </a:lstStyle>
          <a:p>
            <a:r>
              <a:rPr lang="en-US" dirty="0"/>
              <a:t>Click icon to add chart</a:t>
            </a:r>
          </a:p>
        </p:txBody>
      </p:sp>
      <p:sp>
        <p:nvSpPr>
          <p:cNvPr id="9" name="Chart Placeholder 7"/>
          <p:cNvSpPr>
            <a:spLocks noGrp="1"/>
          </p:cNvSpPr>
          <p:nvPr>
            <p:ph type="chart" sz="quarter" idx="15"/>
          </p:nvPr>
        </p:nvSpPr>
        <p:spPr>
          <a:xfrm>
            <a:off x="6231250" y="1838870"/>
            <a:ext cx="5180750" cy="3600000"/>
          </a:xfrm>
        </p:spPr>
        <p:txBody>
          <a:bodyPr>
            <a:normAutofit/>
          </a:bodyPr>
          <a:lstStyle>
            <a:lvl1pPr>
              <a:defRPr sz="1600">
                <a:solidFill>
                  <a:schemeClr val="tx1"/>
                </a:solidFill>
              </a:defRPr>
            </a:lvl1pPr>
          </a:lstStyle>
          <a:p>
            <a:r>
              <a:rPr lang="en-US" dirty="0"/>
              <a:t>Click icon to add chart</a:t>
            </a:r>
          </a:p>
        </p:txBody>
      </p:sp>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12" name="Text Placeholder 5">
            <a:extLst>
              <a:ext uri="{FF2B5EF4-FFF2-40B4-BE49-F238E27FC236}">
                <a16:creationId xmlns:a16="http://schemas.microsoft.com/office/drawing/2014/main" id="{61CB4D8D-07CB-3A44-9EC5-11056508DA5F}"/>
              </a:ext>
            </a:extLst>
          </p:cNvPr>
          <p:cNvSpPr>
            <a:spLocks noGrp="1"/>
          </p:cNvSpPr>
          <p:nvPr>
            <p:ph type="body" sz="quarter" idx="16" hasCustomPrompt="1"/>
          </p:nvPr>
        </p:nvSpPr>
        <p:spPr>
          <a:xfrm>
            <a:off x="623125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 name="Footer Placeholder 1"/>
          <p:cNvSpPr>
            <a:spLocks noGrp="1"/>
          </p:cNvSpPr>
          <p:nvPr>
            <p:ph type="ftr" sz="quarter" idx="17"/>
          </p:nvPr>
        </p:nvSpPr>
        <p:spPr/>
        <p:txBody>
          <a:bodyPr/>
          <a:lstStyle/>
          <a:p>
            <a:endParaRPr lang="en-US" dirty="0"/>
          </a:p>
        </p:txBody>
      </p:sp>
      <p:sp>
        <p:nvSpPr>
          <p:cNvPr id="3" name="Title 2"/>
          <p:cNvSpPr>
            <a:spLocks noGrp="1"/>
          </p:cNvSpPr>
          <p:nvPr>
            <p:ph type="title" hasCustomPrompt="1"/>
          </p:nvPr>
        </p:nvSpPr>
        <p:spPr/>
        <p:txBody>
          <a:bodyPr/>
          <a:lstStyle>
            <a:lvl1pPr>
              <a:defRPr baseline="0"/>
            </a:lvl1pPr>
          </a:lstStyle>
          <a:p>
            <a:r>
              <a:rPr lang="en-US" dirty="0"/>
              <a:t>2 Charts</a:t>
            </a:r>
          </a:p>
        </p:txBody>
      </p:sp>
    </p:spTree>
    <p:extLst>
      <p:ext uri="{BB962C8B-B14F-4D97-AF65-F5344CB8AC3E}">
        <p14:creationId xmlns:p14="http://schemas.microsoft.com/office/powerpoint/2010/main" val="652548588"/>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Text – 1 Col</a:t>
            </a:r>
          </a:p>
        </p:txBody>
      </p:sp>
      <p:sp>
        <p:nvSpPr>
          <p:cNvPr id="7" name="Text Placeholder 7"/>
          <p:cNvSpPr>
            <a:spLocks noGrp="1"/>
          </p:cNvSpPr>
          <p:nvPr>
            <p:ph type="body" sz="quarter" idx="14" hasCustomPrompt="1"/>
          </p:nvPr>
        </p:nvSpPr>
        <p:spPr>
          <a:xfrm>
            <a:off x="777600" y="1961147"/>
            <a:ext cx="10634472" cy="1077218"/>
          </a:xfrm>
        </p:spPr>
        <p:txBody>
          <a:bodyPr>
            <a:spAutoFit/>
          </a:bodyPr>
          <a:lstStyle>
            <a:lvl1pPr>
              <a:lnSpc>
                <a:spcPct val="100000"/>
              </a:lnSpc>
              <a:spcBef>
                <a:spcPts val="0"/>
              </a:spcBef>
              <a:defRPr lang="en-US" sz="6400" b="1" kern="1200" dirty="0" smtClean="0">
                <a:solidFill>
                  <a:srgbClr val="9A4DB0"/>
                </a:solidFill>
                <a:latin typeface="+mn-lt"/>
                <a:ea typeface="+mn-ea"/>
                <a:cs typeface="+mn-cs"/>
              </a:defRPr>
            </a:lvl1pPr>
          </a:lstStyle>
          <a:p>
            <a:pPr lvl="0"/>
            <a:r>
              <a:rPr lang="en-US" dirty="0"/>
              <a:t>Service title</a:t>
            </a:r>
          </a:p>
        </p:txBody>
      </p:sp>
      <p:sp>
        <p:nvSpPr>
          <p:cNvPr id="8" name="Text Placeholder 9"/>
          <p:cNvSpPr>
            <a:spLocks noGrp="1"/>
          </p:cNvSpPr>
          <p:nvPr>
            <p:ph type="body" sz="quarter" idx="15" hasCustomPrompt="1"/>
          </p:nvPr>
        </p:nvSpPr>
        <p:spPr>
          <a:xfrm>
            <a:off x="777600" y="3260038"/>
            <a:ext cx="10634472" cy="1089529"/>
          </a:xfrm>
        </p:spPr>
        <p:txBody>
          <a:bodyPr>
            <a:spAutoFit/>
          </a:bodyPr>
          <a:lstStyle>
            <a:lvl1pPr>
              <a:defRPr lang="en-US" sz="2400" kern="120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2pPr>
            <a:lvl3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3pPr>
            <a:lvl4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4pPr>
            <a:lvl5pPr>
              <a:defRPr lang="en-US" sz="2400" kern="1200" dirty="0">
                <a:solidFill>
                  <a:srgbClr val="332C4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Summary, 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86086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col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691416"/>
            <a:ext cx="4833491" cy="757130"/>
          </a:xfrm>
          <a:noFill/>
        </p:spPr>
        <p:txBody>
          <a:bodyPr wrap="square" anchor="ctr" anchorCtr="0">
            <a:spAutoFit/>
          </a:bodyPr>
          <a:lstStyle>
            <a:lvl1pPr algn="l">
              <a:defRPr sz="4800" b="1" baseline="0">
                <a:solidFill>
                  <a:srgbClr val="7C64C4"/>
                </a:solidFill>
              </a:defRPr>
            </a:lvl1pPr>
          </a:lstStyle>
          <a:p>
            <a:pPr lvl="0"/>
            <a:r>
              <a:rPr lang="en-US" dirty="0"/>
              <a:t>Product 1</a:t>
            </a:r>
          </a:p>
        </p:txBody>
      </p:sp>
      <p:sp>
        <p:nvSpPr>
          <p:cNvPr id="12" name="Text Placeholder 5">
            <a:extLst>
              <a:ext uri="{FF2B5EF4-FFF2-40B4-BE49-F238E27FC236}">
                <a16:creationId xmlns:a16="http://schemas.microsoft.com/office/drawing/2014/main" id="{61CB4D8D-07CB-3A44-9EC5-11056508DA5F}"/>
              </a:ext>
            </a:extLst>
          </p:cNvPr>
          <p:cNvSpPr>
            <a:spLocks noGrp="1"/>
          </p:cNvSpPr>
          <p:nvPr>
            <p:ph type="body" sz="quarter" idx="16" hasCustomPrompt="1"/>
          </p:nvPr>
        </p:nvSpPr>
        <p:spPr>
          <a:xfrm>
            <a:off x="6542509" y="1691417"/>
            <a:ext cx="4869490" cy="757130"/>
          </a:xfrm>
          <a:noFill/>
        </p:spPr>
        <p:txBody>
          <a:bodyPr wrap="square" anchor="ctr" anchorCtr="0">
            <a:spAutoFit/>
          </a:bodyPr>
          <a:lstStyle>
            <a:lvl1pPr algn="l">
              <a:defRPr sz="4800" b="1" baseline="0">
                <a:solidFill>
                  <a:srgbClr val="7C64C4"/>
                </a:solidFill>
              </a:defRPr>
            </a:lvl1pPr>
          </a:lstStyle>
          <a:p>
            <a:pPr lvl="0"/>
            <a:r>
              <a:rPr lang="en-US" dirty="0"/>
              <a:t>Product 2</a:t>
            </a:r>
          </a:p>
        </p:txBody>
      </p:sp>
      <p:sp>
        <p:nvSpPr>
          <p:cNvPr id="3" name="Rectangle 2">
            <a:extLst>
              <a:ext uri="{FF2B5EF4-FFF2-40B4-BE49-F238E27FC236}">
                <a16:creationId xmlns:a16="http://schemas.microsoft.com/office/drawing/2014/main" id="{D6CF3F56-8DA4-7040-8564-EF1A99EC84D1}"/>
              </a:ext>
            </a:extLst>
          </p:cNvPr>
          <p:cNvSpPr/>
          <p:nvPr userDrawn="1"/>
        </p:nvSpPr>
        <p:spPr>
          <a:xfrm>
            <a:off x="6058800" y="1463673"/>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9" hasCustomPrompt="1"/>
          </p:nvPr>
        </p:nvSpPr>
        <p:spPr>
          <a:xfrm>
            <a:off x="781285" y="2676292"/>
            <a:ext cx="4833491" cy="832221"/>
          </a:xfrm>
        </p:spPr>
        <p:txBody>
          <a:bodyPr>
            <a:spAutoFit/>
          </a:bodyPr>
          <a:lstStyle>
            <a:lvl1pPr>
              <a:lnSpc>
                <a:spcPct val="130000"/>
              </a:lnSpc>
              <a:spcBef>
                <a:spcPts val="0"/>
              </a:spcBef>
              <a:defRPr sz="1800" b="1">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endParaRPr lang="en-US" dirty="0"/>
          </a:p>
        </p:txBody>
      </p:sp>
      <p:sp>
        <p:nvSpPr>
          <p:cNvPr id="17" name="Text Placeholder 6"/>
          <p:cNvSpPr>
            <a:spLocks noGrp="1"/>
          </p:cNvSpPr>
          <p:nvPr>
            <p:ph type="body" sz="quarter" idx="20" hasCustomPrompt="1"/>
          </p:nvPr>
        </p:nvSpPr>
        <p:spPr>
          <a:xfrm>
            <a:off x="781285" y="3693397"/>
            <a:ext cx="4833491" cy="1532727"/>
          </a:xfrm>
        </p:spPr>
        <p:txBody>
          <a:bodyPr>
            <a:spAutoFit/>
          </a:bodyPr>
          <a:lstStyle>
            <a:lvl1pPr>
              <a:lnSpc>
                <a:spcPct val="130000"/>
              </a:lnSpc>
              <a:spcBef>
                <a:spcPts val="0"/>
              </a:spcBef>
              <a:defRPr sz="1800" b="0">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8" name="Text Placeholder 6"/>
          <p:cNvSpPr>
            <a:spLocks noGrp="1"/>
          </p:cNvSpPr>
          <p:nvPr>
            <p:ph type="body" sz="quarter" idx="21" hasCustomPrompt="1"/>
          </p:nvPr>
        </p:nvSpPr>
        <p:spPr>
          <a:xfrm>
            <a:off x="6542509" y="2676292"/>
            <a:ext cx="4833491" cy="832221"/>
          </a:xfrm>
        </p:spPr>
        <p:txBody>
          <a:bodyPr>
            <a:spAutoFit/>
          </a:bodyPr>
          <a:lstStyle>
            <a:lvl1pPr>
              <a:lnSpc>
                <a:spcPct val="130000"/>
              </a:lnSpc>
              <a:spcBef>
                <a:spcPts val="0"/>
              </a:spcBef>
              <a:defRPr sz="1800" b="1">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endParaRPr lang="en-US" dirty="0"/>
          </a:p>
        </p:txBody>
      </p:sp>
      <p:sp>
        <p:nvSpPr>
          <p:cNvPr id="19" name="Text Placeholder 6"/>
          <p:cNvSpPr>
            <a:spLocks noGrp="1"/>
          </p:cNvSpPr>
          <p:nvPr>
            <p:ph type="body" sz="quarter" idx="22" hasCustomPrompt="1"/>
          </p:nvPr>
        </p:nvSpPr>
        <p:spPr>
          <a:xfrm>
            <a:off x="6542509" y="3693397"/>
            <a:ext cx="4833491" cy="1532727"/>
          </a:xfrm>
        </p:spPr>
        <p:txBody>
          <a:bodyPr>
            <a:spAutoFit/>
          </a:bodyPr>
          <a:lstStyle>
            <a:lvl1pPr>
              <a:lnSpc>
                <a:spcPct val="130000"/>
              </a:lnSpc>
              <a:spcBef>
                <a:spcPts val="0"/>
              </a:spcBef>
              <a:defRPr sz="1800" b="0">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4" name="Footer Placeholder 3"/>
          <p:cNvSpPr>
            <a:spLocks noGrp="1"/>
          </p:cNvSpPr>
          <p:nvPr>
            <p:ph type="ftr" sz="quarter" idx="23"/>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Comparison – Text – 2 cols</a:t>
            </a:r>
          </a:p>
        </p:txBody>
      </p:sp>
    </p:spTree>
    <p:extLst>
      <p:ext uri="{BB962C8B-B14F-4D97-AF65-F5344CB8AC3E}">
        <p14:creationId xmlns:p14="http://schemas.microsoft.com/office/powerpoint/2010/main" val="112525236"/>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600" y="1463040"/>
            <a:ext cx="10634400" cy="4433453"/>
          </a:xfrm>
          <a:prstGeom prst="rect">
            <a:avLst/>
          </a:prstGeom>
        </p:spPr>
        <p:txBody>
          <a:bodyPr vert="horz" lIns="91440" tIns="45720" rIns="91440" bIns="45720" rtlCol="0" anchor="t">
            <a:normAutofit/>
          </a:bodyPr>
          <a:lstStyle/>
          <a:p>
            <a:pPr lvl="0"/>
            <a:r>
              <a:rPr lang="en-US" dirty="0"/>
              <a:t>Description</a:t>
            </a:r>
          </a:p>
        </p:txBody>
      </p:sp>
      <p:sp>
        <p:nvSpPr>
          <p:cNvPr id="5" name="Title Placeholder 4">
            <a:extLst>
              <a:ext uri="{FF2B5EF4-FFF2-40B4-BE49-F238E27FC236}">
                <a16:creationId xmlns:a16="http://schemas.microsoft.com/office/drawing/2014/main" id="{B0864ECD-A0D9-2347-99EC-BA3BBBE191AA}"/>
              </a:ext>
            </a:extLst>
          </p:cNvPr>
          <p:cNvSpPr>
            <a:spLocks noGrp="1"/>
          </p:cNvSpPr>
          <p:nvPr>
            <p:ph type="title"/>
          </p:nvPr>
        </p:nvSpPr>
        <p:spPr>
          <a:xfrm>
            <a:off x="777600" y="649224"/>
            <a:ext cx="10634400" cy="461665"/>
          </a:xfrm>
          <a:prstGeom prst="rect">
            <a:avLst/>
          </a:prstGeom>
        </p:spPr>
        <p:txBody>
          <a:bodyPr vert="horz" lIns="91440" tIns="45720" rIns="91440" bIns="45720" rtlCol="0" anchor="t">
            <a:spAutoFit/>
          </a:bodyPr>
          <a:lstStyle/>
          <a:p>
            <a:r>
              <a:rPr lang="en-US"/>
              <a:t>Click to edit Master title style</a:t>
            </a:r>
            <a:endParaRPr lang="en-US" dirty="0"/>
          </a:p>
        </p:txBody>
      </p:sp>
      <p:pic>
        <p:nvPicPr>
          <p:cNvPr id="6" name="Picture 5"/>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826240" y="6047681"/>
            <a:ext cx="1188720" cy="276149"/>
          </a:xfrm>
          <a:prstGeom prst="rect">
            <a:avLst/>
          </a:prstGeom>
        </p:spPr>
      </p:pic>
      <p:sp>
        <p:nvSpPr>
          <p:cNvPr id="7" name="TextBox 6"/>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12" name="Footer Placeholder 11"/>
          <p:cNvSpPr>
            <a:spLocks noGrp="1"/>
          </p:cNvSpPr>
          <p:nvPr>
            <p:ph type="ftr" sz="quarter" idx="3"/>
          </p:nvPr>
        </p:nvSpPr>
        <p:spPr>
          <a:xfrm>
            <a:off x="826238" y="6437376"/>
            <a:ext cx="10634400" cy="283464"/>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endParaRPr lang="en-US" dirty="0"/>
          </a:p>
        </p:txBody>
      </p:sp>
    </p:spTree>
    <p:extLst>
      <p:ext uri="{BB962C8B-B14F-4D97-AF65-F5344CB8AC3E}">
        <p14:creationId xmlns:p14="http://schemas.microsoft.com/office/powerpoint/2010/main" val="17278277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Lst>
  <p:hf sldNum="0" hdr="0" dt="0"/>
  <p:txStyles>
    <p:titleStyle>
      <a:lvl1pPr algn="l" defTabSz="685800" rtl="0" eaLnBrk="1" latinLnBrk="0" hangingPunct="1">
        <a:lnSpc>
          <a:spcPct val="100000"/>
        </a:lnSpc>
        <a:spcBef>
          <a:spcPct val="0"/>
        </a:spcBef>
        <a:buNone/>
        <a:defRPr sz="2400" b="1" kern="1200">
          <a:solidFill>
            <a:schemeClr val="tx2"/>
          </a:solidFill>
          <a:latin typeface="+mj-lt"/>
          <a:ea typeface="Arial" panose="020B0604020202020204" pitchFamily="34" charset="0"/>
          <a:cs typeface="Arial" panose="020B0604020202020204" pitchFamily="34" charset="0"/>
        </a:defRPr>
      </a:lvl1pPr>
    </p:titleStyle>
    <p:body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9">
          <p15:clr>
            <a:srgbClr val="F26B43"/>
          </p15:clr>
        </p15:guide>
        <p15:guide id="2" orient="horz" pos="404">
          <p15:clr>
            <a:srgbClr val="F26B43"/>
          </p15:clr>
        </p15:guide>
        <p15:guide id="3" orient="horz" pos="4181">
          <p15:clr>
            <a:srgbClr val="F26B43"/>
          </p15:clr>
        </p15:guide>
        <p15:guide id="4" pos="139">
          <p15:clr>
            <a:srgbClr val="F26B43"/>
          </p15:clr>
        </p15:guide>
        <p15:guide id="5" orient="horz" pos="4005">
          <p15:clr>
            <a:srgbClr val="F26B43"/>
          </p15:clr>
        </p15:guide>
        <p15:guide id="6" orient="horz" pos="625">
          <p15:clr>
            <a:srgbClr val="F26B43"/>
          </p15:clr>
        </p15:guide>
        <p15:guide id="7" orient="horz" pos="1080">
          <p15:clr>
            <a:srgbClr val="F26B43"/>
          </p15:clr>
        </p15:guide>
        <p15:guide id="8" orient="horz" pos="9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chart" Target="../charts/chart28.xml"/><Relationship Id="rId1" Type="http://schemas.openxmlformats.org/officeDocument/2006/relationships/slideLayout" Target="../slideLayouts/slideLayout1.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89799" y="2049315"/>
            <a:ext cx="8160001" cy="360000"/>
          </a:xfrm>
        </p:spPr>
        <p:txBody>
          <a:bodyPr/>
          <a:lstStyle/>
          <a:p>
            <a:r>
              <a:rPr lang="da-DK" b="1" dirty="0"/>
              <a:t>Kuluttajakysely energiamurroksesta ja uusista palveluista</a:t>
            </a:r>
          </a:p>
        </p:txBody>
      </p:sp>
      <p:sp>
        <p:nvSpPr>
          <p:cNvPr id="3" name="Title 1"/>
          <p:cNvSpPr>
            <a:spLocks noGrp="1"/>
          </p:cNvSpPr>
          <p:nvPr>
            <p:ph type="body" sz="quarter" idx="12"/>
          </p:nvPr>
        </p:nvSpPr>
        <p:spPr>
          <a:xfrm>
            <a:off x="1889799" y="3987583"/>
            <a:ext cx="8160000" cy="369332"/>
          </a:xfrm>
        </p:spPr>
        <p:txBody>
          <a:bodyPr/>
          <a:lstStyle/>
          <a:p>
            <a:r>
              <a:rPr lang="da-DK" dirty="0"/>
              <a:t>Yhteenveto syyskuu 2021</a:t>
            </a:r>
          </a:p>
        </p:txBody>
      </p:sp>
      <p:sp>
        <p:nvSpPr>
          <p:cNvPr id="4" name="Report Title"/>
          <p:cNvSpPr>
            <a:spLocks noGrp="1"/>
          </p:cNvSpPr>
          <p:nvPr>
            <p:ph type="title"/>
          </p:nvPr>
        </p:nvSpPr>
        <p:spPr>
          <a:xfrm>
            <a:off x="1889798" y="2987791"/>
            <a:ext cx="8160001" cy="801030"/>
          </a:xfrm>
        </p:spPr>
        <p:txBody>
          <a:bodyPr anchor="b" anchorCtr="0"/>
          <a:lstStyle/>
          <a:p>
            <a:r>
              <a:rPr lang="fi-FI" dirty="0"/>
              <a:t>Energiateollisuus ry</a:t>
            </a:r>
          </a:p>
        </p:txBody>
      </p:sp>
    </p:spTree>
    <p:extLst>
      <p:ext uri="{BB962C8B-B14F-4D97-AF65-F5344CB8AC3E}">
        <p14:creationId xmlns:p14="http://schemas.microsoft.com/office/powerpoint/2010/main" val="228362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649224"/>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1108911"/>
            <a:ext cx="10634400" cy="338554"/>
          </a:xfrm>
        </p:spPr>
        <p:txBody>
          <a:bodyPr/>
          <a:lstStyle/>
          <a:p>
            <a:r>
              <a:rPr lang="fi-FI" dirty="0">
                <a:solidFill>
                  <a:schemeClr val="bg1">
                    <a:lumMod val="50000"/>
                  </a:schemeClr>
                </a:solidFill>
              </a:rPr>
              <a:t>Kohderyhmän rakenne					2 / 2</a:t>
            </a:r>
            <a:endParaRPr dirty="0">
              <a:solidFill>
                <a:schemeClr val="bg1">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b="0" i="0" dirty="0">
                <a:solidFill>
                  <a:schemeClr val="accent5">
                    <a:lumMod val="50000"/>
                  </a:schemeClr>
                </a:solidFill>
                <a:latin typeface="Arial"/>
              </a:rPr>
              <a:t>KAIKKI, 1000</a:t>
            </a:r>
            <a:r>
              <a:rPr sz="900" b="0" i="0" dirty="0">
                <a:solidFill>
                  <a:schemeClr val="accent5">
                    <a:lumMod val="50000"/>
                  </a:schemeClr>
                </a:solidFill>
                <a:latin typeface="Arial"/>
              </a:rPr>
              <a:t>)</a:t>
            </a:r>
          </a:p>
        </p:txBody>
      </p:sp>
      <p:sp>
        <p:nvSpPr>
          <p:cNvPr id="8" name="Pyöristetty kuvaselitesuorakulmio 2">
            <a:extLst>
              <a:ext uri="{FF2B5EF4-FFF2-40B4-BE49-F238E27FC236}">
                <a16:creationId xmlns:a16="http://schemas.microsoft.com/office/drawing/2014/main" id="{C9311725-6D59-40A5-8517-38FEDF4CA850}"/>
              </a:ext>
            </a:extLst>
          </p:cNvPr>
          <p:cNvSpPr/>
          <p:nvPr/>
        </p:nvSpPr>
        <p:spPr>
          <a:xfrm>
            <a:off x="8412423" y="2077038"/>
            <a:ext cx="2524866" cy="619217"/>
          </a:xfrm>
          <a:prstGeom prst="wedgeRoundRectCallout">
            <a:avLst/>
          </a:prstGeom>
          <a:solidFill>
            <a:schemeClr val="bg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00" dirty="0">
                <a:solidFill>
                  <a:schemeClr val="tx1"/>
                </a:solidFill>
              </a:rPr>
              <a:t>Edustava otos suomalaisesta aikuisväestöstä iän (18v+), sukupuolen ja asuinalueen mukaan.</a:t>
            </a:r>
          </a:p>
        </p:txBody>
      </p:sp>
      <p:graphicFrame>
        <p:nvGraphicFramePr>
          <p:cNvPr id="9" name="Kaavio 8">
            <a:extLst>
              <a:ext uri="{FF2B5EF4-FFF2-40B4-BE49-F238E27FC236}">
                <a16:creationId xmlns:a16="http://schemas.microsoft.com/office/drawing/2014/main" id="{56F0FBA0-A60B-4521-AA5A-3202F40121CE}"/>
              </a:ext>
            </a:extLst>
          </p:cNvPr>
          <p:cNvGraphicFramePr/>
          <p:nvPr>
            <p:extLst>
              <p:ext uri="{D42A27DB-BD31-4B8C-83A1-F6EECF244321}">
                <p14:modId xmlns:p14="http://schemas.microsoft.com/office/powerpoint/2010/main" val="2792054265"/>
              </p:ext>
            </p:extLst>
          </p:nvPr>
        </p:nvGraphicFramePr>
        <p:xfrm>
          <a:off x="710214" y="1537820"/>
          <a:ext cx="10377996" cy="4600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360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30117"/>
            <a:ext cx="10634400" cy="307777"/>
          </a:xfrm>
        </p:spPr>
        <p:txBody>
          <a:bodyPr/>
          <a:lstStyle/>
          <a:p>
            <a:r>
              <a:rPr lang="fi-FI" sz="1400" dirty="0">
                <a:solidFill>
                  <a:schemeClr val="bg1">
                    <a:lumMod val="50000"/>
                  </a:schemeClr>
                </a:solidFill>
              </a:rPr>
              <a:t>Mikä seuraavista väitteistä parhaiten kuvaa suhtautumistasi uuteen teknologiaan?</a:t>
            </a:r>
          </a:p>
        </p:txBody>
      </p:sp>
      <p:sp>
        <p:nvSpPr>
          <p:cNvPr id="5" name="TextBox 4"/>
          <p:cNvSpPr txBox="1"/>
          <p:nvPr/>
        </p:nvSpPr>
        <p:spPr>
          <a:xfrm>
            <a:off x="777600" y="6269143"/>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b="0" i="0" dirty="0">
                <a:solidFill>
                  <a:schemeClr val="accent5">
                    <a:lumMod val="50000"/>
                  </a:schemeClr>
                </a:solidFill>
                <a:latin typeface="Arial"/>
              </a:rPr>
              <a:t>KAIKKI, 1000</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D1F775B7-1D70-484A-9718-F58109D32793}"/>
              </a:ext>
            </a:extLst>
          </p:cNvPr>
          <p:cNvGraphicFramePr/>
          <p:nvPr>
            <p:extLst>
              <p:ext uri="{D42A27DB-BD31-4B8C-83A1-F6EECF244321}">
                <p14:modId xmlns:p14="http://schemas.microsoft.com/office/powerpoint/2010/main" val="3620094053"/>
              </p:ext>
            </p:extLst>
          </p:nvPr>
        </p:nvGraphicFramePr>
        <p:xfrm>
          <a:off x="878889" y="1237895"/>
          <a:ext cx="10795247" cy="2191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Kaavio 13">
            <a:extLst>
              <a:ext uri="{FF2B5EF4-FFF2-40B4-BE49-F238E27FC236}">
                <a16:creationId xmlns:a16="http://schemas.microsoft.com/office/drawing/2014/main" id="{DE1CB5E4-BE45-448F-BCF4-C975F34A2F18}"/>
              </a:ext>
            </a:extLst>
          </p:cNvPr>
          <p:cNvGraphicFramePr/>
          <p:nvPr>
            <p:extLst>
              <p:ext uri="{D42A27DB-BD31-4B8C-83A1-F6EECF244321}">
                <p14:modId xmlns:p14="http://schemas.microsoft.com/office/powerpoint/2010/main" val="1076372237"/>
              </p:ext>
            </p:extLst>
          </p:nvPr>
        </p:nvGraphicFramePr>
        <p:xfrm>
          <a:off x="942513" y="3736777"/>
          <a:ext cx="10795247" cy="255749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2">
            <a:extLst>
              <a:ext uri="{FF2B5EF4-FFF2-40B4-BE49-F238E27FC236}">
                <a16:creationId xmlns:a16="http://schemas.microsoft.com/office/drawing/2014/main" id="{CBCC5D8E-9E2A-4013-8837-7DE2472DF031}"/>
              </a:ext>
            </a:extLst>
          </p:cNvPr>
          <p:cNvSpPr txBox="1">
            <a:spLocks/>
          </p:cNvSpPr>
          <p:nvPr/>
        </p:nvSpPr>
        <p:spPr>
          <a:xfrm>
            <a:off x="777600" y="3429000"/>
            <a:ext cx="10634400" cy="307777"/>
          </a:xfrm>
          <a:prstGeom prst="rect">
            <a:avLst/>
          </a:prstGeom>
          <a:noFill/>
        </p:spPr>
        <p:txBody>
          <a:bodyPr vert="horz" wrap="square" lIns="91440" tIns="45720" rIns="91440" bIns="45720" rtlCol="0" anchor="ctr" anchorCtr="0">
            <a:spAutoFit/>
          </a:bodyPr>
          <a:lstStyle>
            <a:lvl1pPr marL="0" indent="0" algn="ctr" defTabSz="685800" rtl="0" eaLnBrk="1" latinLnBrk="0" hangingPunct="1">
              <a:lnSpc>
                <a:spcPct val="100000"/>
              </a:lnSpc>
              <a:spcBef>
                <a:spcPts val="0"/>
              </a:spcBef>
              <a:buFont typeface="Arial"/>
              <a:buNone/>
              <a:defRPr sz="1600" b="1" kern="1200" baseline="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fi-FI" sz="1400" dirty="0">
                <a:solidFill>
                  <a:schemeClr val="bg1">
                    <a:lumMod val="50000"/>
                  </a:schemeClr>
                </a:solidFill>
              </a:rPr>
              <a:t>Mikä seuraavista väitteistä parhaiten kuvaa suhtautumistasi ympäristöön?</a:t>
            </a:r>
          </a:p>
        </p:txBody>
      </p:sp>
    </p:spTree>
    <p:extLst>
      <p:ext uri="{BB962C8B-B14F-4D97-AF65-F5344CB8AC3E}">
        <p14:creationId xmlns:p14="http://schemas.microsoft.com/office/powerpoint/2010/main" val="238245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30117"/>
            <a:ext cx="10634400" cy="307777"/>
          </a:xfrm>
        </p:spPr>
        <p:txBody>
          <a:bodyPr/>
          <a:lstStyle/>
          <a:p>
            <a:r>
              <a:rPr lang="fi-FI" sz="1400" dirty="0">
                <a:solidFill>
                  <a:schemeClr val="bg1">
                    <a:lumMod val="50000"/>
                  </a:schemeClr>
                </a:solidFill>
              </a:rPr>
              <a:t>Mikä seuraavista väitteistä parhaiten kuvaa suhtautumistasi uuteen teknologiaan?</a:t>
            </a:r>
          </a:p>
        </p:txBody>
      </p:sp>
      <p:sp>
        <p:nvSpPr>
          <p:cNvPr id="5" name="TextBox 4"/>
          <p:cNvSpPr txBox="1"/>
          <p:nvPr/>
        </p:nvSpPr>
        <p:spPr>
          <a:xfrm>
            <a:off x="777600" y="6269143"/>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b="0" i="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D1F775B7-1D70-484A-9718-F58109D32793}"/>
              </a:ext>
            </a:extLst>
          </p:cNvPr>
          <p:cNvGraphicFramePr/>
          <p:nvPr>
            <p:extLst>
              <p:ext uri="{D42A27DB-BD31-4B8C-83A1-F6EECF244321}">
                <p14:modId xmlns:p14="http://schemas.microsoft.com/office/powerpoint/2010/main" val="4270113442"/>
              </p:ext>
            </p:extLst>
          </p:nvPr>
        </p:nvGraphicFramePr>
        <p:xfrm>
          <a:off x="777601" y="1237895"/>
          <a:ext cx="10896536" cy="4861064"/>
        </p:xfrm>
        <a:graphic>
          <a:graphicData uri="http://schemas.openxmlformats.org/drawingml/2006/chart">
            <c:chart xmlns:c="http://schemas.openxmlformats.org/drawingml/2006/chart" xmlns:r="http://schemas.openxmlformats.org/officeDocument/2006/relationships" r:id="rId2"/>
          </a:graphicData>
        </a:graphic>
      </p:graphicFrame>
      <p:sp>
        <p:nvSpPr>
          <p:cNvPr id="10" name="Puhekupla: Suorakulmio, kulmat pyöristettu 9">
            <a:extLst>
              <a:ext uri="{FF2B5EF4-FFF2-40B4-BE49-F238E27FC236}">
                <a16:creationId xmlns:a16="http://schemas.microsoft.com/office/drawing/2014/main" id="{8645019B-67C2-4BE5-BBC0-24248A109971}"/>
              </a:ext>
            </a:extLst>
          </p:cNvPr>
          <p:cNvSpPr/>
          <p:nvPr/>
        </p:nvSpPr>
        <p:spPr>
          <a:xfrm>
            <a:off x="2148396" y="6205862"/>
            <a:ext cx="7759083" cy="378561"/>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Mitä nuorempi, sitä useammin on kiinnostunut uuden teknologian nopeasta käyttöönotosta. Miehet ovat selvästi naisia useammin kiinnostuneita ja myös hybridi- tai täyssähköauton omaavista selvästi muita suurempi osuus on kiinnostunut ottamaan uutta teknologiaa nopeasti käyttöönsä.</a:t>
            </a:r>
          </a:p>
        </p:txBody>
      </p:sp>
    </p:spTree>
    <p:extLst>
      <p:ext uri="{BB962C8B-B14F-4D97-AF65-F5344CB8AC3E}">
        <p14:creationId xmlns:p14="http://schemas.microsoft.com/office/powerpoint/2010/main" val="285712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30117"/>
            <a:ext cx="10634400" cy="307777"/>
          </a:xfrm>
        </p:spPr>
        <p:txBody>
          <a:bodyPr/>
          <a:lstStyle/>
          <a:p>
            <a:r>
              <a:rPr lang="fi-FI" sz="1400" dirty="0">
                <a:solidFill>
                  <a:schemeClr val="bg1">
                    <a:lumMod val="50000"/>
                  </a:schemeClr>
                </a:solidFill>
              </a:rPr>
              <a:t>Mikä seuraavista väitteistä parhaiten kuvaa suhtautumistasi ympäristöön?</a:t>
            </a:r>
          </a:p>
        </p:txBody>
      </p:sp>
      <p:sp>
        <p:nvSpPr>
          <p:cNvPr id="5" name="TextBox 4"/>
          <p:cNvSpPr txBox="1"/>
          <p:nvPr/>
        </p:nvSpPr>
        <p:spPr>
          <a:xfrm>
            <a:off x="777600" y="6269143"/>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b="0" i="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D1F775B7-1D70-484A-9718-F58109D32793}"/>
              </a:ext>
            </a:extLst>
          </p:cNvPr>
          <p:cNvGraphicFramePr/>
          <p:nvPr>
            <p:extLst>
              <p:ext uri="{D42A27DB-BD31-4B8C-83A1-F6EECF244321}">
                <p14:modId xmlns:p14="http://schemas.microsoft.com/office/powerpoint/2010/main" val="4082391759"/>
              </p:ext>
            </p:extLst>
          </p:nvPr>
        </p:nvGraphicFramePr>
        <p:xfrm>
          <a:off x="777601" y="1237895"/>
          <a:ext cx="10896536" cy="4861064"/>
        </p:xfrm>
        <a:graphic>
          <a:graphicData uri="http://schemas.openxmlformats.org/drawingml/2006/chart">
            <c:chart xmlns:c="http://schemas.openxmlformats.org/drawingml/2006/chart" xmlns:r="http://schemas.openxmlformats.org/officeDocument/2006/relationships" r:id="rId2"/>
          </a:graphicData>
        </a:graphic>
      </p:graphicFrame>
      <p:sp>
        <p:nvSpPr>
          <p:cNvPr id="6" name="Puhekupla: Suorakulmio, kulmat pyöristettu 5">
            <a:extLst>
              <a:ext uri="{FF2B5EF4-FFF2-40B4-BE49-F238E27FC236}">
                <a16:creationId xmlns:a16="http://schemas.microsoft.com/office/drawing/2014/main" id="{CC705838-1219-48C1-A335-596FD8EC89B8}"/>
              </a:ext>
            </a:extLst>
          </p:cNvPr>
          <p:cNvSpPr/>
          <p:nvPr/>
        </p:nvSpPr>
        <p:spPr>
          <a:xfrm>
            <a:off x="2605875" y="6016582"/>
            <a:ext cx="7452525" cy="504561"/>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Naiset sanovat miehiä useammin huomioivansa omassa toiminnassaan ympäristön. Iän mukaan tarkasteltuna erot ovat varsin pieniä. Uudellamaalla on selvästi eniten aktiivisesti toimintansa ympäristövaikutuksia rajoittamaan pyrkiviä. Tässäkin hybridi- tai täyssähköauton omaavat poikkeavat muista, heistä selvästi isompi osa sanoo huomioivansa toiminnassaan ympäristön</a:t>
            </a:r>
          </a:p>
        </p:txBody>
      </p:sp>
    </p:spTree>
    <p:extLst>
      <p:ext uri="{BB962C8B-B14F-4D97-AF65-F5344CB8AC3E}">
        <p14:creationId xmlns:p14="http://schemas.microsoft.com/office/powerpoint/2010/main" val="1136502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25984"/>
            <a:ext cx="4939619" cy="423422"/>
          </a:xfrm>
        </p:spPr>
        <p:txBody>
          <a:bodyPr/>
          <a:lstStyle/>
          <a:p>
            <a:r>
              <a:rPr lang="fi-FI" sz="1200" dirty="0">
                <a:solidFill>
                  <a:schemeClr val="bg1">
                    <a:lumMod val="50000"/>
                  </a:schemeClr>
                </a:solidFill>
              </a:rPr>
              <a:t>Oletko vaihtanut sähkönmyyjäyhtiötäsi viimeisen 24 kuukauden aikana? </a:t>
            </a:r>
            <a:r>
              <a:rPr lang="fi-FI" sz="1200" dirty="0">
                <a:solidFill>
                  <a:schemeClr val="accent6">
                    <a:lumMod val="50000"/>
                  </a:schemeClr>
                </a:solidFill>
              </a:rPr>
              <a:t>”KYLLÄ” –vastanneiden osuus.</a:t>
            </a:r>
            <a:endParaRPr lang="fi-FI" sz="12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(KAIKKI</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573036141"/>
              </p:ext>
            </p:extLst>
          </p:nvPr>
        </p:nvGraphicFramePr>
        <p:xfrm>
          <a:off x="777600" y="1349406"/>
          <a:ext cx="5552179" cy="46985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Kaavio 10">
            <a:extLst>
              <a:ext uri="{FF2B5EF4-FFF2-40B4-BE49-F238E27FC236}">
                <a16:creationId xmlns:a16="http://schemas.microsoft.com/office/drawing/2014/main" id="{0ADF39AC-D6CD-4289-8214-8C03FA72DEDA}"/>
              </a:ext>
            </a:extLst>
          </p:cNvPr>
          <p:cNvGraphicFramePr/>
          <p:nvPr>
            <p:extLst>
              <p:ext uri="{D42A27DB-BD31-4B8C-83A1-F6EECF244321}">
                <p14:modId xmlns:p14="http://schemas.microsoft.com/office/powerpoint/2010/main" val="1403069397"/>
              </p:ext>
            </p:extLst>
          </p:nvPr>
        </p:nvGraphicFramePr>
        <p:xfrm>
          <a:off x="5859821" y="1349406"/>
          <a:ext cx="5552179" cy="469859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2E2F2961-4A9A-429D-A592-F66803D0F282}"/>
              </a:ext>
            </a:extLst>
          </p:cNvPr>
          <p:cNvSpPr txBox="1">
            <a:spLocks/>
          </p:cNvSpPr>
          <p:nvPr/>
        </p:nvSpPr>
        <p:spPr>
          <a:xfrm>
            <a:off x="6238847" y="906863"/>
            <a:ext cx="4939619" cy="461665"/>
          </a:xfrm>
          <a:prstGeom prst="rect">
            <a:avLst/>
          </a:prstGeom>
          <a:noFill/>
        </p:spPr>
        <p:txBody>
          <a:bodyPr vert="horz" wrap="square" lIns="91440" tIns="45720" rIns="91440" bIns="45720" rtlCol="0" anchor="ctr" anchorCtr="0">
            <a:spAutoFit/>
          </a:bodyPr>
          <a:lstStyle>
            <a:lvl1pPr marL="0" indent="0" algn="ctr" defTabSz="685800" rtl="0" eaLnBrk="1" latinLnBrk="0" hangingPunct="1">
              <a:lnSpc>
                <a:spcPct val="100000"/>
              </a:lnSpc>
              <a:spcBef>
                <a:spcPts val="0"/>
              </a:spcBef>
              <a:buFont typeface="Arial"/>
              <a:buNone/>
              <a:defRPr sz="1600" b="1" kern="1200" baseline="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fi-FI" sz="1200" dirty="0">
                <a:solidFill>
                  <a:schemeClr val="bg1">
                    <a:lumMod val="50000"/>
                  </a:schemeClr>
                </a:solidFill>
              </a:rPr>
              <a:t>Harkitsetko vaihtavasi sähkönmyyjäyhtiötäsi seuraavan 12 kuukauden aikana? </a:t>
            </a:r>
            <a:r>
              <a:rPr lang="fi-FI" sz="1200" dirty="0">
                <a:solidFill>
                  <a:schemeClr val="accent6">
                    <a:lumMod val="50000"/>
                  </a:schemeClr>
                </a:solidFill>
              </a:rPr>
              <a:t>”KYLLÄ” –vastanneiden osuus.</a:t>
            </a:r>
            <a:endParaRPr lang="fi-FI" sz="1200" b="0" dirty="0">
              <a:solidFill>
                <a:schemeClr val="accent6">
                  <a:lumMod val="50000"/>
                </a:schemeClr>
              </a:solidFill>
            </a:endParaRPr>
          </a:p>
        </p:txBody>
      </p:sp>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2050743" y="6016582"/>
            <a:ext cx="8007658" cy="504561"/>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Lähes joka kolmas sanoo vaihtaneensa sähkönmyyjäyhtiötään kahden vuoden sisällä. Joka seitsemäs harkitsee vaihtavansa tulevan 12 kuukauden aikana. Suurinta sähkönmyyjän vaihtaminen ja myös vaihtohalukkuus tulevan 12 kuukauden aikana on 30-39 –vuotiaiden keskuudessa. Niistä, jotka sanoivat vaihtaneensa sähkön myyjäyhtiötä, joka neljäs (24%) harkitsee vaihtavansa 12 kuukauden sisällä uudestaan ja ei-vaihtaneista vain 12%. </a:t>
            </a:r>
          </a:p>
        </p:txBody>
      </p:sp>
    </p:spTree>
    <p:extLst>
      <p:ext uri="{BB962C8B-B14F-4D97-AF65-F5344CB8AC3E}">
        <p14:creationId xmlns:p14="http://schemas.microsoft.com/office/powerpoint/2010/main" val="230053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83806"/>
            <a:ext cx="10106423" cy="307777"/>
          </a:xfrm>
        </p:spPr>
        <p:txBody>
          <a:bodyPr/>
          <a:lstStyle/>
          <a:p>
            <a:r>
              <a:rPr lang="fi-FI" sz="1400" dirty="0">
                <a:solidFill>
                  <a:schemeClr val="bg1">
                    <a:lumMod val="50000"/>
                  </a:schemeClr>
                </a:solidFill>
              </a:rPr>
              <a:t>Mikä oli ensisijainen syysi vaihtaa sähkönmyyjäyhtiötä?</a:t>
            </a:r>
            <a:endParaRPr lang="fi-FI" sz="14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a:t>
            </a:r>
            <a:r>
              <a:rPr lang="fi-FI" sz="900" dirty="0">
                <a:solidFill>
                  <a:schemeClr val="accent5">
                    <a:lumMod val="50000"/>
                  </a:schemeClr>
                </a:solidFill>
                <a:latin typeface="Arial"/>
              </a:rPr>
              <a:t>on vaihtanut sähkönmyyjäyhtiötä 24kk sisällä</a:t>
            </a:r>
            <a:r>
              <a:rPr lang="fi-FI" sz="900" b="0" i="0" dirty="0">
                <a:solidFill>
                  <a:schemeClr val="accent5">
                    <a:lumMod val="50000"/>
                  </a:schemeClr>
                </a:solidFill>
                <a:latin typeface="Arial"/>
              </a:rPr>
              <a:t>, 299</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1462011321"/>
              </p:ext>
            </p:extLst>
          </p:nvPr>
        </p:nvGraphicFramePr>
        <p:xfrm>
          <a:off x="777600" y="1349406"/>
          <a:ext cx="10532551" cy="4698594"/>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4181383" y="6016582"/>
            <a:ext cx="5877018" cy="504561"/>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Hinta oli pääasiallinen syy lähes joka toisella. Useampi kuin joka toinen siis kuitenkin sanoo pääasialliseksi syyksi jonkun muun kuin hinnan. Sähkönmyyjän aktiivisen myyntityön mainitsee vain yksi vastaaja. </a:t>
            </a:r>
          </a:p>
        </p:txBody>
      </p:sp>
    </p:spTree>
    <p:extLst>
      <p:ext uri="{BB962C8B-B14F-4D97-AF65-F5344CB8AC3E}">
        <p14:creationId xmlns:p14="http://schemas.microsoft.com/office/powerpoint/2010/main" val="183870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10595"/>
            <a:ext cx="10634400" cy="307777"/>
          </a:xfrm>
        </p:spPr>
        <p:txBody>
          <a:bodyPr/>
          <a:lstStyle/>
          <a:p>
            <a:r>
              <a:rPr lang="fi-FI" sz="1400" dirty="0">
                <a:solidFill>
                  <a:schemeClr val="bg1">
                    <a:lumMod val="50000"/>
                  </a:schemeClr>
                </a:solidFill>
              </a:rPr>
              <a:t>Mikä oli ensisijainen syysi vaihtaa sähkönmyyjäyhtiötä?</a:t>
            </a:r>
            <a:endParaRPr lang="fi-FI" sz="1400" b="0" dirty="0">
              <a:solidFill>
                <a:schemeClr val="bg1">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on vaihtanut sähkönmyyjäyhtiötä 24kk sisällä</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2825530566"/>
              </p:ext>
            </p:extLst>
          </p:nvPr>
        </p:nvGraphicFramePr>
        <p:xfrm>
          <a:off x="612559" y="1323000"/>
          <a:ext cx="10692000" cy="4212000"/>
        </p:xfrm>
        <a:graphic>
          <a:graphicData uri="http://schemas.openxmlformats.org/drawingml/2006/table">
            <a:tbl>
              <a:tblPr firstRow="1" bandRow="1">
                <a:tableStyleId>{9D7B26C5-4107-4FEC-AEDC-1716B250A1EF}</a:tableStyleId>
              </a:tblPr>
              <a:tblGrid>
                <a:gridCol w="2124000">
                  <a:extLst>
                    <a:ext uri="{9D8B030D-6E8A-4147-A177-3AD203B41FA5}">
                      <a16:colId xmlns:a16="http://schemas.microsoft.com/office/drawing/2014/main" val="20001"/>
                    </a:ext>
                  </a:extLst>
                </a:gridCol>
                <a:gridCol w="61200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gridCol w="612000">
                  <a:extLst>
                    <a:ext uri="{9D8B030D-6E8A-4147-A177-3AD203B41FA5}">
                      <a16:colId xmlns:a16="http://schemas.microsoft.com/office/drawing/2014/main" val="1934860207"/>
                    </a:ext>
                  </a:extLst>
                </a:gridCol>
                <a:gridCol w="612000">
                  <a:extLst>
                    <a:ext uri="{9D8B030D-6E8A-4147-A177-3AD203B41FA5}">
                      <a16:colId xmlns:a16="http://schemas.microsoft.com/office/drawing/2014/main" val="1287172278"/>
                    </a:ext>
                  </a:extLst>
                </a:gridCol>
                <a:gridCol w="612000">
                  <a:extLst>
                    <a:ext uri="{9D8B030D-6E8A-4147-A177-3AD203B41FA5}">
                      <a16:colId xmlns:a16="http://schemas.microsoft.com/office/drawing/2014/main" val="20005"/>
                    </a:ext>
                  </a:extLst>
                </a:gridCol>
                <a:gridCol w="612000">
                  <a:extLst>
                    <a:ext uri="{9D8B030D-6E8A-4147-A177-3AD203B41FA5}">
                      <a16:colId xmlns:a16="http://schemas.microsoft.com/office/drawing/2014/main" val="20006"/>
                    </a:ext>
                  </a:extLst>
                </a:gridCol>
                <a:gridCol w="612000">
                  <a:extLst>
                    <a:ext uri="{9D8B030D-6E8A-4147-A177-3AD203B41FA5}">
                      <a16:colId xmlns:a16="http://schemas.microsoft.com/office/drawing/2014/main" val="20007"/>
                    </a:ext>
                  </a:extLst>
                </a:gridCol>
                <a:gridCol w="612000">
                  <a:extLst>
                    <a:ext uri="{9D8B030D-6E8A-4147-A177-3AD203B41FA5}">
                      <a16:colId xmlns:a16="http://schemas.microsoft.com/office/drawing/2014/main" val="1311163246"/>
                    </a:ext>
                  </a:extLst>
                </a:gridCol>
                <a:gridCol w="612000">
                  <a:extLst>
                    <a:ext uri="{9D8B030D-6E8A-4147-A177-3AD203B41FA5}">
                      <a16:colId xmlns:a16="http://schemas.microsoft.com/office/drawing/2014/main" val="3085685640"/>
                    </a:ext>
                  </a:extLst>
                </a:gridCol>
                <a:gridCol w="612000">
                  <a:extLst>
                    <a:ext uri="{9D8B030D-6E8A-4147-A177-3AD203B41FA5}">
                      <a16:colId xmlns:a16="http://schemas.microsoft.com/office/drawing/2014/main" val="4258705384"/>
                    </a:ext>
                  </a:extLst>
                </a:gridCol>
                <a:gridCol w="612000">
                  <a:extLst>
                    <a:ext uri="{9D8B030D-6E8A-4147-A177-3AD203B41FA5}">
                      <a16:colId xmlns:a16="http://schemas.microsoft.com/office/drawing/2014/main" val="3293771455"/>
                    </a:ext>
                  </a:extLst>
                </a:gridCol>
                <a:gridCol w="612000">
                  <a:extLst>
                    <a:ext uri="{9D8B030D-6E8A-4147-A177-3AD203B41FA5}">
                      <a16:colId xmlns:a16="http://schemas.microsoft.com/office/drawing/2014/main" val="3789611306"/>
                    </a:ext>
                  </a:extLst>
                </a:gridCol>
                <a:gridCol w="612000">
                  <a:extLst>
                    <a:ext uri="{9D8B030D-6E8A-4147-A177-3AD203B41FA5}">
                      <a16:colId xmlns:a16="http://schemas.microsoft.com/office/drawing/2014/main" val="3465265120"/>
                    </a:ext>
                  </a:extLst>
                </a:gridCol>
              </a:tblGrid>
              <a:tr h="396000">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KAIKKI (N=299)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Nainen (N=146)</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Mies (N=152)</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18-29v (N=52)</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30-39v (N=58)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40-49v (N=47)</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50-59v (N=45)</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60v+ </a:t>
                      </a:r>
                    </a:p>
                    <a:p>
                      <a:pPr algn="ctr" fontAlgn="ctr"/>
                      <a:r>
                        <a:rPr lang="fi-FI" sz="800" b="1" i="0" u="none" strike="noStrike" dirty="0">
                          <a:solidFill>
                            <a:srgbClr val="000000"/>
                          </a:solidFill>
                          <a:effectLst/>
                          <a:latin typeface="Arial" panose="020B0604020202020204" pitchFamily="34" charset="0"/>
                        </a:rPr>
                        <a:t>(N=96)</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Helsinki-Uusimaa (N=92)</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Etelä-Suomi (N=64)</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Länsi-Suomi (N=76)</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Pohjois- ja Itä-Suomi (N=67)</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Kaukolämpö (N=156)</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Sähkölämmitys (N=78)</a:t>
                      </a:r>
                    </a:p>
                  </a:txBody>
                  <a:tcPr marL="7620" marR="7620" marT="7620" marB="0" anchor="ctr"/>
                </a:tc>
                <a:extLst>
                  <a:ext uri="{0D108BD9-81ED-4DB2-BD59-A6C34878D82A}">
                    <a16:rowId xmlns:a16="http://schemas.microsoft.com/office/drawing/2014/main" val="10000"/>
                  </a:ext>
                </a:extLst>
              </a:tr>
              <a:tr h="252000">
                <a:tc>
                  <a:txBody>
                    <a:bodyPr/>
                    <a:lstStyle/>
                    <a:p>
                      <a:pPr algn="ctr" fontAlgn="ctr"/>
                      <a:r>
                        <a:rPr lang="fi-FI" sz="800" b="0" i="0" u="none" strike="noStrike" dirty="0">
                          <a:solidFill>
                            <a:srgbClr val="000000"/>
                          </a:solidFill>
                          <a:effectLst/>
                          <a:latin typeface="Arial" panose="020B0604020202020204" pitchFamily="34" charset="0"/>
                        </a:rPr>
                        <a:t>Sain edullisemman hinnan</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51 %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800" b="0" i="0" u="none" strike="noStrike" dirty="0">
                          <a:solidFill>
                            <a:srgbClr val="000000"/>
                          </a:solidFill>
                          <a:effectLst/>
                          <a:latin typeface="Arial" panose="020B0604020202020204" pitchFamily="34" charset="0"/>
                        </a:rPr>
                        <a:t>Muutos elämäntilanteessa (esim. muutto)</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800" b="0" i="0" u="none" strike="noStrike" dirty="0">
                          <a:solidFill>
                            <a:srgbClr val="000000"/>
                          </a:solidFill>
                          <a:effectLst/>
                          <a:latin typeface="Arial" panose="020B0604020202020204" pitchFamily="34" charset="0"/>
                        </a:rPr>
                        <a:t>Vanhan sopimuksen päättyminen</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800" b="0" i="0" u="none" strike="noStrike" dirty="0">
                          <a:solidFill>
                            <a:srgbClr val="000000"/>
                          </a:solidFill>
                          <a:effectLst/>
                          <a:latin typeface="Arial" panose="020B0604020202020204" pitchFamily="34" charset="0"/>
                        </a:rPr>
                        <a:t>Halusin siirtyä vihreään sähköön</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10005"/>
                  </a:ext>
                </a:extLst>
              </a:tr>
              <a:tr h="324000">
                <a:tc>
                  <a:txBody>
                    <a:bodyPr/>
                    <a:lstStyle/>
                    <a:p>
                      <a:pPr algn="ctr" fontAlgn="ctr"/>
                      <a:r>
                        <a:rPr lang="fi-FI" sz="800" b="0" i="0" u="none" strike="noStrike" dirty="0">
                          <a:solidFill>
                            <a:srgbClr val="000000"/>
                          </a:solidFill>
                          <a:effectLst/>
                          <a:latin typeface="Arial" panose="020B0604020202020204" pitchFamily="34" charset="0"/>
                        </a:rPr>
                        <a:t>Uusi sähköntoimittajani tarjosi houkuttelevan tervetuliaislahjan tai alennuksen</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extLst>
                  <a:ext uri="{0D108BD9-81ED-4DB2-BD59-A6C34878D82A}">
                    <a16:rowId xmlns:a16="http://schemas.microsoft.com/office/drawing/2014/main" val="10006"/>
                  </a:ext>
                </a:extLst>
              </a:tr>
              <a:tr h="252000">
                <a:tc>
                  <a:txBody>
                    <a:bodyPr/>
                    <a:lstStyle/>
                    <a:p>
                      <a:pPr algn="ctr" fontAlgn="ctr"/>
                      <a:r>
                        <a:rPr lang="fi-FI" sz="800" b="0" i="0" u="none" strike="noStrike" dirty="0">
                          <a:solidFill>
                            <a:srgbClr val="000000"/>
                          </a:solidFill>
                          <a:effectLst/>
                          <a:latin typeface="Arial" panose="020B0604020202020204" pitchFamily="34" charset="0"/>
                        </a:rPr>
                        <a:t>Halu vaihtaa paikalliseen sähkönmyyjään</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extLst>
                  <a:ext uri="{0D108BD9-81ED-4DB2-BD59-A6C34878D82A}">
                    <a16:rowId xmlns:a16="http://schemas.microsoft.com/office/drawing/2014/main" val="10007"/>
                  </a:ext>
                </a:extLst>
              </a:tr>
              <a:tr h="252000">
                <a:tc>
                  <a:txBody>
                    <a:bodyPr/>
                    <a:lstStyle/>
                    <a:p>
                      <a:pPr algn="ctr" fontAlgn="ctr"/>
                      <a:r>
                        <a:rPr lang="fi-FI" sz="800" b="0" i="0" u="none" strike="noStrike" dirty="0">
                          <a:solidFill>
                            <a:srgbClr val="000000"/>
                          </a:solidFill>
                          <a:effectLst/>
                          <a:latin typeface="Arial" panose="020B0604020202020204" pitchFamily="34" charset="0"/>
                        </a:rPr>
                        <a:t>Uusi toimittaja tarjoaa parempaa palvelua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949611991"/>
                  </a:ext>
                </a:extLst>
              </a:tr>
              <a:tr h="252000">
                <a:tc>
                  <a:txBody>
                    <a:bodyPr/>
                    <a:lstStyle/>
                    <a:p>
                      <a:pPr algn="ctr" fontAlgn="ctr"/>
                      <a:r>
                        <a:rPr lang="fi-FI" sz="800" b="0" i="0" u="none" strike="noStrike" dirty="0">
                          <a:solidFill>
                            <a:srgbClr val="000000"/>
                          </a:solidFill>
                          <a:effectLst/>
                          <a:latin typeface="Arial" panose="020B0604020202020204" pitchFamily="34" charset="0"/>
                        </a:rPr>
                        <a:t>Paremmat ehdot (muu kuin hinta)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1233209388"/>
                  </a:ext>
                </a:extLst>
              </a:tr>
              <a:tr h="252000">
                <a:tc>
                  <a:txBody>
                    <a:bodyPr/>
                    <a:lstStyle/>
                    <a:p>
                      <a:pPr algn="ctr" fontAlgn="ctr"/>
                      <a:r>
                        <a:rPr lang="fi-FI" sz="800" b="0" i="0" u="none" strike="noStrike" dirty="0">
                          <a:solidFill>
                            <a:srgbClr val="000000"/>
                          </a:solidFill>
                          <a:effectLst/>
                          <a:latin typeface="Arial" panose="020B0604020202020204" pitchFamily="34" charset="0"/>
                        </a:rPr>
                        <a:t>Uusi toimittajani vaikuttaa luotettavammalta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591014544"/>
                  </a:ext>
                </a:extLst>
              </a:tr>
              <a:tr h="324000">
                <a:tc>
                  <a:txBody>
                    <a:bodyPr/>
                    <a:lstStyle/>
                    <a:p>
                      <a:pPr algn="ctr" fontAlgn="ctr"/>
                      <a:r>
                        <a:rPr lang="fi-FI" sz="800" b="0" i="0" u="none" strike="noStrike" dirty="0">
                          <a:solidFill>
                            <a:srgbClr val="000000"/>
                          </a:solidFill>
                          <a:effectLst/>
                          <a:latin typeface="Arial" panose="020B0604020202020204" pitchFamily="34" charset="0"/>
                        </a:rPr>
                        <a:t>Ystäväni tai perheenjäseneni suositteli minua vaihtamaan</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extLst>
                  <a:ext uri="{0D108BD9-81ED-4DB2-BD59-A6C34878D82A}">
                    <a16:rowId xmlns:a16="http://schemas.microsoft.com/office/drawing/2014/main" val="3700954989"/>
                  </a:ext>
                </a:extLst>
              </a:tr>
              <a:tr h="252000">
                <a:tc>
                  <a:txBody>
                    <a:bodyPr/>
                    <a:lstStyle/>
                    <a:p>
                      <a:pPr algn="ctr" fontAlgn="ctr"/>
                      <a:r>
                        <a:rPr lang="fi-FI" sz="800" b="0" i="0" u="none" strike="noStrike" dirty="0">
                          <a:solidFill>
                            <a:srgbClr val="000000"/>
                          </a:solidFill>
                          <a:effectLst/>
                          <a:latin typeface="Arial" panose="020B0604020202020204" pitchFamily="34" charset="0"/>
                        </a:rPr>
                        <a:t>Uuden sähkönmyyjän aktiivinen myyntityö</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1310817396"/>
                  </a:ext>
                </a:extLst>
              </a:tr>
              <a:tr h="396000">
                <a:tc>
                  <a:txBody>
                    <a:bodyPr/>
                    <a:lstStyle/>
                    <a:p>
                      <a:pPr algn="ctr" fontAlgn="ctr"/>
                      <a:r>
                        <a:rPr lang="fi-FI" sz="800" b="0" i="0" u="none" strike="noStrike" dirty="0">
                          <a:solidFill>
                            <a:srgbClr val="000000"/>
                          </a:solidFill>
                          <a:effectLst/>
                          <a:latin typeface="Arial" panose="020B0604020202020204" pitchFamily="34" charset="0"/>
                        </a:rPr>
                        <a:t>Uusi sähköntoimittajani pystyi tarjoamaan minulle tuotteen tai palvelun, jota vanha toimittajani ei voinut, minkä tuotteen/palvelun:</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4037956276"/>
                  </a:ext>
                </a:extLst>
              </a:tr>
              <a:tr h="252000">
                <a:tc>
                  <a:txBody>
                    <a:bodyPr/>
                    <a:lstStyle/>
                    <a:p>
                      <a:pPr algn="ctr" fontAlgn="ctr"/>
                      <a:r>
                        <a:rPr lang="fi-FI" sz="800" b="0" i="0" u="none" strike="noStrike" dirty="0">
                          <a:solidFill>
                            <a:srgbClr val="000000"/>
                          </a:solidFill>
                          <a:effectLst/>
                          <a:latin typeface="Arial" panose="020B0604020202020204" pitchFamily="34" charset="0"/>
                        </a:rPr>
                        <a:t>Muu syy</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extLst>
                  <a:ext uri="{0D108BD9-81ED-4DB2-BD59-A6C34878D82A}">
                    <a16:rowId xmlns:a16="http://schemas.microsoft.com/office/drawing/2014/main" val="2955397853"/>
                  </a:ext>
                </a:extLst>
              </a:tr>
              <a:tr h="252000">
                <a:tc>
                  <a:txBody>
                    <a:bodyPr/>
                    <a:lstStyle/>
                    <a:p>
                      <a:pPr algn="ctr" fontAlgn="ctr"/>
                      <a:r>
                        <a:rPr lang="fi-FI" sz="8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10008"/>
                  </a:ext>
                </a:extLst>
              </a:tr>
            </a:tbl>
          </a:graphicData>
        </a:graphic>
      </p:graphicFrame>
      <p:sp>
        <p:nvSpPr>
          <p:cNvPr id="7" name="Puhekupla: Suorakulmio, kulmat pyöristettu 6">
            <a:extLst>
              <a:ext uri="{FF2B5EF4-FFF2-40B4-BE49-F238E27FC236}">
                <a16:creationId xmlns:a16="http://schemas.microsoft.com/office/drawing/2014/main" id="{8DF597CD-48EC-4BEE-8700-2A2793BB9FF7}"/>
              </a:ext>
            </a:extLst>
          </p:cNvPr>
          <p:cNvSpPr/>
          <p:nvPr/>
        </p:nvSpPr>
        <p:spPr>
          <a:xfrm>
            <a:off x="4065972" y="5871702"/>
            <a:ext cx="4838332" cy="352595"/>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Nuorimmilla muutos elämäntilanteessa on ollut hintaakin yleisempi vaihdon syy. </a:t>
            </a:r>
          </a:p>
        </p:txBody>
      </p:sp>
    </p:spTree>
    <p:extLst>
      <p:ext uri="{BB962C8B-B14F-4D97-AF65-F5344CB8AC3E}">
        <p14:creationId xmlns:p14="http://schemas.microsoft.com/office/powerpoint/2010/main" val="293179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83806"/>
            <a:ext cx="9840093" cy="307777"/>
          </a:xfrm>
        </p:spPr>
        <p:txBody>
          <a:bodyPr/>
          <a:lstStyle/>
          <a:p>
            <a:r>
              <a:rPr lang="fi-FI" sz="1400" dirty="0">
                <a:solidFill>
                  <a:schemeClr val="bg1">
                    <a:lumMod val="50000"/>
                  </a:schemeClr>
                </a:solidFill>
              </a:rPr>
              <a:t>Harkitsetko kotisi lämmitysjärjestelmään muutoksia? </a:t>
            </a:r>
            <a:r>
              <a:rPr lang="fi-FI" sz="1400" dirty="0">
                <a:solidFill>
                  <a:schemeClr val="accent6">
                    <a:lumMod val="50000"/>
                  </a:schemeClr>
                </a:solidFill>
              </a:rPr>
              <a:t>”KYLLÄ” –vastanneiden osuus.</a:t>
            </a:r>
            <a:endParaRPr lang="fi-FI" sz="14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(KAIKKI</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558649813"/>
              </p:ext>
            </p:extLst>
          </p:nvPr>
        </p:nvGraphicFramePr>
        <p:xfrm>
          <a:off x="777600" y="1349406"/>
          <a:ext cx="10634400" cy="4698594"/>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2663301" y="6016582"/>
            <a:ext cx="6232124" cy="504561"/>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Öljylämmityksen omaavista peräti kaksi viidestä harkitsee muutoksia kotinsa lämmitysjärjestelmään. Myös puu- ja sähkölämmitteisissä kotitalouksissa muutosten harkinta on keskimääräistä yleisempää.</a:t>
            </a:r>
          </a:p>
        </p:txBody>
      </p:sp>
    </p:spTree>
    <p:extLst>
      <p:ext uri="{BB962C8B-B14F-4D97-AF65-F5344CB8AC3E}">
        <p14:creationId xmlns:p14="http://schemas.microsoft.com/office/powerpoint/2010/main" val="26636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83806"/>
            <a:ext cx="9840093" cy="307777"/>
          </a:xfrm>
        </p:spPr>
        <p:txBody>
          <a:bodyPr/>
          <a:lstStyle/>
          <a:p>
            <a:r>
              <a:rPr lang="fi-FI" sz="1400" dirty="0">
                <a:solidFill>
                  <a:schemeClr val="bg1">
                    <a:lumMod val="50000"/>
                  </a:schemeClr>
                </a:solidFill>
              </a:rPr>
              <a:t>Mitä muutoksia kotisi lämmitysjärjestelmään harkitset?</a:t>
            </a:r>
            <a:endParaRPr lang="fi-FI" sz="14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a:t>
            </a:r>
            <a:r>
              <a:rPr lang="fi-FI" sz="900" dirty="0">
                <a:solidFill>
                  <a:schemeClr val="accent5">
                    <a:lumMod val="50000"/>
                  </a:schemeClr>
                </a:solidFill>
                <a:latin typeface="Arial"/>
              </a:rPr>
              <a:t>harkitsee muutoksia kotinsa lämmitysjärjestelmään</a:t>
            </a:r>
            <a:r>
              <a:rPr lang="fi-FI" sz="900" b="0" i="0" dirty="0">
                <a:solidFill>
                  <a:schemeClr val="accent5">
                    <a:lumMod val="50000"/>
                  </a:schemeClr>
                </a:solidFill>
                <a:latin typeface="Arial"/>
              </a:rPr>
              <a:t>, 68</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2643097672"/>
              </p:ext>
            </p:extLst>
          </p:nvPr>
        </p:nvGraphicFramePr>
        <p:xfrm>
          <a:off x="777600" y="1349406"/>
          <a:ext cx="10634400" cy="4698594"/>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4376690" y="6016582"/>
            <a:ext cx="5468645" cy="504561"/>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Ilmalämpöpumppu on harkinnassa joka toisella, joka harkitsee muutoksia kotinsa lämmitysjärjestelmään. Maalämpöä heistä harkitsee joka kolmas ja muut muutossuunnitelmat ovat varsin harvinaisia.</a:t>
            </a:r>
          </a:p>
        </p:txBody>
      </p:sp>
    </p:spTree>
    <p:extLst>
      <p:ext uri="{BB962C8B-B14F-4D97-AF65-F5344CB8AC3E}">
        <p14:creationId xmlns:p14="http://schemas.microsoft.com/office/powerpoint/2010/main" val="2904905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876085"/>
            <a:ext cx="9840093" cy="523220"/>
          </a:xfrm>
        </p:spPr>
        <p:txBody>
          <a:bodyPr/>
          <a:lstStyle/>
          <a:p>
            <a:r>
              <a:rPr lang="fi-FI" sz="1400" dirty="0">
                <a:solidFill>
                  <a:schemeClr val="bg1">
                    <a:lumMod val="50000"/>
                  </a:schemeClr>
                </a:solidFill>
              </a:rPr>
              <a:t>Käytätkö energiankulutuksesi hallintaan välineitä (</a:t>
            </a:r>
            <a:r>
              <a:rPr lang="fi-FI" sz="1000" dirty="0">
                <a:solidFill>
                  <a:schemeClr val="bg1">
                    <a:lumMod val="50000"/>
                  </a:schemeClr>
                </a:solidFill>
              </a:rPr>
              <a:t>esim. älykäs termostaatti tai sovellus älypuhelimellasi, jonka avulla voit ohjelmoida ja hallita lämmitysjärjestelmääsi etänä tai tarkastella kulutustasi reaaliajassa</a:t>
            </a:r>
            <a:r>
              <a:rPr lang="fi-FI" sz="1400" dirty="0">
                <a:solidFill>
                  <a:schemeClr val="bg1">
                    <a:lumMod val="50000"/>
                  </a:schemeClr>
                </a:solidFill>
              </a:rPr>
              <a:t>)?</a:t>
            </a:r>
            <a:r>
              <a:rPr lang="fi-FI" sz="1400" dirty="0">
                <a:solidFill>
                  <a:schemeClr val="accent6">
                    <a:lumMod val="50000"/>
                  </a:schemeClr>
                </a:solidFill>
              </a:rPr>
              <a:t> ”KYLLÄ” –vastanneiden osuus.</a:t>
            </a:r>
            <a:endParaRPr lang="fi-FI" sz="14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(KAIKKI</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207109938"/>
              </p:ext>
            </p:extLst>
          </p:nvPr>
        </p:nvGraphicFramePr>
        <p:xfrm>
          <a:off x="777600" y="1465390"/>
          <a:ext cx="10634400" cy="4582610"/>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2663301" y="6016582"/>
            <a:ext cx="6676008" cy="400749"/>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Vain joka kahdeskymmenesviides sanoo käyttävänsä välineitä energiankulutuksensa hallintaan. Erillisessä Excel-taulukossa on listattu kaikki vastaukset kysymykseen mitä välinettä käyttää.</a:t>
            </a:r>
          </a:p>
        </p:txBody>
      </p:sp>
    </p:spTree>
    <p:extLst>
      <p:ext uri="{BB962C8B-B14F-4D97-AF65-F5344CB8AC3E}">
        <p14:creationId xmlns:p14="http://schemas.microsoft.com/office/powerpoint/2010/main" val="346779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40A4D99A-DEAD-4D2E-B262-781B3C5E9EB2}"/>
              </a:ext>
            </a:extLst>
          </p:cNvPr>
          <p:cNvSpPr>
            <a:spLocks noGrp="1"/>
          </p:cNvSpPr>
          <p:nvPr>
            <p:ph type="body" sz="quarter" idx="11"/>
          </p:nvPr>
        </p:nvSpPr>
        <p:spPr>
          <a:xfrm>
            <a:off x="4674638" y="1371600"/>
            <a:ext cx="7077096" cy="4912208"/>
          </a:xfrm>
        </p:spPr>
        <p:txBody>
          <a:bodyPr>
            <a:noAutofit/>
          </a:bodyPr>
          <a:lstStyle/>
          <a:p>
            <a:pPr marL="342900" indent="-342900">
              <a:lnSpc>
                <a:spcPct val="120000"/>
              </a:lnSpc>
              <a:spcAft>
                <a:spcPts val="600"/>
              </a:spcAft>
              <a:buFont typeface="Wingdings" panose="05000000000000000000" pitchFamily="2" charset="2"/>
              <a:buChar char="ü"/>
            </a:pPr>
            <a:r>
              <a:rPr lang="fi-FI" sz="1100" b="1" dirty="0">
                <a:solidFill>
                  <a:srgbClr val="000000"/>
                </a:solidFill>
              </a:rPr>
              <a:t>YouGov Finland* </a:t>
            </a:r>
            <a:r>
              <a:rPr lang="fi-FI" sz="1100" dirty="0">
                <a:solidFill>
                  <a:srgbClr val="000000"/>
                </a:solidFill>
              </a:rPr>
              <a:t>on toteuttanut tämän kyselytutkimuksen </a:t>
            </a:r>
            <a:r>
              <a:rPr lang="fi-FI" sz="1100" b="1" dirty="0">
                <a:solidFill>
                  <a:srgbClr val="000000"/>
                </a:solidFill>
              </a:rPr>
              <a:t>Energiateollisuus ry:n  </a:t>
            </a:r>
            <a:r>
              <a:rPr lang="fi-FI" sz="1100" dirty="0">
                <a:solidFill>
                  <a:srgbClr val="000000"/>
                </a:solidFill>
              </a:rPr>
              <a:t>toimeksiannosta. </a:t>
            </a:r>
            <a:r>
              <a:rPr lang="fi-FI" sz="1000" i="1" dirty="0">
                <a:solidFill>
                  <a:srgbClr val="000000"/>
                </a:solidFill>
              </a:rPr>
              <a:t>(Tämä tieto pyydetään kertomaan tuloksia mahdollisesti julkistettaessa). </a:t>
            </a:r>
          </a:p>
          <a:p>
            <a:pPr lvl="1" algn="ctr">
              <a:lnSpc>
                <a:spcPct val="100000"/>
              </a:lnSpc>
              <a:spcBef>
                <a:spcPts val="600"/>
              </a:spcBef>
              <a:spcAft>
                <a:spcPts val="1200"/>
              </a:spcAft>
            </a:pPr>
            <a:r>
              <a:rPr lang="fi-FI" sz="1400" b="1" i="1" dirty="0">
                <a:solidFill>
                  <a:schemeClr val="tx1">
                    <a:lumMod val="50000"/>
                    <a:lumOff val="50000"/>
                  </a:schemeClr>
                </a:solidFill>
                <a:latin typeface="+mn-lt"/>
              </a:rPr>
              <a:t>Kyselytutkimuksen tavoitteena oli selvittää suomalaisten tekemiä energiaan liittyviä ratkaisuja sekä tietämystä, mielipiteitä ja kokemuksia energia-alan uusiin palveluihin liittyen. </a:t>
            </a:r>
            <a:endParaRPr lang="fi-FI" sz="1000" b="1" i="1" dirty="0">
              <a:solidFill>
                <a:schemeClr val="tx1">
                  <a:lumMod val="50000"/>
                  <a:lumOff val="50000"/>
                </a:schemeClr>
              </a:solidFill>
              <a:latin typeface="+mn-lt"/>
            </a:endParaRPr>
          </a:p>
          <a:p>
            <a:pPr marL="342900" indent="-342900">
              <a:lnSpc>
                <a:spcPct val="120000"/>
              </a:lnSpc>
              <a:spcAft>
                <a:spcPts val="600"/>
              </a:spcAft>
              <a:buFont typeface="Wingdings" panose="05000000000000000000" pitchFamily="2" charset="2"/>
              <a:buChar char="ü"/>
            </a:pPr>
            <a:r>
              <a:rPr lang="fi-FI" sz="1100" dirty="0">
                <a:solidFill>
                  <a:srgbClr val="000000"/>
                </a:solidFill>
              </a:rPr>
              <a:t>Kyselytutkimuksen tiedot kerättiin sähköisenä kyselynä 8.9 – 10.9.2021 välisenä aikana YouGovin kuluttajapaneelissa.</a:t>
            </a:r>
          </a:p>
          <a:p>
            <a:pPr marL="342900" indent="-342900">
              <a:lnSpc>
                <a:spcPct val="120000"/>
              </a:lnSpc>
              <a:spcAft>
                <a:spcPts val="600"/>
              </a:spcAft>
              <a:buFont typeface="Wingdings" panose="05000000000000000000" pitchFamily="2" charset="2"/>
              <a:buChar char="ü"/>
            </a:pPr>
            <a:r>
              <a:rPr lang="fi-FI" sz="1100" dirty="0">
                <a:solidFill>
                  <a:srgbClr val="000000"/>
                </a:solidFill>
              </a:rPr>
              <a:t>Tutkimuksen kohderyhmään kuuluvat 18 vuotta täyttäneet suomalaiset. Lähtöotos muodostettiin ja lopullinen vastaajajoukko painotettiin suomalaista aikuisväestöä edustavaksi iän (18v+), sukupuolen ja asuinpaikan mukaan.</a:t>
            </a:r>
          </a:p>
          <a:p>
            <a:pPr marL="342900" indent="-342900">
              <a:lnSpc>
                <a:spcPct val="120000"/>
              </a:lnSpc>
              <a:spcAft>
                <a:spcPts val="600"/>
              </a:spcAft>
              <a:buFont typeface="Wingdings" panose="05000000000000000000" pitchFamily="2" charset="2"/>
              <a:buChar char="ü"/>
            </a:pPr>
            <a:r>
              <a:rPr lang="fi-FI" sz="1100" dirty="0">
                <a:solidFill>
                  <a:srgbClr val="000000"/>
                </a:solidFill>
              </a:rPr>
              <a:t>Kokonaisvastaajamäärä on 1000. </a:t>
            </a:r>
          </a:p>
          <a:p>
            <a:pPr marL="342900" indent="-342900">
              <a:lnSpc>
                <a:spcPct val="120000"/>
              </a:lnSpc>
              <a:spcAft>
                <a:spcPts val="600"/>
              </a:spcAft>
              <a:buFont typeface="Wingdings" panose="05000000000000000000" pitchFamily="2" charset="2"/>
              <a:buChar char="ü"/>
            </a:pPr>
            <a:r>
              <a:rPr lang="fi-FI" sz="1100" dirty="0">
                <a:solidFill>
                  <a:srgbClr val="000000"/>
                </a:solidFill>
              </a:rPr>
              <a:t>Kokonaistuloksissa (N=1000) keskimääräinen virhemarginaali on noin ±3 %-yksikköä suuntaansa (95%:n luottamustasolla). </a:t>
            </a:r>
          </a:p>
          <a:p>
            <a:pPr marL="342900" indent="-342900">
              <a:lnSpc>
                <a:spcPct val="120000"/>
              </a:lnSpc>
              <a:spcAft>
                <a:spcPts val="600"/>
              </a:spcAft>
              <a:buFont typeface="Wingdings" panose="05000000000000000000" pitchFamily="2" charset="2"/>
              <a:buChar char="ü"/>
            </a:pPr>
            <a:r>
              <a:rPr lang="fi-FI" sz="1100" dirty="0">
                <a:solidFill>
                  <a:srgbClr val="000000"/>
                </a:solidFill>
              </a:rPr>
              <a:t>Erillisessä Excel-raportissa esitetään tulokset ristiintaulukoituna. </a:t>
            </a:r>
          </a:p>
          <a:p>
            <a:pPr marL="171450" indent="-171450">
              <a:lnSpc>
                <a:spcPct val="120000"/>
              </a:lnSpc>
              <a:buFont typeface="Arial" panose="020B0604020202020204" pitchFamily="34" charset="0"/>
              <a:buChar char="•"/>
            </a:pPr>
            <a:endParaRPr lang="fi-FI" sz="1100" dirty="0">
              <a:solidFill>
                <a:srgbClr val="000000"/>
              </a:solidFill>
            </a:endParaRPr>
          </a:p>
          <a:p>
            <a:pPr marL="171450" indent="-171450">
              <a:lnSpc>
                <a:spcPct val="120000"/>
              </a:lnSpc>
              <a:buFont typeface="Arial" panose="020B0604020202020204" pitchFamily="34" charset="0"/>
              <a:buChar char="•"/>
            </a:pPr>
            <a:r>
              <a:rPr lang="fi-FI" sz="1000" i="1" dirty="0">
                <a:solidFill>
                  <a:srgbClr val="000000"/>
                </a:solidFill>
              </a:rPr>
              <a:t>*Sales Questor Oy edustaa Suomessa YouGovin tutkimuspalveluja. Projektin vastuuhenkilönä Sales Questor Oy:ssä on toiminut Ville Haikola (p. 040 7722651).</a:t>
            </a:r>
          </a:p>
        </p:txBody>
      </p:sp>
      <p:sp>
        <p:nvSpPr>
          <p:cNvPr id="8" name="Tekstin paikkamerkki 7">
            <a:extLst>
              <a:ext uri="{FF2B5EF4-FFF2-40B4-BE49-F238E27FC236}">
                <a16:creationId xmlns:a16="http://schemas.microsoft.com/office/drawing/2014/main" id="{69FA49AB-3201-4606-8D72-30D51B5A7653}"/>
              </a:ext>
            </a:extLst>
          </p:cNvPr>
          <p:cNvSpPr>
            <a:spLocks noGrp="1"/>
          </p:cNvSpPr>
          <p:nvPr>
            <p:ph type="body" sz="quarter" idx="12"/>
          </p:nvPr>
        </p:nvSpPr>
        <p:spPr>
          <a:xfrm>
            <a:off x="4577424" y="793342"/>
            <a:ext cx="6613526" cy="369332"/>
          </a:xfrm>
        </p:spPr>
        <p:txBody>
          <a:bodyPr>
            <a:normAutofit/>
          </a:bodyPr>
          <a:lstStyle/>
          <a:p>
            <a:r>
              <a:rPr lang="fi-FI" sz="1800" b="1" dirty="0">
                <a:solidFill>
                  <a:schemeClr val="bg1">
                    <a:lumMod val="50000"/>
                  </a:schemeClr>
                </a:solidFill>
                <a:latin typeface="+mj-lt"/>
              </a:rPr>
              <a:t>Johdanto</a:t>
            </a:r>
          </a:p>
        </p:txBody>
      </p:sp>
      <p:sp>
        <p:nvSpPr>
          <p:cNvPr id="11" name="Tekstiruutu 10">
            <a:extLst>
              <a:ext uri="{FF2B5EF4-FFF2-40B4-BE49-F238E27FC236}">
                <a16:creationId xmlns:a16="http://schemas.microsoft.com/office/drawing/2014/main" id="{F670F97F-AFA4-4E2E-A40B-7C9F53893884}"/>
              </a:ext>
            </a:extLst>
          </p:cNvPr>
          <p:cNvSpPr txBox="1"/>
          <p:nvPr/>
        </p:nvSpPr>
        <p:spPr>
          <a:xfrm>
            <a:off x="395760" y="2967335"/>
            <a:ext cx="3551068" cy="923330"/>
          </a:xfrm>
          <a:prstGeom prst="rect">
            <a:avLst/>
          </a:prstGeom>
          <a:noFill/>
        </p:spPr>
        <p:txBody>
          <a:bodyPr wrap="square" rtlCol="0" anchor="ctr">
            <a:spAutoFit/>
          </a:bodyPr>
          <a:lstStyle/>
          <a:p>
            <a:pPr algn="ctr"/>
            <a:r>
              <a:rPr lang="fi-FI" b="1" dirty="0"/>
              <a:t>Kuluttajakysely energiamurroksesta ja uusista palveluista </a:t>
            </a:r>
            <a:r>
              <a:rPr lang="da-DK" b="1" dirty="0"/>
              <a:t> </a:t>
            </a:r>
          </a:p>
        </p:txBody>
      </p:sp>
      <p:sp>
        <p:nvSpPr>
          <p:cNvPr id="6" name="Title 1">
            <a:extLst>
              <a:ext uri="{FF2B5EF4-FFF2-40B4-BE49-F238E27FC236}">
                <a16:creationId xmlns:a16="http://schemas.microsoft.com/office/drawing/2014/main" id="{7580C722-689B-48A4-8FC3-D4BE764C5DF7}"/>
              </a:ext>
            </a:extLst>
          </p:cNvPr>
          <p:cNvSpPr>
            <a:spLocks noGrp="1"/>
          </p:cNvSpPr>
          <p:nvPr>
            <p:ph type="title"/>
          </p:nvPr>
        </p:nvSpPr>
        <p:spPr>
          <a:xfrm>
            <a:off x="4475238" y="204860"/>
            <a:ext cx="6964287" cy="369332"/>
          </a:xfrm>
        </p:spPr>
        <p:txBody>
          <a:bodyPr>
            <a:normAutofit/>
          </a:bodyPr>
          <a:lstStyle/>
          <a:p>
            <a:r>
              <a:rPr lang="fi-FI" sz="1400" dirty="0">
                <a:solidFill>
                  <a:schemeClr val="bg1">
                    <a:lumMod val="50000"/>
                  </a:schemeClr>
                </a:solidFill>
              </a:rPr>
              <a:t>Kuluttajakysely energiamurroksesta ja uusista palveluista  – syyskuu 2021</a:t>
            </a:r>
            <a:endParaRPr lang="da-DK" sz="1400" dirty="0">
              <a:solidFill>
                <a:schemeClr val="bg1">
                  <a:lumMod val="50000"/>
                </a:schemeClr>
              </a:solidFill>
            </a:endParaRPr>
          </a:p>
        </p:txBody>
      </p:sp>
      <p:pic>
        <p:nvPicPr>
          <p:cNvPr id="1026" name="Picture 2" descr="Hehkulamput, Valo, Idea, Energiaa">
            <a:extLst>
              <a:ext uri="{FF2B5EF4-FFF2-40B4-BE49-F238E27FC236}">
                <a16:creationId xmlns:a16="http://schemas.microsoft.com/office/drawing/2014/main" id="{566B5B33-EA93-4749-870C-D13A26463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3324"/>
            <a:ext cx="4342589" cy="244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2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10595"/>
            <a:ext cx="10634400" cy="307777"/>
          </a:xfrm>
        </p:spPr>
        <p:txBody>
          <a:bodyPr/>
          <a:lstStyle/>
          <a:p>
            <a:r>
              <a:rPr lang="fi-FI" sz="1400" dirty="0">
                <a:solidFill>
                  <a:schemeClr val="bg1">
                    <a:lumMod val="50000"/>
                  </a:schemeClr>
                </a:solidFill>
              </a:rPr>
              <a:t>Käytätkö joitain laitteita oman sähkön tuottamiseen?</a:t>
            </a:r>
            <a:endParaRPr lang="fi-FI" sz="1400" b="0" dirty="0">
              <a:solidFill>
                <a:schemeClr val="bg1">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b="0" i="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1607209600"/>
              </p:ext>
            </p:extLst>
          </p:nvPr>
        </p:nvGraphicFramePr>
        <p:xfrm>
          <a:off x="612558" y="1323000"/>
          <a:ext cx="10799444" cy="1800000"/>
        </p:xfrm>
        <a:graphic>
          <a:graphicData uri="http://schemas.openxmlformats.org/drawingml/2006/table">
            <a:tbl>
              <a:tblPr firstRow="1" bandRow="1">
                <a:tableStyleId>{9D7B26C5-4107-4FEC-AEDC-1716B250A1EF}</a:tableStyleId>
              </a:tblPr>
              <a:tblGrid>
                <a:gridCol w="2422688">
                  <a:extLst>
                    <a:ext uri="{9D8B030D-6E8A-4147-A177-3AD203B41FA5}">
                      <a16:colId xmlns:a16="http://schemas.microsoft.com/office/drawing/2014/main" val="20001"/>
                    </a:ext>
                  </a:extLst>
                </a:gridCol>
                <a:gridCol w="698063">
                  <a:extLst>
                    <a:ext uri="{9D8B030D-6E8A-4147-A177-3AD203B41FA5}">
                      <a16:colId xmlns:a16="http://schemas.microsoft.com/office/drawing/2014/main" val="20002"/>
                    </a:ext>
                  </a:extLst>
                </a:gridCol>
                <a:gridCol w="698063">
                  <a:extLst>
                    <a:ext uri="{9D8B030D-6E8A-4147-A177-3AD203B41FA5}">
                      <a16:colId xmlns:a16="http://schemas.microsoft.com/office/drawing/2014/main" val="20003"/>
                    </a:ext>
                  </a:extLst>
                </a:gridCol>
                <a:gridCol w="698063">
                  <a:extLst>
                    <a:ext uri="{9D8B030D-6E8A-4147-A177-3AD203B41FA5}">
                      <a16:colId xmlns:a16="http://schemas.microsoft.com/office/drawing/2014/main" val="20004"/>
                    </a:ext>
                  </a:extLst>
                </a:gridCol>
                <a:gridCol w="698063">
                  <a:extLst>
                    <a:ext uri="{9D8B030D-6E8A-4147-A177-3AD203B41FA5}">
                      <a16:colId xmlns:a16="http://schemas.microsoft.com/office/drawing/2014/main" val="1934860207"/>
                    </a:ext>
                  </a:extLst>
                </a:gridCol>
                <a:gridCol w="698063">
                  <a:extLst>
                    <a:ext uri="{9D8B030D-6E8A-4147-A177-3AD203B41FA5}">
                      <a16:colId xmlns:a16="http://schemas.microsoft.com/office/drawing/2014/main" val="1287172278"/>
                    </a:ext>
                  </a:extLst>
                </a:gridCol>
                <a:gridCol w="698063">
                  <a:extLst>
                    <a:ext uri="{9D8B030D-6E8A-4147-A177-3AD203B41FA5}">
                      <a16:colId xmlns:a16="http://schemas.microsoft.com/office/drawing/2014/main" val="20005"/>
                    </a:ext>
                  </a:extLst>
                </a:gridCol>
                <a:gridCol w="698063">
                  <a:extLst>
                    <a:ext uri="{9D8B030D-6E8A-4147-A177-3AD203B41FA5}">
                      <a16:colId xmlns:a16="http://schemas.microsoft.com/office/drawing/2014/main" val="20006"/>
                    </a:ext>
                  </a:extLst>
                </a:gridCol>
                <a:gridCol w="698063">
                  <a:extLst>
                    <a:ext uri="{9D8B030D-6E8A-4147-A177-3AD203B41FA5}">
                      <a16:colId xmlns:a16="http://schemas.microsoft.com/office/drawing/2014/main" val="20007"/>
                    </a:ext>
                  </a:extLst>
                </a:gridCol>
                <a:gridCol w="698063">
                  <a:extLst>
                    <a:ext uri="{9D8B030D-6E8A-4147-A177-3AD203B41FA5}">
                      <a16:colId xmlns:a16="http://schemas.microsoft.com/office/drawing/2014/main" val="1311163246"/>
                    </a:ext>
                  </a:extLst>
                </a:gridCol>
                <a:gridCol w="698063">
                  <a:extLst>
                    <a:ext uri="{9D8B030D-6E8A-4147-A177-3AD203B41FA5}">
                      <a16:colId xmlns:a16="http://schemas.microsoft.com/office/drawing/2014/main" val="3085685640"/>
                    </a:ext>
                  </a:extLst>
                </a:gridCol>
                <a:gridCol w="698063">
                  <a:extLst>
                    <a:ext uri="{9D8B030D-6E8A-4147-A177-3AD203B41FA5}">
                      <a16:colId xmlns:a16="http://schemas.microsoft.com/office/drawing/2014/main" val="4258705384"/>
                    </a:ext>
                  </a:extLst>
                </a:gridCol>
                <a:gridCol w="698063">
                  <a:extLst>
                    <a:ext uri="{9D8B030D-6E8A-4147-A177-3AD203B41FA5}">
                      <a16:colId xmlns:a16="http://schemas.microsoft.com/office/drawing/2014/main" val="3293771455"/>
                    </a:ext>
                  </a:extLst>
                </a:gridCol>
              </a:tblGrid>
              <a:tr h="432000">
                <a:tc>
                  <a:txBody>
                    <a:bodyPr/>
                    <a:lstStyle/>
                    <a:p>
                      <a:pPr algn="ctr" fontAlgn="ctr"/>
                      <a:r>
                        <a:rPr lang="fi-FI" sz="900" b="1" i="0" u="none" strike="noStrike" dirty="0">
                          <a:solidFill>
                            <a:srgbClr val="000000"/>
                          </a:solidFill>
                          <a:effectLst/>
                          <a:latin typeface="+mn-lt"/>
                        </a:rPr>
                        <a:t> </a:t>
                      </a:r>
                    </a:p>
                  </a:txBody>
                  <a:tcPr marL="7620" marR="7620" marT="7620" marB="0" anchor="ctr"/>
                </a:tc>
                <a:tc>
                  <a:txBody>
                    <a:bodyPr/>
                    <a:lstStyle/>
                    <a:p>
                      <a:pPr algn="ctr" fontAlgn="ctr"/>
                      <a:r>
                        <a:rPr lang="fi-FI" sz="900" b="1" i="0" u="none" strike="noStrike" dirty="0">
                          <a:solidFill>
                            <a:srgbClr val="000000"/>
                          </a:solidFill>
                          <a:effectLst/>
                          <a:latin typeface="+mn-lt"/>
                        </a:rPr>
                        <a:t>KAIKKI (N=1000)</a:t>
                      </a:r>
                    </a:p>
                  </a:txBody>
                  <a:tcPr marL="7620" marR="7620" marT="7620" marB="0" anchor="ctr"/>
                </a:tc>
                <a:tc>
                  <a:txBody>
                    <a:bodyPr/>
                    <a:lstStyle/>
                    <a:p>
                      <a:pPr algn="ctr" fontAlgn="ctr"/>
                      <a:r>
                        <a:rPr lang="fi-FI" sz="900" b="1" i="0" u="none" strike="noStrike" dirty="0">
                          <a:solidFill>
                            <a:srgbClr val="000000"/>
                          </a:solidFill>
                          <a:effectLst/>
                          <a:latin typeface="+mn-lt"/>
                        </a:rPr>
                        <a:t>Nainen (N=511)</a:t>
                      </a:r>
                    </a:p>
                  </a:txBody>
                  <a:tcPr marL="7620" marR="7620" marT="7620" marB="0" anchor="ctr"/>
                </a:tc>
                <a:tc>
                  <a:txBody>
                    <a:bodyPr/>
                    <a:lstStyle/>
                    <a:p>
                      <a:pPr algn="ctr" fontAlgn="ctr"/>
                      <a:r>
                        <a:rPr lang="fi-FI" sz="900" b="1" i="0" u="none" strike="noStrike" dirty="0">
                          <a:solidFill>
                            <a:srgbClr val="000000"/>
                          </a:solidFill>
                          <a:effectLst/>
                          <a:latin typeface="+mn-lt"/>
                        </a:rPr>
                        <a:t>Mies (N=489)</a:t>
                      </a:r>
                    </a:p>
                  </a:txBody>
                  <a:tcPr marL="7620" marR="7620" marT="7620" marB="0" anchor="ctr"/>
                </a:tc>
                <a:tc>
                  <a:txBody>
                    <a:bodyPr/>
                    <a:lstStyle/>
                    <a:p>
                      <a:pPr algn="ctr" fontAlgn="ctr"/>
                      <a:r>
                        <a:rPr lang="fi-FI" sz="900" b="1" i="0" u="none" strike="noStrike" dirty="0">
                          <a:solidFill>
                            <a:srgbClr val="000000"/>
                          </a:solidFill>
                          <a:effectLst/>
                          <a:latin typeface="+mn-lt"/>
                        </a:rPr>
                        <a:t>18-29v (N=178)</a:t>
                      </a:r>
                    </a:p>
                  </a:txBody>
                  <a:tcPr marL="7620" marR="7620" marT="7620" marB="0" anchor="ctr"/>
                </a:tc>
                <a:tc>
                  <a:txBody>
                    <a:bodyPr/>
                    <a:lstStyle/>
                    <a:p>
                      <a:pPr algn="ctr" fontAlgn="ctr"/>
                      <a:r>
                        <a:rPr lang="fi-FI" sz="900" b="1" i="0" u="none" strike="noStrike" dirty="0">
                          <a:solidFill>
                            <a:srgbClr val="000000"/>
                          </a:solidFill>
                          <a:effectLst/>
                          <a:latin typeface="+mn-lt"/>
                        </a:rPr>
                        <a:t>30-39v (N=158)</a:t>
                      </a:r>
                    </a:p>
                  </a:txBody>
                  <a:tcPr marL="7620" marR="7620" marT="7620" marB="0" anchor="ctr"/>
                </a:tc>
                <a:tc>
                  <a:txBody>
                    <a:bodyPr/>
                    <a:lstStyle/>
                    <a:p>
                      <a:pPr algn="ctr" fontAlgn="ctr"/>
                      <a:r>
                        <a:rPr lang="fi-FI" sz="900" b="1" i="0" u="none" strike="noStrike" dirty="0">
                          <a:solidFill>
                            <a:srgbClr val="000000"/>
                          </a:solidFill>
                          <a:effectLst/>
                          <a:latin typeface="+mn-lt"/>
                        </a:rPr>
                        <a:t>40-49v (N=148)</a:t>
                      </a:r>
                    </a:p>
                  </a:txBody>
                  <a:tcPr marL="7620" marR="7620" marT="7620" marB="0" anchor="ctr"/>
                </a:tc>
                <a:tc>
                  <a:txBody>
                    <a:bodyPr/>
                    <a:lstStyle/>
                    <a:p>
                      <a:pPr algn="ctr" fontAlgn="ctr"/>
                      <a:r>
                        <a:rPr lang="fi-FI" sz="900" b="1" i="0" u="none" strike="noStrike" dirty="0">
                          <a:solidFill>
                            <a:srgbClr val="000000"/>
                          </a:solidFill>
                          <a:effectLst/>
                          <a:latin typeface="+mn-lt"/>
                        </a:rPr>
                        <a:t>50-59v (N=164)</a:t>
                      </a:r>
                    </a:p>
                  </a:txBody>
                  <a:tcPr marL="7620" marR="7620" marT="7620" marB="0" anchor="ctr"/>
                </a:tc>
                <a:tc>
                  <a:txBody>
                    <a:bodyPr/>
                    <a:lstStyle/>
                    <a:p>
                      <a:pPr algn="ctr" fontAlgn="ctr"/>
                      <a:r>
                        <a:rPr lang="fi-FI" sz="900" b="1" i="0" u="none" strike="noStrike" dirty="0">
                          <a:solidFill>
                            <a:srgbClr val="000000"/>
                          </a:solidFill>
                          <a:effectLst/>
                          <a:latin typeface="+mn-lt"/>
                        </a:rPr>
                        <a:t>60v+ (N=351)</a:t>
                      </a:r>
                    </a:p>
                  </a:txBody>
                  <a:tcPr marL="7620" marR="7620" marT="7620" marB="0" anchor="ctr"/>
                </a:tc>
                <a:tc>
                  <a:txBody>
                    <a:bodyPr/>
                    <a:lstStyle/>
                    <a:p>
                      <a:pPr algn="ctr" fontAlgn="ctr"/>
                      <a:r>
                        <a:rPr lang="fi-FI" sz="900" b="1" i="0" u="none" strike="noStrike" dirty="0">
                          <a:solidFill>
                            <a:srgbClr val="000000"/>
                          </a:solidFill>
                          <a:effectLst/>
                          <a:latin typeface="+mn-lt"/>
                        </a:rPr>
                        <a:t>Helsinki-Uusimaa (N=301)</a:t>
                      </a:r>
                    </a:p>
                  </a:txBody>
                  <a:tcPr marL="7620" marR="7620" marT="7620" marB="0" anchor="ctr"/>
                </a:tc>
                <a:tc>
                  <a:txBody>
                    <a:bodyPr/>
                    <a:lstStyle/>
                    <a:p>
                      <a:pPr algn="ctr" fontAlgn="ctr"/>
                      <a:r>
                        <a:rPr lang="fi-FI" sz="900" b="1" i="0" u="none" strike="noStrike" dirty="0">
                          <a:solidFill>
                            <a:srgbClr val="000000"/>
                          </a:solidFill>
                          <a:effectLst/>
                          <a:latin typeface="+mn-lt"/>
                        </a:rPr>
                        <a:t>Etelä-Suomi (N=218)</a:t>
                      </a:r>
                    </a:p>
                  </a:txBody>
                  <a:tcPr marL="7620" marR="7620" marT="7620" marB="0" anchor="ctr"/>
                </a:tc>
                <a:tc>
                  <a:txBody>
                    <a:bodyPr/>
                    <a:lstStyle/>
                    <a:p>
                      <a:pPr algn="ctr" fontAlgn="ctr"/>
                      <a:r>
                        <a:rPr lang="fi-FI" sz="900" b="1" i="0" u="none" strike="noStrike" dirty="0">
                          <a:solidFill>
                            <a:srgbClr val="000000"/>
                          </a:solidFill>
                          <a:effectLst/>
                          <a:latin typeface="+mn-lt"/>
                        </a:rPr>
                        <a:t>Länsi-Suomi (N=250)</a:t>
                      </a:r>
                    </a:p>
                  </a:txBody>
                  <a:tcPr marL="7620" marR="7620" marT="7620" marB="0" anchor="ctr"/>
                </a:tc>
                <a:tc>
                  <a:txBody>
                    <a:bodyPr/>
                    <a:lstStyle/>
                    <a:p>
                      <a:pPr algn="ctr" fontAlgn="ctr"/>
                      <a:r>
                        <a:rPr lang="fi-FI" sz="900" b="1" i="0" u="none" strike="noStrike" dirty="0">
                          <a:solidFill>
                            <a:srgbClr val="000000"/>
                          </a:solidFill>
                          <a:effectLst/>
                          <a:latin typeface="+mn-lt"/>
                        </a:rPr>
                        <a:t>Pohjois- ja Itä-Suomi (N=232)</a:t>
                      </a:r>
                    </a:p>
                  </a:txBody>
                  <a:tcPr marL="7620" marR="7620" marT="7620" marB="0" anchor="ctr"/>
                </a:tc>
                <a:extLst>
                  <a:ext uri="{0D108BD9-81ED-4DB2-BD59-A6C34878D82A}">
                    <a16:rowId xmlns:a16="http://schemas.microsoft.com/office/drawing/2014/main" val="10000"/>
                  </a:ext>
                </a:extLst>
              </a:tr>
              <a:tr h="252000">
                <a:tc>
                  <a:txBody>
                    <a:bodyPr/>
                    <a:lstStyle/>
                    <a:p>
                      <a:pPr algn="ctr" fontAlgn="ctr"/>
                      <a:r>
                        <a:rPr lang="fi-FI" sz="900" b="0" i="0" u="none" strike="noStrike" dirty="0">
                          <a:solidFill>
                            <a:srgbClr val="000000"/>
                          </a:solidFill>
                          <a:effectLst/>
                          <a:latin typeface="+mn-lt"/>
                        </a:rPr>
                        <a:t>Aurinkopaneeli</a:t>
                      </a:r>
                    </a:p>
                  </a:txBody>
                  <a:tcPr marL="7620" marR="7620" marT="7620" marB="0" anchor="ctr"/>
                </a:tc>
                <a:tc>
                  <a:txBody>
                    <a:bodyPr/>
                    <a:lstStyle/>
                    <a:p>
                      <a:pPr algn="ctr" fontAlgn="ctr"/>
                      <a:r>
                        <a:rPr lang="fi-FI" sz="900" b="0" i="0" u="none" strike="noStrike" dirty="0">
                          <a:solidFill>
                            <a:srgbClr val="000000"/>
                          </a:solidFill>
                          <a:effectLst/>
                          <a:latin typeface="+mn-lt"/>
                        </a:rPr>
                        <a:t>5 %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6 %</a:t>
                      </a:r>
                    </a:p>
                  </a:txBody>
                  <a:tcPr marL="7620" marR="7620" marT="7620" marB="0" anchor="ctr"/>
                </a:tc>
                <a:tc>
                  <a:txBody>
                    <a:bodyPr/>
                    <a:lstStyle/>
                    <a:p>
                      <a:pPr algn="ctr" fontAlgn="ctr"/>
                      <a:r>
                        <a:rPr lang="fi-FI" sz="900" b="0" i="0" u="none" strike="noStrike" dirty="0">
                          <a:solidFill>
                            <a:srgbClr val="000000"/>
                          </a:solidFill>
                          <a:effectLst/>
                          <a:latin typeface="+mn-lt"/>
                        </a:rPr>
                        <a:t>6 %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6 %</a:t>
                      </a:r>
                    </a:p>
                  </a:txBody>
                  <a:tcPr marL="7620" marR="7620" marT="7620" marB="0" anchor="ctr"/>
                </a:tc>
                <a:tc>
                  <a:txBody>
                    <a:bodyPr/>
                    <a:lstStyle/>
                    <a:p>
                      <a:pPr algn="ctr" fontAlgn="ctr"/>
                      <a:r>
                        <a:rPr lang="fi-FI" sz="900" b="0" i="0" u="none" strike="noStrike" dirty="0">
                          <a:solidFill>
                            <a:srgbClr val="000000"/>
                          </a:solidFill>
                          <a:effectLst/>
                          <a:latin typeface="+mn-lt"/>
                        </a:rPr>
                        <a:t>5 %</a:t>
                      </a:r>
                    </a:p>
                  </a:txBody>
                  <a:tcPr marL="7620" marR="7620" marT="7620" marB="0" anchor="ctr"/>
                </a:tc>
                <a:tc>
                  <a:txBody>
                    <a:bodyPr/>
                    <a:lstStyle/>
                    <a:p>
                      <a:pPr algn="ctr" fontAlgn="ctr"/>
                      <a:r>
                        <a:rPr lang="fi-FI" sz="900" b="0" i="0" u="none" strike="noStrike" dirty="0">
                          <a:solidFill>
                            <a:srgbClr val="000000"/>
                          </a:solidFill>
                          <a:effectLst/>
                          <a:latin typeface="+mn-lt"/>
                        </a:rPr>
                        <a:t>5 %</a:t>
                      </a:r>
                    </a:p>
                  </a:txBody>
                  <a:tcPr marL="7620" marR="7620" marT="7620" marB="0" anchor="ctr"/>
                </a:tc>
                <a:tc>
                  <a:txBody>
                    <a:bodyPr/>
                    <a:lstStyle/>
                    <a:p>
                      <a:pPr algn="ctr" fontAlgn="ctr"/>
                      <a:r>
                        <a:rPr lang="fi-FI" sz="900" b="0" i="0" u="none" strike="noStrike" dirty="0">
                          <a:solidFill>
                            <a:srgbClr val="000000"/>
                          </a:solidFill>
                          <a:effectLst/>
                          <a:latin typeface="+mn-lt"/>
                        </a:rPr>
                        <a:t>5 %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mn-lt"/>
                        </a:rPr>
                        <a:t>Jotain muuta laitetta</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6 %</a:t>
                      </a:r>
                    </a:p>
                  </a:txBody>
                  <a:tcPr marL="7620" marR="7620" marT="7620" marB="0" anchor="ctr"/>
                </a:tc>
                <a:tc>
                  <a:txBody>
                    <a:bodyPr/>
                    <a:lstStyle/>
                    <a:p>
                      <a:pPr algn="ctr" fontAlgn="ctr"/>
                      <a:r>
                        <a:rPr lang="fi-FI" sz="900" b="0" i="0" u="none" strike="noStrike" dirty="0">
                          <a:solidFill>
                            <a:srgbClr val="000000"/>
                          </a:solidFill>
                          <a:effectLst/>
                          <a:latin typeface="+mn-lt"/>
                        </a:rPr>
                        <a:t> </a:t>
                      </a:r>
                    </a:p>
                  </a:txBody>
                  <a:tcPr marL="7620" marR="7620" marT="7620" marB="0" anchor="ctr"/>
                </a:tc>
                <a:tc>
                  <a:txBody>
                    <a:bodyPr/>
                    <a:lstStyle/>
                    <a:p>
                      <a:pPr algn="ctr" fontAlgn="ctr"/>
                      <a:r>
                        <a:rPr lang="fi-FI" sz="900" b="0" i="0" u="none" strike="noStrike" dirty="0">
                          <a:solidFill>
                            <a:srgbClr val="000000"/>
                          </a:solidFill>
                          <a:effectLst/>
                          <a:latin typeface="+mn-lt"/>
                        </a:rPr>
                        <a:t>5 %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extLst>
                  <a:ext uri="{0D108BD9-81ED-4DB2-BD59-A6C34878D82A}">
                    <a16:rowId xmlns:a16="http://schemas.microsoft.com/office/drawing/2014/main" val="10003"/>
                  </a:ext>
                </a:extLst>
              </a:tr>
              <a:tr h="252000">
                <a:tc>
                  <a:txBody>
                    <a:bodyPr/>
                    <a:lstStyle/>
                    <a:p>
                      <a:pPr algn="ctr" fontAlgn="b"/>
                      <a:r>
                        <a:rPr lang="fi-FI" sz="900" b="1" i="0" u="none" strike="noStrike" dirty="0">
                          <a:solidFill>
                            <a:srgbClr val="000000"/>
                          </a:solidFill>
                          <a:effectLst/>
                          <a:latin typeface="+mn-lt"/>
                        </a:rPr>
                        <a:t>Käyttää jotain laitetta - yhteensä</a:t>
                      </a:r>
                    </a:p>
                  </a:txBody>
                  <a:tcPr marL="7620" marR="7620" marT="7620" marB="0" anchor="ctr"/>
                </a:tc>
                <a:tc>
                  <a:txBody>
                    <a:bodyPr/>
                    <a:lstStyle/>
                    <a:p>
                      <a:pPr algn="ctr" fontAlgn="ctr"/>
                      <a:r>
                        <a:rPr lang="fi-FI" sz="900" b="1" i="0" u="none" strike="noStrike" dirty="0">
                          <a:solidFill>
                            <a:srgbClr val="000000"/>
                          </a:solidFill>
                          <a:effectLst/>
                          <a:latin typeface="+mn-lt"/>
                        </a:rPr>
                        <a:t>7 %</a:t>
                      </a:r>
                    </a:p>
                  </a:txBody>
                  <a:tcPr marL="7620" marR="7620" marT="7620" marB="0" anchor="ctr"/>
                </a:tc>
                <a:tc>
                  <a:txBody>
                    <a:bodyPr/>
                    <a:lstStyle/>
                    <a:p>
                      <a:pPr algn="ctr" fontAlgn="ctr"/>
                      <a:r>
                        <a:rPr lang="fi-FI" sz="900" b="1" i="0" u="none" strike="noStrike" dirty="0">
                          <a:solidFill>
                            <a:srgbClr val="000000"/>
                          </a:solidFill>
                          <a:effectLst/>
                          <a:latin typeface="+mn-lt"/>
                        </a:rPr>
                        <a:t>5 %</a:t>
                      </a:r>
                    </a:p>
                  </a:txBody>
                  <a:tcPr marL="7620" marR="7620" marT="7620" marB="0" anchor="ctr"/>
                </a:tc>
                <a:tc>
                  <a:txBody>
                    <a:bodyPr/>
                    <a:lstStyle/>
                    <a:p>
                      <a:pPr algn="ctr" fontAlgn="ctr"/>
                      <a:r>
                        <a:rPr lang="fi-FI" sz="900" b="1" i="0" u="none" strike="noStrike" dirty="0">
                          <a:solidFill>
                            <a:srgbClr val="000000"/>
                          </a:solidFill>
                          <a:effectLst/>
                          <a:latin typeface="+mn-lt"/>
                        </a:rPr>
                        <a:t>9 %</a:t>
                      </a:r>
                    </a:p>
                  </a:txBody>
                  <a:tcPr marL="7620" marR="7620" marT="7620" marB="0" anchor="ctr"/>
                </a:tc>
                <a:tc>
                  <a:txBody>
                    <a:bodyPr/>
                    <a:lstStyle/>
                    <a:p>
                      <a:pPr algn="ctr" fontAlgn="ctr"/>
                      <a:r>
                        <a:rPr lang="fi-FI" sz="900" b="1" i="0" u="none" strike="noStrike" dirty="0">
                          <a:solidFill>
                            <a:srgbClr val="000000"/>
                          </a:solidFill>
                          <a:effectLst/>
                          <a:latin typeface="+mn-lt"/>
                        </a:rPr>
                        <a:t>12 %</a:t>
                      </a:r>
                    </a:p>
                  </a:txBody>
                  <a:tcPr marL="7620" marR="7620" marT="7620" marB="0" anchor="ctr"/>
                </a:tc>
                <a:tc>
                  <a:txBody>
                    <a:bodyPr/>
                    <a:lstStyle/>
                    <a:p>
                      <a:pPr algn="ctr" fontAlgn="ctr"/>
                      <a:r>
                        <a:rPr lang="fi-FI" sz="900" b="1" i="0" u="none" strike="noStrike" dirty="0">
                          <a:solidFill>
                            <a:srgbClr val="000000"/>
                          </a:solidFill>
                          <a:effectLst/>
                          <a:latin typeface="+mn-lt"/>
                        </a:rPr>
                        <a:t>4 %</a:t>
                      </a:r>
                    </a:p>
                  </a:txBody>
                  <a:tcPr marL="7620" marR="7620" marT="7620" marB="0" anchor="ctr"/>
                </a:tc>
                <a:tc>
                  <a:txBody>
                    <a:bodyPr/>
                    <a:lstStyle/>
                    <a:p>
                      <a:pPr algn="ctr" fontAlgn="ctr"/>
                      <a:r>
                        <a:rPr lang="fi-FI" sz="900" b="1" i="0" u="none" strike="noStrike" dirty="0">
                          <a:solidFill>
                            <a:srgbClr val="000000"/>
                          </a:solidFill>
                          <a:effectLst/>
                          <a:latin typeface="+mn-lt"/>
                        </a:rPr>
                        <a:t>7 %</a:t>
                      </a:r>
                    </a:p>
                  </a:txBody>
                  <a:tcPr marL="7620" marR="7620" marT="7620" marB="0" anchor="ctr"/>
                </a:tc>
                <a:tc>
                  <a:txBody>
                    <a:bodyPr/>
                    <a:lstStyle/>
                    <a:p>
                      <a:pPr algn="ctr" fontAlgn="ctr"/>
                      <a:r>
                        <a:rPr lang="fi-FI" sz="900" b="1" i="0" u="none" strike="noStrike" dirty="0">
                          <a:solidFill>
                            <a:srgbClr val="000000"/>
                          </a:solidFill>
                          <a:effectLst/>
                          <a:latin typeface="+mn-lt"/>
                        </a:rPr>
                        <a:t>5 %</a:t>
                      </a:r>
                    </a:p>
                  </a:txBody>
                  <a:tcPr marL="7620" marR="7620" marT="7620" marB="0" anchor="ctr"/>
                </a:tc>
                <a:tc>
                  <a:txBody>
                    <a:bodyPr/>
                    <a:lstStyle/>
                    <a:p>
                      <a:pPr algn="ctr" fontAlgn="ctr"/>
                      <a:r>
                        <a:rPr lang="fi-FI" sz="900" b="1" i="0" u="none" strike="noStrike" dirty="0">
                          <a:solidFill>
                            <a:srgbClr val="000000"/>
                          </a:solidFill>
                          <a:effectLst/>
                          <a:latin typeface="+mn-lt"/>
                        </a:rPr>
                        <a:t>7 %</a:t>
                      </a:r>
                    </a:p>
                  </a:txBody>
                  <a:tcPr marL="7620" marR="7620" marT="7620" marB="0" anchor="ctr"/>
                </a:tc>
                <a:tc>
                  <a:txBody>
                    <a:bodyPr/>
                    <a:lstStyle/>
                    <a:p>
                      <a:pPr algn="ctr" fontAlgn="ctr"/>
                      <a:r>
                        <a:rPr lang="fi-FI" sz="900" b="1" i="0" u="none" strike="noStrike" dirty="0">
                          <a:solidFill>
                            <a:srgbClr val="000000"/>
                          </a:solidFill>
                          <a:effectLst/>
                          <a:latin typeface="+mn-lt"/>
                        </a:rPr>
                        <a:t>8 %</a:t>
                      </a:r>
                    </a:p>
                  </a:txBody>
                  <a:tcPr marL="7620" marR="7620" marT="7620" marB="0" anchor="ctr"/>
                </a:tc>
                <a:tc>
                  <a:txBody>
                    <a:bodyPr/>
                    <a:lstStyle/>
                    <a:p>
                      <a:pPr algn="ctr" fontAlgn="ctr"/>
                      <a:r>
                        <a:rPr lang="fi-FI" sz="900" b="1" i="0" u="none" strike="noStrike" dirty="0">
                          <a:solidFill>
                            <a:srgbClr val="000000"/>
                          </a:solidFill>
                          <a:effectLst/>
                          <a:latin typeface="+mn-lt"/>
                        </a:rPr>
                        <a:t>7 %</a:t>
                      </a:r>
                    </a:p>
                  </a:txBody>
                  <a:tcPr marL="7620" marR="7620" marT="7620" marB="0" anchor="ctr"/>
                </a:tc>
                <a:tc>
                  <a:txBody>
                    <a:bodyPr/>
                    <a:lstStyle/>
                    <a:p>
                      <a:pPr algn="ctr" fontAlgn="ctr"/>
                      <a:r>
                        <a:rPr lang="fi-FI" sz="900" b="1" i="0" u="none" strike="noStrike" dirty="0">
                          <a:solidFill>
                            <a:srgbClr val="000000"/>
                          </a:solidFill>
                          <a:effectLst/>
                          <a:latin typeface="+mn-lt"/>
                        </a:rPr>
                        <a:t>7 %</a:t>
                      </a:r>
                    </a:p>
                  </a:txBody>
                  <a:tcPr marL="7620" marR="7620" marT="7620" marB="0" anchor="ctr"/>
                </a:tc>
                <a:tc>
                  <a:txBody>
                    <a:bodyPr/>
                    <a:lstStyle/>
                    <a:p>
                      <a:pPr algn="ctr" fontAlgn="ctr"/>
                      <a:r>
                        <a:rPr lang="fi-FI" sz="900" b="1" i="0" u="none" strike="noStrike" dirty="0">
                          <a:solidFill>
                            <a:srgbClr val="000000"/>
                          </a:solidFill>
                          <a:effectLst/>
                          <a:latin typeface="+mn-lt"/>
                        </a:rPr>
                        <a:t>7 %</a:t>
                      </a:r>
                    </a:p>
                  </a:txBody>
                  <a:tcPr marL="7620" marR="7620" marT="7620" marB="0" anchor="ctr"/>
                </a:tc>
                <a:extLst>
                  <a:ext uri="{0D108BD9-81ED-4DB2-BD59-A6C34878D82A}">
                    <a16:rowId xmlns:a16="http://schemas.microsoft.com/office/drawing/2014/main" val="10004"/>
                  </a:ext>
                </a:extLst>
              </a:tr>
              <a:tr h="360000">
                <a:tc>
                  <a:txBody>
                    <a:bodyPr/>
                    <a:lstStyle/>
                    <a:p>
                      <a:pPr algn="ctr" fontAlgn="ctr"/>
                      <a:r>
                        <a:rPr lang="fi-FI" sz="900" b="0" i="0" u="none" strike="noStrike" dirty="0">
                          <a:solidFill>
                            <a:srgbClr val="000000"/>
                          </a:solidFill>
                          <a:effectLst/>
                          <a:latin typeface="+mn-lt"/>
                        </a:rPr>
                        <a:t>En käytä mitään laitteita oman sähkön tuottamiseen</a:t>
                      </a:r>
                    </a:p>
                  </a:txBody>
                  <a:tcPr marL="7620" marR="7620" marT="7620" marB="0" anchor="ctr"/>
                </a:tc>
                <a:tc>
                  <a:txBody>
                    <a:bodyPr/>
                    <a:lstStyle/>
                    <a:p>
                      <a:pPr algn="ctr" fontAlgn="ctr"/>
                      <a:r>
                        <a:rPr lang="fi-FI" sz="900" b="0" i="0" u="none" strike="noStrike" dirty="0">
                          <a:solidFill>
                            <a:srgbClr val="000000"/>
                          </a:solidFill>
                          <a:effectLst/>
                          <a:latin typeface="+mn-lt"/>
                        </a:rPr>
                        <a:t>90 %</a:t>
                      </a:r>
                    </a:p>
                  </a:txBody>
                  <a:tcPr marL="7620" marR="7620" marT="7620" marB="0" anchor="ctr"/>
                </a:tc>
                <a:tc>
                  <a:txBody>
                    <a:bodyPr/>
                    <a:lstStyle/>
                    <a:p>
                      <a:pPr algn="ctr" fontAlgn="ctr"/>
                      <a:r>
                        <a:rPr lang="fi-FI" sz="900" b="0" i="0" u="none" strike="noStrike" dirty="0">
                          <a:solidFill>
                            <a:srgbClr val="000000"/>
                          </a:solidFill>
                          <a:effectLst/>
                          <a:latin typeface="+mn-lt"/>
                        </a:rPr>
                        <a:t>92 %</a:t>
                      </a:r>
                    </a:p>
                  </a:txBody>
                  <a:tcPr marL="7620" marR="7620" marT="7620" marB="0" anchor="ctr"/>
                </a:tc>
                <a:tc>
                  <a:txBody>
                    <a:bodyPr/>
                    <a:lstStyle/>
                    <a:p>
                      <a:pPr algn="ctr" fontAlgn="ctr"/>
                      <a:r>
                        <a:rPr lang="fi-FI" sz="900" b="0" i="0" u="none" strike="noStrike" dirty="0">
                          <a:solidFill>
                            <a:srgbClr val="000000"/>
                          </a:solidFill>
                          <a:effectLst/>
                          <a:latin typeface="+mn-lt"/>
                        </a:rPr>
                        <a:t>88 %</a:t>
                      </a:r>
                    </a:p>
                  </a:txBody>
                  <a:tcPr marL="7620" marR="7620" marT="7620" marB="0" anchor="ctr"/>
                </a:tc>
                <a:tc>
                  <a:txBody>
                    <a:bodyPr/>
                    <a:lstStyle/>
                    <a:p>
                      <a:pPr algn="ctr" fontAlgn="ctr"/>
                      <a:r>
                        <a:rPr lang="fi-FI" sz="900" b="0" i="0" u="none" strike="noStrike" dirty="0">
                          <a:solidFill>
                            <a:srgbClr val="000000"/>
                          </a:solidFill>
                          <a:effectLst/>
                          <a:latin typeface="+mn-lt"/>
                        </a:rPr>
                        <a:t>82 %</a:t>
                      </a:r>
                    </a:p>
                  </a:txBody>
                  <a:tcPr marL="7620" marR="7620" marT="7620" marB="0" anchor="ctr"/>
                </a:tc>
                <a:tc>
                  <a:txBody>
                    <a:bodyPr/>
                    <a:lstStyle/>
                    <a:p>
                      <a:pPr algn="ctr" fontAlgn="ctr"/>
                      <a:r>
                        <a:rPr lang="fi-FI" sz="900" b="0" i="0" u="none" strike="noStrike" dirty="0">
                          <a:solidFill>
                            <a:srgbClr val="000000"/>
                          </a:solidFill>
                          <a:effectLst/>
                          <a:latin typeface="+mn-lt"/>
                        </a:rPr>
                        <a:t>95 %</a:t>
                      </a:r>
                    </a:p>
                  </a:txBody>
                  <a:tcPr marL="7620" marR="7620" marT="7620" marB="0" anchor="ctr"/>
                </a:tc>
                <a:tc>
                  <a:txBody>
                    <a:bodyPr/>
                    <a:lstStyle/>
                    <a:p>
                      <a:pPr algn="ctr" fontAlgn="ctr"/>
                      <a:r>
                        <a:rPr lang="fi-FI" sz="900" b="0" i="0" u="none" strike="noStrike" dirty="0">
                          <a:solidFill>
                            <a:srgbClr val="000000"/>
                          </a:solidFill>
                          <a:effectLst/>
                          <a:latin typeface="+mn-lt"/>
                        </a:rPr>
                        <a:t>90 %</a:t>
                      </a:r>
                    </a:p>
                  </a:txBody>
                  <a:tcPr marL="7620" marR="7620" marT="7620" marB="0" anchor="ctr"/>
                </a:tc>
                <a:tc>
                  <a:txBody>
                    <a:bodyPr/>
                    <a:lstStyle/>
                    <a:p>
                      <a:pPr algn="ctr" fontAlgn="ctr"/>
                      <a:r>
                        <a:rPr lang="fi-FI" sz="900" b="0" i="0" u="none" strike="noStrike" dirty="0">
                          <a:solidFill>
                            <a:srgbClr val="000000"/>
                          </a:solidFill>
                          <a:effectLst/>
                          <a:latin typeface="+mn-lt"/>
                        </a:rPr>
                        <a:t>93 %</a:t>
                      </a:r>
                    </a:p>
                  </a:txBody>
                  <a:tcPr marL="7620" marR="7620" marT="7620" marB="0" anchor="ctr"/>
                </a:tc>
                <a:tc>
                  <a:txBody>
                    <a:bodyPr/>
                    <a:lstStyle/>
                    <a:p>
                      <a:pPr algn="ctr" fontAlgn="ctr"/>
                      <a:r>
                        <a:rPr lang="fi-FI" sz="900" b="0" i="0" u="none" strike="noStrike" dirty="0">
                          <a:solidFill>
                            <a:srgbClr val="000000"/>
                          </a:solidFill>
                          <a:effectLst/>
                          <a:latin typeface="+mn-lt"/>
                        </a:rPr>
                        <a:t>92 %</a:t>
                      </a:r>
                    </a:p>
                  </a:txBody>
                  <a:tcPr marL="7620" marR="7620" marT="7620" marB="0" anchor="ctr"/>
                </a:tc>
                <a:tc>
                  <a:txBody>
                    <a:bodyPr/>
                    <a:lstStyle/>
                    <a:p>
                      <a:pPr algn="ctr" fontAlgn="ctr"/>
                      <a:r>
                        <a:rPr lang="fi-FI" sz="900" b="0" i="0" u="none" strike="noStrike" dirty="0">
                          <a:solidFill>
                            <a:srgbClr val="000000"/>
                          </a:solidFill>
                          <a:effectLst/>
                          <a:latin typeface="+mn-lt"/>
                        </a:rPr>
                        <a:t>90 %</a:t>
                      </a:r>
                    </a:p>
                  </a:txBody>
                  <a:tcPr marL="7620" marR="7620" marT="7620" marB="0" anchor="ctr"/>
                </a:tc>
                <a:tc>
                  <a:txBody>
                    <a:bodyPr/>
                    <a:lstStyle/>
                    <a:p>
                      <a:pPr algn="ctr" fontAlgn="ctr"/>
                      <a:r>
                        <a:rPr lang="fi-FI" sz="900" b="0" i="0" u="none" strike="noStrike" dirty="0">
                          <a:solidFill>
                            <a:srgbClr val="000000"/>
                          </a:solidFill>
                          <a:effectLst/>
                          <a:latin typeface="+mn-lt"/>
                        </a:rPr>
                        <a:t>89 %</a:t>
                      </a:r>
                    </a:p>
                  </a:txBody>
                  <a:tcPr marL="7620" marR="7620" marT="7620" marB="0" anchor="ctr"/>
                </a:tc>
                <a:tc>
                  <a:txBody>
                    <a:bodyPr/>
                    <a:lstStyle/>
                    <a:p>
                      <a:pPr algn="ctr" fontAlgn="ctr"/>
                      <a:r>
                        <a:rPr lang="fi-FI" sz="900" b="0" i="0" u="none" strike="noStrike" dirty="0">
                          <a:solidFill>
                            <a:srgbClr val="000000"/>
                          </a:solidFill>
                          <a:effectLst/>
                          <a:latin typeface="+mn-lt"/>
                        </a:rPr>
                        <a:t>90 %</a:t>
                      </a:r>
                    </a:p>
                  </a:txBody>
                  <a:tcPr marL="7620" marR="7620" marT="7620" marB="0" anchor="ctr"/>
                </a:tc>
                <a:tc>
                  <a:txBody>
                    <a:bodyPr/>
                    <a:lstStyle/>
                    <a:p>
                      <a:pPr algn="ctr" fontAlgn="ctr"/>
                      <a:r>
                        <a:rPr lang="fi-FI" sz="900" b="0" i="0" u="none" strike="noStrike" dirty="0">
                          <a:solidFill>
                            <a:srgbClr val="000000"/>
                          </a:solidFill>
                          <a:effectLst/>
                          <a:latin typeface="+mn-lt"/>
                        </a:rPr>
                        <a:t>92 %</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mn-lt"/>
                        </a:rPr>
                        <a:t>En osaa sanoa</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6 %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extLst>
                  <a:ext uri="{0D108BD9-81ED-4DB2-BD59-A6C34878D82A}">
                    <a16:rowId xmlns:a16="http://schemas.microsoft.com/office/drawing/2014/main" val="10006"/>
                  </a:ext>
                </a:extLst>
              </a:tr>
            </a:tbl>
          </a:graphicData>
        </a:graphic>
      </p:graphicFrame>
      <p:sp>
        <p:nvSpPr>
          <p:cNvPr id="7" name="Puhekupla: Suorakulmio, kulmat pyöristettu 6">
            <a:extLst>
              <a:ext uri="{FF2B5EF4-FFF2-40B4-BE49-F238E27FC236}">
                <a16:creationId xmlns:a16="http://schemas.microsoft.com/office/drawing/2014/main" id="{8DF597CD-48EC-4BEE-8700-2A2793BB9FF7}"/>
              </a:ext>
            </a:extLst>
          </p:cNvPr>
          <p:cNvSpPr/>
          <p:nvPr/>
        </p:nvSpPr>
        <p:spPr>
          <a:xfrm>
            <a:off x="3844029" y="5646176"/>
            <a:ext cx="5202315" cy="602458"/>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Pieni osa vastaajista käyttää sekä aurinkopaneelia, että muuta laitetta.</a:t>
            </a:r>
          </a:p>
          <a:p>
            <a:pPr algn="ctr"/>
            <a:endParaRPr lang="fi-FI" sz="900" dirty="0">
              <a:solidFill>
                <a:schemeClr val="tx1"/>
              </a:solidFill>
            </a:endParaRPr>
          </a:p>
          <a:p>
            <a:pPr algn="ctr"/>
            <a:r>
              <a:rPr lang="fi-FI" sz="900" dirty="0">
                <a:solidFill>
                  <a:schemeClr val="tx1"/>
                </a:solidFill>
              </a:rPr>
              <a:t>Ryhmässä korostuvat miehet ja nuoret, sekä puu- ja maalämpöä käyttävät.</a:t>
            </a:r>
          </a:p>
        </p:txBody>
      </p:sp>
      <p:graphicFrame>
        <p:nvGraphicFramePr>
          <p:cNvPr id="8" name="Taulukko 7">
            <a:extLst>
              <a:ext uri="{FF2B5EF4-FFF2-40B4-BE49-F238E27FC236}">
                <a16:creationId xmlns:a16="http://schemas.microsoft.com/office/drawing/2014/main" id="{851BC70A-1A45-47CD-945D-8E6C9D842267}"/>
              </a:ext>
            </a:extLst>
          </p:cNvPr>
          <p:cNvGraphicFramePr>
            <a:graphicFrameLocks noGrp="1"/>
          </p:cNvGraphicFramePr>
          <p:nvPr>
            <p:extLst>
              <p:ext uri="{D42A27DB-BD31-4B8C-83A1-F6EECF244321}">
                <p14:modId xmlns:p14="http://schemas.microsoft.com/office/powerpoint/2010/main" val="3184485221"/>
              </p:ext>
            </p:extLst>
          </p:nvPr>
        </p:nvGraphicFramePr>
        <p:xfrm>
          <a:off x="612558" y="3575996"/>
          <a:ext cx="10799443" cy="1692000"/>
        </p:xfrm>
        <a:graphic>
          <a:graphicData uri="http://schemas.openxmlformats.org/drawingml/2006/table">
            <a:tbl>
              <a:tblPr firstRow="1" bandRow="1">
                <a:tableStyleId>{9D7B26C5-4107-4FEC-AEDC-1716B250A1EF}</a:tableStyleId>
              </a:tblPr>
              <a:tblGrid>
                <a:gridCol w="3267523">
                  <a:extLst>
                    <a:ext uri="{9D8B030D-6E8A-4147-A177-3AD203B41FA5}">
                      <a16:colId xmlns:a16="http://schemas.microsoft.com/office/drawing/2014/main" val="20001"/>
                    </a:ext>
                  </a:extLst>
                </a:gridCol>
                <a:gridCol w="941490">
                  <a:extLst>
                    <a:ext uri="{9D8B030D-6E8A-4147-A177-3AD203B41FA5}">
                      <a16:colId xmlns:a16="http://schemas.microsoft.com/office/drawing/2014/main" val="20002"/>
                    </a:ext>
                  </a:extLst>
                </a:gridCol>
                <a:gridCol w="941490">
                  <a:extLst>
                    <a:ext uri="{9D8B030D-6E8A-4147-A177-3AD203B41FA5}">
                      <a16:colId xmlns:a16="http://schemas.microsoft.com/office/drawing/2014/main" val="20003"/>
                    </a:ext>
                  </a:extLst>
                </a:gridCol>
                <a:gridCol w="941490">
                  <a:extLst>
                    <a:ext uri="{9D8B030D-6E8A-4147-A177-3AD203B41FA5}">
                      <a16:colId xmlns:a16="http://schemas.microsoft.com/office/drawing/2014/main" val="20004"/>
                    </a:ext>
                  </a:extLst>
                </a:gridCol>
                <a:gridCol w="941490">
                  <a:extLst>
                    <a:ext uri="{9D8B030D-6E8A-4147-A177-3AD203B41FA5}">
                      <a16:colId xmlns:a16="http://schemas.microsoft.com/office/drawing/2014/main" val="1934860207"/>
                    </a:ext>
                  </a:extLst>
                </a:gridCol>
                <a:gridCol w="941490">
                  <a:extLst>
                    <a:ext uri="{9D8B030D-6E8A-4147-A177-3AD203B41FA5}">
                      <a16:colId xmlns:a16="http://schemas.microsoft.com/office/drawing/2014/main" val="1287172278"/>
                    </a:ext>
                  </a:extLst>
                </a:gridCol>
                <a:gridCol w="941490">
                  <a:extLst>
                    <a:ext uri="{9D8B030D-6E8A-4147-A177-3AD203B41FA5}">
                      <a16:colId xmlns:a16="http://schemas.microsoft.com/office/drawing/2014/main" val="20005"/>
                    </a:ext>
                  </a:extLst>
                </a:gridCol>
                <a:gridCol w="941490">
                  <a:extLst>
                    <a:ext uri="{9D8B030D-6E8A-4147-A177-3AD203B41FA5}">
                      <a16:colId xmlns:a16="http://schemas.microsoft.com/office/drawing/2014/main" val="20006"/>
                    </a:ext>
                  </a:extLst>
                </a:gridCol>
                <a:gridCol w="941490">
                  <a:extLst>
                    <a:ext uri="{9D8B030D-6E8A-4147-A177-3AD203B41FA5}">
                      <a16:colId xmlns:a16="http://schemas.microsoft.com/office/drawing/2014/main" val="20007"/>
                    </a:ext>
                  </a:extLst>
                </a:gridCol>
              </a:tblGrid>
              <a:tr h="432000">
                <a:tc>
                  <a:txBody>
                    <a:bodyPr/>
                    <a:lstStyle/>
                    <a:p>
                      <a:pPr algn="ctr" fontAlgn="ctr"/>
                      <a:r>
                        <a:rPr lang="fi-FI" sz="9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mn-lt"/>
                        </a:rPr>
                        <a:t>Öljylämmitys (N=40)</a:t>
                      </a:r>
                    </a:p>
                  </a:txBody>
                  <a:tcPr marL="7620" marR="7620" marT="7620" marB="0" anchor="ctr"/>
                </a:tc>
                <a:tc>
                  <a:txBody>
                    <a:bodyPr/>
                    <a:lstStyle/>
                    <a:p>
                      <a:pPr algn="ctr" fontAlgn="ctr"/>
                      <a:r>
                        <a:rPr lang="fi-FI" sz="900" b="1" i="0" u="none" strike="noStrike" dirty="0">
                          <a:solidFill>
                            <a:srgbClr val="000000"/>
                          </a:solidFill>
                          <a:effectLst/>
                          <a:latin typeface="+mn-lt"/>
                        </a:rPr>
                        <a:t>Kaukolämpö (N=523)</a:t>
                      </a:r>
                    </a:p>
                  </a:txBody>
                  <a:tcPr marL="7620" marR="7620" marT="7620" marB="0" anchor="ctr"/>
                </a:tc>
                <a:tc>
                  <a:txBody>
                    <a:bodyPr/>
                    <a:lstStyle/>
                    <a:p>
                      <a:pPr algn="ctr" fontAlgn="ctr"/>
                      <a:r>
                        <a:rPr lang="fi-FI" sz="900" b="1" i="0" u="none" strike="noStrike" dirty="0">
                          <a:solidFill>
                            <a:srgbClr val="000000"/>
                          </a:solidFill>
                          <a:effectLst/>
                          <a:latin typeface="+mn-lt"/>
                        </a:rPr>
                        <a:t>Puulämmitys (sisältää pelletti) (N=50)</a:t>
                      </a:r>
                    </a:p>
                  </a:txBody>
                  <a:tcPr marL="7620" marR="7620" marT="7620" marB="0" anchor="ctr"/>
                </a:tc>
                <a:tc>
                  <a:txBody>
                    <a:bodyPr/>
                    <a:lstStyle/>
                    <a:p>
                      <a:pPr algn="ctr" fontAlgn="ctr"/>
                      <a:r>
                        <a:rPr lang="fi-FI" sz="900" b="1" i="0" u="none" strike="noStrike" dirty="0">
                          <a:solidFill>
                            <a:srgbClr val="000000"/>
                          </a:solidFill>
                          <a:effectLst/>
                          <a:latin typeface="+mn-lt"/>
                        </a:rPr>
                        <a:t>Maalämpö (N=59)</a:t>
                      </a:r>
                    </a:p>
                  </a:txBody>
                  <a:tcPr marL="7620" marR="7620" marT="7620" marB="0" anchor="ctr"/>
                </a:tc>
                <a:tc>
                  <a:txBody>
                    <a:bodyPr/>
                    <a:lstStyle/>
                    <a:p>
                      <a:pPr algn="ctr" fontAlgn="ctr"/>
                      <a:r>
                        <a:rPr lang="fi-FI" sz="900" b="1" i="0" u="none" strike="noStrike" dirty="0">
                          <a:solidFill>
                            <a:srgbClr val="000000"/>
                          </a:solidFill>
                          <a:effectLst/>
                          <a:latin typeface="+mn-lt"/>
                        </a:rPr>
                        <a:t>Sähkölämmitys (N=234)</a:t>
                      </a:r>
                    </a:p>
                  </a:txBody>
                  <a:tcPr marL="7620" marR="7620" marT="7620" marB="0" anchor="ctr"/>
                </a:tc>
                <a:tc>
                  <a:txBody>
                    <a:bodyPr/>
                    <a:lstStyle/>
                    <a:p>
                      <a:pPr algn="ctr" fontAlgn="ctr"/>
                      <a:r>
                        <a:rPr lang="fi-FI" sz="900" b="1" i="0" u="none" strike="noStrike" dirty="0">
                          <a:solidFill>
                            <a:srgbClr val="000000"/>
                          </a:solidFill>
                          <a:effectLst/>
                          <a:latin typeface="+mn-lt"/>
                        </a:rPr>
                        <a:t>Omakotitalo (N=268)</a:t>
                      </a:r>
                    </a:p>
                  </a:txBody>
                  <a:tcPr marL="7620" marR="7620" marT="7620" marB="0" anchor="ctr"/>
                </a:tc>
                <a:tc>
                  <a:txBody>
                    <a:bodyPr/>
                    <a:lstStyle/>
                    <a:p>
                      <a:pPr algn="ctr" fontAlgn="ctr"/>
                      <a:r>
                        <a:rPr lang="fi-FI" sz="900" b="1" i="0" u="none" strike="noStrike" dirty="0">
                          <a:solidFill>
                            <a:srgbClr val="000000"/>
                          </a:solidFill>
                          <a:effectLst/>
                          <a:latin typeface="+mn-lt"/>
                        </a:rPr>
                        <a:t>Rivi- tai paritalo (N=216)</a:t>
                      </a:r>
                    </a:p>
                  </a:txBody>
                  <a:tcPr marL="7620" marR="7620" marT="7620" marB="0" anchor="ctr"/>
                </a:tc>
                <a:tc>
                  <a:txBody>
                    <a:bodyPr/>
                    <a:lstStyle/>
                    <a:p>
                      <a:pPr algn="ctr" fontAlgn="ctr"/>
                      <a:r>
                        <a:rPr lang="fi-FI" sz="900" b="1" i="0" u="none" strike="noStrike" dirty="0">
                          <a:solidFill>
                            <a:srgbClr val="000000"/>
                          </a:solidFill>
                          <a:effectLst/>
                          <a:latin typeface="+mn-lt"/>
                        </a:rPr>
                        <a:t>Kerrostaloasunto (N=486)</a:t>
                      </a:r>
                    </a:p>
                  </a:txBody>
                  <a:tcPr marL="7620" marR="7620" marT="7620" marB="0" anchor="ctr"/>
                </a:tc>
                <a:extLst>
                  <a:ext uri="{0D108BD9-81ED-4DB2-BD59-A6C34878D82A}">
                    <a16:rowId xmlns:a16="http://schemas.microsoft.com/office/drawing/2014/main" val="10000"/>
                  </a:ext>
                </a:extLst>
              </a:tr>
              <a:tr h="252000">
                <a:tc>
                  <a:txBody>
                    <a:bodyPr/>
                    <a:lstStyle/>
                    <a:p>
                      <a:pPr algn="ctr" fontAlgn="ctr"/>
                      <a:r>
                        <a:rPr lang="fi-FI" sz="900" b="0" i="0" u="none" strike="noStrike" dirty="0">
                          <a:solidFill>
                            <a:srgbClr val="000000"/>
                          </a:solidFill>
                          <a:effectLst/>
                          <a:latin typeface="+mn-lt"/>
                        </a:rPr>
                        <a:t>Aurinkopaneeli</a:t>
                      </a:r>
                    </a:p>
                  </a:txBody>
                  <a:tcPr marL="7620" marR="7620" marT="7620" marB="0" anchor="ctr"/>
                </a:tc>
                <a:tc>
                  <a:txBody>
                    <a:bodyPr/>
                    <a:lstStyle/>
                    <a:p>
                      <a:pPr algn="ctr" fontAlgn="ctr"/>
                      <a:r>
                        <a:rPr lang="fi-FI" sz="900" b="0" i="0" u="none" strike="noStrike" dirty="0">
                          <a:solidFill>
                            <a:srgbClr val="000000"/>
                          </a:solidFill>
                          <a:effectLst/>
                          <a:latin typeface="+mn-lt"/>
                        </a:rPr>
                        <a:t>10 %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12 %</a:t>
                      </a:r>
                    </a:p>
                  </a:txBody>
                  <a:tcPr marL="7620" marR="7620" marT="7620" marB="0" anchor="ctr"/>
                </a:tc>
                <a:tc>
                  <a:txBody>
                    <a:bodyPr/>
                    <a:lstStyle/>
                    <a:p>
                      <a:pPr algn="ctr" fontAlgn="ctr"/>
                      <a:r>
                        <a:rPr lang="fi-FI" sz="900" b="0" i="0" u="none" strike="noStrike" dirty="0">
                          <a:solidFill>
                            <a:srgbClr val="000000"/>
                          </a:solidFill>
                          <a:effectLst/>
                          <a:latin typeface="+mn-lt"/>
                        </a:rPr>
                        <a:t>12 %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9 %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mn-lt"/>
                        </a:rPr>
                        <a:t>Jotain muuta laitetta</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6 %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0 %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extLst>
                  <a:ext uri="{0D108BD9-81ED-4DB2-BD59-A6C34878D82A}">
                    <a16:rowId xmlns:a16="http://schemas.microsoft.com/office/drawing/2014/main" val="10003"/>
                  </a:ext>
                </a:extLst>
              </a:tr>
              <a:tr h="252000">
                <a:tc>
                  <a:txBody>
                    <a:bodyPr/>
                    <a:lstStyle/>
                    <a:p>
                      <a:pPr algn="ctr" fontAlgn="b"/>
                      <a:r>
                        <a:rPr lang="fi-FI" sz="900" b="1" i="0" u="none" strike="noStrike" dirty="0">
                          <a:solidFill>
                            <a:srgbClr val="000000"/>
                          </a:solidFill>
                          <a:effectLst/>
                          <a:latin typeface="+mn-lt"/>
                        </a:rPr>
                        <a:t>Käyttää jotain laitetta - yhteensä</a:t>
                      </a:r>
                    </a:p>
                  </a:txBody>
                  <a:tcPr marL="7620" marR="7620" marT="7620" marB="0" anchor="ctr"/>
                </a:tc>
                <a:tc>
                  <a:txBody>
                    <a:bodyPr/>
                    <a:lstStyle/>
                    <a:p>
                      <a:pPr algn="ctr" fontAlgn="ctr"/>
                      <a:r>
                        <a:rPr lang="fi-FI" sz="900" b="1" i="0" u="none" strike="noStrike" dirty="0">
                          <a:solidFill>
                            <a:srgbClr val="000000"/>
                          </a:solidFill>
                          <a:effectLst/>
                          <a:latin typeface="+mn-lt"/>
                        </a:rPr>
                        <a:t>10 %</a:t>
                      </a:r>
                    </a:p>
                  </a:txBody>
                  <a:tcPr marL="7620" marR="7620" marT="7620" marB="0" anchor="ctr"/>
                </a:tc>
                <a:tc>
                  <a:txBody>
                    <a:bodyPr/>
                    <a:lstStyle/>
                    <a:p>
                      <a:pPr algn="ctr" fontAlgn="ctr"/>
                      <a:r>
                        <a:rPr lang="fi-FI" sz="900" b="1" i="0" u="none" strike="noStrike" dirty="0">
                          <a:solidFill>
                            <a:srgbClr val="000000"/>
                          </a:solidFill>
                          <a:effectLst/>
                          <a:latin typeface="+mn-lt"/>
                        </a:rPr>
                        <a:t>4 %</a:t>
                      </a:r>
                    </a:p>
                  </a:txBody>
                  <a:tcPr marL="7620" marR="7620" marT="7620" marB="0" anchor="ctr"/>
                </a:tc>
                <a:tc>
                  <a:txBody>
                    <a:bodyPr/>
                    <a:lstStyle/>
                    <a:p>
                      <a:pPr algn="ctr" fontAlgn="ctr"/>
                      <a:r>
                        <a:rPr lang="fi-FI" sz="900" b="1" i="0" u="none" strike="noStrike" dirty="0">
                          <a:solidFill>
                            <a:srgbClr val="000000"/>
                          </a:solidFill>
                          <a:effectLst/>
                          <a:latin typeface="+mn-lt"/>
                        </a:rPr>
                        <a:t>16 %</a:t>
                      </a:r>
                    </a:p>
                  </a:txBody>
                  <a:tcPr marL="7620" marR="7620" marT="7620" marB="0" anchor="ctr"/>
                </a:tc>
                <a:tc>
                  <a:txBody>
                    <a:bodyPr/>
                    <a:lstStyle/>
                    <a:p>
                      <a:pPr algn="ctr" fontAlgn="ctr"/>
                      <a:r>
                        <a:rPr lang="fi-FI" sz="900" b="1" i="0" u="none" strike="noStrike" dirty="0">
                          <a:solidFill>
                            <a:srgbClr val="000000"/>
                          </a:solidFill>
                          <a:effectLst/>
                          <a:latin typeface="+mn-lt"/>
                        </a:rPr>
                        <a:t>16 %</a:t>
                      </a:r>
                    </a:p>
                  </a:txBody>
                  <a:tcPr marL="7620" marR="7620" marT="7620" marB="0" anchor="ctr"/>
                </a:tc>
                <a:tc>
                  <a:txBody>
                    <a:bodyPr/>
                    <a:lstStyle/>
                    <a:p>
                      <a:pPr algn="ctr" fontAlgn="ctr"/>
                      <a:r>
                        <a:rPr lang="fi-FI" sz="900" b="1" i="0" u="none" strike="noStrike" dirty="0">
                          <a:solidFill>
                            <a:srgbClr val="000000"/>
                          </a:solidFill>
                          <a:effectLst/>
                          <a:latin typeface="+mn-lt"/>
                        </a:rPr>
                        <a:t>7 %</a:t>
                      </a:r>
                    </a:p>
                  </a:txBody>
                  <a:tcPr marL="7620" marR="7620" marT="7620" marB="0" anchor="ctr"/>
                </a:tc>
                <a:tc>
                  <a:txBody>
                    <a:bodyPr/>
                    <a:lstStyle/>
                    <a:p>
                      <a:pPr algn="ctr" fontAlgn="ctr"/>
                      <a:r>
                        <a:rPr lang="fi-FI" sz="900" b="1" i="0" u="none" strike="noStrike" dirty="0">
                          <a:solidFill>
                            <a:srgbClr val="000000"/>
                          </a:solidFill>
                          <a:effectLst/>
                          <a:latin typeface="+mn-lt"/>
                        </a:rPr>
                        <a:t>12 %</a:t>
                      </a:r>
                    </a:p>
                  </a:txBody>
                  <a:tcPr marL="7620" marR="7620" marT="7620" marB="0" anchor="ctr"/>
                </a:tc>
                <a:tc>
                  <a:txBody>
                    <a:bodyPr/>
                    <a:lstStyle/>
                    <a:p>
                      <a:pPr algn="ctr" fontAlgn="ctr"/>
                      <a:r>
                        <a:rPr lang="fi-FI" sz="900" b="1" i="0" u="none" strike="noStrike" dirty="0">
                          <a:solidFill>
                            <a:srgbClr val="000000"/>
                          </a:solidFill>
                          <a:effectLst/>
                          <a:latin typeface="+mn-lt"/>
                        </a:rPr>
                        <a:t>4 %</a:t>
                      </a:r>
                    </a:p>
                  </a:txBody>
                  <a:tcPr marL="7620" marR="7620" marT="7620" marB="0" anchor="ctr"/>
                </a:tc>
                <a:tc>
                  <a:txBody>
                    <a:bodyPr/>
                    <a:lstStyle/>
                    <a:p>
                      <a:pPr algn="ctr" fontAlgn="ctr"/>
                      <a:r>
                        <a:rPr lang="fi-FI" sz="900" b="1" i="0" u="none" strike="noStrike" dirty="0">
                          <a:solidFill>
                            <a:srgbClr val="000000"/>
                          </a:solidFill>
                          <a:effectLst/>
                          <a:latin typeface="+mn-lt"/>
                        </a:rPr>
                        <a:t>5 %</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mn-lt"/>
                        </a:rPr>
                        <a:t>En käytä mitään laitteita oman sähkön tuottamiseen</a:t>
                      </a:r>
                    </a:p>
                  </a:txBody>
                  <a:tcPr marL="7620" marR="7620" marT="7620" marB="0" anchor="ctr"/>
                </a:tc>
                <a:tc>
                  <a:txBody>
                    <a:bodyPr/>
                    <a:lstStyle/>
                    <a:p>
                      <a:pPr algn="ctr" fontAlgn="ctr"/>
                      <a:r>
                        <a:rPr lang="fi-FI" sz="900" b="0" i="0" u="none" strike="noStrike" dirty="0">
                          <a:solidFill>
                            <a:srgbClr val="000000"/>
                          </a:solidFill>
                          <a:effectLst/>
                          <a:latin typeface="+mn-lt"/>
                        </a:rPr>
                        <a:t>88 %</a:t>
                      </a:r>
                    </a:p>
                  </a:txBody>
                  <a:tcPr marL="7620" marR="7620" marT="7620" marB="0" anchor="ctr"/>
                </a:tc>
                <a:tc>
                  <a:txBody>
                    <a:bodyPr/>
                    <a:lstStyle/>
                    <a:p>
                      <a:pPr algn="ctr" fontAlgn="ctr"/>
                      <a:r>
                        <a:rPr lang="fi-FI" sz="900" b="0" i="0" u="none" strike="noStrike" dirty="0">
                          <a:solidFill>
                            <a:srgbClr val="000000"/>
                          </a:solidFill>
                          <a:effectLst/>
                          <a:latin typeface="+mn-lt"/>
                        </a:rPr>
                        <a:t>94 %</a:t>
                      </a:r>
                    </a:p>
                  </a:txBody>
                  <a:tcPr marL="7620" marR="7620" marT="7620" marB="0" anchor="ctr"/>
                </a:tc>
                <a:tc>
                  <a:txBody>
                    <a:bodyPr/>
                    <a:lstStyle/>
                    <a:p>
                      <a:pPr algn="ctr" fontAlgn="ctr"/>
                      <a:r>
                        <a:rPr lang="fi-FI" sz="900" b="0" i="0" u="none" strike="noStrike" dirty="0">
                          <a:solidFill>
                            <a:srgbClr val="000000"/>
                          </a:solidFill>
                          <a:effectLst/>
                          <a:latin typeface="+mn-lt"/>
                        </a:rPr>
                        <a:t>84 %</a:t>
                      </a:r>
                    </a:p>
                  </a:txBody>
                  <a:tcPr marL="7620" marR="7620" marT="7620" marB="0" anchor="ctr"/>
                </a:tc>
                <a:tc>
                  <a:txBody>
                    <a:bodyPr/>
                    <a:lstStyle/>
                    <a:p>
                      <a:pPr algn="ctr" fontAlgn="ctr"/>
                      <a:r>
                        <a:rPr lang="fi-FI" sz="900" b="0" i="0" u="none" strike="noStrike" dirty="0">
                          <a:solidFill>
                            <a:srgbClr val="000000"/>
                          </a:solidFill>
                          <a:effectLst/>
                          <a:latin typeface="+mn-lt"/>
                        </a:rPr>
                        <a:t>84 %</a:t>
                      </a:r>
                    </a:p>
                  </a:txBody>
                  <a:tcPr marL="7620" marR="7620" marT="7620" marB="0" anchor="ctr"/>
                </a:tc>
                <a:tc>
                  <a:txBody>
                    <a:bodyPr/>
                    <a:lstStyle/>
                    <a:p>
                      <a:pPr algn="ctr" fontAlgn="ctr"/>
                      <a:r>
                        <a:rPr lang="fi-FI" sz="900" b="0" i="0" u="none" strike="noStrike" dirty="0">
                          <a:solidFill>
                            <a:srgbClr val="000000"/>
                          </a:solidFill>
                          <a:effectLst/>
                          <a:latin typeface="+mn-lt"/>
                        </a:rPr>
                        <a:t>90 %</a:t>
                      </a:r>
                    </a:p>
                  </a:txBody>
                  <a:tcPr marL="7620" marR="7620" marT="7620" marB="0" anchor="ctr"/>
                </a:tc>
                <a:tc>
                  <a:txBody>
                    <a:bodyPr/>
                    <a:lstStyle/>
                    <a:p>
                      <a:pPr algn="ctr" fontAlgn="ctr"/>
                      <a:r>
                        <a:rPr lang="fi-FI" sz="900" b="0" i="0" u="none" strike="noStrike" dirty="0">
                          <a:solidFill>
                            <a:srgbClr val="000000"/>
                          </a:solidFill>
                          <a:effectLst/>
                          <a:latin typeface="+mn-lt"/>
                        </a:rPr>
                        <a:t>86 %</a:t>
                      </a:r>
                    </a:p>
                  </a:txBody>
                  <a:tcPr marL="7620" marR="7620" marT="7620" marB="0" anchor="ctr"/>
                </a:tc>
                <a:tc>
                  <a:txBody>
                    <a:bodyPr/>
                    <a:lstStyle/>
                    <a:p>
                      <a:pPr algn="ctr" fontAlgn="ctr"/>
                      <a:r>
                        <a:rPr lang="fi-FI" sz="900" b="0" i="0" u="none" strike="noStrike" dirty="0">
                          <a:solidFill>
                            <a:srgbClr val="000000"/>
                          </a:solidFill>
                          <a:effectLst/>
                          <a:latin typeface="+mn-lt"/>
                        </a:rPr>
                        <a:t>94 %</a:t>
                      </a:r>
                    </a:p>
                  </a:txBody>
                  <a:tcPr marL="7620" marR="7620" marT="7620" marB="0" anchor="ctr"/>
                </a:tc>
                <a:tc>
                  <a:txBody>
                    <a:bodyPr/>
                    <a:lstStyle/>
                    <a:p>
                      <a:pPr algn="ctr" fontAlgn="ctr"/>
                      <a:r>
                        <a:rPr lang="fi-FI" sz="900" b="0" i="0" u="none" strike="noStrike" dirty="0">
                          <a:solidFill>
                            <a:srgbClr val="000000"/>
                          </a:solidFill>
                          <a:effectLst/>
                          <a:latin typeface="+mn-lt"/>
                        </a:rPr>
                        <a:t>92 %</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mn-lt"/>
                        </a:rPr>
                        <a:t>En osaa sanoa</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 </a:t>
                      </a:r>
                    </a:p>
                  </a:txBody>
                  <a:tcPr marL="7620" marR="7620" marT="7620" marB="0" anchor="ctr"/>
                </a:tc>
                <a:tc>
                  <a:txBody>
                    <a:bodyPr/>
                    <a:lstStyle/>
                    <a:p>
                      <a:pPr algn="ctr" fontAlgn="ctr"/>
                      <a:r>
                        <a:rPr lang="fi-FI" sz="900" b="0" i="0" u="none" strike="noStrike" dirty="0">
                          <a:solidFill>
                            <a:srgbClr val="000000"/>
                          </a:solidFill>
                          <a:effectLst/>
                          <a:latin typeface="+mn-lt"/>
                        </a:rPr>
                        <a:t>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7445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83806"/>
            <a:ext cx="9840093" cy="307777"/>
          </a:xfrm>
        </p:spPr>
        <p:txBody>
          <a:bodyPr/>
          <a:lstStyle/>
          <a:p>
            <a:r>
              <a:rPr lang="fi-FI" sz="1400" dirty="0">
                <a:solidFill>
                  <a:schemeClr val="bg1">
                    <a:lumMod val="50000"/>
                  </a:schemeClr>
                </a:solidFill>
              </a:rPr>
              <a:t>Mikä on tärkein syy sille, ettet käytä mitään laitetta oman sähkön tuottamiseen?</a:t>
            </a:r>
            <a:endParaRPr lang="fi-FI" sz="14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(ei käytä mitään laitetta oman sähkön tuottamiseen, 903</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3563254881"/>
              </p:ext>
            </p:extLst>
          </p:nvPr>
        </p:nvGraphicFramePr>
        <p:xfrm>
          <a:off x="777600" y="1349406"/>
          <a:ext cx="10634400" cy="4698594"/>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4376691" y="6016582"/>
            <a:ext cx="4935986" cy="504561"/>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Se, ettei koeta taloudellisesti järkeväksi ja ettei ole asiasta riittävästi tietoa, ovat kaksi selkeästi suurinta syytä olla tuottamatta itse sähköä. </a:t>
            </a:r>
          </a:p>
        </p:txBody>
      </p:sp>
    </p:spTree>
    <p:extLst>
      <p:ext uri="{BB962C8B-B14F-4D97-AF65-F5344CB8AC3E}">
        <p14:creationId xmlns:p14="http://schemas.microsoft.com/office/powerpoint/2010/main" val="255079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10595"/>
            <a:ext cx="10634400" cy="307777"/>
          </a:xfrm>
        </p:spPr>
        <p:txBody>
          <a:bodyPr/>
          <a:lstStyle/>
          <a:p>
            <a:r>
              <a:rPr lang="fi-FI" sz="1400" dirty="0">
                <a:solidFill>
                  <a:schemeClr val="bg1">
                    <a:lumMod val="50000"/>
                  </a:schemeClr>
                </a:solidFill>
              </a:rPr>
              <a:t>Mikä on tärkein syy sille, ettet käytä mitään laitetta oman sähkön tuottamiseen?</a:t>
            </a:r>
            <a:endParaRPr lang="fi-FI" sz="1400" b="0" dirty="0">
              <a:solidFill>
                <a:schemeClr val="bg1">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b="0" i="0" dirty="0">
                <a:solidFill>
                  <a:schemeClr val="accent5">
                    <a:lumMod val="50000"/>
                  </a:schemeClr>
                </a:solidFill>
                <a:latin typeface="Arial"/>
              </a:rPr>
              <a:t>ei käytä mitään laitetta oman sähkön tuottamiseen</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4129915363"/>
              </p:ext>
            </p:extLst>
          </p:nvPr>
        </p:nvGraphicFramePr>
        <p:xfrm>
          <a:off x="612558" y="1323000"/>
          <a:ext cx="10799444" cy="2196000"/>
        </p:xfrm>
        <a:graphic>
          <a:graphicData uri="http://schemas.openxmlformats.org/drawingml/2006/table">
            <a:tbl>
              <a:tblPr firstRow="1" bandRow="1">
                <a:tableStyleId>{9D7B26C5-4107-4FEC-AEDC-1716B250A1EF}</a:tableStyleId>
              </a:tblPr>
              <a:tblGrid>
                <a:gridCol w="2422688">
                  <a:extLst>
                    <a:ext uri="{9D8B030D-6E8A-4147-A177-3AD203B41FA5}">
                      <a16:colId xmlns:a16="http://schemas.microsoft.com/office/drawing/2014/main" val="20001"/>
                    </a:ext>
                  </a:extLst>
                </a:gridCol>
                <a:gridCol w="698063">
                  <a:extLst>
                    <a:ext uri="{9D8B030D-6E8A-4147-A177-3AD203B41FA5}">
                      <a16:colId xmlns:a16="http://schemas.microsoft.com/office/drawing/2014/main" val="20002"/>
                    </a:ext>
                  </a:extLst>
                </a:gridCol>
                <a:gridCol w="698063">
                  <a:extLst>
                    <a:ext uri="{9D8B030D-6E8A-4147-A177-3AD203B41FA5}">
                      <a16:colId xmlns:a16="http://schemas.microsoft.com/office/drawing/2014/main" val="20003"/>
                    </a:ext>
                  </a:extLst>
                </a:gridCol>
                <a:gridCol w="698063">
                  <a:extLst>
                    <a:ext uri="{9D8B030D-6E8A-4147-A177-3AD203B41FA5}">
                      <a16:colId xmlns:a16="http://schemas.microsoft.com/office/drawing/2014/main" val="20004"/>
                    </a:ext>
                  </a:extLst>
                </a:gridCol>
                <a:gridCol w="698063">
                  <a:extLst>
                    <a:ext uri="{9D8B030D-6E8A-4147-A177-3AD203B41FA5}">
                      <a16:colId xmlns:a16="http://schemas.microsoft.com/office/drawing/2014/main" val="1934860207"/>
                    </a:ext>
                  </a:extLst>
                </a:gridCol>
                <a:gridCol w="698063">
                  <a:extLst>
                    <a:ext uri="{9D8B030D-6E8A-4147-A177-3AD203B41FA5}">
                      <a16:colId xmlns:a16="http://schemas.microsoft.com/office/drawing/2014/main" val="1287172278"/>
                    </a:ext>
                  </a:extLst>
                </a:gridCol>
                <a:gridCol w="698063">
                  <a:extLst>
                    <a:ext uri="{9D8B030D-6E8A-4147-A177-3AD203B41FA5}">
                      <a16:colId xmlns:a16="http://schemas.microsoft.com/office/drawing/2014/main" val="20005"/>
                    </a:ext>
                  </a:extLst>
                </a:gridCol>
                <a:gridCol w="698063">
                  <a:extLst>
                    <a:ext uri="{9D8B030D-6E8A-4147-A177-3AD203B41FA5}">
                      <a16:colId xmlns:a16="http://schemas.microsoft.com/office/drawing/2014/main" val="20006"/>
                    </a:ext>
                  </a:extLst>
                </a:gridCol>
                <a:gridCol w="698063">
                  <a:extLst>
                    <a:ext uri="{9D8B030D-6E8A-4147-A177-3AD203B41FA5}">
                      <a16:colId xmlns:a16="http://schemas.microsoft.com/office/drawing/2014/main" val="20007"/>
                    </a:ext>
                  </a:extLst>
                </a:gridCol>
                <a:gridCol w="698063">
                  <a:extLst>
                    <a:ext uri="{9D8B030D-6E8A-4147-A177-3AD203B41FA5}">
                      <a16:colId xmlns:a16="http://schemas.microsoft.com/office/drawing/2014/main" val="1311163246"/>
                    </a:ext>
                  </a:extLst>
                </a:gridCol>
                <a:gridCol w="698063">
                  <a:extLst>
                    <a:ext uri="{9D8B030D-6E8A-4147-A177-3AD203B41FA5}">
                      <a16:colId xmlns:a16="http://schemas.microsoft.com/office/drawing/2014/main" val="3085685640"/>
                    </a:ext>
                  </a:extLst>
                </a:gridCol>
                <a:gridCol w="698063">
                  <a:extLst>
                    <a:ext uri="{9D8B030D-6E8A-4147-A177-3AD203B41FA5}">
                      <a16:colId xmlns:a16="http://schemas.microsoft.com/office/drawing/2014/main" val="4258705384"/>
                    </a:ext>
                  </a:extLst>
                </a:gridCol>
                <a:gridCol w="698063">
                  <a:extLst>
                    <a:ext uri="{9D8B030D-6E8A-4147-A177-3AD203B41FA5}">
                      <a16:colId xmlns:a16="http://schemas.microsoft.com/office/drawing/2014/main" val="3293771455"/>
                    </a:ext>
                  </a:extLst>
                </a:gridCol>
              </a:tblGrid>
              <a:tr h="432000">
                <a:tc>
                  <a:txBody>
                    <a:bodyPr/>
                    <a:lstStyle/>
                    <a:p>
                      <a:pPr algn="ctr" fontAlgn="ctr"/>
                      <a:r>
                        <a:rPr lang="fi-FI" sz="9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KAIKKI (N=903)</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Nainen (N=472)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Mies (N=432)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18-29v (N=146)</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30-39v (N=150)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40-49v (N=133)</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50-59v (N=152)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60v+ (N=323)</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Helsinki-Uusimaa (N=270)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Etelä-Suomi (N=195)</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Länsi-Suomi (N=225)</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Pohjois- ja Itä-Suomi (N=214)</a:t>
                      </a:r>
                    </a:p>
                  </a:txBody>
                  <a:tcPr marL="7620" marR="7620" marT="7620" marB="0" anchor="ctr"/>
                </a:tc>
                <a:extLst>
                  <a:ext uri="{0D108BD9-81ED-4DB2-BD59-A6C34878D82A}">
                    <a16:rowId xmlns:a16="http://schemas.microsoft.com/office/drawing/2014/main" val="10000"/>
                  </a:ext>
                </a:extLst>
              </a:tr>
              <a:tr h="252000">
                <a:tc>
                  <a:txBody>
                    <a:bodyPr/>
                    <a:lstStyle/>
                    <a:p>
                      <a:pPr algn="ctr" fontAlgn="ctr"/>
                      <a:r>
                        <a:rPr lang="fi-FI" sz="900" b="0" i="0" u="none" strike="noStrike" dirty="0">
                          <a:solidFill>
                            <a:srgbClr val="000000"/>
                          </a:solidFill>
                          <a:effectLst/>
                          <a:latin typeface="Arial" panose="020B0604020202020204" pitchFamily="34" charset="0"/>
                        </a:rPr>
                        <a:t>Se ei ole taloudellisesti järkevää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Arial" panose="020B0604020202020204" pitchFamily="34" charset="0"/>
                        </a:rPr>
                        <a:t>Minulla ei ole tarpeeksi tietoa asiasta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Arial" panose="020B0604020202020204" pitchFamily="34" charset="0"/>
                        </a:rPr>
                        <a:t>En ole kiinnostunut</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Arial" panose="020B0604020202020204" pitchFamily="34" charset="0"/>
                        </a:rPr>
                        <a:t>Asentaminen on liian vaikeaa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Arial" panose="020B0604020202020204" pitchFamily="34" charset="0"/>
                        </a:rPr>
                        <a:t>Se ei toimi hyvin / ei ole miellyttävää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0 %</a:t>
                      </a:r>
                    </a:p>
                  </a:txBody>
                  <a:tcPr marL="7620" marR="7620" marT="7620" marB="0" anchor="ctr"/>
                </a:tc>
                <a:extLst>
                  <a:ext uri="{0D108BD9-81ED-4DB2-BD59-A6C34878D82A}">
                    <a16:rowId xmlns:a16="http://schemas.microsoft.com/office/drawing/2014/main" val="10006"/>
                  </a:ext>
                </a:extLst>
              </a:tr>
              <a:tr h="252000">
                <a:tc>
                  <a:txBody>
                    <a:bodyPr/>
                    <a:lstStyle/>
                    <a:p>
                      <a:pPr algn="ctr" fontAlgn="ctr"/>
                      <a:r>
                        <a:rPr lang="fi-FI" sz="900" b="0" i="0" u="none" strike="noStrike" dirty="0">
                          <a:solidFill>
                            <a:srgbClr val="000000"/>
                          </a:solidFill>
                          <a:effectLst/>
                          <a:latin typeface="Arial" panose="020B0604020202020204" pitchFamily="34" charset="0"/>
                        </a:rPr>
                        <a:t>Muu syy</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extLst>
                  <a:ext uri="{0D108BD9-81ED-4DB2-BD59-A6C34878D82A}">
                    <a16:rowId xmlns:a16="http://schemas.microsoft.com/office/drawing/2014/main" val="10007"/>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extLst>
                  <a:ext uri="{0D108BD9-81ED-4DB2-BD59-A6C34878D82A}">
                    <a16:rowId xmlns:a16="http://schemas.microsoft.com/office/drawing/2014/main" val="949611991"/>
                  </a:ext>
                </a:extLst>
              </a:tr>
            </a:tbl>
          </a:graphicData>
        </a:graphic>
      </p:graphicFrame>
      <p:sp>
        <p:nvSpPr>
          <p:cNvPr id="7" name="Puhekupla: Suorakulmio, kulmat pyöristettu 6">
            <a:extLst>
              <a:ext uri="{FF2B5EF4-FFF2-40B4-BE49-F238E27FC236}">
                <a16:creationId xmlns:a16="http://schemas.microsoft.com/office/drawing/2014/main" id="{8DF597CD-48EC-4BEE-8700-2A2793BB9FF7}"/>
              </a:ext>
            </a:extLst>
          </p:cNvPr>
          <p:cNvSpPr/>
          <p:nvPr/>
        </p:nvSpPr>
        <p:spPr>
          <a:xfrm>
            <a:off x="4065971" y="5933212"/>
            <a:ext cx="5202315" cy="484120"/>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Naiset kokevat miehiä useammin, ettei ole tarpeeksi tietoa ja miehet epäilevät naisia useammin taloudellista mielekkyyttä. Myös nuorimmilla korostuu tiedon puute.</a:t>
            </a:r>
          </a:p>
        </p:txBody>
      </p:sp>
      <p:graphicFrame>
        <p:nvGraphicFramePr>
          <p:cNvPr id="8" name="Taulukko 7">
            <a:extLst>
              <a:ext uri="{FF2B5EF4-FFF2-40B4-BE49-F238E27FC236}">
                <a16:creationId xmlns:a16="http://schemas.microsoft.com/office/drawing/2014/main" id="{851BC70A-1A45-47CD-945D-8E6C9D842267}"/>
              </a:ext>
            </a:extLst>
          </p:cNvPr>
          <p:cNvGraphicFramePr>
            <a:graphicFrameLocks noGrp="1"/>
          </p:cNvGraphicFramePr>
          <p:nvPr>
            <p:extLst>
              <p:ext uri="{D42A27DB-BD31-4B8C-83A1-F6EECF244321}">
                <p14:modId xmlns:p14="http://schemas.microsoft.com/office/powerpoint/2010/main" val="3919939017"/>
              </p:ext>
            </p:extLst>
          </p:nvPr>
        </p:nvGraphicFramePr>
        <p:xfrm>
          <a:off x="612558" y="3575996"/>
          <a:ext cx="10799443" cy="2196000"/>
        </p:xfrm>
        <a:graphic>
          <a:graphicData uri="http://schemas.openxmlformats.org/drawingml/2006/table">
            <a:tbl>
              <a:tblPr firstRow="1" bandRow="1">
                <a:tableStyleId>{9D7B26C5-4107-4FEC-AEDC-1716B250A1EF}</a:tableStyleId>
              </a:tblPr>
              <a:tblGrid>
                <a:gridCol w="3267523">
                  <a:extLst>
                    <a:ext uri="{9D8B030D-6E8A-4147-A177-3AD203B41FA5}">
                      <a16:colId xmlns:a16="http://schemas.microsoft.com/office/drawing/2014/main" val="20001"/>
                    </a:ext>
                  </a:extLst>
                </a:gridCol>
                <a:gridCol w="941490">
                  <a:extLst>
                    <a:ext uri="{9D8B030D-6E8A-4147-A177-3AD203B41FA5}">
                      <a16:colId xmlns:a16="http://schemas.microsoft.com/office/drawing/2014/main" val="20002"/>
                    </a:ext>
                  </a:extLst>
                </a:gridCol>
                <a:gridCol w="941490">
                  <a:extLst>
                    <a:ext uri="{9D8B030D-6E8A-4147-A177-3AD203B41FA5}">
                      <a16:colId xmlns:a16="http://schemas.microsoft.com/office/drawing/2014/main" val="20003"/>
                    </a:ext>
                  </a:extLst>
                </a:gridCol>
                <a:gridCol w="941490">
                  <a:extLst>
                    <a:ext uri="{9D8B030D-6E8A-4147-A177-3AD203B41FA5}">
                      <a16:colId xmlns:a16="http://schemas.microsoft.com/office/drawing/2014/main" val="20004"/>
                    </a:ext>
                  </a:extLst>
                </a:gridCol>
                <a:gridCol w="941490">
                  <a:extLst>
                    <a:ext uri="{9D8B030D-6E8A-4147-A177-3AD203B41FA5}">
                      <a16:colId xmlns:a16="http://schemas.microsoft.com/office/drawing/2014/main" val="1934860207"/>
                    </a:ext>
                  </a:extLst>
                </a:gridCol>
                <a:gridCol w="941490">
                  <a:extLst>
                    <a:ext uri="{9D8B030D-6E8A-4147-A177-3AD203B41FA5}">
                      <a16:colId xmlns:a16="http://schemas.microsoft.com/office/drawing/2014/main" val="1287172278"/>
                    </a:ext>
                  </a:extLst>
                </a:gridCol>
                <a:gridCol w="941490">
                  <a:extLst>
                    <a:ext uri="{9D8B030D-6E8A-4147-A177-3AD203B41FA5}">
                      <a16:colId xmlns:a16="http://schemas.microsoft.com/office/drawing/2014/main" val="20005"/>
                    </a:ext>
                  </a:extLst>
                </a:gridCol>
                <a:gridCol w="941490">
                  <a:extLst>
                    <a:ext uri="{9D8B030D-6E8A-4147-A177-3AD203B41FA5}">
                      <a16:colId xmlns:a16="http://schemas.microsoft.com/office/drawing/2014/main" val="20006"/>
                    </a:ext>
                  </a:extLst>
                </a:gridCol>
                <a:gridCol w="941490">
                  <a:extLst>
                    <a:ext uri="{9D8B030D-6E8A-4147-A177-3AD203B41FA5}">
                      <a16:colId xmlns:a16="http://schemas.microsoft.com/office/drawing/2014/main" val="20007"/>
                    </a:ext>
                  </a:extLst>
                </a:gridCol>
              </a:tblGrid>
              <a:tr h="432000">
                <a:tc>
                  <a:txBody>
                    <a:bodyPr/>
                    <a:lstStyle/>
                    <a:p>
                      <a:pPr algn="ctr" fontAlgn="ctr"/>
                      <a:r>
                        <a:rPr lang="fi-FI" sz="9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Öljylämmitys (N=35)</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Kaukolämpö (N=490)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Puulämmitys (sisältää pelletti) (N=42)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Maalämpö (N=50)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Sähkölämmitys (N=212)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Omakotitalo (N=231)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Rivi- tai paritalo (N=202)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Kerrostaloasunto (N=446)</a:t>
                      </a:r>
                    </a:p>
                  </a:txBody>
                  <a:tcPr marL="7620" marR="7620" marT="7620" marB="0" anchor="ctr"/>
                </a:tc>
                <a:extLst>
                  <a:ext uri="{0D108BD9-81ED-4DB2-BD59-A6C34878D82A}">
                    <a16:rowId xmlns:a16="http://schemas.microsoft.com/office/drawing/2014/main" val="10000"/>
                  </a:ext>
                </a:extLst>
              </a:tr>
              <a:tr h="252000">
                <a:tc>
                  <a:txBody>
                    <a:bodyPr/>
                    <a:lstStyle/>
                    <a:p>
                      <a:pPr algn="ctr" fontAlgn="ctr"/>
                      <a:r>
                        <a:rPr lang="fi-FI" sz="900" b="0" i="0" u="none" strike="noStrike" dirty="0">
                          <a:solidFill>
                            <a:srgbClr val="000000"/>
                          </a:solidFill>
                          <a:effectLst/>
                          <a:latin typeface="Arial" panose="020B0604020202020204" pitchFamily="34" charset="0"/>
                        </a:rPr>
                        <a:t>Se ei ole taloudellisesti järkevää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Arial" panose="020B0604020202020204" pitchFamily="34" charset="0"/>
                        </a:rPr>
                        <a:t>Minulla ei ole tarpeeksi tietoa asiasta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Arial" panose="020B0604020202020204" pitchFamily="34" charset="0"/>
                        </a:rPr>
                        <a:t>En ole kiinnostunut</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Arial" panose="020B0604020202020204" pitchFamily="34" charset="0"/>
                        </a:rPr>
                        <a:t>Asentaminen on liian vaikeaa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Arial" panose="020B0604020202020204" pitchFamily="34" charset="0"/>
                        </a:rPr>
                        <a:t>Se ei toimi hyvin / ei ole miellyttävää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extLst>
                  <a:ext uri="{0D108BD9-81ED-4DB2-BD59-A6C34878D82A}">
                    <a16:rowId xmlns:a16="http://schemas.microsoft.com/office/drawing/2014/main" val="10006"/>
                  </a:ext>
                </a:extLst>
              </a:tr>
              <a:tr h="252000">
                <a:tc>
                  <a:txBody>
                    <a:bodyPr/>
                    <a:lstStyle/>
                    <a:p>
                      <a:pPr algn="ctr" fontAlgn="ctr"/>
                      <a:r>
                        <a:rPr lang="fi-FI" sz="900" b="0" i="0" u="none" strike="noStrike" dirty="0">
                          <a:solidFill>
                            <a:srgbClr val="000000"/>
                          </a:solidFill>
                          <a:effectLst/>
                          <a:latin typeface="Arial" panose="020B0604020202020204" pitchFamily="34" charset="0"/>
                        </a:rPr>
                        <a:t>Muu syy</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extLst>
                  <a:ext uri="{0D108BD9-81ED-4DB2-BD59-A6C34878D82A}">
                    <a16:rowId xmlns:a16="http://schemas.microsoft.com/office/drawing/2014/main" val="10007"/>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extLst>
                  <a:ext uri="{0D108BD9-81ED-4DB2-BD59-A6C34878D82A}">
                    <a16:rowId xmlns:a16="http://schemas.microsoft.com/office/drawing/2014/main" val="949611991"/>
                  </a:ext>
                </a:extLst>
              </a:tr>
            </a:tbl>
          </a:graphicData>
        </a:graphic>
      </p:graphicFrame>
    </p:spTree>
    <p:extLst>
      <p:ext uri="{BB962C8B-B14F-4D97-AF65-F5344CB8AC3E}">
        <p14:creationId xmlns:p14="http://schemas.microsoft.com/office/powerpoint/2010/main" val="267491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868562"/>
            <a:ext cx="10634400" cy="307777"/>
          </a:xfrm>
        </p:spPr>
        <p:txBody>
          <a:bodyPr/>
          <a:lstStyle/>
          <a:p>
            <a:r>
              <a:rPr lang="fi-FI" sz="1400" dirty="0">
                <a:solidFill>
                  <a:schemeClr val="bg1">
                    <a:lumMod val="50000"/>
                  </a:schemeClr>
                </a:solidFill>
              </a:rPr>
              <a:t>Kuinka monta autoa taloudessasi on?</a:t>
            </a:r>
          </a:p>
        </p:txBody>
      </p:sp>
      <p:sp>
        <p:nvSpPr>
          <p:cNvPr id="5" name="TextBox 4"/>
          <p:cNvSpPr txBox="1"/>
          <p:nvPr/>
        </p:nvSpPr>
        <p:spPr>
          <a:xfrm>
            <a:off x="777600" y="6269143"/>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b="0" i="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D1F775B7-1D70-484A-9718-F58109D32793}"/>
              </a:ext>
            </a:extLst>
          </p:cNvPr>
          <p:cNvGraphicFramePr/>
          <p:nvPr>
            <p:extLst>
              <p:ext uri="{D42A27DB-BD31-4B8C-83A1-F6EECF244321}">
                <p14:modId xmlns:p14="http://schemas.microsoft.com/office/powerpoint/2010/main" val="270348442"/>
              </p:ext>
            </p:extLst>
          </p:nvPr>
        </p:nvGraphicFramePr>
        <p:xfrm>
          <a:off x="577050" y="1176339"/>
          <a:ext cx="11097088" cy="4993642"/>
        </p:xfrm>
        <a:graphic>
          <a:graphicData uri="http://schemas.openxmlformats.org/drawingml/2006/chart">
            <c:chart xmlns:c="http://schemas.openxmlformats.org/drawingml/2006/chart" xmlns:r="http://schemas.openxmlformats.org/officeDocument/2006/relationships" r:id="rId2"/>
          </a:graphicData>
        </a:graphic>
      </p:graphicFrame>
      <p:sp>
        <p:nvSpPr>
          <p:cNvPr id="10" name="Puhekupla: Suorakulmio, kulmat pyöristettu 9">
            <a:extLst>
              <a:ext uri="{FF2B5EF4-FFF2-40B4-BE49-F238E27FC236}">
                <a16:creationId xmlns:a16="http://schemas.microsoft.com/office/drawing/2014/main" id="{8645019B-67C2-4BE5-BBC0-24248A109971}"/>
              </a:ext>
            </a:extLst>
          </p:cNvPr>
          <p:cNvSpPr/>
          <p:nvPr/>
        </p:nvSpPr>
        <p:spPr>
          <a:xfrm>
            <a:off x="3195961" y="6330227"/>
            <a:ext cx="6081204" cy="378561"/>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Joka toisen taloudessa on yksi auto ja autottomia on lähes neljännes. Mitä suurempi kaupunki, sitä harvemmalla on auto ja lapsiperheet (young + adult family) korostuvat auton omaamisessa.  </a:t>
            </a:r>
          </a:p>
        </p:txBody>
      </p:sp>
    </p:spTree>
    <p:extLst>
      <p:ext uri="{BB962C8B-B14F-4D97-AF65-F5344CB8AC3E}">
        <p14:creationId xmlns:p14="http://schemas.microsoft.com/office/powerpoint/2010/main" val="1823091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83806"/>
            <a:ext cx="9840093" cy="307777"/>
          </a:xfrm>
        </p:spPr>
        <p:txBody>
          <a:bodyPr/>
          <a:lstStyle/>
          <a:p>
            <a:r>
              <a:rPr lang="fi-FI" sz="1400" dirty="0">
                <a:solidFill>
                  <a:schemeClr val="bg1">
                    <a:lumMod val="50000"/>
                  </a:schemeClr>
                </a:solidFill>
              </a:rPr>
              <a:t>Millä käyttövoimalla toimiva auto on / autot ovat?</a:t>
            </a:r>
            <a:endParaRPr lang="fi-FI" sz="14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(taloudessa on auto, 758</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3740692266"/>
              </p:ext>
            </p:extLst>
          </p:nvPr>
        </p:nvGraphicFramePr>
        <p:xfrm>
          <a:off x="777600" y="1349406"/>
          <a:ext cx="10634400" cy="4698594"/>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5193436" y="4687411"/>
            <a:ext cx="5344357" cy="821184"/>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Muut kuin bensiini- tai dieselkäyttöiset ovat edelleen harvinaisia. Kaikkiaan 9%:lla on jollain muulla kuin bensiinillä tai dieselillä käyvä auto (muutamalla heistä lisäksi myös bensiini / diesel auto)</a:t>
            </a:r>
          </a:p>
          <a:p>
            <a:pPr algn="ctr"/>
            <a:endParaRPr lang="fi-FI" sz="900" dirty="0">
              <a:solidFill>
                <a:schemeClr val="tx1"/>
              </a:solidFill>
            </a:endParaRPr>
          </a:p>
          <a:p>
            <a:pPr algn="ctr"/>
            <a:r>
              <a:rPr lang="fi-FI" sz="900" dirty="0">
                <a:solidFill>
                  <a:schemeClr val="tx1"/>
                </a:solidFill>
              </a:rPr>
              <a:t>(Oli mahdollista valita useampi vaihtoehto jos taloudessa oli useampi auto eri voimanlähteellä)</a:t>
            </a:r>
          </a:p>
        </p:txBody>
      </p:sp>
      <p:sp>
        <p:nvSpPr>
          <p:cNvPr id="4" name="Oikea aaltosulje 3">
            <a:extLst>
              <a:ext uri="{FF2B5EF4-FFF2-40B4-BE49-F238E27FC236}">
                <a16:creationId xmlns:a16="http://schemas.microsoft.com/office/drawing/2014/main" id="{38DB7176-4817-4FAF-BFFC-51E9E97B20AF}"/>
              </a:ext>
            </a:extLst>
          </p:cNvPr>
          <p:cNvSpPr/>
          <p:nvPr/>
        </p:nvSpPr>
        <p:spPr>
          <a:xfrm>
            <a:off x="4163627" y="2459115"/>
            <a:ext cx="435006" cy="14736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dirty="0"/>
          </a:p>
        </p:txBody>
      </p:sp>
      <p:sp>
        <p:nvSpPr>
          <p:cNvPr id="9" name="Puhekupla: Suorakulmio, kulmat pyöristettu 8">
            <a:extLst>
              <a:ext uri="{FF2B5EF4-FFF2-40B4-BE49-F238E27FC236}">
                <a16:creationId xmlns:a16="http://schemas.microsoft.com/office/drawing/2014/main" id="{6E084E43-CA31-449E-B69C-F728B26FF3FE}"/>
              </a:ext>
            </a:extLst>
          </p:cNvPr>
          <p:cNvSpPr/>
          <p:nvPr/>
        </p:nvSpPr>
        <p:spPr>
          <a:xfrm>
            <a:off x="4598633" y="2944101"/>
            <a:ext cx="3620611" cy="433852"/>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i="1" dirty="0">
                <a:solidFill>
                  <a:schemeClr val="tx1"/>
                </a:solidFill>
              </a:rPr>
              <a:t>Ladattavan hybridin tai täyssähköauton omaavista 42% vastasi, että kotonaan on käytettävissä sähköauton latauspiste (n=58). </a:t>
            </a:r>
          </a:p>
        </p:txBody>
      </p:sp>
    </p:spTree>
    <p:extLst>
      <p:ext uri="{BB962C8B-B14F-4D97-AF65-F5344CB8AC3E}">
        <p14:creationId xmlns:p14="http://schemas.microsoft.com/office/powerpoint/2010/main" val="258203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10595"/>
            <a:ext cx="10634400" cy="307777"/>
          </a:xfrm>
        </p:spPr>
        <p:txBody>
          <a:bodyPr/>
          <a:lstStyle/>
          <a:p>
            <a:r>
              <a:rPr lang="fi-FI" sz="1400" dirty="0">
                <a:solidFill>
                  <a:schemeClr val="bg1">
                    <a:lumMod val="50000"/>
                  </a:schemeClr>
                </a:solidFill>
              </a:rPr>
              <a:t>Millä käyttövoimalla toimiva auto on / autot ovat?</a:t>
            </a:r>
            <a:endParaRPr lang="fi-FI" sz="14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taloudessa on auto</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601456896"/>
              </p:ext>
            </p:extLst>
          </p:nvPr>
        </p:nvGraphicFramePr>
        <p:xfrm>
          <a:off x="612558" y="1323000"/>
          <a:ext cx="10799444" cy="1751100"/>
        </p:xfrm>
        <a:graphic>
          <a:graphicData uri="http://schemas.openxmlformats.org/drawingml/2006/table">
            <a:tbl>
              <a:tblPr firstRow="1" bandRow="1">
                <a:tableStyleId>{9D7B26C5-4107-4FEC-AEDC-1716B250A1EF}</a:tableStyleId>
              </a:tblPr>
              <a:tblGrid>
                <a:gridCol w="2422688">
                  <a:extLst>
                    <a:ext uri="{9D8B030D-6E8A-4147-A177-3AD203B41FA5}">
                      <a16:colId xmlns:a16="http://schemas.microsoft.com/office/drawing/2014/main" val="20001"/>
                    </a:ext>
                  </a:extLst>
                </a:gridCol>
                <a:gridCol w="698063">
                  <a:extLst>
                    <a:ext uri="{9D8B030D-6E8A-4147-A177-3AD203B41FA5}">
                      <a16:colId xmlns:a16="http://schemas.microsoft.com/office/drawing/2014/main" val="20002"/>
                    </a:ext>
                  </a:extLst>
                </a:gridCol>
                <a:gridCol w="698063">
                  <a:extLst>
                    <a:ext uri="{9D8B030D-6E8A-4147-A177-3AD203B41FA5}">
                      <a16:colId xmlns:a16="http://schemas.microsoft.com/office/drawing/2014/main" val="20003"/>
                    </a:ext>
                  </a:extLst>
                </a:gridCol>
                <a:gridCol w="698063">
                  <a:extLst>
                    <a:ext uri="{9D8B030D-6E8A-4147-A177-3AD203B41FA5}">
                      <a16:colId xmlns:a16="http://schemas.microsoft.com/office/drawing/2014/main" val="20004"/>
                    </a:ext>
                  </a:extLst>
                </a:gridCol>
                <a:gridCol w="698063">
                  <a:extLst>
                    <a:ext uri="{9D8B030D-6E8A-4147-A177-3AD203B41FA5}">
                      <a16:colId xmlns:a16="http://schemas.microsoft.com/office/drawing/2014/main" val="1934860207"/>
                    </a:ext>
                  </a:extLst>
                </a:gridCol>
                <a:gridCol w="698063">
                  <a:extLst>
                    <a:ext uri="{9D8B030D-6E8A-4147-A177-3AD203B41FA5}">
                      <a16:colId xmlns:a16="http://schemas.microsoft.com/office/drawing/2014/main" val="1287172278"/>
                    </a:ext>
                  </a:extLst>
                </a:gridCol>
                <a:gridCol w="698063">
                  <a:extLst>
                    <a:ext uri="{9D8B030D-6E8A-4147-A177-3AD203B41FA5}">
                      <a16:colId xmlns:a16="http://schemas.microsoft.com/office/drawing/2014/main" val="20005"/>
                    </a:ext>
                  </a:extLst>
                </a:gridCol>
                <a:gridCol w="698063">
                  <a:extLst>
                    <a:ext uri="{9D8B030D-6E8A-4147-A177-3AD203B41FA5}">
                      <a16:colId xmlns:a16="http://schemas.microsoft.com/office/drawing/2014/main" val="20006"/>
                    </a:ext>
                  </a:extLst>
                </a:gridCol>
                <a:gridCol w="698063">
                  <a:extLst>
                    <a:ext uri="{9D8B030D-6E8A-4147-A177-3AD203B41FA5}">
                      <a16:colId xmlns:a16="http://schemas.microsoft.com/office/drawing/2014/main" val="20007"/>
                    </a:ext>
                  </a:extLst>
                </a:gridCol>
                <a:gridCol w="698063">
                  <a:extLst>
                    <a:ext uri="{9D8B030D-6E8A-4147-A177-3AD203B41FA5}">
                      <a16:colId xmlns:a16="http://schemas.microsoft.com/office/drawing/2014/main" val="1311163246"/>
                    </a:ext>
                  </a:extLst>
                </a:gridCol>
                <a:gridCol w="698063">
                  <a:extLst>
                    <a:ext uri="{9D8B030D-6E8A-4147-A177-3AD203B41FA5}">
                      <a16:colId xmlns:a16="http://schemas.microsoft.com/office/drawing/2014/main" val="3085685640"/>
                    </a:ext>
                  </a:extLst>
                </a:gridCol>
                <a:gridCol w="698063">
                  <a:extLst>
                    <a:ext uri="{9D8B030D-6E8A-4147-A177-3AD203B41FA5}">
                      <a16:colId xmlns:a16="http://schemas.microsoft.com/office/drawing/2014/main" val="4258705384"/>
                    </a:ext>
                  </a:extLst>
                </a:gridCol>
                <a:gridCol w="698063">
                  <a:extLst>
                    <a:ext uri="{9D8B030D-6E8A-4147-A177-3AD203B41FA5}">
                      <a16:colId xmlns:a16="http://schemas.microsoft.com/office/drawing/2014/main" val="3293771455"/>
                    </a:ext>
                  </a:extLst>
                </a:gridCol>
              </a:tblGrid>
              <a:tr h="396000">
                <a:tc>
                  <a:txBody>
                    <a:bodyPr/>
                    <a:lstStyle/>
                    <a:p>
                      <a:pPr algn="ctr" fontAlgn="b"/>
                      <a:endParaRPr lang="fi-FI" sz="900" b="0" i="0" u="none" strike="noStrike" dirty="0">
                        <a:solidFill>
                          <a:srgbClr val="000000"/>
                        </a:solidFill>
                        <a:effectLst/>
                        <a:latin typeface="+mn-lt"/>
                      </a:endParaRPr>
                    </a:p>
                  </a:txBody>
                  <a:tcPr marL="7620" marR="7620" marT="7620" marB="0" anchor="b"/>
                </a:tc>
                <a:tc>
                  <a:txBody>
                    <a:bodyPr/>
                    <a:lstStyle/>
                    <a:p>
                      <a:pPr algn="ctr" fontAlgn="ctr"/>
                      <a:r>
                        <a:rPr lang="fi-FI" sz="900" b="1" i="0" u="none" strike="noStrike" dirty="0">
                          <a:solidFill>
                            <a:srgbClr val="000000"/>
                          </a:solidFill>
                          <a:effectLst/>
                          <a:latin typeface="+mn-lt"/>
                        </a:rPr>
                        <a:t>KAIKKI (N=758)</a:t>
                      </a:r>
                    </a:p>
                  </a:txBody>
                  <a:tcPr marL="7620" marR="7620" marT="7620" marB="0" anchor="ctr"/>
                </a:tc>
                <a:tc>
                  <a:txBody>
                    <a:bodyPr/>
                    <a:lstStyle/>
                    <a:p>
                      <a:pPr algn="ctr" fontAlgn="ctr"/>
                      <a:r>
                        <a:rPr lang="fi-FI" sz="900" b="1" i="0" u="none" strike="noStrike" dirty="0">
                          <a:solidFill>
                            <a:srgbClr val="000000"/>
                          </a:solidFill>
                          <a:effectLst/>
                          <a:latin typeface="+mn-lt"/>
                        </a:rPr>
                        <a:t>Nainen (N=375)</a:t>
                      </a:r>
                    </a:p>
                  </a:txBody>
                  <a:tcPr marL="7620" marR="7620" marT="7620" marB="0" anchor="ctr"/>
                </a:tc>
                <a:tc>
                  <a:txBody>
                    <a:bodyPr/>
                    <a:lstStyle/>
                    <a:p>
                      <a:pPr algn="ctr" fontAlgn="ctr"/>
                      <a:r>
                        <a:rPr lang="fi-FI" sz="900" b="1" i="0" u="none" strike="noStrike" dirty="0">
                          <a:solidFill>
                            <a:srgbClr val="000000"/>
                          </a:solidFill>
                          <a:effectLst/>
                          <a:latin typeface="+mn-lt"/>
                        </a:rPr>
                        <a:t>Mies (N=382)</a:t>
                      </a:r>
                    </a:p>
                  </a:txBody>
                  <a:tcPr marL="7620" marR="7620" marT="7620" marB="0" anchor="ctr"/>
                </a:tc>
                <a:tc>
                  <a:txBody>
                    <a:bodyPr/>
                    <a:lstStyle/>
                    <a:p>
                      <a:pPr algn="ctr" fontAlgn="ctr"/>
                      <a:r>
                        <a:rPr lang="fi-FI" sz="900" b="1" i="0" u="none" strike="noStrike" dirty="0">
                          <a:solidFill>
                            <a:srgbClr val="000000"/>
                          </a:solidFill>
                          <a:effectLst/>
                          <a:latin typeface="+mn-lt"/>
                        </a:rPr>
                        <a:t>18-29v (N=129)</a:t>
                      </a:r>
                    </a:p>
                  </a:txBody>
                  <a:tcPr marL="7620" marR="7620" marT="7620" marB="0" anchor="ctr"/>
                </a:tc>
                <a:tc>
                  <a:txBody>
                    <a:bodyPr/>
                    <a:lstStyle/>
                    <a:p>
                      <a:pPr algn="ctr" fontAlgn="ctr"/>
                      <a:r>
                        <a:rPr lang="fi-FI" sz="900" b="1" i="0" u="none" strike="noStrike" dirty="0">
                          <a:solidFill>
                            <a:srgbClr val="000000"/>
                          </a:solidFill>
                          <a:effectLst/>
                          <a:latin typeface="+mn-lt"/>
                        </a:rPr>
                        <a:t>30-39v (N=119)</a:t>
                      </a:r>
                    </a:p>
                  </a:txBody>
                  <a:tcPr marL="7620" marR="7620" marT="7620" marB="0" anchor="ctr"/>
                </a:tc>
                <a:tc>
                  <a:txBody>
                    <a:bodyPr/>
                    <a:lstStyle/>
                    <a:p>
                      <a:pPr algn="ctr" fontAlgn="ctr"/>
                      <a:r>
                        <a:rPr lang="fi-FI" sz="900" b="1" i="0" u="none" strike="noStrike" dirty="0">
                          <a:solidFill>
                            <a:srgbClr val="000000"/>
                          </a:solidFill>
                          <a:effectLst/>
                          <a:latin typeface="+mn-lt"/>
                        </a:rPr>
                        <a:t>40-49v (N=110)</a:t>
                      </a:r>
                    </a:p>
                  </a:txBody>
                  <a:tcPr marL="7620" marR="7620" marT="7620" marB="0" anchor="ctr"/>
                </a:tc>
                <a:tc>
                  <a:txBody>
                    <a:bodyPr/>
                    <a:lstStyle/>
                    <a:p>
                      <a:pPr algn="ctr" fontAlgn="ctr"/>
                      <a:r>
                        <a:rPr lang="fi-FI" sz="900" b="1" i="0" u="none" strike="noStrike" dirty="0">
                          <a:solidFill>
                            <a:srgbClr val="000000"/>
                          </a:solidFill>
                          <a:effectLst/>
                          <a:latin typeface="+mn-lt"/>
                        </a:rPr>
                        <a:t>50-59v (N=133)</a:t>
                      </a:r>
                    </a:p>
                  </a:txBody>
                  <a:tcPr marL="7620" marR="7620" marT="7620" marB="0" anchor="ctr"/>
                </a:tc>
                <a:tc>
                  <a:txBody>
                    <a:bodyPr/>
                    <a:lstStyle/>
                    <a:p>
                      <a:pPr algn="ctr" fontAlgn="ctr"/>
                      <a:r>
                        <a:rPr lang="fi-FI" sz="900" b="1" i="0" u="none" strike="noStrike" dirty="0">
                          <a:solidFill>
                            <a:srgbClr val="000000"/>
                          </a:solidFill>
                          <a:effectLst/>
                          <a:latin typeface="+mn-lt"/>
                        </a:rPr>
                        <a:t>60v+ (N=268)</a:t>
                      </a:r>
                    </a:p>
                  </a:txBody>
                  <a:tcPr marL="7620" marR="7620" marT="7620" marB="0" anchor="ctr"/>
                </a:tc>
                <a:tc>
                  <a:txBody>
                    <a:bodyPr/>
                    <a:lstStyle/>
                    <a:p>
                      <a:pPr algn="ctr" fontAlgn="ctr"/>
                      <a:r>
                        <a:rPr lang="fi-FI" sz="900" b="1" i="0" u="none" strike="noStrike" dirty="0">
                          <a:solidFill>
                            <a:srgbClr val="000000"/>
                          </a:solidFill>
                          <a:effectLst/>
                          <a:latin typeface="+mn-lt"/>
                        </a:rPr>
                        <a:t>Helsinki-Uusimaa (N=202)</a:t>
                      </a:r>
                    </a:p>
                  </a:txBody>
                  <a:tcPr marL="7620" marR="7620" marT="7620" marB="0" anchor="ctr"/>
                </a:tc>
                <a:tc>
                  <a:txBody>
                    <a:bodyPr/>
                    <a:lstStyle/>
                    <a:p>
                      <a:pPr algn="ctr" fontAlgn="ctr"/>
                      <a:r>
                        <a:rPr lang="fi-FI" sz="900" b="1" i="0" u="none" strike="noStrike" dirty="0">
                          <a:solidFill>
                            <a:srgbClr val="000000"/>
                          </a:solidFill>
                          <a:effectLst/>
                          <a:latin typeface="+mn-lt"/>
                        </a:rPr>
                        <a:t>Etelä-Suomi (N=174)</a:t>
                      </a:r>
                    </a:p>
                  </a:txBody>
                  <a:tcPr marL="7620" marR="7620" marT="7620" marB="0" anchor="ctr"/>
                </a:tc>
                <a:tc>
                  <a:txBody>
                    <a:bodyPr/>
                    <a:lstStyle/>
                    <a:p>
                      <a:pPr algn="ctr" fontAlgn="ctr"/>
                      <a:r>
                        <a:rPr lang="fi-FI" sz="900" b="1" i="0" u="none" strike="noStrike" dirty="0">
                          <a:solidFill>
                            <a:srgbClr val="000000"/>
                          </a:solidFill>
                          <a:effectLst/>
                          <a:latin typeface="+mn-lt"/>
                        </a:rPr>
                        <a:t>Länsi-Suomi (N=192)</a:t>
                      </a:r>
                    </a:p>
                  </a:txBody>
                  <a:tcPr marL="7620" marR="7620" marT="7620" marB="0" anchor="ctr"/>
                </a:tc>
                <a:tc>
                  <a:txBody>
                    <a:bodyPr/>
                    <a:lstStyle/>
                    <a:p>
                      <a:pPr algn="ctr" fontAlgn="ctr"/>
                      <a:r>
                        <a:rPr lang="fi-FI" sz="900" b="1" i="0" u="none" strike="noStrike" dirty="0">
                          <a:solidFill>
                            <a:srgbClr val="000000"/>
                          </a:solidFill>
                          <a:effectLst/>
                          <a:latin typeface="+mn-lt"/>
                        </a:rPr>
                        <a:t>Pohjois- ja Itä-Suomi (N=190)</a:t>
                      </a:r>
                    </a:p>
                  </a:txBody>
                  <a:tcPr marL="7620" marR="7620" marT="7620" marB="0" anchor="ctr"/>
                </a:tc>
                <a:extLst>
                  <a:ext uri="{0D108BD9-81ED-4DB2-BD59-A6C34878D82A}">
                    <a16:rowId xmlns:a16="http://schemas.microsoft.com/office/drawing/2014/main" val="10000"/>
                  </a:ext>
                </a:extLst>
              </a:tr>
              <a:tr h="252000">
                <a:tc>
                  <a:txBody>
                    <a:bodyPr/>
                    <a:lstStyle/>
                    <a:p>
                      <a:pPr algn="ctr" fontAlgn="ctr"/>
                      <a:r>
                        <a:rPr lang="fi-FI" sz="900" b="0" i="0" u="none" strike="noStrike" dirty="0">
                          <a:solidFill>
                            <a:srgbClr val="000000"/>
                          </a:solidFill>
                          <a:effectLst/>
                          <a:latin typeface="+mn-lt"/>
                        </a:rPr>
                        <a:t>Bensiini tai diesel</a:t>
                      </a:r>
                    </a:p>
                  </a:txBody>
                  <a:tcPr marL="7620" marR="7620" marT="7620" marB="0" anchor="ctr"/>
                </a:tc>
                <a:tc>
                  <a:txBody>
                    <a:bodyPr/>
                    <a:lstStyle/>
                    <a:p>
                      <a:pPr algn="ctr" fontAlgn="ctr"/>
                      <a:r>
                        <a:rPr lang="fi-FI" sz="900" b="0" i="0" u="none" strike="noStrike" dirty="0">
                          <a:solidFill>
                            <a:srgbClr val="000000"/>
                          </a:solidFill>
                          <a:effectLst/>
                          <a:latin typeface="+mn-lt"/>
                        </a:rPr>
                        <a:t>93 %</a:t>
                      </a:r>
                    </a:p>
                  </a:txBody>
                  <a:tcPr marL="7620" marR="7620" marT="7620" marB="0" anchor="ctr"/>
                </a:tc>
                <a:tc>
                  <a:txBody>
                    <a:bodyPr/>
                    <a:lstStyle/>
                    <a:p>
                      <a:pPr algn="ctr" fontAlgn="ctr"/>
                      <a:r>
                        <a:rPr lang="fi-FI" sz="900" b="0" i="0" u="none" strike="noStrike" dirty="0">
                          <a:solidFill>
                            <a:srgbClr val="000000"/>
                          </a:solidFill>
                          <a:effectLst/>
                          <a:latin typeface="+mn-lt"/>
                        </a:rPr>
                        <a:t>93 %</a:t>
                      </a:r>
                    </a:p>
                  </a:txBody>
                  <a:tcPr marL="7620" marR="7620" marT="7620" marB="0" anchor="ctr"/>
                </a:tc>
                <a:tc>
                  <a:txBody>
                    <a:bodyPr/>
                    <a:lstStyle/>
                    <a:p>
                      <a:pPr algn="ctr" fontAlgn="ctr"/>
                      <a:r>
                        <a:rPr lang="fi-FI" sz="900" b="0" i="0" u="none" strike="noStrike" dirty="0">
                          <a:solidFill>
                            <a:srgbClr val="000000"/>
                          </a:solidFill>
                          <a:effectLst/>
                          <a:latin typeface="+mn-lt"/>
                        </a:rPr>
                        <a:t>94 %</a:t>
                      </a:r>
                    </a:p>
                  </a:txBody>
                  <a:tcPr marL="7620" marR="7620" marT="7620" marB="0" anchor="ctr"/>
                </a:tc>
                <a:tc>
                  <a:txBody>
                    <a:bodyPr/>
                    <a:lstStyle/>
                    <a:p>
                      <a:pPr algn="ctr" fontAlgn="ctr"/>
                      <a:r>
                        <a:rPr lang="fi-FI" sz="900" b="0" i="0" u="none" strike="noStrike" dirty="0">
                          <a:solidFill>
                            <a:srgbClr val="000000"/>
                          </a:solidFill>
                          <a:effectLst/>
                          <a:latin typeface="+mn-lt"/>
                        </a:rPr>
                        <a:t>94 %</a:t>
                      </a:r>
                    </a:p>
                  </a:txBody>
                  <a:tcPr marL="7620" marR="7620" marT="7620" marB="0" anchor="ctr"/>
                </a:tc>
                <a:tc>
                  <a:txBody>
                    <a:bodyPr/>
                    <a:lstStyle/>
                    <a:p>
                      <a:pPr algn="ctr" fontAlgn="ctr"/>
                      <a:r>
                        <a:rPr lang="fi-FI" sz="900" b="0" i="0" u="none" strike="noStrike" dirty="0">
                          <a:solidFill>
                            <a:srgbClr val="000000"/>
                          </a:solidFill>
                          <a:effectLst/>
                          <a:latin typeface="+mn-lt"/>
                        </a:rPr>
                        <a:t>95 %</a:t>
                      </a:r>
                    </a:p>
                  </a:txBody>
                  <a:tcPr marL="7620" marR="7620" marT="7620" marB="0" anchor="ctr"/>
                </a:tc>
                <a:tc>
                  <a:txBody>
                    <a:bodyPr/>
                    <a:lstStyle/>
                    <a:p>
                      <a:pPr algn="ctr" fontAlgn="ctr"/>
                      <a:r>
                        <a:rPr lang="fi-FI" sz="900" b="0" i="0" u="none" strike="noStrike" dirty="0">
                          <a:solidFill>
                            <a:srgbClr val="000000"/>
                          </a:solidFill>
                          <a:effectLst/>
                          <a:latin typeface="+mn-lt"/>
                        </a:rPr>
                        <a:t>92 %</a:t>
                      </a:r>
                    </a:p>
                  </a:txBody>
                  <a:tcPr marL="7620" marR="7620" marT="7620" marB="0" anchor="ctr"/>
                </a:tc>
                <a:tc>
                  <a:txBody>
                    <a:bodyPr/>
                    <a:lstStyle/>
                    <a:p>
                      <a:pPr algn="ctr" fontAlgn="ctr"/>
                      <a:r>
                        <a:rPr lang="fi-FI" sz="900" b="0" i="0" u="none" strike="noStrike" dirty="0">
                          <a:solidFill>
                            <a:srgbClr val="000000"/>
                          </a:solidFill>
                          <a:effectLst/>
                          <a:latin typeface="+mn-lt"/>
                        </a:rPr>
                        <a:t>95 %</a:t>
                      </a:r>
                    </a:p>
                  </a:txBody>
                  <a:tcPr marL="7620" marR="7620" marT="7620" marB="0" anchor="ctr"/>
                </a:tc>
                <a:tc>
                  <a:txBody>
                    <a:bodyPr/>
                    <a:lstStyle/>
                    <a:p>
                      <a:pPr algn="ctr" fontAlgn="ctr"/>
                      <a:r>
                        <a:rPr lang="fi-FI" sz="900" b="0" i="0" u="none" strike="noStrike" dirty="0">
                          <a:solidFill>
                            <a:srgbClr val="000000"/>
                          </a:solidFill>
                          <a:effectLst/>
                          <a:latin typeface="+mn-lt"/>
                        </a:rPr>
                        <a:t>92 %</a:t>
                      </a:r>
                    </a:p>
                  </a:txBody>
                  <a:tcPr marL="7620" marR="7620" marT="7620" marB="0" anchor="ctr"/>
                </a:tc>
                <a:tc>
                  <a:txBody>
                    <a:bodyPr/>
                    <a:lstStyle/>
                    <a:p>
                      <a:pPr algn="ctr" fontAlgn="ctr"/>
                      <a:r>
                        <a:rPr lang="fi-FI" sz="900" b="0" i="0" u="none" strike="noStrike" dirty="0">
                          <a:solidFill>
                            <a:srgbClr val="000000"/>
                          </a:solidFill>
                          <a:effectLst/>
                          <a:latin typeface="+mn-lt"/>
                        </a:rPr>
                        <a:t>88 %</a:t>
                      </a:r>
                    </a:p>
                  </a:txBody>
                  <a:tcPr marL="7620" marR="7620" marT="7620" marB="0" anchor="ctr"/>
                </a:tc>
                <a:tc>
                  <a:txBody>
                    <a:bodyPr/>
                    <a:lstStyle/>
                    <a:p>
                      <a:pPr algn="ctr" fontAlgn="ctr"/>
                      <a:r>
                        <a:rPr lang="fi-FI" sz="900" b="0" i="0" u="none" strike="noStrike" dirty="0">
                          <a:solidFill>
                            <a:srgbClr val="000000"/>
                          </a:solidFill>
                          <a:effectLst/>
                          <a:latin typeface="+mn-lt"/>
                        </a:rPr>
                        <a:t>94 %</a:t>
                      </a:r>
                    </a:p>
                  </a:txBody>
                  <a:tcPr marL="7620" marR="7620" marT="7620" marB="0" anchor="ctr"/>
                </a:tc>
                <a:tc>
                  <a:txBody>
                    <a:bodyPr/>
                    <a:lstStyle/>
                    <a:p>
                      <a:pPr algn="ctr" fontAlgn="ctr"/>
                      <a:r>
                        <a:rPr lang="fi-FI" sz="900" b="0" i="0" u="none" strike="noStrike" dirty="0">
                          <a:solidFill>
                            <a:srgbClr val="000000"/>
                          </a:solidFill>
                          <a:effectLst/>
                          <a:latin typeface="+mn-lt"/>
                        </a:rPr>
                        <a:t>97 %</a:t>
                      </a:r>
                    </a:p>
                  </a:txBody>
                  <a:tcPr marL="7620" marR="7620" marT="7620" marB="0" anchor="ctr"/>
                </a:tc>
                <a:tc>
                  <a:txBody>
                    <a:bodyPr/>
                    <a:lstStyle/>
                    <a:p>
                      <a:pPr algn="ctr" fontAlgn="ctr"/>
                      <a:r>
                        <a:rPr lang="fi-FI" sz="900" b="0" i="0" u="none" strike="noStrike" dirty="0">
                          <a:solidFill>
                            <a:srgbClr val="000000"/>
                          </a:solidFill>
                          <a:effectLst/>
                          <a:latin typeface="+mn-lt"/>
                        </a:rPr>
                        <a:t>96 %</a:t>
                      </a:r>
                    </a:p>
                  </a:txBody>
                  <a:tcPr marL="7620" marR="7620" marT="7620" marB="0" anchor="ctr"/>
                </a:tc>
                <a:extLst>
                  <a:ext uri="{0D108BD9-81ED-4DB2-BD59-A6C34878D82A}">
                    <a16:rowId xmlns:a16="http://schemas.microsoft.com/office/drawing/2014/main" val="10002"/>
                  </a:ext>
                </a:extLst>
              </a:tr>
              <a:tr h="324000">
                <a:tc>
                  <a:txBody>
                    <a:bodyPr/>
                    <a:lstStyle/>
                    <a:p>
                      <a:pPr algn="ctr" fontAlgn="ctr"/>
                      <a:r>
                        <a:rPr lang="fi-FI" sz="900" b="0" i="0" u="none" strike="noStrike" dirty="0">
                          <a:solidFill>
                            <a:srgbClr val="000000"/>
                          </a:solidFill>
                          <a:effectLst/>
                          <a:latin typeface="+mn-lt"/>
                        </a:rPr>
                        <a:t>Ladattava hybridi (jossa sähkö- ja polttomoottori)</a:t>
                      </a:r>
                    </a:p>
                  </a:txBody>
                  <a:tcPr marL="7620" marR="7620" marT="7620" marB="0" anchor="ctr"/>
                </a:tc>
                <a:tc>
                  <a:txBody>
                    <a:bodyPr/>
                    <a:lstStyle/>
                    <a:p>
                      <a:pPr algn="ctr" fontAlgn="ctr"/>
                      <a:r>
                        <a:rPr lang="fi-FI" sz="900" b="0" i="0" u="none" strike="noStrike" dirty="0">
                          <a:solidFill>
                            <a:srgbClr val="000000"/>
                          </a:solidFill>
                          <a:effectLst/>
                          <a:latin typeface="+mn-lt"/>
                        </a:rPr>
                        <a:t>7 %</a:t>
                      </a:r>
                    </a:p>
                  </a:txBody>
                  <a:tcPr marL="7620" marR="7620" marT="7620" marB="0" anchor="ctr"/>
                </a:tc>
                <a:tc>
                  <a:txBody>
                    <a:bodyPr/>
                    <a:lstStyle/>
                    <a:p>
                      <a:pPr algn="ctr" fontAlgn="ctr"/>
                      <a:r>
                        <a:rPr lang="fi-FI" sz="900" b="0" i="0" u="none" strike="noStrike" dirty="0">
                          <a:solidFill>
                            <a:srgbClr val="000000"/>
                          </a:solidFill>
                          <a:effectLst/>
                          <a:latin typeface="+mn-lt"/>
                        </a:rPr>
                        <a:t>7 %</a:t>
                      </a:r>
                    </a:p>
                  </a:txBody>
                  <a:tcPr marL="7620" marR="7620" marT="7620" marB="0" anchor="ctr"/>
                </a:tc>
                <a:tc>
                  <a:txBody>
                    <a:bodyPr/>
                    <a:lstStyle/>
                    <a:p>
                      <a:pPr algn="ctr" fontAlgn="ctr"/>
                      <a:r>
                        <a:rPr lang="fi-FI" sz="900" b="0" i="0" u="none" strike="noStrike" dirty="0">
                          <a:solidFill>
                            <a:srgbClr val="000000"/>
                          </a:solidFill>
                          <a:effectLst/>
                          <a:latin typeface="+mn-lt"/>
                        </a:rPr>
                        <a:t>7 %</a:t>
                      </a:r>
                    </a:p>
                  </a:txBody>
                  <a:tcPr marL="7620" marR="7620" marT="7620" marB="0" anchor="ctr"/>
                </a:tc>
                <a:tc>
                  <a:txBody>
                    <a:bodyPr/>
                    <a:lstStyle/>
                    <a:p>
                      <a:pPr algn="ctr" fontAlgn="ctr"/>
                      <a:r>
                        <a:rPr lang="fi-FI" sz="900" b="0" i="0" u="none" strike="noStrike" dirty="0">
                          <a:solidFill>
                            <a:srgbClr val="000000"/>
                          </a:solidFill>
                          <a:effectLst/>
                          <a:latin typeface="+mn-lt"/>
                        </a:rPr>
                        <a:t>6 %</a:t>
                      </a:r>
                    </a:p>
                  </a:txBody>
                  <a:tcPr marL="7620" marR="7620" marT="7620" marB="0" anchor="ctr"/>
                </a:tc>
                <a:tc>
                  <a:txBody>
                    <a:bodyPr/>
                    <a:lstStyle/>
                    <a:p>
                      <a:pPr algn="ctr" fontAlgn="ctr"/>
                      <a:r>
                        <a:rPr lang="fi-FI" sz="900" b="0" i="0" u="none" strike="noStrike" dirty="0">
                          <a:solidFill>
                            <a:srgbClr val="000000"/>
                          </a:solidFill>
                          <a:effectLst/>
                          <a:latin typeface="+mn-lt"/>
                        </a:rPr>
                        <a:t>5 %</a:t>
                      </a:r>
                    </a:p>
                  </a:txBody>
                  <a:tcPr marL="7620" marR="7620" marT="7620" marB="0" anchor="ctr"/>
                </a:tc>
                <a:tc>
                  <a:txBody>
                    <a:bodyPr/>
                    <a:lstStyle/>
                    <a:p>
                      <a:pPr algn="ctr" fontAlgn="ctr"/>
                      <a:r>
                        <a:rPr lang="fi-FI" sz="900" b="0" i="0" u="none" strike="noStrike" dirty="0">
                          <a:solidFill>
                            <a:srgbClr val="000000"/>
                          </a:solidFill>
                          <a:effectLst/>
                          <a:latin typeface="+mn-lt"/>
                        </a:rPr>
                        <a:t>8 %</a:t>
                      </a:r>
                    </a:p>
                  </a:txBody>
                  <a:tcPr marL="7620" marR="7620" marT="7620" marB="0" anchor="ctr"/>
                </a:tc>
                <a:tc>
                  <a:txBody>
                    <a:bodyPr/>
                    <a:lstStyle/>
                    <a:p>
                      <a:pPr algn="ctr" fontAlgn="ctr"/>
                      <a:r>
                        <a:rPr lang="fi-FI" sz="900" b="0" i="0" u="none" strike="noStrike" dirty="0">
                          <a:solidFill>
                            <a:srgbClr val="000000"/>
                          </a:solidFill>
                          <a:effectLst/>
                          <a:latin typeface="+mn-lt"/>
                        </a:rPr>
                        <a:t>6 %</a:t>
                      </a:r>
                    </a:p>
                  </a:txBody>
                  <a:tcPr marL="7620" marR="7620" marT="7620" marB="0" anchor="ctr"/>
                </a:tc>
                <a:tc>
                  <a:txBody>
                    <a:bodyPr/>
                    <a:lstStyle/>
                    <a:p>
                      <a:pPr algn="ctr" fontAlgn="ctr"/>
                      <a:r>
                        <a:rPr lang="fi-FI" sz="900" b="0" i="0" u="none" strike="noStrike" dirty="0">
                          <a:solidFill>
                            <a:srgbClr val="000000"/>
                          </a:solidFill>
                          <a:effectLst/>
                          <a:latin typeface="+mn-lt"/>
                        </a:rPr>
                        <a:t>8 %</a:t>
                      </a:r>
                    </a:p>
                  </a:txBody>
                  <a:tcPr marL="7620" marR="7620" marT="7620" marB="0" anchor="ctr"/>
                </a:tc>
                <a:tc>
                  <a:txBody>
                    <a:bodyPr/>
                    <a:lstStyle/>
                    <a:p>
                      <a:pPr algn="ctr" fontAlgn="ctr"/>
                      <a:r>
                        <a:rPr lang="fi-FI" sz="900" b="0" i="0" u="none" strike="noStrike" dirty="0">
                          <a:solidFill>
                            <a:srgbClr val="000000"/>
                          </a:solidFill>
                          <a:effectLst/>
                          <a:latin typeface="+mn-lt"/>
                        </a:rPr>
                        <a:t>9 %</a:t>
                      </a:r>
                    </a:p>
                  </a:txBody>
                  <a:tcPr marL="7620" marR="7620" marT="7620" marB="0" anchor="ctr"/>
                </a:tc>
                <a:tc>
                  <a:txBody>
                    <a:bodyPr/>
                    <a:lstStyle/>
                    <a:p>
                      <a:pPr algn="ctr" fontAlgn="ctr"/>
                      <a:r>
                        <a:rPr lang="fi-FI" sz="900" b="0" i="0" u="none" strike="noStrike" dirty="0">
                          <a:solidFill>
                            <a:srgbClr val="000000"/>
                          </a:solidFill>
                          <a:effectLst/>
                          <a:latin typeface="+mn-lt"/>
                        </a:rPr>
                        <a:t>9 %</a:t>
                      </a:r>
                    </a:p>
                  </a:txBody>
                  <a:tcPr marL="7620" marR="7620" marT="7620" marB="0" anchor="ctr"/>
                </a:tc>
                <a:tc>
                  <a:txBody>
                    <a:bodyPr/>
                    <a:lstStyle/>
                    <a:p>
                      <a:pPr algn="ctr" fontAlgn="ctr"/>
                      <a:r>
                        <a:rPr lang="fi-FI" sz="900" b="0" i="0" u="none" strike="noStrike" dirty="0">
                          <a:solidFill>
                            <a:srgbClr val="000000"/>
                          </a:solidFill>
                          <a:effectLst/>
                          <a:latin typeface="+mn-lt"/>
                        </a:rPr>
                        <a:t>4 %</a:t>
                      </a:r>
                    </a:p>
                  </a:txBody>
                  <a:tcPr marL="7620" marR="7620" marT="7620" marB="0" anchor="ctr"/>
                </a:tc>
                <a:tc>
                  <a:txBody>
                    <a:bodyPr/>
                    <a:lstStyle/>
                    <a:p>
                      <a:pPr algn="ctr" fontAlgn="ctr"/>
                      <a:r>
                        <a:rPr lang="fi-FI" sz="900" b="0" i="0" u="none" strike="noStrike" dirty="0">
                          <a:solidFill>
                            <a:srgbClr val="000000"/>
                          </a:solidFill>
                          <a:effectLst/>
                          <a:latin typeface="+mn-lt"/>
                        </a:rPr>
                        <a:t>5 %</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mn-lt"/>
                        </a:rPr>
                        <a:t>Täyssähkö</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3 %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mn-lt"/>
                        </a:rPr>
                        <a:t>Kaasu</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0 %</a:t>
                      </a:r>
                    </a:p>
                  </a:txBody>
                  <a:tcPr marL="7620" marR="7620" marT="7620" marB="0" anchor="ctr"/>
                </a:tc>
                <a:tc>
                  <a:txBody>
                    <a:bodyPr/>
                    <a:lstStyle/>
                    <a:p>
                      <a:pPr algn="ctr" fontAlgn="ctr"/>
                      <a:r>
                        <a:rPr lang="fi-FI" sz="900" b="0" i="0" u="none" strike="noStrike" dirty="0">
                          <a:solidFill>
                            <a:srgbClr val="000000"/>
                          </a:solidFill>
                          <a:effectLst/>
                          <a:latin typeface="+mn-lt"/>
                        </a:rPr>
                        <a:t>2 %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mn-lt"/>
                        </a:rPr>
                        <a:t>En osaa sanoa</a:t>
                      </a:r>
                    </a:p>
                  </a:txBody>
                  <a:tcPr marL="7620" marR="7620" marT="7620" marB="0" anchor="ctr"/>
                </a:tc>
                <a:tc>
                  <a:txBody>
                    <a:bodyPr/>
                    <a:lstStyle/>
                    <a:p>
                      <a:pPr algn="ctr" fontAlgn="ctr"/>
                      <a:r>
                        <a:rPr lang="fi-FI" sz="900" b="0" i="0" u="none" strike="noStrike" dirty="0">
                          <a:solidFill>
                            <a:srgbClr val="000000"/>
                          </a:solidFill>
                          <a:effectLst/>
                          <a:latin typeface="+mn-lt"/>
                        </a:rPr>
                        <a:t>0 %</a:t>
                      </a:r>
                    </a:p>
                  </a:txBody>
                  <a:tcPr marL="7620" marR="7620" marT="7620" marB="0" anchor="ctr"/>
                </a:tc>
                <a:tc>
                  <a:txBody>
                    <a:bodyPr/>
                    <a:lstStyle/>
                    <a:p>
                      <a:pPr algn="ctr" fontAlgn="ctr"/>
                      <a:r>
                        <a:rPr lang="fi-FI" sz="900" b="0" i="0" u="none" strike="noStrike" dirty="0">
                          <a:solidFill>
                            <a:srgbClr val="000000"/>
                          </a:solidFill>
                          <a:effectLst/>
                          <a:latin typeface="+mn-lt"/>
                        </a:rPr>
                        <a:t>0 %</a:t>
                      </a:r>
                    </a:p>
                  </a:txBody>
                  <a:tcPr marL="7620" marR="7620" marT="7620" marB="0" anchor="ctr"/>
                </a:tc>
                <a:tc>
                  <a:txBody>
                    <a:bodyPr/>
                    <a:lstStyle/>
                    <a:p>
                      <a:pPr algn="ctr" fontAlgn="ctr"/>
                      <a:r>
                        <a:rPr lang="fi-FI" sz="900" b="0" i="0" u="none" strike="noStrike" dirty="0">
                          <a:solidFill>
                            <a:srgbClr val="000000"/>
                          </a:solidFill>
                          <a:effectLst/>
                          <a:latin typeface="+mn-lt"/>
                        </a:rPr>
                        <a:t>0 %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 </a:t>
                      </a:r>
                    </a:p>
                  </a:txBody>
                  <a:tcPr marL="7620" marR="7620" marT="7620" marB="0" anchor="ctr"/>
                </a:tc>
                <a:tc>
                  <a:txBody>
                    <a:bodyPr/>
                    <a:lstStyle/>
                    <a:p>
                      <a:pPr algn="ctr" fontAlgn="ctr"/>
                      <a:r>
                        <a:rPr lang="fi-FI" sz="900" b="0" i="0" u="none" strike="noStrike" dirty="0">
                          <a:solidFill>
                            <a:srgbClr val="000000"/>
                          </a:solidFill>
                          <a:effectLst/>
                          <a:latin typeface="+mn-lt"/>
                        </a:rPr>
                        <a:t>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1 %</a:t>
                      </a:r>
                    </a:p>
                  </a:txBody>
                  <a:tcPr marL="7620" marR="7620" marT="7620" marB="0" anchor="ctr"/>
                </a:tc>
                <a:tc>
                  <a:txBody>
                    <a:bodyPr/>
                    <a:lstStyle/>
                    <a:p>
                      <a:pPr algn="ctr" fontAlgn="ctr"/>
                      <a:r>
                        <a:rPr lang="fi-FI" sz="900" b="0" i="0" u="none" strike="noStrike" dirty="0">
                          <a:solidFill>
                            <a:srgbClr val="000000"/>
                          </a:solidFill>
                          <a:effectLst/>
                          <a:latin typeface="+mn-lt"/>
                        </a:rPr>
                        <a:t> </a:t>
                      </a:r>
                    </a:p>
                  </a:txBody>
                  <a:tcPr marL="7620" marR="7620" marT="7620" marB="0" anchor="ctr"/>
                </a:tc>
                <a:tc>
                  <a:txBody>
                    <a:bodyPr/>
                    <a:lstStyle/>
                    <a:p>
                      <a:pPr algn="ctr" fontAlgn="ctr"/>
                      <a:r>
                        <a:rPr lang="fi-FI" sz="900" b="0" i="0" u="none" strike="noStrike" dirty="0">
                          <a:solidFill>
                            <a:srgbClr val="000000"/>
                          </a:solidFill>
                          <a:effectLst/>
                          <a:latin typeface="+mn-lt"/>
                        </a:rPr>
                        <a:t> </a:t>
                      </a:r>
                    </a:p>
                  </a:txBody>
                  <a:tcPr marL="7620" marR="7620" marT="7620" marB="0" anchor="ctr"/>
                </a:tc>
                <a:extLst>
                  <a:ext uri="{0D108BD9-81ED-4DB2-BD59-A6C34878D82A}">
                    <a16:rowId xmlns:a16="http://schemas.microsoft.com/office/drawing/2014/main" val="10006"/>
                  </a:ext>
                </a:extLst>
              </a:tr>
            </a:tbl>
          </a:graphicData>
        </a:graphic>
      </p:graphicFrame>
      <p:sp>
        <p:nvSpPr>
          <p:cNvPr id="7" name="Puhekupla: Suorakulmio, kulmat pyöristettu 6">
            <a:extLst>
              <a:ext uri="{FF2B5EF4-FFF2-40B4-BE49-F238E27FC236}">
                <a16:creationId xmlns:a16="http://schemas.microsoft.com/office/drawing/2014/main" id="{8DF597CD-48EC-4BEE-8700-2A2793BB9FF7}"/>
              </a:ext>
            </a:extLst>
          </p:cNvPr>
          <p:cNvSpPr/>
          <p:nvPr/>
        </p:nvSpPr>
        <p:spPr>
          <a:xfrm>
            <a:off x="4065972" y="5871702"/>
            <a:ext cx="4145873" cy="352595"/>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Hybridit / täyssähköautot hieman korostuvat eteläisessä Suomessa.</a:t>
            </a:r>
          </a:p>
        </p:txBody>
      </p:sp>
      <p:graphicFrame>
        <p:nvGraphicFramePr>
          <p:cNvPr id="8" name="Taulukko 7">
            <a:extLst>
              <a:ext uri="{FF2B5EF4-FFF2-40B4-BE49-F238E27FC236}">
                <a16:creationId xmlns:a16="http://schemas.microsoft.com/office/drawing/2014/main" id="{49F3CB17-7DB1-499C-85AF-20E3E67F4DC0}"/>
              </a:ext>
            </a:extLst>
          </p:cNvPr>
          <p:cNvGraphicFramePr>
            <a:graphicFrameLocks noGrp="1"/>
          </p:cNvGraphicFramePr>
          <p:nvPr>
            <p:extLst>
              <p:ext uri="{D42A27DB-BD31-4B8C-83A1-F6EECF244321}">
                <p14:modId xmlns:p14="http://schemas.microsoft.com/office/powerpoint/2010/main" val="1844332585"/>
              </p:ext>
            </p:extLst>
          </p:nvPr>
        </p:nvGraphicFramePr>
        <p:xfrm>
          <a:off x="612558" y="3333201"/>
          <a:ext cx="10799442" cy="1953420"/>
        </p:xfrm>
        <a:graphic>
          <a:graphicData uri="http://schemas.openxmlformats.org/drawingml/2006/table">
            <a:tbl>
              <a:tblPr firstRow="1" bandRow="1">
                <a:tableStyleId>{9D7B26C5-4107-4FEC-AEDC-1716B250A1EF}</a:tableStyleId>
              </a:tblPr>
              <a:tblGrid>
                <a:gridCol w="2590109">
                  <a:extLst>
                    <a:ext uri="{9D8B030D-6E8A-4147-A177-3AD203B41FA5}">
                      <a16:colId xmlns:a16="http://schemas.microsoft.com/office/drawing/2014/main" val="20001"/>
                    </a:ext>
                  </a:extLst>
                </a:gridCol>
                <a:gridCol w="746303">
                  <a:extLst>
                    <a:ext uri="{9D8B030D-6E8A-4147-A177-3AD203B41FA5}">
                      <a16:colId xmlns:a16="http://schemas.microsoft.com/office/drawing/2014/main" val="20002"/>
                    </a:ext>
                  </a:extLst>
                </a:gridCol>
                <a:gridCol w="746303">
                  <a:extLst>
                    <a:ext uri="{9D8B030D-6E8A-4147-A177-3AD203B41FA5}">
                      <a16:colId xmlns:a16="http://schemas.microsoft.com/office/drawing/2014/main" val="20003"/>
                    </a:ext>
                  </a:extLst>
                </a:gridCol>
                <a:gridCol w="746303">
                  <a:extLst>
                    <a:ext uri="{9D8B030D-6E8A-4147-A177-3AD203B41FA5}">
                      <a16:colId xmlns:a16="http://schemas.microsoft.com/office/drawing/2014/main" val="20004"/>
                    </a:ext>
                  </a:extLst>
                </a:gridCol>
                <a:gridCol w="746303">
                  <a:extLst>
                    <a:ext uri="{9D8B030D-6E8A-4147-A177-3AD203B41FA5}">
                      <a16:colId xmlns:a16="http://schemas.microsoft.com/office/drawing/2014/main" val="1934860207"/>
                    </a:ext>
                  </a:extLst>
                </a:gridCol>
                <a:gridCol w="746303">
                  <a:extLst>
                    <a:ext uri="{9D8B030D-6E8A-4147-A177-3AD203B41FA5}">
                      <a16:colId xmlns:a16="http://schemas.microsoft.com/office/drawing/2014/main" val="1287172278"/>
                    </a:ext>
                  </a:extLst>
                </a:gridCol>
                <a:gridCol w="746303">
                  <a:extLst>
                    <a:ext uri="{9D8B030D-6E8A-4147-A177-3AD203B41FA5}">
                      <a16:colId xmlns:a16="http://schemas.microsoft.com/office/drawing/2014/main" val="20005"/>
                    </a:ext>
                  </a:extLst>
                </a:gridCol>
                <a:gridCol w="746303">
                  <a:extLst>
                    <a:ext uri="{9D8B030D-6E8A-4147-A177-3AD203B41FA5}">
                      <a16:colId xmlns:a16="http://schemas.microsoft.com/office/drawing/2014/main" val="20006"/>
                    </a:ext>
                  </a:extLst>
                </a:gridCol>
                <a:gridCol w="746303">
                  <a:extLst>
                    <a:ext uri="{9D8B030D-6E8A-4147-A177-3AD203B41FA5}">
                      <a16:colId xmlns:a16="http://schemas.microsoft.com/office/drawing/2014/main" val="20007"/>
                    </a:ext>
                  </a:extLst>
                </a:gridCol>
                <a:gridCol w="746303">
                  <a:extLst>
                    <a:ext uri="{9D8B030D-6E8A-4147-A177-3AD203B41FA5}">
                      <a16:colId xmlns:a16="http://schemas.microsoft.com/office/drawing/2014/main" val="1311163246"/>
                    </a:ext>
                  </a:extLst>
                </a:gridCol>
                <a:gridCol w="746303">
                  <a:extLst>
                    <a:ext uri="{9D8B030D-6E8A-4147-A177-3AD203B41FA5}">
                      <a16:colId xmlns:a16="http://schemas.microsoft.com/office/drawing/2014/main" val="3085685640"/>
                    </a:ext>
                  </a:extLst>
                </a:gridCol>
                <a:gridCol w="746303">
                  <a:extLst>
                    <a:ext uri="{9D8B030D-6E8A-4147-A177-3AD203B41FA5}">
                      <a16:colId xmlns:a16="http://schemas.microsoft.com/office/drawing/2014/main" val="4258705384"/>
                    </a:ext>
                  </a:extLst>
                </a:gridCol>
              </a:tblGrid>
              <a:tr h="396000">
                <a:tc>
                  <a:txBody>
                    <a:bodyPr/>
                    <a:lstStyle/>
                    <a:p>
                      <a:pPr algn="ctr" fontAlgn="b"/>
                      <a:endParaRPr lang="fi-FI" sz="900" b="0" i="0" u="none" strike="noStrike" dirty="0">
                        <a:solidFill>
                          <a:srgbClr val="000000"/>
                        </a:solidFill>
                        <a:effectLst/>
                        <a:latin typeface="+mn-lt"/>
                      </a:endParaRPr>
                    </a:p>
                  </a:txBody>
                  <a:tcPr marL="7620" marR="7620" marT="7620" marB="0" anchor="b"/>
                </a:tc>
                <a:tc>
                  <a:txBody>
                    <a:bodyPr/>
                    <a:lstStyle/>
                    <a:p>
                      <a:pPr algn="ctr" fontAlgn="ctr"/>
                      <a:r>
                        <a:rPr lang="fi-FI" sz="900" b="1" i="0" u="none" strike="noStrike" dirty="0">
                          <a:solidFill>
                            <a:srgbClr val="000000"/>
                          </a:solidFill>
                          <a:effectLst/>
                          <a:latin typeface="Arial" panose="020B0604020202020204" pitchFamily="34" charset="0"/>
                        </a:rPr>
                        <a:t>Pääkaupunkiseutu (N=148)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Yli 100 000 as. pks ulkopuolella (N=193)</a:t>
                      </a:r>
                    </a:p>
                  </a:txBody>
                  <a:tcPr marL="7620" marR="7620" marT="7620" marB="0" anchor="ctr"/>
                </a:tc>
                <a:tc>
                  <a:txBody>
                    <a:bodyPr/>
                    <a:lstStyle/>
                    <a:p>
                      <a:pPr algn="ctr" fontAlgn="ctr"/>
                      <a:r>
                        <a:rPr lang="pt-BR" sz="900" b="1" i="0" u="none" strike="noStrike">
                          <a:solidFill>
                            <a:srgbClr val="000000"/>
                          </a:solidFill>
                          <a:effectLst/>
                          <a:latin typeface="Arial" panose="020B0604020202020204" pitchFamily="34" charset="0"/>
                        </a:rPr>
                        <a:t>50 000-100 000 as. (N=102)</a:t>
                      </a:r>
                    </a:p>
                  </a:txBody>
                  <a:tcPr marL="7620" marR="7620" marT="7620" marB="0" anchor="ctr"/>
                </a:tc>
                <a:tc>
                  <a:txBody>
                    <a:bodyPr/>
                    <a:lstStyle/>
                    <a:p>
                      <a:pPr algn="ctr" fontAlgn="ctr"/>
                      <a:r>
                        <a:rPr lang="pt-BR" sz="900" b="1" i="0" u="none" strike="noStrike">
                          <a:solidFill>
                            <a:srgbClr val="000000"/>
                          </a:solidFill>
                          <a:effectLst/>
                          <a:latin typeface="Arial" panose="020B0604020202020204" pitchFamily="34" charset="0"/>
                        </a:rPr>
                        <a:t>10 000-49 999 as. (N=184)</a:t>
                      </a:r>
                    </a:p>
                  </a:txBody>
                  <a:tcPr marL="7620" marR="7620" marT="7620" marB="0" anchor="ctr"/>
                </a:tc>
                <a:tc>
                  <a:txBody>
                    <a:bodyPr/>
                    <a:lstStyle/>
                    <a:p>
                      <a:pPr algn="ctr" fontAlgn="ctr"/>
                      <a:r>
                        <a:rPr lang="pt-BR" sz="900" b="1" i="0" u="none" strike="noStrike">
                          <a:solidFill>
                            <a:srgbClr val="000000"/>
                          </a:solidFill>
                          <a:effectLst/>
                          <a:latin typeface="Arial" panose="020B0604020202020204" pitchFamily="34" charset="0"/>
                        </a:rPr>
                        <a:t>Alle 10 000 as.(N=65) (N=57)</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Maaseutu (N=74)</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Pre family (N=171)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Young family (N=106)</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Adult family (N=128)</a:t>
                      </a:r>
                    </a:p>
                  </a:txBody>
                  <a:tcPr marL="7620" marR="7620" marT="7620" marB="0" anchor="ctr"/>
                </a:tc>
                <a:tc>
                  <a:txBody>
                    <a:bodyPr/>
                    <a:lstStyle/>
                    <a:p>
                      <a:pPr algn="ctr" fontAlgn="ctr"/>
                      <a:r>
                        <a:rPr lang="pt-BR" sz="900" b="1" i="0" u="none" strike="noStrike">
                          <a:solidFill>
                            <a:srgbClr val="000000"/>
                          </a:solidFill>
                          <a:effectLst/>
                          <a:latin typeface="Arial" panose="020B0604020202020204" pitchFamily="34" charset="0"/>
                        </a:rPr>
                        <a:t>Active Empty Nest'ers (N=140)</a:t>
                      </a:r>
                    </a:p>
                  </a:txBody>
                  <a:tcPr marL="7620" marR="7620" marT="7620" marB="0" anchor="ctr"/>
                </a:tc>
                <a:tc>
                  <a:txBody>
                    <a:bodyPr/>
                    <a:lstStyle/>
                    <a:p>
                      <a:pPr algn="ctr" fontAlgn="ctr"/>
                      <a:r>
                        <a:rPr lang="en-US" sz="900" b="1" i="0" u="none" strike="noStrike" dirty="0">
                          <a:solidFill>
                            <a:srgbClr val="000000"/>
                          </a:solidFill>
                          <a:effectLst/>
                          <a:latin typeface="Arial" panose="020B0604020202020204" pitchFamily="34" charset="0"/>
                        </a:rPr>
                        <a:t>Senior Citizens / In-active Empty Nest'ers (N=213)</a:t>
                      </a:r>
                    </a:p>
                  </a:txBody>
                  <a:tcPr marL="7620" marR="7620" marT="7620" marB="0" anchor="ctr"/>
                </a:tc>
                <a:extLst>
                  <a:ext uri="{0D108BD9-81ED-4DB2-BD59-A6C34878D82A}">
                    <a16:rowId xmlns:a16="http://schemas.microsoft.com/office/drawing/2014/main" val="10000"/>
                  </a:ext>
                </a:extLst>
              </a:tr>
              <a:tr h="252000">
                <a:tc>
                  <a:txBody>
                    <a:bodyPr/>
                    <a:lstStyle/>
                    <a:p>
                      <a:pPr algn="ctr" fontAlgn="ctr"/>
                      <a:r>
                        <a:rPr lang="fi-FI" sz="900" b="0" i="0" u="none" strike="noStrike" dirty="0">
                          <a:solidFill>
                            <a:srgbClr val="000000"/>
                          </a:solidFill>
                          <a:effectLst/>
                          <a:latin typeface="+mn-lt"/>
                        </a:rPr>
                        <a:t>Bensiini tai diesel</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92 %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mn-lt"/>
                        </a:rPr>
                        <a:t>Ladattava hybridi (jossa sähkö- ja polttomoottori)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mn-lt"/>
                        </a:rPr>
                        <a:t>Täyssähkö</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0 %</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mn-lt"/>
                        </a:rPr>
                        <a:t>Kaasu</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0 %</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mn-lt"/>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8352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876085"/>
            <a:ext cx="9840093" cy="523220"/>
          </a:xfrm>
        </p:spPr>
        <p:txBody>
          <a:bodyPr/>
          <a:lstStyle/>
          <a:p>
            <a:r>
              <a:rPr lang="fi-FI" sz="1400" dirty="0">
                <a:solidFill>
                  <a:schemeClr val="bg1">
                    <a:lumMod val="50000"/>
                  </a:schemeClr>
                </a:solidFill>
              </a:rPr>
              <a:t>Olisitko kiinnostunut harkitsemaan siirtymistä täyssähköautoon tai ladattavaan hybridiin seuraavan 12 kuukauden aikana? </a:t>
            </a:r>
            <a:r>
              <a:rPr lang="fi-FI" sz="1400" dirty="0">
                <a:solidFill>
                  <a:schemeClr val="accent6">
                    <a:lumMod val="50000"/>
                  </a:schemeClr>
                </a:solidFill>
              </a:rPr>
              <a:t>”KYLLÄ” –vastanneiden osuus.</a:t>
            </a:r>
            <a:endParaRPr lang="fi-FI" sz="1400" b="0" dirty="0">
              <a:solidFill>
                <a:schemeClr val="accent6">
                  <a:lumMod val="50000"/>
                </a:schemeClr>
              </a:solidFill>
            </a:endParaRPr>
          </a:p>
        </p:txBody>
      </p:sp>
      <p:sp>
        <p:nvSpPr>
          <p:cNvPr id="5" name="TextBox 4"/>
          <p:cNvSpPr txBox="1"/>
          <p:nvPr/>
        </p:nvSpPr>
        <p:spPr>
          <a:xfrm>
            <a:off x="777600" y="6142862"/>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a:t>
            </a:r>
            <a:r>
              <a:rPr lang="fi-FI" sz="900" dirty="0">
                <a:solidFill>
                  <a:schemeClr val="accent5">
                    <a:lumMod val="50000"/>
                  </a:schemeClr>
                </a:solidFill>
                <a:latin typeface="Arial"/>
              </a:rPr>
              <a:t>omaa bensiini- tai dieselauton, 708</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2768204882"/>
              </p:ext>
            </p:extLst>
          </p:nvPr>
        </p:nvGraphicFramePr>
        <p:xfrm>
          <a:off x="777600" y="1349406"/>
          <a:ext cx="10634400" cy="5045456"/>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7652550" y="3429000"/>
            <a:ext cx="3098307" cy="1381543"/>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Joka neljäs bensiini- tai dieselauton omaava on kiinnostunut harkitsemaan täyssähköauton tai ladattavan hybridin hankintaa vuoden sisällä. </a:t>
            </a:r>
          </a:p>
          <a:p>
            <a:pPr algn="ctr"/>
            <a:endParaRPr lang="fi-FI" sz="900" dirty="0">
              <a:solidFill>
                <a:schemeClr val="tx1"/>
              </a:solidFill>
            </a:endParaRPr>
          </a:p>
          <a:p>
            <a:pPr algn="ctr"/>
            <a:r>
              <a:rPr lang="fi-FI" sz="900" dirty="0">
                <a:solidFill>
                  <a:schemeClr val="tx1"/>
                </a:solidFill>
              </a:rPr>
              <a:t>PK-seudulla kiinnostus on selvästi suurinta ja pienillä paikkakunnilla pienintä. Lapsiperheet ovat muita kiinnostuneempia ja myös tulojen ja iän suhteen on selvä ero kiinnostuksessa.</a:t>
            </a:r>
          </a:p>
        </p:txBody>
      </p:sp>
    </p:spTree>
    <p:extLst>
      <p:ext uri="{BB962C8B-B14F-4D97-AF65-F5344CB8AC3E}">
        <p14:creationId xmlns:p14="http://schemas.microsoft.com/office/powerpoint/2010/main" val="4173511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83806"/>
            <a:ext cx="9840093" cy="307777"/>
          </a:xfrm>
        </p:spPr>
        <p:txBody>
          <a:bodyPr/>
          <a:lstStyle/>
          <a:p>
            <a:r>
              <a:rPr lang="fi-FI" sz="1400" dirty="0">
                <a:solidFill>
                  <a:schemeClr val="bg1">
                    <a:lumMod val="50000"/>
                  </a:schemeClr>
                </a:solidFill>
              </a:rPr>
              <a:t>Mikä on tärkein syy sille, ettet olisi kiinnostunut harkitsemaan siirtymistä sähköautoon?</a:t>
            </a:r>
            <a:endParaRPr lang="fi-FI" sz="14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a:t>
            </a:r>
            <a:r>
              <a:rPr lang="fi-FI" sz="900" dirty="0">
                <a:solidFill>
                  <a:schemeClr val="accent5">
                    <a:lumMod val="50000"/>
                  </a:schemeClr>
                </a:solidFill>
                <a:latin typeface="Arial"/>
              </a:rPr>
              <a:t>omaa bensiini- tai dieselauton JA ei ole kiinnostunut harkitsemaan täyssähköautoon tai ladattavaan hybridiin siirtymistä</a:t>
            </a:r>
            <a:r>
              <a:rPr lang="fi-FI" sz="900" b="0" i="0" dirty="0">
                <a:solidFill>
                  <a:schemeClr val="accent5">
                    <a:lumMod val="50000"/>
                  </a:schemeClr>
                </a:solidFill>
                <a:latin typeface="Arial"/>
              </a:rPr>
              <a:t>, </a:t>
            </a:r>
            <a:r>
              <a:rPr lang="fi-FI" sz="900" dirty="0">
                <a:solidFill>
                  <a:schemeClr val="accent5">
                    <a:lumMod val="50000"/>
                  </a:schemeClr>
                </a:solidFill>
                <a:latin typeface="Arial"/>
              </a:rPr>
              <a:t>416</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1908485185"/>
              </p:ext>
            </p:extLst>
          </p:nvPr>
        </p:nvGraphicFramePr>
        <p:xfrm>
          <a:off x="777600" y="1349406"/>
          <a:ext cx="10634400" cy="4698594"/>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7084381" y="4811697"/>
            <a:ext cx="3453412" cy="696898"/>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Joka kolmas pitää tärkeimpänä syynä taloudellista kannattamattomuutta sille, ettei ole kiinnostunut harkitsemaan täyssähköautoon tai ladattavaan hybridiin siirtymistä.  </a:t>
            </a:r>
          </a:p>
        </p:txBody>
      </p:sp>
    </p:spTree>
    <p:extLst>
      <p:ext uri="{BB962C8B-B14F-4D97-AF65-F5344CB8AC3E}">
        <p14:creationId xmlns:p14="http://schemas.microsoft.com/office/powerpoint/2010/main" val="672605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10595"/>
            <a:ext cx="10634400" cy="307777"/>
          </a:xfrm>
        </p:spPr>
        <p:txBody>
          <a:bodyPr/>
          <a:lstStyle/>
          <a:p>
            <a:r>
              <a:rPr lang="fi-FI" sz="1400" dirty="0">
                <a:solidFill>
                  <a:schemeClr val="bg1">
                    <a:lumMod val="50000"/>
                  </a:schemeClr>
                </a:solidFill>
              </a:rPr>
              <a:t>Mikä on tärkein syy sille, ettet olisi kiinnostunut harkitsemaan siirtymistä sähköautoon?</a:t>
            </a:r>
            <a:endParaRPr lang="fi-FI" sz="1400" b="0" dirty="0">
              <a:solidFill>
                <a:schemeClr val="bg1">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omaa bensiini- tai dieselauton JA ei ole kiinnostunut harkitsemaan täyssähköautoon tai ladattavaan hybridiin siirtymistä</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1377590290"/>
              </p:ext>
            </p:extLst>
          </p:nvPr>
        </p:nvGraphicFramePr>
        <p:xfrm>
          <a:off x="612559" y="1323000"/>
          <a:ext cx="10928409" cy="1980000"/>
        </p:xfrm>
        <a:graphic>
          <a:graphicData uri="http://schemas.openxmlformats.org/drawingml/2006/table">
            <a:tbl>
              <a:tblPr firstRow="1" bandRow="1">
                <a:tableStyleId>{9D7B26C5-4107-4FEC-AEDC-1716B250A1EF}</a:tableStyleId>
              </a:tblPr>
              <a:tblGrid>
                <a:gridCol w="2451621">
                  <a:extLst>
                    <a:ext uri="{9D8B030D-6E8A-4147-A177-3AD203B41FA5}">
                      <a16:colId xmlns:a16="http://schemas.microsoft.com/office/drawing/2014/main" val="20001"/>
                    </a:ext>
                  </a:extLst>
                </a:gridCol>
                <a:gridCol w="706399">
                  <a:extLst>
                    <a:ext uri="{9D8B030D-6E8A-4147-A177-3AD203B41FA5}">
                      <a16:colId xmlns:a16="http://schemas.microsoft.com/office/drawing/2014/main" val="20002"/>
                    </a:ext>
                  </a:extLst>
                </a:gridCol>
                <a:gridCol w="706399">
                  <a:extLst>
                    <a:ext uri="{9D8B030D-6E8A-4147-A177-3AD203B41FA5}">
                      <a16:colId xmlns:a16="http://schemas.microsoft.com/office/drawing/2014/main" val="20003"/>
                    </a:ext>
                  </a:extLst>
                </a:gridCol>
                <a:gridCol w="706399">
                  <a:extLst>
                    <a:ext uri="{9D8B030D-6E8A-4147-A177-3AD203B41FA5}">
                      <a16:colId xmlns:a16="http://schemas.microsoft.com/office/drawing/2014/main" val="20004"/>
                    </a:ext>
                  </a:extLst>
                </a:gridCol>
                <a:gridCol w="706399">
                  <a:extLst>
                    <a:ext uri="{9D8B030D-6E8A-4147-A177-3AD203B41FA5}">
                      <a16:colId xmlns:a16="http://schemas.microsoft.com/office/drawing/2014/main" val="1934860207"/>
                    </a:ext>
                  </a:extLst>
                </a:gridCol>
                <a:gridCol w="706399">
                  <a:extLst>
                    <a:ext uri="{9D8B030D-6E8A-4147-A177-3AD203B41FA5}">
                      <a16:colId xmlns:a16="http://schemas.microsoft.com/office/drawing/2014/main" val="1287172278"/>
                    </a:ext>
                  </a:extLst>
                </a:gridCol>
                <a:gridCol w="706399">
                  <a:extLst>
                    <a:ext uri="{9D8B030D-6E8A-4147-A177-3AD203B41FA5}">
                      <a16:colId xmlns:a16="http://schemas.microsoft.com/office/drawing/2014/main" val="20005"/>
                    </a:ext>
                  </a:extLst>
                </a:gridCol>
                <a:gridCol w="706399">
                  <a:extLst>
                    <a:ext uri="{9D8B030D-6E8A-4147-A177-3AD203B41FA5}">
                      <a16:colId xmlns:a16="http://schemas.microsoft.com/office/drawing/2014/main" val="20006"/>
                    </a:ext>
                  </a:extLst>
                </a:gridCol>
                <a:gridCol w="706399">
                  <a:extLst>
                    <a:ext uri="{9D8B030D-6E8A-4147-A177-3AD203B41FA5}">
                      <a16:colId xmlns:a16="http://schemas.microsoft.com/office/drawing/2014/main" val="20007"/>
                    </a:ext>
                  </a:extLst>
                </a:gridCol>
                <a:gridCol w="706399">
                  <a:extLst>
                    <a:ext uri="{9D8B030D-6E8A-4147-A177-3AD203B41FA5}">
                      <a16:colId xmlns:a16="http://schemas.microsoft.com/office/drawing/2014/main" val="1311163246"/>
                    </a:ext>
                  </a:extLst>
                </a:gridCol>
                <a:gridCol w="706399">
                  <a:extLst>
                    <a:ext uri="{9D8B030D-6E8A-4147-A177-3AD203B41FA5}">
                      <a16:colId xmlns:a16="http://schemas.microsoft.com/office/drawing/2014/main" val="3085685640"/>
                    </a:ext>
                  </a:extLst>
                </a:gridCol>
                <a:gridCol w="706399">
                  <a:extLst>
                    <a:ext uri="{9D8B030D-6E8A-4147-A177-3AD203B41FA5}">
                      <a16:colId xmlns:a16="http://schemas.microsoft.com/office/drawing/2014/main" val="4258705384"/>
                    </a:ext>
                  </a:extLst>
                </a:gridCol>
                <a:gridCol w="706399">
                  <a:extLst>
                    <a:ext uri="{9D8B030D-6E8A-4147-A177-3AD203B41FA5}">
                      <a16:colId xmlns:a16="http://schemas.microsoft.com/office/drawing/2014/main" val="3293771455"/>
                    </a:ext>
                  </a:extLst>
                </a:gridCol>
              </a:tblGrid>
              <a:tr h="396000">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KAIKKI (N=416)</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Nainen (N=195)</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Mies </a:t>
                      </a:r>
                    </a:p>
                    <a:p>
                      <a:pPr algn="ctr" fontAlgn="ctr"/>
                      <a:r>
                        <a:rPr lang="fi-FI" sz="800" b="1" i="0" u="none" strike="noStrike" dirty="0">
                          <a:solidFill>
                            <a:srgbClr val="000000"/>
                          </a:solidFill>
                          <a:effectLst/>
                          <a:latin typeface="Arial" panose="020B0604020202020204" pitchFamily="34" charset="0"/>
                        </a:rPr>
                        <a:t>(N=220)</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18-29v </a:t>
                      </a:r>
                    </a:p>
                    <a:p>
                      <a:pPr algn="ctr" fontAlgn="ctr"/>
                      <a:r>
                        <a:rPr lang="fi-FI" sz="800" b="1" i="0" u="none" strike="noStrike" dirty="0">
                          <a:solidFill>
                            <a:srgbClr val="000000"/>
                          </a:solidFill>
                          <a:effectLst/>
                          <a:latin typeface="Arial" panose="020B0604020202020204" pitchFamily="34" charset="0"/>
                        </a:rPr>
                        <a:t>(N=62)</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30-39v </a:t>
                      </a:r>
                    </a:p>
                    <a:p>
                      <a:pPr algn="ctr" fontAlgn="ctr"/>
                      <a:r>
                        <a:rPr lang="fi-FI" sz="800" b="1" i="0" u="none" strike="noStrike" dirty="0">
                          <a:solidFill>
                            <a:srgbClr val="000000"/>
                          </a:solidFill>
                          <a:effectLst/>
                          <a:latin typeface="Arial" panose="020B0604020202020204" pitchFamily="34" charset="0"/>
                        </a:rPr>
                        <a:t>(N=61)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40-49v </a:t>
                      </a:r>
                    </a:p>
                    <a:p>
                      <a:pPr algn="ctr" fontAlgn="ctr"/>
                      <a:r>
                        <a:rPr lang="fi-FI" sz="800" b="1" i="0" u="none" strike="noStrike" dirty="0">
                          <a:solidFill>
                            <a:srgbClr val="000000"/>
                          </a:solidFill>
                          <a:effectLst/>
                          <a:latin typeface="Arial" panose="020B0604020202020204" pitchFamily="34" charset="0"/>
                        </a:rPr>
                        <a:t>(N=59)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50-59v </a:t>
                      </a:r>
                    </a:p>
                    <a:p>
                      <a:pPr algn="ctr" fontAlgn="ctr"/>
                      <a:r>
                        <a:rPr lang="fi-FI" sz="800" b="1" i="0" u="none" strike="noStrike" dirty="0">
                          <a:solidFill>
                            <a:srgbClr val="000000"/>
                          </a:solidFill>
                          <a:effectLst/>
                          <a:latin typeface="Arial" panose="020B0604020202020204" pitchFamily="34" charset="0"/>
                        </a:rPr>
                        <a:t>(N=85)</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60v+ </a:t>
                      </a:r>
                    </a:p>
                    <a:p>
                      <a:pPr algn="ctr" fontAlgn="ctr"/>
                      <a:r>
                        <a:rPr lang="fi-FI" sz="800" b="1" i="0" u="none" strike="noStrike" dirty="0">
                          <a:solidFill>
                            <a:srgbClr val="000000"/>
                          </a:solidFill>
                          <a:effectLst/>
                          <a:latin typeface="Arial" panose="020B0604020202020204" pitchFamily="34" charset="0"/>
                        </a:rPr>
                        <a:t>(N=149)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Helsinki-Uusimaa (N=82)</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Etelä-Suomi (N=99)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Länsi-Suomi (N=113)</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Pohjois- ja Itä-Suomi (N=122)</a:t>
                      </a:r>
                    </a:p>
                  </a:txBody>
                  <a:tcPr marL="7620" marR="7620" marT="7620" marB="0" anchor="ctr"/>
                </a:tc>
                <a:extLst>
                  <a:ext uri="{0D108BD9-81ED-4DB2-BD59-A6C34878D82A}">
                    <a16:rowId xmlns:a16="http://schemas.microsoft.com/office/drawing/2014/main" val="10000"/>
                  </a:ext>
                </a:extLst>
              </a:tr>
              <a:tr h="216000">
                <a:tc>
                  <a:txBody>
                    <a:bodyPr/>
                    <a:lstStyle/>
                    <a:p>
                      <a:pPr algn="ctr" fontAlgn="ctr"/>
                      <a:r>
                        <a:rPr lang="fi-FI" sz="800" b="0" i="0" u="none" strike="noStrike" dirty="0">
                          <a:solidFill>
                            <a:srgbClr val="000000"/>
                          </a:solidFill>
                          <a:effectLst/>
                          <a:latin typeface="Arial" panose="020B0604020202020204" pitchFamily="34" charset="0"/>
                        </a:rPr>
                        <a:t>Se ei ole taloudellisesti järkevää</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36 %</a:t>
                      </a:r>
                    </a:p>
                  </a:txBody>
                  <a:tcPr marL="7620" marR="7620" marT="7620" marB="0" anchor="ctr"/>
                </a:tc>
                <a:extLst>
                  <a:ext uri="{0D108BD9-81ED-4DB2-BD59-A6C34878D82A}">
                    <a16:rowId xmlns:a16="http://schemas.microsoft.com/office/drawing/2014/main" val="10002"/>
                  </a:ext>
                </a:extLst>
              </a:tr>
              <a:tr h="216000">
                <a:tc>
                  <a:txBody>
                    <a:bodyPr/>
                    <a:lstStyle/>
                    <a:p>
                      <a:pPr algn="ctr" fontAlgn="ctr"/>
                      <a:r>
                        <a:rPr lang="fi-FI" sz="800" b="0" i="0" u="none" strike="noStrike" dirty="0">
                          <a:solidFill>
                            <a:srgbClr val="000000"/>
                          </a:solidFill>
                          <a:effectLst/>
                          <a:latin typeface="Arial" panose="020B0604020202020204" pitchFamily="34" charset="0"/>
                        </a:rPr>
                        <a:t>En voi ladata sitä kotona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extLst>
                  <a:ext uri="{0D108BD9-81ED-4DB2-BD59-A6C34878D82A}">
                    <a16:rowId xmlns:a16="http://schemas.microsoft.com/office/drawing/2014/main" val="10003"/>
                  </a:ext>
                </a:extLst>
              </a:tr>
              <a:tr h="216000">
                <a:tc>
                  <a:txBody>
                    <a:bodyPr/>
                    <a:lstStyle/>
                    <a:p>
                      <a:pPr algn="ctr" fontAlgn="ctr"/>
                      <a:r>
                        <a:rPr lang="fi-FI" sz="800" b="0" i="0" u="none" strike="noStrike" dirty="0">
                          <a:solidFill>
                            <a:srgbClr val="000000"/>
                          </a:solidFill>
                          <a:effectLst/>
                          <a:latin typeface="Arial" panose="020B0604020202020204" pitchFamily="34" charset="0"/>
                        </a:rPr>
                        <a:t>Epäily kantaman riittävyydestä</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extLst>
                  <a:ext uri="{0D108BD9-81ED-4DB2-BD59-A6C34878D82A}">
                    <a16:rowId xmlns:a16="http://schemas.microsoft.com/office/drawing/2014/main" val="10004"/>
                  </a:ext>
                </a:extLst>
              </a:tr>
              <a:tr h="288000">
                <a:tc>
                  <a:txBody>
                    <a:bodyPr/>
                    <a:lstStyle/>
                    <a:p>
                      <a:pPr algn="ctr" fontAlgn="ctr"/>
                      <a:r>
                        <a:rPr lang="fi-FI" sz="800" b="0" i="0" u="none" strike="noStrike" dirty="0">
                          <a:solidFill>
                            <a:srgbClr val="000000"/>
                          </a:solidFill>
                          <a:effectLst/>
                          <a:latin typeface="Arial" panose="020B0604020202020204" pitchFamily="34" charset="0"/>
                        </a:rPr>
                        <a:t>Kaipaan vielä lisää puolueetonta tietoa sähköautoilusta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extLst>
                  <a:ext uri="{0D108BD9-81ED-4DB2-BD59-A6C34878D82A}">
                    <a16:rowId xmlns:a16="http://schemas.microsoft.com/office/drawing/2014/main" val="10005"/>
                  </a:ext>
                </a:extLst>
              </a:tr>
              <a:tr h="216000">
                <a:tc>
                  <a:txBody>
                    <a:bodyPr/>
                    <a:lstStyle/>
                    <a:p>
                      <a:pPr algn="ctr" fontAlgn="ctr"/>
                      <a:r>
                        <a:rPr lang="fi-FI" sz="800" b="0" i="0" u="none" strike="noStrike" dirty="0">
                          <a:solidFill>
                            <a:srgbClr val="000000"/>
                          </a:solidFill>
                          <a:effectLst/>
                          <a:latin typeface="Arial" panose="020B0604020202020204" pitchFamily="34" charset="0"/>
                        </a:rPr>
                        <a:t>En ole kiinnostunut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extLst>
                  <a:ext uri="{0D108BD9-81ED-4DB2-BD59-A6C34878D82A}">
                    <a16:rowId xmlns:a16="http://schemas.microsoft.com/office/drawing/2014/main" val="10006"/>
                  </a:ext>
                </a:extLst>
              </a:tr>
              <a:tr h="216000">
                <a:tc>
                  <a:txBody>
                    <a:bodyPr/>
                    <a:lstStyle/>
                    <a:p>
                      <a:pPr algn="ctr" fontAlgn="ctr"/>
                      <a:r>
                        <a:rPr lang="fi-FI" sz="800" b="0" i="0" u="none" strike="noStrike" dirty="0">
                          <a:solidFill>
                            <a:srgbClr val="000000"/>
                          </a:solidFill>
                          <a:effectLst/>
                          <a:latin typeface="Arial" panose="020B0604020202020204" pitchFamily="34" charset="0"/>
                        </a:rPr>
                        <a:t>Muu syy</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extLst>
                  <a:ext uri="{0D108BD9-81ED-4DB2-BD59-A6C34878D82A}">
                    <a16:rowId xmlns:a16="http://schemas.microsoft.com/office/drawing/2014/main" val="10007"/>
                  </a:ext>
                </a:extLst>
              </a:tr>
              <a:tr h="216000">
                <a:tc>
                  <a:txBody>
                    <a:bodyPr/>
                    <a:lstStyle/>
                    <a:p>
                      <a:pPr algn="ctr" fontAlgn="ctr"/>
                      <a:r>
                        <a:rPr lang="fi-FI" sz="8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extLst>
                  <a:ext uri="{0D108BD9-81ED-4DB2-BD59-A6C34878D82A}">
                    <a16:rowId xmlns:a16="http://schemas.microsoft.com/office/drawing/2014/main" val="949611991"/>
                  </a:ext>
                </a:extLst>
              </a:tr>
            </a:tbl>
          </a:graphicData>
        </a:graphic>
      </p:graphicFrame>
      <p:sp>
        <p:nvSpPr>
          <p:cNvPr id="7" name="Puhekupla: Suorakulmio, kulmat pyöristettu 6">
            <a:extLst>
              <a:ext uri="{FF2B5EF4-FFF2-40B4-BE49-F238E27FC236}">
                <a16:creationId xmlns:a16="http://schemas.microsoft.com/office/drawing/2014/main" id="{8DF597CD-48EC-4BEE-8700-2A2793BB9FF7}"/>
              </a:ext>
            </a:extLst>
          </p:cNvPr>
          <p:cNvSpPr/>
          <p:nvPr/>
        </p:nvSpPr>
        <p:spPr>
          <a:xfrm>
            <a:off x="4163625" y="5771107"/>
            <a:ext cx="5930285" cy="352595"/>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Taloudelliset epäilyt ovat miehillä suurempia kuin naisilla ja muualla Suomessa suurempia kuin pk-seudulla. </a:t>
            </a:r>
          </a:p>
        </p:txBody>
      </p:sp>
      <p:graphicFrame>
        <p:nvGraphicFramePr>
          <p:cNvPr id="8" name="Taulukko 7">
            <a:extLst>
              <a:ext uri="{FF2B5EF4-FFF2-40B4-BE49-F238E27FC236}">
                <a16:creationId xmlns:a16="http://schemas.microsoft.com/office/drawing/2014/main" id="{59815192-FFAF-44E8-A11E-259420D382CA}"/>
              </a:ext>
            </a:extLst>
          </p:cNvPr>
          <p:cNvGraphicFramePr>
            <a:graphicFrameLocks noGrp="1"/>
          </p:cNvGraphicFramePr>
          <p:nvPr>
            <p:extLst>
              <p:ext uri="{D42A27DB-BD31-4B8C-83A1-F6EECF244321}">
                <p14:modId xmlns:p14="http://schemas.microsoft.com/office/powerpoint/2010/main" val="3934726339"/>
              </p:ext>
            </p:extLst>
          </p:nvPr>
        </p:nvGraphicFramePr>
        <p:xfrm>
          <a:off x="612556" y="3353298"/>
          <a:ext cx="10928412" cy="2323140"/>
        </p:xfrm>
        <a:graphic>
          <a:graphicData uri="http://schemas.openxmlformats.org/drawingml/2006/table">
            <a:tbl>
              <a:tblPr firstRow="1" bandRow="1">
                <a:tableStyleId>{9D7B26C5-4107-4FEC-AEDC-1716B250A1EF}</a:tableStyleId>
              </a:tblPr>
              <a:tblGrid>
                <a:gridCol w="2170964">
                  <a:extLst>
                    <a:ext uri="{9D8B030D-6E8A-4147-A177-3AD203B41FA5}">
                      <a16:colId xmlns:a16="http://schemas.microsoft.com/office/drawing/2014/main" val="20001"/>
                    </a:ext>
                  </a:extLst>
                </a:gridCol>
                <a:gridCol w="625532">
                  <a:extLst>
                    <a:ext uri="{9D8B030D-6E8A-4147-A177-3AD203B41FA5}">
                      <a16:colId xmlns:a16="http://schemas.microsoft.com/office/drawing/2014/main" val="20002"/>
                    </a:ext>
                  </a:extLst>
                </a:gridCol>
                <a:gridCol w="625532">
                  <a:extLst>
                    <a:ext uri="{9D8B030D-6E8A-4147-A177-3AD203B41FA5}">
                      <a16:colId xmlns:a16="http://schemas.microsoft.com/office/drawing/2014/main" val="1772311553"/>
                    </a:ext>
                  </a:extLst>
                </a:gridCol>
                <a:gridCol w="625532">
                  <a:extLst>
                    <a:ext uri="{9D8B030D-6E8A-4147-A177-3AD203B41FA5}">
                      <a16:colId xmlns:a16="http://schemas.microsoft.com/office/drawing/2014/main" val="3524477565"/>
                    </a:ext>
                  </a:extLst>
                </a:gridCol>
                <a:gridCol w="625532">
                  <a:extLst>
                    <a:ext uri="{9D8B030D-6E8A-4147-A177-3AD203B41FA5}">
                      <a16:colId xmlns:a16="http://schemas.microsoft.com/office/drawing/2014/main" val="20003"/>
                    </a:ext>
                  </a:extLst>
                </a:gridCol>
                <a:gridCol w="625532">
                  <a:extLst>
                    <a:ext uri="{9D8B030D-6E8A-4147-A177-3AD203B41FA5}">
                      <a16:colId xmlns:a16="http://schemas.microsoft.com/office/drawing/2014/main" val="20004"/>
                    </a:ext>
                  </a:extLst>
                </a:gridCol>
                <a:gridCol w="625532">
                  <a:extLst>
                    <a:ext uri="{9D8B030D-6E8A-4147-A177-3AD203B41FA5}">
                      <a16:colId xmlns:a16="http://schemas.microsoft.com/office/drawing/2014/main" val="1934860207"/>
                    </a:ext>
                  </a:extLst>
                </a:gridCol>
                <a:gridCol w="625532">
                  <a:extLst>
                    <a:ext uri="{9D8B030D-6E8A-4147-A177-3AD203B41FA5}">
                      <a16:colId xmlns:a16="http://schemas.microsoft.com/office/drawing/2014/main" val="1287172278"/>
                    </a:ext>
                  </a:extLst>
                </a:gridCol>
                <a:gridCol w="625532">
                  <a:extLst>
                    <a:ext uri="{9D8B030D-6E8A-4147-A177-3AD203B41FA5}">
                      <a16:colId xmlns:a16="http://schemas.microsoft.com/office/drawing/2014/main" val="20005"/>
                    </a:ext>
                  </a:extLst>
                </a:gridCol>
                <a:gridCol w="625532">
                  <a:extLst>
                    <a:ext uri="{9D8B030D-6E8A-4147-A177-3AD203B41FA5}">
                      <a16:colId xmlns:a16="http://schemas.microsoft.com/office/drawing/2014/main" val="20006"/>
                    </a:ext>
                  </a:extLst>
                </a:gridCol>
                <a:gridCol w="625532">
                  <a:extLst>
                    <a:ext uri="{9D8B030D-6E8A-4147-A177-3AD203B41FA5}">
                      <a16:colId xmlns:a16="http://schemas.microsoft.com/office/drawing/2014/main" val="20007"/>
                    </a:ext>
                  </a:extLst>
                </a:gridCol>
                <a:gridCol w="625532">
                  <a:extLst>
                    <a:ext uri="{9D8B030D-6E8A-4147-A177-3AD203B41FA5}">
                      <a16:colId xmlns:a16="http://schemas.microsoft.com/office/drawing/2014/main" val="1311163246"/>
                    </a:ext>
                  </a:extLst>
                </a:gridCol>
                <a:gridCol w="625532">
                  <a:extLst>
                    <a:ext uri="{9D8B030D-6E8A-4147-A177-3AD203B41FA5}">
                      <a16:colId xmlns:a16="http://schemas.microsoft.com/office/drawing/2014/main" val="3085685640"/>
                    </a:ext>
                  </a:extLst>
                </a:gridCol>
                <a:gridCol w="625532">
                  <a:extLst>
                    <a:ext uri="{9D8B030D-6E8A-4147-A177-3AD203B41FA5}">
                      <a16:colId xmlns:a16="http://schemas.microsoft.com/office/drawing/2014/main" val="4258705384"/>
                    </a:ext>
                  </a:extLst>
                </a:gridCol>
                <a:gridCol w="625532">
                  <a:extLst>
                    <a:ext uri="{9D8B030D-6E8A-4147-A177-3AD203B41FA5}">
                      <a16:colId xmlns:a16="http://schemas.microsoft.com/office/drawing/2014/main" val="3293771455"/>
                    </a:ext>
                  </a:extLst>
                </a:gridCol>
              </a:tblGrid>
              <a:tr h="396000">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Pääkaupunkiseutu (N=55)</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Yli 100 000 as. pks ulkopuolella (N=100)</a:t>
                      </a:r>
                    </a:p>
                  </a:txBody>
                  <a:tcPr marL="7620" marR="7620" marT="7620" marB="0" anchor="ctr"/>
                </a:tc>
                <a:tc>
                  <a:txBody>
                    <a:bodyPr/>
                    <a:lstStyle/>
                    <a:p>
                      <a:pPr algn="ctr" fontAlgn="ctr"/>
                      <a:r>
                        <a:rPr lang="pt-BR" sz="800" b="1" i="0" u="none" strike="noStrike">
                          <a:solidFill>
                            <a:srgbClr val="000000"/>
                          </a:solidFill>
                          <a:effectLst/>
                          <a:latin typeface="Arial" panose="020B0604020202020204" pitchFamily="34" charset="0"/>
                        </a:rPr>
                        <a:t>50 000-100 000 as. (N=53)</a:t>
                      </a:r>
                    </a:p>
                  </a:txBody>
                  <a:tcPr marL="7620" marR="7620" marT="7620" marB="0" anchor="ctr"/>
                </a:tc>
                <a:tc>
                  <a:txBody>
                    <a:bodyPr/>
                    <a:lstStyle/>
                    <a:p>
                      <a:pPr algn="ctr" fontAlgn="ctr"/>
                      <a:r>
                        <a:rPr lang="pt-BR" sz="800" b="1" i="0" u="none" strike="noStrike">
                          <a:solidFill>
                            <a:srgbClr val="000000"/>
                          </a:solidFill>
                          <a:effectLst/>
                          <a:latin typeface="Arial" panose="020B0604020202020204" pitchFamily="34" charset="0"/>
                        </a:rPr>
                        <a:t>10 000-49 999 as. (N=114)</a:t>
                      </a:r>
                    </a:p>
                  </a:txBody>
                  <a:tcPr marL="7620" marR="7620" marT="7620" marB="0" anchor="ctr"/>
                </a:tc>
                <a:tc>
                  <a:txBody>
                    <a:bodyPr/>
                    <a:lstStyle/>
                    <a:p>
                      <a:pPr algn="ctr" fontAlgn="ctr"/>
                      <a:r>
                        <a:rPr lang="pt-BR" sz="800" b="1" i="0" u="none" strike="noStrike">
                          <a:solidFill>
                            <a:srgbClr val="000000"/>
                          </a:solidFill>
                          <a:effectLst/>
                          <a:latin typeface="Arial" panose="020B0604020202020204" pitchFamily="34" charset="0"/>
                        </a:rPr>
                        <a:t>Alle 10 000 as.(N=65) (N=43)</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Maaseutu (N=51)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Pre family (N=95)</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Young family (N=42)</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Adult family (N=69)</a:t>
                      </a:r>
                    </a:p>
                  </a:txBody>
                  <a:tcPr marL="7620" marR="7620" marT="7620" marB="0" anchor="ctr"/>
                </a:tc>
                <a:tc>
                  <a:txBody>
                    <a:bodyPr/>
                    <a:lstStyle/>
                    <a:p>
                      <a:pPr algn="ctr" fontAlgn="ctr"/>
                      <a:r>
                        <a:rPr lang="pt-BR" sz="800" b="1" i="0" u="none" strike="noStrike">
                          <a:solidFill>
                            <a:srgbClr val="000000"/>
                          </a:solidFill>
                          <a:effectLst/>
                          <a:latin typeface="Arial" panose="020B0604020202020204" pitchFamily="34" charset="0"/>
                        </a:rPr>
                        <a:t>Active Empty Nest'ers (N=83)</a:t>
                      </a:r>
                    </a:p>
                  </a:txBody>
                  <a:tcPr marL="7620" marR="7620" marT="7620" marB="0" anchor="ctr"/>
                </a:tc>
                <a:tc>
                  <a:txBody>
                    <a:bodyPr/>
                    <a:lstStyle/>
                    <a:p>
                      <a:pPr algn="ctr" fontAlgn="ctr"/>
                      <a:r>
                        <a:rPr lang="en-US" sz="800" b="1" i="0" u="none" strike="noStrike" dirty="0">
                          <a:solidFill>
                            <a:srgbClr val="000000"/>
                          </a:solidFill>
                          <a:effectLst/>
                          <a:latin typeface="Arial" panose="020B0604020202020204" pitchFamily="34" charset="0"/>
                        </a:rPr>
                        <a:t>Senior Citizens / In-active Empty Nest'ers (N=126)</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Talouden bruttotulot alle 27000e (N=98)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Talouden bruttotulot 27000-67500e (N=172)</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Talouden bruttotulot 67500e+ (N=78)</a:t>
                      </a:r>
                    </a:p>
                  </a:txBody>
                  <a:tcPr marL="7620" marR="7620" marT="7620" marB="0" anchor="ctr"/>
                </a:tc>
                <a:extLst>
                  <a:ext uri="{0D108BD9-81ED-4DB2-BD59-A6C34878D82A}">
                    <a16:rowId xmlns:a16="http://schemas.microsoft.com/office/drawing/2014/main" val="10000"/>
                  </a:ext>
                </a:extLst>
              </a:tr>
              <a:tr h="216000">
                <a:tc>
                  <a:txBody>
                    <a:bodyPr/>
                    <a:lstStyle/>
                    <a:p>
                      <a:pPr algn="ctr" fontAlgn="ctr"/>
                      <a:r>
                        <a:rPr lang="fi-FI" sz="800" b="0" i="0" u="none" strike="noStrike" dirty="0">
                          <a:solidFill>
                            <a:srgbClr val="000000"/>
                          </a:solidFill>
                          <a:effectLst/>
                          <a:latin typeface="Arial" panose="020B0604020202020204" pitchFamily="34" charset="0"/>
                        </a:rPr>
                        <a:t>Se ei ole taloudellisesti järkevää</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29 %</a:t>
                      </a:r>
                    </a:p>
                  </a:txBody>
                  <a:tcPr marL="7620" marR="7620" marT="7620" marB="0" anchor="ctr"/>
                </a:tc>
                <a:extLst>
                  <a:ext uri="{0D108BD9-81ED-4DB2-BD59-A6C34878D82A}">
                    <a16:rowId xmlns:a16="http://schemas.microsoft.com/office/drawing/2014/main" val="10002"/>
                  </a:ext>
                </a:extLst>
              </a:tr>
              <a:tr h="216000">
                <a:tc>
                  <a:txBody>
                    <a:bodyPr/>
                    <a:lstStyle/>
                    <a:p>
                      <a:pPr algn="ctr" fontAlgn="ctr"/>
                      <a:r>
                        <a:rPr lang="fi-FI" sz="800" b="0" i="0" u="none" strike="noStrike" dirty="0">
                          <a:solidFill>
                            <a:srgbClr val="000000"/>
                          </a:solidFill>
                          <a:effectLst/>
                          <a:latin typeface="Arial" panose="020B0604020202020204" pitchFamily="34" charset="0"/>
                        </a:rPr>
                        <a:t>En voi ladata sitä kotona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extLst>
                  <a:ext uri="{0D108BD9-81ED-4DB2-BD59-A6C34878D82A}">
                    <a16:rowId xmlns:a16="http://schemas.microsoft.com/office/drawing/2014/main" val="10003"/>
                  </a:ext>
                </a:extLst>
              </a:tr>
              <a:tr h="216000">
                <a:tc>
                  <a:txBody>
                    <a:bodyPr/>
                    <a:lstStyle/>
                    <a:p>
                      <a:pPr algn="ctr" fontAlgn="ctr"/>
                      <a:r>
                        <a:rPr lang="fi-FI" sz="800" b="0" i="0" u="none" strike="noStrike" dirty="0">
                          <a:solidFill>
                            <a:srgbClr val="000000"/>
                          </a:solidFill>
                          <a:effectLst/>
                          <a:latin typeface="Arial" panose="020B0604020202020204" pitchFamily="34" charset="0"/>
                        </a:rPr>
                        <a:t>Epäily kantaman riittävyydestä</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extLst>
                  <a:ext uri="{0D108BD9-81ED-4DB2-BD59-A6C34878D82A}">
                    <a16:rowId xmlns:a16="http://schemas.microsoft.com/office/drawing/2014/main" val="10004"/>
                  </a:ext>
                </a:extLst>
              </a:tr>
              <a:tr h="288000">
                <a:tc>
                  <a:txBody>
                    <a:bodyPr/>
                    <a:lstStyle/>
                    <a:p>
                      <a:pPr algn="ctr" fontAlgn="ctr"/>
                      <a:r>
                        <a:rPr lang="fi-FI" sz="800" b="0" i="0" u="none" strike="noStrike" dirty="0">
                          <a:solidFill>
                            <a:srgbClr val="000000"/>
                          </a:solidFill>
                          <a:effectLst/>
                          <a:latin typeface="Arial" panose="020B0604020202020204" pitchFamily="34" charset="0"/>
                        </a:rPr>
                        <a:t>Kaipaan vielä lisää puolueetonta tietoa sähköautoilusta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extLst>
                  <a:ext uri="{0D108BD9-81ED-4DB2-BD59-A6C34878D82A}">
                    <a16:rowId xmlns:a16="http://schemas.microsoft.com/office/drawing/2014/main" val="10005"/>
                  </a:ext>
                </a:extLst>
              </a:tr>
              <a:tr h="216000">
                <a:tc>
                  <a:txBody>
                    <a:bodyPr/>
                    <a:lstStyle/>
                    <a:p>
                      <a:pPr algn="ctr" fontAlgn="ctr"/>
                      <a:r>
                        <a:rPr lang="fi-FI" sz="800" b="0" i="0" u="none" strike="noStrike" dirty="0">
                          <a:solidFill>
                            <a:srgbClr val="000000"/>
                          </a:solidFill>
                          <a:effectLst/>
                          <a:latin typeface="Arial" panose="020B0604020202020204" pitchFamily="34" charset="0"/>
                        </a:rPr>
                        <a:t>En ole kiinnostunut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extLst>
                  <a:ext uri="{0D108BD9-81ED-4DB2-BD59-A6C34878D82A}">
                    <a16:rowId xmlns:a16="http://schemas.microsoft.com/office/drawing/2014/main" val="10006"/>
                  </a:ext>
                </a:extLst>
              </a:tr>
              <a:tr h="216000">
                <a:tc>
                  <a:txBody>
                    <a:bodyPr/>
                    <a:lstStyle/>
                    <a:p>
                      <a:pPr algn="ctr" fontAlgn="ctr"/>
                      <a:r>
                        <a:rPr lang="fi-FI" sz="800" b="0" i="0" u="none" strike="noStrike" dirty="0">
                          <a:solidFill>
                            <a:srgbClr val="000000"/>
                          </a:solidFill>
                          <a:effectLst/>
                          <a:latin typeface="Arial" panose="020B0604020202020204" pitchFamily="34" charset="0"/>
                        </a:rPr>
                        <a:t>Muu syy</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extLst>
                  <a:ext uri="{0D108BD9-81ED-4DB2-BD59-A6C34878D82A}">
                    <a16:rowId xmlns:a16="http://schemas.microsoft.com/office/drawing/2014/main" val="10007"/>
                  </a:ext>
                </a:extLst>
              </a:tr>
              <a:tr h="216000">
                <a:tc>
                  <a:txBody>
                    <a:bodyPr/>
                    <a:lstStyle/>
                    <a:p>
                      <a:pPr algn="ctr" fontAlgn="ctr"/>
                      <a:r>
                        <a:rPr lang="fi-FI" sz="8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949611991"/>
                  </a:ext>
                </a:extLst>
              </a:tr>
            </a:tbl>
          </a:graphicData>
        </a:graphic>
      </p:graphicFrame>
    </p:spTree>
    <p:extLst>
      <p:ext uri="{BB962C8B-B14F-4D97-AF65-F5344CB8AC3E}">
        <p14:creationId xmlns:p14="http://schemas.microsoft.com/office/powerpoint/2010/main" val="61840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776229"/>
            <a:ext cx="10634400" cy="615553"/>
          </a:xfrm>
        </p:spPr>
        <p:txBody>
          <a:bodyPr/>
          <a:lstStyle/>
          <a:p>
            <a:r>
              <a:rPr lang="fi-FI" sz="1000" dirty="0">
                <a:solidFill>
                  <a:schemeClr val="bg1">
                    <a:lumMod val="50000"/>
                  </a:schemeClr>
                </a:solidFill>
              </a:rPr>
              <a:t>Energia-alalla tapahtuu parhaillaan paljon muutoksia. Uudenlaisia mahdollisuuksia energian käytön, hankinnan, oman tuotannon tai vaikkapa varastoinnin osalta kehitetään jatkuvasti. </a:t>
            </a:r>
            <a:r>
              <a:rPr lang="fi-FI" sz="1200" dirty="0">
                <a:solidFill>
                  <a:schemeClr val="bg1">
                    <a:lumMod val="50000"/>
                  </a:schemeClr>
                </a:solidFill>
              </a:rPr>
              <a:t>Koetko yleisesti omaavasi enemmän vai vähemmän valinnanvaraa energiatarpeittesi tyydyttämiseen verrattuna tilanteeseen 12 kuukautta sitten?</a:t>
            </a:r>
          </a:p>
        </p:txBody>
      </p:sp>
      <p:sp>
        <p:nvSpPr>
          <p:cNvPr id="5" name="TextBox 4"/>
          <p:cNvSpPr txBox="1"/>
          <p:nvPr/>
        </p:nvSpPr>
        <p:spPr>
          <a:xfrm>
            <a:off x="777600" y="6269143"/>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b="0" i="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D1F775B7-1D70-484A-9718-F58109D32793}"/>
              </a:ext>
            </a:extLst>
          </p:cNvPr>
          <p:cNvGraphicFramePr/>
          <p:nvPr>
            <p:extLst>
              <p:ext uri="{D42A27DB-BD31-4B8C-83A1-F6EECF244321}">
                <p14:modId xmlns:p14="http://schemas.microsoft.com/office/powerpoint/2010/main" val="3753715514"/>
              </p:ext>
            </p:extLst>
          </p:nvPr>
        </p:nvGraphicFramePr>
        <p:xfrm>
          <a:off x="777601" y="1237895"/>
          <a:ext cx="10896536" cy="4861064"/>
        </p:xfrm>
        <a:graphic>
          <a:graphicData uri="http://schemas.openxmlformats.org/drawingml/2006/chart">
            <c:chart xmlns:c="http://schemas.openxmlformats.org/drawingml/2006/chart" xmlns:r="http://schemas.openxmlformats.org/officeDocument/2006/relationships" r:id="rId2"/>
          </a:graphicData>
        </a:graphic>
      </p:graphicFrame>
      <p:sp>
        <p:nvSpPr>
          <p:cNvPr id="6" name="Puhekupla: Suorakulmio, kulmat pyöristettu 5">
            <a:extLst>
              <a:ext uri="{FF2B5EF4-FFF2-40B4-BE49-F238E27FC236}">
                <a16:creationId xmlns:a16="http://schemas.microsoft.com/office/drawing/2014/main" id="{CC705838-1219-48C1-A335-596FD8EC89B8}"/>
              </a:ext>
            </a:extLst>
          </p:cNvPr>
          <p:cNvSpPr/>
          <p:nvPr/>
        </p:nvSpPr>
        <p:spPr>
          <a:xfrm>
            <a:off x="2605875" y="6016582"/>
            <a:ext cx="6795577" cy="504561"/>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Taustaryhmittäin tarkasteltuna erot ovat pääosin varsin pieniä. Uudellamaalla asia nähdään kuitenkin vielä jonkin verran myönteisemmin kuin erityisesti Pohjois- ja Itä-Suomessa.</a:t>
            </a:r>
          </a:p>
        </p:txBody>
      </p:sp>
    </p:spTree>
    <p:extLst>
      <p:ext uri="{BB962C8B-B14F-4D97-AF65-F5344CB8AC3E}">
        <p14:creationId xmlns:p14="http://schemas.microsoft.com/office/powerpoint/2010/main" val="299728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9" name="Tekstin paikkamerkki 7">
            <a:extLst>
              <a:ext uri="{FF2B5EF4-FFF2-40B4-BE49-F238E27FC236}">
                <a16:creationId xmlns:a16="http://schemas.microsoft.com/office/drawing/2014/main" id="{D4561868-C362-4D77-AFE2-475F6F366596}"/>
              </a:ext>
            </a:extLst>
          </p:cNvPr>
          <p:cNvSpPr txBox="1">
            <a:spLocks/>
          </p:cNvSpPr>
          <p:nvPr/>
        </p:nvSpPr>
        <p:spPr>
          <a:xfrm>
            <a:off x="777600" y="899992"/>
            <a:ext cx="10505918" cy="369332"/>
          </a:xfrm>
          <a:prstGeom prst="rect">
            <a:avLst/>
          </a:prstGeom>
        </p:spPr>
        <p:txBody>
          <a:bodyPr>
            <a:normAutofit/>
          </a:bodyPr>
          <a:lst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fi-FI" sz="1800" b="1" i="0" u="none" strike="noStrike" kern="1200" cap="none" spc="0" normalizeH="0" baseline="0" noProof="0" dirty="0">
                <a:ln>
                  <a:noFill/>
                </a:ln>
                <a:solidFill>
                  <a:srgbClr val="FFFFFF">
                    <a:lumMod val="50000"/>
                  </a:srgbClr>
                </a:solidFill>
                <a:effectLst/>
                <a:uLnTx/>
                <a:uFillTx/>
                <a:latin typeface="Arial" panose="020B0604020202020204"/>
                <a:cs typeface="Arial" panose="020B0604020202020204" pitchFamily="34" charset="0"/>
              </a:rPr>
              <a:t>YHTEENVETO									1 / 3</a:t>
            </a:r>
          </a:p>
        </p:txBody>
      </p:sp>
      <p:sp>
        <p:nvSpPr>
          <p:cNvPr id="10" name="Tekstiruutu 9">
            <a:extLst>
              <a:ext uri="{FF2B5EF4-FFF2-40B4-BE49-F238E27FC236}">
                <a16:creationId xmlns:a16="http://schemas.microsoft.com/office/drawing/2014/main" id="{334E33FB-750B-43A5-B760-49246AA113FA}"/>
              </a:ext>
            </a:extLst>
          </p:cNvPr>
          <p:cNvSpPr txBox="1"/>
          <p:nvPr/>
        </p:nvSpPr>
        <p:spPr>
          <a:xfrm>
            <a:off x="777600" y="1368194"/>
            <a:ext cx="10878781" cy="41729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i-FI" sz="1100" b="1" dirty="0">
                <a:solidFill>
                  <a:srgbClr val="000000"/>
                </a:solidFill>
                <a:latin typeface="Arial" panose="020B0604020202020204"/>
                <a:cs typeface="Arial" panose="020B0604020202020204" pitchFamily="34" charset="0"/>
              </a:rPr>
              <a:t>JOKA VIIDES ON UUDEN TEKNOLOGIAN AIKAINEN KÄYTTÖÖNOTTAJA – KAKSI KOLMESTA YMPÄRISTÖN HUOMIOIJA TOIMINNASSAAN </a:t>
            </a:r>
            <a:endPar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5% suomalaisista aikuisista sanoo haluavansa aina omata ja käyttää uutta teknologiaa ennen muita. Lisäksi 15% sanoo olevansa yksi ensimmäisistä, joka ostaa ja käyttää uutta teknologiaa. </a:t>
            </a: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Lähes viidennes (18%) pyrkii aktiivisesti rajoittamaan ja vähentämään toimintansa ympäristövaikutuksia ja lisäksi lähes joka toinen (48%) yrittää välttää ympäristöä vahingoittavien asioiden tekemistä.    </a:t>
            </a: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lvl="1">
              <a:defRPr/>
            </a:pP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sz="1100" b="1" dirty="0">
                <a:solidFill>
                  <a:srgbClr val="000000"/>
                </a:solidFill>
                <a:latin typeface="Arial" panose="020B0604020202020204"/>
                <a:cs typeface="Arial" panose="020B0604020202020204" pitchFamily="34" charset="0"/>
              </a:rPr>
              <a:t>LÄHES KOLMANNES ON VAIHTANUT SÄHKÖNMYYJÄÄNSÄ 2 VUODEN SISÄLLÄ – JOKA SEITSEMÄS HARKITSEE VAIHTOA VUODEN SISÄLLÄ </a:t>
            </a:r>
            <a:endPar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ts val="1700"/>
              </a:lnSpc>
              <a:spcBef>
                <a:spcPts val="0"/>
              </a:spcBef>
              <a:spcAft>
                <a:spcPts val="0"/>
              </a:spcAft>
              <a:buClrTx/>
              <a:buSzTx/>
              <a:buFontTx/>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30% sanoo vaihtaneensa sähkönmyyjäänsä 2 vuoden sisällä. Ryhmässä hieman korostuvat 30-39 –vuotiaat sekä puulämmitteiset kotitaloudet.</a:t>
            </a: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15% sanoo harkitsevansa sähkönmyyjän vaihtoa vuoden sisällä. Tässäkin 30-39 –vuotiaat hieman korostuvat, samoin </a:t>
            </a: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sähkölämmitteiset ja maalämpöä käyttävät kotitaloudet.</a:t>
            </a:r>
          </a:p>
          <a:p>
            <a:pPr marL="628650" marR="0" lvl="1" indent="-171450" fontAlgn="auto">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Hinta on ollut ensisijainen syy vaihdolle lähes joka toisella (46%), myös muutos elämän tilanteessa (16%) ja vanhan sopimuksen päättyminen (13%) nousevat syinä esiin. </a:t>
            </a:r>
          </a:p>
          <a:p>
            <a:pPr marR="0" lvl="1" fontAlgn="auto">
              <a:lnSpc>
                <a:spcPts val="1700"/>
              </a:lnSpc>
              <a:spcBef>
                <a:spcPts val="0"/>
              </a:spcBef>
              <a:spcAft>
                <a:spcPts val="0"/>
              </a:spcAft>
              <a:buClrTx/>
              <a:buSzTx/>
              <a:tabLst/>
              <a:defRPr/>
            </a:pPr>
            <a:endParaRPr lang="fi-FI" sz="1100" dirty="0">
              <a:solidFill>
                <a:srgbClr val="000000"/>
              </a:solidFill>
              <a:latin typeface="Arial"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sz="1100" b="1" dirty="0">
                <a:solidFill>
                  <a:srgbClr val="000000"/>
                </a:solidFill>
                <a:latin typeface="Arial" panose="020B0604020202020204"/>
                <a:cs typeface="Arial" panose="020B0604020202020204" pitchFamily="34" charset="0"/>
              </a:rPr>
              <a:t>7% HARKITSEE MUUTOKSIA KOTINSA LÄMMITYSJÄRJESTELMÄÄN – ILMALÄMPÖPUMPPU JA MAALÄMPÖ YLEISIMMÄT HARKINNAN KOHTEET</a:t>
            </a:r>
            <a:endPar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ts val="1700"/>
              </a:lnSpc>
              <a:spcBef>
                <a:spcPts val="0"/>
              </a:spcBef>
              <a:spcAft>
                <a:spcPts val="0"/>
              </a:spcAft>
              <a:buClrTx/>
              <a:buSzTx/>
              <a:buFontTx/>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Öljylämmityksen omaavista peräti kaksi viidestä (41%) harkitsee lämmitysjärjestelmäänsä muutoksia. Omakotitalossa asuvista muutoksia harkitsee joka seitsemäs (14%).</a:t>
            </a: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Joka toinen (48%) muutoksia harkitsevista harkitsee ilmalämpöpumpun hankintaa. Maalämpöön siirtymistä harkitsee joka kolmas (32%). </a:t>
            </a: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285183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1" y="914079"/>
            <a:ext cx="4149506" cy="861774"/>
          </a:xfrm>
        </p:spPr>
        <p:txBody>
          <a:bodyPr/>
          <a:lstStyle/>
          <a:p>
            <a:r>
              <a:rPr lang="fi-FI" sz="800" dirty="0">
                <a:solidFill>
                  <a:schemeClr val="bg1">
                    <a:lumMod val="50000"/>
                  </a:schemeClr>
                </a:solidFill>
              </a:rPr>
              <a:t>Sähköntoimittajat tarjoavat tuotteita ja palveluita, jotka antavat kuluttajille enemmän valinnanvaraa energiatarpeittensa tyydyttämiseen. </a:t>
            </a:r>
            <a:r>
              <a:rPr lang="fi-FI" sz="1050" dirty="0">
                <a:solidFill>
                  <a:schemeClr val="bg1">
                    <a:lumMod val="50000"/>
                  </a:schemeClr>
                </a:solidFill>
              </a:rPr>
              <a:t>Oletko huomannut sähköntoimittajasi tarjoavan seuraavia tuotteita ja palveluita? Valitse kaikki, joita olet huomannut sähköntoimittajasi tarjoavan.</a:t>
            </a:r>
            <a:endParaRPr lang="fi-FI" sz="105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(KAIKKI, 1000</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1439660397"/>
              </p:ext>
            </p:extLst>
          </p:nvPr>
        </p:nvGraphicFramePr>
        <p:xfrm>
          <a:off x="777599" y="1811044"/>
          <a:ext cx="5575177" cy="4236955"/>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4657373" y="5233795"/>
            <a:ext cx="2648773" cy="1048990"/>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Energian kulutusseurantapalvelut on sekä selvästi huomatuin, että käytetyin palvelu. Kaikista vastaajista joka kuudes (17%) on käyttänyt energian kulutusseurantapalveluja. 44% vastaajista on huomannut ainakin yhden palvelun. </a:t>
            </a:r>
          </a:p>
        </p:txBody>
      </p:sp>
      <p:graphicFrame>
        <p:nvGraphicFramePr>
          <p:cNvPr id="7" name="Kaavio 6">
            <a:extLst>
              <a:ext uri="{FF2B5EF4-FFF2-40B4-BE49-F238E27FC236}">
                <a16:creationId xmlns:a16="http://schemas.microsoft.com/office/drawing/2014/main" id="{E4804AD0-37AE-4AA4-8567-3A5A4E852EF3}"/>
              </a:ext>
            </a:extLst>
          </p:cNvPr>
          <p:cNvGraphicFramePr/>
          <p:nvPr>
            <p:extLst>
              <p:ext uri="{D42A27DB-BD31-4B8C-83A1-F6EECF244321}">
                <p14:modId xmlns:p14="http://schemas.microsoft.com/office/powerpoint/2010/main" val="3422097705"/>
              </p:ext>
            </p:extLst>
          </p:nvPr>
        </p:nvGraphicFramePr>
        <p:xfrm>
          <a:off x="6320901" y="1811045"/>
          <a:ext cx="5575177" cy="423695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a:extLst>
              <a:ext uri="{FF2B5EF4-FFF2-40B4-BE49-F238E27FC236}">
                <a16:creationId xmlns:a16="http://schemas.microsoft.com/office/drawing/2014/main" id="{76AF5FE1-EE95-48BA-BBAD-3C0DC8454266}"/>
              </a:ext>
            </a:extLst>
          </p:cNvPr>
          <p:cNvSpPr txBox="1">
            <a:spLocks/>
          </p:cNvSpPr>
          <p:nvPr/>
        </p:nvSpPr>
        <p:spPr>
          <a:xfrm>
            <a:off x="6833652" y="1056427"/>
            <a:ext cx="4149506" cy="577081"/>
          </a:xfrm>
          <a:prstGeom prst="rect">
            <a:avLst/>
          </a:prstGeom>
          <a:noFill/>
        </p:spPr>
        <p:txBody>
          <a:bodyPr vert="horz" wrap="square" lIns="91440" tIns="45720" rIns="91440" bIns="45720" rtlCol="0" anchor="ctr" anchorCtr="0">
            <a:spAutoFit/>
          </a:bodyPr>
          <a:lstStyle>
            <a:lvl1pPr marL="0" indent="0" algn="ctr" defTabSz="685800" rtl="0" eaLnBrk="1" latinLnBrk="0" hangingPunct="1">
              <a:lnSpc>
                <a:spcPct val="100000"/>
              </a:lnSpc>
              <a:spcBef>
                <a:spcPts val="0"/>
              </a:spcBef>
              <a:buFont typeface="Arial"/>
              <a:buNone/>
              <a:defRPr sz="1600" b="1" kern="1200" baseline="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fi-FI" sz="1050" dirty="0">
                <a:solidFill>
                  <a:schemeClr val="bg1">
                    <a:lumMod val="50000"/>
                  </a:schemeClr>
                </a:solidFill>
              </a:rPr>
              <a:t>Oletko käyttänyt sähköntoimittajasi tarjoamana seuraavia palveluita viimeisen 12 kuukauden aikana? Valitse kaikki, joita olet käyttänyt 12kk sisällä.</a:t>
            </a:r>
            <a:endParaRPr lang="fi-FI" sz="1050" b="0" dirty="0">
              <a:solidFill>
                <a:schemeClr val="accent6">
                  <a:lumMod val="50000"/>
                </a:schemeClr>
              </a:solidFill>
            </a:endParaRPr>
          </a:p>
        </p:txBody>
      </p:sp>
    </p:spTree>
    <p:extLst>
      <p:ext uri="{BB962C8B-B14F-4D97-AF65-F5344CB8AC3E}">
        <p14:creationId xmlns:p14="http://schemas.microsoft.com/office/powerpoint/2010/main" val="596503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err="1">
                <a:solidFill>
                  <a:schemeClr val="accent5">
                    <a:lumMod val="50000"/>
                  </a:schemeClr>
                </a:solidFill>
                <a:latin typeface="Arial"/>
              </a:rPr>
              <a:t>Base</a:t>
            </a:r>
            <a:r>
              <a:rPr lang="fi-FI" sz="900" b="0" i="0" dirty="0">
                <a:solidFill>
                  <a:schemeClr val="accent5">
                    <a:lumMod val="50000"/>
                  </a:schemeClr>
                </a:solidFill>
                <a:latin typeface="Arial"/>
              </a:rPr>
              <a:t> (</a:t>
            </a:r>
            <a:r>
              <a:rPr lang="fi-FI" sz="900" dirty="0">
                <a:solidFill>
                  <a:schemeClr val="accent5">
                    <a:lumMod val="50000"/>
                  </a:schemeClr>
                </a:solidFill>
                <a:latin typeface="Arial"/>
              </a:rPr>
              <a:t>Huomannut ainakin yhden palvelun</a:t>
            </a:r>
            <a:r>
              <a:rPr lang="fi-FI" sz="900" b="0" i="0" dirty="0">
                <a:solidFill>
                  <a:schemeClr val="accent5">
                    <a:lumMod val="50000"/>
                  </a:schemeClr>
                </a:solidFill>
                <a:latin typeface="Arial"/>
              </a:rPr>
              <a:t>, </a:t>
            </a:r>
            <a:r>
              <a:rPr lang="fi-FI" sz="900" dirty="0">
                <a:solidFill>
                  <a:schemeClr val="accent5">
                    <a:lumMod val="50000"/>
                  </a:schemeClr>
                </a:solidFill>
                <a:latin typeface="Arial"/>
              </a:rPr>
              <a:t>44</a:t>
            </a:r>
            <a:r>
              <a:rPr lang="fi-FI" sz="900" b="0" i="0" dirty="0">
                <a:solidFill>
                  <a:schemeClr val="accent5">
                    <a:lumMod val="50000"/>
                  </a:schemeClr>
                </a:solidFill>
                <a:latin typeface="Arial"/>
              </a:rPr>
              <a:t>0</a:t>
            </a:r>
            <a:r>
              <a:rPr sz="900" b="0" i="0" dirty="0">
                <a:solidFill>
                  <a:schemeClr val="accent5">
                    <a:lumMod val="50000"/>
                  </a:schemeClr>
                </a:solidFill>
                <a:latin typeface="Arial"/>
              </a:rPr>
              <a:t>)</a:t>
            </a:r>
          </a:p>
        </p:txBody>
      </p:sp>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4544027" y="5875699"/>
            <a:ext cx="4925897" cy="543113"/>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Tässä graafissa prosenttiluvut on laskettu niistä vastaajista, jotka sanoivat huomanneensa ainakin yhden uusista palveluista. Joka kolmas (32%) vähintään yhden palvelun huomanneista on käyttänyt energian kulutusseurantapalveluja. </a:t>
            </a:r>
          </a:p>
        </p:txBody>
      </p:sp>
      <p:graphicFrame>
        <p:nvGraphicFramePr>
          <p:cNvPr id="7" name="Kaavio 6">
            <a:extLst>
              <a:ext uri="{FF2B5EF4-FFF2-40B4-BE49-F238E27FC236}">
                <a16:creationId xmlns:a16="http://schemas.microsoft.com/office/drawing/2014/main" id="{E4804AD0-37AE-4AA4-8567-3A5A4E852EF3}"/>
              </a:ext>
            </a:extLst>
          </p:cNvPr>
          <p:cNvGraphicFramePr/>
          <p:nvPr>
            <p:extLst>
              <p:ext uri="{D42A27DB-BD31-4B8C-83A1-F6EECF244321}">
                <p14:modId xmlns:p14="http://schemas.microsoft.com/office/powerpoint/2010/main" val="2818511995"/>
              </p:ext>
            </p:extLst>
          </p:nvPr>
        </p:nvGraphicFramePr>
        <p:xfrm>
          <a:off x="914401" y="1643681"/>
          <a:ext cx="10981678" cy="407810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a:extLst>
              <a:ext uri="{FF2B5EF4-FFF2-40B4-BE49-F238E27FC236}">
                <a16:creationId xmlns:a16="http://schemas.microsoft.com/office/drawing/2014/main" id="{76AF5FE1-EE95-48BA-BBAD-3C0DC8454266}"/>
              </a:ext>
            </a:extLst>
          </p:cNvPr>
          <p:cNvSpPr txBox="1">
            <a:spLocks/>
          </p:cNvSpPr>
          <p:nvPr/>
        </p:nvSpPr>
        <p:spPr>
          <a:xfrm>
            <a:off x="777600" y="1125676"/>
            <a:ext cx="10205558" cy="438582"/>
          </a:xfrm>
          <a:prstGeom prst="rect">
            <a:avLst/>
          </a:prstGeom>
          <a:noFill/>
        </p:spPr>
        <p:txBody>
          <a:bodyPr vert="horz" wrap="square" lIns="91440" tIns="45720" rIns="91440" bIns="45720" rtlCol="0" anchor="ctr" anchorCtr="0">
            <a:spAutoFit/>
          </a:bodyPr>
          <a:lstStyle>
            <a:lvl1pPr marL="0" indent="0" algn="ctr" defTabSz="685800" rtl="0" eaLnBrk="1" latinLnBrk="0" hangingPunct="1">
              <a:lnSpc>
                <a:spcPct val="100000"/>
              </a:lnSpc>
              <a:spcBef>
                <a:spcPts val="0"/>
              </a:spcBef>
              <a:buFont typeface="Arial"/>
              <a:buNone/>
              <a:defRPr sz="1600" b="1" kern="1200" baseline="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fi-FI" sz="1200" dirty="0">
                <a:solidFill>
                  <a:schemeClr val="bg1">
                    <a:lumMod val="50000"/>
                  </a:schemeClr>
                </a:solidFill>
              </a:rPr>
              <a:t>Oletko käyttänyt sähköntoimittajasi tarjoamana seuraavia palveluita viimeisen 12 kuukauden aikana? </a:t>
            </a:r>
          </a:p>
          <a:p>
            <a:r>
              <a:rPr lang="fi-FI" sz="1050" dirty="0">
                <a:solidFill>
                  <a:schemeClr val="bg1">
                    <a:lumMod val="50000"/>
                  </a:schemeClr>
                </a:solidFill>
              </a:rPr>
              <a:t>Valitse kaikki, joita olet käyttänyt 12kk sisällä.</a:t>
            </a:r>
            <a:endParaRPr lang="fi-FI" sz="1050" b="0" dirty="0">
              <a:solidFill>
                <a:schemeClr val="accent6">
                  <a:lumMod val="50000"/>
                </a:schemeClr>
              </a:solidFill>
            </a:endParaRPr>
          </a:p>
        </p:txBody>
      </p:sp>
    </p:spTree>
    <p:extLst>
      <p:ext uri="{BB962C8B-B14F-4D97-AF65-F5344CB8AC3E}">
        <p14:creationId xmlns:p14="http://schemas.microsoft.com/office/powerpoint/2010/main" val="395628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864429"/>
            <a:ext cx="10634400" cy="400110"/>
          </a:xfrm>
        </p:spPr>
        <p:txBody>
          <a:bodyPr/>
          <a:lstStyle/>
          <a:p>
            <a:r>
              <a:rPr lang="fi-FI" sz="800" dirty="0">
                <a:solidFill>
                  <a:schemeClr val="bg1">
                    <a:lumMod val="50000"/>
                  </a:schemeClr>
                </a:solidFill>
              </a:rPr>
              <a:t>Sähköntoimittajat tarjoavat tuotteita ja palveluita, jotka antavat kuluttajille enemmän valinnanvaraa energiatarpeittensa tyydyttämiseen. </a:t>
            </a:r>
            <a:r>
              <a:rPr lang="fi-FI" sz="1000" dirty="0">
                <a:solidFill>
                  <a:schemeClr val="bg1">
                    <a:lumMod val="50000"/>
                  </a:schemeClr>
                </a:solidFill>
              </a:rPr>
              <a:t>Oletko huomannut sähköntoimittajasi tarjoavan seuraavia tuotteita ja palveluita? Valitse kaikki, joita olet huomannut sähköntoimittajasi tarjoavan.</a:t>
            </a:r>
            <a:endParaRPr lang="fi-FI" sz="1000" b="0" dirty="0">
              <a:solidFill>
                <a:schemeClr val="bg1">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3477432497"/>
              </p:ext>
            </p:extLst>
          </p:nvPr>
        </p:nvGraphicFramePr>
        <p:xfrm>
          <a:off x="612559" y="1353049"/>
          <a:ext cx="10928409" cy="2353380"/>
        </p:xfrm>
        <a:graphic>
          <a:graphicData uri="http://schemas.openxmlformats.org/drawingml/2006/table">
            <a:tbl>
              <a:tblPr firstRow="1" bandRow="1">
                <a:tableStyleId>{9D7B26C5-4107-4FEC-AEDC-1716B250A1EF}</a:tableStyleId>
              </a:tblPr>
              <a:tblGrid>
                <a:gridCol w="2451621">
                  <a:extLst>
                    <a:ext uri="{9D8B030D-6E8A-4147-A177-3AD203B41FA5}">
                      <a16:colId xmlns:a16="http://schemas.microsoft.com/office/drawing/2014/main" val="20001"/>
                    </a:ext>
                  </a:extLst>
                </a:gridCol>
                <a:gridCol w="706399">
                  <a:extLst>
                    <a:ext uri="{9D8B030D-6E8A-4147-A177-3AD203B41FA5}">
                      <a16:colId xmlns:a16="http://schemas.microsoft.com/office/drawing/2014/main" val="20002"/>
                    </a:ext>
                  </a:extLst>
                </a:gridCol>
                <a:gridCol w="706399">
                  <a:extLst>
                    <a:ext uri="{9D8B030D-6E8A-4147-A177-3AD203B41FA5}">
                      <a16:colId xmlns:a16="http://schemas.microsoft.com/office/drawing/2014/main" val="20003"/>
                    </a:ext>
                  </a:extLst>
                </a:gridCol>
                <a:gridCol w="706399">
                  <a:extLst>
                    <a:ext uri="{9D8B030D-6E8A-4147-A177-3AD203B41FA5}">
                      <a16:colId xmlns:a16="http://schemas.microsoft.com/office/drawing/2014/main" val="20004"/>
                    </a:ext>
                  </a:extLst>
                </a:gridCol>
                <a:gridCol w="706399">
                  <a:extLst>
                    <a:ext uri="{9D8B030D-6E8A-4147-A177-3AD203B41FA5}">
                      <a16:colId xmlns:a16="http://schemas.microsoft.com/office/drawing/2014/main" val="1934860207"/>
                    </a:ext>
                  </a:extLst>
                </a:gridCol>
                <a:gridCol w="706399">
                  <a:extLst>
                    <a:ext uri="{9D8B030D-6E8A-4147-A177-3AD203B41FA5}">
                      <a16:colId xmlns:a16="http://schemas.microsoft.com/office/drawing/2014/main" val="1287172278"/>
                    </a:ext>
                  </a:extLst>
                </a:gridCol>
                <a:gridCol w="706399">
                  <a:extLst>
                    <a:ext uri="{9D8B030D-6E8A-4147-A177-3AD203B41FA5}">
                      <a16:colId xmlns:a16="http://schemas.microsoft.com/office/drawing/2014/main" val="20005"/>
                    </a:ext>
                  </a:extLst>
                </a:gridCol>
                <a:gridCol w="706399">
                  <a:extLst>
                    <a:ext uri="{9D8B030D-6E8A-4147-A177-3AD203B41FA5}">
                      <a16:colId xmlns:a16="http://schemas.microsoft.com/office/drawing/2014/main" val="20006"/>
                    </a:ext>
                  </a:extLst>
                </a:gridCol>
                <a:gridCol w="706399">
                  <a:extLst>
                    <a:ext uri="{9D8B030D-6E8A-4147-A177-3AD203B41FA5}">
                      <a16:colId xmlns:a16="http://schemas.microsoft.com/office/drawing/2014/main" val="20007"/>
                    </a:ext>
                  </a:extLst>
                </a:gridCol>
                <a:gridCol w="706399">
                  <a:extLst>
                    <a:ext uri="{9D8B030D-6E8A-4147-A177-3AD203B41FA5}">
                      <a16:colId xmlns:a16="http://schemas.microsoft.com/office/drawing/2014/main" val="1311163246"/>
                    </a:ext>
                  </a:extLst>
                </a:gridCol>
                <a:gridCol w="706399">
                  <a:extLst>
                    <a:ext uri="{9D8B030D-6E8A-4147-A177-3AD203B41FA5}">
                      <a16:colId xmlns:a16="http://schemas.microsoft.com/office/drawing/2014/main" val="3085685640"/>
                    </a:ext>
                  </a:extLst>
                </a:gridCol>
                <a:gridCol w="706399">
                  <a:extLst>
                    <a:ext uri="{9D8B030D-6E8A-4147-A177-3AD203B41FA5}">
                      <a16:colId xmlns:a16="http://schemas.microsoft.com/office/drawing/2014/main" val="4258705384"/>
                    </a:ext>
                  </a:extLst>
                </a:gridCol>
                <a:gridCol w="706399">
                  <a:extLst>
                    <a:ext uri="{9D8B030D-6E8A-4147-A177-3AD203B41FA5}">
                      <a16:colId xmlns:a16="http://schemas.microsoft.com/office/drawing/2014/main" val="3293771455"/>
                    </a:ext>
                  </a:extLst>
                </a:gridCol>
              </a:tblGrid>
              <a:tr h="289695">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KAIKKI (N=1000)</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Nainen (N=511)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Mies </a:t>
                      </a:r>
                    </a:p>
                    <a:p>
                      <a:pPr algn="ctr" fontAlgn="ctr"/>
                      <a:r>
                        <a:rPr lang="fi-FI" sz="800" b="1" i="0" u="none" strike="noStrike" dirty="0">
                          <a:solidFill>
                            <a:srgbClr val="000000"/>
                          </a:solidFill>
                          <a:effectLst/>
                          <a:latin typeface="Arial" panose="020B0604020202020204" pitchFamily="34" charset="0"/>
                        </a:rPr>
                        <a:t>(N=489)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18-29v (N=178)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30-39v (N=158)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40-49v (N=148)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50-59v (N=164)</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60v+ </a:t>
                      </a:r>
                    </a:p>
                    <a:p>
                      <a:pPr algn="ctr" fontAlgn="ctr"/>
                      <a:r>
                        <a:rPr lang="fi-FI" sz="800" b="1" i="0" u="none" strike="noStrike" dirty="0">
                          <a:solidFill>
                            <a:srgbClr val="000000"/>
                          </a:solidFill>
                          <a:effectLst/>
                          <a:latin typeface="Arial" panose="020B0604020202020204" pitchFamily="34" charset="0"/>
                        </a:rPr>
                        <a:t>(N=351)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Helsinki-Uusimaa (N=301)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Etelä-Suomi (N=218)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Länsi-Suomi (N=250)</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Pohjois- ja Itä-Suomi (N=232)</a:t>
                      </a:r>
                    </a:p>
                  </a:txBody>
                  <a:tcPr marL="7620" marR="7620" marT="7620" marB="0" anchor="ctr"/>
                </a:tc>
                <a:extLst>
                  <a:ext uri="{0D108BD9-81ED-4DB2-BD59-A6C34878D82A}">
                    <a16:rowId xmlns:a16="http://schemas.microsoft.com/office/drawing/2014/main" val="10000"/>
                  </a:ext>
                </a:extLst>
              </a:tr>
              <a:tr h="180000">
                <a:tc>
                  <a:txBody>
                    <a:bodyPr/>
                    <a:lstStyle/>
                    <a:p>
                      <a:pPr algn="ctr" fontAlgn="ctr"/>
                      <a:r>
                        <a:rPr lang="fi-FI" sz="800" b="0" i="0" u="none" strike="noStrike" dirty="0">
                          <a:solidFill>
                            <a:srgbClr val="000000"/>
                          </a:solidFill>
                          <a:effectLst/>
                          <a:latin typeface="Arial" panose="020B0604020202020204" pitchFamily="34" charset="0"/>
                        </a:rPr>
                        <a:t>Energian kulutusseurantapalvelut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27 %</a:t>
                      </a:r>
                    </a:p>
                  </a:txBody>
                  <a:tcPr marL="7620" marR="7620" marT="7620" marB="0" anchor="ctr"/>
                </a:tc>
                <a:extLst>
                  <a:ext uri="{0D108BD9-81ED-4DB2-BD59-A6C34878D82A}">
                    <a16:rowId xmlns:a16="http://schemas.microsoft.com/office/drawing/2014/main" val="10002"/>
                  </a:ext>
                </a:extLst>
              </a:tr>
              <a:tr h="180000">
                <a:tc>
                  <a:txBody>
                    <a:bodyPr/>
                    <a:lstStyle/>
                    <a:p>
                      <a:pPr algn="ctr" fontAlgn="ctr"/>
                      <a:r>
                        <a:rPr lang="fi-FI" sz="800" b="0" i="0" u="none" strike="noStrike" dirty="0">
                          <a:solidFill>
                            <a:srgbClr val="000000"/>
                          </a:solidFill>
                          <a:effectLst/>
                          <a:latin typeface="Arial" panose="020B0604020202020204" pitchFamily="34" charset="0"/>
                        </a:rPr>
                        <a:t>Energiankäytön neuvonta ja opastus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extLst>
                  <a:ext uri="{0D108BD9-81ED-4DB2-BD59-A6C34878D82A}">
                    <a16:rowId xmlns:a16="http://schemas.microsoft.com/office/drawing/2014/main" val="10003"/>
                  </a:ext>
                </a:extLst>
              </a:tr>
              <a:tr h="180000">
                <a:tc>
                  <a:txBody>
                    <a:bodyPr/>
                    <a:lstStyle/>
                    <a:p>
                      <a:pPr algn="ctr" fontAlgn="ctr"/>
                      <a:r>
                        <a:rPr lang="fi-FI" sz="800" b="0" i="0" u="none" strike="noStrike" dirty="0">
                          <a:solidFill>
                            <a:srgbClr val="000000"/>
                          </a:solidFill>
                          <a:effectLst/>
                          <a:latin typeface="Arial" panose="020B0604020202020204" pitchFamily="34" charset="0"/>
                        </a:rPr>
                        <a:t>Sähköauton latauspalvelut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extLst>
                  <a:ext uri="{0D108BD9-81ED-4DB2-BD59-A6C34878D82A}">
                    <a16:rowId xmlns:a16="http://schemas.microsoft.com/office/drawing/2014/main" val="10004"/>
                  </a:ext>
                </a:extLst>
              </a:tr>
              <a:tr h="396000">
                <a:tc>
                  <a:txBody>
                    <a:bodyPr/>
                    <a:lstStyle/>
                    <a:p>
                      <a:pPr algn="ctr" fontAlgn="ctr"/>
                      <a:r>
                        <a:rPr lang="fi-FI" sz="800" b="0" i="0" u="none" strike="noStrike" dirty="0">
                          <a:solidFill>
                            <a:srgbClr val="000000"/>
                          </a:solidFill>
                          <a:effectLst/>
                          <a:latin typeface="Arial" panose="020B0604020202020204" pitchFamily="34" charset="0"/>
                        </a:rPr>
                        <a:t>Pientuotantoon liittyvät palvelut, kuten ylijäämäenergian osto, paneelien myynti ja asennus, paneelien vuokraus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extLst>
                  <a:ext uri="{0D108BD9-81ED-4DB2-BD59-A6C34878D82A}">
                    <a16:rowId xmlns:a16="http://schemas.microsoft.com/office/drawing/2014/main" val="2421669122"/>
                  </a:ext>
                </a:extLst>
              </a:tr>
              <a:tr h="180000">
                <a:tc>
                  <a:txBody>
                    <a:bodyPr/>
                    <a:lstStyle/>
                    <a:p>
                      <a:pPr algn="ctr" fontAlgn="ctr"/>
                      <a:r>
                        <a:rPr lang="fi-FI" sz="800" b="0" i="0" u="none" strike="noStrike" dirty="0">
                          <a:solidFill>
                            <a:srgbClr val="000000"/>
                          </a:solidFill>
                          <a:effectLst/>
                          <a:latin typeface="Arial" panose="020B0604020202020204" pitchFamily="34" charset="0"/>
                        </a:rPr>
                        <a:t>Laitemyynti, kuten ilmalämpöpumput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extLst>
                  <a:ext uri="{0D108BD9-81ED-4DB2-BD59-A6C34878D82A}">
                    <a16:rowId xmlns:a16="http://schemas.microsoft.com/office/drawing/2014/main" val="10005"/>
                  </a:ext>
                </a:extLst>
              </a:tr>
              <a:tr h="288000">
                <a:tc>
                  <a:txBody>
                    <a:bodyPr/>
                    <a:lstStyle/>
                    <a:p>
                      <a:pPr algn="ctr" fontAlgn="ctr"/>
                      <a:r>
                        <a:rPr lang="fi-FI" sz="800" b="0" i="0" u="none" strike="noStrike" dirty="0">
                          <a:solidFill>
                            <a:srgbClr val="000000"/>
                          </a:solidFill>
                          <a:effectLst/>
                          <a:latin typeface="Arial" panose="020B0604020202020204" pitchFamily="34" charset="0"/>
                        </a:rPr>
                        <a:t>Kysyntäjoustoon liittyvät palvelut, kuten lämmityksen ohjaus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extLst>
                  <a:ext uri="{0D108BD9-81ED-4DB2-BD59-A6C34878D82A}">
                    <a16:rowId xmlns:a16="http://schemas.microsoft.com/office/drawing/2014/main" val="10006"/>
                  </a:ext>
                </a:extLst>
              </a:tr>
              <a:tr h="180000">
                <a:tc>
                  <a:txBody>
                    <a:bodyPr/>
                    <a:lstStyle/>
                    <a:p>
                      <a:pPr algn="ctr" fontAlgn="ctr"/>
                      <a:r>
                        <a:rPr lang="fi-FI" sz="800" b="0" i="0" u="none" strike="noStrike" dirty="0">
                          <a:solidFill>
                            <a:srgbClr val="000000"/>
                          </a:solidFill>
                          <a:effectLst/>
                          <a:latin typeface="Arial" panose="020B0604020202020204" pitchFamily="34" charset="0"/>
                        </a:rPr>
                        <a:t>En mitään näistä</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30 %</a:t>
                      </a:r>
                    </a:p>
                  </a:txBody>
                  <a:tcPr marL="7620" marR="7620" marT="7620" marB="0" anchor="ctr"/>
                </a:tc>
                <a:extLst>
                  <a:ext uri="{0D108BD9-81ED-4DB2-BD59-A6C34878D82A}">
                    <a16:rowId xmlns:a16="http://schemas.microsoft.com/office/drawing/2014/main" val="10007"/>
                  </a:ext>
                </a:extLst>
              </a:tr>
              <a:tr h="180000">
                <a:tc>
                  <a:txBody>
                    <a:bodyPr/>
                    <a:lstStyle/>
                    <a:p>
                      <a:pPr algn="ctr" fontAlgn="ctr"/>
                      <a:r>
                        <a:rPr lang="fi-FI" sz="8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27 %</a:t>
                      </a:r>
                    </a:p>
                  </a:txBody>
                  <a:tcPr marL="7620" marR="7620" marT="7620" marB="0" anchor="ctr"/>
                </a:tc>
                <a:extLst>
                  <a:ext uri="{0D108BD9-81ED-4DB2-BD59-A6C34878D82A}">
                    <a16:rowId xmlns:a16="http://schemas.microsoft.com/office/drawing/2014/main" val="949611991"/>
                  </a:ext>
                </a:extLst>
              </a:tr>
              <a:tr h="216000">
                <a:tc>
                  <a:txBody>
                    <a:bodyPr/>
                    <a:lstStyle/>
                    <a:p>
                      <a:pPr algn="ctr" fontAlgn="ctr"/>
                      <a:r>
                        <a:rPr lang="fi-FI" sz="800" b="0" i="0" u="none" strike="noStrike" dirty="0">
                          <a:solidFill>
                            <a:srgbClr val="000000"/>
                          </a:solidFill>
                          <a:effectLst/>
                          <a:latin typeface="Arial" panose="020B0604020202020204" pitchFamily="34" charset="0"/>
                        </a:rPr>
                        <a:t>HUOMANNUT AINAKIN YHDEN UUDEN PALVELUN</a:t>
                      </a:r>
                    </a:p>
                  </a:txBody>
                  <a:tcPr marL="7620" marR="7620" marT="7620" marB="0" anchor="ctr"/>
                </a:tc>
                <a:tc>
                  <a:txBody>
                    <a:bodyPr/>
                    <a:lstStyle/>
                    <a:p>
                      <a:pPr algn="ctr" fontAlgn="ctr"/>
                      <a:r>
                        <a:rPr lang="fi-FI" sz="900" b="0" i="1" u="none" strike="noStrike" dirty="0">
                          <a:solidFill>
                            <a:srgbClr val="000000"/>
                          </a:solidFill>
                          <a:effectLst/>
                          <a:latin typeface="+mn-lt"/>
                        </a:rPr>
                        <a:t>44 %</a:t>
                      </a:r>
                    </a:p>
                  </a:txBody>
                  <a:tcPr marL="7620" marR="7620" marT="7620" marB="0" anchor="ctr"/>
                </a:tc>
                <a:tc>
                  <a:txBody>
                    <a:bodyPr/>
                    <a:lstStyle/>
                    <a:p>
                      <a:pPr algn="ctr" fontAlgn="ctr"/>
                      <a:r>
                        <a:rPr lang="fi-FI" sz="900" b="0" i="1" u="none" strike="noStrike" dirty="0">
                          <a:solidFill>
                            <a:srgbClr val="000000"/>
                          </a:solidFill>
                          <a:effectLst/>
                          <a:latin typeface="+mn-lt"/>
                        </a:rPr>
                        <a:t>37 %</a:t>
                      </a:r>
                    </a:p>
                  </a:txBody>
                  <a:tcPr marL="7620" marR="7620" marT="7620" marB="0" anchor="ctr"/>
                </a:tc>
                <a:tc>
                  <a:txBody>
                    <a:bodyPr/>
                    <a:lstStyle/>
                    <a:p>
                      <a:pPr algn="ctr" fontAlgn="ctr"/>
                      <a:r>
                        <a:rPr lang="fi-FI" sz="900" b="0" i="1" u="none" strike="noStrike" dirty="0">
                          <a:solidFill>
                            <a:srgbClr val="0070C0"/>
                          </a:solidFill>
                          <a:effectLst/>
                          <a:latin typeface="+mn-lt"/>
                        </a:rPr>
                        <a:t>51 %</a:t>
                      </a:r>
                    </a:p>
                  </a:txBody>
                  <a:tcPr marL="7620" marR="7620" marT="7620" marB="0" anchor="ctr"/>
                </a:tc>
                <a:tc>
                  <a:txBody>
                    <a:bodyPr/>
                    <a:lstStyle/>
                    <a:p>
                      <a:pPr algn="ctr" fontAlgn="ctr"/>
                      <a:r>
                        <a:rPr lang="fi-FI" sz="900" b="0" i="1" u="none" strike="noStrike">
                          <a:solidFill>
                            <a:srgbClr val="000000"/>
                          </a:solidFill>
                          <a:effectLst/>
                          <a:latin typeface="+mn-lt"/>
                        </a:rPr>
                        <a:t>39 %</a:t>
                      </a:r>
                    </a:p>
                  </a:txBody>
                  <a:tcPr marL="7620" marR="7620" marT="7620" marB="0" anchor="ctr"/>
                </a:tc>
                <a:tc>
                  <a:txBody>
                    <a:bodyPr/>
                    <a:lstStyle/>
                    <a:p>
                      <a:pPr marL="0" algn="ctr" defTabSz="685800" rtl="0" eaLnBrk="1" fontAlgn="ctr" latinLnBrk="0" hangingPunct="1"/>
                      <a:r>
                        <a:rPr lang="fi-FI" sz="900" b="0" i="1" u="none" strike="noStrike" kern="1200" dirty="0">
                          <a:solidFill>
                            <a:srgbClr val="0070C0"/>
                          </a:solidFill>
                          <a:effectLst/>
                          <a:latin typeface="+mn-lt"/>
                          <a:ea typeface="+mn-ea"/>
                          <a:cs typeface="+mn-cs"/>
                        </a:rPr>
                        <a:t>47 %</a:t>
                      </a:r>
                    </a:p>
                  </a:txBody>
                  <a:tcPr marL="7620" marR="7620" marT="7620" marB="0" anchor="ctr"/>
                </a:tc>
                <a:tc>
                  <a:txBody>
                    <a:bodyPr/>
                    <a:lstStyle/>
                    <a:p>
                      <a:pPr algn="ctr" fontAlgn="ctr"/>
                      <a:r>
                        <a:rPr lang="fi-FI" sz="900" b="0" i="1" u="none" strike="noStrike" dirty="0">
                          <a:solidFill>
                            <a:srgbClr val="000000"/>
                          </a:solidFill>
                          <a:effectLst/>
                          <a:latin typeface="+mn-lt"/>
                        </a:rPr>
                        <a:t>36 %</a:t>
                      </a:r>
                    </a:p>
                  </a:txBody>
                  <a:tcPr marL="7620" marR="7620" marT="7620" marB="0" anchor="ctr"/>
                </a:tc>
                <a:tc>
                  <a:txBody>
                    <a:bodyPr/>
                    <a:lstStyle/>
                    <a:p>
                      <a:pPr algn="ctr" fontAlgn="ctr"/>
                      <a:r>
                        <a:rPr lang="fi-FI" sz="900" b="0" i="1" u="none" strike="noStrike" dirty="0">
                          <a:solidFill>
                            <a:srgbClr val="000000"/>
                          </a:solidFill>
                          <a:effectLst/>
                          <a:latin typeface="+mn-lt"/>
                        </a:rPr>
                        <a:t>43 %</a:t>
                      </a:r>
                    </a:p>
                  </a:txBody>
                  <a:tcPr marL="7620" marR="7620" marT="7620" marB="0" anchor="ctr"/>
                </a:tc>
                <a:tc>
                  <a:txBody>
                    <a:bodyPr/>
                    <a:lstStyle/>
                    <a:p>
                      <a:pPr marL="0" algn="ctr" defTabSz="685800" rtl="0" eaLnBrk="1" fontAlgn="ctr" latinLnBrk="0" hangingPunct="1"/>
                      <a:r>
                        <a:rPr lang="fi-FI" sz="900" b="0" i="1" u="none" strike="noStrike" kern="1200" dirty="0">
                          <a:solidFill>
                            <a:srgbClr val="0070C0"/>
                          </a:solidFill>
                          <a:effectLst/>
                          <a:latin typeface="+mn-lt"/>
                          <a:ea typeface="+mn-ea"/>
                          <a:cs typeface="+mn-cs"/>
                        </a:rPr>
                        <a:t>48 %</a:t>
                      </a:r>
                    </a:p>
                  </a:txBody>
                  <a:tcPr marL="7620" marR="7620" marT="7620" marB="0" anchor="ctr"/>
                </a:tc>
                <a:tc>
                  <a:txBody>
                    <a:bodyPr/>
                    <a:lstStyle/>
                    <a:p>
                      <a:pPr marL="0" algn="ctr" defTabSz="685800" rtl="0" eaLnBrk="1" fontAlgn="ctr" latinLnBrk="0" hangingPunct="1"/>
                      <a:r>
                        <a:rPr lang="fi-FI" sz="900" b="0" i="1" u="none" strike="noStrike" kern="1200" dirty="0">
                          <a:solidFill>
                            <a:srgbClr val="0070C0"/>
                          </a:solidFill>
                          <a:effectLst/>
                          <a:latin typeface="+mn-lt"/>
                          <a:ea typeface="+mn-ea"/>
                          <a:cs typeface="+mn-cs"/>
                        </a:rPr>
                        <a:t>50 %</a:t>
                      </a:r>
                    </a:p>
                  </a:txBody>
                  <a:tcPr marL="7620" marR="7620" marT="7620" marB="0" anchor="ctr"/>
                </a:tc>
                <a:tc>
                  <a:txBody>
                    <a:bodyPr/>
                    <a:lstStyle/>
                    <a:p>
                      <a:pPr algn="ctr" fontAlgn="ctr"/>
                      <a:r>
                        <a:rPr lang="fi-FI" sz="900" b="0" i="1" u="none" strike="noStrike" dirty="0">
                          <a:solidFill>
                            <a:srgbClr val="000000"/>
                          </a:solidFill>
                          <a:effectLst/>
                          <a:latin typeface="+mn-lt"/>
                        </a:rPr>
                        <a:t>40 %</a:t>
                      </a:r>
                    </a:p>
                  </a:txBody>
                  <a:tcPr marL="7620" marR="7620" marT="7620" marB="0" anchor="ctr"/>
                </a:tc>
                <a:tc>
                  <a:txBody>
                    <a:bodyPr/>
                    <a:lstStyle/>
                    <a:p>
                      <a:pPr algn="ctr" fontAlgn="ctr"/>
                      <a:r>
                        <a:rPr lang="fi-FI" sz="900" b="0" i="1" u="none" strike="noStrike" dirty="0">
                          <a:solidFill>
                            <a:srgbClr val="000000"/>
                          </a:solidFill>
                          <a:effectLst/>
                          <a:latin typeface="+mn-lt"/>
                        </a:rPr>
                        <a:t>41 %</a:t>
                      </a:r>
                    </a:p>
                  </a:txBody>
                  <a:tcPr marL="7620" marR="7620" marT="7620" marB="0" anchor="ctr"/>
                </a:tc>
                <a:tc>
                  <a:txBody>
                    <a:bodyPr/>
                    <a:lstStyle/>
                    <a:p>
                      <a:pPr algn="ctr" fontAlgn="ctr"/>
                      <a:r>
                        <a:rPr lang="fi-FI" sz="900" b="0" i="1" u="none" strike="noStrike" dirty="0">
                          <a:solidFill>
                            <a:srgbClr val="000000"/>
                          </a:solidFill>
                          <a:effectLst/>
                          <a:latin typeface="+mn-lt"/>
                        </a:rPr>
                        <a:t>42 %</a:t>
                      </a:r>
                    </a:p>
                  </a:txBody>
                  <a:tcPr marL="7620" marR="7620" marT="7620" marB="0" anchor="ctr"/>
                </a:tc>
                <a:extLst>
                  <a:ext uri="{0D108BD9-81ED-4DB2-BD59-A6C34878D82A}">
                    <a16:rowId xmlns:a16="http://schemas.microsoft.com/office/drawing/2014/main" val="960245159"/>
                  </a:ext>
                </a:extLst>
              </a:tr>
            </a:tbl>
          </a:graphicData>
        </a:graphic>
      </p:graphicFrame>
      <p:graphicFrame>
        <p:nvGraphicFramePr>
          <p:cNvPr id="9" name="Taulukko 8">
            <a:extLst>
              <a:ext uri="{FF2B5EF4-FFF2-40B4-BE49-F238E27FC236}">
                <a16:creationId xmlns:a16="http://schemas.microsoft.com/office/drawing/2014/main" id="{A3FAE24D-D976-43DB-BFA3-BFD5373B8ECF}"/>
              </a:ext>
            </a:extLst>
          </p:cNvPr>
          <p:cNvGraphicFramePr>
            <a:graphicFrameLocks noGrp="1"/>
          </p:cNvGraphicFramePr>
          <p:nvPr>
            <p:extLst>
              <p:ext uri="{D42A27DB-BD31-4B8C-83A1-F6EECF244321}">
                <p14:modId xmlns:p14="http://schemas.microsoft.com/office/powerpoint/2010/main" val="3541021772"/>
              </p:ext>
            </p:extLst>
          </p:nvPr>
        </p:nvGraphicFramePr>
        <p:xfrm>
          <a:off x="630596" y="3768110"/>
          <a:ext cx="10928407" cy="2173380"/>
        </p:xfrm>
        <a:graphic>
          <a:graphicData uri="http://schemas.openxmlformats.org/drawingml/2006/table">
            <a:tbl>
              <a:tblPr firstRow="1" bandRow="1">
                <a:tableStyleId>{9D7B26C5-4107-4FEC-AEDC-1716B250A1EF}</a:tableStyleId>
              </a:tblPr>
              <a:tblGrid>
                <a:gridCol w="2815617">
                  <a:extLst>
                    <a:ext uri="{9D8B030D-6E8A-4147-A177-3AD203B41FA5}">
                      <a16:colId xmlns:a16="http://schemas.microsoft.com/office/drawing/2014/main" val="20001"/>
                    </a:ext>
                  </a:extLst>
                </a:gridCol>
                <a:gridCol w="811279">
                  <a:extLst>
                    <a:ext uri="{9D8B030D-6E8A-4147-A177-3AD203B41FA5}">
                      <a16:colId xmlns:a16="http://schemas.microsoft.com/office/drawing/2014/main" val="20002"/>
                    </a:ext>
                  </a:extLst>
                </a:gridCol>
                <a:gridCol w="811279">
                  <a:extLst>
                    <a:ext uri="{9D8B030D-6E8A-4147-A177-3AD203B41FA5}">
                      <a16:colId xmlns:a16="http://schemas.microsoft.com/office/drawing/2014/main" val="20003"/>
                    </a:ext>
                  </a:extLst>
                </a:gridCol>
                <a:gridCol w="811279">
                  <a:extLst>
                    <a:ext uri="{9D8B030D-6E8A-4147-A177-3AD203B41FA5}">
                      <a16:colId xmlns:a16="http://schemas.microsoft.com/office/drawing/2014/main" val="20004"/>
                    </a:ext>
                  </a:extLst>
                </a:gridCol>
                <a:gridCol w="811279">
                  <a:extLst>
                    <a:ext uri="{9D8B030D-6E8A-4147-A177-3AD203B41FA5}">
                      <a16:colId xmlns:a16="http://schemas.microsoft.com/office/drawing/2014/main" val="1934860207"/>
                    </a:ext>
                  </a:extLst>
                </a:gridCol>
                <a:gridCol w="811279">
                  <a:extLst>
                    <a:ext uri="{9D8B030D-6E8A-4147-A177-3AD203B41FA5}">
                      <a16:colId xmlns:a16="http://schemas.microsoft.com/office/drawing/2014/main" val="1287172278"/>
                    </a:ext>
                  </a:extLst>
                </a:gridCol>
                <a:gridCol w="811279">
                  <a:extLst>
                    <a:ext uri="{9D8B030D-6E8A-4147-A177-3AD203B41FA5}">
                      <a16:colId xmlns:a16="http://schemas.microsoft.com/office/drawing/2014/main" val="20005"/>
                    </a:ext>
                  </a:extLst>
                </a:gridCol>
                <a:gridCol w="811279">
                  <a:extLst>
                    <a:ext uri="{9D8B030D-6E8A-4147-A177-3AD203B41FA5}">
                      <a16:colId xmlns:a16="http://schemas.microsoft.com/office/drawing/2014/main" val="20006"/>
                    </a:ext>
                  </a:extLst>
                </a:gridCol>
                <a:gridCol w="811279">
                  <a:extLst>
                    <a:ext uri="{9D8B030D-6E8A-4147-A177-3AD203B41FA5}">
                      <a16:colId xmlns:a16="http://schemas.microsoft.com/office/drawing/2014/main" val="20007"/>
                    </a:ext>
                  </a:extLst>
                </a:gridCol>
                <a:gridCol w="811279">
                  <a:extLst>
                    <a:ext uri="{9D8B030D-6E8A-4147-A177-3AD203B41FA5}">
                      <a16:colId xmlns:a16="http://schemas.microsoft.com/office/drawing/2014/main" val="1311163246"/>
                    </a:ext>
                  </a:extLst>
                </a:gridCol>
                <a:gridCol w="811279">
                  <a:extLst>
                    <a:ext uri="{9D8B030D-6E8A-4147-A177-3AD203B41FA5}">
                      <a16:colId xmlns:a16="http://schemas.microsoft.com/office/drawing/2014/main" val="3085685640"/>
                    </a:ext>
                  </a:extLst>
                </a:gridCol>
              </a:tblGrid>
              <a:tr h="289695">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Öljylämmitys (N=40)</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Kaukolämpö (N=523)</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Puulämmitys (sisältää pelletti) (N=50)</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Maalämpö (N=59)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Sähkölämmitys (N=234)</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Vuokra-asunto (N=421)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Omistusasunto (N=549)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Omakotitalo (N=268)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Rivi- tai paritalo (N=216)</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Kerrostaloasunto (N=486)</a:t>
                      </a:r>
                    </a:p>
                  </a:txBody>
                  <a:tcPr marL="7620" marR="7620" marT="7620" marB="0" anchor="ctr"/>
                </a:tc>
                <a:extLst>
                  <a:ext uri="{0D108BD9-81ED-4DB2-BD59-A6C34878D82A}">
                    <a16:rowId xmlns:a16="http://schemas.microsoft.com/office/drawing/2014/main" val="10000"/>
                  </a:ext>
                </a:extLst>
              </a:tr>
              <a:tr h="180000">
                <a:tc>
                  <a:txBody>
                    <a:bodyPr/>
                    <a:lstStyle/>
                    <a:p>
                      <a:pPr algn="ctr" fontAlgn="ctr"/>
                      <a:r>
                        <a:rPr lang="fi-FI" sz="800" b="0" i="0" u="none" strike="noStrike" dirty="0">
                          <a:solidFill>
                            <a:srgbClr val="000000"/>
                          </a:solidFill>
                          <a:effectLst/>
                          <a:latin typeface="Arial" panose="020B0604020202020204" pitchFamily="34" charset="0"/>
                        </a:rPr>
                        <a:t>Energian kulutusseurantapalvelut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29 %</a:t>
                      </a:r>
                    </a:p>
                  </a:txBody>
                  <a:tcPr marL="7620" marR="7620" marT="7620" marB="0" anchor="ctr"/>
                </a:tc>
                <a:extLst>
                  <a:ext uri="{0D108BD9-81ED-4DB2-BD59-A6C34878D82A}">
                    <a16:rowId xmlns:a16="http://schemas.microsoft.com/office/drawing/2014/main" val="10002"/>
                  </a:ext>
                </a:extLst>
              </a:tr>
              <a:tr h="180000">
                <a:tc>
                  <a:txBody>
                    <a:bodyPr/>
                    <a:lstStyle/>
                    <a:p>
                      <a:pPr algn="ctr" fontAlgn="ctr"/>
                      <a:r>
                        <a:rPr lang="fi-FI" sz="800" b="0" i="0" u="none" strike="noStrike" dirty="0">
                          <a:solidFill>
                            <a:srgbClr val="000000"/>
                          </a:solidFill>
                          <a:effectLst/>
                          <a:latin typeface="Arial" panose="020B0604020202020204" pitchFamily="34" charset="0"/>
                        </a:rPr>
                        <a:t>Energiankäytön neuvonta ja opastus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22 %</a:t>
                      </a:r>
                    </a:p>
                  </a:txBody>
                  <a:tcPr marL="7620" marR="7620" marT="7620" marB="0" anchor="ctr"/>
                </a:tc>
                <a:extLst>
                  <a:ext uri="{0D108BD9-81ED-4DB2-BD59-A6C34878D82A}">
                    <a16:rowId xmlns:a16="http://schemas.microsoft.com/office/drawing/2014/main" val="10003"/>
                  </a:ext>
                </a:extLst>
              </a:tr>
              <a:tr h="216000">
                <a:tc>
                  <a:txBody>
                    <a:bodyPr/>
                    <a:lstStyle/>
                    <a:p>
                      <a:pPr algn="ctr" fontAlgn="ctr"/>
                      <a:r>
                        <a:rPr lang="fi-FI" sz="800" b="0" i="0" u="none" strike="noStrike" dirty="0">
                          <a:solidFill>
                            <a:srgbClr val="000000"/>
                          </a:solidFill>
                          <a:effectLst/>
                          <a:latin typeface="Arial" panose="020B0604020202020204" pitchFamily="34" charset="0"/>
                        </a:rPr>
                        <a:t>Sähköauton latauspalvelut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extLst>
                  <a:ext uri="{0D108BD9-81ED-4DB2-BD59-A6C34878D82A}">
                    <a16:rowId xmlns:a16="http://schemas.microsoft.com/office/drawing/2014/main" val="10004"/>
                  </a:ext>
                </a:extLst>
              </a:tr>
              <a:tr h="288000">
                <a:tc>
                  <a:txBody>
                    <a:bodyPr/>
                    <a:lstStyle/>
                    <a:p>
                      <a:pPr algn="ctr" fontAlgn="ctr"/>
                      <a:r>
                        <a:rPr lang="fi-FI" sz="800" b="0" i="0" u="none" strike="noStrike" dirty="0">
                          <a:solidFill>
                            <a:srgbClr val="000000"/>
                          </a:solidFill>
                          <a:effectLst/>
                          <a:latin typeface="Arial" panose="020B0604020202020204" pitchFamily="34" charset="0"/>
                        </a:rPr>
                        <a:t>Pientuotantoon liittyvät palvelut, kuten ylijäämäenergian osto, paneelien myynti ja asennus, paneelien vuokraus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extLst>
                  <a:ext uri="{0D108BD9-81ED-4DB2-BD59-A6C34878D82A}">
                    <a16:rowId xmlns:a16="http://schemas.microsoft.com/office/drawing/2014/main" val="2421669122"/>
                  </a:ext>
                </a:extLst>
              </a:tr>
              <a:tr h="180000">
                <a:tc>
                  <a:txBody>
                    <a:bodyPr/>
                    <a:lstStyle/>
                    <a:p>
                      <a:pPr algn="ctr" fontAlgn="ctr"/>
                      <a:r>
                        <a:rPr lang="fi-FI" sz="800" b="0" i="0" u="none" strike="noStrike" dirty="0">
                          <a:solidFill>
                            <a:srgbClr val="000000"/>
                          </a:solidFill>
                          <a:effectLst/>
                          <a:latin typeface="Arial" panose="020B0604020202020204" pitchFamily="34" charset="0"/>
                        </a:rPr>
                        <a:t>Laitemyynti, kuten ilmalämpöpumput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extLst>
                  <a:ext uri="{0D108BD9-81ED-4DB2-BD59-A6C34878D82A}">
                    <a16:rowId xmlns:a16="http://schemas.microsoft.com/office/drawing/2014/main" val="10005"/>
                  </a:ext>
                </a:extLst>
              </a:tr>
              <a:tr h="180000">
                <a:tc>
                  <a:txBody>
                    <a:bodyPr/>
                    <a:lstStyle/>
                    <a:p>
                      <a:pPr algn="ctr" fontAlgn="ctr"/>
                      <a:r>
                        <a:rPr lang="fi-FI" sz="800" b="0" i="0" u="none" strike="noStrike" dirty="0">
                          <a:solidFill>
                            <a:srgbClr val="000000"/>
                          </a:solidFill>
                          <a:effectLst/>
                          <a:latin typeface="Arial" panose="020B0604020202020204" pitchFamily="34" charset="0"/>
                        </a:rPr>
                        <a:t>Kysyntäjoustoon liittyvät palvelut, kuten lämmityksen ohjaus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extLst>
                  <a:ext uri="{0D108BD9-81ED-4DB2-BD59-A6C34878D82A}">
                    <a16:rowId xmlns:a16="http://schemas.microsoft.com/office/drawing/2014/main" val="10006"/>
                  </a:ext>
                </a:extLst>
              </a:tr>
              <a:tr h="180000">
                <a:tc>
                  <a:txBody>
                    <a:bodyPr/>
                    <a:lstStyle/>
                    <a:p>
                      <a:pPr algn="ctr" fontAlgn="ctr"/>
                      <a:r>
                        <a:rPr lang="fi-FI" sz="800" b="0" i="0" u="none" strike="noStrike" dirty="0">
                          <a:solidFill>
                            <a:srgbClr val="000000"/>
                          </a:solidFill>
                          <a:effectLst/>
                          <a:latin typeface="Arial" panose="020B0604020202020204" pitchFamily="34" charset="0"/>
                        </a:rPr>
                        <a:t>En mitään näistä</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34 %</a:t>
                      </a:r>
                    </a:p>
                  </a:txBody>
                  <a:tcPr marL="7620" marR="7620" marT="7620" marB="0" anchor="ctr"/>
                </a:tc>
                <a:extLst>
                  <a:ext uri="{0D108BD9-81ED-4DB2-BD59-A6C34878D82A}">
                    <a16:rowId xmlns:a16="http://schemas.microsoft.com/office/drawing/2014/main" val="10007"/>
                  </a:ext>
                </a:extLst>
              </a:tr>
              <a:tr h="180000">
                <a:tc>
                  <a:txBody>
                    <a:bodyPr/>
                    <a:lstStyle/>
                    <a:p>
                      <a:pPr algn="ctr" fontAlgn="ctr"/>
                      <a:r>
                        <a:rPr lang="fi-FI" sz="8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23 %</a:t>
                      </a:r>
                    </a:p>
                  </a:txBody>
                  <a:tcPr marL="7620" marR="7620" marT="7620" marB="0" anchor="ctr"/>
                </a:tc>
                <a:extLst>
                  <a:ext uri="{0D108BD9-81ED-4DB2-BD59-A6C34878D82A}">
                    <a16:rowId xmlns:a16="http://schemas.microsoft.com/office/drawing/2014/main" val="949611991"/>
                  </a:ext>
                </a:extLst>
              </a:tr>
              <a:tr h="21600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i-FI" sz="800" b="0" i="0" u="none" strike="noStrike" dirty="0">
                          <a:solidFill>
                            <a:srgbClr val="000000"/>
                          </a:solidFill>
                          <a:effectLst/>
                          <a:latin typeface="Arial" panose="020B0604020202020204" pitchFamily="34" charset="0"/>
                        </a:rPr>
                        <a:t>HUOMANNUT AINAKIN YHDEN UUDEN PALVELUN</a:t>
                      </a:r>
                    </a:p>
                  </a:txBody>
                  <a:tcPr marL="7620" marR="7620" marT="7620" marB="0" anchor="ctr"/>
                </a:tc>
                <a:tc>
                  <a:txBody>
                    <a:bodyPr/>
                    <a:lstStyle/>
                    <a:p>
                      <a:pPr algn="ctr" fontAlgn="ctr"/>
                      <a:r>
                        <a:rPr lang="fi-FI" sz="900" b="0" i="1" u="none" strike="noStrike" kern="1200" dirty="0">
                          <a:solidFill>
                            <a:srgbClr val="000000"/>
                          </a:solidFill>
                          <a:effectLst/>
                          <a:latin typeface="+mn-lt"/>
                          <a:ea typeface="+mn-ea"/>
                          <a:cs typeface="+mn-cs"/>
                        </a:rPr>
                        <a:t>37 %</a:t>
                      </a:r>
                    </a:p>
                  </a:txBody>
                  <a:tcPr marL="7620" marR="7620" marT="7620" marB="0" anchor="ctr"/>
                </a:tc>
                <a:tc>
                  <a:txBody>
                    <a:bodyPr/>
                    <a:lstStyle/>
                    <a:p>
                      <a:pPr algn="ctr" fontAlgn="ctr"/>
                      <a:r>
                        <a:rPr lang="fi-FI" sz="900" b="0" i="1" u="none" strike="noStrike" kern="1200" dirty="0">
                          <a:solidFill>
                            <a:srgbClr val="000000"/>
                          </a:solidFill>
                          <a:effectLst/>
                          <a:latin typeface="+mn-lt"/>
                          <a:ea typeface="+mn-ea"/>
                          <a:cs typeface="+mn-cs"/>
                        </a:rPr>
                        <a:t>45 %</a:t>
                      </a:r>
                    </a:p>
                  </a:txBody>
                  <a:tcPr marL="7620" marR="7620" marT="7620" marB="0" anchor="ctr"/>
                </a:tc>
                <a:tc>
                  <a:txBody>
                    <a:bodyPr/>
                    <a:lstStyle/>
                    <a:p>
                      <a:pPr algn="ctr" fontAlgn="ctr"/>
                      <a:r>
                        <a:rPr lang="fi-FI" sz="900" b="0" i="1" u="none" strike="noStrike" kern="1200" dirty="0">
                          <a:solidFill>
                            <a:srgbClr val="000000"/>
                          </a:solidFill>
                          <a:effectLst/>
                          <a:latin typeface="+mn-lt"/>
                          <a:ea typeface="+mn-ea"/>
                          <a:cs typeface="+mn-cs"/>
                        </a:rPr>
                        <a:t>34 %</a:t>
                      </a:r>
                    </a:p>
                  </a:txBody>
                  <a:tcPr marL="7620" marR="7620" marT="7620" marB="0" anchor="ctr"/>
                </a:tc>
                <a:tc>
                  <a:txBody>
                    <a:bodyPr/>
                    <a:lstStyle/>
                    <a:p>
                      <a:pPr algn="ctr" fontAlgn="ctr"/>
                      <a:r>
                        <a:rPr lang="fi-FI" sz="900" b="0" i="1" u="none" strike="noStrike" kern="1200" dirty="0">
                          <a:solidFill>
                            <a:srgbClr val="0070C0"/>
                          </a:solidFill>
                          <a:effectLst/>
                          <a:latin typeface="+mn-lt"/>
                          <a:ea typeface="+mn-ea"/>
                          <a:cs typeface="+mn-cs"/>
                        </a:rPr>
                        <a:t>56 %</a:t>
                      </a:r>
                    </a:p>
                  </a:txBody>
                  <a:tcPr marL="7620" marR="7620" marT="7620" marB="0" anchor="ctr"/>
                </a:tc>
                <a:tc>
                  <a:txBody>
                    <a:bodyPr/>
                    <a:lstStyle/>
                    <a:p>
                      <a:pPr algn="ctr" fontAlgn="ctr"/>
                      <a:r>
                        <a:rPr lang="fi-FI" sz="900" b="0" i="1" u="none" strike="noStrike" kern="1200" dirty="0">
                          <a:solidFill>
                            <a:srgbClr val="000000"/>
                          </a:solidFill>
                          <a:effectLst/>
                          <a:latin typeface="+mn-lt"/>
                          <a:ea typeface="+mn-ea"/>
                          <a:cs typeface="+mn-cs"/>
                        </a:rPr>
                        <a:t>47 %</a:t>
                      </a:r>
                    </a:p>
                  </a:txBody>
                  <a:tcPr marL="7620" marR="7620" marT="7620" marB="0" anchor="ctr"/>
                </a:tc>
                <a:tc>
                  <a:txBody>
                    <a:bodyPr/>
                    <a:lstStyle/>
                    <a:p>
                      <a:pPr algn="ctr" fontAlgn="ctr"/>
                      <a:r>
                        <a:rPr lang="fi-FI" sz="900" b="0" i="1" u="none" strike="noStrike" kern="1200">
                          <a:solidFill>
                            <a:srgbClr val="000000"/>
                          </a:solidFill>
                          <a:effectLst/>
                          <a:latin typeface="+mn-lt"/>
                          <a:ea typeface="+mn-ea"/>
                          <a:cs typeface="+mn-cs"/>
                        </a:rPr>
                        <a:t>36 %</a:t>
                      </a:r>
                    </a:p>
                  </a:txBody>
                  <a:tcPr marL="7620" marR="7620" marT="7620" marB="0" anchor="ctr"/>
                </a:tc>
                <a:tc>
                  <a:txBody>
                    <a:bodyPr/>
                    <a:lstStyle/>
                    <a:p>
                      <a:pPr algn="ctr" fontAlgn="ctr"/>
                      <a:r>
                        <a:rPr lang="fi-FI" sz="900" b="0" i="1" u="none" strike="noStrike" kern="1200" dirty="0">
                          <a:solidFill>
                            <a:srgbClr val="0070C0"/>
                          </a:solidFill>
                          <a:effectLst/>
                          <a:latin typeface="+mn-lt"/>
                          <a:ea typeface="+mn-ea"/>
                          <a:cs typeface="+mn-cs"/>
                        </a:rPr>
                        <a:t>51 %</a:t>
                      </a:r>
                    </a:p>
                  </a:txBody>
                  <a:tcPr marL="7620" marR="7620" marT="7620" marB="0" anchor="ctr"/>
                </a:tc>
                <a:tc>
                  <a:txBody>
                    <a:bodyPr/>
                    <a:lstStyle/>
                    <a:p>
                      <a:pPr algn="ctr" fontAlgn="ctr"/>
                      <a:r>
                        <a:rPr lang="fi-FI" sz="900" b="0" i="1" u="none" strike="noStrike" kern="1200" dirty="0">
                          <a:solidFill>
                            <a:srgbClr val="0070C0"/>
                          </a:solidFill>
                          <a:effectLst/>
                          <a:latin typeface="+mn-lt"/>
                          <a:ea typeface="+mn-ea"/>
                          <a:cs typeface="+mn-cs"/>
                        </a:rPr>
                        <a:t>49 %</a:t>
                      </a:r>
                    </a:p>
                  </a:txBody>
                  <a:tcPr marL="7620" marR="7620" marT="7620" marB="0" anchor="ctr"/>
                </a:tc>
                <a:tc>
                  <a:txBody>
                    <a:bodyPr/>
                    <a:lstStyle/>
                    <a:p>
                      <a:pPr algn="ctr" fontAlgn="ctr"/>
                      <a:r>
                        <a:rPr lang="fi-FI" sz="900" b="0" i="1" u="none" strike="noStrike" kern="1200" dirty="0">
                          <a:solidFill>
                            <a:srgbClr val="000000"/>
                          </a:solidFill>
                          <a:effectLst/>
                          <a:latin typeface="+mn-lt"/>
                          <a:ea typeface="+mn-ea"/>
                          <a:cs typeface="+mn-cs"/>
                        </a:rPr>
                        <a:t>41 %</a:t>
                      </a:r>
                    </a:p>
                  </a:txBody>
                  <a:tcPr marL="7620" marR="7620" marT="7620" marB="0" anchor="ctr"/>
                </a:tc>
                <a:tc>
                  <a:txBody>
                    <a:bodyPr/>
                    <a:lstStyle/>
                    <a:p>
                      <a:pPr algn="ctr" fontAlgn="ctr"/>
                      <a:r>
                        <a:rPr lang="fi-FI" sz="900" b="0" i="1" u="none" strike="noStrike" kern="1200" dirty="0">
                          <a:solidFill>
                            <a:srgbClr val="000000"/>
                          </a:solidFill>
                          <a:effectLst/>
                          <a:latin typeface="+mn-lt"/>
                          <a:ea typeface="+mn-ea"/>
                          <a:cs typeface="+mn-cs"/>
                        </a:rPr>
                        <a:t>42 %</a:t>
                      </a:r>
                    </a:p>
                  </a:txBody>
                  <a:tcPr marL="7620" marR="7620" marT="7620" marB="0" anchor="ctr"/>
                </a:tc>
                <a:extLst>
                  <a:ext uri="{0D108BD9-81ED-4DB2-BD59-A6C34878D82A}">
                    <a16:rowId xmlns:a16="http://schemas.microsoft.com/office/drawing/2014/main" val="618095770"/>
                  </a:ext>
                </a:extLst>
              </a:tr>
            </a:tbl>
          </a:graphicData>
        </a:graphic>
      </p:graphicFrame>
    </p:spTree>
    <p:extLst>
      <p:ext uri="{BB962C8B-B14F-4D97-AF65-F5344CB8AC3E}">
        <p14:creationId xmlns:p14="http://schemas.microsoft.com/office/powerpoint/2010/main" val="2731369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877684"/>
            <a:ext cx="10634400" cy="261610"/>
          </a:xfrm>
        </p:spPr>
        <p:txBody>
          <a:bodyPr/>
          <a:lstStyle/>
          <a:p>
            <a:r>
              <a:rPr lang="fi-FI" sz="1100" dirty="0">
                <a:solidFill>
                  <a:schemeClr val="bg1">
                    <a:lumMod val="50000"/>
                  </a:schemeClr>
                </a:solidFill>
              </a:rPr>
              <a:t>Oletko käyttänyt sähköntoimittajasi tarjoamana seuraavia palveluita viimeisen 12 kuukauden aikana? Valitse kaikki, joita olet käyttänyt 12kk sisällä.</a:t>
            </a:r>
            <a:endParaRPr lang="fi-FI" sz="1100" b="0" dirty="0">
              <a:solidFill>
                <a:schemeClr val="bg1">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4131820658"/>
              </p:ext>
            </p:extLst>
          </p:nvPr>
        </p:nvGraphicFramePr>
        <p:xfrm>
          <a:off x="612559" y="1238078"/>
          <a:ext cx="10928407" cy="2245380"/>
        </p:xfrm>
        <a:graphic>
          <a:graphicData uri="http://schemas.openxmlformats.org/drawingml/2006/table">
            <a:tbl>
              <a:tblPr firstRow="1" bandRow="1">
                <a:tableStyleId>{9D7B26C5-4107-4FEC-AEDC-1716B250A1EF}</a:tableStyleId>
              </a:tblPr>
              <a:tblGrid>
                <a:gridCol w="2650411">
                  <a:extLst>
                    <a:ext uri="{9D8B030D-6E8A-4147-A177-3AD203B41FA5}">
                      <a16:colId xmlns:a16="http://schemas.microsoft.com/office/drawing/2014/main" val="20001"/>
                    </a:ext>
                  </a:extLst>
                </a:gridCol>
                <a:gridCol w="689833">
                  <a:extLst>
                    <a:ext uri="{9D8B030D-6E8A-4147-A177-3AD203B41FA5}">
                      <a16:colId xmlns:a16="http://schemas.microsoft.com/office/drawing/2014/main" val="20002"/>
                    </a:ext>
                  </a:extLst>
                </a:gridCol>
                <a:gridCol w="689833">
                  <a:extLst>
                    <a:ext uri="{9D8B030D-6E8A-4147-A177-3AD203B41FA5}">
                      <a16:colId xmlns:a16="http://schemas.microsoft.com/office/drawing/2014/main" val="20003"/>
                    </a:ext>
                  </a:extLst>
                </a:gridCol>
                <a:gridCol w="689833">
                  <a:extLst>
                    <a:ext uri="{9D8B030D-6E8A-4147-A177-3AD203B41FA5}">
                      <a16:colId xmlns:a16="http://schemas.microsoft.com/office/drawing/2014/main" val="20004"/>
                    </a:ext>
                  </a:extLst>
                </a:gridCol>
                <a:gridCol w="689833">
                  <a:extLst>
                    <a:ext uri="{9D8B030D-6E8A-4147-A177-3AD203B41FA5}">
                      <a16:colId xmlns:a16="http://schemas.microsoft.com/office/drawing/2014/main" val="1934860207"/>
                    </a:ext>
                  </a:extLst>
                </a:gridCol>
                <a:gridCol w="689833">
                  <a:extLst>
                    <a:ext uri="{9D8B030D-6E8A-4147-A177-3AD203B41FA5}">
                      <a16:colId xmlns:a16="http://schemas.microsoft.com/office/drawing/2014/main" val="1287172278"/>
                    </a:ext>
                  </a:extLst>
                </a:gridCol>
                <a:gridCol w="689833">
                  <a:extLst>
                    <a:ext uri="{9D8B030D-6E8A-4147-A177-3AD203B41FA5}">
                      <a16:colId xmlns:a16="http://schemas.microsoft.com/office/drawing/2014/main" val="20005"/>
                    </a:ext>
                  </a:extLst>
                </a:gridCol>
                <a:gridCol w="689833">
                  <a:extLst>
                    <a:ext uri="{9D8B030D-6E8A-4147-A177-3AD203B41FA5}">
                      <a16:colId xmlns:a16="http://schemas.microsoft.com/office/drawing/2014/main" val="20006"/>
                    </a:ext>
                  </a:extLst>
                </a:gridCol>
                <a:gridCol w="689833">
                  <a:extLst>
                    <a:ext uri="{9D8B030D-6E8A-4147-A177-3AD203B41FA5}">
                      <a16:colId xmlns:a16="http://schemas.microsoft.com/office/drawing/2014/main" val="20007"/>
                    </a:ext>
                  </a:extLst>
                </a:gridCol>
                <a:gridCol w="689833">
                  <a:extLst>
                    <a:ext uri="{9D8B030D-6E8A-4147-A177-3AD203B41FA5}">
                      <a16:colId xmlns:a16="http://schemas.microsoft.com/office/drawing/2014/main" val="1311163246"/>
                    </a:ext>
                  </a:extLst>
                </a:gridCol>
                <a:gridCol w="689833">
                  <a:extLst>
                    <a:ext uri="{9D8B030D-6E8A-4147-A177-3AD203B41FA5}">
                      <a16:colId xmlns:a16="http://schemas.microsoft.com/office/drawing/2014/main" val="3085685640"/>
                    </a:ext>
                  </a:extLst>
                </a:gridCol>
                <a:gridCol w="689833">
                  <a:extLst>
                    <a:ext uri="{9D8B030D-6E8A-4147-A177-3AD203B41FA5}">
                      <a16:colId xmlns:a16="http://schemas.microsoft.com/office/drawing/2014/main" val="4258705384"/>
                    </a:ext>
                  </a:extLst>
                </a:gridCol>
                <a:gridCol w="689833">
                  <a:extLst>
                    <a:ext uri="{9D8B030D-6E8A-4147-A177-3AD203B41FA5}">
                      <a16:colId xmlns:a16="http://schemas.microsoft.com/office/drawing/2014/main" val="3293771455"/>
                    </a:ext>
                  </a:extLst>
                </a:gridCol>
              </a:tblGrid>
              <a:tr h="289695">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KAIKKI (N=1000)</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Nainen (N=511)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Mies </a:t>
                      </a:r>
                    </a:p>
                    <a:p>
                      <a:pPr algn="ctr" fontAlgn="ctr"/>
                      <a:r>
                        <a:rPr lang="fi-FI" sz="800" b="1" i="0" u="none" strike="noStrike" dirty="0">
                          <a:solidFill>
                            <a:srgbClr val="000000"/>
                          </a:solidFill>
                          <a:effectLst/>
                          <a:latin typeface="Arial" panose="020B0604020202020204" pitchFamily="34" charset="0"/>
                        </a:rPr>
                        <a:t>(N=489)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18-29v (N=178)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30-39v (N=158)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40-49v (N=148)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50-59v (N=164)</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60v+ </a:t>
                      </a:r>
                    </a:p>
                    <a:p>
                      <a:pPr algn="ctr" fontAlgn="ctr"/>
                      <a:r>
                        <a:rPr lang="fi-FI" sz="800" b="1" i="0" u="none" strike="noStrike" dirty="0">
                          <a:solidFill>
                            <a:srgbClr val="000000"/>
                          </a:solidFill>
                          <a:effectLst/>
                          <a:latin typeface="Arial" panose="020B0604020202020204" pitchFamily="34" charset="0"/>
                        </a:rPr>
                        <a:t>(N=351)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Helsinki-Uusimaa (N=301)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Etelä-Suomi (N=218)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Länsi-Suomi (N=250)</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Pohjois- ja Itä-Suomi (N=232)</a:t>
                      </a:r>
                    </a:p>
                  </a:txBody>
                  <a:tcPr marL="7620" marR="7620" marT="7620" marB="0" anchor="ctr"/>
                </a:tc>
                <a:extLst>
                  <a:ext uri="{0D108BD9-81ED-4DB2-BD59-A6C34878D82A}">
                    <a16:rowId xmlns:a16="http://schemas.microsoft.com/office/drawing/2014/main" val="10000"/>
                  </a:ext>
                </a:extLst>
              </a:tr>
              <a:tr h="180000">
                <a:tc>
                  <a:txBody>
                    <a:bodyPr/>
                    <a:lstStyle/>
                    <a:p>
                      <a:pPr algn="ctr" fontAlgn="ctr"/>
                      <a:r>
                        <a:rPr lang="fi-FI" sz="800" b="0" i="0" u="none" strike="noStrike" dirty="0">
                          <a:solidFill>
                            <a:srgbClr val="000000"/>
                          </a:solidFill>
                          <a:effectLst/>
                          <a:latin typeface="Arial" panose="020B0604020202020204" pitchFamily="34" charset="0"/>
                        </a:rPr>
                        <a:t>Energian kulutusseurantapalvelut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extLst>
                  <a:ext uri="{0D108BD9-81ED-4DB2-BD59-A6C34878D82A}">
                    <a16:rowId xmlns:a16="http://schemas.microsoft.com/office/drawing/2014/main" val="10002"/>
                  </a:ext>
                </a:extLst>
              </a:tr>
              <a:tr h="180000">
                <a:tc>
                  <a:txBody>
                    <a:bodyPr/>
                    <a:lstStyle/>
                    <a:p>
                      <a:pPr algn="ctr" fontAlgn="ctr"/>
                      <a:r>
                        <a:rPr lang="fi-FI" sz="800" b="0" i="0" u="none" strike="noStrike" dirty="0">
                          <a:solidFill>
                            <a:srgbClr val="000000"/>
                          </a:solidFill>
                          <a:effectLst/>
                          <a:latin typeface="Arial" panose="020B0604020202020204" pitchFamily="34" charset="0"/>
                        </a:rPr>
                        <a:t>Energiankäytön neuvonta ja opastus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extLst>
                  <a:ext uri="{0D108BD9-81ED-4DB2-BD59-A6C34878D82A}">
                    <a16:rowId xmlns:a16="http://schemas.microsoft.com/office/drawing/2014/main" val="10003"/>
                  </a:ext>
                </a:extLst>
              </a:tr>
              <a:tr h="288000">
                <a:tc>
                  <a:txBody>
                    <a:bodyPr/>
                    <a:lstStyle/>
                    <a:p>
                      <a:pPr algn="ctr" fontAlgn="ctr"/>
                      <a:r>
                        <a:rPr lang="fi-FI" sz="800" b="0" i="0" u="none" strike="noStrike" dirty="0">
                          <a:solidFill>
                            <a:srgbClr val="000000"/>
                          </a:solidFill>
                          <a:effectLst/>
                          <a:latin typeface="Arial" panose="020B0604020202020204" pitchFamily="34" charset="0"/>
                        </a:rPr>
                        <a:t>Kysyntäjoustoon liittyvät palvelut, kuten lämmityksen ohjaus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10004"/>
                  </a:ext>
                </a:extLst>
              </a:tr>
              <a:tr h="288000">
                <a:tc>
                  <a:txBody>
                    <a:bodyPr/>
                    <a:lstStyle/>
                    <a:p>
                      <a:pPr algn="ctr" fontAlgn="ctr"/>
                      <a:r>
                        <a:rPr lang="fi-FI" sz="800" b="0" i="0" u="none" strike="noStrike" dirty="0">
                          <a:solidFill>
                            <a:srgbClr val="000000"/>
                          </a:solidFill>
                          <a:effectLst/>
                          <a:latin typeface="Arial" panose="020B0604020202020204" pitchFamily="34" charset="0"/>
                        </a:rPr>
                        <a:t>Pientuotantoon liittyvät palvelut, kuten ylijäämäenergian osto, paneelien myynti ja asennus, paneelien vuokraus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2421669122"/>
                  </a:ext>
                </a:extLst>
              </a:tr>
              <a:tr h="180000">
                <a:tc>
                  <a:txBody>
                    <a:bodyPr/>
                    <a:lstStyle/>
                    <a:p>
                      <a:pPr algn="ctr" fontAlgn="ctr"/>
                      <a:r>
                        <a:rPr lang="fi-FI" sz="800" b="0" i="0" u="none" strike="noStrike" dirty="0">
                          <a:solidFill>
                            <a:srgbClr val="000000"/>
                          </a:solidFill>
                          <a:effectLst/>
                          <a:latin typeface="Arial" panose="020B0604020202020204" pitchFamily="34" charset="0"/>
                        </a:rPr>
                        <a:t>Sähköauton latauspalvelut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extLst>
                  <a:ext uri="{0D108BD9-81ED-4DB2-BD59-A6C34878D82A}">
                    <a16:rowId xmlns:a16="http://schemas.microsoft.com/office/drawing/2014/main" val="10005"/>
                  </a:ext>
                </a:extLst>
              </a:tr>
              <a:tr h="180000">
                <a:tc>
                  <a:txBody>
                    <a:bodyPr/>
                    <a:lstStyle/>
                    <a:p>
                      <a:pPr algn="ctr" fontAlgn="ctr"/>
                      <a:r>
                        <a:rPr lang="fi-FI" sz="800" b="0" i="0" u="none" strike="noStrike" dirty="0">
                          <a:solidFill>
                            <a:srgbClr val="000000"/>
                          </a:solidFill>
                          <a:effectLst/>
                          <a:latin typeface="Arial" panose="020B0604020202020204" pitchFamily="34" charset="0"/>
                        </a:rPr>
                        <a:t>Laitemyynti, kuten ilmalämpöpumput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10006"/>
                  </a:ext>
                </a:extLst>
              </a:tr>
              <a:tr h="180000">
                <a:tc>
                  <a:txBody>
                    <a:bodyPr/>
                    <a:lstStyle/>
                    <a:p>
                      <a:pPr algn="ctr" fontAlgn="ctr"/>
                      <a:r>
                        <a:rPr lang="fi-FI" sz="800" b="0" i="0" u="none" strike="noStrike" dirty="0">
                          <a:solidFill>
                            <a:srgbClr val="000000"/>
                          </a:solidFill>
                          <a:effectLst/>
                          <a:latin typeface="Arial" panose="020B0604020202020204" pitchFamily="34" charset="0"/>
                        </a:rPr>
                        <a:t>En mitään näistä</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66 %</a:t>
                      </a:r>
                    </a:p>
                  </a:txBody>
                  <a:tcPr marL="7620" marR="7620" marT="7620" marB="0" anchor="ctr"/>
                </a:tc>
                <a:extLst>
                  <a:ext uri="{0D108BD9-81ED-4DB2-BD59-A6C34878D82A}">
                    <a16:rowId xmlns:a16="http://schemas.microsoft.com/office/drawing/2014/main" val="10007"/>
                  </a:ext>
                </a:extLst>
              </a:tr>
              <a:tr h="180000">
                <a:tc>
                  <a:txBody>
                    <a:bodyPr/>
                    <a:lstStyle/>
                    <a:p>
                      <a:pPr algn="ctr" fontAlgn="ctr"/>
                      <a:r>
                        <a:rPr lang="fi-FI" sz="8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extLst>
                  <a:ext uri="{0D108BD9-81ED-4DB2-BD59-A6C34878D82A}">
                    <a16:rowId xmlns:a16="http://schemas.microsoft.com/office/drawing/2014/main" val="949611991"/>
                  </a:ext>
                </a:extLst>
              </a:tr>
              <a:tr h="21600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i-FI" sz="800" b="0" i="0" u="none" strike="noStrike" dirty="0">
                          <a:solidFill>
                            <a:srgbClr val="000000"/>
                          </a:solidFill>
                          <a:effectLst/>
                          <a:latin typeface="Arial" panose="020B0604020202020204" pitchFamily="34" charset="0"/>
                        </a:rPr>
                        <a:t>KÄYTTÄNYT AINAKIN YHTÄ UUTTA PALVELUA</a:t>
                      </a:r>
                    </a:p>
                  </a:txBody>
                  <a:tcPr marL="7620" marR="7620" marT="7620" marB="0" anchor="ctr"/>
                </a:tc>
                <a:tc>
                  <a:txBody>
                    <a:bodyPr/>
                    <a:lstStyle/>
                    <a:p>
                      <a:pPr algn="ctr" fontAlgn="ctr"/>
                      <a:r>
                        <a:rPr lang="fi-FI" sz="900" b="0" i="1" u="none" strike="noStrike" dirty="0">
                          <a:solidFill>
                            <a:srgbClr val="000000"/>
                          </a:solidFill>
                          <a:effectLst/>
                          <a:latin typeface="+mn-lt"/>
                        </a:rPr>
                        <a:t>25 %</a:t>
                      </a:r>
                    </a:p>
                  </a:txBody>
                  <a:tcPr marL="7620" marR="7620" marT="7620" marB="0" anchor="ctr"/>
                </a:tc>
                <a:tc>
                  <a:txBody>
                    <a:bodyPr/>
                    <a:lstStyle/>
                    <a:p>
                      <a:pPr algn="ctr" fontAlgn="ctr"/>
                      <a:r>
                        <a:rPr lang="fi-FI" sz="900" b="0" i="1" u="none" strike="noStrike">
                          <a:solidFill>
                            <a:srgbClr val="000000"/>
                          </a:solidFill>
                          <a:effectLst/>
                          <a:latin typeface="+mn-lt"/>
                        </a:rPr>
                        <a:t>21 %</a:t>
                      </a:r>
                    </a:p>
                  </a:txBody>
                  <a:tcPr marL="7620" marR="7620" marT="7620" marB="0" anchor="ctr"/>
                </a:tc>
                <a:tc>
                  <a:txBody>
                    <a:bodyPr/>
                    <a:lstStyle/>
                    <a:p>
                      <a:pPr algn="ctr" fontAlgn="ctr"/>
                      <a:r>
                        <a:rPr lang="fi-FI" sz="900" b="0" i="1" u="none" strike="noStrike" kern="1200" dirty="0">
                          <a:solidFill>
                            <a:srgbClr val="0070C0"/>
                          </a:solidFill>
                          <a:effectLst/>
                          <a:latin typeface="+mn-lt"/>
                          <a:ea typeface="+mn-ea"/>
                          <a:cs typeface="+mn-cs"/>
                        </a:rPr>
                        <a:t>30 %</a:t>
                      </a:r>
                    </a:p>
                  </a:txBody>
                  <a:tcPr marL="7620" marR="7620" marT="7620" marB="0" anchor="ctr"/>
                </a:tc>
                <a:tc>
                  <a:txBody>
                    <a:bodyPr/>
                    <a:lstStyle/>
                    <a:p>
                      <a:pPr algn="ctr" fontAlgn="ctr"/>
                      <a:r>
                        <a:rPr lang="fi-FI" sz="900" b="0" i="1" u="none" strike="noStrike" kern="1200" dirty="0">
                          <a:solidFill>
                            <a:srgbClr val="0070C0"/>
                          </a:solidFill>
                          <a:effectLst/>
                          <a:latin typeface="+mn-lt"/>
                          <a:ea typeface="+mn-ea"/>
                          <a:cs typeface="+mn-cs"/>
                        </a:rPr>
                        <a:t>31 %</a:t>
                      </a:r>
                    </a:p>
                  </a:txBody>
                  <a:tcPr marL="7620" marR="7620" marT="7620" marB="0" anchor="ctr"/>
                </a:tc>
                <a:tc>
                  <a:txBody>
                    <a:bodyPr/>
                    <a:lstStyle/>
                    <a:p>
                      <a:pPr algn="ctr" fontAlgn="ctr"/>
                      <a:r>
                        <a:rPr lang="fi-FI" sz="900" b="0" i="1" u="none" strike="noStrike">
                          <a:solidFill>
                            <a:srgbClr val="000000"/>
                          </a:solidFill>
                          <a:effectLst/>
                          <a:latin typeface="+mn-lt"/>
                        </a:rPr>
                        <a:t>26 %</a:t>
                      </a:r>
                    </a:p>
                  </a:txBody>
                  <a:tcPr marL="7620" marR="7620" marT="7620" marB="0" anchor="ctr"/>
                </a:tc>
                <a:tc>
                  <a:txBody>
                    <a:bodyPr/>
                    <a:lstStyle/>
                    <a:p>
                      <a:pPr algn="ctr" fontAlgn="ctr"/>
                      <a:r>
                        <a:rPr lang="fi-FI" sz="900" b="0" i="1" u="none" strike="noStrike">
                          <a:solidFill>
                            <a:srgbClr val="000000"/>
                          </a:solidFill>
                          <a:effectLst/>
                          <a:latin typeface="+mn-lt"/>
                        </a:rPr>
                        <a:t>22 %</a:t>
                      </a:r>
                    </a:p>
                  </a:txBody>
                  <a:tcPr marL="7620" marR="7620" marT="7620" marB="0" anchor="ctr"/>
                </a:tc>
                <a:tc>
                  <a:txBody>
                    <a:bodyPr/>
                    <a:lstStyle/>
                    <a:p>
                      <a:pPr algn="ctr" fontAlgn="ctr"/>
                      <a:r>
                        <a:rPr lang="fi-FI" sz="900" b="0" i="1" u="none" strike="noStrike">
                          <a:solidFill>
                            <a:srgbClr val="000000"/>
                          </a:solidFill>
                          <a:effectLst/>
                          <a:latin typeface="+mn-lt"/>
                        </a:rPr>
                        <a:t>24 %</a:t>
                      </a:r>
                    </a:p>
                  </a:txBody>
                  <a:tcPr marL="7620" marR="7620" marT="7620" marB="0" anchor="ctr"/>
                </a:tc>
                <a:tc>
                  <a:txBody>
                    <a:bodyPr/>
                    <a:lstStyle/>
                    <a:p>
                      <a:pPr algn="ctr" fontAlgn="ctr"/>
                      <a:r>
                        <a:rPr lang="fi-FI" sz="900" b="0" i="1" u="none" strike="noStrike">
                          <a:solidFill>
                            <a:srgbClr val="000000"/>
                          </a:solidFill>
                          <a:effectLst/>
                          <a:latin typeface="+mn-lt"/>
                        </a:rPr>
                        <a:t>25 %</a:t>
                      </a:r>
                    </a:p>
                  </a:txBody>
                  <a:tcPr marL="7620" marR="7620" marT="7620" marB="0" anchor="ctr"/>
                </a:tc>
                <a:tc>
                  <a:txBody>
                    <a:bodyPr/>
                    <a:lstStyle/>
                    <a:p>
                      <a:pPr algn="ctr" fontAlgn="ctr"/>
                      <a:r>
                        <a:rPr lang="fi-FI" sz="900" b="0" i="1" u="none" strike="noStrike" kern="1200" dirty="0">
                          <a:solidFill>
                            <a:srgbClr val="0070C0"/>
                          </a:solidFill>
                          <a:effectLst/>
                          <a:latin typeface="+mn-lt"/>
                          <a:ea typeface="+mn-ea"/>
                          <a:cs typeface="+mn-cs"/>
                        </a:rPr>
                        <a:t>34 %</a:t>
                      </a:r>
                    </a:p>
                  </a:txBody>
                  <a:tcPr marL="7620" marR="7620" marT="7620" marB="0" anchor="ctr"/>
                </a:tc>
                <a:tc>
                  <a:txBody>
                    <a:bodyPr/>
                    <a:lstStyle/>
                    <a:p>
                      <a:pPr algn="ctr" fontAlgn="ctr"/>
                      <a:r>
                        <a:rPr lang="fi-FI" sz="900" b="0" i="1" u="none" strike="noStrike">
                          <a:solidFill>
                            <a:srgbClr val="000000"/>
                          </a:solidFill>
                          <a:effectLst/>
                          <a:latin typeface="+mn-lt"/>
                        </a:rPr>
                        <a:t>24 %</a:t>
                      </a:r>
                    </a:p>
                  </a:txBody>
                  <a:tcPr marL="7620" marR="7620" marT="7620" marB="0" anchor="ctr"/>
                </a:tc>
                <a:tc>
                  <a:txBody>
                    <a:bodyPr/>
                    <a:lstStyle/>
                    <a:p>
                      <a:pPr algn="ctr" fontAlgn="ctr"/>
                      <a:r>
                        <a:rPr lang="fi-FI" sz="900" b="0" i="1" u="none" strike="noStrike">
                          <a:solidFill>
                            <a:srgbClr val="000000"/>
                          </a:solidFill>
                          <a:effectLst/>
                          <a:latin typeface="+mn-lt"/>
                        </a:rPr>
                        <a:t>19 %</a:t>
                      </a:r>
                    </a:p>
                  </a:txBody>
                  <a:tcPr marL="7620" marR="7620" marT="7620" marB="0" anchor="ctr"/>
                </a:tc>
                <a:tc>
                  <a:txBody>
                    <a:bodyPr/>
                    <a:lstStyle/>
                    <a:p>
                      <a:pPr algn="ctr" fontAlgn="ctr"/>
                      <a:r>
                        <a:rPr lang="fi-FI" sz="900" b="0" i="1" u="none" strike="noStrike" dirty="0">
                          <a:solidFill>
                            <a:srgbClr val="000000"/>
                          </a:solidFill>
                          <a:effectLst/>
                          <a:latin typeface="+mn-lt"/>
                        </a:rPr>
                        <a:t>23 %</a:t>
                      </a:r>
                    </a:p>
                  </a:txBody>
                  <a:tcPr marL="7620" marR="7620" marT="7620" marB="0" anchor="ctr"/>
                </a:tc>
                <a:extLst>
                  <a:ext uri="{0D108BD9-81ED-4DB2-BD59-A6C34878D82A}">
                    <a16:rowId xmlns:a16="http://schemas.microsoft.com/office/drawing/2014/main" val="3752160817"/>
                  </a:ext>
                </a:extLst>
              </a:tr>
            </a:tbl>
          </a:graphicData>
        </a:graphic>
      </p:graphicFrame>
      <p:graphicFrame>
        <p:nvGraphicFramePr>
          <p:cNvPr id="9" name="Taulukko 8">
            <a:extLst>
              <a:ext uri="{FF2B5EF4-FFF2-40B4-BE49-F238E27FC236}">
                <a16:creationId xmlns:a16="http://schemas.microsoft.com/office/drawing/2014/main" id="{A3FAE24D-D976-43DB-BFA3-BFD5373B8ECF}"/>
              </a:ext>
            </a:extLst>
          </p:cNvPr>
          <p:cNvGraphicFramePr>
            <a:graphicFrameLocks noGrp="1"/>
          </p:cNvGraphicFramePr>
          <p:nvPr>
            <p:extLst>
              <p:ext uri="{D42A27DB-BD31-4B8C-83A1-F6EECF244321}">
                <p14:modId xmlns:p14="http://schemas.microsoft.com/office/powerpoint/2010/main" val="2958444017"/>
              </p:ext>
            </p:extLst>
          </p:nvPr>
        </p:nvGraphicFramePr>
        <p:xfrm>
          <a:off x="612558" y="3600944"/>
          <a:ext cx="10928407" cy="2137380"/>
        </p:xfrm>
        <a:graphic>
          <a:graphicData uri="http://schemas.openxmlformats.org/drawingml/2006/table">
            <a:tbl>
              <a:tblPr firstRow="1" bandRow="1">
                <a:tableStyleId>{9D7B26C5-4107-4FEC-AEDC-1716B250A1EF}</a:tableStyleId>
              </a:tblPr>
              <a:tblGrid>
                <a:gridCol w="2815617">
                  <a:extLst>
                    <a:ext uri="{9D8B030D-6E8A-4147-A177-3AD203B41FA5}">
                      <a16:colId xmlns:a16="http://schemas.microsoft.com/office/drawing/2014/main" val="20001"/>
                    </a:ext>
                  </a:extLst>
                </a:gridCol>
                <a:gridCol w="811279">
                  <a:extLst>
                    <a:ext uri="{9D8B030D-6E8A-4147-A177-3AD203B41FA5}">
                      <a16:colId xmlns:a16="http://schemas.microsoft.com/office/drawing/2014/main" val="20002"/>
                    </a:ext>
                  </a:extLst>
                </a:gridCol>
                <a:gridCol w="811279">
                  <a:extLst>
                    <a:ext uri="{9D8B030D-6E8A-4147-A177-3AD203B41FA5}">
                      <a16:colId xmlns:a16="http://schemas.microsoft.com/office/drawing/2014/main" val="20003"/>
                    </a:ext>
                  </a:extLst>
                </a:gridCol>
                <a:gridCol w="811279">
                  <a:extLst>
                    <a:ext uri="{9D8B030D-6E8A-4147-A177-3AD203B41FA5}">
                      <a16:colId xmlns:a16="http://schemas.microsoft.com/office/drawing/2014/main" val="20004"/>
                    </a:ext>
                  </a:extLst>
                </a:gridCol>
                <a:gridCol w="811279">
                  <a:extLst>
                    <a:ext uri="{9D8B030D-6E8A-4147-A177-3AD203B41FA5}">
                      <a16:colId xmlns:a16="http://schemas.microsoft.com/office/drawing/2014/main" val="1934860207"/>
                    </a:ext>
                  </a:extLst>
                </a:gridCol>
                <a:gridCol w="811279">
                  <a:extLst>
                    <a:ext uri="{9D8B030D-6E8A-4147-A177-3AD203B41FA5}">
                      <a16:colId xmlns:a16="http://schemas.microsoft.com/office/drawing/2014/main" val="1287172278"/>
                    </a:ext>
                  </a:extLst>
                </a:gridCol>
                <a:gridCol w="811279">
                  <a:extLst>
                    <a:ext uri="{9D8B030D-6E8A-4147-A177-3AD203B41FA5}">
                      <a16:colId xmlns:a16="http://schemas.microsoft.com/office/drawing/2014/main" val="20005"/>
                    </a:ext>
                  </a:extLst>
                </a:gridCol>
                <a:gridCol w="811279">
                  <a:extLst>
                    <a:ext uri="{9D8B030D-6E8A-4147-A177-3AD203B41FA5}">
                      <a16:colId xmlns:a16="http://schemas.microsoft.com/office/drawing/2014/main" val="20006"/>
                    </a:ext>
                  </a:extLst>
                </a:gridCol>
                <a:gridCol w="811279">
                  <a:extLst>
                    <a:ext uri="{9D8B030D-6E8A-4147-A177-3AD203B41FA5}">
                      <a16:colId xmlns:a16="http://schemas.microsoft.com/office/drawing/2014/main" val="20007"/>
                    </a:ext>
                  </a:extLst>
                </a:gridCol>
                <a:gridCol w="811279">
                  <a:extLst>
                    <a:ext uri="{9D8B030D-6E8A-4147-A177-3AD203B41FA5}">
                      <a16:colId xmlns:a16="http://schemas.microsoft.com/office/drawing/2014/main" val="1311163246"/>
                    </a:ext>
                  </a:extLst>
                </a:gridCol>
                <a:gridCol w="811279">
                  <a:extLst>
                    <a:ext uri="{9D8B030D-6E8A-4147-A177-3AD203B41FA5}">
                      <a16:colId xmlns:a16="http://schemas.microsoft.com/office/drawing/2014/main" val="3085685640"/>
                    </a:ext>
                  </a:extLst>
                </a:gridCol>
              </a:tblGrid>
              <a:tr h="289695">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Öljylämmitys (N=40)</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Kaukolämpö (N=523)</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Puulämmitys (sisältää pelletti) (N=50)</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Maalämpö (N=59)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Sähkölämmitys (N=234)</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Vuokra-asunto (N=421)</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Omistusasunto (N=549)</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Omakotitalo (N=268)</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Rivi- tai paritalo (N=216)</a:t>
                      </a:r>
                    </a:p>
                  </a:txBody>
                  <a:tcPr marL="7620" marR="7620" marT="7620" marB="0" anchor="ctr"/>
                </a:tc>
                <a:tc>
                  <a:txBody>
                    <a:bodyPr/>
                    <a:lstStyle/>
                    <a:p>
                      <a:pPr algn="ctr" fontAlgn="ctr"/>
                      <a:r>
                        <a:rPr lang="fi-FI" sz="800" b="1" i="0" u="none" strike="noStrike" dirty="0">
                          <a:solidFill>
                            <a:srgbClr val="000000"/>
                          </a:solidFill>
                          <a:effectLst/>
                          <a:latin typeface="Arial" panose="020B0604020202020204" pitchFamily="34" charset="0"/>
                        </a:rPr>
                        <a:t>Kerrostaloasunto (N=486)</a:t>
                      </a:r>
                    </a:p>
                  </a:txBody>
                  <a:tcPr marL="7620" marR="7620" marT="7620" marB="0" anchor="ctr"/>
                </a:tc>
                <a:extLst>
                  <a:ext uri="{0D108BD9-81ED-4DB2-BD59-A6C34878D82A}">
                    <a16:rowId xmlns:a16="http://schemas.microsoft.com/office/drawing/2014/main" val="10000"/>
                  </a:ext>
                </a:extLst>
              </a:tr>
              <a:tr h="180000">
                <a:tc>
                  <a:txBody>
                    <a:bodyPr/>
                    <a:lstStyle/>
                    <a:p>
                      <a:pPr algn="ctr" fontAlgn="ctr"/>
                      <a:r>
                        <a:rPr lang="fi-FI" sz="800" b="0" i="0" u="none" strike="noStrike" dirty="0">
                          <a:solidFill>
                            <a:srgbClr val="000000"/>
                          </a:solidFill>
                          <a:effectLst/>
                          <a:latin typeface="Arial" panose="020B0604020202020204" pitchFamily="34" charset="0"/>
                        </a:rPr>
                        <a:t>Energian kulutusseurantapalvelut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16 %</a:t>
                      </a:r>
                    </a:p>
                  </a:txBody>
                  <a:tcPr marL="7620" marR="7620" marT="7620" marB="0" anchor="ctr"/>
                </a:tc>
                <a:extLst>
                  <a:ext uri="{0D108BD9-81ED-4DB2-BD59-A6C34878D82A}">
                    <a16:rowId xmlns:a16="http://schemas.microsoft.com/office/drawing/2014/main" val="10002"/>
                  </a:ext>
                </a:extLst>
              </a:tr>
              <a:tr h="180000">
                <a:tc>
                  <a:txBody>
                    <a:bodyPr/>
                    <a:lstStyle/>
                    <a:p>
                      <a:pPr algn="ctr" fontAlgn="ctr"/>
                      <a:r>
                        <a:rPr lang="fi-FI" sz="800" b="0" i="0" u="none" strike="noStrike" dirty="0">
                          <a:solidFill>
                            <a:srgbClr val="000000"/>
                          </a:solidFill>
                          <a:effectLst/>
                          <a:latin typeface="Arial" panose="020B0604020202020204" pitchFamily="34" charset="0"/>
                        </a:rPr>
                        <a:t>Energiankäytön neuvonta ja opastus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extLst>
                  <a:ext uri="{0D108BD9-81ED-4DB2-BD59-A6C34878D82A}">
                    <a16:rowId xmlns:a16="http://schemas.microsoft.com/office/drawing/2014/main" val="10003"/>
                  </a:ext>
                </a:extLst>
              </a:tr>
              <a:tr h="180000">
                <a:tc>
                  <a:txBody>
                    <a:bodyPr/>
                    <a:lstStyle/>
                    <a:p>
                      <a:pPr algn="ctr" fontAlgn="ctr"/>
                      <a:r>
                        <a:rPr lang="fi-FI" sz="800" b="0" i="0" u="none" strike="noStrike" dirty="0">
                          <a:solidFill>
                            <a:srgbClr val="000000"/>
                          </a:solidFill>
                          <a:effectLst/>
                          <a:latin typeface="Arial" panose="020B0604020202020204" pitchFamily="34" charset="0"/>
                        </a:rPr>
                        <a:t>Kysyntäjoustoon liittyvät palvelut, kuten lämmityksen ohjaus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extLst>
                  <a:ext uri="{0D108BD9-81ED-4DB2-BD59-A6C34878D82A}">
                    <a16:rowId xmlns:a16="http://schemas.microsoft.com/office/drawing/2014/main" val="10004"/>
                  </a:ext>
                </a:extLst>
              </a:tr>
              <a:tr h="288000">
                <a:tc>
                  <a:txBody>
                    <a:bodyPr/>
                    <a:lstStyle/>
                    <a:p>
                      <a:pPr algn="ctr" fontAlgn="ctr"/>
                      <a:r>
                        <a:rPr lang="fi-FI" sz="800" b="0" i="0" u="none" strike="noStrike" dirty="0">
                          <a:solidFill>
                            <a:srgbClr val="000000"/>
                          </a:solidFill>
                          <a:effectLst/>
                          <a:latin typeface="Arial" panose="020B0604020202020204" pitchFamily="34" charset="0"/>
                        </a:rPr>
                        <a:t>Pientuotantoon liittyvät palvelut, kuten ylijäämäenergian osto, paneelien myynti ja asennus, paneelien vuokraus</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extLst>
                  <a:ext uri="{0D108BD9-81ED-4DB2-BD59-A6C34878D82A}">
                    <a16:rowId xmlns:a16="http://schemas.microsoft.com/office/drawing/2014/main" val="2421669122"/>
                  </a:ext>
                </a:extLst>
              </a:tr>
              <a:tr h="180000">
                <a:tc>
                  <a:txBody>
                    <a:bodyPr/>
                    <a:lstStyle/>
                    <a:p>
                      <a:pPr algn="ctr" fontAlgn="ctr"/>
                      <a:r>
                        <a:rPr lang="fi-FI" sz="800" b="0" i="0" u="none" strike="noStrike" dirty="0">
                          <a:solidFill>
                            <a:srgbClr val="000000"/>
                          </a:solidFill>
                          <a:effectLst/>
                          <a:latin typeface="Arial" panose="020B0604020202020204" pitchFamily="34" charset="0"/>
                        </a:rPr>
                        <a:t>Sähköauton latauspalvelut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extLst>
                  <a:ext uri="{0D108BD9-81ED-4DB2-BD59-A6C34878D82A}">
                    <a16:rowId xmlns:a16="http://schemas.microsoft.com/office/drawing/2014/main" val="10005"/>
                  </a:ext>
                </a:extLst>
              </a:tr>
              <a:tr h="180000">
                <a:tc>
                  <a:txBody>
                    <a:bodyPr/>
                    <a:lstStyle/>
                    <a:p>
                      <a:pPr algn="ctr" fontAlgn="ctr"/>
                      <a:r>
                        <a:rPr lang="fi-FI" sz="800" b="0" i="0" u="none" strike="noStrike" dirty="0">
                          <a:solidFill>
                            <a:srgbClr val="000000"/>
                          </a:solidFill>
                          <a:effectLst/>
                          <a:latin typeface="Arial" panose="020B0604020202020204" pitchFamily="34" charset="0"/>
                        </a:rPr>
                        <a:t>Laitemyynti, kuten ilmalämpöpumput</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1 %</a:t>
                      </a:r>
                    </a:p>
                  </a:txBody>
                  <a:tcPr marL="7620" marR="7620" marT="7620" marB="0" anchor="ctr"/>
                </a:tc>
                <a:extLst>
                  <a:ext uri="{0D108BD9-81ED-4DB2-BD59-A6C34878D82A}">
                    <a16:rowId xmlns:a16="http://schemas.microsoft.com/office/drawing/2014/main" val="10006"/>
                  </a:ext>
                </a:extLst>
              </a:tr>
              <a:tr h="180000">
                <a:tc>
                  <a:txBody>
                    <a:bodyPr/>
                    <a:lstStyle/>
                    <a:p>
                      <a:pPr algn="ctr" fontAlgn="ctr"/>
                      <a:r>
                        <a:rPr lang="fi-FI" sz="800" b="0" i="0" u="none" strike="noStrike" dirty="0">
                          <a:solidFill>
                            <a:srgbClr val="000000"/>
                          </a:solidFill>
                          <a:effectLst/>
                          <a:latin typeface="Arial" panose="020B0604020202020204" pitchFamily="34" charset="0"/>
                        </a:rPr>
                        <a:t>En mitään näistä</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57 %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63 %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66 %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68 %</a:t>
                      </a:r>
                    </a:p>
                  </a:txBody>
                  <a:tcPr marL="7620" marR="7620" marT="7620" marB="0" anchor="ctr"/>
                </a:tc>
                <a:extLst>
                  <a:ext uri="{0D108BD9-81ED-4DB2-BD59-A6C34878D82A}">
                    <a16:rowId xmlns:a16="http://schemas.microsoft.com/office/drawing/2014/main" val="10007"/>
                  </a:ext>
                </a:extLst>
              </a:tr>
              <a:tr h="180000">
                <a:tc>
                  <a:txBody>
                    <a:bodyPr/>
                    <a:lstStyle/>
                    <a:p>
                      <a:pPr algn="ctr" fontAlgn="ctr"/>
                      <a:r>
                        <a:rPr lang="fi-FI" sz="8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800" b="0" i="0" u="none" strike="noStrike" dirty="0">
                          <a:solidFill>
                            <a:srgbClr val="000000"/>
                          </a:solidFill>
                          <a:effectLst/>
                          <a:latin typeface="Arial" panose="020B0604020202020204" pitchFamily="34" charset="0"/>
                        </a:rPr>
                        <a:t>9 %</a:t>
                      </a:r>
                    </a:p>
                  </a:txBody>
                  <a:tcPr marL="7620" marR="7620" marT="7620" marB="0" anchor="ctr"/>
                </a:tc>
                <a:extLst>
                  <a:ext uri="{0D108BD9-81ED-4DB2-BD59-A6C34878D82A}">
                    <a16:rowId xmlns:a16="http://schemas.microsoft.com/office/drawing/2014/main" val="949611991"/>
                  </a:ext>
                </a:extLst>
              </a:tr>
              <a:tr h="21600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fi-FI" sz="800" b="0" i="0" u="none" strike="noStrike" dirty="0">
                          <a:solidFill>
                            <a:srgbClr val="000000"/>
                          </a:solidFill>
                          <a:effectLst/>
                          <a:latin typeface="Arial" panose="020B0604020202020204" pitchFamily="34" charset="0"/>
                        </a:rPr>
                        <a:t>KÄYTTÄNYT AINAKIN YHTÄ UUTTA PALVELUA</a:t>
                      </a:r>
                    </a:p>
                  </a:txBody>
                  <a:tcPr marL="7620" marR="7620" marT="7620" marB="0" anchor="ctr"/>
                </a:tc>
                <a:tc>
                  <a:txBody>
                    <a:bodyPr/>
                    <a:lstStyle/>
                    <a:p>
                      <a:pPr algn="ctr" fontAlgn="ctr"/>
                      <a:r>
                        <a:rPr lang="fi-FI" sz="900" b="0" i="1" u="none" strike="noStrike" dirty="0">
                          <a:solidFill>
                            <a:srgbClr val="FF0000"/>
                          </a:solidFill>
                          <a:effectLst/>
                          <a:latin typeface="+mn-lt"/>
                        </a:rPr>
                        <a:t>15 %</a:t>
                      </a:r>
                    </a:p>
                  </a:txBody>
                  <a:tcPr marL="7620" marR="7620" marT="7620" marB="0" anchor="ctr"/>
                </a:tc>
                <a:tc>
                  <a:txBody>
                    <a:bodyPr/>
                    <a:lstStyle/>
                    <a:p>
                      <a:pPr algn="ctr" fontAlgn="ctr"/>
                      <a:r>
                        <a:rPr lang="fi-FI" sz="900" b="0" i="1" u="none" strike="noStrike">
                          <a:solidFill>
                            <a:srgbClr val="000000"/>
                          </a:solidFill>
                          <a:effectLst/>
                          <a:latin typeface="+mn-lt"/>
                        </a:rPr>
                        <a:t>23 %</a:t>
                      </a:r>
                    </a:p>
                  </a:txBody>
                  <a:tcPr marL="7620" marR="7620" marT="7620" marB="0" anchor="ctr"/>
                </a:tc>
                <a:tc>
                  <a:txBody>
                    <a:bodyPr/>
                    <a:lstStyle/>
                    <a:p>
                      <a:pPr algn="ctr" fontAlgn="ctr"/>
                      <a:r>
                        <a:rPr lang="fi-FI" sz="900" b="0" i="1" u="none" strike="noStrike">
                          <a:solidFill>
                            <a:srgbClr val="000000"/>
                          </a:solidFill>
                          <a:effectLst/>
                          <a:latin typeface="+mn-lt"/>
                        </a:rPr>
                        <a:t>28 %</a:t>
                      </a:r>
                    </a:p>
                  </a:txBody>
                  <a:tcPr marL="7620" marR="7620" marT="7620" marB="0" anchor="ctr"/>
                </a:tc>
                <a:tc>
                  <a:txBody>
                    <a:bodyPr/>
                    <a:lstStyle/>
                    <a:p>
                      <a:pPr algn="ctr" fontAlgn="ctr"/>
                      <a:r>
                        <a:rPr lang="fi-FI" sz="900" b="0" i="1" u="none" strike="noStrike" kern="1200" dirty="0">
                          <a:solidFill>
                            <a:srgbClr val="0070C0"/>
                          </a:solidFill>
                          <a:effectLst/>
                          <a:latin typeface="+mn-lt"/>
                          <a:ea typeface="+mn-ea"/>
                          <a:cs typeface="+mn-cs"/>
                        </a:rPr>
                        <a:t>40 %</a:t>
                      </a:r>
                    </a:p>
                  </a:txBody>
                  <a:tcPr marL="7620" marR="7620" marT="7620" marB="0" anchor="ctr"/>
                </a:tc>
                <a:tc>
                  <a:txBody>
                    <a:bodyPr/>
                    <a:lstStyle/>
                    <a:p>
                      <a:pPr algn="ctr" fontAlgn="ctr"/>
                      <a:r>
                        <a:rPr lang="fi-FI" sz="900" b="0" i="1" u="none" strike="noStrike">
                          <a:solidFill>
                            <a:srgbClr val="000000"/>
                          </a:solidFill>
                          <a:effectLst/>
                          <a:latin typeface="+mn-lt"/>
                        </a:rPr>
                        <a:t>32 %</a:t>
                      </a:r>
                    </a:p>
                  </a:txBody>
                  <a:tcPr marL="7620" marR="7620" marT="7620" marB="0" anchor="ctr"/>
                </a:tc>
                <a:tc>
                  <a:txBody>
                    <a:bodyPr/>
                    <a:lstStyle/>
                    <a:p>
                      <a:pPr algn="ctr" fontAlgn="ctr"/>
                      <a:r>
                        <a:rPr lang="fi-FI" sz="900" b="0" i="1" u="none" strike="noStrike">
                          <a:solidFill>
                            <a:srgbClr val="000000"/>
                          </a:solidFill>
                          <a:effectLst/>
                          <a:latin typeface="+mn-lt"/>
                        </a:rPr>
                        <a:t>21 %</a:t>
                      </a:r>
                    </a:p>
                  </a:txBody>
                  <a:tcPr marL="7620" marR="7620" marT="7620" marB="0" anchor="ctr"/>
                </a:tc>
                <a:tc>
                  <a:txBody>
                    <a:bodyPr/>
                    <a:lstStyle/>
                    <a:p>
                      <a:pPr algn="ctr" fontAlgn="ctr"/>
                      <a:r>
                        <a:rPr lang="fi-FI" sz="900" b="0" i="1" u="none" strike="noStrike" kern="1200" dirty="0">
                          <a:solidFill>
                            <a:srgbClr val="0070C0"/>
                          </a:solidFill>
                          <a:effectLst/>
                          <a:latin typeface="+mn-lt"/>
                          <a:ea typeface="+mn-ea"/>
                          <a:cs typeface="+mn-cs"/>
                        </a:rPr>
                        <a:t>29 %</a:t>
                      </a:r>
                    </a:p>
                  </a:txBody>
                  <a:tcPr marL="7620" marR="7620" marT="7620" marB="0" anchor="ctr"/>
                </a:tc>
                <a:tc>
                  <a:txBody>
                    <a:bodyPr/>
                    <a:lstStyle/>
                    <a:p>
                      <a:pPr algn="ctr" fontAlgn="ctr"/>
                      <a:r>
                        <a:rPr lang="fi-FI" sz="900" b="0" i="1" u="none" strike="noStrike" kern="1200" dirty="0">
                          <a:solidFill>
                            <a:srgbClr val="0070C0"/>
                          </a:solidFill>
                          <a:effectLst/>
                          <a:latin typeface="+mn-lt"/>
                          <a:ea typeface="+mn-ea"/>
                          <a:cs typeface="+mn-cs"/>
                        </a:rPr>
                        <a:t>30 %</a:t>
                      </a:r>
                    </a:p>
                  </a:txBody>
                  <a:tcPr marL="7620" marR="7620" marT="7620" marB="0" anchor="ctr"/>
                </a:tc>
                <a:tc>
                  <a:txBody>
                    <a:bodyPr/>
                    <a:lstStyle/>
                    <a:p>
                      <a:pPr algn="ctr" fontAlgn="ctr"/>
                      <a:r>
                        <a:rPr lang="fi-FI" sz="900" b="0" i="1" u="none" strike="noStrike">
                          <a:solidFill>
                            <a:srgbClr val="000000"/>
                          </a:solidFill>
                          <a:effectLst/>
                          <a:latin typeface="+mn-lt"/>
                        </a:rPr>
                        <a:t>25 %</a:t>
                      </a:r>
                    </a:p>
                  </a:txBody>
                  <a:tcPr marL="7620" marR="7620" marT="7620" marB="0" anchor="ctr"/>
                </a:tc>
                <a:tc>
                  <a:txBody>
                    <a:bodyPr/>
                    <a:lstStyle/>
                    <a:p>
                      <a:pPr algn="ctr" fontAlgn="ctr"/>
                      <a:r>
                        <a:rPr lang="fi-FI" sz="900" b="0" i="1" u="none" strike="noStrike" dirty="0">
                          <a:solidFill>
                            <a:srgbClr val="000000"/>
                          </a:solidFill>
                          <a:effectLst/>
                          <a:latin typeface="+mn-lt"/>
                        </a:rPr>
                        <a:t>23 %</a:t>
                      </a:r>
                    </a:p>
                  </a:txBody>
                  <a:tcPr marL="7620" marR="7620" marT="7620" marB="0" anchor="ctr"/>
                </a:tc>
                <a:extLst>
                  <a:ext uri="{0D108BD9-81ED-4DB2-BD59-A6C34878D82A}">
                    <a16:rowId xmlns:a16="http://schemas.microsoft.com/office/drawing/2014/main" val="3453848534"/>
                  </a:ext>
                </a:extLst>
              </a:tr>
            </a:tbl>
          </a:graphicData>
        </a:graphic>
      </p:graphicFrame>
    </p:spTree>
    <p:extLst>
      <p:ext uri="{BB962C8B-B14F-4D97-AF65-F5344CB8AC3E}">
        <p14:creationId xmlns:p14="http://schemas.microsoft.com/office/powerpoint/2010/main" val="383949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83806"/>
            <a:ext cx="9840093" cy="307777"/>
          </a:xfrm>
        </p:spPr>
        <p:txBody>
          <a:bodyPr/>
          <a:lstStyle/>
          <a:p>
            <a:r>
              <a:rPr lang="fi-FI" sz="1400" dirty="0">
                <a:solidFill>
                  <a:schemeClr val="bg1">
                    <a:lumMod val="50000"/>
                  </a:schemeClr>
                </a:solidFill>
              </a:rPr>
              <a:t>Mitä käyttämistäsi palveluista pidät erityisen hyödyllisenä?</a:t>
            </a:r>
            <a:endParaRPr lang="fi-FI" sz="14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a:t>
            </a:r>
            <a:r>
              <a:rPr lang="fi-FI" sz="900" dirty="0">
                <a:solidFill>
                  <a:schemeClr val="accent5">
                    <a:lumMod val="50000"/>
                  </a:schemeClr>
                </a:solidFill>
                <a:latin typeface="Arial"/>
              </a:rPr>
              <a:t>on käyttänyt kyseistä palvelua sähköntoimittajansa tarjoamana 12kk sisällä</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3787556833"/>
              </p:ext>
            </p:extLst>
          </p:nvPr>
        </p:nvGraphicFramePr>
        <p:xfrm>
          <a:off x="777600" y="1349406"/>
          <a:ext cx="10634400" cy="4698594"/>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8575828" y="4302034"/>
            <a:ext cx="3222593" cy="597532"/>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Sähköyhtiönsä tarjoamia kulutusseurantapalveluita käyttäneistä lähes yhdeksän kymmenestä piti palvelua erityisen hyödyllisenä. </a:t>
            </a:r>
          </a:p>
        </p:txBody>
      </p:sp>
      <p:sp>
        <p:nvSpPr>
          <p:cNvPr id="4" name="Tekstiruutu 3">
            <a:extLst>
              <a:ext uri="{FF2B5EF4-FFF2-40B4-BE49-F238E27FC236}">
                <a16:creationId xmlns:a16="http://schemas.microsoft.com/office/drawing/2014/main" id="{C134E035-ECD9-4D5A-AEF1-9EEB1F474472}"/>
              </a:ext>
            </a:extLst>
          </p:cNvPr>
          <p:cNvSpPr txBox="1"/>
          <p:nvPr/>
        </p:nvSpPr>
        <p:spPr>
          <a:xfrm>
            <a:off x="8575828" y="887741"/>
            <a:ext cx="2369812" cy="415498"/>
          </a:xfrm>
          <a:prstGeom prst="rect">
            <a:avLst/>
          </a:prstGeom>
          <a:noFill/>
        </p:spPr>
        <p:txBody>
          <a:bodyPr wrap="square" rtlCol="0">
            <a:spAutoFit/>
          </a:bodyPr>
          <a:lstStyle/>
          <a:p>
            <a:pPr algn="ctr"/>
            <a:r>
              <a:rPr lang="fi-FI" sz="1050" dirty="0">
                <a:solidFill>
                  <a:srgbClr val="C00000"/>
                </a:solidFill>
              </a:rPr>
              <a:t>HUOM! Osassa pieni havaintomäärä, N= alle 30</a:t>
            </a:r>
          </a:p>
        </p:txBody>
      </p:sp>
    </p:spTree>
    <p:extLst>
      <p:ext uri="{BB962C8B-B14F-4D97-AF65-F5344CB8AC3E}">
        <p14:creationId xmlns:p14="http://schemas.microsoft.com/office/powerpoint/2010/main" val="318108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1" y="904962"/>
            <a:ext cx="10381630" cy="276999"/>
          </a:xfrm>
        </p:spPr>
        <p:txBody>
          <a:bodyPr/>
          <a:lstStyle/>
          <a:p>
            <a:r>
              <a:rPr lang="fi-FI" sz="1200" dirty="0">
                <a:solidFill>
                  <a:schemeClr val="bg1">
                    <a:lumMod val="50000"/>
                  </a:schemeClr>
                </a:solidFill>
              </a:rPr>
              <a:t>Mitä näistä tahoista ensisijaisesti lähestyisit, jos olisit nyt hankkimassa seuraavia palveluja? (Sai valita useamman)</a:t>
            </a:r>
            <a:endParaRPr lang="fi-FI" sz="12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(KAIKKI, 1000</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3838229090"/>
              </p:ext>
            </p:extLst>
          </p:nvPr>
        </p:nvGraphicFramePr>
        <p:xfrm>
          <a:off x="777600" y="1373437"/>
          <a:ext cx="3519192" cy="2124365"/>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a:extLst>
              <a:ext uri="{FF2B5EF4-FFF2-40B4-BE49-F238E27FC236}">
                <a16:creationId xmlns:a16="http://schemas.microsoft.com/office/drawing/2014/main" id="{D613F385-C27D-4087-AB96-0C8CCB9464AA}"/>
              </a:ext>
            </a:extLst>
          </p:cNvPr>
          <p:cNvSpPr txBox="1"/>
          <p:nvPr/>
        </p:nvSpPr>
        <p:spPr>
          <a:xfrm>
            <a:off x="2823100" y="2175030"/>
            <a:ext cx="1154098" cy="338554"/>
          </a:xfrm>
          <a:prstGeom prst="rect">
            <a:avLst/>
          </a:prstGeom>
          <a:noFill/>
        </p:spPr>
        <p:txBody>
          <a:bodyPr wrap="square" rtlCol="0">
            <a:spAutoFit/>
          </a:bodyPr>
          <a:lstStyle/>
          <a:p>
            <a:pPr algn="ctr"/>
            <a:r>
              <a:rPr lang="fi-FI" sz="800" dirty="0">
                <a:solidFill>
                  <a:schemeClr val="accent6">
                    <a:lumMod val="50000"/>
                  </a:schemeClr>
                </a:solidFill>
              </a:rPr>
              <a:t>Energiankäytön neuvonta ja opastus</a:t>
            </a:r>
          </a:p>
        </p:txBody>
      </p:sp>
      <p:graphicFrame>
        <p:nvGraphicFramePr>
          <p:cNvPr id="10" name="Kaavio 9">
            <a:extLst>
              <a:ext uri="{FF2B5EF4-FFF2-40B4-BE49-F238E27FC236}">
                <a16:creationId xmlns:a16="http://schemas.microsoft.com/office/drawing/2014/main" id="{538BBFAF-BE59-4BCF-8AE7-CB0B4531B30F}"/>
              </a:ext>
            </a:extLst>
          </p:cNvPr>
          <p:cNvGraphicFramePr/>
          <p:nvPr>
            <p:extLst>
              <p:ext uri="{D42A27DB-BD31-4B8C-83A1-F6EECF244321}">
                <p14:modId xmlns:p14="http://schemas.microsoft.com/office/powerpoint/2010/main" val="2963859389"/>
              </p:ext>
            </p:extLst>
          </p:nvPr>
        </p:nvGraphicFramePr>
        <p:xfrm>
          <a:off x="4323427" y="1373437"/>
          <a:ext cx="3519192" cy="2124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Kaavio 10">
            <a:extLst>
              <a:ext uri="{FF2B5EF4-FFF2-40B4-BE49-F238E27FC236}">
                <a16:creationId xmlns:a16="http://schemas.microsoft.com/office/drawing/2014/main" id="{23AFAA99-E75B-41D0-BC7F-1527CF31C4FE}"/>
              </a:ext>
            </a:extLst>
          </p:cNvPr>
          <p:cNvGraphicFramePr/>
          <p:nvPr>
            <p:extLst>
              <p:ext uri="{D42A27DB-BD31-4B8C-83A1-F6EECF244321}">
                <p14:modId xmlns:p14="http://schemas.microsoft.com/office/powerpoint/2010/main" val="4250356420"/>
              </p:ext>
            </p:extLst>
          </p:nvPr>
        </p:nvGraphicFramePr>
        <p:xfrm>
          <a:off x="7895210" y="1359597"/>
          <a:ext cx="3519192" cy="21243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Kaavio 11">
            <a:extLst>
              <a:ext uri="{FF2B5EF4-FFF2-40B4-BE49-F238E27FC236}">
                <a16:creationId xmlns:a16="http://schemas.microsoft.com/office/drawing/2014/main" id="{46ED28DD-8E01-4827-8EBB-625D1945A914}"/>
              </a:ext>
            </a:extLst>
          </p:cNvPr>
          <p:cNvGraphicFramePr/>
          <p:nvPr>
            <p:extLst>
              <p:ext uri="{D42A27DB-BD31-4B8C-83A1-F6EECF244321}">
                <p14:modId xmlns:p14="http://schemas.microsoft.com/office/powerpoint/2010/main" val="1299681757"/>
              </p:ext>
            </p:extLst>
          </p:nvPr>
        </p:nvGraphicFramePr>
        <p:xfrm>
          <a:off x="777601" y="3674098"/>
          <a:ext cx="3519192" cy="21243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Kaavio 13">
            <a:extLst>
              <a:ext uri="{FF2B5EF4-FFF2-40B4-BE49-F238E27FC236}">
                <a16:creationId xmlns:a16="http://schemas.microsoft.com/office/drawing/2014/main" id="{D52AECA8-332D-4057-9C80-070CA4CE3393}"/>
              </a:ext>
            </a:extLst>
          </p:cNvPr>
          <p:cNvGraphicFramePr/>
          <p:nvPr>
            <p:extLst>
              <p:ext uri="{D42A27DB-BD31-4B8C-83A1-F6EECF244321}">
                <p14:modId xmlns:p14="http://schemas.microsoft.com/office/powerpoint/2010/main" val="542266897"/>
              </p:ext>
            </p:extLst>
          </p:nvPr>
        </p:nvGraphicFramePr>
        <p:xfrm>
          <a:off x="4323427" y="3681718"/>
          <a:ext cx="3519192" cy="21243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Kaavio 14">
            <a:extLst>
              <a:ext uri="{FF2B5EF4-FFF2-40B4-BE49-F238E27FC236}">
                <a16:creationId xmlns:a16="http://schemas.microsoft.com/office/drawing/2014/main" id="{1CEEBEEC-DBED-49E7-8C83-7EDB47D52008}"/>
              </a:ext>
            </a:extLst>
          </p:cNvPr>
          <p:cNvGraphicFramePr/>
          <p:nvPr>
            <p:extLst>
              <p:ext uri="{D42A27DB-BD31-4B8C-83A1-F6EECF244321}">
                <p14:modId xmlns:p14="http://schemas.microsoft.com/office/powerpoint/2010/main" val="3142741090"/>
              </p:ext>
            </p:extLst>
          </p:nvPr>
        </p:nvGraphicFramePr>
        <p:xfrm>
          <a:off x="7947801" y="3681718"/>
          <a:ext cx="3519192" cy="2124365"/>
        </p:xfrm>
        <a:graphic>
          <a:graphicData uri="http://schemas.openxmlformats.org/drawingml/2006/chart">
            <c:chart xmlns:c="http://schemas.openxmlformats.org/drawingml/2006/chart" xmlns:r="http://schemas.openxmlformats.org/officeDocument/2006/relationships" r:id="rId7"/>
          </a:graphicData>
        </a:graphic>
      </p:graphicFrame>
      <p:sp>
        <p:nvSpPr>
          <p:cNvPr id="16" name="Tekstiruutu 15">
            <a:extLst>
              <a:ext uri="{FF2B5EF4-FFF2-40B4-BE49-F238E27FC236}">
                <a16:creationId xmlns:a16="http://schemas.microsoft.com/office/drawing/2014/main" id="{38765C33-F735-46FB-BEE6-ADF916140C67}"/>
              </a:ext>
            </a:extLst>
          </p:cNvPr>
          <p:cNvSpPr txBox="1"/>
          <p:nvPr/>
        </p:nvSpPr>
        <p:spPr>
          <a:xfrm>
            <a:off x="10157469" y="4736280"/>
            <a:ext cx="1154098" cy="338554"/>
          </a:xfrm>
          <a:prstGeom prst="rect">
            <a:avLst/>
          </a:prstGeom>
          <a:noFill/>
        </p:spPr>
        <p:txBody>
          <a:bodyPr wrap="square" rtlCol="0">
            <a:spAutoFit/>
          </a:bodyPr>
          <a:lstStyle/>
          <a:p>
            <a:pPr algn="ctr"/>
            <a:r>
              <a:rPr lang="fi-FI" sz="800" dirty="0">
                <a:solidFill>
                  <a:schemeClr val="accent6">
                    <a:lumMod val="50000"/>
                  </a:schemeClr>
                </a:solidFill>
              </a:rPr>
              <a:t>Laitemyynti, kuten ilmalämpöpumput</a:t>
            </a:r>
          </a:p>
        </p:txBody>
      </p:sp>
      <p:sp>
        <p:nvSpPr>
          <p:cNvPr id="17" name="Tekstiruutu 16">
            <a:extLst>
              <a:ext uri="{FF2B5EF4-FFF2-40B4-BE49-F238E27FC236}">
                <a16:creationId xmlns:a16="http://schemas.microsoft.com/office/drawing/2014/main" id="{BF52DF35-FA32-412A-B576-C2195BE25CA3}"/>
              </a:ext>
            </a:extLst>
          </p:cNvPr>
          <p:cNvSpPr txBox="1"/>
          <p:nvPr/>
        </p:nvSpPr>
        <p:spPr>
          <a:xfrm>
            <a:off x="10123504" y="2266342"/>
            <a:ext cx="1154098" cy="338554"/>
          </a:xfrm>
          <a:prstGeom prst="rect">
            <a:avLst/>
          </a:prstGeom>
          <a:noFill/>
        </p:spPr>
        <p:txBody>
          <a:bodyPr wrap="square" rtlCol="0">
            <a:spAutoFit/>
          </a:bodyPr>
          <a:lstStyle/>
          <a:p>
            <a:pPr algn="ctr"/>
            <a:r>
              <a:rPr lang="fi-FI" sz="800" dirty="0">
                <a:solidFill>
                  <a:schemeClr val="accent6">
                    <a:lumMod val="50000"/>
                  </a:schemeClr>
                </a:solidFill>
              </a:rPr>
              <a:t>Sähköauton latauspalvelut</a:t>
            </a:r>
          </a:p>
        </p:txBody>
      </p:sp>
      <p:sp>
        <p:nvSpPr>
          <p:cNvPr id="18" name="Tekstiruutu 17">
            <a:extLst>
              <a:ext uri="{FF2B5EF4-FFF2-40B4-BE49-F238E27FC236}">
                <a16:creationId xmlns:a16="http://schemas.microsoft.com/office/drawing/2014/main" id="{1B38004E-D6B9-4E11-B192-3EC270D582E6}"/>
              </a:ext>
            </a:extLst>
          </p:cNvPr>
          <p:cNvSpPr txBox="1"/>
          <p:nvPr/>
        </p:nvSpPr>
        <p:spPr>
          <a:xfrm>
            <a:off x="6350494" y="4394767"/>
            <a:ext cx="1328690" cy="461665"/>
          </a:xfrm>
          <a:prstGeom prst="rect">
            <a:avLst/>
          </a:prstGeom>
          <a:noFill/>
        </p:spPr>
        <p:txBody>
          <a:bodyPr wrap="square" rtlCol="0">
            <a:spAutoFit/>
          </a:bodyPr>
          <a:lstStyle/>
          <a:p>
            <a:pPr algn="ctr"/>
            <a:r>
              <a:rPr lang="fi-FI" sz="800" dirty="0">
                <a:solidFill>
                  <a:schemeClr val="accent6">
                    <a:lumMod val="50000"/>
                  </a:schemeClr>
                </a:solidFill>
              </a:rPr>
              <a:t>Kysyntäjoustoon liittyvät palvelut, kuten lämmityksen ohjaus</a:t>
            </a:r>
          </a:p>
        </p:txBody>
      </p:sp>
      <p:sp>
        <p:nvSpPr>
          <p:cNvPr id="19" name="Tekstiruutu 18">
            <a:extLst>
              <a:ext uri="{FF2B5EF4-FFF2-40B4-BE49-F238E27FC236}">
                <a16:creationId xmlns:a16="http://schemas.microsoft.com/office/drawing/2014/main" id="{23BBDE86-AC29-480E-9A86-A9B4E8CDCB3A}"/>
              </a:ext>
            </a:extLst>
          </p:cNvPr>
          <p:cNvSpPr txBox="1"/>
          <p:nvPr/>
        </p:nvSpPr>
        <p:spPr>
          <a:xfrm>
            <a:off x="2901393" y="4299395"/>
            <a:ext cx="1316852" cy="584775"/>
          </a:xfrm>
          <a:prstGeom prst="rect">
            <a:avLst/>
          </a:prstGeom>
          <a:noFill/>
        </p:spPr>
        <p:txBody>
          <a:bodyPr wrap="square" rtlCol="0">
            <a:spAutoFit/>
          </a:bodyPr>
          <a:lstStyle/>
          <a:p>
            <a:pPr algn="ctr"/>
            <a:r>
              <a:rPr lang="fi-FI" sz="800" dirty="0">
                <a:solidFill>
                  <a:schemeClr val="accent6">
                    <a:lumMod val="50000"/>
                  </a:schemeClr>
                </a:solidFill>
              </a:rPr>
              <a:t>Pientuotantoon liittyvät palvelut, kuten paneelien myynti ja asennus, paneelien vuokraus</a:t>
            </a:r>
          </a:p>
        </p:txBody>
      </p:sp>
      <p:sp>
        <p:nvSpPr>
          <p:cNvPr id="20" name="Tekstiruutu 19">
            <a:extLst>
              <a:ext uri="{FF2B5EF4-FFF2-40B4-BE49-F238E27FC236}">
                <a16:creationId xmlns:a16="http://schemas.microsoft.com/office/drawing/2014/main" id="{517CF6F5-8A45-4CAF-8CAB-42A1D2E8C028}"/>
              </a:ext>
            </a:extLst>
          </p:cNvPr>
          <p:cNvSpPr txBox="1"/>
          <p:nvPr/>
        </p:nvSpPr>
        <p:spPr>
          <a:xfrm>
            <a:off x="6350494" y="2275283"/>
            <a:ext cx="1328690" cy="338554"/>
          </a:xfrm>
          <a:prstGeom prst="rect">
            <a:avLst/>
          </a:prstGeom>
          <a:noFill/>
        </p:spPr>
        <p:txBody>
          <a:bodyPr wrap="square" rtlCol="0">
            <a:spAutoFit/>
          </a:bodyPr>
          <a:lstStyle/>
          <a:p>
            <a:pPr algn="ctr"/>
            <a:r>
              <a:rPr lang="fi-FI" sz="800" dirty="0">
                <a:solidFill>
                  <a:schemeClr val="accent6">
                    <a:lumMod val="50000"/>
                  </a:schemeClr>
                </a:solidFill>
              </a:rPr>
              <a:t>Energian kulutusseurantapalvelut</a:t>
            </a:r>
          </a:p>
        </p:txBody>
      </p:sp>
      <p:sp>
        <p:nvSpPr>
          <p:cNvPr id="21" name="Puhekupla: Suorakulmio, kulmat pyöristettu 20">
            <a:extLst>
              <a:ext uri="{FF2B5EF4-FFF2-40B4-BE49-F238E27FC236}">
                <a16:creationId xmlns:a16="http://schemas.microsoft.com/office/drawing/2014/main" id="{822D0505-10FC-42C2-A2B2-F0603A5BA785}"/>
              </a:ext>
            </a:extLst>
          </p:cNvPr>
          <p:cNvSpPr/>
          <p:nvPr/>
        </p:nvSpPr>
        <p:spPr>
          <a:xfrm>
            <a:off x="2645546" y="6002439"/>
            <a:ext cx="6826928" cy="359460"/>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Laitemyynnissä sähkönmyyjä jää selvästi muiden tahojen (pl. teleoperaattorit) jälkeen. Pientuotantoon liittyvissä asioissa laitevalmistajat ovat myös sähköntoimittajan edellä, mutta muissa asioissa sähköntoimittaja on yleisin kontaktoitava taho. </a:t>
            </a:r>
          </a:p>
        </p:txBody>
      </p:sp>
    </p:spTree>
    <p:extLst>
      <p:ext uri="{BB962C8B-B14F-4D97-AF65-F5344CB8AC3E}">
        <p14:creationId xmlns:p14="http://schemas.microsoft.com/office/powerpoint/2010/main" val="2923695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33678"/>
            <a:ext cx="10634400" cy="261610"/>
          </a:xfrm>
        </p:spPr>
        <p:txBody>
          <a:bodyPr/>
          <a:lstStyle/>
          <a:p>
            <a:r>
              <a:rPr lang="fi-FI" sz="1100" dirty="0">
                <a:solidFill>
                  <a:schemeClr val="bg1">
                    <a:lumMod val="50000"/>
                  </a:schemeClr>
                </a:solidFill>
              </a:rPr>
              <a:t>Mitä näistä tahoista ensisijaisesti lähestyisit, jos olisit nyt hankkimassa seuraavia palveluja? (Sai valita useamman)</a:t>
            </a:r>
            <a:endParaRPr lang="fi-FI" sz="1100" b="0" dirty="0">
              <a:solidFill>
                <a:schemeClr val="bg1">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3278613633"/>
              </p:ext>
            </p:extLst>
          </p:nvPr>
        </p:nvGraphicFramePr>
        <p:xfrm>
          <a:off x="612559" y="1353049"/>
          <a:ext cx="10928409" cy="4523100"/>
        </p:xfrm>
        <a:graphic>
          <a:graphicData uri="http://schemas.openxmlformats.org/drawingml/2006/table">
            <a:tbl>
              <a:tblPr firstRow="1" bandRow="1">
                <a:tableStyleId>{9D7B26C5-4107-4FEC-AEDC-1716B250A1EF}</a:tableStyleId>
              </a:tblPr>
              <a:tblGrid>
                <a:gridCol w="2451621">
                  <a:extLst>
                    <a:ext uri="{9D8B030D-6E8A-4147-A177-3AD203B41FA5}">
                      <a16:colId xmlns:a16="http://schemas.microsoft.com/office/drawing/2014/main" val="20001"/>
                    </a:ext>
                  </a:extLst>
                </a:gridCol>
                <a:gridCol w="706399">
                  <a:extLst>
                    <a:ext uri="{9D8B030D-6E8A-4147-A177-3AD203B41FA5}">
                      <a16:colId xmlns:a16="http://schemas.microsoft.com/office/drawing/2014/main" val="20002"/>
                    </a:ext>
                  </a:extLst>
                </a:gridCol>
                <a:gridCol w="706399">
                  <a:extLst>
                    <a:ext uri="{9D8B030D-6E8A-4147-A177-3AD203B41FA5}">
                      <a16:colId xmlns:a16="http://schemas.microsoft.com/office/drawing/2014/main" val="20003"/>
                    </a:ext>
                  </a:extLst>
                </a:gridCol>
                <a:gridCol w="706399">
                  <a:extLst>
                    <a:ext uri="{9D8B030D-6E8A-4147-A177-3AD203B41FA5}">
                      <a16:colId xmlns:a16="http://schemas.microsoft.com/office/drawing/2014/main" val="20004"/>
                    </a:ext>
                  </a:extLst>
                </a:gridCol>
                <a:gridCol w="706399">
                  <a:extLst>
                    <a:ext uri="{9D8B030D-6E8A-4147-A177-3AD203B41FA5}">
                      <a16:colId xmlns:a16="http://schemas.microsoft.com/office/drawing/2014/main" val="1934860207"/>
                    </a:ext>
                  </a:extLst>
                </a:gridCol>
                <a:gridCol w="706399">
                  <a:extLst>
                    <a:ext uri="{9D8B030D-6E8A-4147-A177-3AD203B41FA5}">
                      <a16:colId xmlns:a16="http://schemas.microsoft.com/office/drawing/2014/main" val="1287172278"/>
                    </a:ext>
                  </a:extLst>
                </a:gridCol>
                <a:gridCol w="706399">
                  <a:extLst>
                    <a:ext uri="{9D8B030D-6E8A-4147-A177-3AD203B41FA5}">
                      <a16:colId xmlns:a16="http://schemas.microsoft.com/office/drawing/2014/main" val="20005"/>
                    </a:ext>
                  </a:extLst>
                </a:gridCol>
                <a:gridCol w="706399">
                  <a:extLst>
                    <a:ext uri="{9D8B030D-6E8A-4147-A177-3AD203B41FA5}">
                      <a16:colId xmlns:a16="http://schemas.microsoft.com/office/drawing/2014/main" val="20006"/>
                    </a:ext>
                  </a:extLst>
                </a:gridCol>
                <a:gridCol w="706399">
                  <a:extLst>
                    <a:ext uri="{9D8B030D-6E8A-4147-A177-3AD203B41FA5}">
                      <a16:colId xmlns:a16="http://schemas.microsoft.com/office/drawing/2014/main" val="20007"/>
                    </a:ext>
                  </a:extLst>
                </a:gridCol>
                <a:gridCol w="706399">
                  <a:extLst>
                    <a:ext uri="{9D8B030D-6E8A-4147-A177-3AD203B41FA5}">
                      <a16:colId xmlns:a16="http://schemas.microsoft.com/office/drawing/2014/main" val="1311163246"/>
                    </a:ext>
                  </a:extLst>
                </a:gridCol>
                <a:gridCol w="706399">
                  <a:extLst>
                    <a:ext uri="{9D8B030D-6E8A-4147-A177-3AD203B41FA5}">
                      <a16:colId xmlns:a16="http://schemas.microsoft.com/office/drawing/2014/main" val="3085685640"/>
                    </a:ext>
                  </a:extLst>
                </a:gridCol>
                <a:gridCol w="706399">
                  <a:extLst>
                    <a:ext uri="{9D8B030D-6E8A-4147-A177-3AD203B41FA5}">
                      <a16:colId xmlns:a16="http://schemas.microsoft.com/office/drawing/2014/main" val="4258705384"/>
                    </a:ext>
                  </a:extLst>
                </a:gridCol>
                <a:gridCol w="706399">
                  <a:extLst>
                    <a:ext uri="{9D8B030D-6E8A-4147-A177-3AD203B41FA5}">
                      <a16:colId xmlns:a16="http://schemas.microsoft.com/office/drawing/2014/main" val="3293771455"/>
                    </a:ext>
                  </a:extLst>
                </a:gridCol>
              </a:tblGrid>
              <a:tr h="289695">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KAIKKI (N=1000)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Nainen (N=511)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Mies </a:t>
                      </a:r>
                    </a:p>
                    <a:p>
                      <a:pPr algn="ctr" fontAlgn="ctr"/>
                      <a:r>
                        <a:rPr lang="fi-FI" sz="900" b="1" i="0" u="none" strike="noStrike" dirty="0">
                          <a:solidFill>
                            <a:srgbClr val="000000"/>
                          </a:solidFill>
                          <a:effectLst/>
                          <a:latin typeface="Arial" panose="020B0604020202020204" pitchFamily="34" charset="0"/>
                        </a:rPr>
                        <a:t>(N=489)</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18-29v (N=178)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30-39v (N=158)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40-49v (N=148)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50-59v (N=164)</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60v+ (N=351)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Helsinki-Uusimaa (N=301)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Etelä-Suomi (N=218)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Länsi-Suomi (N=250)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Pohjois- ja Itä-Suomi (N=232)</a:t>
                      </a:r>
                    </a:p>
                  </a:txBody>
                  <a:tcPr marL="7620" marR="7620" marT="7620" marB="0" anchor="ctr"/>
                </a:tc>
                <a:extLst>
                  <a:ext uri="{0D108BD9-81ED-4DB2-BD59-A6C34878D82A}">
                    <a16:rowId xmlns:a16="http://schemas.microsoft.com/office/drawing/2014/main" val="10000"/>
                  </a:ext>
                </a:extLst>
              </a:tr>
              <a:tr h="288000">
                <a:tc gridSpan="13">
                  <a:txBody>
                    <a:bodyPr/>
                    <a:lstStyle/>
                    <a:p>
                      <a:pPr algn="ctr" fontAlgn="ctr"/>
                      <a:r>
                        <a:rPr lang="fi-FI" sz="1100" b="1" i="0" u="none" strike="noStrike" dirty="0">
                          <a:solidFill>
                            <a:srgbClr val="000000"/>
                          </a:solidFill>
                          <a:effectLst/>
                          <a:latin typeface="Arial" panose="020B0604020202020204" pitchFamily="34" charset="0"/>
                        </a:rPr>
                        <a:t>Energiankäytön neuvonta ja opastus</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44 %</a:t>
                      </a:r>
                    </a:p>
                  </a:txBody>
                  <a:tcPr marL="7620" marR="7620" marT="7620" marB="0" anchor="ctr"/>
                </a:tc>
                <a:extLst>
                  <a:ext uri="{0D108BD9-81ED-4DB2-BD59-A6C34878D82A}">
                    <a16:rowId xmlns:a16="http://schemas.microsoft.com/office/drawing/2014/main" val="1509661090"/>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extLst>
                  <a:ext uri="{0D108BD9-81ED-4DB2-BD59-A6C34878D82A}">
                    <a16:rowId xmlns:a16="http://schemas.microsoft.com/office/drawing/2014/main" val="3989016150"/>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extLst>
                  <a:ext uri="{0D108BD9-81ED-4DB2-BD59-A6C34878D82A}">
                    <a16:rowId xmlns:a16="http://schemas.microsoft.com/office/drawing/2014/main" val="108221390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extLst>
                  <a:ext uri="{0D108BD9-81ED-4DB2-BD59-A6C34878D82A}">
                    <a16:rowId xmlns:a16="http://schemas.microsoft.com/office/drawing/2014/main" val="119357817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109119462"/>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extLst>
                  <a:ext uri="{0D108BD9-81ED-4DB2-BD59-A6C34878D82A}">
                    <a16:rowId xmlns:a16="http://schemas.microsoft.com/office/drawing/2014/main" val="3549493942"/>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extLst>
                  <a:ext uri="{0D108BD9-81ED-4DB2-BD59-A6C34878D82A}">
                    <a16:rowId xmlns:a16="http://schemas.microsoft.com/office/drawing/2014/main" val="1996178724"/>
                  </a:ext>
                </a:extLst>
              </a:tr>
              <a:tr h="288000">
                <a:tc gridSpan="13">
                  <a:txBody>
                    <a:bodyPr/>
                    <a:lstStyle/>
                    <a:p>
                      <a:pPr algn="ctr" fontAlgn="ctr"/>
                      <a:r>
                        <a:rPr lang="fi-FI" sz="1100" b="1" i="0" u="none" strike="noStrike" kern="1200" dirty="0">
                          <a:solidFill>
                            <a:srgbClr val="000000"/>
                          </a:solidFill>
                          <a:effectLst/>
                          <a:latin typeface="Arial" panose="020B0604020202020204" pitchFamily="34" charset="0"/>
                          <a:ea typeface="+mn-ea"/>
                          <a:cs typeface="+mn-cs"/>
                        </a:rPr>
                        <a:t>Energian kulutusseurantapalvelut</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373966128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61 %</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242166912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extLst>
                  <a:ext uri="{0D108BD9-81ED-4DB2-BD59-A6C34878D82A}">
                    <a16:rowId xmlns:a16="http://schemas.microsoft.com/office/drawing/2014/main" val="10006"/>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extLst>
                  <a:ext uri="{0D108BD9-81ED-4DB2-BD59-A6C34878D82A}">
                    <a16:rowId xmlns:a16="http://schemas.microsoft.com/office/drawing/2014/main" val="10007"/>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extLst>
                  <a:ext uri="{0D108BD9-81ED-4DB2-BD59-A6C34878D82A}">
                    <a16:rowId xmlns:a16="http://schemas.microsoft.com/office/drawing/2014/main" val="949611991"/>
                  </a:ext>
                </a:extLst>
              </a:tr>
            </a:tbl>
          </a:graphicData>
        </a:graphic>
      </p:graphicFrame>
    </p:spTree>
    <p:extLst>
      <p:ext uri="{BB962C8B-B14F-4D97-AF65-F5344CB8AC3E}">
        <p14:creationId xmlns:p14="http://schemas.microsoft.com/office/powerpoint/2010/main" val="2576607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33678"/>
            <a:ext cx="10634400" cy="261610"/>
          </a:xfrm>
        </p:spPr>
        <p:txBody>
          <a:bodyPr/>
          <a:lstStyle/>
          <a:p>
            <a:r>
              <a:rPr lang="fi-FI" sz="1100" dirty="0">
                <a:solidFill>
                  <a:schemeClr val="bg1">
                    <a:lumMod val="50000"/>
                  </a:schemeClr>
                </a:solidFill>
              </a:rPr>
              <a:t>Mitä näistä tahoista ensisijaisesti lähestyisit, jos olisit nyt hankkimassa seuraavia palveluja? (Sai valita useamman)</a:t>
            </a:r>
            <a:endParaRPr lang="fi-FI" sz="1100" b="0" dirty="0">
              <a:solidFill>
                <a:schemeClr val="bg1">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2631339472"/>
              </p:ext>
            </p:extLst>
          </p:nvPr>
        </p:nvGraphicFramePr>
        <p:xfrm>
          <a:off x="612559" y="1353049"/>
          <a:ext cx="10928409" cy="4523100"/>
        </p:xfrm>
        <a:graphic>
          <a:graphicData uri="http://schemas.openxmlformats.org/drawingml/2006/table">
            <a:tbl>
              <a:tblPr firstRow="1" bandRow="1">
                <a:tableStyleId>{9D7B26C5-4107-4FEC-AEDC-1716B250A1EF}</a:tableStyleId>
              </a:tblPr>
              <a:tblGrid>
                <a:gridCol w="2451621">
                  <a:extLst>
                    <a:ext uri="{9D8B030D-6E8A-4147-A177-3AD203B41FA5}">
                      <a16:colId xmlns:a16="http://schemas.microsoft.com/office/drawing/2014/main" val="20001"/>
                    </a:ext>
                  </a:extLst>
                </a:gridCol>
                <a:gridCol w="706399">
                  <a:extLst>
                    <a:ext uri="{9D8B030D-6E8A-4147-A177-3AD203B41FA5}">
                      <a16:colId xmlns:a16="http://schemas.microsoft.com/office/drawing/2014/main" val="20002"/>
                    </a:ext>
                  </a:extLst>
                </a:gridCol>
                <a:gridCol w="706399">
                  <a:extLst>
                    <a:ext uri="{9D8B030D-6E8A-4147-A177-3AD203B41FA5}">
                      <a16:colId xmlns:a16="http://schemas.microsoft.com/office/drawing/2014/main" val="20003"/>
                    </a:ext>
                  </a:extLst>
                </a:gridCol>
                <a:gridCol w="706399">
                  <a:extLst>
                    <a:ext uri="{9D8B030D-6E8A-4147-A177-3AD203B41FA5}">
                      <a16:colId xmlns:a16="http://schemas.microsoft.com/office/drawing/2014/main" val="20004"/>
                    </a:ext>
                  </a:extLst>
                </a:gridCol>
                <a:gridCol w="706399">
                  <a:extLst>
                    <a:ext uri="{9D8B030D-6E8A-4147-A177-3AD203B41FA5}">
                      <a16:colId xmlns:a16="http://schemas.microsoft.com/office/drawing/2014/main" val="1934860207"/>
                    </a:ext>
                  </a:extLst>
                </a:gridCol>
                <a:gridCol w="706399">
                  <a:extLst>
                    <a:ext uri="{9D8B030D-6E8A-4147-A177-3AD203B41FA5}">
                      <a16:colId xmlns:a16="http://schemas.microsoft.com/office/drawing/2014/main" val="1287172278"/>
                    </a:ext>
                  </a:extLst>
                </a:gridCol>
                <a:gridCol w="706399">
                  <a:extLst>
                    <a:ext uri="{9D8B030D-6E8A-4147-A177-3AD203B41FA5}">
                      <a16:colId xmlns:a16="http://schemas.microsoft.com/office/drawing/2014/main" val="20005"/>
                    </a:ext>
                  </a:extLst>
                </a:gridCol>
                <a:gridCol w="706399">
                  <a:extLst>
                    <a:ext uri="{9D8B030D-6E8A-4147-A177-3AD203B41FA5}">
                      <a16:colId xmlns:a16="http://schemas.microsoft.com/office/drawing/2014/main" val="20006"/>
                    </a:ext>
                  </a:extLst>
                </a:gridCol>
                <a:gridCol w="706399">
                  <a:extLst>
                    <a:ext uri="{9D8B030D-6E8A-4147-A177-3AD203B41FA5}">
                      <a16:colId xmlns:a16="http://schemas.microsoft.com/office/drawing/2014/main" val="20007"/>
                    </a:ext>
                  </a:extLst>
                </a:gridCol>
                <a:gridCol w="706399">
                  <a:extLst>
                    <a:ext uri="{9D8B030D-6E8A-4147-A177-3AD203B41FA5}">
                      <a16:colId xmlns:a16="http://schemas.microsoft.com/office/drawing/2014/main" val="1311163246"/>
                    </a:ext>
                  </a:extLst>
                </a:gridCol>
                <a:gridCol w="706399">
                  <a:extLst>
                    <a:ext uri="{9D8B030D-6E8A-4147-A177-3AD203B41FA5}">
                      <a16:colId xmlns:a16="http://schemas.microsoft.com/office/drawing/2014/main" val="3085685640"/>
                    </a:ext>
                  </a:extLst>
                </a:gridCol>
                <a:gridCol w="706399">
                  <a:extLst>
                    <a:ext uri="{9D8B030D-6E8A-4147-A177-3AD203B41FA5}">
                      <a16:colId xmlns:a16="http://schemas.microsoft.com/office/drawing/2014/main" val="4258705384"/>
                    </a:ext>
                  </a:extLst>
                </a:gridCol>
                <a:gridCol w="706399">
                  <a:extLst>
                    <a:ext uri="{9D8B030D-6E8A-4147-A177-3AD203B41FA5}">
                      <a16:colId xmlns:a16="http://schemas.microsoft.com/office/drawing/2014/main" val="3293771455"/>
                    </a:ext>
                  </a:extLst>
                </a:gridCol>
              </a:tblGrid>
              <a:tr h="289695">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KAIKKI (N=1000)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Nainen (N=511)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Mies </a:t>
                      </a:r>
                    </a:p>
                    <a:p>
                      <a:pPr algn="ctr" fontAlgn="ctr"/>
                      <a:r>
                        <a:rPr lang="fi-FI" sz="900" b="1" i="0" u="none" strike="noStrike" dirty="0">
                          <a:solidFill>
                            <a:srgbClr val="000000"/>
                          </a:solidFill>
                          <a:effectLst/>
                          <a:latin typeface="Arial" panose="020B0604020202020204" pitchFamily="34" charset="0"/>
                        </a:rPr>
                        <a:t>(N=489)</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18-29v (N=178)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30-39v (N=158)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40-49v (N=148)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50-59v (N=164)</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60v+ (N=351)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Helsinki-Uusimaa (N=301)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Etelä-Suomi (N=218)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Länsi-Suomi (N=250)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Pohjois- ja Itä-Suomi (N=232)</a:t>
                      </a:r>
                    </a:p>
                  </a:txBody>
                  <a:tcPr marL="7620" marR="7620" marT="7620" marB="0" anchor="ctr"/>
                </a:tc>
                <a:extLst>
                  <a:ext uri="{0D108BD9-81ED-4DB2-BD59-A6C34878D82A}">
                    <a16:rowId xmlns:a16="http://schemas.microsoft.com/office/drawing/2014/main" val="10000"/>
                  </a:ext>
                </a:extLst>
              </a:tr>
              <a:tr h="288000">
                <a:tc gridSpan="13">
                  <a:txBody>
                    <a:bodyPr/>
                    <a:lstStyle/>
                    <a:p>
                      <a:pPr algn="ctr" fontAlgn="ctr"/>
                      <a:r>
                        <a:rPr lang="fi-FI" sz="1100" b="1" i="0" u="none" strike="noStrike" dirty="0">
                          <a:solidFill>
                            <a:srgbClr val="000000"/>
                          </a:solidFill>
                          <a:effectLst/>
                          <a:latin typeface="Arial" panose="020B0604020202020204" pitchFamily="34" charset="0"/>
                        </a:rPr>
                        <a:t>Sähköauton latauspalvelut</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extLst>
                  <a:ext uri="{0D108BD9-81ED-4DB2-BD59-A6C34878D82A}">
                    <a16:rowId xmlns:a16="http://schemas.microsoft.com/office/drawing/2014/main" val="1509661090"/>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extLst>
                  <a:ext uri="{0D108BD9-81ED-4DB2-BD59-A6C34878D82A}">
                    <a16:rowId xmlns:a16="http://schemas.microsoft.com/office/drawing/2014/main" val="3989016150"/>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extLst>
                  <a:ext uri="{0D108BD9-81ED-4DB2-BD59-A6C34878D82A}">
                    <a16:rowId xmlns:a16="http://schemas.microsoft.com/office/drawing/2014/main" val="108221390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extLst>
                  <a:ext uri="{0D108BD9-81ED-4DB2-BD59-A6C34878D82A}">
                    <a16:rowId xmlns:a16="http://schemas.microsoft.com/office/drawing/2014/main" val="119357817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extLst>
                  <a:ext uri="{0D108BD9-81ED-4DB2-BD59-A6C34878D82A}">
                    <a16:rowId xmlns:a16="http://schemas.microsoft.com/office/drawing/2014/main" val="109119462"/>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3549493942"/>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40 %</a:t>
                      </a:r>
                    </a:p>
                  </a:txBody>
                  <a:tcPr marL="7620" marR="7620" marT="7620" marB="0" anchor="ctr"/>
                </a:tc>
                <a:extLst>
                  <a:ext uri="{0D108BD9-81ED-4DB2-BD59-A6C34878D82A}">
                    <a16:rowId xmlns:a16="http://schemas.microsoft.com/office/drawing/2014/main" val="1996178724"/>
                  </a:ext>
                </a:extLst>
              </a:tr>
              <a:tr h="288000">
                <a:tc gridSpan="13">
                  <a:txBody>
                    <a:bodyPr/>
                    <a:lstStyle/>
                    <a:p>
                      <a:pPr algn="ctr" fontAlgn="ctr"/>
                      <a:r>
                        <a:rPr lang="fi-FI" sz="1100" b="1" i="0" u="none" strike="noStrike" kern="1200" dirty="0">
                          <a:solidFill>
                            <a:srgbClr val="000000"/>
                          </a:solidFill>
                          <a:effectLst/>
                          <a:latin typeface="Arial" panose="020B0604020202020204" pitchFamily="34" charset="0"/>
                          <a:ea typeface="+mn-ea"/>
                          <a:cs typeface="+mn-cs"/>
                        </a:rPr>
                        <a:t>Pientuotantoon liittyvät palvelut, kuten paneelien myynti ja asennus, paneelien vuokraus</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373966128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extLst>
                  <a:ext uri="{0D108BD9-81ED-4DB2-BD59-A6C34878D82A}">
                    <a16:rowId xmlns:a16="http://schemas.microsoft.com/office/drawing/2014/main" val="242166912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extLst>
                  <a:ext uri="{0D108BD9-81ED-4DB2-BD59-A6C34878D82A}">
                    <a16:rowId xmlns:a16="http://schemas.microsoft.com/office/drawing/2014/main" val="10006"/>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extLst>
                  <a:ext uri="{0D108BD9-81ED-4DB2-BD59-A6C34878D82A}">
                    <a16:rowId xmlns:a16="http://schemas.microsoft.com/office/drawing/2014/main" val="10007"/>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extLst>
                  <a:ext uri="{0D108BD9-81ED-4DB2-BD59-A6C34878D82A}">
                    <a16:rowId xmlns:a16="http://schemas.microsoft.com/office/drawing/2014/main" val="949611991"/>
                  </a:ext>
                </a:extLst>
              </a:tr>
            </a:tbl>
          </a:graphicData>
        </a:graphic>
      </p:graphicFrame>
    </p:spTree>
    <p:extLst>
      <p:ext uri="{BB962C8B-B14F-4D97-AF65-F5344CB8AC3E}">
        <p14:creationId xmlns:p14="http://schemas.microsoft.com/office/powerpoint/2010/main" val="1179872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33678"/>
            <a:ext cx="10634400" cy="261610"/>
          </a:xfrm>
        </p:spPr>
        <p:txBody>
          <a:bodyPr/>
          <a:lstStyle/>
          <a:p>
            <a:r>
              <a:rPr lang="fi-FI" sz="1100" dirty="0">
                <a:solidFill>
                  <a:schemeClr val="bg1">
                    <a:lumMod val="50000"/>
                  </a:schemeClr>
                </a:solidFill>
              </a:rPr>
              <a:t>Mitä näistä tahoista ensisijaisesti lähestyisit, jos olisit nyt hankkimassa seuraavia palveluja? (Sai valita useamman)</a:t>
            </a:r>
            <a:endParaRPr lang="fi-FI" sz="1100" b="0" dirty="0">
              <a:solidFill>
                <a:schemeClr val="bg1">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709863471"/>
              </p:ext>
            </p:extLst>
          </p:nvPr>
        </p:nvGraphicFramePr>
        <p:xfrm>
          <a:off x="612559" y="1353049"/>
          <a:ext cx="10928409" cy="4523100"/>
        </p:xfrm>
        <a:graphic>
          <a:graphicData uri="http://schemas.openxmlformats.org/drawingml/2006/table">
            <a:tbl>
              <a:tblPr firstRow="1" bandRow="1">
                <a:tableStyleId>{9D7B26C5-4107-4FEC-AEDC-1716B250A1EF}</a:tableStyleId>
              </a:tblPr>
              <a:tblGrid>
                <a:gridCol w="2451621">
                  <a:extLst>
                    <a:ext uri="{9D8B030D-6E8A-4147-A177-3AD203B41FA5}">
                      <a16:colId xmlns:a16="http://schemas.microsoft.com/office/drawing/2014/main" val="20001"/>
                    </a:ext>
                  </a:extLst>
                </a:gridCol>
                <a:gridCol w="706399">
                  <a:extLst>
                    <a:ext uri="{9D8B030D-6E8A-4147-A177-3AD203B41FA5}">
                      <a16:colId xmlns:a16="http://schemas.microsoft.com/office/drawing/2014/main" val="20002"/>
                    </a:ext>
                  </a:extLst>
                </a:gridCol>
                <a:gridCol w="706399">
                  <a:extLst>
                    <a:ext uri="{9D8B030D-6E8A-4147-A177-3AD203B41FA5}">
                      <a16:colId xmlns:a16="http://schemas.microsoft.com/office/drawing/2014/main" val="20003"/>
                    </a:ext>
                  </a:extLst>
                </a:gridCol>
                <a:gridCol w="706399">
                  <a:extLst>
                    <a:ext uri="{9D8B030D-6E8A-4147-A177-3AD203B41FA5}">
                      <a16:colId xmlns:a16="http://schemas.microsoft.com/office/drawing/2014/main" val="20004"/>
                    </a:ext>
                  </a:extLst>
                </a:gridCol>
                <a:gridCol w="706399">
                  <a:extLst>
                    <a:ext uri="{9D8B030D-6E8A-4147-A177-3AD203B41FA5}">
                      <a16:colId xmlns:a16="http://schemas.microsoft.com/office/drawing/2014/main" val="1934860207"/>
                    </a:ext>
                  </a:extLst>
                </a:gridCol>
                <a:gridCol w="706399">
                  <a:extLst>
                    <a:ext uri="{9D8B030D-6E8A-4147-A177-3AD203B41FA5}">
                      <a16:colId xmlns:a16="http://schemas.microsoft.com/office/drawing/2014/main" val="1287172278"/>
                    </a:ext>
                  </a:extLst>
                </a:gridCol>
                <a:gridCol w="706399">
                  <a:extLst>
                    <a:ext uri="{9D8B030D-6E8A-4147-A177-3AD203B41FA5}">
                      <a16:colId xmlns:a16="http://schemas.microsoft.com/office/drawing/2014/main" val="20005"/>
                    </a:ext>
                  </a:extLst>
                </a:gridCol>
                <a:gridCol w="706399">
                  <a:extLst>
                    <a:ext uri="{9D8B030D-6E8A-4147-A177-3AD203B41FA5}">
                      <a16:colId xmlns:a16="http://schemas.microsoft.com/office/drawing/2014/main" val="20006"/>
                    </a:ext>
                  </a:extLst>
                </a:gridCol>
                <a:gridCol w="706399">
                  <a:extLst>
                    <a:ext uri="{9D8B030D-6E8A-4147-A177-3AD203B41FA5}">
                      <a16:colId xmlns:a16="http://schemas.microsoft.com/office/drawing/2014/main" val="20007"/>
                    </a:ext>
                  </a:extLst>
                </a:gridCol>
                <a:gridCol w="706399">
                  <a:extLst>
                    <a:ext uri="{9D8B030D-6E8A-4147-A177-3AD203B41FA5}">
                      <a16:colId xmlns:a16="http://schemas.microsoft.com/office/drawing/2014/main" val="1311163246"/>
                    </a:ext>
                  </a:extLst>
                </a:gridCol>
                <a:gridCol w="706399">
                  <a:extLst>
                    <a:ext uri="{9D8B030D-6E8A-4147-A177-3AD203B41FA5}">
                      <a16:colId xmlns:a16="http://schemas.microsoft.com/office/drawing/2014/main" val="3085685640"/>
                    </a:ext>
                  </a:extLst>
                </a:gridCol>
                <a:gridCol w="706399">
                  <a:extLst>
                    <a:ext uri="{9D8B030D-6E8A-4147-A177-3AD203B41FA5}">
                      <a16:colId xmlns:a16="http://schemas.microsoft.com/office/drawing/2014/main" val="4258705384"/>
                    </a:ext>
                  </a:extLst>
                </a:gridCol>
                <a:gridCol w="706399">
                  <a:extLst>
                    <a:ext uri="{9D8B030D-6E8A-4147-A177-3AD203B41FA5}">
                      <a16:colId xmlns:a16="http://schemas.microsoft.com/office/drawing/2014/main" val="3293771455"/>
                    </a:ext>
                  </a:extLst>
                </a:gridCol>
              </a:tblGrid>
              <a:tr h="289695">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KAIKKI (N=1000)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Nainen (N=511)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Mies </a:t>
                      </a:r>
                    </a:p>
                    <a:p>
                      <a:pPr algn="ctr" fontAlgn="ctr"/>
                      <a:r>
                        <a:rPr lang="fi-FI" sz="900" b="1" i="0" u="none" strike="noStrike" dirty="0">
                          <a:solidFill>
                            <a:srgbClr val="000000"/>
                          </a:solidFill>
                          <a:effectLst/>
                          <a:latin typeface="Arial" panose="020B0604020202020204" pitchFamily="34" charset="0"/>
                        </a:rPr>
                        <a:t>(N=489)</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18-29v (N=178)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30-39v (N=158)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40-49v (N=148)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50-59v (N=164)</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60v+ (N=351)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Helsinki-Uusimaa (N=301)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Etelä-Suomi (N=218)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Länsi-Suomi (N=250)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Pohjois- ja Itä-Suomi (N=232)</a:t>
                      </a:r>
                    </a:p>
                  </a:txBody>
                  <a:tcPr marL="7620" marR="7620" marT="7620" marB="0" anchor="ctr"/>
                </a:tc>
                <a:extLst>
                  <a:ext uri="{0D108BD9-81ED-4DB2-BD59-A6C34878D82A}">
                    <a16:rowId xmlns:a16="http://schemas.microsoft.com/office/drawing/2014/main" val="10000"/>
                  </a:ext>
                </a:extLst>
              </a:tr>
              <a:tr h="288000">
                <a:tc gridSpan="13">
                  <a:txBody>
                    <a:bodyPr/>
                    <a:lstStyle/>
                    <a:p>
                      <a:pPr algn="ctr" fontAlgn="ctr"/>
                      <a:r>
                        <a:rPr lang="fi-FI" sz="1100" b="1" i="0" u="none" strike="noStrike" dirty="0">
                          <a:solidFill>
                            <a:srgbClr val="000000"/>
                          </a:solidFill>
                          <a:effectLst/>
                          <a:latin typeface="Arial" panose="020B0604020202020204" pitchFamily="34" charset="0"/>
                        </a:rPr>
                        <a:t>Kysyntäjoustoon liittyvät palvelut, kuten lämmityksen ohjaus</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extLst>
                  <a:ext uri="{0D108BD9-81ED-4DB2-BD59-A6C34878D82A}">
                    <a16:rowId xmlns:a16="http://schemas.microsoft.com/office/drawing/2014/main" val="1509661090"/>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extLst>
                  <a:ext uri="{0D108BD9-81ED-4DB2-BD59-A6C34878D82A}">
                    <a16:rowId xmlns:a16="http://schemas.microsoft.com/office/drawing/2014/main" val="3989016150"/>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extLst>
                  <a:ext uri="{0D108BD9-81ED-4DB2-BD59-A6C34878D82A}">
                    <a16:rowId xmlns:a16="http://schemas.microsoft.com/office/drawing/2014/main" val="108221390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extLst>
                  <a:ext uri="{0D108BD9-81ED-4DB2-BD59-A6C34878D82A}">
                    <a16:rowId xmlns:a16="http://schemas.microsoft.com/office/drawing/2014/main" val="119357817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extLst>
                  <a:ext uri="{0D108BD9-81ED-4DB2-BD59-A6C34878D82A}">
                    <a16:rowId xmlns:a16="http://schemas.microsoft.com/office/drawing/2014/main" val="109119462"/>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extLst>
                  <a:ext uri="{0D108BD9-81ED-4DB2-BD59-A6C34878D82A}">
                    <a16:rowId xmlns:a16="http://schemas.microsoft.com/office/drawing/2014/main" val="3549493942"/>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extLst>
                  <a:ext uri="{0D108BD9-81ED-4DB2-BD59-A6C34878D82A}">
                    <a16:rowId xmlns:a16="http://schemas.microsoft.com/office/drawing/2014/main" val="1996178724"/>
                  </a:ext>
                </a:extLst>
              </a:tr>
              <a:tr h="288000">
                <a:tc gridSpan="13">
                  <a:txBody>
                    <a:bodyPr/>
                    <a:lstStyle/>
                    <a:p>
                      <a:pPr algn="ctr" fontAlgn="ctr"/>
                      <a:r>
                        <a:rPr lang="fi-FI" sz="1100" b="1" i="0" u="none" strike="noStrike" kern="1200" dirty="0">
                          <a:solidFill>
                            <a:srgbClr val="000000"/>
                          </a:solidFill>
                          <a:effectLst/>
                          <a:latin typeface="Arial" panose="020B0604020202020204" pitchFamily="34" charset="0"/>
                          <a:ea typeface="+mn-ea"/>
                          <a:cs typeface="+mn-cs"/>
                        </a:rPr>
                        <a:t>Laitemyynti, kuten ilmalämpöpumput</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373966128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34 %</a:t>
                      </a:r>
                    </a:p>
                  </a:txBody>
                  <a:tcPr marL="7620" marR="7620" marT="7620" marB="0" anchor="ctr"/>
                </a:tc>
                <a:extLst>
                  <a:ext uri="{0D108BD9-81ED-4DB2-BD59-A6C34878D82A}">
                    <a16:rowId xmlns:a16="http://schemas.microsoft.com/office/drawing/2014/main" val="242166912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extLst>
                  <a:ext uri="{0D108BD9-81ED-4DB2-BD59-A6C34878D82A}">
                    <a16:rowId xmlns:a16="http://schemas.microsoft.com/office/drawing/2014/main" val="10006"/>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extLst>
                  <a:ext uri="{0D108BD9-81ED-4DB2-BD59-A6C34878D82A}">
                    <a16:rowId xmlns:a16="http://schemas.microsoft.com/office/drawing/2014/main" val="10007"/>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extLst>
                  <a:ext uri="{0D108BD9-81ED-4DB2-BD59-A6C34878D82A}">
                    <a16:rowId xmlns:a16="http://schemas.microsoft.com/office/drawing/2014/main" val="949611991"/>
                  </a:ext>
                </a:extLst>
              </a:tr>
            </a:tbl>
          </a:graphicData>
        </a:graphic>
      </p:graphicFrame>
    </p:spTree>
    <p:extLst>
      <p:ext uri="{BB962C8B-B14F-4D97-AF65-F5344CB8AC3E}">
        <p14:creationId xmlns:p14="http://schemas.microsoft.com/office/powerpoint/2010/main" val="2719633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33678"/>
            <a:ext cx="10634400" cy="261610"/>
          </a:xfrm>
        </p:spPr>
        <p:txBody>
          <a:bodyPr/>
          <a:lstStyle/>
          <a:p>
            <a:r>
              <a:rPr lang="fi-FI" sz="1100" dirty="0">
                <a:solidFill>
                  <a:schemeClr val="bg1">
                    <a:lumMod val="50000"/>
                  </a:schemeClr>
                </a:solidFill>
              </a:rPr>
              <a:t>Mitä näistä tahoista ensisijaisesti lähestyisit, jos olisit nyt hankkimassa seuraavia palveluja? (Sai valita useamman)</a:t>
            </a:r>
            <a:endParaRPr lang="fi-FI" sz="1100" b="0" dirty="0">
              <a:solidFill>
                <a:schemeClr val="bg1">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2329867139"/>
              </p:ext>
            </p:extLst>
          </p:nvPr>
        </p:nvGraphicFramePr>
        <p:xfrm>
          <a:off x="612559" y="1353049"/>
          <a:ext cx="10799440" cy="4464000"/>
        </p:xfrm>
        <a:graphic>
          <a:graphicData uri="http://schemas.openxmlformats.org/drawingml/2006/table">
            <a:tbl>
              <a:tblPr firstRow="1" bandRow="1">
                <a:tableStyleId>{9D7B26C5-4107-4FEC-AEDC-1716B250A1EF}</a:tableStyleId>
              </a:tblPr>
              <a:tblGrid>
                <a:gridCol w="5017064">
                  <a:extLst>
                    <a:ext uri="{9D8B030D-6E8A-4147-A177-3AD203B41FA5}">
                      <a16:colId xmlns:a16="http://schemas.microsoft.com/office/drawing/2014/main" val="20001"/>
                    </a:ext>
                  </a:extLst>
                </a:gridCol>
                <a:gridCol w="1445594">
                  <a:extLst>
                    <a:ext uri="{9D8B030D-6E8A-4147-A177-3AD203B41FA5}">
                      <a16:colId xmlns:a16="http://schemas.microsoft.com/office/drawing/2014/main" val="20002"/>
                    </a:ext>
                  </a:extLst>
                </a:gridCol>
                <a:gridCol w="1445594">
                  <a:extLst>
                    <a:ext uri="{9D8B030D-6E8A-4147-A177-3AD203B41FA5}">
                      <a16:colId xmlns:a16="http://schemas.microsoft.com/office/drawing/2014/main" val="20003"/>
                    </a:ext>
                  </a:extLst>
                </a:gridCol>
                <a:gridCol w="1445594">
                  <a:extLst>
                    <a:ext uri="{9D8B030D-6E8A-4147-A177-3AD203B41FA5}">
                      <a16:colId xmlns:a16="http://schemas.microsoft.com/office/drawing/2014/main" val="20004"/>
                    </a:ext>
                  </a:extLst>
                </a:gridCol>
                <a:gridCol w="1445594">
                  <a:extLst>
                    <a:ext uri="{9D8B030D-6E8A-4147-A177-3AD203B41FA5}">
                      <a16:colId xmlns:a16="http://schemas.microsoft.com/office/drawing/2014/main" val="1934860207"/>
                    </a:ext>
                  </a:extLst>
                </a:gridCol>
              </a:tblGrid>
              <a:tr h="360000">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KAIKKI </a:t>
                      </a:r>
                    </a:p>
                    <a:p>
                      <a:pPr algn="ctr" fontAlgn="ctr"/>
                      <a:r>
                        <a:rPr lang="fi-FI" sz="900" b="1" i="0" u="none" strike="noStrike" dirty="0">
                          <a:solidFill>
                            <a:srgbClr val="000000"/>
                          </a:solidFill>
                          <a:effectLst/>
                          <a:latin typeface="Arial" panose="020B0604020202020204" pitchFamily="34" charset="0"/>
                        </a:rPr>
                        <a:t>(N=1000)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Edelläkävijät </a:t>
                      </a:r>
                    </a:p>
                    <a:p>
                      <a:pPr algn="ctr" fontAlgn="ctr"/>
                      <a:r>
                        <a:rPr lang="fi-FI" sz="900" b="1" i="0" u="none" strike="noStrike" dirty="0">
                          <a:solidFill>
                            <a:srgbClr val="000000"/>
                          </a:solidFill>
                          <a:effectLst/>
                          <a:latin typeface="Arial" panose="020B0604020202020204" pitchFamily="34" charset="0"/>
                        </a:rPr>
                        <a:t>(N=252)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Tarkkailijat </a:t>
                      </a:r>
                    </a:p>
                    <a:p>
                      <a:pPr algn="ctr" fontAlgn="ctr"/>
                      <a:r>
                        <a:rPr lang="fi-FI" sz="900" b="1" i="0" u="none" strike="noStrike" dirty="0">
                          <a:solidFill>
                            <a:srgbClr val="000000"/>
                          </a:solidFill>
                          <a:effectLst/>
                          <a:latin typeface="Arial" panose="020B0604020202020204" pitchFamily="34" charset="0"/>
                        </a:rPr>
                        <a:t>(N=221)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Passiiviset </a:t>
                      </a:r>
                    </a:p>
                    <a:p>
                      <a:pPr algn="ctr" fontAlgn="ctr"/>
                      <a:r>
                        <a:rPr lang="fi-FI" sz="900" b="1" i="0" u="none" strike="noStrike" dirty="0">
                          <a:solidFill>
                            <a:srgbClr val="000000"/>
                          </a:solidFill>
                          <a:effectLst/>
                          <a:latin typeface="Arial" panose="020B0604020202020204" pitchFamily="34" charset="0"/>
                        </a:rPr>
                        <a:t>(N=290)</a:t>
                      </a:r>
                    </a:p>
                  </a:txBody>
                  <a:tcPr marL="7620" marR="7620" marT="7620" marB="0" anchor="ctr"/>
                </a:tc>
                <a:extLst>
                  <a:ext uri="{0D108BD9-81ED-4DB2-BD59-A6C34878D82A}">
                    <a16:rowId xmlns:a16="http://schemas.microsoft.com/office/drawing/2014/main" val="10000"/>
                  </a:ext>
                </a:extLst>
              </a:tr>
              <a:tr h="288000">
                <a:tc gridSpan="5">
                  <a:txBody>
                    <a:bodyPr/>
                    <a:lstStyle/>
                    <a:p>
                      <a:pPr algn="ctr" fontAlgn="ctr"/>
                      <a:r>
                        <a:rPr lang="fi-FI" sz="1100" b="1" i="0" u="none" strike="noStrike" dirty="0">
                          <a:solidFill>
                            <a:srgbClr val="000000"/>
                          </a:solidFill>
                          <a:effectLst/>
                          <a:latin typeface="Arial" panose="020B0604020202020204" pitchFamily="34" charset="0"/>
                        </a:rPr>
                        <a:t>Energiankäytön neuvonta ja opastus</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45 %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48%</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56%</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41%</a:t>
                      </a:r>
                    </a:p>
                  </a:txBody>
                  <a:tcPr marL="7620" marR="7620" marT="7620" marB="0" anchor="ctr"/>
                </a:tc>
                <a:extLst>
                  <a:ext uri="{0D108BD9-81ED-4DB2-BD59-A6C34878D82A}">
                    <a16:rowId xmlns:a16="http://schemas.microsoft.com/office/drawing/2014/main" val="1509661090"/>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13%</a:t>
                      </a:r>
                    </a:p>
                  </a:txBody>
                  <a:tcPr marL="7620" marR="7620" marT="7620" marB="0" anchor="ctr"/>
                </a:tc>
                <a:extLst>
                  <a:ext uri="{0D108BD9-81ED-4DB2-BD59-A6C34878D82A}">
                    <a16:rowId xmlns:a16="http://schemas.microsoft.com/office/drawing/2014/main" val="3989016150"/>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8%</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a:t>
                      </a:r>
                    </a:p>
                  </a:txBody>
                  <a:tcPr marL="7620" marR="7620" marT="7620" marB="0" anchor="ctr"/>
                </a:tc>
                <a:extLst>
                  <a:ext uri="{0D108BD9-81ED-4DB2-BD59-A6C34878D82A}">
                    <a16:rowId xmlns:a16="http://schemas.microsoft.com/office/drawing/2014/main" val="108221390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8 %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10%</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7%</a:t>
                      </a:r>
                    </a:p>
                  </a:txBody>
                  <a:tcPr marL="7620" marR="7620" marT="7620" marB="0" anchor="ctr"/>
                </a:tc>
                <a:extLst>
                  <a:ext uri="{0D108BD9-81ED-4DB2-BD59-A6C34878D82A}">
                    <a16:rowId xmlns:a16="http://schemas.microsoft.com/office/drawing/2014/main" val="119357817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3%</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5%</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a:t>
                      </a:r>
                    </a:p>
                  </a:txBody>
                  <a:tcPr marL="7620" marR="7620" marT="7620" marB="0" anchor="ctr"/>
                </a:tc>
                <a:extLst>
                  <a:ext uri="{0D108BD9-81ED-4DB2-BD59-A6C34878D82A}">
                    <a16:rowId xmlns:a16="http://schemas.microsoft.com/office/drawing/2014/main" val="109119462"/>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3%</a:t>
                      </a:r>
                    </a:p>
                  </a:txBody>
                  <a:tcPr marL="7620" marR="7620" marT="7620" marB="0" anchor="ctr"/>
                </a:tc>
                <a:extLst>
                  <a:ext uri="{0D108BD9-81ED-4DB2-BD59-A6C34878D82A}">
                    <a16:rowId xmlns:a16="http://schemas.microsoft.com/office/drawing/2014/main" val="3549493942"/>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15%</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14%</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38%</a:t>
                      </a:r>
                    </a:p>
                  </a:txBody>
                  <a:tcPr marL="7620" marR="7620" marT="7620" marB="0" anchor="ctr"/>
                </a:tc>
                <a:extLst>
                  <a:ext uri="{0D108BD9-81ED-4DB2-BD59-A6C34878D82A}">
                    <a16:rowId xmlns:a16="http://schemas.microsoft.com/office/drawing/2014/main" val="1996178724"/>
                  </a:ext>
                </a:extLst>
              </a:tr>
              <a:tr h="288000">
                <a:tc gridSpan="5">
                  <a:txBody>
                    <a:bodyPr/>
                    <a:lstStyle/>
                    <a:p>
                      <a:pPr algn="ctr" fontAlgn="ctr"/>
                      <a:r>
                        <a:rPr lang="fi-FI" sz="1100" b="1" i="0" u="none" strike="noStrike" kern="1200" dirty="0">
                          <a:solidFill>
                            <a:srgbClr val="000000"/>
                          </a:solidFill>
                          <a:effectLst/>
                          <a:latin typeface="Arial" panose="020B0604020202020204" pitchFamily="34" charset="0"/>
                          <a:ea typeface="+mn-ea"/>
                          <a:cs typeface="+mn-cs"/>
                        </a:rPr>
                        <a:t>Energian kulutusseurantapalvelut</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373966128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61 %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68%</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74%</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59%</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13%</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13%</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5%</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5%</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a:t>
                      </a:r>
                    </a:p>
                  </a:txBody>
                  <a:tcPr marL="7620" marR="7620" marT="7620" marB="0" anchor="ctr"/>
                </a:tc>
                <a:extLst>
                  <a:ext uri="{0D108BD9-81ED-4DB2-BD59-A6C34878D82A}">
                    <a16:rowId xmlns:a16="http://schemas.microsoft.com/office/drawing/2014/main" val="242166912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5 %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7%</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4%</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6%</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a:t>
                      </a:r>
                    </a:p>
                  </a:txBody>
                  <a:tcPr marL="7620" marR="7620" marT="7620" marB="0" anchor="ctr"/>
                </a:tc>
                <a:extLst>
                  <a:ext uri="{0D108BD9-81ED-4DB2-BD59-A6C34878D82A}">
                    <a16:rowId xmlns:a16="http://schemas.microsoft.com/office/drawing/2014/main" val="10006"/>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6%</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a:t>
                      </a:r>
                    </a:p>
                  </a:txBody>
                  <a:tcPr marL="7620" marR="7620" marT="7620" marB="0" anchor="ctr"/>
                </a:tc>
                <a:extLst>
                  <a:ext uri="{0D108BD9-81ED-4DB2-BD59-A6C34878D82A}">
                    <a16:rowId xmlns:a16="http://schemas.microsoft.com/office/drawing/2014/main" val="10007"/>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6%</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5%</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22%</a:t>
                      </a:r>
                    </a:p>
                  </a:txBody>
                  <a:tcPr marL="7620" marR="7620" marT="7620" marB="0" anchor="ctr"/>
                </a:tc>
                <a:extLst>
                  <a:ext uri="{0D108BD9-81ED-4DB2-BD59-A6C34878D82A}">
                    <a16:rowId xmlns:a16="http://schemas.microsoft.com/office/drawing/2014/main" val="949611991"/>
                  </a:ext>
                </a:extLst>
              </a:tr>
            </a:tbl>
          </a:graphicData>
        </a:graphic>
      </p:graphicFrame>
    </p:spTree>
    <p:extLst>
      <p:ext uri="{BB962C8B-B14F-4D97-AF65-F5344CB8AC3E}">
        <p14:creationId xmlns:p14="http://schemas.microsoft.com/office/powerpoint/2010/main" val="390529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9" name="Tekstin paikkamerkki 7">
            <a:extLst>
              <a:ext uri="{FF2B5EF4-FFF2-40B4-BE49-F238E27FC236}">
                <a16:creationId xmlns:a16="http://schemas.microsoft.com/office/drawing/2014/main" id="{D4561868-C362-4D77-AFE2-475F6F366596}"/>
              </a:ext>
            </a:extLst>
          </p:cNvPr>
          <p:cNvSpPr txBox="1">
            <a:spLocks/>
          </p:cNvSpPr>
          <p:nvPr/>
        </p:nvSpPr>
        <p:spPr>
          <a:xfrm>
            <a:off x="777600" y="899992"/>
            <a:ext cx="10505918" cy="369332"/>
          </a:xfrm>
          <a:prstGeom prst="rect">
            <a:avLst/>
          </a:prstGeom>
        </p:spPr>
        <p:txBody>
          <a:bodyPr>
            <a:normAutofit/>
          </a:bodyPr>
          <a:lst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fi-FI" sz="1800" b="1" i="0" u="none" strike="noStrike" kern="1200" cap="none" spc="0" normalizeH="0" baseline="0" noProof="0" dirty="0">
                <a:ln>
                  <a:noFill/>
                </a:ln>
                <a:solidFill>
                  <a:srgbClr val="FFFFFF">
                    <a:lumMod val="50000"/>
                  </a:srgbClr>
                </a:solidFill>
                <a:effectLst/>
                <a:uLnTx/>
                <a:uFillTx/>
                <a:latin typeface="Arial" panose="020B0604020202020204"/>
                <a:cs typeface="Arial" panose="020B0604020202020204" pitchFamily="34" charset="0"/>
              </a:rPr>
              <a:t>YHTEENVETO									2 / 3</a:t>
            </a:r>
          </a:p>
        </p:txBody>
      </p:sp>
      <p:sp>
        <p:nvSpPr>
          <p:cNvPr id="10" name="Tekstiruutu 9">
            <a:extLst>
              <a:ext uri="{FF2B5EF4-FFF2-40B4-BE49-F238E27FC236}">
                <a16:creationId xmlns:a16="http://schemas.microsoft.com/office/drawing/2014/main" id="{334E33FB-750B-43A5-B760-49246AA113FA}"/>
              </a:ext>
            </a:extLst>
          </p:cNvPr>
          <p:cNvSpPr txBox="1"/>
          <p:nvPr/>
        </p:nvSpPr>
        <p:spPr>
          <a:xfrm>
            <a:off x="777600" y="1368194"/>
            <a:ext cx="10878781" cy="48610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i-FI" sz="1100" b="1" dirty="0">
                <a:solidFill>
                  <a:srgbClr val="000000"/>
                </a:solidFill>
                <a:latin typeface="Arial" panose="020B0604020202020204"/>
                <a:cs typeface="Arial" panose="020B0604020202020204" pitchFamily="34" charset="0"/>
              </a:rPr>
              <a:t>VAIN 4% KÄYTTÄÄ VÄLINEITÄ ENERGIANKULUTUKSENSA HALLINTAAN – 7% JOTAIN LAITETTA OMAN SÄHKÖN TUOTTAMISEEN</a:t>
            </a:r>
            <a:endPar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Energiankulutuksen hallintaan välineitä käyttävät hieman muita useammin sähkölämmittäjät ja maalämpöä käyttävät ja omakotiasujat. </a:t>
            </a: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Oman sähkön tuottajien ryhmässä</a:t>
            </a:r>
            <a:r>
              <a:rPr lang="fi-FI" sz="1100" dirty="0">
                <a:solidFill>
                  <a:schemeClr val="tx1"/>
                </a:solidFill>
              </a:rPr>
              <a:t> korostuvat nuoret, sekä puu- ja maalämpöä käyttävät</a:t>
            </a: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Taloudellisen hyödyn epäily ja tiedon puute ovat suurimmat syyt olla tuottamatta itse sähköä. </a:t>
            </a: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sz="1100" b="1" dirty="0">
                <a:solidFill>
                  <a:srgbClr val="000000"/>
                </a:solidFill>
                <a:latin typeface="Arial" panose="020B0604020202020204"/>
                <a:cs typeface="Arial" panose="020B0604020202020204" pitchFamily="34" charset="0"/>
              </a:rPr>
              <a:t>8%:LLA AUTON OMAAVISTA ON LADATTAVA HYBRIDI TAI TÄYSSÄHKÖAUTO – VAIN NELJÄNNES MUISTA AUTON OMAAVISTA ON KIINNOSTUNUT HARKITSEMAAN TÄYSSÄHKÖAUTOA TAI LADATTAVAA HYBRIDIÄ</a:t>
            </a:r>
            <a:endPar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Pääkaupunkiseudulla (38%) ja pienten lasten vanhemmissa (39%) on eniten niitä, jotka ovat täyssähköautoon tai ladattavaan hybridiin siirtymistä kiinnostuneet harkitsemaan (ja omaavat nyt muun auton kuin täyssähköauton tai ladattavan hybridin). Odotetusti myös talouden tulojen kasvaessa kiinnostus kasvaa ja iän mukaan mitä nuorempi on, sitä kiinnostuneempi on harkitsemaan. Mitä pienempi paikkakunta, sitä harvempi on kiinnostunut harkitsemaan.  </a:t>
            </a: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Taloudellisen hyödyn epäily on suurin syy olla harkitsematta täyssähköön tai ladattavaan hybridiin siirtymistä. Myös kotilatausmahdollisuuden puute nousee esiin. </a:t>
            </a:r>
          </a:p>
          <a:p>
            <a:pPr marL="628650" marR="0" lvl="1" indent="-171450" algn="l" defTabSz="914400" rtl="0" eaLnBrk="1" fontAlgn="auto" latinLnBrk="0" hangingPunct="1">
              <a:lnSpc>
                <a:spcPts val="1700"/>
              </a:lnSpc>
              <a:spcBef>
                <a:spcPts val="0"/>
              </a:spcBef>
              <a:spcAft>
                <a:spcPts val="0"/>
              </a:spcAft>
              <a:buClrTx/>
              <a:buSzTx/>
              <a:buFontTx/>
              <a:buChar char="-"/>
              <a:tabLst/>
              <a:defRPr/>
            </a:pPr>
            <a:endParaRPr lang="fi-FI" sz="1100" dirty="0">
              <a:solidFill>
                <a:srgbClr val="000000"/>
              </a:solidFill>
              <a:latin typeface="Arial" panose="020B0604020202020204"/>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LÄHES NELJÄNNES (23%) KATSOO, ETTÄ OMAA NYKYÄÄN ENEMMÄN VALINNAVARAA ENERGIATARPEIDENSA TYYDYTTÄMISEEN KUIN VUOSI SITTEN</a:t>
            </a:r>
          </a:p>
          <a:p>
            <a:pPr marL="628650" marR="0" lvl="1" indent="-171450" algn="l" defTabSz="914400" rtl="0" eaLnBrk="1" fontAlgn="auto" latinLnBrk="0" hangingPunct="1">
              <a:lnSpc>
                <a:spcPts val="1700"/>
              </a:lnSpc>
              <a:spcBef>
                <a:spcPts val="0"/>
              </a:spcBef>
              <a:spcAft>
                <a:spcPts val="0"/>
              </a:spcAft>
              <a:buClrTx/>
              <a:buSzTx/>
              <a:buFontTx/>
              <a:buChar char="-"/>
              <a:tabLst/>
              <a:defRPr/>
            </a:pPr>
            <a:r>
              <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Vain 4% katsoo, että valinnanvaraa on aiempaa vähemmän. Joka toinen (49%) kokee tilanteen olevan ennallaan ja peräti neljännes (24%) ei osaa ottaa kantaa.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KAKSI VIIDESTÄ ON HAVAINNUT SÄHKÖNTOIMITTAJANSA TARJOAVAN TIETTYJÄ UUSIA TUOTTEITA JA PALVELUJA ENERGIATARPEIDEN TYYDYTTÄMISEEN – NELJÄNNES ON AINAKIN JOTAIN NIISTÄ KÄYTTÄNYT</a:t>
            </a: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Energian kulutusseurantapalvelut </a:t>
            </a:r>
            <a:r>
              <a:rPr lang="fi-FI" sz="1100" dirty="0">
                <a:solidFill>
                  <a:schemeClr val="tx1"/>
                </a:solidFill>
              </a:rPr>
              <a:t>on sekä selvästi huomatuin (28% huomannut), että käytetyin palvelu (17% käyttänyt). Sitä käyttäneistä lähes yhdeksän kymmenestä pitää sitä erityisen hyödyllisenä. </a:t>
            </a: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chemeClr val="tx1"/>
                </a:solidFill>
              </a:rPr>
              <a:t>Miehet sanovat naisia useammin sekä huomanneensa, että käyttäneensä eri tuotteita ja palveluja. Uudellamaalla on muuta maata useammin sekä huomattu, että käytetty ko. palveluja. Myös maalämpöä käyttävät ovat muita useammin huomanneet ja käyttäneet ko. palveluja. </a:t>
            </a: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ts val="1700"/>
              </a:lnSpc>
              <a:spcBef>
                <a:spcPts val="0"/>
              </a:spcBef>
              <a:spcAft>
                <a:spcPts val="0"/>
              </a:spcAft>
              <a:buClrTx/>
              <a:buSzTx/>
              <a:buFontTx/>
              <a:buChar char="-"/>
              <a:tabLst/>
              <a:defRPr/>
            </a:pP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814911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33678"/>
            <a:ext cx="10634400" cy="261610"/>
          </a:xfrm>
        </p:spPr>
        <p:txBody>
          <a:bodyPr/>
          <a:lstStyle/>
          <a:p>
            <a:r>
              <a:rPr lang="fi-FI" sz="1100" dirty="0">
                <a:solidFill>
                  <a:schemeClr val="bg1">
                    <a:lumMod val="50000"/>
                  </a:schemeClr>
                </a:solidFill>
              </a:rPr>
              <a:t>Mitä näistä tahoista ensisijaisesti lähestyisit, jos olisit nyt hankkimassa seuraavia palveluja? (Sai valita useamman)</a:t>
            </a:r>
            <a:endParaRPr lang="fi-FI" sz="1100" b="0" dirty="0">
              <a:solidFill>
                <a:schemeClr val="bg1">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3867108263"/>
              </p:ext>
            </p:extLst>
          </p:nvPr>
        </p:nvGraphicFramePr>
        <p:xfrm>
          <a:off x="612559" y="1353049"/>
          <a:ext cx="10799440" cy="4464000"/>
        </p:xfrm>
        <a:graphic>
          <a:graphicData uri="http://schemas.openxmlformats.org/drawingml/2006/table">
            <a:tbl>
              <a:tblPr firstRow="1" bandRow="1">
                <a:tableStyleId>{9D7B26C5-4107-4FEC-AEDC-1716B250A1EF}</a:tableStyleId>
              </a:tblPr>
              <a:tblGrid>
                <a:gridCol w="5017064">
                  <a:extLst>
                    <a:ext uri="{9D8B030D-6E8A-4147-A177-3AD203B41FA5}">
                      <a16:colId xmlns:a16="http://schemas.microsoft.com/office/drawing/2014/main" val="20001"/>
                    </a:ext>
                  </a:extLst>
                </a:gridCol>
                <a:gridCol w="1445594">
                  <a:extLst>
                    <a:ext uri="{9D8B030D-6E8A-4147-A177-3AD203B41FA5}">
                      <a16:colId xmlns:a16="http://schemas.microsoft.com/office/drawing/2014/main" val="20002"/>
                    </a:ext>
                  </a:extLst>
                </a:gridCol>
                <a:gridCol w="1445594">
                  <a:extLst>
                    <a:ext uri="{9D8B030D-6E8A-4147-A177-3AD203B41FA5}">
                      <a16:colId xmlns:a16="http://schemas.microsoft.com/office/drawing/2014/main" val="20003"/>
                    </a:ext>
                  </a:extLst>
                </a:gridCol>
                <a:gridCol w="1445594">
                  <a:extLst>
                    <a:ext uri="{9D8B030D-6E8A-4147-A177-3AD203B41FA5}">
                      <a16:colId xmlns:a16="http://schemas.microsoft.com/office/drawing/2014/main" val="20004"/>
                    </a:ext>
                  </a:extLst>
                </a:gridCol>
                <a:gridCol w="1445594">
                  <a:extLst>
                    <a:ext uri="{9D8B030D-6E8A-4147-A177-3AD203B41FA5}">
                      <a16:colId xmlns:a16="http://schemas.microsoft.com/office/drawing/2014/main" val="1934860207"/>
                    </a:ext>
                  </a:extLst>
                </a:gridCol>
              </a:tblGrid>
              <a:tr h="360000">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KAIKKI </a:t>
                      </a:r>
                    </a:p>
                    <a:p>
                      <a:pPr algn="ctr" fontAlgn="ctr"/>
                      <a:r>
                        <a:rPr lang="fi-FI" sz="900" b="1" i="0" u="none" strike="noStrike" dirty="0">
                          <a:solidFill>
                            <a:srgbClr val="000000"/>
                          </a:solidFill>
                          <a:effectLst/>
                          <a:latin typeface="Arial" panose="020B0604020202020204" pitchFamily="34" charset="0"/>
                        </a:rPr>
                        <a:t>(N=1000)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Edelläkävijät </a:t>
                      </a:r>
                    </a:p>
                    <a:p>
                      <a:pPr algn="ctr" fontAlgn="ctr"/>
                      <a:r>
                        <a:rPr lang="fi-FI" sz="900" b="1" i="0" u="none" strike="noStrike" dirty="0">
                          <a:solidFill>
                            <a:srgbClr val="000000"/>
                          </a:solidFill>
                          <a:effectLst/>
                          <a:latin typeface="Arial" panose="020B0604020202020204" pitchFamily="34" charset="0"/>
                        </a:rPr>
                        <a:t>(N=252)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Tarkkailijat </a:t>
                      </a:r>
                    </a:p>
                    <a:p>
                      <a:pPr algn="ctr" fontAlgn="ctr"/>
                      <a:r>
                        <a:rPr lang="fi-FI" sz="900" b="1" i="0" u="none" strike="noStrike" dirty="0">
                          <a:solidFill>
                            <a:srgbClr val="000000"/>
                          </a:solidFill>
                          <a:effectLst/>
                          <a:latin typeface="Arial" panose="020B0604020202020204" pitchFamily="34" charset="0"/>
                        </a:rPr>
                        <a:t>(N=221)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Passiiviset </a:t>
                      </a:r>
                    </a:p>
                    <a:p>
                      <a:pPr algn="ctr" fontAlgn="ctr"/>
                      <a:r>
                        <a:rPr lang="fi-FI" sz="900" b="1" i="0" u="none" strike="noStrike" dirty="0">
                          <a:solidFill>
                            <a:srgbClr val="000000"/>
                          </a:solidFill>
                          <a:effectLst/>
                          <a:latin typeface="Arial" panose="020B0604020202020204" pitchFamily="34" charset="0"/>
                        </a:rPr>
                        <a:t>(N=290)</a:t>
                      </a:r>
                    </a:p>
                  </a:txBody>
                  <a:tcPr marL="7620" marR="7620" marT="7620" marB="0" anchor="ctr"/>
                </a:tc>
                <a:extLst>
                  <a:ext uri="{0D108BD9-81ED-4DB2-BD59-A6C34878D82A}">
                    <a16:rowId xmlns:a16="http://schemas.microsoft.com/office/drawing/2014/main" val="10000"/>
                  </a:ext>
                </a:extLst>
              </a:tr>
              <a:tr h="288000">
                <a:tc gridSpan="5">
                  <a:txBody>
                    <a:bodyPr/>
                    <a:lstStyle/>
                    <a:p>
                      <a:pPr algn="ctr" fontAlgn="ctr"/>
                      <a:r>
                        <a:rPr lang="fi-FI" sz="1100" b="1" i="0" u="none" strike="noStrike" dirty="0">
                          <a:solidFill>
                            <a:srgbClr val="000000"/>
                          </a:solidFill>
                          <a:effectLst/>
                          <a:latin typeface="Arial" panose="020B0604020202020204" pitchFamily="34" charset="0"/>
                        </a:rPr>
                        <a:t>Sähköauton latauspalvelut</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27%</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30%</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21%</a:t>
                      </a:r>
                    </a:p>
                  </a:txBody>
                  <a:tcPr marL="7620" marR="7620" marT="7620" marB="0" anchor="ctr"/>
                </a:tc>
                <a:extLst>
                  <a:ext uri="{0D108BD9-81ED-4DB2-BD59-A6C34878D82A}">
                    <a16:rowId xmlns:a16="http://schemas.microsoft.com/office/drawing/2014/main" val="1509661090"/>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25%</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27%</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15%</a:t>
                      </a:r>
                    </a:p>
                  </a:txBody>
                  <a:tcPr marL="7620" marR="7620" marT="7620" marB="0" anchor="ctr"/>
                </a:tc>
                <a:extLst>
                  <a:ext uri="{0D108BD9-81ED-4DB2-BD59-A6C34878D82A}">
                    <a16:rowId xmlns:a16="http://schemas.microsoft.com/office/drawing/2014/main" val="3989016150"/>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10%</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a:t>
                      </a:r>
                    </a:p>
                  </a:txBody>
                  <a:tcPr marL="7620" marR="7620" marT="7620" marB="0" anchor="ctr"/>
                </a:tc>
                <a:extLst>
                  <a:ext uri="{0D108BD9-81ED-4DB2-BD59-A6C34878D82A}">
                    <a16:rowId xmlns:a16="http://schemas.microsoft.com/office/drawing/2014/main" val="108221390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17%</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11%</a:t>
                      </a:r>
                    </a:p>
                  </a:txBody>
                  <a:tcPr marL="7620" marR="7620" marT="7620" marB="0" anchor="ctr"/>
                </a:tc>
                <a:extLst>
                  <a:ext uri="{0D108BD9-81ED-4DB2-BD59-A6C34878D82A}">
                    <a16:rowId xmlns:a16="http://schemas.microsoft.com/office/drawing/2014/main" val="119357817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10%</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4%</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6%</a:t>
                      </a:r>
                    </a:p>
                  </a:txBody>
                  <a:tcPr marL="7620" marR="7620" marT="7620" marB="0" anchor="ctr"/>
                </a:tc>
                <a:extLst>
                  <a:ext uri="{0D108BD9-81ED-4DB2-BD59-A6C34878D82A}">
                    <a16:rowId xmlns:a16="http://schemas.microsoft.com/office/drawing/2014/main" val="109119462"/>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5%</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4%</a:t>
                      </a:r>
                    </a:p>
                  </a:txBody>
                  <a:tcPr marL="7620" marR="7620" marT="7620" marB="0" anchor="ctr"/>
                </a:tc>
                <a:extLst>
                  <a:ext uri="{0D108BD9-81ED-4DB2-BD59-A6C34878D82A}">
                    <a16:rowId xmlns:a16="http://schemas.microsoft.com/office/drawing/2014/main" val="3549493942"/>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38 %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26%</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47%</a:t>
                      </a:r>
                    </a:p>
                  </a:txBody>
                  <a:tcPr marL="7620" marR="7620" marT="7620" marB="0" anchor="ctr"/>
                </a:tc>
                <a:extLst>
                  <a:ext uri="{0D108BD9-81ED-4DB2-BD59-A6C34878D82A}">
                    <a16:rowId xmlns:a16="http://schemas.microsoft.com/office/drawing/2014/main" val="1996178724"/>
                  </a:ext>
                </a:extLst>
              </a:tr>
              <a:tr h="288000">
                <a:tc gridSpan="5">
                  <a:txBody>
                    <a:bodyPr/>
                    <a:lstStyle/>
                    <a:p>
                      <a:pPr algn="ctr" fontAlgn="ctr"/>
                      <a:r>
                        <a:rPr lang="fi-FI" sz="1100" b="1" i="0" u="none" strike="noStrike" kern="1200" dirty="0">
                          <a:solidFill>
                            <a:srgbClr val="000000"/>
                          </a:solidFill>
                          <a:effectLst/>
                          <a:latin typeface="Arial" panose="020B0604020202020204" pitchFamily="34" charset="0"/>
                          <a:ea typeface="+mn-ea"/>
                          <a:cs typeface="+mn-cs"/>
                        </a:rPr>
                        <a:t>Pientuotantoon liittyvät palvelut, kuten paneelien myynti ja asennus, paneelien vuokraus</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373966128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25%</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25%</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16%</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31 %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37%</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37%</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25%</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19%</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19%</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15%</a:t>
                      </a:r>
                    </a:p>
                  </a:txBody>
                  <a:tcPr marL="7620" marR="7620" marT="7620" marB="0" anchor="ctr"/>
                </a:tc>
                <a:extLst>
                  <a:ext uri="{0D108BD9-81ED-4DB2-BD59-A6C34878D82A}">
                    <a16:rowId xmlns:a16="http://schemas.microsoft.com/office/drawing/2014/main" val="242166912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19%</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15%</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12%</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19%</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10%</a:t>
                      </a:r>
                    </a:p>
                  </a:txBody>
                  <a:tcPr marL="7620" marR="7620" marT="7620" marB="0" anchor="ctr"/>
                </a:tc>
                <a:extLst>
                  <a:ext uri="{0D108BD9-81ED-4DB2-BD59-A6C34878D82A}">
                    <a16:rowId xmlns:a16="http://schemas.microsoft.com/office/drawing/2014/main" val="10006"/>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a:t>
                      </a:r>
                    </a:p>
                  </a:txBody>
                  <a:tcPr marL="7620" marR="7620" marT="7620" marB="0" anchor="ctr"/>
                </a:tc>
                <a:extLst>
                  <a:ext uri="{0D108BD9-81ED-4DB2-BD59-A6C34878D82A}">
                    <a16:rowId xmlns:a16="http://schemas.microsoft.com/office/drawing/2014/main" val="10007"/>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13%</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15%</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35%</a:t>
                      </a:r>
                    </a:p>
                  </a:txBody>
                  <a:tcPr marL="7620" marR="7620" marT="7620" marB="0" anchor="ctr"/>
                </a:tc>
                <a:extLst>
                  <a:ext uri="{0D108BD9-81ED-4DB2-BD59-A6C34878D82A}">
                    <a16:rowId xmlns:a16="http://schemas.microsoft.com/office/drawing/2014/main" val="949611991"/>
                  </a:ext>
                </a:extLst>
              </a:tr>
            </a:tbl>
          </a:graphicData>
        </a:graphic>
      </p:graphicFrame>
    </p:spTree>
    <p:extLst>
      <p:ext uri="{BB962C8B-B14F-4D97-AF65-F5344CB8AC3E}">
        <p14:creationId xmlns:p14="http://schemas.microsoft.com/office/powerpoint/2010/main" val="2449362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33678"/>
            <a:ext cx="10634400" cy="261610"/>
          </a:xfrm>
        </p:spPr>
        <p:txBody>
          <a:bodyPr/>
          <a:lstStyle/>
          <a:p>
            <a:r>
              <a:rPr lang="fi-FI" sz="1100" dirty="0">
                <a:solidFill>
                  <a:schemeClr val="bg1">
                    <a:lumMod val="50000"/>
                  </a:schemeClr>
                </a:solidFill>
              </a:rPr>
              <a:t>Mitä näistä tahoista ensisijaisesti lähestyisit, jos olisit nyt hankkimassa seuraavia palveluja? (Sai valita useamman)</a:t>
            </a:r>
            <a:endParaRPr lang="fi-FI" sz="1100" b="0" dirty="0">
              <a:solidFill>
                <a:schemeClr val="bg1">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2389660211"/>
              </p:ext>
            </p:extLst>
          </p:nvPr>
        </p:nvGraphicFramePr>
        <p:xfrm>
          <a:off x="612559" y="1353049"/>
          <a:ext cx="10799440" cy="4464000"/>
        </p:xfrm>
        <a:graphic>
          <a:graphicData uri="http://schemas.openxmlformats.org/drawingml/2006/table">
            <a:tbl>
              <a:tblPr firstRow="1" bandRow="1">
                <a:tableStyleId>{9D7B26C5-4107-4FEC-AEDC-1716B250A1EF}</a:tableStyleId>
              </a:tblPr>
              <a:tblGrid>
                <a:gridCol w="5017064">
                  <a:extLst>
                    <a:ext uri="{9D8B030D-6E8A-4147-A177-3AD203B41FA5}">
                      <a16:colId xmlns:a16="http://schemas.microsoft.com/office/drawing/2014/main" val="20001"/>
                    </a:ext>
                  </a:extLst>
                </a:gridCol>
                <a:gridCol w="1445594">
                  <a:extLst>
                    <a:ext uri="{9D8B030D-6E8A-4147-A177-3AD203B41FA5}">
                      <a16:colId xmlns:a16="http://schemas.microsoft.com/office/drawing/2014/main" val="20002"/>
                    </a:ext>
                  </a:extLst>
                </a:gridCol>
                <a:gridCol w="1445594">
                  <a:extLst>
                    <a:ext uri="{9D8B030D-6E8A-4147-A177-3AD203B41FA5}">
                      <a16:colId xmlns:a16="http://schemas.microsoft.com/office/drawing/2014/main" val="20003"/>
                    </a:ext>
                  </a:extLst>
                </a:gridCol>
                <a:gridCol w="1445594">
                  <a:extLst>
                    <a:ext uri="{9D8B030D-6E8A-4147-A177-3AD203B41FA5}">
                      <a16:colId xmlns:a16="http://schemas.microsoft.com/office/drawing/2014/main" val="20004"/>
                    </a:ext>
                  </a:extLst>
                </a:gridCol>
                <a:gridCol w="1445594">
                  <a:extLst>
                    <a:ext uri="{9D8B030D-6E8A-4147-A177-3AD203B41FA5}">
                      <a16:colId xmlns:a16="http://schemas.microsoft.com/office/drawing/2014/main" val="1934860207"/>
                    </a:ext>
                  </a:extLst>
                </a:gridCol>
              </a:tblGrid>
              <a:tr h="360000">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KAIKKI </a:t>
                      </a:r>
                    </a:p>
                    <a:p>
                      <a:pPr algn="ctr" fontAlgn="ctr"/>
                      <a:r>
                        <a:rPr lang="fi-FI" sz="900" b="1" i="0" u="none" strike="noStrike" dirty="0">
                          <a:solidFill>
                            <a:srgbClr val="000000"/>
                          </a:solidFill>
                          <a:effectLst/>
                          <a:latin typeface="Arial" panose="020B0604020202020204" pitchFamily="34" charset="0"/>
                        </a:rPr>
                        <a:t>(N=1000)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Edelläkävijät </a:t>
                      </a:r>
                    </a:p>
                    <a:p>
                      <a:pPr algn="ctr" fontAlgn="ctr"/>
                      <a:r>
                        <a:rPr lang="fi-FI" sz="900" b="1" i="0" u="none" strike="noStrike" dirty="0">
                          <a:solidFill>
                            <a:srgbClr val="000000"/>
                          </a:solidFill>
                          <a:effectLst/>
                          <a:latin typeface="Arial" panose="020B0604020202020204" pitchFamily="34" charset="0"/>
                        </a:rPr>
                        <a:t>(N=252)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Tarkkailijat </a:t>
                      </a:r>
                    </a:p>
                    <a:p>
                      <a:pPr algn="ctr" fontAlgn="ctr"/>
                      <a:r>
                        <a:rPr lang="fi-FI" sz="900" b="1" i="0" u="none" strike="noStrike" dirty="0">
                          <a:solidFill>
                            <a:srgbClr val="000000"/>
                          </a:solidFill>
                          <a:effectLst/>
                          <a:latin typeface="Arial" panose="020B0604020202020204" pitchFamily="34" charset="0"/>
                        </a:rPr>
                        <a:t>(N=221)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Passiiviset </a:t>
                      </a:r>
                    </a:p>
                    <a:p>
                      <a:pPr algn="ctr" fontAlgn="ctr"/>
                      <a:r>
                        <a:rPr lang="fi-FI" sz="900" b="1" i="0" u="none" strike="noStrike" dirty="0">
                          <a:solidFill>
                            <a:srgbClr val="000000"/>
                          </a:solidFill>
                          <a:effectLst/>
                          <a:latin typeface="Arial" panose="020B0604020202020204" pitchFamily="34" charset="0"/>
                        </a:rPr>
                        <a:t>(N=290)</a:t>
                      </a:r>
                    </a:p>
                  </a:txBody>
                  <a:tcPr marL="7620" marR="7620" marT="7620" marB="0" anchor="ctr"/>
                </a:tc>
                <a:extLst>
                  <a:ext uri="{0D108BD9-81ED-4DB2-BD59-A6C34878D82A}">
                    <a16:rowId xmlns:a16="http://schemas.microsoft.com/office/drawing/2014/main" val="10000"/>
                  </a:ext>
                </a:extLst>
              </a:tr>
              <a:tr h="288000">
                <a:tc gridSpan="5">
                  <a:txBody>
                    <a:bodyPr/>
                    <a:lstStyle/>
                    <a:p>
                      <a:pPr algn="ctr" fontAlgn="ctr"/>
                      <a:r>
                        <a:rPr lang="fi-FI" sz="1100" b="1" i="0" u="none" strike="noStrike" dirty="0">
                          <a:solidFill>
                            <a:srgbClr val="000000"/>
                          </a:solidFill>
                          <a:effectLst/>
                          <a:latin typeface="Arial" panose="020B0604020202020204" pitchFamily="34" charset="0"/>
                        </a:rPr>
                        <a:t>Kysyntäjoustoon liittyvät palvelut, kuten lämmityksen ohjaus</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0" i="0" u="none" strike="noStrike">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1000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38%</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42%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28%</a:t>
                      </a:r>
                    </a:p>
                  </a:txBody>
                  <a:tcPr marL="7620" marR="7620" marT="7620" marB="0" anchor="ctr"/>
                </a:tc>
                <a:extLst>
                  <a:ext uri="{0D108BD9-81ED-4DB2-BD59-A6C34878D82A}">
                    <a16:rowId xmlns:a16="http://schemas.microsoft.com/office/drawing/2014/main" val="1509661090"/>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26%</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20%</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16%</a:t>
                      </a:r>
                    </a:p>
                  </a:txBody>
                  <a:tcPr marL="7620" marR="7620" marT="7620" marB="0" anchor="ctr"/>
                </a:tc>
                <a:extLst>
                  <a:ext uri="{0D108BD9-81ED-4DB2-BD59-A6C34878D82A}">
                    <a16:rowId xmlns:a16="http://schemas.microsoft.com/office/drawing/2014/main" val="3989016150"/>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7 %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8%</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a:t>
                      </a:r>
                    </a:p>
                  </a:txBody>
                  <a:tcPr marL="7620" marR="7620" marT="7620" marB="0" anchor="ctr"/>
                </a:tc>
                <a:extLst>
                  <a:ext uri="{0D108BD9-81ED-4DB2-BD59-A6C34878D82A}">
                    <a16:rowId xmlns:a16="http://schemas.microsoft.com/office/drawing/2014/main" val="108221390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14%</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8%</a:t>
                      </a:r>
                    </a:p>
                  </a:txBody>
                  <a:tcPr marL="7620" marR="7620" marT="7620" marB="0" anchor="ctr"/>
                </a:tc>
                <a:extLst>
                  <a:ext uri="{0D108BD9-81ED-4DB2-BD59-A6C34878D82A}">
                    <a16:rowId xmlns:a16="http://schemas.microsoft.com/office/drawing/2014/main" val="119357817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6 %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8%</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9%</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a:t>
                      </a:r>
                    </a:p>
                  </a:txBody>
                  <a:tcPr marL="7620" marR="7620" marT="7620" marB="0" anchor="ctr"/>
                </a:tc>
                <a:extLst>
                  <a:ext uri="{0D108BD9-81ED-4DB2-BD59-A6C34878D82A}">
                    <a16:rowId xmlns:a16="http://schemas.microsoft.com/office/drawing/2014/main" val="109119462"/>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a:t>
                      </a:r>
                    </a:p>
                  </a:txBody>
                  <a:tcPr marL="7620" marR="7620" marT="7620" marB="0" anchor="ctr"/>
                </a:tc>
                <a:extLst>
                  <a:ext uri="{0D108BD9-81ED-4DB2-BD59-A6C34878D82A}">
                    <a16:rowId xmlns:a16="http://schemas.microsoft.com/office/drawing/2014/main" val="3549493942"/>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20%</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45%</a:t>
                      </a:r>
                    </a:p>
                  </a:txBody>
                  <a:tcPr marL="7620" marR="7620" marT="7620" marB="0" anchor="ctr"/>
                </a:tc>
                <a:extLst>
                  <a:ext uri="{0D108BD9-81ED-4DB2-BD59-A6C34878D82A}">
                    <a16:rowId xmlns:a16="http://schemas.microsoft.com/office/drawing/2014/main" val="1996178724"/>
                  </a:ext>
                </a:extLst>
              </a:tr>
              <a:tr h="288000">
                <a:tc gridSpan="5">
                  <a:txBody>
                    <a:bodyPr/>
                    <a:lstStyle/>
                    <a:p>
                      <a:pPr algn="ctr" fontAlgn="ctr"/>
                      <a:r>
                        <a:rPr lang="fi-FI" sz="1100" b="1" i="0" u="none" strike="noStrike" kern="1200" dirty="0">
                          <a:solidFill>
                            <a:srgbClr val="000000"/>
                          </a:solidFill>
                          <a:effectLst/>
                          <a:latin typeface="Arial" panose="020B0604020202020204" pitchFamily="34" charset="0"/>
                          <a:ea typeface="+mn-ea"/>
                          <a:cs typeface="+mn-cs"/>
                        </a:rPr>
                        <a:t>Laitemyynti, kuten ilmalämpöpumput</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hMerge="1">
                  <a:txBody>
                    <a:bodyPr/>
                    <a:lstStyle/>
                    <a:p>
                      <a:pPr algn="ctr" fontAlgn="ctr"/>
                      <a:r>
                        <a:rPr lang="fi-FI" sz="800" b="1" i="0" u="none" strike="noStrike">
                          <a:solidFill>
                            <a:srgbClr val="000000"/>
                          </a:solidFill>
                          <a:effectLst/>
                          <a:latin typeface="Arial" panose="020B0604020202020204" pitchFamily="34" charset="0"/>
                        </a:rPr>
                        <a:t> </a:t>
                      </a:r>
                    </a:p>
                  </a:txBody>
                  <a:tcPr marL="7620" marR="7620" marT="7620" marB="0" anchor="ctr"/>
                </a:tc>
                <a:extLst>
                  <a:ext uri="{0D108BD9-81ED-4DB2-BD59-A6C34878D82A}">
                    <a16:rowId xmlns:a16="http://schemas.microsoft.com/office/drawing/2014/main" val="3739661281"/>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Sähkönmyyjä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14%</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8%</a:t>
                      </a:r>
                    </a:p>
                  </a:txBody>
                  <a:tcPr marL="7620" marR="7620" marT="7620" marB="0" anchor="ctr"/>
                </a:tc>
                <a:extLst>
                  <a:ext uri="{0D108BD9-81ED-4DB2-BD59-A6C34878D82A}">
                    <a16:rowId xmlns:a16="http://schemas.microsoft.com/office/drawing/2014/main" val="10003"/>
                  </a:ext>
                </a:extLst>
              </a:tr>
              <a:tr h="252000">
                <a:tc>
                  <a:txBody>
                    <a:bodyPr/>
                    <a:lstStyle/>
                    <a:p>
                      <a:pPr algn="ctr" fontAlgn="ctr"/>
                      <a:r>
                        <a:rPr lang="fi-FI" sz="900" b="0" i="0" u="none" strike="noStrike" dirty="0">
                          <a:solidFill>
                            <a:srgbClr val="000000"/>
                          </a:solidFill>
                          <a:effectLst/>
                          <a:latin typeface="Arial" panose="020B0604020202020204" pitchFamily="34" charset="0"/>
                        </a:rPr>
                        <a:t>Energia-alan laitevalmistaja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39%</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39%</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30%</a:t>
                      </a:r>
                    </a:p>
                  </a:txBody>
                  <a:tcPr marL="7620" marR="7620" marT="7620" marB="0" anchor="ctr"/>
                </a:tc>
                <a:extLst>
                  <a:ext uri="{0D108BD9-81ED-4DB2-BD59-A6C34878D82A}">
                    <a16:rowId xmlns:a16="http://schemas.microsoft.com/office/drawing/2014/main" val="10004"/>
                  </a:ext>
                </a:extLst>
              </a:tr>
              <a:tr h="252000">
                <a:tc>
                  <a:txBody>
                    <a:bodyPr/>
                    <a:lstStyle/>
                    <a:p>
                      <a:pPr algn="ctr" fontAlgn="ctr"/>
                      <a:r>
                        <a:rPr lang="fi-FI" sz="900" b="0" i="0" u="none" strike="noStrike" dirty="0">
                          <a:solidFill>
                            <a:srgbClr val="000000"/>
                          </a:solidFill>
                          <a:effectLst/>
                          <a:latin typeface="Arial" panose="020B0604020202020204" pitchFamily="34" charset="0"/>
                        </a:rPr>
                        <a:t>Kodinelektroniikka- /rautakaupan edustaja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36%</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45%</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35%</a:t>
                      </a:r>
                    </a:p>
                  </a:txBody>
                  <a:tcPr marL="7620" marR="7620" marT="7620" marB="0" anchor="ctr"/>
                </a:tc>
                <a:extLst>
                  <a:ext uri="{0D108BD9-81ED-4DB2-BD59-A6C34878D82A}">
                    <a16:rowId xmlns:a16="http://schemas.microsoft.com/office/drawing/2014/main" val="2421669122"/>
                  </a:ext>
                </a:extLst>
              </a:tr>
              <a:tr h="252000">
                <a:tc>
                  <a:txBody>
                    <a:bodyPr/>
                    <a:lstStyle/>
                    <a:p>
                      <a:pPr algn="ctr" fontAlgn="ctr"/>
                      <a:r>
                        <a:rPr lang="fi-FI" sz="900" b="0" i="0" u="none" strike="noStrike" dirty="0">
                          <a:solidFill>
                            <a:srgbClr val="000000"/>
                          </a:solidFill>
                          <a:effectLst/>
                          <a:latin typeface="Arial" panose="020B0604020202020204" pitchFamily="34" charset="0"/>
                        </a:rPr>
                        <a:t>Sähköasentaja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18%</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18%</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7%</a:t>
                      </a:r>
                    </a:p>
                  </a:txBody>
                  <a:tcPr marL="7620" marR="7620" marT="7620" marB="0" anchor="ctr"/>
                </a:tc>
                <a:extLst>
                  <a:ext uri="{0D108BD9-81ED-4DB2-BD59-A6C34878D82A}">
                    <a16:rowId xmlns:a16="http://schemas.microsoft.com/office/drawing/2014/main" val="10005"/>
                  </a:ext>
                </a:extLst>
              </a:tr>
              <a:tr h="252000">
                <a:tc>
                  <a:txBody>
                    <a:bodyPr/>
                    <a:lstStyle/>
                    <a:p>
                      <a:pPr algn="ctr" fontAlgn="ctr"/>
                      <a:r>
                        <a:rPr lang="fi-FI" sz="900" b="0" i="0" u="none" strike="noStrike" dirty="0">
                          <a:solidFill>
                            <a:srgbClr val="000000"/>
                          </a:solidFill>
                          <a:effectLst/>
                          <a:latin typeface="Arial" panose="020B0604020202020204" pitchFamily="34" charset="0"/>
                        </a:rPr>
                        <a:t>Rakennuspalveluja myyvä urakoitsija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19%</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16%</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11%</a:t>
                      </a:r>
                    </a:p>
                  </a:txBody>
                  <a:tcPr marL="7620" marR="7620" marT="7620" marB="0" anchor="ctr"/>
                </a:tc>
                <a:extLst>
                  <a:ext uri="{0D108BD9-81ED-4DB2-BD59-A6C34878D82A}">
                    <a16:rowId xmlns:a16="http://schemas.microsoft.com/office/drawing/2014/main" val="10006"/>
                  </a:ext>
                </a:extLst>
              </a:tr>
              <a:tr h="252000">
                <a:tc>
                  <a:txBody>
                    <a:bodyPr/>
                    <a:lstStyle/>
                    <a:p>
                      <a:pPr algn="ctr" fontAlgn="ctr"/>
                      <a:r>
                        <a:rPr lang="fi-FI" sz="900" b="0" i="0" u="none" strike="noStrike" dirty="0">
                          <a:solidFill>
                            <a:srgbClr val="000000"/>
                          </a:solidFill>
                          <a:effectLst/>
                          <a:latin typeface="Arial" panose="020B0604020202020204" pitchFamily="34" charset="0"/>
                        </a:rPr>
                        <a:t>Tietoliikenneoperaattori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0%</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a:t>
                      </a:r>
                    </a:p>
                  </a:txBody>
                  <a:tcPr marL="7620" marR="7620" marT="7620" marB="0" anchor="ctr"/>
                </a:tc>
                <a:extLst>
                  <a:ext uri="{0D108BD9-81ED-4DB2-BD59-A6C34878D82A}">
                    <a16:rowId xmlns:a16="http://schemas.microsoft.com/office/drawing/2014/main" val="10007"/>
                  </a:ext>
                </a:extLst>
              </a:tr>
              <a:tr h="252000">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11%</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8%</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24%</a:t>
                      </a:r>
                    </a:p>
                  </a:txBody>
                  <a:tcPr marL="7620" marR="7620" marT="7620" marB="0" anchor="ctr"/>
                </a:tc>
                <a:extLst>
                  <a:ext uri="{0D108BD9-81ED-4DB2-BD59-A6C34878D82A}">
                    <a16:rowId xmlns:a16="http://schemas.microsoft.com/office/drawing/2014/main" val="949611991"/>
                  </a:ext>
                </a:extLst>
              </a:tr>
            </a:tbl>
          </a:graphicData>
        </a:graphic>
      </p:graphicFrame>
    </p:spTree>
    <p:extLst>
      <p:ext uri="{BB962C8B-B14F-4D97-AF65-F5344CB8AC3E}">
        <p14:creationId xmlns:p14="http://schemas.microsoft.com/office/powerpoint/2010/main" val="1601854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961126"/>
            <a:ext cx="9840093" cy="646331"/>
          </a:xfrm>
        </p:spPr>
        <p:txBody>
          <a:bodyPr/>
          <a:lstStyle/>
          <a:p>
            <a:r>
              <a:rPr lang="fi-FI" sz="1200" dirty="0">
                <a:solidFill>
                  <a:schemeClr val="bg1">
                    <a:lumMod val="50000"/>
                  </a:schemeClr>
                </a:solidFill>
              </a:rPr>
              <a:t>Mikä helpottaisi sellaisten tuotteiden ja palveluiden käyttämisessä, jotka antavat sinulle enemmän valinnanvaraa energiatarpeittesi tyydyttämiseen (liittyen esim. energian hankintaan, tehokkaaseen käyttöön, omaan tuotantoon tai varastointiin)? Valitse korkeintaan kolme tärkeintä alla olevista.</a:t>
            </a:r>
            <a:endParaRPr lang="fi-FI" sz="1200" b="0" dirty="0">
              <a:solidFill>
                <a:schemeClr val="accent6">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lang="fi-FI" sz="900" b="0" i="0" dirty="0">
                <a:solidFill>
                  <a:schemeClr val="accent5">
                    <a:lumMod val="50000"/>
                  </a:schemeClr>
                </a:solidFill>
                <a:latin typeface="Arial"/>
              </a:rPr>
              <a:t>Base (</a:t>
            </a:r>
            <a:r>
              <a:rPr lang="fi-FI" sz="900" dirty="0">
                <a:solidFill>
                  <a:schemeClr val="accent5">
                    <a:lumMod val="50000"/>
                  </a:schemeClr>
                </a:solidFill>
                <a:latin typeface="Arial"/>
              </a:rPr>
              <a:t>KAIKKI, 1000</a:t>
            </a:r>
            <a:r>
              <a:rPr sz="900" b="0" i="0" dirty="0">
                <a:solidFill>
                  <a:schemeClr val="accent5">
                    <a:lumMod val="50000"/>
                  </a:schemeClr>
                </a:solidFill>
                <a:latin typeface="Arial"/>
              </a:rPr>
              <a:t>)</a:t>
            </a:r>
          </a:p>
        </p:txBody>
      </p:sp>
      <p:graphicFrame>
        <p:nvGraphicFramePr>
          <p:cNvPr id="8" name="Kaavio 7">
            <a:extLst>
              <a:ext uri="{FF2B5EF4-FFF2-40B4-BE49-F238E27FC236}">
                <a16:creationId xmlns:a16="http://schemas.microsoft.com/office/drawing/2014/main" id="{340C529D-7941-4A4F-8ECE-E767E65D8E77}"/>
              </a:ext>
            </a:extLst>
          </p:cNvPr>
          <p:cNvGraphicFramePr/>
          <p:nvPr>
            <p:extLst>
              <p:ext uri="{D42A27DB-BD31-4B8C-83A1-F6EECF244321}">
                <p14:modId xmlns:p14="http://schemas.microsoft.com/office/powerpoint/2010/main" val="1087878279"/>
              </p:ext>
            </p:extLst>
          </p:nvPr>
        </p:nvGraphicFramePr>
        <p:xfrm>
          <a:off x="777600" y="1677880"/>
          <a:ext cx="10634400" cy="4370120"/>
        </p:xfrm>
        <a:graphic>
          <a:graphicData uri="http://schemas.openxmlformats.org/drawingml/2006/chart">
            <c:chart xmlns:c="http://schemas.openxmlformats.org/drawingml/2006/chart" xmlns:r="http://schemas.openxmlformats.org/officeDocument/2006/relationships" r:id="rId2"/>
          </a:graphicData>
        </a:graphic>
      </p:graphicFrame>
      <p:sp>
        <p:nvSpPr>
          <p:cNvPr id="13" name="Puhekupla: Suorakulmio, kulmat pyöristettu 12">
            <a:extLst>
              <a:ext uri="{FF2B5EF4-FFF2-40B4-BE49-F238E27FC236}">
                <a16:creationId xmlns:a16="http://schemas.microsoft.com/office/drawing/2014/main" id="{1CD79918-85EF-426B-B211-ADF59056342A}"/>
              </a:ext>
            </a:extLst>
          </p:cNvPr>
          <p:cNvSpPr/>
          <p:nvPr/>
        </p:nvSpPr>
        <p:spPr>
          <a:xfrm>
            <a:off x="7767960" y="4206240"/>
            <a:ext cx="3222593" cy="649845"/>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Selkeää ja luotettavaa tietoa kaivataan ensisijaisesti uusien tuotteiden ja palvelujen käyttämiseen. Myös taloudellinen tuki ja yksi toimittajataho nousevat esiin.</a:t>
            </a:r>
          </a:p>
        </p:txBody>
      </p:sp>
    </p:spTree>
    <p:extLst>
      <p:ext uri="{BB962C8B-B14F-4D97-AF65-F5344CB8AC3E}">
        <p14:creationId xmlns:p14="http://schemas.microsoft.com/office/powerpoint/2010/main" val="3302835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741318"/>
            <a:ext cx="10634400" cy="646331"/>
          </a:xfrm>
        </p:spPr>
        <p:txBody>
          <a:bodyPr/>
          <a:lstStyle/>
          <a:p>
            <a:r>
              <a:rPr lang="fi-FI" sz="1200" dirty="0">
                <a:solidFill>
                  <a:schemeClr val="bg1">
                    <a:lumMod val="50000"/>
                  </a:schemeClr>
                </a:solidFill>
              </a:rPr>
              <a:t>Mikä helpottaisi sellaisten tuotteiden ja palveluiden käyttämisessä, jotka antavat sinulle enemmän valinnanvaraa energiatarpeittesi tyydyttämiseen (liittyen esim. energian hankintaan, tehokkaaseen käyttöön, omaan tuotantoon tai varastointiin)? Valitse korkeintaan kolme tärkeintä alla olevista.</a:t>
            </a:r>
            <a:endParaRPr lang="fi-FI" sz="1200" b="0" dirty="0">
              <a:solidFill>
                <a:schemeClr val="accent6">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4025246848"/>
              </p:ext>
            </p:extLst>
          </p:nvPr>
        </p:nvGraphicFramePr>
        <p:xfrm>
          <a:off x="612559" y="1485023"/>
          <a:ext cx="10928409" cy="4435666"/>
        </p:xfrm>
        <a:graphic>
          <a:graphicData uri="http://schemas.openxmlformats.org/drawingml/2006/table">
            <a:tbl>
              <a:tblPr firstRow="1" bandRow="1">
                <a:tableStyleId>{9D7B26C5-4107-4FEC-AEDC-1716B250A1EF}</a:tableStyleId>
              </a:tblPr>
              <a:tblGrid>
                <a:gridCol w="2451621">
                  <a:extLst>
                    <a:ext uri="{9D8B030D-6E8A-4147-A177-3AD203B41FA5}">
                      <a16:colId xmlns:a16="http://schemas.microsoft.com/office/drawing/2014/main" val="20001"/>
                    </a:ext>
                  </a:extLst>
                </a:gridCol>
                <a:gridCol w="706399">
                  <a:extLst>
                    <a:ext uri="{9D8B030D-6E8A-4147-A177-3AD203B41FA5}">
                      <a16:colId xmlns:a16="http://schemas.microsoft.com/office/drawing/2014/main" val="20002"/>
                    </a:ext>
                  </a:extLst>
                </a:gridCol>
                <a:gridCol w="706399">
                  <a:extLst>
                    <a:ext uri="{9D8B030D-6E8A-4147-A177-3AD203B41FA5}">
                      <a16:colId xmlns:a16="http://schemas.microsoft.com/office/drawing/2014/main" val="20003"/>
                    </a:ext>
                  </a:extLst>
                </a:gridCol>
                <a:gridCol w="706399">
                  <a:extLst>
                    <a:ext uri="{9D8B030D-6E8A-4147-A177-3AD203B41FA5}">
                      <a16:colId xmlns:a16="http://schemas.microsoft.com/office/drawing/2014/main" val="20004"/>
                    </a:ext>
                  </a:extLst>
                </a:gridCol>
                <a:gridCol w="706399">
                  <a:extLst>
                    <a:ext uri="{9D8B030D-6E8A-4147-A177-3AD203B41FA5}">
                      <a16:colId xmlns:a16="http://schemas.microsoft.com/office/drawing/2014/main" val="1934860207"/>
                    </a:ext>
                  </a:extLst>
                </a:gridCol>
                <a:gridCol w="706399">
                  <a:extLst>
                    <a:ext uri="{9D8B030D-6E8A-4147-A177-3AD203B41FA5}">
                      <a16:colId xmlns:a16="http://schemas.microsoft.com/office/drawing/2014/main" val="1287172278"/>
                    </a:ext>
                  </a:extLst>
                </a:gridCol>
                <a:gridCol w="706399">
                  <a:extLst>
                    <a:ext uri="{9D8B030D-6E8A-4147-A177-3AD203B41FA5}">
                      <a16:colId xmlns:a16="http://schemas.microsoft.com/office/drawing/2014/main" val="20005"/>
                    </a:ext>
                  </a:extLst>
                </a:gridCol>
                <a:gridCol w="706399">
                  <a:extLst>
                    <a:ext uri="{9D8B030D-6E8A-4147-A177-3AD203B41FA5}">
                      <a16:colId xmlns:a16="http://schemas.microsoft.com/office/drawing/2014/main" val="20006"/>
                    </a:ext>
                  </a:extLst>
                </a:gridCol>
                <a:gridCol w="706399">
                  <a:extLst>
                    <a:ext uri="{9D8B030D-6E8A-4147-A177-3AD203B41FA5}">
                      <a16:colId xmlns:a16="http://schemas.microsoft.com/office/drawing/2014/main" val="20007"/>
                    </a:ext>
                  </a:extLst>
                </a:gridCol>
                <a:gridCol w="706399">
                  <a:extLst>
                    <a:ext uri="{9D8B030D-6E8A-4147-A177-3AD203B41FA5}">
                      <a16:colId xmlns:a16="http://schemas.microsoft.com/office/drawing/2014/main" val="1311163246"/>
                    </a:ext>
                  </a:extLst>
                </a:gridCol>
                <a:gridCol w="706399">
                  <a:extLst>
                    <a:ext uri="{9D8B030D-6E8A-4147-A177-3AD203B41FA5}">
                      <a16:colId xmlns:a16="http://schemas.microsoft.com/office/drawing/2014/main" val="3085685640"/>
                    </a:ext>
                  </a:extLst>
                </a:gridCol>
                <a:gridCol w="706399">
                  <a:extLst>
                    <a:ext uri="{9D8B030D-6E8A-4147-A177-3AD203B41FA5}">
                      <a16:colId xmlns:a16="http://schemas.microsoft.com/office/drawing/2014/main" val="4258705384"/>
                    </a:ext>
                  </a:extLst>
                </a:gridCol>
                <a:gridCol w="706399">
                  <a:extLst>
                    <a:ext uri="{9D8B030D-6E8A-4147-A177-3AD203B41FA5}">
                      <a16:colId xmlns:a16="http://schemas.microsoft.com/office/drawing/2014/main" val="3293771455"/>
                    </a:ext>
                  </a:extLst>
                </a:gridCol>
              </a:tblGrid>
              <a:tr h="571897">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KAIKKI (N=1000)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Nainen (N=511)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Mies </a:t>
                      </a:r>
                    </a:p>
                    <a:p>
                      <a:pPr algn="ctr" fontAlgn="ctr"/>
                      <a:r>
                        <a:rPr lang="fi-FI" sz="900" b="1" i="0" u="none" strike="noStrike" dirty="0">
                          <a:solidFill>
                            <a:srgbClr val="000000"/>
                          </a:solidFill>
                          <a:effectLst/>
                          <a:latin typeface="Arial" panose="020B0604020202020204" pitchFamily="34" charset="0"/>
                        </a:rPr>
                        <a:t>(N=489)</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18-29v (N=178)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30-39v (N=158)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40-49v (N=148)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50-59v (N=164)</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60v+ (N=351)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Helsinki-Uusimaa (N=301)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Etelä-Suomi (N=218)</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Länsi-Suomi (N=250)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Pohjois- ja Itä-Suomi (N=232)</a:t>
                      </a:r>
                    </a:p>
                  </a:txBody>
                  <a:tcPr marL="7620" marR="7620" marT="7620" marB="0" anchor="ctr"/>
                </a:tc>
                <a:extLst>
                  <a:ext uri="{0D108BD9-81ED-4DB2-BD59-A6C34878D82A}">
                    <a16:rowId xmlns:a16="http://schemas.microsoft.com/office/drawing/2014/main" val="10000"/>
                  </a:ext>
                </a:extLst>
              </a:tr>
              <a:tr h="377131">
                <a:tc>
                  <a:txBody>
                    <a:bodyPr/>
                    <a:lstStyle/>
                    <a:p>
                      <a:pPr algn="ctr" fontAlgn="ctr"/>
                      <a:r>
                        <a:rPr lang="fi-FI" sz="900" b="0" i="0" u="none" strike="noStrike" dirty="0">
                          <a:solidFill>
                            <a:srgbClr val="000000"/>
                          </a:solidFill>
                          <a:effectLst/>
                          <a:latin typeface="Arial" panose="020B0604020202020204" pitchFamily="34" charset="0"/>
                        </a:rPr>
                        <a:t>Selkeä ja luotettava tieto tilanteeseeni parhaiten sopivista ratkaisuista ja taloudellisista eduista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41 %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extLst>
                  <a:ext uri="{0D108BD9-81ED-4DB2-BD59-A6C34878D82A}">
                    <a16:rowId xmlns:a16="http://schemas.microsoft.com/office/drawing/2014/main" val="1509661090"/>
                  </a:ext>
                </a:extLst>
              </a:tr>
              <a:tr h="377131">
                <a:tc>
                  <a:txBody>
                    <a:bodyPr/>
                    <a:lstStyle/>
                    <a:p>
                      <a:pPr algn="ctr" fontAlgn="ctr"/>
                      <a:r>
                        <a:rPr lang="fi-FI" sz="900" b="0" i="0" u="none" strike="noStrike" dirty="0">
                          <a:solidFill>
                            <a:srgbClr val="000000"/>
                          </a:solidFill>
                          <a:effectLst/>
                          <a:latin typeface="Arial" panose="020B0604020202020204" pitchFamily="34" charset="0"/>
                        </a:rPr>
                        <a:t>Taloudellinen tuki näiden ratkaisujen ostamiseen (esim. matalakorkoiset lainat, tuet)</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extLst>
                  <a:ext uri="{0D108BD9-81ED-4DB2-BD59-A6C34878D82A}">
                    <a16:rowId xmlns:a16="http://schemas.microsoft.com/office/drawing/2014/main" val="3989016150"/>
                  </a:ext>
                </a:extLst>
              </a:tr>
              <a:tr h="377131">
                <a:tc>
                  <a:txBody>
                    <a:bodyPr/>
                    <a:lstStyle/>
                    <a:p>
                      <a:pPr algn="ctr" fontAlgn="ctr"/>
                      <a:r>
                        <a:rPr lang="fi-FI" sz="900" b="0" i="0" u="none" strike="noStrike" dirty="0">
                          <a:solidFill>
                            <a:srgbClr val="000000"/>
                          </a:solidFill>
                          <a:effectLst/>
                          <a:latin typeface="Arial" panose="020B0604020202020204" pitchFamily="34" charset="0"/>
                        </a:rPr>
                        <a:t>Yksi yritys, joka voisi hoitaa koko prosessin energialaitteiden asennuksesta niiden ylläpitoon</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extLst>
                  <a:ext uri="{0D108BD9-81ED-4DB2-BD59-A6C34878D82A}">
                    <a16:rowId xmlns:a16="http://schemas.microsoft.com/office/drawing/2014/main" val="1082213901"/>
                  </a:ext>
                </a:extLst>
              </a:tr>
              <a:tr h="377131">
                <a:tc>
                  <a:txBody>
                    <a:bodyPr/>
                    <a:lstStyle/>
                    <a:p>
                      <a:pPr algn="ctr" fontAlgn="ctr"/>
                      <a:r>
                        <a:rPr lang="fi-FI" sz="900" b="0" i="0" u="none" strike="noStrike" dirty="0">
                          <a:solidFill>
                            <a:srgbClr val="000000"/>
                          </a:solidFill>
                          <a:effectLst/>
                          <a:latin typeface="Arial" panose="020B0604020202020204" pitchFamily="34" charset="0"/>
                        </a:rPr>
                        <a:t>Tieto ja neuvonta taloudellisista tuista energiainvestointeihin</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extLst>
                  <a:ext uri="{0D108BD9-81ED-4DB2-BD59-A6C34878D82A}">
                    <a16:rowId xmlns:a16="http://schemas.microsoft.com/office/drawing/2014/main" val="1193578175"/>
                  </a:ext>
                </a:extLst>
              </a:tr>
              <a:tr h="641122">
                <a:tc>
                  <a:txBody>
                    <a:bodyPr/>
                    <a:lstStyle/>
                    <a:p>
                      <a:pPr algn="ctr" fontAlgn="ctr"/>
                      <a:r>
                        <a:rPr lang="fi-FI" sz="900" b="0" i="0" u="none" strike="noStrike" dirty="0">
                          <a:solidFill>
                            <a:srgbClr val="000000"/>
                          </a:solidFill>
                          <a:effectLst/>
                          <a:latin typeface="Arial" panose="020B0604020202020204" pitchFamily="34" charset="0"/>
                        </a:rPr>
                        <a:t>Pakettitarjoukset, jotka yhdistäisivät eri energiatuotteet ja -palvelut (esim. sähkö ja oma latauspiste tai älykäs lämmityksen ohjausjärjestelmä jne.) yhdeksi paketiksi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extLst>
                  <a:ext uri="{0D108BD9-81ED-4DB2-BD59-A6C34878D82A}">
                    <a16:rowId xmlns:a16="http://schemas.microsoft.com/office/drawing/2014/main" val="109119462"/>
                  </a:ext>
                </a:extLst>
              </a:tr>
              <a:tr h="527983">
                <a:tc>
                  <a:txBody>
                    <a:bodyPr/>
                    <a:lstStyle/>
                    <a:p>
                      <a:pPr algn="ctr" fontAlgn="ctr"/>
                      <a:r>
                        <a:rPr lang="fi-FI" sz="900" b="0" i="0" u="none" strike="noStrike" dirty="0">
                          <a:solidFill>
                            <a:srgbClr val="000000"/>
                          </a:solidFill>
                          <a:effectLst/>
                          <a:latin typeface="Arial" panose="020B0604020202020204" pitchFamily="34" charset="0"/>
                        </a:rPr>
                        <a:t>Apu luotettavien energialaitteiden toimittajien (esim. aurinkopaneelit, kodin akut, älykkäät termostaatit) löytämiseksi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extLst>
                  <a:ext uri="{0D108BD9-81ED-4DB2-BD59-A6C34878D82A}">
                    <a16:rowId xmlns:a16="http://schemas.microsoft.com/office/drawing/2014/main" val="3549493942"/>
                  </a:ext>
                </a:extLst>
              </a:tr>
              <a:tr h="582730">
                <a:tc>
                  <a:txBody>
                    <a:bodyPr/>
                    <a:lstStyle/>
                    <a:p>
                      <a:pPr algn="ctr" fontAlgn="ctr"/>
                      <a:r>
                        <a:rPr lang="fi-FI" sz="900" b="0" i="0" u="none" strike="noStrike" dirty="0">
                          <a:solidFill>
                            <a:srgbClr val="000000"/>
                          </a:solidFill>
                          <a:effectLst/>
                          <a:latin typeface="Arial" panose="020B0604020202020204" pitchFamily="34" charset="0"/>
                        </a:rPr>
                        <a:t>Selkeät ja valtakunnallisesti samanlaiset rakentamislupiin liittyvät säännöt ja menettelytavat energiaremonttien ja -investointien nopeuttamiseksi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9 %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14 %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10 %</a:t>
                      </a:r>
                    </a:p>
                  </a:txBody>
                  <a:tcPr marL="7620" marR="7620" marT="7620" marB="0" anchor="ctr"/>
                </a:tc>
                <a:extLst>
                  <a:ext uri="{0D108BD9-81ED-4DB2-BD59-A6C34878D82A}">
                    <a16:rowId xmlns:a16="http://schemas.microsoft.com/office/drawing/2014/main" val="1996178724"/>
                  </a:ext>
                </a:extLst>
              </a:tr>
              <a:tr h="301705">
                <a:tc>
                  <a:txBody>
                    <a:bodyPr/>
                    <a:lstStyle/>
                    <a:p>
                      <a:pPr algn="ctr" fontAlgn="ctr"/>
                      <a:r>
                        <a:rPr lang="fi-FI" sz="900" b="0" i="0" u="none" strike="noStrike" dirty="0">
                          <a:solidFill>
                            <a:srgbClr val="000000"/>
                          </a:solidFill>
                          <a:effectLst/>
                          <a:latin typeface="Arial" panose="020B0604020202020204" pitchFamily="34" charset="0"/>
                        </a:rPr>
                        <a:t>Muu, mikä?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extLst>
                  <a:ext uri="{0D108BD9-81ED-4DB2-BD59-A6C34878D82A}">
                    <a16:rowId xmlns:a16="http://schemas.microsoft.com/office/drawing/2014/main" val="10003"/>
                  </a:ext>
                </a:extLst>
              </a:tr>
              <a:tr h="301705">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26 %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28 %</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29 %</a:t>
                      </a:r>
                    </a:p>
                  </a:txBody>
                  <a:tcPr marL="7620" marR="7620" marT="762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5974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741318"/>
            <a:ext cx="10634400" cy="646331"/>
          </a:xfrm>
        </p:spPr>
        <p:txBody>
          <a:bodyPr/>
          <a:lstStyle/>
          <a:p>
            <a:r>
              <a:rPr lang="fi-FI" sz="1200" dirty="0">
                <a:solidFill>
                  <a:schemeClr val="bg1">
                    <a:lumMod val="50000"/>
                  </a:schemeClr>
                </a:solidFill>
              </a:rPr>
              <a:t>Mikä helpottaisi sellaisten tuotteiden ja palveluiden käyttämisessä, jotka antavat sinulle enemmän valinnanvaraa energiatarpeittesi tyydyttämiseen (liittyen esim. energian hankintaan, tehokkaaseen käyttöön, omaan tuotantoon tai varastointiin)? Valitse korkeintaan kolme tärkeintä alla olevista.</a:t>
            </a:r>
            <a:endParaRPr lang="fi-FI" sz="1200" b="0" dirty="0">
              <a:solidFill>
                <a:schemeClr val="accent6">
                  <a:lumMod val="50000"/>
                </a:schemeClr>
              </a:solidFill>
            </a:endParaRPr>
          </a:p>
        </p:txBody>
      </p:sp>
      <p:sp>
        <p:nvSpPr>
          <p:cNvPr id="5" name="TextBox 4"/>
          <p:cNvSpPr txBox="1"/>
          <p:nvPr/>
        </p:nvSpPr>
        <p:spPr>
          <a:xfrm>
            <a:off x="612559" y="6174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dirty="0">
                <a:solidFill>
                  <a:schemeClr val="accent5">
                    <a:lumMod val="50000"/>
                  </a:schemeClr>
                </a:solidFill>
                <a:latin typeface="Arial"/>
              </a:rPr>
              <a:t>KAIKKI</a:t>
            </a:r>
            <a:r>
              <a:rPr sz="900" b="0" i="0" dirty="0">
                <a:solidFill>
                  <a:schemeClr val="accent5">
                    <a:lumMod val="50000"/>
                  </a:schemeClr>
                </a:solidFill>
                <a:latin typeface="Arial"/>
              </a:rPr>
              <a:t>)</a:t>
            </a:r>
          </a:p>
        </p:txBody>
      </p:sp>
      <p:graphicFrame>
        <p:nvGraphicFramePr>
          <p:cNvPr id="4" name="Taulukko 3">
            <a:extLst>
              <a:ext uri="{FF2B5EF4-FFF2-40B4-BE49-F238E27FC236}">
                <a16:creationId xmlns:a16="http://schemas.microsoft.com/office/drawing/2014/main" id="{3B9BB0A4-9192-4548-AC5A-B735EA117C1D}"/>
              </a:ext>
            </a:extLst>
          </p:cNvPr>
          <p:cNvGraphicFramePr>
            <a:graphicFrameLocks noGrp="1"/>
          </p:cNvGraphicFramePr>
          <p:nvPr>
            <p:extLst>
              <p:ext uri="{D42A27DB-BD31-4B8C-83A1-F6EECF244321}">
                <p14:modId xmlns:p14="http://schemas.microsoft.com/office/powerpoint/2010/main" val="3510442362"/>
              </p:ext>
            </p:extLst>
          </p:nvPr>
        </p:nvGraphicFramePr>
        <p:xfrm>
          <a:off x="612559" y="1485023"/>
          <a:ext cx="10799440" cy="4435666"/>
        </p:xfrm>
        <a:graphic>
          <a:graphicData uri="http://schemas.openxmlformats.org/drawingml/2006/table">
            <a:tbl>
              <a:tblPr firstRow="1" bandRow="1">
                <a:tableStyleId>{9D7B26C5-4107-4FEC-AEDC-1716B250A1EF}</a:tableStyleId>
              </a:tblPr>
              <a:tblGrid>
                <a:gridCol w="5017064">
                  <a:extLst>
                    <a:ext uri="{9D8B030D-6E8A-4147-A177-3AD203B41FA5}">
                      <a16:colId xmlns:a16="http://schemas.microsoft.com/office/drawing/2014/main" val="20001"/>
                    </a:ext>
                  </a:extLst>
                </a:gridCol>
                <a:gridCol w="1445594">
                  <a:extLst>
                    <a:ext uri="{9D8B030D-6E8A-4147-A177-3AD203B41FA5}">
                      <a16:colId xmlns:a16="http://schemas.microsoft.com/office/drawing/2014/main" val="20002"/>
                    </a:ext>
                  </a:extLst>
                </a:gridCol>
                <a:gridCol w="1445594">
                  <a:extLst>
                    <a:ext uri="{9D8B030D-6E8A-4147-A177-3AD203B41FA5}">
                      <a16:colId xmlns:a16="http://schemas.microsoft.com/office/drawing/2014/main" val="20003"/>
                    </a:ext>
                  </a:extLst>
                </a:gridCol>
                <a:gridCol w="1445594">
                  <a:extLst>
                    <a:ext uri="{9D8B030D-6E8A-4147-A177-3AD203B41FA5}">
                      <a16:colId xmlns:a16="http://schemas.microsoft.com/office/drawing/2014/main" val="20004"/>
                    </a:ext>
                  </a:extLst>
                </a:gridCol>
                <a:gridCol w="1445594">
                  <a:extLst>
                    <a:ext uri="{9D8B030D-6E8A-4147-A177-3AD203B41FA5}">
                      <a16:colId xmlns:a16="http://schemas.microsoft.com/office/drawing/2014/main" val="1934860207"/>
                    </a:ext>
                  </a:extLst>
                </a:gridCol>
              </a:tblGrid>
              <a:tr h="571897">
                <a:tc>
                  <a:txBody>
                    <a:bodyPr/>
                    <a:lstStyle/>
                    <a:p>
                      <a:pPr algn="ctr" fontAlgn="ctr"/>
                      <a:r>
                        <a:rPr lang="fi-FI" sz="800" b="1" i="0" u="none" strike="noStrike" dirty="0">
                          <a:solidFill>
                            <a:srgbClr val="000000"/>
                          </a:solidFill>
                          <a:effectLst/>
                          <a:latin typeface="Arial" panose="020B0604020202020204" pitchFamily="34" charset="0"/>
                        </a:rPr>
                        <a:t> </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KAIKKI </a:t>
                      </a:r>
                    </a:p>
                    <a:p>
                      <a:pPr algn="ctr" fontAlgn="ctr"/>
                      <a:r>
                        <a:rPr lang="fi-FI" sz="900" b="1" i="0" u="none" strike="noStrike" dirty="0">
                          <a:solidFill>
                            <a:srgbClr val="000000"/>
                          </a:solidFill>
                          <a:effectLst/>
                          <a:latin typeface="Arial" panose="020B0604020202020204" pitchFamily="34" charset="0"/>
                        </a:rPr>
                        <a:t>(N=1000)</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Edelläkävijät </a:t>
                      </a:r>
                    </a:p>
                    <a:p>
                      <a:pPr algn="ctr" fontAlgn="ctr"/>
                      <a:r>
                        <a:rPr lang="fi-FI" sz="900" b="1" i="0" u="none" strike="noStrike" dirty="0">
                          <a:solidFill>
                            <a:srgbClr val="000000"/>
                          </a:solidFill>
                          <a:effectLst/>
                          <a:latin typeface="Arial" panose="020B0604020202020204" pitchFamily="34" charset="0"/>
                        </a:rPr>
                        <a:t>(N=252)</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Tarkkailijat </a:t>
                      </a:r>
                    </a:p>
                    <a:p>
                      <a:pPr algn="ctr" fontAlgn="ctr"/>
                      <a:r>
                        <a:rPr lang="fi-FI" sz="900" b="1" i="0" u="none" strike="noStrike" dirty="0">
                          <a:solidFill>
                            <a:srgbClr val="000000"/>
                          </a:solidFill>
                          <a:effectLst/>
                          <a:latin typeface="Arial" panose="020B0604020202020204" pitchFamily="34" charset="0"/>
                        </a:rPr>
                        <a:t>(N=221)</a:t>
                      </a:r>
                    </a:p>
                  </a:txBody>
                  <a:tcPr marL="7620" marR="7620" marT="7620" marB="0" anchor="ctr"/>
                </a:tc>
                <a:tc>
                  <a:txBody>
                    <a:bodyPr/>
                    <a:lstStyle/>
                    <a:p>
                      <a:pPr algn="ctr" fontAlgn="ctr"/>
                      <a:r>
                        <a:rPr lang="fi-FI" sz="900" b="1" i="0" u="none" strike="noStrike" dirty="0">
                          <a:solidFill>
                            <a:srgbClr val="000000"/>
                          </a:solidFill>
                          <a:effectLst/>
                          <a:latin typeface="Arial" panose="020B0604020202020204" pitchFamily="34" charset="0"/>
                        </a:rPr>
                        <a:t>Passiiviset </a:t>
                      </a:r>
                    </a:p>
                    <a:p>
                      <a:pPr algn="ctr" fontAlgn="ctr"/>
                      <a:r>
                        <a:rPr lang="fi-FI" sz="900" b="1" i="0" u="none" strike="noStrike" dirty="0">
                          <a:solidFill>
                            <a:srgbClr val="000000"/>
                          </a:solidFill>
                          <a:effectLst/>
                          <a:latin typeface="Arial" panose="020B0604020202020204" pitchFamily="34" charset="0"/>
                        </a:rPr>
                        <a:t>(N=290)</a:t>
                      </a:r>
                    </a:p>
                  </a:txBody>
                  <a:tcPr marL="7620" marR="7620" marT="7620" marB="0" anchor="ctr"/>
                </a:tc>
                <a:extLst>
                  <a:ext uri="{0D108BD9-81ED-4DB2-BD59-A6C34878D82A}">
                    <a16:rowId xmlns:a16="http://schemas.microsoft.com/office/drawing/2014/main" val="10000"/>
                  </a:ext>
                </a:extLst>
              </a:tr>
              <a:tr h="377131">
                <a:tc>
                  <a:txBody>
                    <a:bodyPr/>
                    <a:lstStyle/>
                    <a:p>
                      <a:pPr algn="ctr" fontAlgn="ctr"/>
                      <a:r>
                        <a:rPr lang="fi-FI" sz="900" b="0" i="0" u="none" strike="noStrike" dirty="0">
                          <a:solidFill>
                            <a:srgbClr val="000000"/>
                          </a:solidFill>
                          <a:effectLst/>
                          <a:latin typeface="Arial" panose="020B0604020202020204" pitchFamily="34" charset="0"/>
                        </a:rPr>
                        <a:t>Selkeä ja luotettava tieto tilanteeseeni parhaiten sopivista ratkaisuista ja taloudellisista eduista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36 %</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43%</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43%</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31%</a:t>
                      </a:r>
                    </a:p>
                  </a:txBody>
                  <a:tcPr marL="7620" marR="7620" marT="7620" marB="0" anchor="ctr"/>
                </a:tc>
                <a:extLst>
                  <a:ext uri="{0D108BD9-81ED-4DB2-BD59-A6C34878D82A}">
                    <a16:rowId xmlns:a16="http://schemas.microsoft.com/office/drawing/2014/main" val="1509661090"/>
                  </a:ext>
                </a:extLst>
              </a:tr>
              <a:tr h="377131">
                <a:tc>
                  <a:txBody>
                    <a:bodyPr/>
                    <a:lstStyle/>
                    <a:p>
                      <a:pPr algn="ctr" fontAlgn="ctr"/>
                      <a:r>
                        <a:rPr lang="fi-FI" sz="900" b="0" i="0" u="none" strike="noStrike" dirty="0">
                          <a:solidFill>
                            <a:srgbClr val="000000"/>
                          </a:solidFill>
                          <a:effectLst/>
                          <a:latin typeface="Arial" panose="020B0604020202020204" pitchFamily="34" charset="0"/>
                        </a:rPr>
                        <a:t>Taloudellinen tuki näiden ratkaisujen ostamiseen (esim. matalakorkoiset lainat, tuet)</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30%</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31%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25%</a:t>
                      </a:r>
                    </a:p>
                  </a:txBody>
                  <a:tcPr marL="7620" marR="7620" marT="7620" marB="0" anchor="ctr"/>
                </a:tc>
                <a:extLst>
                  <a:ext uri="{0D108BD9-81ED-4DB2-BD59-A6C34878D82A}">
                    <a16:rowId xmlns:a16="http://schemas.microsoft.com/office/drawing/2014/main" val="3989016150"/>
                  </a:ext>
                </a:extLst>
              </a:tr>
              <a:tr h="377131">
                <a:tc>
                  <a:txBody>
                    <a:bodyPr/>
                    <a:lstStyle/>
                    <a:p>
                      <a:pPr algn="ctr" fontAlgn="ctr"/>
                      <a:r>
                        <a:rPr lang="fi-FI" sz="900" b="0" i="0" u="none" strike="noStrike" dirty="0">
                          <a:solidFill>
                            <a:srgbClr val="000000"/>
                          </a:solidFill>
                          <a:effectLst/>
                          <a:latin typeface="Arial" panose="020B0604020202020204" pitchFamily="34" charset="0"/>
                        </a:rPr>
                        <a:t>Yksi yritys, joka voisi hoitaa koko prosessin energialaitteiden asennuksesta niiden ylläpitoon</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25 %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28%</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35%</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20%</a:t>
                      </a:r>
                    </a:p>
                  </a:txBody>
                  <a:tcPr marL="7620" marR="7620" marT="7620" marB="0" anchor="ctr"/>
                </a:tc>
                <a:extLst>
                  <a:ext uri="{0D108BD9-81ED-4DB2-BD59-A6C34878D82A}">
                    <a16:rowId xmlns:a16="http://schemas.microsoft.com/office/drawing/2014/main" val="1082213901"/>
                  </a:ext>
                </a:extLst>
              </a:tr>
              <a:tr h="377131">
                <a:tc>
                  <a:txBody>
                    <a:bodyPr/>
                    <a:lstStyle/>
                    <a:p>
                      <a:pPr algn="ctr" fontAlgn="ctr"/>
                      <a:r>
                        <a:rPr lang="fi-FI" sz="900" b="0" i="0" u="none" strike="noStrike" dirty="0">
                          <a:solidFill>
                            <a:srgbClr val="000000"/>
                          </a:solidFill>
                          <a:effectLst/>
                          <a:latin typeface="Arial" panose="020B0604020202020204" pitchFamily="34" charset="0"/>
                        </a:rPr>
                        <a:t>Tieto ja neuvonta taloudellisista tuista energiainvestointeihin</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20 %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26%</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24%</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15%</a:t>
                      </a:r>
                    </a:p>
                  </a:txBody>
                  <a:tcPr marL="7620" marR="7620" marT="7620" marB="0" anchor="ctr"/>
                </a:tc>
                <a:extLst>
                  <a:ext uri="{0D108BD9-81ED-4DB2-BD59-A6C34878D82A}">
                    <a16:rowId xmlns:a16="http://schemas.microsoft.com/office/drawing/2014/main" val="1193578175"/>
                  </a:ext>
                </a:extLst>
              </a:tr>
              <a:tr h="641122">
                <a:tc>
                  <a:txBody>
                    <a:bodyPr/>
                    <a:lstStyle/>
                    <a:p>
                      <a:pPr algn="ctr" fontAlgn="ctr"/>
                      <a:r>
                        <a:rPr lang="fi-FI" sz="900" b="0" i="0" u="none" strike="noStrike" dirty="0">
                          <a:solidFill>
                            <a:srgbClr val="000000"/>
                          </a:solidFill>
                          <a:effectLst/>
                          <a:latin typeface="Arial" panose="020B0604020202020204" pitchFamily="34" charset="0"/>
                        </a:rPr>
                        <a:t>Pakettitarjoukset, jotka yhdistäisivät eri energiatuotteet ja -palvelut (esim. sähkö ja oma latauspiste tai älykäs lämmityksen ohjausjärjestelmä jne.) yhdeksi paketiksi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19 %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24%</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25%</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14%</a:t>
                      </a:r>
                    </a:p>
                  </a:txBody>
                  <a:tcPr marL="7620" marR="7620" marT="7620" marB="0" anchor="ctr"/>
                </a:tc>
                <a:extLst>
                  <a:ext uri="{0D108BD9-81ED-4DB2-BD59-A6C34878D82A}">
                    <a16:rowId xmlns:a16="http://schemas.microsoft.com/office/drawing/2014/main" val="109119462"/>
                  </a:ext>
                </a:extLst>
              </a:tr>
              <a:tr h="527983">
                <a:tc>
                  <a:txBody>
                    <a:bodyPr/>
                    <a:lstStyle/>
                    <a:p>
                      <a:pPr algn="ctr" fontAlgn="ctr"/>
                      <a:r>
                        <a:rPr lang="fi-FI" sz="900" b="0" i="0" u="none" strike="noStrike" dirty="0">
                          <a:solidFill>
                            <a:srgbClr val="000000"/>
                          </a:solidFill>
                          <a:effectLst/>
                          <a:latin typeface="Arial" panose="020B0604020202020204" pitchFamily="34" charset="0"/>
                        </a:rPr>
                        <a:t>Apu luotettavien energialaitteiden toimittajien (esim. aurinkopaneelit, kodin akut, älykkäät termostaatit) löytämiseksi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16 %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20%</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25%</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10%</a:t>
                      </a:r>
                    </a:p>
                  </a:txBody>
                  <a:tcPr marL="7620" marR="7620" marT="7620" marB="0" anchor="ctr"/>
                </a:tc>
                <a:extLst>
                  <a:ext uri="{0D108BD9-81ED-4DB2-BD59-A6C34878D82A}">
                    <a16:rowId xmlns:a16="http://schemas.microsoft.com/office/drawing/2014/main" val="3549493942"/>
                  </a:ext>
                </a:extLst>
              </a:tr>
              <a:tr h="582730">
                <a:tc>
                  <a:txBody>
                    <a:bodyPr/>
                    <a:lstStyle/>
                    <a:p>
                      <a:pPr algn="ctr" fontAlgn="ctr"/>
                      <a:r>
                        <a:rPr lang="fi-FI" sz="900" b="0" i="0" u="none" strike="noStrike" dirty="0">
                          <a:solidFill>
                            <a:srgbClr val="000000"/>
                          </a:solidFill>
                          <a:effectLst/>
                          <a:latin typeface="Arial" panose="020B0604020202020204" pitchFamily="34" charset="0"/>
                        </a:rPr>
                        <a:t>Selkeät ja valtakunnallisesti samanlaiset rakentamislupiin liittyvät säännöt ja menettelytavat energiaremonttien ja -investointien nopeuttamiseksi</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12 %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18%</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14%</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10%</a:t>
                      </a:r>
                    </a:p>
                  </a:txBody>
                  <a:tcPr marL="7620" marR="7620" marT="7620" marB="0" anchor="ctr"/>
                </a:tc>
                <a:extLst>
                  <a:ext uri="{0D108BD9-81ED-4DB2-BD59-A6C34878D82A}">
                    <a16:rowId xmlns:a16="http://schemas.microsoft.com/office/drawing/2014/main" val="1996178724"/>
                  </a:ext>
                </a:extLst>
              </a:tr>
              <a:tr h="301705">
                <a:tc>
                  <a:txBody>
                    <a:bodyPr/>
                    <a:lstStyle/>
                    <a:p>
                      <a:pPr algn="ctr" fontAlgn="ctr"/>
                      <a:r>
                        <a:rPr lang="fi-FI" sz="900" b="0" i="0" u="none" strike="noStrike" dirty="0">
                          <a:solidFill>
                            <a:srgbClr val="000000"/>
                          </a:solidFill>
                          <a:effectLst/>
                          <a:latin typeface="Arial" panose="020B0604020202020204" pitchFamily="34" charset="0"/>
                        </a:rPr>
                        <a:t>Muu, mikä?</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4%</a:t>
                      </a:r>
                    </a:p>
                  </a:txBody>
                  <a:tcPr marL="7620" marR="7620" marT="7620" marB="0" anchor="ctr"/>
                </a:tc>
                <a:extLst>
                  <a:ext uri="{0D108BD9-81ED-4DB2-BD59-A6C34878D82A}">
                    <a16:rowId xmlns:a16="http://schemas.microsoft.com/office/drawing/2014/main" val="10003"/>
                  </a:ext>
                </a:extLst>
              </a:tr>
              <a:tr h="301705">
                <a:tc>
                  <a:txBody>
                    <a:bodyPr/>
                    <a:lstStyle/>
                    <a:p>
                      <a:pPr algn="ctr" fontAlgn="ctr"/>
                      <a:r>
                        <a:rPr lang="fi-FI" sz="900" b="0" i="0" u="none" strike="noStrike" dirty="0">
                          <a:solidFill>
                            <a:srgbClr val="000000"/>
                          </a:solidFill>
                          <a:effectLst/>
                          <a:latin typeface="Arial" panose="020B0604020202020204" pitchFamily="34" charset="0"/>
                        </a:rPr>
                        <a:t>En osaa sanoa</a:t>
                      </a:r>
                    </a:p>
                  </a:txBody>
                  <a:tcPr marL="7620" marR="7620" marT="7620" marB="0" anchor="ctr"/>
                </a:tc>
                <a:tc>
                  <a:txBody>
                    <a:bodyPr/>
                    <a:lstStyle/>
                    <a:p>
                      <a:pPr algn="ctr" fontAlgn="ctr"/>
                      <a:r>
                        <a:rPr lang="fi-FI" sz="900" b="0" i="0" u="none" strike="noStrike" dirty="0">
                          <a:solidFill>
                            <a:srgbClr val="000000"/>
                          </a:solidFill>
                          <a:effectLst/>
                          <a:latin typeface="Arial" panose="020B0604020202020204" pitchFamily="34" charset="0"/>
                        </a:rPr>
                        <a:t>27 %</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11%</a:t>
                      </a:r>
                    </a:p>
                  </a:txBody>
                  <a:tcPr marL="7620" marR="7620" marT="7620" marB="0" anchor="ctr"/>
                </a:tc>
                <a:tc>
                  <a:txBody>
                    <a:bodyPr/>
                    <a:lstStyle/>
                    <a:p>
                      <a:pPr marL="0" algn="ctr" defTabSz="685800" rtl="0" eaLnBrk="1" fontAlgn="ctr" latinLnBrk="0" hangingPunct="1"/>
                      <a:r>
                        <a:rPr lang="fi-FI" sz="900" b="0" i="0" u="none" strike="noStrike" kern="1200">
                          <a:solidFill>
                            <a:srgbClr val="000000"/>
                          </a:solidFill>
                          <a:effectLst/>
                          <a:latin typeface="Arial" panose="020B0604020202020204" pitchFamily="34" charset="0"/>
                          <a:ea typeface="+mn-ea"/>
                          <a:cs typeface="+mn-cs"/>
                        </a:rPr>
                        <a:t>12%</a:t>
                      </a:r>
                    </a:p>
                  </a:txBody>
                  <a:tcPr marL="7620" marR="7620" marT="7620" marB="0" anchor="ctr"/>
                </a:tc>
                <a:tc>
                  <a:txBody>
                    <a:bodyPr/>
                    <a:lstStyle/>
                    <a:p>
                      <a:pPr marL="0" algn="ctr" defTabSz="685800" rtl="0" eaLnBrk="1" fontAlgn="ctr" latinLnBrk="0" hangingPunct="1"/>
                      <a:r>
                        <a:rPr lang="fi-FI" sz="900" b="0" i="0" u="none" strike="noStrike" kern="1200" dirty="0">
                          <a:solidFill>
                            <a:srgbClr val="000000"/>
                          </a:solidFill>
                          <a:effectLst/>
                          <a:latin typeface="Arial" panose="020B0604020202020204" pitchFamily="34" charset="0"/>
                          <a:ea typeface="+mn-ea"/>
                          <a:cs typeface="+mn-cs"/>
                        </a:rPr>
                        <a:t>39%</a:t>
                      </a:r>
                    </a:p>
                  </a:txBody>
                  <a:tcPr marL="7620" marR="7620" marT="762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83520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2D4E285-7E76-9F45-BAC4-FA7910EB9BAC}"/>
              </a:ext>
            </a:extLst>
          </p:cNvPr>
          <p:cNvSpPr txBox="1"/>
          <p:nvPr/>
        </p:nvSpPr>
        <p:spPr>
          <a:xfrm>
            <a:off x="1080001" y="2289670"/>
            <a:ext cx="5173316" cy="2308324"/>
          </a:xfrm>
          <a:prstGeom prst="rect">
            <a:avLst/>
          </a:prstGeom>
          <a:noFill/>
        </p:spPr>
        <p:txBody>
          <a:bodyPr wrap="square" rtlCol="0">
            <a:spAutoFit/>
          </a:bodyPr>
          <a:lstStyle/>
          <a:p>
            <a:pPr defTabSz="914377"/>
            <a:r>
              <a:rPr lang="en-US" sz="4800" b="1" dirty="0">
                <a:solidFill>
                  <a:srgbClr val="FFFFFF"/>
                </a:solidFill>
                <a:latin typeface="Arial" panose="020B0604020202020204"/>
              </a:rPr>
              <a:t>The best panel, </a:t>
            </a:r>
          </a:p>
          <a:p>
            <a:pPr defTabSz="914377"/>
            <a:r>
              <a:rPr lang="en-US" sz="4800" b="1" dirty="0">
                <a:solidFill>
                  <a:srgbClr val="FFFFFF"/>
                </a:solidFill>
                <a:latin typeface="Arial" panose="020B0604020202020204"/>
              </a:rPr>
              <a:t>the best data, </a:t>
            </a:r>
          </a:p>
          <a:p>
            <a:pPr defTabSz="914377"/>
            <a:r>
              <a:rPr lang="en-US" sz="4800" b="1" dirty="0">
                <a:solidFill>
                  <a:srgbClr val="FFFFFF"/>
                </a:solidFill>
                <a:latin typeface="Arial" panose="020B0604020202020204"/>
              </a:rPr>
              <a:t>the best tools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585" y="5233429"/>
            <a:ext cx="2029968" cy="472983"/>
          </a:xfrm>
          <a:prstGeom prst="rect">
            <a:avLst/>
          </a:prstGeom>
        </p:spPr>
      </p:pic>
    </p:spTree>
    <p:extLst>
      <p:ext uri="{BB962C8B-B14F-4D97-AF65-F5344CB8AC3E}">
        <p14:creationId xmlns:p14="http://schemas.microsoft.com/office/powerpoint/2010/main" val="246227850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Worldwide locations</a:t>
            </a:r>
          </a:p>
        </p:txBody>
      </p:sp>
    </p:spTree>
    <p:extLst>
      <p:ext uri="{BB962C8B-B14F-4D97-AF65-F5344CB8AC3E}">
        <p14:creationId xmlns:p14="http://schemas.microsoft.com/office/powerpoint/2010/main" val="508313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9" name="Tekstin paikkamerkki 7">
            <a:extLst>
              <a:ext uri="{FF2B5EF4-FFF2-40B4-BE49-F238E27FC236}">
                <a16:creationId xmlns:a16="http://schemas.microsoft.com/office/drawing/2014/main" id="{D4561868-C362-4D77-AFE2-475F6F366596}"/>
              </a:ext>
            </a:extLst>
          </p:cNvPr>
          <p:cNvSpPr txBox="1">
            <a:spLocks/>
          </p:cNvSpPr>
          <p:nvPr/>
        </p:nvSpPr>
        <p:spPr>
          <a:xfrm>
            <a:off x="777600" y="899992"/>
            <a:ext cx="10505918" cy="369332"/>
          </a:xfrm>
          <a:prstGeom prst="rect">
            <a:avLst/>
          </a:prstGeom>
        </p:spPr>
        <p:txBody>
          <a:bodyPr>
            <a:normAutofit/>
          </a:bodyPr>
          <a:lst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fi-FI" sz="1800" b="1" i="0" u="none" strike="noStrike" kern="1200" cap="none" spc="0" normalizeH="0" baseline="0" noProof="0" dirty="0">
                <a:ln>
                  <a:noFill/>
                </a:ln>
                <a:solidFill>
                  <a:srgbClr val="FFFFFF">
                    <a:lumMod val="50000"/>
                  </a:srgbClr>
                </a:solidFill>
                <a:effectLst/>
                <a:uLnTx/>
                <a:uFillTx/>
                <a:latin typeface="Arial" panose="020B0604020202020204"/>
                <a:cs typeface="Arial" panose="020B0604020202020204" pitchFamily="34" charset="0"/>
              </a:rPr>
              <a:t>YHTEENVETO									3 / 3</a:t>
            </a:r>
          </a:p>
        </p:txBody>
      </p:sp>
      <p:sp>
        <p:nvSpPr>
          <p:cNvPr id="10" name="Tekstiruutu 9">
            <a:extLst>
              <a:ext uri="{FF2B5EF4-FFF2-40B4-BE49-F238E27FC236}">
                <a16:creationId xmlns:a16="http://schemas.microsoft.com/office/drawing/2014/main" id="{334E33FB-750B-43A5-B760-49246AA113FA}"/>
              </a:ext>
            </a:extLst>
          </p:cNvPr>
          <p:cNvSpPr txBox="1"/>
          <p:nvPr/>
        </p:nvSpPr>
        <p:spPr>
          <a:xfrm>
            <a:off x="777600" y="1368194"/>
            <a:ext cx="10878781" cy="20397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i-FI" sz="1100" b="1" dirty="0">
                <a:solidFill>
                  <a:srgbClr val="000000"/>
                </a:solidFill>
                <a:latin typeface="Arial" panose="020B0604020202020204"/>
                <a:cs typeface="Arial" panose="020B0604020202020204" pitchFamily="34" charset="0"/>
              </a:rPr>
              <a:t>SÄHKÖNMYYJÄÄ LÄHESTYTTÄISIIN ENSISIJAISESTI USEIMMISSA ENERGIAPALVELUISSA</a:t>
            </a:r>
            <a:endPar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Sähkönmyyjä on taho, jota useimmin lähestyttäisiin jos olisi hankkimassa energiankäytön neuvontaa ja opastusta tai energian kulutusseurantapalvelua tai sähköauton latauspalvelua tai kysyntäjoustoon liittyviä palveluja (kuten lämmityksen ohjaus). Pientuotantoon liittyvissä palveluissa energia-alan laitevalmistaja olisi useimmin kontaktoitu, mutta sähkönmyyjä toiseksi useimmin. Vain laitemyynnissä (kuten ilmalämpöpumput) sähkönmyyjä kontaktoitaisiin harvoin. </a:t>
            </a:r>
          </a:p>
          <a:p>
            <a:pPr marL="628650" marR="0" lvl="1" indent="-171450" algn="l" defTabSz="914400" rtl="0" eaLnBrk="1" fontAlgn="auto" latinLnBrk="0" hangingPunct="1">
              <a:lnSpc>
                <a:spcPts val="1700"/>
              </a:lnSpc>
              <a:spcBef>
                <a:spcPts val="0"/>
              </a:spcBef>
              <a:spcAft>
                <a:spcPts val="0"/>
              </a:spcAft>
              <a:buClrTx/>
              <a:buSzTx/>
              <a:buFontTx/>
              <a:buChar char="-"/>
              <a:tabLst/>
              <a:defRPr/>
            </a:pP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i-FI" sz="1100" b="1" dirty="0">
                <a:solidFill>
                  <a:srgbClr val="000000"/>
                </a:solidFill>
                <a:latin typeface="Arial" panose="020B0604020202020204"/>
                <a:cs typeface="Arial" panose="020B0604020202020204" pitchFamily="34" charset="0"/>
              </a:rPr>
              <a:t>SELKEÄ JA LUOTETTAVA TIETO PARHAISTA RATKAISUISTA JA TALOUDELLISISTA EDUISTA PARHAITEN HELPOTTAISI UUSIEN ENERGIAPALVELUJEN OMAKSUMISTA JA KÄYTTÄMISTÄ</a:t>
            </a:r>
            <a:endParaRPr kumimoji="0" lang="fi-FI" sz="11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628650" marR="0" lvl="1" indent="-171450" algn="l" defTabSz="914400" rtl="0" eaLnBrk="1" fontAlgn="auto" latinLnBrk="0" hangingPunct="1">
              <a:lnSpc>
                <a:spcPts val="1700"/>
              </a:lnSpc>
              <a:spcBef>
                <a:spcPts val="0"/>
              </a:spcBef>
              <a:spcAft>
                <a:spcPts val="0"/>
              </a:spcAft>
              <a:buClrTx/>
              <a:buSzTx/>
              <a:buFontTx/>
              <a:buChar char="-"/>
              <a:tabLst/>
              <a:defRPr/>
            </a:pPr>
            <a:r>
              <a:rPr lang="fi-FI" sz="1100" dirty="0">
                <a:solidFill>
                  <a:srgbClr val="000000"/>
                </a:solidFill>
                <a:latin typeface="Arial" panose="020B0604020202020204"/>
                <a:cs typeface="Arial" panose="020B0604020202020204" pitchFamily="34" charset="0"/>
              </a:rPr>
              <a:t>Näin kokee kolmannes (36%) vastaajista. </a:t>
            </a:r>
            <a:r>
              <a:rPr lang="fi-FI" sz="1100" dirty="0">
                <a:solidFill>
                  <a:schemeClr val="tx1"/>
                </a:solidFill>
              </a:rPr>
              <a:t>Myös taloudellinen tuki (27%) ja yksi toimittajataho (25%) nousevat esiin.</a:t>
            </a:r>
            <a:r>
              <a:rPr lang="fi-FI" sz="1100" dirty="0">
                <a:solidFill>
                  <a:srgbClr val="000000"/>
                </a:solidFill>
                <a:latin typeface="Arial" panose="020B0604020202020204"/>
                <a:cs typeface="Arial" panose="020B0604020202020204" pitchFamily="34" charset="0"/>
              </a:rPr>
              <a:t> </a:t>
            </a:r>
          </a:p>
          <a:p>
            <a:pPr marL="628650" marR="0" lvl="1" indent="-171450" algn="l" defTabSz="914400" rtl="0" eaLnBrk="1" fontAlgn="auto" latinLnBrk="0" hangingPunct="1">
              <a:lnSpc>
                <a:spcPts val="1700"/>
              </a:lnSpc>
              <a:spcBef>
                <a:spcPts val="0"/>
              </a:spcBef>
              <a:spcAft>
                <a:spcPts val="0"/>
              </a:spcAft>
              <a:buClrTx/>
              <a:buSzTx/>
              <a:buFontTx/>
              <a:buChar char="-"/>
              <a:tabLst/>
              <a:defRPr/>
            </a:pPr>
            <a:endParaRPr kumimoji="0" lang="fi-FI" sz="11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00218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grpSp>
        <p:nvGrpSpPr>
          <p:cNvPr id="17" name="Ryhmä 16">
            <a:extLst>
              <a:ext uri="{FF2B5EF4-FFF2-40B4-BE49-F238E27FC236}">
                <a16:creationId xmlns:a16="http://schemas.microsoft.com/office/drawing/2014/main" id="{112CD0B3-0055-485B-A8F5-C418B82AFD8E}"/>
              </a:ext>
            </a:extLst>
          </p:cNvPr>
          <p:cNvGrpSpPr/>
          <p:nvPr/>
        </p:nvGrpSpPr>
        <p:grpSpPr>
          <a:xfrm>
            <a:off x="512031" y="810000"/>
            <a:ext cx="3600000" cy="3240000"/>
            <a:chOff x="293540" y="1359316"/>
            <a:chExt cx="2014654" cy="1561953"/>
          </a:xfrm>
        </p:grpSpPr>
        <p:graphicFrame>
          <p:nvGraphicFramePr>
            <p:cNvPr id="7" name="Kaavio 6">
              <a:extLst>
                <a:ext uri="{FF2B5EF4-FFF2-40B4-BE49-F238E27FC236}">
                  <a16:creationId xmlns:a16="http://schemas.microsoft.com/office/drawing/2014/main" id="{ED867B80-106C-44AE-84D0-7A3A74318ABA}"/>
                </a:ext>
              </a:extLst>
            </p:cNvPr>
            <p:cNvGraphicFramePr/>
            <p:nvPr>
              <p:extLst>
                <p:ext uri="{D42A27DB-BD31-4B8C-83A1-F6EECF244321}">
                  <p14:modId xmlns:p14="http://schemas.microsoft.com/office/powerpoint/2010/main" val="3222937454"/>
                </p:ext>
              </p:extLst>
            </p:nvPr>
          </p:nvGraphicFramePr>
          <p:xfrm>
            <a:off x="293540" y="1359316"/>
            <a:ext cx="2014654" cy="15619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a:extLst>
                <a:ext uri="{FF2B5EF4-FFF2-40B4-BE49-F238E27FC236}">
                  <a16:creationId xmlns:a16="http://schemas.microsoft.com/office/drawing/2014/main" id="{C78DFBE5-CBEC-4AE5-BDFC-AEBEF4042C36}"/>
                </a:ext>
              </a:extLst>
            </p:cNvPr>
            <p:cNvSpPr txBox="1"/>
            <p:nvPr/>
          </p:nvSpPr>
          <p:spPr>
            <a:xfrm>
              <a:off x="932443" y="2037604"/>
              <a:ext cx="736847" cy="247997"/>
            </a:xfrm>
            <a:prstGeom prst="rect">
              <a:avLst/>
            </a:prstGeom>
            <a:noFill/>
          </p:spPr>
          <p:txBody>
            <a:bodyPr wrap="square" rtlCol="0" anchor="ctr">
              <a:spAutoFit/>
            </a:bodyPr>
            <a:lstStyle/>
            <a:p>
              <a:pPr algn="ctr"/>
              <a:r>
                <a:rPr lang="fi-FI" sz="2000" b="1" dirty="0">
                  <a:solidFill>
                    <a:schemeClr val="accent1">
                      <a:lumMod val="75000"/>
                    </a:schemeClr>
                  </a:solidFill>
                </a:rPr>
                <a:t>25%</a:t>
              </a:r>
            </a:p>
          </p:txBody>
        </p:sp>
      </p:grpSp>
      <p:grpSp>
        <p:nvGrpSpPr>
          <p:cNvPr id="16" name="Ryhmä 15">
            <a:extLst>
              <a:ext uri="{FF2B5EF4-FFF2-40B4-BE49-F238E27FC236}">
                <a16:creationId xmlns:a16="http://schemas.microsoft.com/office/drawing/2014/main" id="{C7FD9B71-6D4F-4EB6-A75D-E20428C9CC3F}"/>
              </a:ext>
            </a:extLst>
          </p:cNvPr>
          <p:cNvGrpSpPr/>
          <p:nvPr/>
        </p:nvGrpSpPr>
        <p:grpSpPr>
          <a:xfrm>
            <a:off x="4429648" y="854204"/>
            <a:ext cx="3600000" cy="3240000"/>
            <a:chOff x="293540" y="3011261"/>
            <a:chExt cx="2014654" cy="1561953"/>
          </a:xfrm>
        </p:grpSpPr>
        <p:graphicFrame>
          <p:nvGraphicFramePr>
            <p:cNvPr id="10" name="Kaavio 9">
              <a:extLst>
                <a:ext uri="{FF2B5EF4-FFF2-40B4-BE49-F238E27FC236}">
                  <a16:creationId xmlns:a16="http://schemas.microsoft.com/office/drawing/2014/main" id="{944988F4-D716-4988-8C2D-EAC5811DF135}"/>
                </a:ext>
              </a:extLst>
            </p:cNvPr>
            <p:cNvGraphicFramePr/>
            <p:nvPr>
              <p:extLst>
                <p:ext uri="{D42A27DB-BD31-4B8C-83A1-F6EECF244321}">
                  <p14:modId xmlns:p14="http://schemas.microsoft.com/office/powerpoint/2010/main" val="3164854020"/>
                </p:ext>
              </p:extLst>
            </p:nvPr>
          </p:nvGraphicFramePr>
          <p:xfrm>
            <a:off x="293540" y="3011261"/>
            <a:ext cx="2014654" cy="156195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iruutu 11">
              <a:extLst>
                <a:ext uri="{FF2B5EF4-FFF2-40B4-BE49-F238E27FC236}">
                  <a16:creationId xmlns:a16="http://schemas.microsoft.com/office/drawing/2014/main" id="{C8DE612D-4138-49D6-A4FE-B435F2C1AABC}"/>
                </a:ext>
              </a:extLst>
            </p:cNvPr>
            <p:cNvSpPr txBox="1"/>
            <p:nvPr/>
          </p:nvSpPr>
          <p:spPr>
            <a:xfrm>
              <a:off x="932443" y="3674484"/>
              <a:ext cx="736847" cy="192887"/>
            </a:xfrm>
            <a:prstGeom prst="rect">
              <a:avLst/>
            </a:prstGeom>
            <a:noFill/>
          </p:spPr>
          <p:txBody>
            <a:bodyPr wrap="square" rtlCol="0" anchor="ctr">
              <a:spAutoFit/>
            </a:bodyPr>
            <a:lstStyle/>
            <a:p>
              <a:pPr algn="ctr"/>
              <a:r>
                <a:rPr lang="fi-FI" sz="2000" b="1" dirty="0">
                  <a:solidFill>
                    <a:schemeClr val="accent2"/>
                  </a:solidFill>
                </a:rPr>
                <a:t>22%</a:t>
              </a:r>
            </a:p>
          </p:txBody>
        </p:sp>
      </p:grpSp>
      <p:grpSp>
        <p:nvGrpSpPr>
          <p:cNvPr id="18" name="Ryhmä 17">
            <a:extLst>
              <a:ext uri="{FF2B5EF4-FFF2-40B4-BE49-F238E27FC236}">
                <a16:creationId xmlns:a16="http://schemas.microsoft.com/office/drawing/2014/main" id="{0A68175A-00CE-416F-8064-F39A84F2BBEA}"/>
              </a:ext>
            </a:extLst>
          </p:cNvPr>
          <p:cNvGrpSpPr/>
          <p:nvPr/>
        </p:nvGrpSpPr>
        <p:grpSpPr>
          <a:xfrm>
            <a:off x="8347265" y="854204"/>
            <a:ext cx="3600000" cy="3240000"/>
            <a:chOff x="293540" y="4663206"/>
            <a:chExt cx="2014654" cy="1561953"/>
          </a:xfrm>
        </p:grpSpPr>
        <p:graphicFrame>
          <p:nvGraphicFramePr>
            <p:cNvPr id="11" name="Kaavio 10">
              <a:extLst>
                <a:ext uri="{FF2B5EF4-FFF2-40B4-BE49-F238E27FC236}">
                  <a16:creationId xmlns:a16="http://schemas.microsoft.com/office/drawing/2014/main" id="{D698AC50-4D19-41D2-AD18-05A9CFA7653A}"/>
                </a:ext>
              </a:extLst>
            </p:cNvPr>
            <p:cNvGraphicFramePr/>
            <p:nvPr>
              <p:extLst>
                <p:ext uri="{D42A27DB-BD31-4B8C-83A1-F6EECF244321}">
                  <p14:modId xmlns:p14="http://schemas.microsoft.com/office/powerpoint/2010/main" val="4265866276"/>
                </p:ext>
              </p:extLst>
            </p:nvPr>
          </p:nvGraphicFramePr>
          <p:xfrm>
            <a:off x="293540" y="4663206"/>
            <a:ext cx="2014654" cy="156195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iruutu 12">
              <a:extLst>
                <a:ext uri="{FF2B5EF4-FFF2-40B4-BE49-F238E27FC236}">
                  <a16:creationId xmlns:a16="http://schemas.microsoft.com/office/drawing/2014/main" id="{69378762-CF44-4B1C-BC45-6860FC86BCB8}"/>
                </a:ext>
              </a:extLst>
            </p:cNvPr>
            <p:cNvSpPr txBox="1"/>
            <p:nvPr/>
          </p:nvSpPr>
          <p:spPr>
            <a:xfrm>
              <a:off x="932443" y="5325346"/>
              <a:ext cx="736847" cy="192887"/>
            </a:xfrm>
            <a:prstGeom prst="rect">
              <a:avLst/>
            </a:prstGeom>
            <a:noFill/>
          </p:spPr>
          <p:txBody>
            <a:bodyPr wrap="square" rtlCol="0" anchor="ctr">
              <a:spAutoFit/>
            </a:bodyPr>
            <a:lstStyle/>
            <a:p>
              <a:pPr algn="ctr"/>
              <a:r>
                <a:rPr lang="fi-FI" sz="2000" b="1" dirty="0">
                  <a:solidFill>
                    <a:schemeClr val="accent3"/>
                  </a:solidFill>
                </a:rPr>
                <a:t>29%</a:t>
              </a:r>
            </a:p>
          </p:txBody>
        </p:sp>
      </p:grpSp>
      <p:grpSp>
        <p:nvGrpSpPr>
          <p:cNvPr id="3" name="Ryhmä 2">
            <a:extLst>
              <a:ext uri="{FF2B5EF4-FFF2-40B4-BE49-F238E27FC236}">
                <a16:creationId xmlns:a16="http://schemas.microsoft.com/office/drawing/2014/main" id="{AB037E4E-E7DB-4C04-BFE0-6B3F91600666}"/>
              </a:ext>
            </a:extLst>
          </p:cNvPr>
          <p:cNvGrpSpPr/>
          <p:nvPr/>
        </p:nvGrpSpPr>
        <p:grpSpPr>
          <a:xfrm>
            <a:off x="1074198" y="4138408"/>
            <a:ext cx="10310896" cy="1260000"/>
            <a:chOff x="1074198" y="4138408"/>
            <a:chExt cx="10310896" cy="1260000"/>
          </a:xfrm>
        </p:grpSpPr>
        <p:sp>
          <p:nvSpPr>
            <p:cNvPr id="21" name="Suorakulmio: Pyöristetyt kulmat 20">
              <a:extLst>
                <a:ext uri="{FF2B5EF4-FFF2-40B4-BE49-F238E27FC236}">
                  <a16:creationId xmlns:a16="http://schemas.microsoft.com/office/drawing/2014/main" id="{834ECF00-53B4-424C-ADB4-18BD6EFD8044}"/>
                </a:ext>
              </a:extLst>
            </p:cNvPr>
            <p:cNvSpPr/>
            <p:nvPr/>
          </p:nvSpPr>
          <p:spPr>
            <a:xfrm>
              <a:off x="1074198" y="4138408"/>
              <a:ext cx="2520000" cy="12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1400" b="1" dirty="0">
                  <a:solidFill>
                    <a:schemeClr val="accent1">
                      <a:lumMod val="75000"/>
                    </a:schemeClr>
                  </a:solidFill>
                </a:rPr>
                <a:t>EDELLÄKÄVIJÄT</a:t>
              </a:r>
            </a:p>
            <a:p>
              <a:pPr algn="ctr">
                <a:spcAft>
                  <a:spcPts val="600"/>
                </a:spcAft>
              </a:pPr>
              <a:r>
                <a:rPr lang="fi-FI" sz="1000" dirty="0">
                  <a:solidFill>
                    <a:schemeClr val="accent1">
                      <a:lumMod val="75000"/>
                    </a:schemeClr>
                  </a:solidFill>
                </a:rPr>
                <a:t>(Tietoiset ja käyttäneet ainakin yhtä uutta palvelua)</a:t>
              </a:r>
            </a:p>
          </p:txBody>
        </p:sp>
        <p:sp>
          <p:nvSpPr>
            <p:cNvPr id="22" name="Suorakulmio: Pyöristetyt kulmat 21">
              <a:extLst>
                <a:ext uri="{FF2B5EF4-FFF2-40B4-BE49-F238E27FC236}">
                  <a16:creationId xmlns:a16="http://schemas.microsoft.com/office/drawing/2014/main" id="{B2C9CAA1-59CF-42C3-A400-159EE1FCA801}"/>
                </a:ext>
              </a:extLst>
            </p:cNvPr>
            <p:cNvSpPr/>
            <p:nvPr/>
          </p:nvSpPr>
          <p:spPr>
            <a:xfrm>
              <a:off x="4969646" y="4138408"/>
              <a:ext cx="2520000" cy="12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1400" b="1" dirty="0">
                  <a:solidFill>
                    <a:schemeClr val="accent1">
                      <a:lumMod val="75000"/>
                    </a:schemeClr>
                  </a:solidFill>
                </a:rPr>
                <a:t>TARKKAILIJAT</a:t>
              </a:r>
            </a:p>
            <a:p>
              <a:pPr algn="ctr">
                <a:spcAft>
                  <a:spcPts val="600"/>
                </a:spcAft>
              </a:pPr>
              <a:r>
                <a:rPr lang="fi-FI" sz="1000" dirty="0">
                  <a:solidFill>
                    <a:schemeClr val="accent1">
                      <a:lumMod val="75000"/>
                    </a:schemeClr>
                  </a:solidFill>
                </a:rPr>
                <a:t>(Tietoiset ainakin yhdestä uudesta palvelusta, mutta eivät käyttäneet)</a:t>
              </a:r>
            </a:p>
          </p:txBody>
        </p:sp>
        <p:sp>
          <p:nvSpPr>
            <p:cNvPr id="23" name="Suorakulmio: Pyöristetyt kulmat 22">
              <a:extLst>
                <a:ext uri="{FF2B5EF4-FFF2-40B4-BE49-F238E27FC236}">
                  <a16:creationId xmlns:a16="http://schemas.microsoft.com/office/drawing/2014/main" id="{886AE5E6-5EF1-413F-B76B-A93909E0BFA8}"/>
                </a:ext>
              </a:extLst>
            </p:cNvPr>
            <p:cNvSpPr/>
            <p:nvPr/>
          </p:nvSpPr>
          <p:spPr>
            <a:xfrm>
              <a:off x="8865094" y="4138408"/>
              <a:ext cx="2520000" cy="12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1400" b="1" dirty="0">
                  <a:solidFill>
                    <a:schemeClr val="accent1">
                      <a:lumMod val="75000"/>
                    </a:schemeClr>
                  </a:solidFill>
                </a:rPr>
                <a:t>PASSIIVISET</a:t>
              </a:r>
            </a:p>
            <a:p>
              <a:pPr algn="ctr">
                <a:spcAft>
                  <a:spcPts val="600"/>
                </a:spcAft>
              </a:pPr>
              <a:r>
                <a:rPr lang="fi-FI" sz="1000" dirty="0">
                  <a:solidFill>
                    <a:schemeClr val="accent1">
                      <a:lumMod val="75000"/>
                    </a:schemeClr>
                  </a:solidFill>
                </a:rPr>
                <a:t>(Eivät huomanneet uusia palveluja)</a:t>
              </a:r>
            </a:p>
          </p:txBody>
        </p:sp>
      </p:grpSp>
      <p:sp>
        <p:nvSpPr>
          <p:cNvPr id="24" name="Tekstin paikkamerkki 7">
            <a:extLst>
              <a:ext uri="{FF2B5EF4-FFF2-40B4-BE49-F238E27FC236}">
                <a16:creationId xmlns:a16="http://schemas.microsoft.com/office/drawing/2014/main" id="{67795554-53C2-4BC9-86AF-A96303968E56}"/>
              </a:ext>
            </a:extLst>
          </p:cNvPr>
          <p:cNvSpPr txBox="1">
            <a:spLocks/>
          </p:cNvSpPr>
          <p:nvPr/>
        </p:nvSpPr>
        <p:spPr>
          <a:xfrm>
            <a:off x="1526959" y="5819130"/>
            <a:ext cx="8975324" cy="598202"/>
          </a:xfrm>
          <a:prstGeom prst="rect">
            <a:avLst/>
          </a:prstGeom>
        </p:spPr>
        <p:txBody>
          <a:bodyPr>
            <a:normAutofit fontScale="92500" lnSpcReduction="10000"/>
          </a:bodyPr>
          <a:lst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 typeface="Arial"/>
              <a:buNone/>
              <a:tabLst/>
              <a:defRPr/>
            </a:pPr>
            <a:r>
              <a:rPr kumimoji="0" lang="fi-FI" sz="1800" b="1" i="0" u="none" strike="noStrike" kern="1200" cap="none" spc="0" normalizeH="0" baseline="0" noProof="0" dirty="0">
                <a:ln>
                  <a:noFill/>
                </a:ln>
                <a:solidFill>
                  <a:srgbClr val="FFFFFF">
                    <a:lumMod val="50000"/>
                  </a:srgbClr>
                </a:solidFill>
                <a:effectLst/>
                <a:uLnTx/>
                <a:uFillTx/>
                <a:latin typeface="Arial" panose="020B0604020202020204"/>
                <a:cs typeface="Arial" panose="020B0604020202020204" pitchFamily="34" charset="0"/>
              </a:rPr>
              <a:t>KULUTTAJALUOKITTELU ENERGIA-ALAN UUSISSA PALVELUISSA</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fi-FI" sz="1300" b="1" dirty="0">
                <a:solidFill>
                  <a:srgbClr val="FFFFFF">
                    <a:lumMod val="50000"/>
                  </a:srgbClr>
                </a:solidFill>
                <a:latin typeface="Arial" panose="020B0604020202020204"/>
              </a:rPr>
              <a:t>(24% vastaajista ei voitu luokitella mihinkään yllä olevista)</a:t>
            </a:r>
            <a:endParaRPr kumimoji="0" lang="fi-FI" sz="1300" b="1" i="0" u="none" strike="noStrike" kern="1200" cap="none" spc="0" normalizeH="0" baseline="0" noProof="0" dirty="0">
              <a:ln>
                <a:noFill/>
              </a:ln>
              <a:solidFill>
                <a:srgbClr val="FFFFFF">
                  <a:lumMod val="50000"/>
                </a:srgbClr>
              </a:solidFill>
              <a:effectLst/>
              <a:uLnTx/>
              <a:uFillTx/>
              <a:latin typeface="Arial" panose="020B0604020202020204"/>
              <a:cs typeface="Arial" panose="020B0604020202020204" pitchFamily="34" charset="0"/>
            </a:endParaRPr>
          </a:p>
        </p:txBody>
      </p:sp>
    </p:spTree>
    <p:extLst>
      <p:ext uri="{BB962C8B-B14F-4D97-AF65-F5344CB8AC3E}">
        <p14:creationId xmlns:p14="http://schemas.microsoft.com/office/powerpoint/2010/main" val="426280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grpSp>
        <p:nvGrpSpPr>
          <p:cNvPr id="3" name="Ryhmä 2">
            <a:extLst>
              <a:ext uri="{FF2B5EF4-FFF2-40B4-BE49-F238E27FC236}">
                <a16:creationId xmlns:a16="http://schemas.microsoft.com/office/drawing/2014/main" id="{95A28F59-96A0-4AA4-B808-29208F6EB7D5}"/>
              </a:ext>
            </a:extLst>
          </p:cNvPr>
          <p:cNvGrpSpPr/>
          <p:nvPr/>
        </p:nvGrpSpPr>
        <p:grpSpPr>
          <a:xfrm>
            <a:off x="777600" y="1084489"/>
            <a:ext cx="11030896" cy="1260000"/>
            <a:chOff x="1074198" y="4138408"/>
            <a:chExt cx="11030896" cy="1260000"/>
          </a:xfrm>
        </p:grpSpPr>
        <p:sp>
          <p:nvSpPr>
            <p:cNvPr id="5" name="Suorakulmio: Pyöristetyt kulmat 4">
              <a:extLst>
                <a:ext uri="{FF2B5EF4-FFF2-40B4-BE49-F238E27FC236}">
                  <a16:creationId xmlns:a16="http://schemas.microsoft.com/office/drawing/2014/main" id="{827CEF17-5EDC-467A-AC9E-EBEEF13EF75C}"/>
                </a:ext>
              </a:extLst>
            </p:cNvPr>
            <p:cNvSpPr/>
            <p:nvPr/>
          </p:nvSpPr>
          <p:spPr>
            <a:xfrm>
              <a:off x="1074198" y="4138408"/>
              <a:ext cx="3240000" cy="126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1400" b="1" dirty="0">
                  <a:solidFill>
                    <a:schemeClr val="accent1">
                      <a:lumMod val="75000"/>
                    </a:schemeClr>
                  </a:solidFill>
                </a:rPr>
                <a:t>EDELLÄKÄVIJÄT</a:t>
              </a:r>
            </a:p>
            <a:p>
              <a:pPr algn="ctr">
                <a:spcAft>
                  <a:spcPts val="600"/>
                </a:spcAft>
              </a:pPr>
              <a:r>
                <a:rPr lang="fi-FI" sz="1000" dirty="0">
                  <a:solidFill>
                    <a:schemeClr val="accent1">
                      <a:lumMod val="75000"/>
                    </a:schemeClr>
                  </a:solidFill>
                </a:rPr>
                <a:t>(Tietoiset ja käyttäneet ainakin yhtä uutta palvelua)</a:t>
              </a:r>
            </a:p>
            <a:p>
              <a:pPr algn="ctr">
                <a:spcAft>
                  <a:spcPts val="600"/>
                </a:spcAft>
              </a:pPr>
              <a:r>
                <a:rPr lang="fi-FI" sz="1200" b="1" dirty="0">
                  <a:solidFill>
                    <a:schemeClr val="accent1">
                      <a:lumMod val="75000"/>
                    </a:schemeClr>
                  </a:solidFill>
                </a:rPr>
                <a:t>25 % koko aikuisväestöstä</a:t>
              </a:r>
            </a:p>
            <a:p>
              <a:pPr algn="ctr">
                <a:spcAft>
                  <a:spcPts val="600"/>
                </a:spcAft>
              </a:pPr>
              <a:r>
                <a:rPr lang="fi-FI" sz="1200" b="1" dirty="0">
                  <a:solidFill>
                    <a:schemeClr val="accent1">
                      <a:lumMod val="75000"/>
                    </a:schemeClr>
                  </a:solidFill>
                </a:rPr>
                <a:t>Ryhmässä korostuvat:</a:t>
              </a:r>
            </a:p>
          </p:txBody>
        </p:sp>
        <p:sp>
          <p:nvSpPr>
            <p:cNvPr id="6" name="Suorakulmio: Pyöristetyt kulmat 5">
              <a:extLst>
                <a:ext uri="{FF2B5EF4-FFF2-40B4-BE49-F238E27FC236}">
                  <a16:creationId xmlns:a16="http://schemas.microsoft.com/office/drawing/2014/main" id="{DCDED1B6-3451-46BE-95B5-60E2AAB7FF2E}"/>
                </a:ext>
              </a:extLst>
            </p:cNvPr>
            <p:cNvSpPr/>
            <p:nvPr/>
          </p:nvSpPr>
          <p:spPr>
            <a:xfrm>
              <a:off x="4969646" y="4138408"/>
              <a:ext cx="3240000" cy="12600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1400" b="1" dirty="0">
                  <a:solidFill>
                    <a:schemeClr val="accent2">
                      <a:lumMod val="75000"/>
                    </a:schemeClr>
                  </a:solidFill>
                </a:rPr>
                <a:t>TARKKAILIJAT</a:t>
              </a:r>
            </a:p>
            <a:p>
              <a:pPr algn="ctr">
                <a:spcAft>
                  <a:spcPts val="600"/>
                </a:spcAft>
              </a:pPr>
              <a:r>
                <a:rPr lang="fi-FI" sz="1000" dirty="0">
                  <a:solidFill>
                    <a:schemeClr val="accent2">
                      <a:lumMod val="75000"/>
                    </a:schemeClr>
                  </a:solidFill>
                </a:rPr>
                <a:t>(Tietoiset ainakin yhdestä palvelusta, mutta eivät käyttäneet)</a:t>
              </a:r>
            </a:p>
            <a:p>
              <a:pPr algn="ctr">
                <a:spcAft>
                  <a:spcPts val="600"/>
                </a:spcAft>
              </a:pPr>
              <a:r>
                <a:rPr lang="fi-FI" sz="1200" b="1" dirty="0">
                  <a:solidFill>
                    <a:schemeClr val="accent2">
                      <a:lumMod val="75000"/>
                    </a:schemeClr>
                  </a:solidFill>
                </a:rPr>
                <a:t>22 % koko aikuisväestöstä</a:t>
              </a:r>
            </a:p>
            <a:p>
              <a:pPr algn="ctr">
                <a:spcAft>
                  <a:spcPts val="600"/>
                </a:spcAft>
              </a:pPr>
              <a:r>
                <a:rPr lang="fi-FI" sz="1200" b="1" dirty="0">
                  <a:solidFill>
                    <a:schemeClr val="accent2">
                      <a:lumMod val="75000"/>
                    </a:schemeClr>
                  </a:solidFill>
                </a:rPr>
                <a:t>Ryhmässä korostuvat:</a:t>
              </a:r>
            </a:p>
          </p:txBody>
        </p:sp>
        <p:sp>
          <p:nvSpPr>
            <p:cNvPr id="7" name="Suorakulmio: Pyöristetyt kulmat 6">
              <a:extLst>
                <a:ext uri="{FF2B5EF4-FFF2-40B4-BE49-F238E27FC236}">
                  <a16:creationId xmlns:a16="http://schemas.microsoft.com/office/drawing/2014/main" id="{674ECF9D-4D3D-4DBB-B18E-CDF158208B4F}"/>
                </a:ext>
              </a:extLst>
            </p:cNvPr>
            <p:cNvSpPr/>
            <p:nvPr/>
          </p:nvSpPr>
          <p:spPr>
            <a:xfrm>
              <a:off x="8865094" y="4138408"/>
              <a:ext cx="3240000" cy="12600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i-FI" sz="1400" b="1" dirty="0">
                  <a:solidFill>
                    <a:schemeClr val="accent6">
                      <a:lumMod val="75000"/>
                    </a:schemeClr>
                  </a:solidFill>
                </a:rPr>
                <a:t>PASSIIVISET</a:t>
              </a:r>
              <a:endParaRPr lang="fi-FI" sz="1000" b="1" dirty="0">
                <a:solidFill>
                  <a:schemeClr val="accent6">
                    <a:lumMod val="75000"/>
                  </a:schemeClr>
                </a:solidFill>
              </a:endParaRPr>
            </a:p>
            <a:p>
              <a:pPr algn="ctr">
                <a:spcAft>
                  <a:spcPts val="600"/>
                </a:spcAft>
              </a:pPr>
              <a:r>
                <a:rPr lang="fi-FI" sz="1000" dirty="0">
                  <a:solidFill>
                    <a:schemeClr val="accent6">
                      <a:lumMod val="75000"/>
                    </a:schemeClr>
                  </a:solidFill>
                </a:rPr>
                <a:t>(Eivät huomanneet uusia palveluja)</a:t>
              </a:r>
            </a:p>
            <a:p>
              <a:pPr algn="ctr">
                <a:spcAft>
                  <a:spcPts val="600"/>
                </a:spcAft>
              </a:pPr>
              <a:r>
                <a:rPr lang="fi-FI" sz="1200" b="1" dirty="0">
                  <a:solidFill>
                    <a:schemeClr val="accent3">
                      <a:lumMod val="75000"/>
                    </a:schemeClr>
                  </a:solidFill>
                </a:rPr>
                <a:t>29 % koko aikuisväestöstä</a:t>
              </a:r>
            </a:p>
            <a:p>
              <a:pPr algn="ctr">
                <a:spcAft>
                  <a:spcPts val="600"/>
                </a:spcAft>
              </a:pPr>
              <a:r>
                <a:rPr lang="fi-FI" sz="1200" b="1" dirty="0">
                  <a:solidFill>
                    <a:schemeClr val="accent3">
                      <a:lumMod val="75000"/>
                    </a:schemeClr>
                  </a:solidFill>
                </a:rPr>
                <a:t>Ryhmässä korostuvat:</a:t>
              </a:r>
            </a:p>
          </p:txBody>
        </p:sp>
      </p:grpSp>
      <p:graphicFrame>
        <p:nvGraphicFramePr>
          <p:cNvPr id="4" name="Taulukko 3">
            <a:extLst>
              <a:ext uri="{FF2B5EF4-FFF2-40B4-BE49-F238E27FC236}">
                <a16:creationId xmlns:a16="http://schemas.microsoft.com/office/drawing/2014/main" id="{2D70D7D7-A0F5-4AEF-9AE4-1986BC691F17}"/>
              </a:ext>
            </a:extLst>
          </p:cNvPr>
          <p:cNvGraphicFramePr>
            <a:graphicFrameLocks noGrp="1"/>
          </p:cNvGraphicFramePr>
          <p:nvPr>
            <p:extLst>
              <p:ext uri="{D42A27DB-BD31-4B8C-83A1-F6EECF244321}">
                <p14:modId xmlns:p14="http://schemas.microsoft.com/office/powerpoint/2010/main" val="1858284841"/>
              </p:ext>
            </p:extLst>
          </p:nvPr>
        </p:nvGraphicFramePr>
        <p:xfrm>
          <a:off x="664790" y="2476870"/>
          <a:ext cx="3465620" cy="3798477"/>
        </p:xfrm>
        <a:graphic>
          <a:graphicData uri="http://schemas.openxmlformats.org/drawingml/2006/table">
            <a:tbl>
              <a:tblPr>
                <a:tableStyleId>{5C22544A-7EE6-4342-B048-85BDC9FD1C3A}</a:tableStyleId>
              </a:tblPr>
              <a:tblGrid>
                <a:gridCol w="2986226">
                  <a:extLst>
                    <a:ext uri="{9D8B030D-6E8A-4147-A177-3AD203B41FA5}">
                      <a16:colId xmlns:a16="http://schemas.microsoft.com/office/drawing/2014/main" val="3321197272"/>
                    </a:ext>
                  </a:extLst>
                </a:gridCol>
                <a:gridCol w="479394">
                  <a:extLst>
                    <a:ext uri="{9D8B030D-6E8A-4147-A177-3AD203B41FA5}">
                      <a16:colId xmlns:a16="http://schemas.microsoft.com/office/drawing/2014/main" val="240877703"/>
                    </a:ext>
                  </a:extLst>
                </a:gridCol>
              </a:tblGrid>
              <a:tr h="199364">
                <a:tc>
                  <a:txBody>
                    <a:bodyPr/>
                    <a:lstStyle/>
                    <a:p>
                      <a:pPr algn="ctr" fontAlgn="ctr"/>
                      <a:r>
                        <a:rPr lang="fi-FI" sz="800" u="none" strike="noStrike" dirty="0">
                          <a:solidFill>
                            <a:schemeClr val="tx2">
                              <a:lumMod val="50000"/>
                              <a:lumOff val="50000"/>
                            </a:schemeClr>
                          </a:solidFill>
                          <a:effectLst/>
                        </a:rPr>
                        <a:t>Haluaa aina omata / käyttää uusinta teknologiaa ennen muita</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55%</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037142792"/>
                  </a:ext>
                </a:extLst>
              </a:tr>
              <a:tr h="199364">
                <a:tc>
                  <a:txBody>
                    <a:bodyPr/>
                    <a:lstStyle/>
                    <a:p>
                      <a:pPr algn="ctr" fontAlgn="ctr"/>
                      <a:r>
                        <a:rPr lang="fi-FI" sz="800" u="none" strike="noStrike" dirty="0">
                          <a:solidFill>
                            <a:schemeClr val="tx2">
                              <a:lumMod val="50000"/>
                              <a:lumOff val="50000"/>
                            </a:schemeClr>
                          </a:solidFill>
                          <a:effectLst/>
                        </a:rPr>
                        <a:t>Omaa ladattavan hybridin /Täyssähköauton</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43%</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641012098"/>
                  </a:ext>
                </a:extLst>
              </a:tr>
              <a:tr h="199364">
                <a:tc>
                  <a:txBody>
                    <a:bodyPr/>
                    <a:lstStyle/>
                    <a:p>
                      <a:pPr algn="ctr" fontAlgn="ctr"/>
                      <a:r>
                        <a:rPr lang="fi-FI" sz="800" u="none" strike="noStrike" dirty="0">
                          <a:solidFill>
                            <a:schemeClr val="tx2">
                              <a:lumMod val="50000"/>
                              <a:lumOff val="50000"/>
                            </a:schemeClr>
                          </a:solidFill>
                          <a:effectLst/>
                        </a:rPr>
                        <a:t>On esimiesasemassa</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41%</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3429012098"/>
                  </a:ext>
                </a:extLst>
              </a:tr>
              <a:tr h="199364">
                <a:tc>
                  <a:txBody>
                    <a:bodyPr/>
                    <a:lstStyle/>
                    <a:p>
                      <a:pPr algn="ctr" fontAlgn="ctr"/>
                      <a:r>
                        <a:rPr lang="fi-FI" sz="800" u="none" strike="noStrike" dirty="0">
                          <a:solidFill>
                            <a:schemeClr val="tx2">
                              <a:lumMod val="50000"/>
                              <a:lumOff val="50000"/>
                            </a:schemeClr>
                          </a:solidFill>
                          <a:effectLst/>
                        </a:rPr>
                        <a:t>Käyttää maalämpöä</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40%</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3765042966"/>
                  </a:ext>
                </a:extLst>
              </a:tr>
              <a:tr h="199364">
                <a:tc>
                  <a:txBody>
                    <a:bodyPr/>
                    <a:lstStyle/>
                    <a:p>
                      <a:pPr algn="ctr" fontAlgn="ctr"/>
                      <a:r>
                        <a:rPr lang="fi-FI" sz="800" u="none" strike="noStrike" dirty="0">
                          <a:solidFill>
                            <a:schemeClr val="tx2">
                              <a:lumMod val="50000"/>
                              <a:lumOff val="50000"/>
                            </a:schemeClr>
                          </a:solidFill>
                          <a:effectLst/>
                        </a:rPr>
                        <a:t>Young Family (alle 7v lapsi)</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40%</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917960482"/>
                  </a:ext>
                </a:extLst>
              </a:tr>
              <a:tr h="274125">
                <a:tc>
                  <a:txBody>
                    <a:bodyPr/>
                    <a:lstStyle/>
                    <a:p>
                      <a:pPr algn="ctr" fontAlgn="ctr"/>
                      <a:r>
                        <a:rPr lang="fi-FI" sz="800" u="none" strike="noStrike" dirty="0">
                          <a:solidFill>
                            <a:schemeClr val="tx2">
                              <a:lumMod val="50000"/>
                              <a:lumOff val="50000"/>
                            </a:schemeClr>
                          </a:solidFill>
                          <a:effectLst/>
                        </a:rPr>
                        <a:t>On yleensä yksi ensimmäisistä, joka kokeilee ja ostaa/käyttää uutta teknologiaa</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36%</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524095971"/>
                  </a:ext>
                </a:extLst>
              </a:tr>
              <a:tr h="199364">
                <a:tc>
                  <a:txBody>
                    <a:bodyPr/>
                    <a:lstStyle/>
                    <a:p>
                      <a:pPr algn="ctr" fontAlgn="ctr"/>
                      <a:r>
                        <a:rPr lang="fi-FI" sz="800" u="none" strike="noStrike" dirty="0">
                          <a:solidFill>
                            <a:schemeClr val="tx2">
                              <a:lumMod val="50000"/>
                              <a:lumOff val="50000"/>
                            </a:schemeClr>
                          </a:solidFill>
                          <a:effectLst/>
                        </a:rPr>
                        <a:t>Harkitsee vaihtavansa sähköyhtiötä</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34%</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526373458"/>
                  </a:ext>
                </a:extLst>
              </a:tr>
              <a:tr h="199364">
                <a:tc>
                  <a:txBody>
                    <a:bodyPr/>
                    <a:lstStyle/>
                    <a:p>
                      <a:pPr algn="ctr" fontAlgn="ctr"/>
                      <a:r>
                        <a:rPr lang="fi-FI" sz="800" u="none" strike="noStrike" dirty="0">
                          <a:solidFill>
                            <a:schemeClr val="tx2">
                              <a:lumMod val="50000"/>
                              <a:lumOff val="50000"/>
                            </a:schemeClr>
                          </a:solidFill>
                          <a:effectLst/>
                        </a:rPr>
                        <a:t>Talouden tulot 67500e+/v</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34%</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97857354"/>
                  </a:ext>
                </a:extLst>
              </a:tr>
              <a:tr h="282432">
                <a:tc>
                  <a:txBody>
                    <a:bodyPr/>
                    <a:lstStyle/>
                    <a:p>
                      <a:pPr algn="ctr" fontAlgn="ctr"/>
                      <a:r>
                        <a:rPr lang="fi-FI" sz="800" u="none" strike="noStrike" dirty="0">
                          <a:solidFill>
                            <a:schemeClr val="tx2">
                              <a:lumMod val="50000"/>
                              <a:lumOff val="50000"/>
                            </a:schemeClr>
                          </a:solidFill>
                          <a:effectLst/>
                        </a:rPr>
                        <a:t>On vaihtanut sähköyhtiötä</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34%</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533173471"/>
                  </a:ext>
                </a:extLst>
              </a:tr>
              <a:tr h="199364">
                <a:tc>
                  <a:txBody>
                    <a:bodyPr/>
                    <a:lstStyle/>
                    <a:p>
                      <a:pPr algn="ctr" fontAlgn="ctr"/>
                      <a:r>
                        <a:rPr lang="fi-FI" sz="800" u="none" strike="noStrike" dirty="0">
                          <a:solidFill>
                            <a:schemeClr val="tx2">
                              <a:lumMod val="50000"/>
                              <a:lumOff val="50000"/>
                            </a:schemeClr>
                          </a:solidFill>
                          <a:effectLst/>
                        </a:rPr>
                        <a:t>Helsinki-Uusimaa</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34%</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607843162"/>
                  </a:ext>
                </a:extLst>
              </a:tr>
              <a:tr h="199364">
                <a:tc>
                  <a:txBody>
                    <a:bodyPr/>
                    <a:lstStyle/>
                    <a:p>
                      <a:pPr algn="ctr" fontAlgn="ctr"/>
                      <a:r>
                        <a:rPr lang="fi-FI" sz="800" u="none" strike="noStrike" dirty="0">
                          <a:solidFill>
                            <a:schemeClr val="tx2">
                              <a:lumMod val="50000"/>
                              <a:lumOff val="50000"/>
                            </a:schemeClr>
                          </a:solidFill>
                          <a:effectLst/>
                        </a:rPr>
                        <a:t>Pääkaupunkiseutu</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32%</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892586364"/>
                  </a:ext>
                </a:extLst>
              </a:tr>
              <a:tr h="199364">
                <a:tc>
                  <a:txBody>
                    <a:bodyPr/>
                    <a:lstStyle/>
                    <a:p>
                      <a:pPr algn="ctr" fontAlgn="ctr"/>
                      <a:r>
                        <a:rPr lang="fi-FI" sz="800" u="none" strike="noStrike" dirty="0">
                          <a:solidFill>
                            <a:schemeClr val="tx2">
                              <a:lumMod val="50000"/>
                              <a:lumOff val="50000"/>
                            </a:schemeClr>
                          </a:solidFill>
                          <a:effectLst/>
                        </a:rPr>
                        <a:t>Käyttää sähkölämmitystä</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32%</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3368441024"/>
                  </a:ext>
                </a:extLst>
              </a:tr>
              <a:tr h="199364">
                <a:tc>
                  <a:txBody>
                    <a:bodyPr/>
                    <a:lstStyle/>
                    <a:p>
                      <a:pPr algn="ctr" fontAlgn="ctr"/>
                      <a:r>
                        <a:rPr lang="fi-FI" sz="800" u="none" strike="noStrike" dirty="0">
                          <a:solidFill>
                            <a:schemeClr val="tx2">
                              <a:lumMod val="50000"/>
                              <a:lumOff val="50000"/>
                            </a:schemeClr>
                          </a:solidFill>
                          <a:effectLst/>
                        </a:rPr>
                        <a:t>18-29v</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31%</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953468750"/>
                  </a:ext>
                </a:extLst>
              </a:tr>
              <a:tr h="199364">
                <a:tc>
                  <a:txBody>
                    <a:bodyPr/>
                    <a:lstStyle/>
                    <a:p>
                      <a:pPr algn="ctr" fontAlgn="ctr"/>
                      <a:r>
                        <a:rPr lang="fi-FI" sz="800" u="none" strike="noStrike" dirty="0">
                          <a:solidFill>
                            <a:schemeClr val="tx2">
                              <a:lumMod val="50000"/>
                              <a:lumOff val="50000"/>
                            </a:schemeClr>
                          </a:solidFill>
                          <a:effectLst/>
                        </a:rPr>
                        <a:t>Yrittää aktiivisesti rajoittaa ja vähentää toimintansa ympäristövaikutuksia </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31%</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899024749"/>
                  </a:ext>
                </a:extLst>
              </a:tr>
              <a:tr h="199364">
                <a:tc>
                  <a:txBody>
                    <a:bodyPr/>
                    <a:lstStyle/>
                    <a:p>
                      <a:pPr algn="ctr" fontAlgn="ctr"/>
                      <a:r>
                        <a:rPr lang="fi-FI" sz="800" u="none" strike="noStrike" dirty="0">
                          <a:solidFill>
                            <a:schemeClr val="tx2">
                              <a:lumMod val="50000"/>
                              <a:lumOff val="50000"/>
                            </a:schemeClr>
                          </a:solidFill>
                          <a:effectLst/>
                        </a:rPr>
                        <a:t>Mies</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30%</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277336153"/>
                  </a:ext>
                </a:extLst>
              </a:tr>
              <a:tr h="199364">
                <a:tc>
                  <a:txBody>
                    <a:bodyPr/>
                    <a:lstStyle/>
                    <a:p>
                      <a:pPr algn="ctr" fontAlgn="ctr"/>
                      <a:r>
                        <a:rPr lang="fi-FI" sz="800" u="none" strike="noStrike" dirty="0">
                          <a:solidFill>
                            <a:schemeClr val="tx2">
                              <a:lumMod val="50000"/>
                              <a:lumOff val="50000"/>
                            </a:schemeClr>
                          </a:solidFill>
                          <a:effectLst/>
                        </a:rPr>
                        <a:t>Asuu omakotitalossa</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30%</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845466990"/>
                  </a:ext>
                </a:extLst>
              </a:tr>
              <a:tr h="199364">
                <a:tc>
                  <a:txBody>
                    <a:bodyPr/>
                    <a:lstStyle/>
                    <a:p>
                      <a:pPr algn="ctr" fontAlgn="ctr"/>
                      <a:r>
                        <a:rPr lang="fi-FI" sz="800" u="none" strike="noStrike" dirty="0">
                          <a:solidFill>
                            <a:schemeClr val="tx2">
                              <a:lumMod val="50000"/>
                              <a:lumOff val="50000"/>
                            </a:schemeClr>
                          </a:solidFill>
                          <a:effectLst/>
                        </a:rPr>
                        <a:t>Toimihenkilö/ asiantuntija</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30%</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199334102"/>
                  </a:ext>
                </a:extLst>
              </a:tr>
              <a:tr h="199364">
                <a:tc>
                  <a:txBody>
                    <a:bodyPr/>
                    <a:lstStyle/>
                    <a:p>
                      <a:pPr algn="ctr" fontAlgn="ctr"/>
                      <a:r>
                        <a:rPr lang="fi-FI" sz="800" u="none" strike="noStrike" dirty="0">
                          <a:solidFill>
                            <a:schemeClr val="tx2">
                              <a:lumMod val="50000"/>
                              <a:lumOff val="50000"/>
                            </a:schemeClr>
                          </a:solidFill>
                          <a:effectLst/>
                        </a:rPr>
                        <a:t>Yliopistotaso/ tutkijakoulutus</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tx2">
                              <a:lumMod val="50000"/>
                              <a:lumOff val="50000"/>
                            </a:schemeClr>
                          </a:solidFill>
                          <a:effectLst/>
                        </a:rPr>
                        <a:t>30%</a:t>
                      </a:r>
                      <a:endParaRPr lang="fi-FI" sz="800" b="0" i="0" u="none" strike="noStrike" dirty="0">
                        <a:solidFill>
                          <a:schemeClr val="tx2">
                            <a:lumMod val="50000"/>
                            <a:lumOff val="50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061922199"/>
                  </a:ext>
                </a:extLst>
              </a:tr>
            </a:tbl>
          </a:graphicData>
        </a:graphic>
      </p:graphicFrame>
      <p:graphicFrame>
        <p:nvGraphicFramePr>
          <p:cNvPr id="8" name="Taulukko 7">
            <a:extLst>
              <a:ext uri="{FF2B5EF4-FFF2-40B4-BE49-F238E27FC236}">
                <a16:creationId xmlns:a16="http://schemas.microsoft.com/office/drawing/2014/main" id="{0C883972-43E8-4888-8EED-DEB5ED07A0A0}"/>
              </a:ext>
            </a:extLst>
          </p:cNvPr>
          <p:cNvGraphicFramePr>
            <a:graphicFrameLocks noGrp="1"/>
          </p:cNvGraphicFramePr>
          <p:nvPr>
            <p:extLst>
              <p:ext uri="{D42A27DB-BD31-4B8C-83A1-F6EECF244321}">
                <p14:modId xmlns:p14="http://schemas.microsoft.com/office/powerpoint/2010/main" val="3814086432"/>
              </p:ext>
            </p:extLst>
          </p:nvPr>
        </p:nvGraphicFramePr>
        <p:xfrm>
          <a:off x="4448453" y="2476870"/>
          <a:ext cx="3319508" cy="1162909"/>
        </p:xfrm>
        <a:graphic>
          <a:graphicData uri="http://schemas.openxmlformats.org/drawingml/2006/table">
            <a:tbl>
              <a:tblPr>
                <a:tableStyleId>{5C22544A-7EE6-4342-B048-85BDC9FD1C3A}</a:tableStyleId>
              </a:tblPr>
              <a:tblGrid>
                <a:gridCol w="2827729">
                  <a:extLst>
                    <a:ext uri="{9D8B030D-6E8A-4147-A177-3AD203B41FA5}">
                      <a16:colId xmlns:a16="http://schemas.microsoft.com/office/drawing/2014/main" val="2373391875"/>
                    </a:ext>
                  </a:extLst>
                </a:gridCol>
                <a:gridCol w="491779">
                  <a:extLst>
                    <a:ext uri="{9D8B030D-6E8A-4147-A177-3AD203B41FA5}">
                      <a16:colId xmlns:a16="http://schemas.microsoft.com/office/drawing/2014/main" val="697139873"/>
                    </a:ext>
                  </a:extLst>
                </a:gridCol>
              </a:tblGrid>
              <a:tr h="214691">
                <a:tc>
                  <a:txBody>
                    <a:bodyPr/>
                    <a:lstStyle/>
                    <a:p>
                      <a:pPr algn="ctr" fontAlgn="ctr"/>
                      <a:r>
                        <a:rPr lang="fi-FI" sz="800" u="none" strike="noStrike" dirty="0">
                          <a:solidFill>
                            <a:schemeClr val="accent2">
                              <a:lumMod val="75000"/>
                            </a:schemeClr>
                          </a:solidFill>
                          <a:effectLst/>
                        </a:rPr>
                        <a:t>60v+</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2">
                              <a:lumMod val="75000"/>
                            </a:schemeClr>
                          </a:solidFill>
                          <a:effectLst/>
                        </a:rPr>
                        <a:t>28%</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534230368"/>
                  </a:ext>
                </a:extLst>
              </a:tr>
              <a:tr h="214691">
                <a:tc>
                  <a:txBody>
                    <a:bodyPr/>
                    <a:lstStyle/>
                    <a:p>
                      <a:pPr algn="ctr" fontAlgn="ctr"/>
                      <a:r>
                        <a:rPr lang="fi-FI" sz="800" u="none" strike="noStrike" dirty="0">
                          <a:solidFill>
                            <a:schemeClr val="accent2">
                              <a:lumMod val="75000"/>
                            </a:schemeClr>
                          </a:solidFill>
                          <a:effectLst/>
                        </a:rPr>
                        <a:t>Yliopistotaso/ tutkijakoulutus</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2">
                              <a:lumMod val="75000"/>
                            </a:schemeClr>
                          </a:solidFill>
                          <a:effectLst/>
                        </a:rPr>
                        <a:t>28%</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3488924615"/>
                  </a:ext>
                </a:extLst>
              </a:tr>
              <a:tr h="214691">
                <a:tc>
                  <a:txBody>
                    <a:bodyPr/>
                    <a:lstStyle/>
                    <a:p>
                      <a:pPr algn="ctr" fontAlgn="ctr"/>
                      <a:r>
                        <a:rPr lang="fi-FI" sz="800" u="none" strike="noStrike" dirty="0">
                          <a:solidFill>
                            <a:schemeClr val="accent2">
                              <a:lumMod val="75000"/>
                            </a:schemeClr>
                          </a:solidFill>
                          <a:effectLst/>
                        </a:rPr>
                        <a:t>Toimihenkilö/ asiantuntija</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2">
                              <a:lumMod val="75000"/>
                            </a:schemeClr>
                          </a:solidFill>
                          <a:effectLst/>
                        </a:rPr>
                        <a:t>27%</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3248000462"/>
                  </a:ext>
                </a:extLst>
              </a:tr>
              <a:tr h="304145">
                <a:tc>
                  <a:txBody>
                    <a:bodyPr/>
                    <a:lstStyle/>
                    <a:p>
                      <a:pPr algn="ctr" fontAlgn="ctr"/>
                      <a:r>
                        <a:rPr lang="fi-FI" sz="800" u="none" strike="noStrike" dirty="0">
                          <a:solidFill>
                            <a:schemeClr val="accent2">
                              <a:lumMod val="75000"/>
                            </a:schemeClr>
                          </a:solidFill>
                          <a:effectLst/>
                        </a:rPr>
                        <a:t>Active Empty Nester</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2">
                              <a:lumMod val="75000"/>
                            </a:schemeClr>
                          </a:solidFill>
                          <a:effectLst/>
                        </a:rPr>
                        <a:t>27%</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649073855"/>
                  </a:ext>
                </a:extLst>
              </a:tr>
              <a:tr h="214691">
                <a:tc>
                  <a:txBody>
                    <a:bodyPr/>
                    <a:lstStyle/>
                    <a:p>
                      <a:pPr algn="ctr" fontAlgn="ctr"/>
                      <a:r>
                        <a:rPr lang="fi-FI" sz="800" u="none" strike="noStrike" dirty="0">
                          <a:solidFill>
                            <a:schemeClr val="accent2">
                              <a:lumMod val="75000"/>
                            </a:schemeClr>
                          </a:solidFill>
                          <a:effectLst/>
                        </a:rPr>
                        <a:t>Talouden tulot 67500e+/v</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2">
                              <a:lumMod val="75000"/>
                            </a:schemeClr>
                          </a:solidFill>
                          <a:effectLst/>
                        </a:rPr>
                        <a:t>26%</a:t>
                      </a:r>
                      <a:endParaRPr lang="fi-FI" sz="800" b="0" i="0" u="none" strike="noStrike" dirty="0">
                        <a:solidFill>
                          <a:schemeClr val="accent2">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982627217"/>
                  </a:ext>
                </a:extLst>
              </a:tr>
            </a:tbl>
          </a:graphicData>
        </a:graphic>
      </p:graphicFrame>
      <p:graphicFrame>
        <p:nvGraphicFramePr>
          <p:cNvPr id="11" name="Taulukko 10">
            <a:extLst>
              <a:ext uri="{FF2B5EF4-FFF2-40B4-BE49-F238E27FC236}">
                <a16:creationId xmlns:a16="http://schemas.microsoft.com/office/drawing/2014/main" id="{FBBF77CD-223E-4942-B85C-F74BBD1DDB75}"/>
              </a:ext>
            </a:extLst>
          </p:cNvPr>
          <p:cNvGraphicFramePr>
            <a:graphicFrameLocks noGrp="1"/>
          </p:cNvGraphicFramePr>
          <p:nvPr>
            <p:extLst>
              <p:ext uri="{D42A27DB-BD31-4B8C-83A1-F6EECF244321}">
                <p14:modId xmlns:p14="http://schemas.microsoft.com/office/powerpoint/2010/main" val="2429233216"/>
              </p:ext>
            </p:extLst>
          </p:nvPr>
        </p:nvGraphicFramePr>
        <p:xfrm>
          <a:off x="8474477" y="2474577"/>
          <a:ext cx="3240000" cy="2177404"/>
        </p:xfrm>
        <a:graphic>
          <a:graphicData uri="http://schemas.openxmlformats.org/drawingml/2006/table">
            <a:tbl>
              <a:tblPr>
                <a:tableStyleId>{5C22544A-7EE6-4342-B048-85BDC9FD1C3A}</a:tableStyleId>
              </a:tblPr>
              <a:tblGrid>
                <a:gridCol w="2820808">
                  <a:extLst>
                    <a:ext uri="{9D8B030D-6E8A-4147-A177-3AD203B41FA5}">
                      <a16:colId xmlns:a16="http://schemas.microsoft.com/office/drawing/2014/main" val="2697814849"/>
                    </a:ext>
                  </a:extLst>
                </a:gridCol>
                <a:gridCol w="419192">
                  <a:extLst>
                    <a:ext uri="{9D8B030D-6E8A-4147-A177-3AD203B41FA5}">
                      <a16:colId xmlns:a16="http://schemas.microsoft.com/office/drawing/2014/main" val="675762002"/>
                    </a:ext>
                  </a:extLst>
                </a:gridCol>
              </a:tblGrid>
              <a:tr h="272350">
                <a:tc>
                  <a:txBody>
                    <a:bodyPr/>
                    <a:lstStyle/>
                    <a:p>
                      <a:pPr algn="ctr" fontAlgn="ctr"/>
                      <a:r>
                        <a:rPr lang="fi-FI" sz="800" u="none" strike="noStrike" dirty="0">
                          <a:solidFill>
                            <a:schemeClr val="accent6">
                              <a:lumMod val="75000"/>
                            </a:schemeClr>
                          </a:solidFill>
                          <a:effectLst/>
                        </a:rPr>
                        <a:t>Ei ole lainkaan /on vain vähän kiinnostusta uuteen teknologiaan</a:t>
                      </a:r>
                      <a:endParaRPr lang="fi-FI" sz="800" b="0" i="0" u="none" strike="noStrike" dirty="0">
                        <a:solidFill>
                          <a:schemeClr val="accent6">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6">
                              <a:lumMod val="75000"/>
                            </a:schemeClr>
                          </a:solidFill>
                          <a:effectLst/>
                        </a:rPr>
                        <a:t>41%</a:t>
                      </a:r>
                      <a:endParaRPr lang="fi-FI" sz="800" b="1" i="0" u="none" strike="noStrike" dirty="0">
                        <a:solidFill>
                          <a:schemeClr val="accent6">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576514555"/>
                  </a:ext>
                </a:extLst>
              </a:tr>
              <a:tr h="226343">
                <a:tc>
                  <a:txBody>
                    <a:bodyPr/>
                    <a:lstStyle/>
                    <a:p>
                      <a:pPr algn="ctr" fontAlgn="ctr"/>
                      <a:r>
                        <a:rPr lang="fi-FI" sz="800" u="none" strike="noStrike" dirty="0">
                          <a:solidFill>
                            <a:schemeClr val="accent6">
                              <a:lumMod val="75000"/>
                            </a:schemeClr>
                          </a:solidFill>
                          <a:effectLst/>
                        </a:rPr>
                        <a:t>Maaseutu</a:t>
                      </a:r>
                      <a:endParaRPr lang="fi-FI" sz="800" b="0" i="0" u="none" strike="noStrike" dirty="0">
                        <a:solidFill>
                          <a:schemeClr val="accent6">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6">
                              <a:lumMod val="75000"/>
                            </a:schemeClr>
                          </a:solidFill>
                          <a:effectLst/>
                        </a:rPr>
                        <a:t>39%</a:t>
                      </a:r>
                      <a:endParaRPr lang="fi-FI" sz="800" b="1" i="0" u="none" strike="noStrike" dirty="0">
                        <a:solidFill>
                          <a:schemeClr val="accent6">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32744058"/>
                  </a:ext>
                </a:extLst>
              </a:tr>
              <a:tr h="226343">
                <a:tc>
                  <a:txBody>
                    <a:bodyPr/>
                    <a:lstStyle/>
                    <a:p>
                      <a:pPr algn="ctr" fontAlgn="ctr"/>
                      <a:r>
                        <a:rPr lang="fi-FI" sz="800" u="none" strike="noStrike" dirty="0">
                          <a:solidFill>
                            <a:schemeClr val="accent6">
                              <a:lumMod val="75000"/>
                            </a:schemeClr>
                          </a:solidFill>
                          <a:effectLst/>
                        </a:rPr>
                        <a:t>Peruskoulu</a:t>
                      </a:r>
                      <a:endParaRPr lang="fi-FI" sz="800" b="0" i="0" u="none" strike="noStrike" dirty="0">
                        <a:solidFill>
                          <a:schemeClr val="accent6">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6">
                              <a:lumMod val="75000"/>
                            </a:schemeClr>
                          </a:solidFill>
                          <a:effectLst/>
                        </a:rPr>
                        <a:t>37%</a:t>
                      </a:r>
                      <a:endParaRPr lang="fi-FI" sz="800" b="1" i="0" u="none" strike="noStrike" dirty="0">
                        <a:solidFill>
                          <a:schemeClr val="accent6">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3020269688"/>
                  </a:ext>
                </a:extLst>
              </a:tr>
              <a:tr h="226343">
                <a:tc>
                  <a:txBody>
                    <a:bodyPr/>
                    <a:lstStyle/>
                    <a:p>
                      <a:pPr algn="ctr" fontAlgn="ctr"/>
                      <a:r>
                        <a:rPr lang="fi-FI" sz="800" u="none" strike="noStrike" dirty="0">
                          <a:solidFill>
                            <a:schemeClr val="accent6">
                              <a:lumMod val="75000"/>
                            </a:schemeClr>
                          </a:solidFill>
                          <a:effectLst/>
                        </a:rPr>
                        <a:t>Käyttää öljylämmitystä</a:t>
                      </a:r>
                      <a:endParaRPr lang="fi-FI" sz="800" b="0" i="0" u="none" strike="noStrike" dirty="0">
                        <a:solidFill>
                          <a:schemeClr val="accent6">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6">
                              <a:lumMod val="75000"/>
                            </a:schemeClr>
                          </a:solidFill>
                          <a:effectLst/>
                        </a:rPr>
                        <a:t>36%</a:t>
                      </a:r>
                      <a:endParaRPr lang="fi-FI" sz="800" b="1" i="0" u="none" strike="noStrike" dirty="0">
                        <a:solidFill>
                          <a:schemeClr val="accent6">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3162241374"/>
                  </a:ext>
                </a:extLst>
              </a:tr>
              <a:tr h="226343">
                <a:tc>
                  <a:txBody>
                    <a:bodyPr/>
                    <a:lstStyle/>
                    <a:p>
                      <a:pPr algn="ctr" fontAlgn="ctr"/>
                      <a:r>
                        <a:rPr lang="fi-FI" sz="800" u="none" strike="noStrike" dirty="0">
                          <a:solidFill>
                            <a:schemeClr val="accent6">
                              <a:lumMod val="75000"/>
                            </a:schemeClr>
                          </a:solidFill>
                          <a:effectLst/>
                        </a:rPr>
                        <a:t>Käyttää puulämmitystä (sisältää pelletti)</a:t>
                      </a:r>
                      <a:endParaRPr lang="fi-FI" sz="800" b="0" i="0" u="none" strike="noStrike" dirty="0">
                        <a:solidFill>
                          <a:schemeClr val="accent6">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6">
                              <a:lumMod val="75000"/>
                            </a:schemeClr>
                          </a:solidFill>
                          <a:effectLst/>
                        </a:rPr>
                        <a:t>36%</a:t>
                      </a:r>
                      <a:endParaRPr lang="fi-FI" sz="800" b="1" i="0" u="none" strike="noStrike" dirty="0">
                        <a:solidFill>
                          <a:schemeClr val="accent6">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568197305"/>
                  </a:ext>
                </a:extLst>
              </a:tr>
              <a:tr h="226343">
                <a:tc>
                  <a:txBody>
                    <a:bodyPr/>
                    <a:lstStyle/>
                    <a:p>
                      <a:pPr algn="ctr" fontAlgn="ctr"/>
                      <a:r>
                        <a:rPr lang="fi-FI" sz="800" u="none" strike="noStrike" dirty="0">
                          <a:solidFill>
                            <a:schemeClr val="accent6">
                              <a:lumMod val="75000"/>
                            </a:schemeClr>
                          </a:solidFill>
                          <a:effectLst/>
                        </a:rPr>
                        <a:t>Talouden tulot alle 27000e/v</a:t>
                      </a:r>
                      <a:endParaRPr lang="fi-FI" sz="800" b="0" i="0" u="none" strike="noStrike" dirty="0">
                        <a:solidFill>
                          <a:schemeClr val="accent6">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6">
                              <a:lumMod val="75000"/>
                            </a:schemeClr>
                          </a:solidFill>
                          <a:effectLst/>
                        </a:rPr>
                        <a:t>35%</a:t>
                      </a:r>
                      <a:endParaRPr lang="fi-FI" sz="800" b="1" i="0" u="none" strike="noStrike" dirty="0">
                        <a:solidFill>
                          <a:schemeClr val="accent6">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696337029"/>
                  </a:ext>
                </a:extLst>
              </a:tr>
              <a:tr h="320653">
                <a:tc>
                  <a:txBody>
                    <a:bodyPr/>
                    <a:lstStyle/>
                    <a:p>
                      <a:pPr algn="ctr" fontAlgn="ctr"/>
                      <a:r>
                        <a:rPr lang="fi-FI" sz="800" u="none" strike="noStrike" dirty="0">
                          <a:solidFill>
                            <a:schemeClr val="accent6">
                              <a:lumMod val="75000"/>
                            </a:schemeClr>
                          </a:solidFill>
                          <a:effectLst/>
                        </a:rPr>
                        <a:t>Ei ole lainkaan/ hyvin rajallisesti kiinnostunut toimintansa vaikutuksista ympäristöön</a:t>
                      </a:r>
                      <a:endParaRPr lang="fi-FI" sz="800" b="0" i="0" u="none" strike="noStrike" dirty="0">
                        <a:solidFill>
                          <a:schemeClr val="accent6">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6">
                              <a:lumMod val="75000"/>
                            </a:schemeClr>
                          </a:solidFill>
                          <a:effectLst/>
                        </a:rPr>
                        <a:t>35%</a:t>
                      </a:r>
                      <a:endParaRPr lang="fi-FI" sz="800" b="1" i="0" u="none" strike="noStrike" dirty="0">
                        <a:solidFill>
                          <a:schemeClr val="accent6">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287059779"/>
                  </a:ext>
                </a:extLst>
              </a:tr>
              <a:tr h="226343">
                <a:tc>
                  <a:txBody>
                    <a:bodyPr/>
                    <a:lstStyle/>
                    <a:p>
                      <a:pPr algn="ctr" fontAlgn="ctr"/>
                      <a:r>
                        <a:rPr lang="fi-FI" sz="800" u="none" strike="noStrike" dirty="0">
                          <a:solidFill>
                            <a:schemeClr val="accent6">
                              <a:lumMod val="75000"/>
                            </a:schemeClr>
                          </a:solidFill>
                          <a:effectLst/>
                        </a:rPr>
                        <a:t>Etelä-Suomi</a:t>
                      </a:r>
                      <a:endParaRPr lang="fi-FI" sz="800" b="0" i="0" u="none" strike="noStrike" dirty="0">
                        <a:solidFill>
                          <a:schemeClr val="accent6">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6">
                              <a:lumMod val="75000"/>
                            </a:schemeClr>
                          </a:solidFill>
                          <a:effectLst/>
                        </a:rPr>
                        <a:t>34%</a:t>
                      </a:r>
                      <a:endParaRPr lang="fi-FI" sz="800" b="1" i="0" u="none" strike="noStrike" dirty="0">
                        <a:solidFill>
                          <a:schemeClr val="accent6">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4046452535"/>
                  </a:ext>
                </a:extLst>
              </a:tr>
              <a:tr h="226343">
                <a:tc>
                  <a:txBody>
                    <a:bodyPr/>
                    <a:lstStyle/>
                    <a:p>
                      <a:pPr algn="ctr" fontAlgn="ctr"/>
                      <a:r>
                        <a:rPr lang="fi-FI" sz="800" u="none" strike="noStrike" dirty="0">
                          <a:solidFill>
                            <a:schemeClr val="accent6">
                              <a:lumMod val="75000"/>
                            </a:schemeClr>
                          </a:solidFill>
                          <a:effectLst/>
                        </a:rPr>
                        <a:t>Suurkaupunki (yli 100 000 as.) pk-seudun ulkopuolella</a:t>
                      </a:r>
                      <a:endParaRPr lang="fi-FI" sz="800" b="0" i="0" u="none" strike="noStrike" dirty="0">
                        <a:solidFill>
                          <a:schemeClr val="accent6">
                            <a:lumMod val="75000"/>
                          </a:schemeClr>
                        </a:solidFill>
                        <a:effectLst/>
                        <a:latin typeface="Calibri" panose="020F0502020204030204" pitchFamily="34" charset="0"/>
                      </a:endParaRPr>
                    </a:p>
                  </a:txBody>
                  <a:tcPr marL="7620" marR="7620" marT="7620" marB="0" anchor="ctr">
                    <a:noFill/>
                  </a:tcPr>
                </a:tc>
                <a:tc>
                  <a:txBody>
                    <a:bodyPr/>
                    <a:lstStyle/>
                    <a:p>
                      <a:pPr algn="ctr" fontAlgn="ctr"/>
                      <a:r>
                        <a:rPr lang="fi-FI" sz="800" u="none" strike="noStrike" dirty="0">
                          <a:solidFill>
                            <a:schemeClr val="accent6">
                              <a:lumMod val="75000"/>
                            </a:schemeClr>
                          </a:solidFill>
                          <a:effectLst/>
                        </a:rPr>
                        <a:t>34%</a:t>
                      </a:r>
                      <a:endParaRPr lang="fi-FI" sz="800" b="1" i="0" u="none" strike="noStrike" dirty="0">
                        <a:solidFill>
                          <a:schemeClr val="accent6">
                            <a:lumMod val="75000"/>
                          </a:schemeClr>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855269706"/>
                  </a:ext>
                </a:extLst>
              </a:tr>
            </a:tbl>
          </a:graphicData>
        </a:graphic>
      </p:graphicFrame>
      <p:sp>
        <p:nvSpPr>
          <p:cNvPr id="12" name="Puhekupla: Suorakulmio, kulmat pyöristettu 11">
            <a:extLst>
              <a:ext uri="{FF2B5EF4-FFF2-40B4-BE49-F238E27FC236}">
                <a16:creationId xmlns:a16="http://schemas.microsoft.com/office/drawing/2014/main" id="{DDCE0A90-DBE7-4DA7-B438-B78F93EA1AE2}"/>
              </a:ext>
            </a:extLst>
          </p:cNvPr>
          <p:cNvSpPr/>
          <p:nvPr/>
        </p:nvSpPr>
        <p:spPr>
          <a:xfrm>
            <a:off x="4562946" y="5196689"/>
            <a:ext cx="4864699" cy="816667"/>
          </a:xfrm>
          <a:prstGeom prst="wedgeRoundRectCallou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900" dirty="0">
                <a:solidFill>
                  <a:schemeClr val="tx1"/>
                </a:solidFill>
              </a:rPr>
              <a:t>Edelläkävijöissä korostuvat selvästi ne, jotka ovat teknologian varhaisia omaksujia. Niistä, jotka haluavat aina omata / käyttää uusinta teknologiaa ennen muita, peräti 55% kuuluu edelläkävijöiden ryhmään energia-alan uusien palvelujen suhteen. Ladattavan hybridin tai täyssähköauton omaavista 43% kuuluu tässä luokittelussa edelläkävijöihin.</a:t>
            </a:r>
          </a:p>
        </p:txBody>
      </p:sp>
    </p:spTree>
    <p:extLst>
      <p:ext uri="{BB962C8B-B14F-4D97-AF65-F5344CB8AC3E}">
        <p14:creationId xmlns:p14="http://schemas.microsoft.com/office/powerpoint/2010/main" val="114845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440668"/>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9" name="Tekstin paikkamerkki 7">
            <a:extLst>
              <a:ext uri="{FF2B5EF4-FFF2-40B4-BE49-F238E27FC236}">
                <a16:creationId xmlns:a16="http://schemas.microsoft.com/office/drawing/2014/main" id="{D4561868-C362-4D77-AFE2-475F6F366596}"/>
              </a:ext>
            </a:extLst>
          </p:cNvPr>
          <p:cNvSpPr txBox="1">
            <a:spLocks/>
          </p:cNvSpPr>
          <p:nvPr/>
        </p:nvSpPr>
        <p:spPr>
          <a:xfrm>
            <a:off x="2308190" y="1060204"/>
            <a:ext cx="8975324" cy="369332"/>
          </a:xfrm>
          <a:prstGeom prst="rect">
            <a:avLst/>
          </a:prstGeom>
        </p:spPr>
        <p:txBody>
          <a:bodyPr>
            <a:normAutofit/>
          </a:bodyPr>
          <a:lst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fi-FI" sz="1800" b="1" dirty="0">
                <a:solidFill>
                  <a:srgbClr val="FFFFFF">
                    <a:lumMod val="50000"/>
                  </a:srgbClr>
                </a:solidFill>
                <a:latin typeface="Arial" panose="020B0604020202020204"/>
              </a:rPr>
              <a:t>SUHTAUTUMINEN UUTEEN TEKNOLOGIAAN JA YMPÄRISTÖÖN</a:t>
            </a:r>
            <a:endParaRPr kumimoji="0" lang="fi-FI" sz="1800" b="1" i="0" u="none" strike="noStrike" kern="1200" cap="none" spc="0" normalizeH="0" baseline="0" noProof="0" dirty="0">
              <a:ln>
                <a:noFill/>
              </a:ln>
              <a:solidFill>
                <a:srgbClr val="FFFFFF">
                  <a:lumMod val="50000"/>
                </a:srgbClr>
              </a:solidFill>
              <a:effectLst/>
              <a:uLnTx/>
              <a:uFillTx/>
              <a:latin typeface="Arial" panose="020B0604020202020204"/>
              <a:cs typeface="Arial" panose="020B0604020202020204" pitchFamily="34" charset="0"/>
            </a:endParaRPr>
          </a:p>
        </p:txBody>
      </p:sp>
      <p:sp>
        <p:nvSpPr>
          <p:cNvPr id="3" name="Suorakulmio: Pyöristetyt kulmat 2">
            <a:extLst>
              <a:ext uri="{FF2B5EF4-FFF2-40B4-BE49-F238E27FC236}">
                <a16:creationId xmlns:a16="http://schemas.microsoft.com/office/drawing/2014/main" id="{5046AD59-3C36-4B4F-89DB-A382579C128D}"/>
              </a:ext>
            </a:extLst>
          </p:cNvPr>
          <p:cNvSpPr/>
          <p:nvPr/>
        </p:nvSpPr>
        <p:spPr>
          <a:xfrm>
            <a:off x="2308190" y="1814876"/>
            <a:ext cx="8895425" cy="167514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chemeClr val="accent1">
                    <a:lumMod val="75000"/>
                  </a:schemeClr>
                </a:solidFill>
              </a:rPr>
              <a:t>UUDEN TEKNOLOGIAN AIKAISET OMAKSUJAT</a:t>
            </a:r>
            <a:r>
              <a:rPr lang="fi-FI" sz="1400" dirty="0">
                <a:solidFill>
                  <a:schemeClr val="accent1">
                    <a:lumMod val="75000"/>
                  </a:schemeClr>
                </a:solidFill>
              </a:rPr>
              <a:t> </a:t>
            </a:r>
          </a:p>
          <a:p>
            <a:pPr algn="ctr">
              <a:spcAft>
                <a:spcPts val="600"/>
              </a:spcAft>
            </a:pPr>
            <a:r>
              <a:rPr lang="fi-FI" sz="1000" dirty="0">
                <a:solidFill>
                  <a:schemeClr val="accent1">
                    <a:lumMod val="75000"/>
                  </a:schemeClr>
                </a:solidFill>
              </a:rPr>
              <a:t>(Haluaa aina omata / käyttää uusinta teknologiaa ennen muita TAI on yleensä yksi ensimmäisistä, joka kokeilee ja ostaa/käyttää uutta teknologiaa)</a:t>
            </a:r>
          </a:p>
          <a:p>
            <a:pPr algn="ctr">
              <a:spcAft>
                <a:spcPts val="600"/>
              </a:spcAft>
            </a:pPr>
            <a:r>
              <a:rPr lang="fi-FI" sz="1200" dirty="0">
                <a:solidFill>
                  <a:schemeClr val="accent1">
                    <a:lumMod val="75000"/>
                  </a:schemeClr>
                </a:solidFill>
              </a:rPr>
              <a:t>Miehistä 28 %	18-29 –vuotiaista 30 %		Uusmaalaisista 24 %</a:t>
            </a:r>
          </a:p>
          <a:p>
            <a:pPr algn="ctr">
              <a:spcAft>
                <a:spcPts val="600"/>
              </a:spcAft>
            </a:pPr>
            <a:r>
              <a:rPr lang="fi-FI" sz="1200" dirty="0">
                <a:solidFill>
                  <a:schemeClr val="accent1">
                    <a:lumMod val="75000"/>
                  </a:schemeClr>
                </a:solidFill>
              </a:rPr>
              <a:t>Isommissa kaupungeissa (yli 50.000 as.) asuvista 22 %	Suurituloisimmista (talouden tulot 67500e+/v 31 %</a:t>
            </a:r>
          </a:p>
          <a:p>
            <a:pPr algn="ctr">
              <a:spcAft>
                <a:spcPts val="600"/>
              </a:spcAft>
            </a:pPr>
            <a:r>
              <a:rPr lang="fi-FI" sz="1200" dirty="0">
                <a:solidFill>
                  <a:schemeClr val="accent1">
                    <a:lumMod val="75000"/>
                  </a:schemeClr>
                </a:solidFill>
              </a:rPr>
              <a:t>Toimihenkilöistä/ asiantuntijoista 33 %	Yliopiston käyneistä 25 %	 Esimiesasemassa olevista 34 %</a:t>
            </a:r>
          </a:p>
          <a:p>
            <a:pPr algn="ctr">
              <a:spcAft>
                <a:spcPts val="600"/>
              </a:spcAft>
            </a:pPr>
            <a:r>
              <a:rPr lang="fi-FI" sz="1200" dirty="0">
                <a:solidFill>
                  <a:schemeClr val="accent1">
                    <a:lumMod val="75000"/>
                  </a:schemeClr>
                </a:solidFill>
              </a:rPr>
              <a:t>Sähkönmyyjäyhtiön vaihtoa harkitsevista 34 %	Täyssähköauton / ladattavan hybridin omaavista 39 %</a:t>
            </a:r>
          </a:p>
        </p:txBody>
      </p:sp>
      <p:grpSp>
        <p:nvGrpSpPr>
          <p:cNvPr id="4" name="Ryhmä 3">
            <a:extLst>
              <a:ext uri="{FF2B5EF4-FFF2-40B4-BE49-F238E27FC236}">
                <a16:creationId xmlns:a16="http://schemas.microsoft.com/office/drawing/2014/main" id="{84FD379F-3E78-4F91-BAE2-15E1AB25A93C}"/>
              </a:ext>
            </a:extLst>
          </p:cNvPr>
          <p:cNvGrpSpPr/>
          <p:nvPr/>
        </p:nvGrpSpPr>
        <p:grpSpPr>
          <a:xfrm>
            <a:off x="293539" y="1871471"/>
            <a:ext cx="2014654" cy="3993646"/>
            <a:chOff x="293539" y="1871471"/>
            <a:chExt cx="2014654" cy="3993646"/>
          </a:xfrm>
        </p:grpSpPr>
        <p:graphicFrame>
          <p:nvGraphicFramePr>
            <p:cNvPr id="15" name="Kaavio 14">
              <a:extLst>
                <a:ext uri="{FF2B5EF4-FFF2-40B4-BE49-F238E27FC236}">
                  <a16:creationId xmlns:a16="http://schemas.microsoft.com/office/drawing/2014/main" id="{438BF47F-75DE-41AB-A61D-559AF07E57D9}"/>
                </a:ext>
              </a:extLst>
            </p:cNvPr>
            <p:cNvGraphicFramePr/>
            <p:nvPr/>
          </p:nvGraphicFramePr>
          <p:xfrm>
            <a:off x="293539" y="4303164"/>
            <a:ext cx="2014654" cy="15619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a:extLst>
                <a:ext uri="{FF2B5EF4-FFF2-40B4-BE49-F238E27FC236}">
                  <a16:creationId xmlns:a16="http://schemas.microsoft.com/office/drawing/2014/main" id="{ED867B80-106C-44AE-84D0-7A3A74318ABA}"/>
                </a:ext>
              </a:extLst>
            </p:cNvPr>
            <p:cNvGraphicFramePr/>
            <p:nvPr>
              <p:extLst>
                <p:ext uri="{D42A27DB-BD31-4B8C-83A1-F6EECF244321}">
                  <p14:modId xmlns:p14="http://schemas.microsoft.com/office/powerpoint/2010/main" val="530879064"/>
                </p:ext>
              </p:extLst>
            </p:nvPr>
          </p:nvGraphicFramePr>
          <p:xfrm>
            <a:off x="293539" y="1871471"/>
            <a:ext cx="2014654" cy="15619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4">
              <a:extLst>
                <a:ext uri="{FF2B5EF4-FFF2-40B4-BE49-F238E27FC236}">
                  <a16:creationId xmlns:a16="http://schemas.microsoft.com/office/drawing/2014/main" id="{C78DFBE5-CBEC-4AE5-BDFC-AEBEF4042C36}"/>
                </a:ext>
              </a:extLst>
            </p:cNvPr>
            <p:cNvSpPr txBox="1"/>
            <p:nvPr/>
          </p:nvSpPr>
          <p:spPr>
            <a:xfrm>
              <a:off x="932441" y="2452877"/>
              <a:ext cx="736847" cy="400110"/>
            </a:xfrm>
            <a:prstGeom prst="rect">
              <a:avLst/>
            </a:prstGeom>
            <a:noFill/>
          </p:spPr>
          <p:txBody>
            <a:bodyPr wrap="square" rtlCol="0" anchor="ctr">
              <a:spAutoFit/>
            </a:bodyPr>
            <a:lstStyle/>
            <a:p>
              <a:pPr algn="ctr"/>
              <a:r>
                <a:rPr lang="fi-FI" sz="2000" b="1" dirty="0">
                  <a:solidFill>
                    <a:schemeClr val="accent1">
                      <a:lumMod val="75000"/>
                    </a:schemeClr>
                  </a:solidFill>
                </a:rPr>
                <a:t>19%</a:t>
              </a:r>
            </a:p>
          </p:txBody>
        </p:sp>
        <p:sp>
          <p:nvSpPr>
            <p:cNvPr id="12" name="Tekstiruutu 11">
              <a:extLst>
                <a:ext uri="{FF2B5EF4-FFF2-40B4-BE49-F238E27FC236}">
                  <a16:creationId xmlns:a16="http://schemas.microsoft.com/office/drawing/2014/main" id="{C8DE612D-4138-49D6-A4FE-B435F2C1AABC}"/>
                </a:ext>
              </a:extLst>
            </p:cNvPr>
            <p:cNvSpPr txBox="1"/>
            <p:nvPr/>
          </p:nvSpPr>
          <p:spPr>
            <a:xfrm>
              <a:off x="932440" y="4884086"/>
              <a:ext cx="736847" cy="400110"/>
            </a:xfrm>
            <a:prstGeom prst="rect">
              <a:avLst/>
            </a:prstGeom>
            <a:noFill/>
          </p:spPr>
          <p:txBody>
            <a:bodyPr wrap="square" rtlCol="0" anchor="ctr">
              <a:spAutoFit/>
            </a:bodyPr>
            <a:lstStyle/>
            <a:p>
              <a:pPr algn="ctr"/>
              <a:r>
                <a:rPr lang="fi-FI" sz="2000" b="1" dirty="0">
                  <a:solidFill>
                    <a:schemeClr val="accent6"/>
                  </a:solidFill>
                </a:rPr>
                <a:t>66%</a:t>
              </a:r>
            </a:p>
          </p:txBody>
        </p:sp>
      </p:grpSp>
      <p:sp>
        <p:nvSpPr>
          <p:cNvPr id="14" name="Tekstiruutu 13">
            <a:extLst>
              <a:ext uri="{FF2B5EF4-FFF2-40B4-BE49-F238E27FC236}">
                <a16:creationId xmlns:a16="http://schemas.microsoft.com/office/drawing/2014/main" id="{EF8637C0-4B36-41F3-A50E-2A9013CD5301}"/>
              </a:ext>
            </a:extLst>
          </p:cNvPr>
          <p:cNvSpPr txBox="1"/>
          <p:nvPr/>
        </p:nvSpPr>
        <p:spPr>
          <a:xfrm>
            <a:off x="541823" y="1290550"/>
            <a:ext cx="1518080" cy="461665"/>
          </a:xfrm>
          <a:prstGeom prst="rect">
            <a:avLst/>
          </a:prstGeom>
          <a:noFill/>
        </p:spPr>
        <p:txBody>
          <a:bodyPr wrap="square" rtlCol="0" anchor="ctr">
            <a:spAutoFit/>
          </a:bodyPr>
          <a:lstStyle/>
          <a:p>
            <a:pPr algn="ctr"/>
            <a:r>
              <a:rPr lang="fi-FI" sz="1200" b="1" dirty="0">
                <a:solidFill>
                  <a:schemeClr val="tx1">
                    <a:lumMod val="50000"/>
                    <a:lumOff val="50000"/>
                  </a:schemeClr>
                </a:solidFill>
              </a:rPr>
              <a:t>Osuus koko aikuisväestöstä</a:t>
            </a:r>
          </a:p>
        </p:txBody>
      </p:sp>
      <p:sp>
        <p:nvSpPr>
          <p:cNvPr id="16" name="Suorakulmio: Pyöristetyt kulmat 15">
            <a:extLst>
              <a:ext uri="{FF2B5EF4-FFF2-40B4-BE49-F238E27FC236}">
                <a16:creationId xmlns:a16="http://schemas.microsoft.com/office/drawing/2014/main" id="{D902FF86-E0DC-48D2-93D4-F5755A511D8C}"/>
              </a:ext>
            </a:extLst>
          </p:cNvPr>
          <p:cNvSpPr/>
          <p:nvPr/>
        </p:nvSpPr>
        <p:spPr>
          <a:xfrm>
            <a:off x="2364135" y="4246569"/>
            <a:ext cx="8895425" cy="1675142"/>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chemeClr val="accent3">
                    <a:lumMod val="75000"/>
                  </a:schemeClr>
                </a:solidFill>
              </a:rPr>
              <a:t>TOIMINTANSA YMPÄRISTÖVAIKUTUKSIA RAJOITTAVAT / VÄLTTÄVÄT</a:t>
            </a:r>
            <a:endParaRPr lang="fi-FI" sz="1400" dirty="0">
              <a:solidFill>
                <a:schemeClr val="accent3">
                  <a:lumMod val="75000"/>
                </a:schemeClr>
              </a:solidFill>
            </a:endParaRPr>
          </a:p>
          <a:p>
            <a:pPr algn="ctr">
              <a:spcAft>
                <a:spcPts val="1200"/>
              </a:spcAft>
            </a:pPr>
            <a:r>
              <a:rPr lang="fi-FI" sz="1000" dirty="0">
                <a:solidFill>
                  <a:schemeClr val="accent3">
                    <a:lumMod val="75000"/>
                  </a:schemeClr>
                </a:solidFill>
              </a:rPr>
              <a:t>(Yrittää aktiivisesti rajoittaa ja vähentää toimintansa ympäristövaikutuksia TAI välttää sellaisten asioiden tekemistä, jotka vahingoittavat ympäristöä)</a:t>
            </a:r>
          </a:p>
          <a:p>
            <a:pPr algn="ctr">
              <a:spcAft>
                <a:spcPts val="600"/>
              </a:spcAft>
            </a:pPr>
            <a:r>
              <a:rPr lang="fi-FI" sz="1200" dirty="0">
                <a:solidFill>
                  <a:schemeClr val="accent3">
                    <a:lumMod val="75000"/>
                  </a:schemeClr>
                </a:solidFill>
              </a:rPr>
              <a:t>Naisista 74 %	Uusmaalaisista 71 %	Suurituloisimmista (talouden tulot 67500e+/v) 71 %</a:t>
            </a:r>
          </a:p>
          <a:p>
            <a:pPr algn="ctr">
              <a:spcAft>
                <a:spcPts val="600"/>
              </a:spcAft>
            </a:pPr>
            <a:r>
              <a:rPr lang="fi-FI" sz="1200" dirty="0">
                <a:solidFill>
                  <a:schemeClr val="accent3">
                    <a:lumMod val="75000"/>
                  </a:schemeClr>
                </a:solidFill>
              </a:rPr>
              <a:t>Yliopiston käyneistä 79 %		Maalämmöllä lämmittävistä 73 %	</a:t>
            </a:r>
          </a:p>
          <a:p>
            <a:pPr algn="ctr">
              <a:spcAft>
                <a:spcPts val="600"/>
              </a:spcAft>
            </a:pPr>
            <a:r>
              <a:rPr lang="fi-FI" sz="1200" dirty="0">
                <a:solidFill>
                  <a:schemeClr val="accent3">
                    <a:lumMod val="75000"/>
                  </a:schemeClr>
                </a:solidFill>
              </a:rPr>
              <a:t>Täyssähköauton / ladattavan hybridin omaavista 85 %</a:t>
            </a:r>
          </a:p>
        </p:txBody>
      </p:sp>
    </p:spTree>
    <p:extLst>
      <p:ext uri="{BB962C8B-B14F-4D97-AF65-F5344CB8AC3E}">
        <p14:creationId xmlns:p14="http://schemas.microsoft.com/office/powerpoint/2010/main" val="170669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00" y="649224"/>
            <a:ext cx="10634400" cy="369332"/>
          </a:xfrm>
        </p:spPr>
        <p:txBody>
          <a:bodyPr/>
          <a:lstStyle/>
          <a:p>
            <a:r>
              <a:rPr lang="fi-FI" sz="1800" dirty="0">
                <a:solidFill>
                  <a:schemeClr val="bg1">
                    <a:lumMod val="50000"/>
                  </a:schemeClr>
                </a:solidFill>
              </a:rPr>
              <a:t>Kuluttajakysely energiamurroksesta ja uusista palveluista  – syyskuu 2021</a:t>
            </a:r>
            <a:endParaRPr lang="da-DK" sz="1800" dirty="0">
              <a:solidFill>
                <a:schemeClr val="bg1">
                  <a:lumMod val="50000"/>
                </a:schemeClr>
              </a:solidFill>
            </a:endParaRPr>
          </a:p>
        </p:txBody>
      </p:sp>
      <p:sp>
        <p:nvSpPr>
          <p:cNvPr id="3" name="Text Placeholder 2"/>
          <p:cNvSpPr>
            <a:spLocks noGrp="1"/>
          </p:cNvSpPr>
          <p:nvPr>
            <p:ph type="body" sz="quarter" idx="11"/>
          </p:nvPr>
        </p:nvSpPr>
        <p:spPr>
          <a:xfrm>
            <a:off x="777600" y="1139689"/>
            <a:ext cx="10634400" cy="338554"/>
          </a:xfrm>
        </p:spPr>
        <p:txBody>
          <a:bodyPr/>
          <a:lstStyle/>
          <a:p>
            <a:r>
              <a:rPr lang="fi-FI" dirty="0">
                <a:solidFill>
                  <a:schemeClr val="bg1">
                    <a:lumMod val="50000"/>
                  </a:schemeClr>
                </a:solidFill>
              </a:rPr>
              <a:t>Kohderyhmän rakenne					1 / 2</a:t>
            </a:r>
            <a:endParaRPr dirty="0">
              <a:solidFill>
                <a:schemeClr val="bg1">
                  <a:lumMod val="50000"/>
                </a:schemeClr>
              </a:solidFill>
            </a:endParaRPr>
          </a:p>
        </p:txBody>
      </p:sp>
      <p:sp>
        <p:nvSpPr>
          <p:cNvPr id="5" name="TextBox 4"/>
          <p:cNvSpPr txBox="1"/>
          <p:nvPr/>
        </p:nvSpPr>
        <p:spPr>
          <a:xfrm>
            <a:off x="777600" y="6048000"/>
            <a:ext cx="10634400" cy="252000"/>
          </a:xfrm>
          <a:prstGeom prst="rect">
            <a:avLst/>
          </a:prstGeom>
          <a:noFill/>
        </p:spPr>
        <p:txBody>
          <a:bodyPr wrap="square" lIns="90000" tIns="46800" rIns="90000" bIns="46800" anchor="t">
            <a:noAutofit/>
          </a:bodyPr>
          <a:lstStyle/>
          <a:p>
            <a:pPr algn="l">
              <a:defRPr u="none">
                <a:solidFill>
                  <a:srgbClr val="595959"/>
                </a:solidFill>
              </a:defRPr>
            </a:pPr>
            <a:r>
              <a:rPr sz="900" b="0" i="0" dirty="0">
                <a:solidFill>
                  <a:schemeClr val="accent5">
                    <a:lumMod val="50000"/>
                  </a:schemeClr>
                </a:solidFill>
                <a:latin typeface="Arial"/>
              </a:rPr>
              <a:t>Base (</a:t>
            </a:r>
            <a:r>
              <a:rPr lang="fi-FI" sz="900" b="0" i="0" dirty="0">
                <a:solidFill>
                  <a:schemeClr val="accent5">
                    <a:lumMod val="50000"/>
                  </a:schemeClr>
                </a:solidFill>
                <a:latin typeface="Arial"/>
              </a:rPr>
              <a:t>KAIKKI, 1000</a:t>
            </a:r>
            <a:r>
              <a:rPr sz="900" b="0" i="0" dirty="0">
                <a:solidFill>
                  <a:schemeClr val="accent5">
                    <a:lumMod val="50000"/>
                  </a:schemeClr>
                </a:solidFill>
                <a:latin typeface="Arial"/>
              </a:rPr>
              <a:t>)</a:t>
            </a:r>
          </a:p>
        </p:txBody>
      </p:sp>
      <p:graphicFrame>
        <p:nvGraphicFramePr>
          <p:cNvPr id="7" name="Chart 5">
            <a:extLst>
              <a:ext uri="{FF2B5EF4-FFF2-40B4-BE49-F238E27FC236}">
                <a16:creationId xmlns:a16="http://schemas.microsoft.com/office/drawing/2014/main" id="{1CD86C4F-3AF1-4A74-92DB-02AE78C568B8}"/>
              </a:ext>
            </a:extLst>
          </p:cNvPr>
          <p:cNvGraphicFramePr>
            <a:graphicFrameLocks noGrp="1"/>
          </p:cNvGraphicFramePr>
          <p:nvPr>
            <p:extLst>
              <p:ext uri="{D42A27DB-BD31-4B8C-83A1-F6EECF244321}">
                <p14:modId xmlns:p14="http://schemas.microsoft.com/office/powerpoint/2010/main" val="3530422081"/>
              </p:ext>
            </p:extLst>
          </p:nvPr>
        </p:nvGraphicFramePr>
        <p:xfrm>
          <a:off x="777600" y="1599377"/>
          <a:ext cx="10576800" cy="4448624"/>
        </p:xfrm>
        <a:graphic>
          <a:graphicData uri="http://schemas.openxmlformats.org/drawingml/2006/chart">
            <c:chart xmlns:c="http://schemas.openxmlformats.org/drawingml/2006/chart" xmlns:r="http://schemas.openxmlformats.org/officeDocument/2006/relationships" r:id="rId2"/>
          </a:graphicData>
        </a:graphic>
      </p:graphicFrame>
      <p:sp>
        <p:nvSpPr>
          <p:cNvPr id="8" name="Pyöristetty kuvaselitesuorakulmio 2">
            <a:extLst>
              <a:ext uri="{FF2B5EF4-FFF2-40B4-BE49-F238E27FC236}">
                <a16:creationId xmlns:a16="http://schemas.microsoft.com/office/drawing/2014/main" id="{C9311725-6D59-40A5-8517-38FEDF4CA850}"/>
              </a:ext>
            </a:extLst>
          </p:cNvPr>
          <p:cNvSpPr/>
          <p:nvPr/>
        </p:nvSpPr>
        <p:spPr>
          <a:xfrm>
            <a:off x="8412423" y="2077038"/>
            <a:ext cx="2524866" cy="619217"/>
          </a:xfrm>
          <a:prstGeom prst="wedgeRoundRectCallout">
            <a:avLst/>
          </a:prstGeom>
          <a:solidFill>
            <a:schemeClr val="bg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00" dirty="0">
                <a:solidFill>
                  <a:schemeClr val="tx1"/>
                </a:solidFill>
              </a:rPr>
              <a:t>Edustava otos suomalaisesta aikuisväestöstä iän (18v+), sukupuolen ja asuinalueen mukaan.</a:t>
            </a:r>
          </a:p>
        </p:txBody>
      </p:sp>
      <p:pic>
        <p:nvPicPr>
          <p:cNvPr id="9" name="Picture 2">
            <a:extLst>
              <a:ext uri="{FF2B5EF4-FFF2-40B4-BE49-F238E27FC236}">
                <a16:creationId xmlns:a16="http://schemas.microsoft.com/office/drawing/2014/main" id="{0B1A5823-3FF6-45A0-A3C6-D57945751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071" y="3554567"/>
            <a:ext cx="1358257" cy="2435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123106"/>
      </p:ext>
    </p:extLst>
  </p:cSld>
  <p:clrMapOvr>
    <a:masterClrMapping/>
  </p:clrMapOvr>
</p:sld>
</file>

<file path=ppt/theme/theme1.xml><?xml version="1.0" encoding="utf-8"?>
<a:theme xmlns:a="http://schemas.openxmlformats.org/drawingml/2006/main" name="2_YouGov Content">
  <a:themeElements>
    <a:clrScheme name="YouGov Colors 2020">
      <a:dk1>
        <a:srgbClr val="000000"/>
      </a:dk1>
      <a:lt1>
        <a:srgbClr val="FFFFFF"/>
      </a:lt1>
      <a:dk2>
        <a:srgbClr val="241D36"/>
      </a:dk2>
      <a:lt2>
        <a:srgbClr val="B3B5B3"/>
      </a:lt2>
      <a:accent1>
        <a:srgbClr val="7C64C3"/>
      </a:accent1>
      <a:accent2>
        <a:srgbClr val="F372A1"/>
      </a:accent2>
      <a:accent3>
        <a:srgbClr val="29CDCA"/>
      </a:accent3>
      <a:accent4>
        <a:srgbClr val="AE61C4"/>
      </a:accent4>
      <a:accent5>
        <a:srgbClr val="FF6352"/>
      </a:accent5>
      <a:accent6>
        <a:srgbClr val="00B7B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332C41"/>
            </a:solidFill>
          </a:defRPr>
        </a:defPPr>
      </a:lstStyle>
    </a:txDef>
  </a:objectDefaults>
  <a:extraClrSchemeLst/>
  <a:extLst>
    <a:ext uri="{05A4C25C-085E-4340-85A3-A5531E510DB2}">
      <thm15:themeFamily xmlns:thm15="http://schemas.microsoft.com/office/thememl/2012/main" name="YouGov_PowerPoint_Template_2019_09_16.pptx" id="{883657CB-C8B7-4058-BBAC-C150D0376613}" vid="{C6CA93C2-A70E-4A33-B76F-4FE2E08B727C}"/>
    </a:ext>
  </a:extLst>
</a:theme>
</file>

<file path=ppt/theme/theme2.xml><?xml version="1.0" encoding="utf-8"?>
<a:theme xmlns:a="http://schemas.openxmlformats.org/drawingml/2006/main" name="Office Theme">
  <a:themeElements>
    <a:clrScheme name="YouGov Colors">
      <a:dk1>
        <a:srgbClr val="4D4C4D"/>
      </a:dk1>
      <a:lt1>
        <a:srgbClr val="B4B5B4"/>
      </a:lt1>
      <a:dk2>
        <a:srgbClr val="DA2C2D"/>
      </a:dk2>
      <a:lt2>
        <a:srgbClr val="B3B5B3"/>
      </a:lt2>
      <a:accent1>
        <a:srgbClr val="EC4079"/>
      </a:accent1>
      <a:accent2>
        <a:srgbClr val="9575CD"/>
      </a:accent2>
      <a:accent3>
        <a:srgbClr val="00BFA5"/>
      </a:accent3>
      <a:accent4>
        <a:srgbClr val="FFB74D"/>
      </a:accent4>
      <a:accent5>
        <a:srgbClr val="8797EB"/>
      </a:accent5>
      <a:accent6>
        <a:srgbClr val="B2E279"/>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897A1599AC53384B97EB931C24CC4AB4" ma:contentTypeVersion="1" ma:contentTypeDescription="Create a new document." ma:contentTypeScope="" ma:versionID="7f81f14131355428de9199caf6baa81a">
  <xsd:schema xmlns:xsd="http://www.w3.org/2001/XMLSchema" xmlns:xs="http://www.w3.org/2001/XMLSchema" xmlns:p="http://schemas.microsoft.com/office/2006/metadata/properties" xmlns:ns2="20cfda1a-b763-42a0-84d2-64fd086343ce" targetNamespace="http://schemas.microsoft.com/office/2006/metadata/properties" ma:root="true" ma:fieldsID="f860875c16d967cc8835fcfbed9c4936" ns2:_="">
    <xsd:import namespace="20cfda1a-b763-42a0-84d2-64fd086343c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fda1a-b763-42a0-84d2-64fd086343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C57EEC-1AC2-439B-AAFE-A3763EED91AC}">
  <ds:schemaRefs>
    <ds:schemaRef ds:uri="http://schemas.microsoft.com/sharepoint/v3/contenttype/forms"/>
  </ds:schemaRefs>
</ds:datastoreItem>
</file>

<file path=customXml/itemProps2.xml><?xml version="1.0" encoding="utf-8"?>
<ds:datastoreItem xmlns:ds="http://schemas.openxmlformats.org/officeDocument/2006/customXml" ds:itemID="{5D21D4F9-EF76-4A3C-B9E0-85A74A9E3B46}">
  <ds:schemaRefs>
    <ds:schemaRef ds:uri="http://schemas.microsoft.com/sharepoint/events"/>
  </ds:schemaRefs>
</ds:datastoreItem>
</file>

<file path=customXml/itemProps3.xml><?xml version="1.0" encoding="utf-8"?>
<ds:datastoreItem xmlns:ds="http://schemas.openxmlformats.org/officeDocument/2006/customXml" ds:itemID="{D813FA47-2EC8-4E92-9664-E32057D0D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fda1a-b763-42a0-84d2-64fd08634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YouGov_template[2]</Template>
  <TotalTime>12036</TotalTime>
  <Words>9485</Words>
  <Application>Microsoft Office PowerPoint</Application>
  <PresentationFormat>Laajakuva</PresentationFormat>
  <Paragraphs>2740</Paragraphs>
  <Slides>46</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46</vt:i4>
      </vt:variant>
    </vt:vector>
  </HeadingPairs>
  <TitlesOfParts>
    <vt:vector size="52" baseType="lpstr">
      <vt:lpstr>Arial</vt:lpstr>
      <vt:lpstr>Calibri</vt:lpstr>
      <vt:lpstr>Raleway</vt:lpstr>
      <vt:lpstr>Trebuchet MS</vt:lpstr>
      <vt:lpstr>Wingdings</vt:lpstr>
      <vt:lpstr>2_YouGov Content</vt:lpstr>
      <vt:lpstr>Energiateollisuus ry</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Kuluttajakysely energiamurroksesta ja uusista palveluista  – syyskuu 2021</vt:lpstr>
      <vt:lpstr>PowerPoint-esitys</vt:lpstr>
      <vt:lpstr>Worldwide locations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Jessop</dc:creator>
  <cp:lastModifiedBy>ADMIN</cp:lastModifiedBy>
  <cp:revision>708</cp:revision>
  <dcterms:created xsi:type="dcterms:W3CDTF">2017-10-11T14:50:07Z</dcterms:created>
  <dcterms:modified xsi:type="dcterms:W3CDTF">2021-10-07T08:34:37Z</dcterms:modified>
</cp:coreProperties>
</file>