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510" r:id="rId3"/>
    <p:sldId id="513" r:id="rId4"/>
    <p:sldId id="515" r:id="rId5"/>
    <p:sldId id="310" r:id="rId6"/>
    <p:sldId id="505" r:id="rId7"/>
    <p:sldId id="455" r:id="rId8"/>
    <p:sldId id="449" r:id="rId9"/>
    <p:sldId id="490" r:id="rId10"/>
    <p:sldId id="492" r:id="rId11"/>
    <p:sldId id="436" r:id="rId12"/>
    <p:sldId id="461" r:id="rId13"/>
    <p:sldId id="462" r:id="rId14"/>
    <p:sldId id="463" r:id="rId15"/>
    <p:sldId id="464" r:id="rId16"/>
    <p:sldId id="466" r:id="rId17"/>
    <p:sldId id="467" r:id="rId18"/>
    <p:sldId id="468" r:id="rId19"/>
    <p:sldId id="469" r:id="rId20"/>
    <p:sldId id="470" r:id="rId21"/>
    <p:sldId id="495" r:id="rId22"/>
    <p:sldId id="465" r:id="rId23"/>
    <p:sldId id="437" r:id="rId24"/>
    <p:sldId id="517" r:id="rId25"/>
    <p:sldId id="443" r:id="rId26"/>
    <p:sldId id="279" r:id="rId27"/>
    <p:sldId id="501" r:id="rId28"/>
    <p:sldId id="502" r:id="rId29"/>
  </p:sldIdLst>
  <p:sldSz cx="9144000" cy="6858000" type="screen4x3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">
          <p15:clr>
            <a:srgbClr val="A4A3A4"/>
          </p15:clr>
        </p15:guide>
        <p15:guide id="2" orient="horz" pos="607">
          <p15:clr>
            <a:srgbClr val="A4A3A4"/>
          </p15:clr>
        </p15:guide>
        <p15:guide id="3" orient="horz" pos="890">
          <p15:clr>
            <a:srgbClr val="A4A3A4"/>
          </p15:clr>
        </p15:guide>
        <p15:guide id="4" orient="horz" pos="2260">
          <p15:clr>
            <a:srgbClr val="A4A3A4"/>
          </p15:clr>
        </p15:guide>
        <p15:guide id="5" orient="horz" pos="3892">
          <p15:clr>
            <a:srgbClr val="A4A3A4"/>
          </p15:clr>
        </p15:guide>
        <p15:guide id="6" orient="horz" pos="1344">
          <p15:clr>
            <a:srgbClr val="A4A3A4"/>
          </p15:clr>
        </p15:guide>
        <p15:guide id="7" pos="295">
          <p15:clr>
            <a:srgbClr val="A4A3A4"/>
          </p15:clr>
        </p15:guide>
        <p15:guide id="8" pos="4694">
          <p15:clr>
            <a:srgbClr val="A4A3A4"/>
          </p15:clr>
        </p15:guide>
        <p15:guide id="9" pos="1791">
          <p15:clr>
            <a:srgbClr val="A4A3A4"/>
          </p15:clr>
        </p15:guide>
        <p15:guide id="10" pos="5156">
          <p15:clr>
            <a:srgbClr val="A4A3A4"/>
          </p15:clr>
        </p15:guide>
        <p15:guide id="11" pos="2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33CC"/>
    <a:srgbClr val="DC5900"/>
    <a:srgbClr val="800000"/>
    <a:srgbClr val="FDB400"/>
    <a:srgbClr val="660033"/>
    <a:srgbClr val="990000"/>
    <a:srgbClr val="A50021"/>
    <a:srgbClr val="D9D9D9"/>
    <a:srgbClr val="AA1A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eematyyli 1 - Korostu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42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932" y="108"/>
      </p:cViewPr>
      <p:guideLst>
        <p:guide orient="horz" pos="238"/>
        <p:guide orient="horz" pos="607"/>
        <p:guide orient="horz" pos="890"/>
        <p:guide orient="horz" pos="2260"/>
        <p:guide orient="horz" pos="3892"/>
        <p:guide orient="horz" pos="1344"/>
        <p:guide pos="295"/>
        <p:guide pos="4694"/>
        <p:guide pos="1791"/>
        <p:guide pos="5156"/>
        <p:guide pos="215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393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7.xlsx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9.xlsx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0.xlsx"/><Relationship Id="rId1" Type="http://schemas.openxmlformats.org/officeDocument/2006/relationships/themeOverride" Target="../theme/themeOverride2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8814203240776141"/>
          <c:y val="5.4961925270221847E-2"/>
          <c:w val="0.56715198593869343"/>
          <c:h val="0.79571130202368678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Tärkein tavoite</c:v>
                </c:pt>
              </c:strCache>
            </c:strRef>
          </c:tx>
          <c:spPr>
            <a:solidFill>
              <a:srgbClr val="83216A"/>
            </a:solidFill>
            <a:ln w="11731">
              <a:noFill/>
              <a:prstDash val="solid"/>
            </a:ln>
          </c:spPr>
          <c:invertIfNegative val="0"/>
          <c:dLbls>
            <c:numFmt formatCode="#,##0" sourceLinked="0"/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Päästövähennykset ja ilmastonmuutoksen hillitseminen</c:v>
                </c:pt>
                <c:pt idx="1">
                  <c:v>Uusiutuvan energian osuuden lisääminen</c:v>
                </c:pt>
                <c:pt idx="2">
                  <c:v>Kohtuullinen energian hinta</c:v>
                </c:pt>
                <c:pt idx="3">
                  <c:v>Energiaomavaraisuuden kasvattaminen</c:v>
                </c:pt>
                <c:pt idx="4">
                  <c:v>Uusien energiainnovaatioiden kehittäminen ja kaupallistaminen</c:v>
                </c:pt>
                <c:pt idx="5">
                  <c:v>Energian toimitusvarmuuden parantaminen</c:v>
                </c:pt>
                <c:pt idx="6">
                  <c:v>Energiajärjestelmän työllistävyys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31</c:v>
                </c:pt>
                <c:pt idx="1">
                  <c:v>18</c:v>
                </c:pt>
                <c:pt idx="2">
                  <c:v>19</c:v>
                </c:pt>
                <c:pt idx="3">
                  <c:v>16</c:v>
                </c:pt>
                <c:pt idx="4">
                  <c:v>9</c:v>
                </c:pt>
                <c:pt idx="5">
                  <c:v>5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13-41C6-9654-C368D9F71FEE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2. tärkein</c:v>
                </c:pt>
              </c:strCache>
            </c:strRef>
          </c:tx>
          <c:spPr>
            <a:solidFill>
              <a:srgbClr val="B56BA3"/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Päästövähennykset ja ilmastonmuutoksen hillitseminen</c:v>
                </c:pt>
                <c:pt idx="1">
                  <c:v>Uusiutuvan energian osuuden lisääminen</c:v>
                </c:pt>
                <c:pt idx="2">
                  <c:v>Kohtuullinen energian hinta</c:v>
                </c:pt>
                <c:pt idx="3">
                  <c:v>Energiaomavaraisuuden kasvattaminen</c:v>
                </c:pt>
                <c:pt idx="4">
                  <c:v>Uusien energiainnovaatioiden kehittäminen ja kaupallistaminen</c:v>
                </c:pt>
                <c:pt idx="5">
                  <c:v>Energian toimitusvarmuuden parantaminen</c:v>
                </c:pt>
                <c:pt idx="6">
                  <c:v>Energiajärjestelmän työllistävyys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18</c:v>
                </c:pt>
                <c:pt idx="1">
                  <c:v>27</c:v>
                </c:pt>
                <c:pt idx="2">
                  <c:v>14</c:v>
                </c:pt>
                <c:pt idx="3">
                  <c:v>17</c:v>
                </c:pt>
                <c:pt idx="4">
                  <c:v>12</c:v>
                </c:pt>
                <c:pt idx="5">
                  <c:v>11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13-41C6-9654-C368D9F71FE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3. tärkein</c:v>
                </c:pt>
              </c:strCache>
            </c:strRef>
          </c:tx>
          <c:spPr>
            <a:solidFill>
              <a:srgbClr val="B56BA3">
                <a:lumMod val="40000"/>
                <a:lumOff val="60000"/>
              </a:srgbClr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 algn="ctr"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Päästövähennykset ja ilmastonmuutoksen hillitseminen</c:v>
                </c:pt>
                <c:pt idx="1">
                  <c:v>Uusiutuvan energian osuuden lisääminen</c:v>
                </c:pt>
                <c:pt idx="2">
                  <c:v>Kohtuullinen energian hinta</c:v>
                </c:pt>
                <c:pt idx="3">
                  <c:v>Energiaomavaraisuuden kasvattaminen</c:v>
                </c:pt>
                <c:pt idx="4">
                  <c:v>Uusien energiainnovaatioiden kehittäminen ja kaupallistaminen</c:v>
                </c:pt>
                <c:pt idx="5">
                  <c:v>Energian toimitusvarmuuden parantaminen</c:v>
                </c:pt>
                <c:pt idx="6">
                  <c:v>Energiajärjestelmän työllistävyys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12</c:v>
                </c:pt>
                <c:pt idx="1">
                  <c:v>15</c:v>
                </c:pt>
                <c:pt idx="2">
                  <c:v>16</c:v>
                </c:pt>
                <c:pt idx="3">
                  <c:v>18</c:v>
                </c:pt>
                <c:pt idx="4">
                  <c:v>21</c:v>
                </c:pt>
                <c:pt idx="5">
                  <c:v>11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13-41C6-9654-C368D9F71FE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4. tärkein</c:v>
                </c:pt>
              </c:strCache>
            </c:strRef>
          </c:tx>
          <c:spPr>
            <a:solidFill>
              <a:srgbClr val="FDB400"/>
            </a:solidFill>
            <a:ln w="11750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Päästövähennykset ja ilmastonmuutoksen hillitseminen</c:v>
                </c:pt>
                <c:pt idx="1">
                  <c:v>Uusiutuvan energian osuuden lisääminen</c:v>
                </c:pt>
                <c:pt idx="2">
                  <c:v>Kohtuullinen energian hinta</c:v>
                </c:pt>
                <c:pt idx="3">
                  <c:v>Energiaomavaraisuuden kasvattaminen</c:v>
                </c:pt>
                <c:pt idx="4">
                  <c:v>Uusien energiainnovaatioiden kehittäminen ja kaupallistaminen</c:v>
                </c:pt>
                <c:pt idx="5">
                  <c:v>Energian toimitusvarmuuden parantaminen</c:v>
                </c:pt>
                <c:pt idx="6">
                  <c:v>Energiajärjestelmän työllistävyys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11</c:v>
                </c:pt>
                <c:pt idx="1">
                  <c:v>13</c:v>
                </c:pt>
                <c:pt idx="2">
                  <c:v>19</c:v>
                </c:pt>
                <c:pt idx="3">
                  <c:v>16</c:v>
                </c:pt>
                <c:pt idx="4">
                  <c:v>18</c:v>
                </c:pt>
                <c:pt idx="5">
                  <c:v>13</c:v>
                </c:pt>
                <c:pt idx="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13-41C6-9654-C368D9F71FE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5. tärkein</c:v>
                </c:pt>
              </c:strCache>
            </c:strRef>
          </c:tx>
          <c:spPr>
            <a:solidFill>
              <a:srgbClr val="DC5900"/>
            </a:solidFill>
            <a:ln w="11684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20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Päästövähennykset ja ilmastonmuutoksen hillitseminen</c:v>
                </c:pt>
                <c:pt idx="1">
                  <c:v>Uusiutuvan energian osuuden lisääminen</c:v>
                </c:pt>
                <c:pt idx="2">
                  <c:v>Kohtuullinen energian hinta</c:v>
                </c:pt>
                <c:pt idx="3">
                  <c:v>Energiaomavaraisuuden kasvattaminen</c:v>
                </c:pt>
                <c:pt idx="4">
                  <c:v>Uusien energiainnovaatioiden kehittäminen ja kaupallistaminen</c:v>
                </c:pt>
                <c:pt idx="5">
                  <c:v>Energian toimitusvarmuuden parantaminen</c:v>
                </c:pt>
                <c:pt idx="6">
                  <c:v>Energiajärjestelmän työllistävyys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8</c:v>
                </c:pt>
                <c:pt idx="1">
                  <c:v>11</c:v>
                </c:pt>
                <c:pt idx="2">
                  <c:v>15</c:v>
                </c:pt>
                <c:pt idx="3">
                  <c:v>16</c:v>
                </c:pt>
                <c:pt idx="4">
                  <c:v>12</c:v>
                </c:pt>
                <c:pt idx="5">
                  <c:v>23</c:v>
                </c:pt>
                <c:pt idx="6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13-41C6-9654-C368D9F71FEE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6. tärkein</c:v>
                </c:pt>
              </c:strCache>
            </c:strRef>
          </c:tx>
          <c:spPr>
            <a:solidFill>
              <a:srgbClr val="EC7E54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Päästövähennykset ja ilmastonmuutoksen hillitseminen</c:v>
                </c:pt>
                <c:pt idx="1">
                  <c:v>Uusiutuvan energian osuuden lisääminen</c:v>
                </c:pt>
                <c:pt idx="2">
                  <c:v>Kohtuullinen energian hinta</c:v>
                </c:pt>
                <c:pt idx="3">
                  <c:v>Energiaomavaraisuuden kasvattaminen</c:v>
                </c:pt>
                <c:pt idx="4">
                  <c:v>Uusien energiainnovaatioiden kehittäminen ja kaupallistaminen</c:v>
                </c:pt>
                <c:pt idx="5">
                  <c:v>Energian toimitusvarmuuden parantaminen</c:v>
                </c:pt>
                <c:pt idx="6">
                  <c:v>Energiajärjestelmän työllistävyys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0">
                  <c:v>8</c:v>
                </c:pt>
                <c:pt idx="1">
                  <c:v>9</c:v>
                </c:pt>
                <c:pt idx="2">
                  <c:v>9</c:v>
                </c:pt>
                <c:pt idx="3">
                  <c:v>10</c:v>
                </c:pt>
                <c:pt idx="4">
                  <c:v>16</c:v>
                </c:pt>
                <c:pt idx="5">
                  <c:v>23</c:v>
                </c:pt>
                <c:pt idx="6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E13-41C6-9654-C368D9F71FEE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7. tärkein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Päästövähennykset ja ilmastonmuutoksen hillitseminen</c:v>
                </c:pt>
                <c:pt idx="1">
                  <c:v>Uusiutuvan energian osuuden lisääminen</c:v>
                </c:pt>
                <c:pt idx="2">
                  <c:v>Kohtuullinen energian hinta</c:v>
                </c:pt>
                <c:pt idx="3">
                  <c:v>Energiaomavaraisuuden kasvattaminen</c:v>
                </c:pt>
                <c:pt idx="4">
                  <c:v>Uusien energiainnovaatioiden kehittäminen ja kaupallistaminen</c:v>
                </c:pt>
                <c:pt idx="5">
                  <c:v>Energian toimitusvarmuuden parantaminen</c:v>
                </c:pt>
                <c:pt idx="6">
                  <c:v>Energiajärjestelmän työllistävyys</c:v>
                </c:pt>
              </c:strCache>
            </c:strRef>
          </c:cat>
          <c:val>
            <c:numRef>
              <c:f>Sheet1!$H$2:$H$8</c:f>
              <c:numCache>
                <c:formatCode>General</c:formatCode>
                <c:ptCount val="7"/>
                <c:pt idx="0">
                  <c:v>10</c:v>
                </c:pt>
                <c:pt idx="1">
                  <c:v>5</c:v>
                </c:pt>
                <c:pt idx="2">
                  <c:v>6</c:v>
                </c:pt>
                <c:pt idx="3">
                  <c:v>6</c:v>
                </c:pt>
                <c:pt idx="4">
                  <c:v>11</c:v>
                </c:pt>
                <c:pt idx="5">
                  <c:v>15</c:v>
                </c:pt>
                <c:pt idx="6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E13-41C6-9654-C368D9F71F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43943040"/>
        <c:axId val="43944576"/>
      </c:barChart>
      <c:catAx>
        <c:axId val="43943040"/>
        <c:scaling>
          <c:orientation val="maxMin"/>
        </c:scaling>
        <c:delete val="0"/>
        <c:axPos val="l"/>
        <c:numFmt formatCode="#,##0.00\ \€;[Red]\-#,##0.00\ \€" sourceLinked="0"/>
        <c:majorTickMark val="out"/>
        <c:minorTickMark val="none"/>
        <c:tickLblPos val="low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fi-FI"/>
          </a:p>
        </c:txPr>
        <c:crossAx val="4394457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43944576"/>
        <c:scaling>
          <c:orientation val="minMax"/>
          <c:max val="100"/>
          <c:min val="0"/>
        </c:scaling>
        <c:delete val="0"/>
        <c:axPos val="b"/>
        <c:majorGridlines>
          <c:spPr>
            <a:ln w="11731">
              <a:solidFill>
                <a:srgbClr val="969696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fi-FI"/>
          </a:p>
        </c:txPr>
        <c:crossAx val="43943040"/>
        <c:crosses val="max"/>
        <c:crossBetween val="between"/>
        <c:majorUnit val="20"/>
        <c:minorUnit val="20"/>
      </c:valAx>
      <c:spPr>
        <a:noFill/>
        <a:ln w="11731">
          <a:solidFill>
            <a:srgbClr val="969696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650384640431273"/>
          <c:y val="0.91070122221466732"/>
          <c:w val="0.81953940580689055"/>
          <c:h val="4.6348788091194235E-2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fi-FI" sz="1108" b="0" i="0" u="none" strike="noStrike" kern="1200" baseline="0">
          <a:solidFill>
            <a:srgbClr val="000000"/>
          </a:solidFill>
          <a:latin typeface="Calibri" pitchFamily="34" charset="0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197878177849609"/>
          <c:y val="5.2612792141334137E-2"/>
          <c:w val="0.52153108693128558"/>
          <c:h val="0.87265782886265442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Lisätä</c:v>
                </c:pt>
              </c:strCache>
            </c:strRef>
          </c:tx>
          <c:spPr>
            <a:solidFill>
              <a:srgbClr val="83216A"/>
            </a:solidFill>
            <a:ln w="11731">
              <a:noFill/>
              <a:prstDash val="solid"/>
            </a:ln>
          </c:spPr>
          <c:invertIfNegative val="0"/>
          <c:dLbls>
            <c:numFmt formatCode="#,##0" sourceLinked="0"/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  <c:pt idx="16">
                  <c:v>1999</c:v>
                </c:pt>
                <c:pt idx="17">
                  <c:v>1998</c:v>
                </c:pt>
                <c:pt idx="18">
                  <c:v>1997</c:v>
                </c:pt>
                <c:pt idx="19">
                  <c:v>1996</c:v>
                </c:pt>
                <c:pt idx="20">
                  <c:v>1995</c:v>
                </c:pt>
                <c:pt idx="21">
                  <c:v>1994</c:v>
                </c:pt>
                <c:pt idx="22">
                  <c:v>1993</c:v>
                </c:pt>
                <c:pt idx="23">
                  <c:v>1992</c:v>
                </c:pt>
                <c:pt idx="24">
                  <c:v>1991</c:v>
                </c:pt>
                <c:pt idx="25">
                  <c:v>1990</c:v>
                </c:pt>
                <c:pt idx="26">
                  <c:v>1989</c:v>
                </c:pt>
                <c:pt idx="27">
                  <c:v>1988</c:v>
                </c:pt>
                <c:pt idx="28">
                  <c:v>1987</c:v>
                </c:pt>
                <c:pt idx="29">
                  <c:v>1986</c:v>
                </c:pt>
              </c:strCache>
            </c:strRef>
          </c:cat>
          <c:val>
            <c:numRef>
              <c:f>Sheet1!$B$2:$AE$2</c:f>
              <c:numCache>
                <c:formatCode>General</c:formatCode>
                <c:ptCount val="30"/>
                <c:pt idx="0">
                  <c:v>36</c:v>
                </c:pt>
                <c:pt idx="1">
                  <c:v>31</c:v>
                </c:pt>
                <c:pt idx="2">
                  <c:v>40</c:v>
                </c:pt>
                <c:pt idx="3">
                  <c:v>50</c:v>
                </c:pt>
                <c:pt idx="4" formatCode="0">
                  <c:v>52</c:v>
                </c:pt>
                <c:pt idx="5" formatCode="0">
                  <c:v>33</c:v>
                </c:pt>
                <c:pt idx="6" formatCode="0">
                  <c:v>31</c:v>
                </c:pt>
                <c:pt idx="7" formatCode="0">
                  <c:v>36</c:v>
                </c:pt>
                <c:pt idx="8" formatCode="0">
                  <c:v>32</c:v>
                </c:pt>
                <c:pt idx="9" formatCode="0">
                  <c:v>33</c:v>
                </c:pt>
                <c:pt idx="10" formatCode="0">
                  <c:v>43</c:v>
                </c:pt>
                <c:pt idx="11" formatCode="0">
                  <c:v>43</c:v>
                </c:pt>
                <c:pt idx="12" formatCode="0">
                  <c:v>43</c:v>
                </c:pt>
                <c:pt idx="13" formatCode="0">
                  <c:v>42</c:v>
                </c:pt>
                <c:pt idx="14" formatCode="0">
                  <c:v>43</c:v>
                </c:pt>
                <c:pt idx="15" formatCode="0">
                  <c:v>47</c:v>
                </c:pt>
                <c:pt idx="16" formatCode="0">
                  <c:v>52</c:v>
                </c:pt>
                <c:pt idx="17" formatCode="0">
                  <c:v>70</c:v>
                </c:pt>
                <c:pt idx="18" formatCode="0">
                  <c:v>70</c:v>
                </c:pt>
                <c:pt idx="19" formatCode="0">
                  <c:v>67</c:v>
                </c:pt>
                <c:pt idx="20" formatCode="0">
                  <c:v>71</c:v>
                </c:pt>
                <c:pt idx="21" formatCode="0">
                  <c:v>63</c:v>
                </c:pt>
                <c:pt idx="22" formatCode="0">
                  <c:v>71</c:v>
                </c:pt>
                <c:pt idx="23" formatCode="0">
                  <c:v>70</c:v>
                </c:pt>
                <c:pt idx="24" formatCode="0">
                  <c:v>70</c:v>
                </c:pt>
                <c:pt idx="25" formatCode="0">
                  <c:v>72</c:v>
                </c:pt>
                <c:pt idx="26" formatCode="0">
                  <c:v>70</c:v>
                </c:pt>
                <c:pt idx="27" formatCode="0">
                  <c:v>75</c:v>
                </c:pt>
                <c:pt idx="28" formatCode="0">
                  <c:v>70</c:v>
                </c:pt>
                <c:pt idx="29" formatCode="0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10-4011-9B20-6228FF3ED66E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Sopiva</c:v>
                </c:pt>
              </c:strCache>
            </c:strRef>
          </c:tx>
          <c:spPr>
            <a:solidFill>
              <a:srgbClr val="B56BA3"/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  <c:pt idx="16">
                  <c:v>1999</c:v>
                </c:pt>
                <c:pt idx="17">
                  <c:v>1998</c:v>
                </c:pt>
                <c:pt idx="18">
                  <c:v>1997</c:v>
                </c:pt>
                <c:pt idx="19">
                  <c:v>1996</c:v>
                </c:pt>
                <c:pt idx="20">
                  <c:v>1995</c:v>
                </c:pt>
                <c:pt idx="21">
                  <c:v>1994</c:v>
                </c:pt>
                <c:pt idx="22">
                  <c:v>1993</c:v>
                </c:pt>
                <c:pt idx="23">
                  <c:v>1992</c:v>
                </c:pt>
                <c:pt idx="24">
                  <c:v>1991</c:v>
                </c:pt>
                <c:pt idx="25">
                  <c:v>1990</c:v>
                </c:pt>
                <c:pt idx="26">
                  <c:v>1989</c:v>
                </c:pt>
                <c:pt idx="27">
                  <c:v>1988</c:v>
                </c:pt>
                <c:pt idx="28">
                  <c:v>1987</c:v>
                </c:pt>
                <c:pt idx="29">
                  <c:v>1986</c:v>
                </c:pt>
              </c:strCache>
            </c:strRef>
          </c:cat>
          <c:val>
            <c:numRef>
              <c:f>Sheet1!$B$3:$AE$3</c:f>
              <c:numCache>
                <c:formatCode>General</c:formatCode>
                <c:ptCount val="30"/>
                <c:pt idx="0">
                  <c:v>31</c:v>
                </c:pt>
                <c:pt idx="1">
                  <c:v>32</c:v>
                </c:pt>
                <c:pt idx="2">
                  <c:v>26</c:v>
                </c:pt>
                <c:pt idx="3">
                  <c:v>24</c:v>
                </c:pt>
                <c:pt idx="4" formatCode="0">
                  <c:v>25</c:v>
                </c:pt>
                <c:pt idx="5" formatCode="0">
                  <c:v>31</c:v>
                </c:pt>
                <c:pt idx="6" formatCode="0">
                  <c:v>31</c:v>
                </c:pt>
                <c:pt idx="7" formatCode="0">
                  <c:v>27</c:v>
                </c:pt>
                <c:pt idx="8" formatCode="0">
                  <c:v>32</c:v>
                </c:pt>
                <c:pt idx="9" formatCode="0">
                  <c:v>34</c:v>
                </c:pt>
                <c:pt idx="10" formatCode="0">
                  <c:v>30</c:v>
                </c:pt>
                <c:pt idx="11" formatCode="0">
                  <c:v>30</c:v>
                </c:pt>
                <c:pt idx="12" formatCode="0">
                  <c:v>32</c:v>
                </c:pt>
                <c:pt idx="13" formatCode="0">
                  <c:v>29</c:v>
                </c:pt>
                <c:pt idx="14" formatCode="0">
                  <c:v>28</c:v>
                </c:pt>
                <c:pt idx="15" formatCode="0">
                  <c:v>25</c:v>
                </c:pt>
                <c:pt idx="16" formatCode="0">
                  <c:v>25</c:v>
                </c:pt>
                <c:pt idx="17" formatCode="0">
                  <c:v>17</c:v>
                </c:pt>
                <c:pt idx="18" formatCode="0">
                  <c:v>16</c:v>
                </c:pt>
                <c:pt idx="19" formatCode="0">
                  <c:v>18</c:v>
                </c:pt>
                <c:pt idx="20" formatCode="0">
                  <c:v>16.3</c:v>
                </c:pt>
                <c:pt idx="21" formatCode="0">
                  <c:v>22.3</c:v>
                </c:pt>
                <c:pt idx="22" formatCode="0">
                  <c:v>13</c:v>
                </c:pt>
                <c:pt idx="23" formatCode="0">
                  <c:v>17</c:v>
                </c:pt>
                <c:pt idx="24" formatCode="0">
                  <c:v>17</c:v>
                </c:pt>
                <c:pt idx="25" formatCode="0">
                  <c:v>17</c:v>
                </c:pt>
                <c:pt idx="26" formatCode="0">
                  <c:v>17</c:v>
                </c:pt>
                <c:pt idx="27" formatCode="0">
                  <c:v>13</c:v>
                </c:pt>
                <c:pt idx="28" formatCode="0">
                  <c:v>17</c:v>
                </c:pt>
                <c:pt idx="29" formatCode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10-4011-9B20-6228FF3ED66E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Eos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 algn="ctr">
                  <a:defRPr sz="11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  <c:pt idx="16">
                  <c:v>1999</c:v>
                </c:pt>
                <c:pt idx="17">
                  <c:v>1998</c:v>
                </c:pt>
                <c:pt idx="18">
                  <c:v>1997</c:v>
                </c:pt>
                <c:pt idx="19">
                  <c:v>1996</c:v>
                </c:pt>
                <c:pt idx="20">
                  <c:v>1995</c:v>
                </c:pt>
                <c:pt idx="21">
                  <c:v>1994</c:v>
                </c:pt>
                <c:pt idx="22">
                  <c:v>1993</c:v>
                </c:pt>
                <c:pt idx="23">
                  <c:v>1992</c:v>
                </c:pt>
                <c:pt idx="24">
                  <c:v>1991</c:v>
                </c:pt>
                <c:pt idx="25">
                  <c:v>1990</c:v>
                </c:pt>
                <c:pt idx="26">
                  <c:v>1989</c:v>
                </c:pt>
                <c:pt idx="27">
                  <c:v>1988</c:v>
                </c:pt>
                <c:pt idx="28">
                  <c:v>1987</c:v>
                </c:pt>
                <c:pt idx="29">
                  <c:v>1986</c:v>
                </c:pt>
              </c:strCache>
            </c:strRef>
          </c:cat>
          <c:val>
            <c:numRef>
              <c:f>Sheet1!$B$4:$AE$4</c:f>
              <c:numCache>
                <c:formatCode>General</c:formatCode>
                <c:ptCount val="30"/>
                <c:pt idx="0">
                  <c:v>10</c:v>
                </c:pt>
                <c:pt idx="1">
                  <c:v>13</c:v>
                </c:pt>
                <c:pt idx="2">
                  <c:v>14</c:v>
                </c:pt>
                <c:pt idx="3">
                  <c:v>13</c:v>
                </c:pt>
                <c:pt idx="4" formatCode="0">
                  <c:v>11</c:v>
                </c:pt>
                <c:pt idx="5" formatCode="0">
                  <c:v>13</c:v>
                </c:pt>
                <c:pt idx="6" formatCode="0">
                  <c:v>10</c:v>
                </c:pt>
                <c:pt idx="7" formatCode="0">
                  <c:v>11</c:v>
                </c:pt>
                <c:pt idx="8" formatCode="0">
                  <c:v>11</c:v>
                </c:pt>
                <c:pt idx="9" formatCode="0">
                  <c:v>12</c:v>
                </c:pt>
                <c:pt idx="10" formatCode="0">
                  <c:v>11</c:v>
                </c:pt>
                <c:pt idx="11" formatCode="0">
                  <c:v>12</c:v>
                </c:pt>
                <c:pt idx="12" formatCode="0">
                  <c:v>10.5</c:v>
                </c:pt>
                <c:pt idx="13" formatCode="0">
                  <c:v>11</c:v>
                </c:pt>
                <c:pt idx="14" formatCode="0">
                  <c:v>12</c:v>
                </c:pt>
                <c:pt idx="15" formatCode="0">
                  <c:v>14</c:v>
                </c:pt>
                <c:pt idx="16" formatCode="0">
                  <c:v>13</c:v>
                </c:pt>
                <c:pt idx="17" formatCode="0">
                  <c:v>8</c:v>
                </c:pt>
                <c:pt idx="18" formatCode="0">
                  <c:v>10.5</c:v>
                </c:pt>
                <c:pt idx="19" formatCode="0">
                  <c:v>9.5</c:v>
                </c:pt>
                <c:pt idx="20" formatCode="0">
                  <c:v>8.3000000000000007</c:v>
                </c:pt>
                <c:pt idx="21" formatCode="0">
                  <c:v>9.3000000000000007</c:v>
                </c:pt>
                <c:pt idx="22" formatCode="0">
                  <c:v>10.5</c:v>
                </c:pt>
                <c:pt idx="23" formatCode="0">
                  <c:v>8</c:v>
                </c:pt>
                <c:pt idx="24" formatCode="0">
                  <c:v>8</c:v>
                </c:pt>
                <c:pt idx="25" formatCode="0">
                  <c:v>7</c:v>
                </c:pt>
                <c:pt idx="26" formatCode="0">
                  <c:v>9</c:v>
                </c:pt>
                <c:pt idx="27" formatCode="0">
                  <c:v>9</c:v>
                </c:pt>
                <c:pt idx="28" formatCode="0">
                  <c:v>9</c:v>
                </c:pt>
                <c:pt idx="29" formatCode="0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10-4011-9B20-6228FF3ED66E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Vähentää</c:v>
                </c:pt>
              </c:strCache>
            </c:strRef>
          </c:tx>
          <c:spPr>
            <a:solidFill>
              <a:srgbClr val="FDB400"/>
            </a:solidFill>
            <a:ln w="11750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1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  <c:pt idx="16">
                  <c:v>1999</c:v>
                </c:pt>
                <c:pt idx="17">
                  <c:v>1998</c:v>
                </c:pt>
                <c:pt idx="18">
                  <c:v>1997</c:v>
                </c:pt>
                <c:pt idx="19">
                  <c:v>1996</c:v>
                </c:pt>
                <c:pt idx="20">
                  <c:v>1995</c:v>
                </c:pt>
                <c:pt idx="21">
                  <c:v>1994</c:v>
                </c:pt>
                <c:pt idx="22">
                  <c:v>1993</c:v>
                </c:pt>
                <c:pt idx="23">
                  <c:v>1992</c:v>
                </c:pt>
                <c:pt idx="24">
                  <c:v>1991</c:v>
                </c:pt>
                <c:pt idx="25">
                  <c:v>1990</c:v>
                </c:pt>
                <c:pt idx="26">
                  <c:v>1989</c:v>
                </c:pt>
                <c:pt idx="27">
                  <c:v>1988</c:v>
                </c:pt>
                <c:pt idx="28">
                  <c:v>1987</c:v>
                </c:pt>
                <c:pt idx="29">
                  <c:v>1986</c:v>
                </c:pt>
              </c:strCache>
            </c:strRef>
          </c:cat>
          <c:val>
            <c:numRef>
              <c:f>Sheet1!$B$5:$AE$5</c:f>
              <c:numCache>
                <c:formatCode>General</c:formatCode>
                <c:ptCount val="30"/>
                <c:pt idx="0">
                  <c:v>23</c:v>
                </c:pt>
                <c:pt idx="1">
                  <c:v>24</c:v>
                </c:pt>
                <c:pt idx="2">
                  <c:v>20</c:v>
                </c:pt>
                <c:pt idx="3">
                  <c:v>12</c:v>
                </c:pt>
                <c:pt idx="4" formatCode="0">
                  <c:v>12</c:v>
                </c:pt>
                <c:pt idx="5" formatCode="0">
                  <c:v>23</c:v>
                </c:pt>
                <c:pt idx="6" formatCode="0">
                  <c:v>27</c:v>
                </c:pt>
                <c:pt idx="7" formatCode="0">
                  <c:v>26</c:v>
                </c:pt>
                <c:pt idx="8" formatCode="0">
                  <c:v>24</c:v>
                </c:pt>
                <c:pt idx="9" formatCode="0">
                  <c:v>20</c:v>
                </c:pt>
                <c:pt idx="10" formatCode="0">
                  <c:v>16</c:v>
                </c:pt>
                <c:pt idx="11" formatCode="0">
                  <c:v>15</c:v>
                </c:pt>
                <c:pt idx="12" formatCode="0">
                  <c:v>14.5</c:v>
                </c:pt>
                <c:pt idx="13" formatCode="0">
                  <c:v>18</c:v>
                </c:pt>
                <c:pt idx="14" formatCode="0">
                  <c:v>17</c:v>
                </c:pt>
                <c:pt idx="15" formatCode="0">
                  <c:v>14</c:v>
                </c:pt>
                <c:pt idx="16" formatCode="0">
                  <c:v>10</c:v>
                </c:pt>
                <c:pt idx="17" formatCode="0">
                  <c:v>5</c:v>
                </c:pt>
                <c:pt idx="18" formatCode="0">
                  <c:v>3.5</c:v>
                </c:pt>
                <c:pt idx="19" formatCode="0">
                  <c:v>5.5</c:v>
                </c:pt>
                <c:pt idx="20" formatCode="0">
                  <c:v>4.3</c:v>
                </c:pt>
                <c:pt idx="21" formatCode="0">
                  <c:v>5.3</c:v>
                </c:pt>
                <c:pt idx="22" formatCode="0">
                  <c:v>5.5</c:v>
                </c:pt>
                <c:pt idx="23" formatCode="0">
                  <c:v>5</c:v>
                </c:pt>
                <c:pt idx="24" formatCode="0">
                  <c:v>5</c:v>
                </c:pt>
                <c:pt idx="25" formatCode="0">
                  <c:v>4</c:v>
                </c:pt>
                <c:pt idx="26" formatCode="0">
                  <c:v>4</c:v>
                </c:pt>
                <c:pt idx="27" formatCode="0">
                  <c:v>3</c:v>
                </c:pt>
                <c:pt idx="28" formatCode="0">
                  <c:v>4</c:v>
                </c:pt>
                <c:pt idx="29" formatCode="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910-4011-9B20-6228FF3ED6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42646912"/>
        <c:axId val="42652800"/>
      </c:barChart>
      <c:catAx>
        <c:axId val="42646912"/>
        <c:scaling>
          <c:orientation val="maxMin"/>
        </c:scaling>
        <c:delete val="0"/>
        <c:axPos val="l"/>
        <c:numFmt formatCode="#,##0.00\ \€;[Red]\-#,##0.00\ \€" sourceLinked="0"/>
        <c:majorTickMark val="out"/>
        <c:minorTickMark val="none"/>
        <c:tickLblPos val="low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100"/>
            </a:pPr>
            <a:endParaRPr lang="fi-FI"/>
          </a:p>
        </c:txPr>
        <c:crossAx val="4265280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42652800"/>
        <c:scaling>
          <c:orientation val="minMax"/>
          <c:max val="100"/>
          <c:min val="0"/>
        </c:scaling>
        <c:delete val="0"/>
        <c:axPos val="b"/>
        <c:majorGridlines>
          <c:spPr>
            <a:ln w="11731">
              <a:solidFill>
                <a:srgbClr val="969696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fi-FI"/>
          </a:p>
        </c:txPr>
        <c:crossAx val="42646912"/>
        <c:crosses val="max"/>
        <c:crossBetween val="between"/>
        <c:majorUnit val="20"/>
        <c:minorUnit val="20"/>
      </c:valAx>
      <c:spPr>
        <a:noFill/>
        <a:ln w="11731">
          <a:solidFill>
            <a:srgbClr val="969696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6048773029585037"/>
          <c:y val="2.5996375253807885E-3"/>
          <c:w val="0.64627792076152291"/>
          <c:h val="4.2419153999021832E-2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fi-FI" sz="1108" b="0" i="0" u="none" strike="noStrike" kern="1200" baseline="0">
          <a:solidFill>
            <a:srgbClr val="000000"/>
          </a:solidFill>
          <a:latin typeface="Calibri" pitchFamily="34" charset="0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197878177849676"/>
          <c:y val="5.2612792141334186E-2"/>
          <c:w val="0.52153108693128558"/>
          <c:h val="0.87265782886265442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Lisätä</c:v>
                </c:pt>
              </c:strCache>
            </c:strRef>
          </c:tx>
          <c:spPr>
            <a:solidFill>
              <a:srgbClr val="83216A"/>
            </a:solidFill>
            <a:ln w="11731">
              <a:noFill/>
              <a:prstDash val="solid"/>
            </a:ln>
          </c:spPr>
          <c:invertIfNegative val="0"/>
          <c:dLbls>
            <c:numFmt formatCode="#,##0" sourceLinked="0"/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  <c:pt idx="16">
                  <c:v>1999</c:v>
                </c:pt>
                <c:pt idx="17">
                  <c:v>1998</c:v>
                </c:pt>
                <c:pt idx="18">
                  <c:v>1997</c:v>
                </c:pt>
                <c:pt idx="19">
                  <c:v>1996</c:v>
                </c:pt>
                <c:pt idx="20">
                  <c:v>1995</c:v>
                </c:pt>
                <c:pt idx="21">
                  <c:v>1994</c:v>
                </c:pt>
                <c:pt idx="22">
                  <c:v>1993</c:v>
                </c:pt>
                <c:pt idx="23">
                  <c:v>1992</c:v>
                </c:pt>
                <c:pt idx="24">
                  <c:v>1991</c:v>
                </c:pt>
                <c:pt idx="25">
                  <c:v>1990</c:v>
                </c:pt>
                <c:pt idx="26">
                  <c:v>1989</c:v>
                </c:pt>
                <c:pt idx="27">
                  <c:v>1988</c:v>
                </c:pt>
                <c:pt idx="28">
                  <c:v>1987</c:v>
                </c:pt>
                <c:pt idx="29">
                  <c:v>1986</c:v>
                </c:pt>
              </c:strCache>
            </c:strRef>
          </c:cat>
          <c:val>
            <c:numRef>
              <c:f>Sheet1!$B$2:$AE$2</c:f>
              <c:numCache>
                <c:formatCode>General</c:formatCode>
                <c:ptCount val="30"/>
                <c:pt idx="0">
                  <c:v>56</c:v>
                </c:pt>
                <c:pt idx="1">
                  <c:v>54</c:v>
                </c:pt>
                <c:pt idx="2">
                  <c:v>63</c:v>
                </c:pt>
                <c:pt idx="3">
                  <c:v>65</c:v>
                </c:pt>
                <c:pt idx="4" formatCode="0">
                  <c:v>71</c:v>
                </c:pt>
                <c:pt idx="5" formatCode="0">
                  <c:v>77</c:v>
                </c:pt>
                <c:pt idx="6" formatCode="0">
                  <c:v>61</c:v>
                </c:pt>
                <c:pt idx="7" formatCode="0">
                  <c:v>69</c:v>
                </c:pt>
                <c:pt idx="8" formatCode="0">
                  <c:v>69</c:v>
                </c:pt>
                <c:pt idx="9" formatCode="0">
                  <c:v>67</c:v>
                </c:pt>
                <c:pt idx="10" formatCode="0">
                  <c:v>66</c:v>
                </c:pt>
                <c:pt idx="11" formatCode="0">
                  <c:v>64</c:v>
                </c:pt>
                <c:pt idx="12" formatCode="0">
                  <c:v>66</c:v>
                </c:pt>
                <c:pt idx="13" formatCode="0">
                  <c:v>66</c:v>
                </c:pt>
                <c:pt idx="14" formatCode="0">
                  <c:v>61</c:v>
                </c:pt>
                <c:pt idx="15" formatCode="0">
                  <c:v>65</c:v>
                </c:pt>
                <c:pt idx="16" formatCode="0">
                  <c:v>59</c:v>
                </c:pt>
                <c:pt idx="17" formatCode="0">
                  <c:v>60</c:v>
                </c:pt>
                <c:pt idx="18" formatCode="0">
                  <c:v>59</c:v>
                </c:pt>
                <c:pt idx="19" formatCode="0">
                  <c:v>59</c:v>
                </c:pt>
                <c:pt idx="20" formatCode="0">
                  <c:v>58</c:v>
                </c:pt>
                <c:pt idx="21" formatCode="0">
                  <c:v>56</c:v>
                </c:pt>
                <c:pt idx="22" formatCode="0">
                  <c:v>56</c:v>
                </c:pt>
                <c:pt idx="23" formatCode="0">
                  <c:v>61</c:v>
                </c:pt>
                <c:pt idx="24" formatCode="0">
                  <c:v>57</c:v>
                </c:pt>
                <c:pt idx="25" formatCode="0">
                  <c:v>59</c:v>
                </c:pt>
                <c:pt idx="26" formatCode="0">
                  <c:v>52</c:v>
                </c:pt>
                <c:pt idx="27" formatCode="0">
                  <c:v>37</c:v>
                </c:pt>
                <c:pt idx="28" formatCode="0">
                  <c:v>45</c:v>
                </c:pt>
                <c:pt idx="29" formatCode="0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0F-4B63-8F0F-429EF5CA1A98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Sopiva</c:v>
                </c:pt>
              </c:strCache>
            </c:strRef>
          </c:tx>
          <c:spPr>
            <a:solidFill>
              <a:srgbClr val="B56BA3"/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  <c:pt idx="16">
                  <c:v>1999</c:v>
                </c:pt>
                <c:pt idx="17">
                  <c:v>1998</c:v>
                </c:pt>
                <c:pt idx="18">
                  <c:v>1997</c:v>
                </c:pt>
                <c:pt idx="19">
                  <c:v>1996</c:v>
                </c:pt>
                <c:pt idx="20">
                  <c:v>1995</c:v>
                </c:pt>
                <c:pt idx="21">
                  <c:v>1994</c:v>
                </c:pt>
                <c:pt idx="22">
                  <c:v>1993</c:v>
                </c:pt>
                <c:pt idx="23">
                  <c:v>1992</c:v>
                </c:pt>
                <c:pt idx="24">
                  <c:v>1991</c:v>
                </c:pt>
                <c:pt idx="25">
                  <c:v>1990</c:v>
                </c:pt>
                <c:pt idx="26">
                  <c:v>1989</c:v>
                </c:pt>
                <c:pt idx="27">
                  <c:v>1988</c:v>
                </c:pt>
                <c:pt idx="28">
                  <c:v>1987</c:v>
                </c:pt>
                <c:pt idx="29">
                  <c:v>1986</c:v>
                </c:pt>
              </c:strCache>
            </c:strRef>
          </c:cat>
          <c:val>
            <c:numRef>
              <c:f>Sheet1!$B$3:$AE$3</c:f>
              <c:numCache>
                <c:formatCode>General</c:formatCode>
                <c:ptCount val="30"/>
                <c:pt idx="0">
                  <c:v>34</c:v>
                </c:pt>
                <c:pt idx="1">
                  <c:v>34</c:v>
                </c:pt>
                <c:pt idx="2">
                  <c:v>27</c:v>
                </c:pt>
                <c:pt idx="3">
                  <c:v>27</c:v>
                </c:pt>
                <c:pt idx="4" formatCode="0">
                  <c:v>23</c:v>
                </c:pt>
                <c:pt idx="5" formatCode="0">
                  <c:v>18</c:v>
                </c:pt>
                <c:pt idx="6" formatCode="0">
                  <c:v>31</c:v>
                </c:pt>
                <c:pt idx="7" formatCode="0">
                  <c:v>24</c:v>
                </c:pt>
                <c:pt idx="8" formatCode="0">
                  <c:v>24</c:v>
                </c:pt>
                <c:pt idx="9" formatCode="0">
                  <c:v>25</c:v>
                </c:pt>
                <c:pt idx="10" formatCode="0">
                  <c:v>26.3</c:v>
                </c:pt>
                <c:pt idx="11" formatCode="0">
                  <c:v>29</c:v>
                </c:pt>
                <c:pt idx="12" formatCode="0">
                  <c:v>28</c:v>
                </c:pt>
                <c:pt idx="13" formatCode="0">
                  <c:v>26</c:v>
                </c:pt>
                <c:pt idx="14" formatCode="0">
                  <c:v>30</c:v>
                </c:pt>
                <c:pt idx="15" formatCode="0">
                  <c:v>28</c:v>
                </c:pt>
                <c:pt idx="16" formatCode="0">
                  <c:v>31</c:v>
                </c:pt>
                <c:pt idx="17" formatCode="0">
                  <c:v>29.3</c:v>
                </c:pt>
                <c:pt idx="18" formatCode="0">
                  <c:v>29</c:v>
                </c:pt>
                <c:pt idx="19" formatCode="0">
                  <c:v>31</c:v>
                </c:pt>
                <c:pt idx="20" formatCode="0">
                  <c:v>30.3</c:v>
                </c:pt>
                <c:pt idx="21" formatCode="0">
                  <c:v>33</c:v>
                </c:pt>
                <c:pt idx="22" formatCode="0">
                  <c:v>31</c:v>
                </c:pt>
                <c:pt idx="23" formatCode="0">
                  <c:v>30</c:v>
                </c:pt>
                <c:pt idx="24" formatCode="0">
                  <c:v>32</c:v>
                </c:pt>
                <c:pt idx="25" formatCode="0">
                  <c:v>32.299999999999997</c:v>
                </c:pt>
                <c:pt idx="26" formatCode="0">
                  <c:v>36</c:v>
                </c:pt>
                <c:pt idx="27" formatCode="0">
                  <c:v>47</c:v>
                </c:pt>
                <c:pt idx="28" formatCode="0">
                  <c:v>42</c:v>
                </c:pt>
                <c:pt idx="29" formatCode="0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0F-4B63-8F0F-429EF5CA1A98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Eos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 algn="ctr">
                  <a:defRPr sz="11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  <c:pt idx="16">
                  <c:v>1999</c:v>
                </c:pt>
                <c:pt idx="17">
                  <c:v>1998</c:v>
                </c:pt>
                <c:pt idx="18">
                  <c:v>1997</c:v>
                </c:pt>
                <c:pt idx="19">
                  <c:v>1996</c:v>
                </c:pt>
                <c:pt idx="20">
                  <c:v>1995</c:v>
                </c:pt>
                <c:pt idx="21">
                  <c:v>1994</c:v>
                </c:pt>
                <c:pt idx="22">
                  <c:v>1993</c:v>
                </c:pt>
                <c:pt idx="23">
                  <c:v>1992</c:v>
                </c:pt>
                <c:pt idx="24">
                  <c:v>1991</c:v>
                </c:pt>
                <c:pt idx="25">
                  <c:v>1990</c:v>
                </c:pt>
                <c:pt idx="26">
                  <c:v>1989</c:v>
                </c:pt>
                <c:pt idx="27">
                  <c:v>1988</c:v>
                </c:pt>
                <c:pt idx="28">
                  <c:v>1987</c:v>
                </c:pt>
                <c:pt idx="29">
                  <c:v>1986</c:v>
                </c:pt>
              </c:strCache>
            </c:strRef>
          </c:cat>
          <c:val>
            <c:numRef>
              <c:f>Sheet1!$B$4:$AE$4</c:f>
              <c:numCache>
                <c:formatCode>General</c:formatCode>
                <c:ptCount val="3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  <c:pt idx="4" formatCode="0">
                  <c:v>4</c:v>
                </c:pt>
                <c:pt idx="5" formatCode="0">
                  <c:v>2</c:v>
                </c:pt>
                <c:pt idx="6" formatCode="0">
                  <c:v>3</c:v>
                </c:pt>
                <c:pt idx="7" formatCode="0">
                  <c:v>3</c:v>
                </c:pt>
                <c:pt idx="8" formatCode="0">
                  <c:v>3</c:v>
                </c:pt>
                <c:pt idx="9" formatCode="0">
                  <c:v>3</c:v>
                </c:pt>
                <c:pt idx="10" formatCode="0">
                  <c:v>3.3</c:v>
                </c:pt>
                <c:pt idx="11" formatCode="0">
                  <c:v>3</c:v>
                </c:pt>
                <c:pt idx="12" formatCode="0">
                  <c:v>2.5</c:v>
                </c:pt>
                <c:pt idx="13" formatCode="0">
                  <c:v>3.5</c:v>
                </c:pt>
                <c:pt idx="14" formatCode="0">
                  <c:v>3</c:v>
                </c:pt>
                <c:pt idx="15" formatCode="0">
                  <c:v>4</c:v>
                </c:pt>
                <c:pt idx="16" formatCode="0">
                  <c:v>5</c:v>
                </c:pt>
                <c:pt idx="17" formatCode="0">
                  <c:v>5.3</c:v>
                </c:pt>
                <c:pt idx="18" formatCode="0">
                  <c:v>6</c:v>
                </c:pt>
                <c:pt idx="19" formatCode="0">
                  <c:v>6</c:v>
                </c:pt>
                <c:pt idx="20" formatCode="0">
                  <c:v>6.3</c:v>
                </c:pt>
                <c:pt idx="21" formatCode="0">
                  <c:v>5</c:v>
                </c:pt>
                <c:pt idx="22" formatCode="0">
                  <c:v>7</c:v>
                </c:pt>
                <c:pt idx="23" formatCode="0">
                  <c:v>5</c:v>
                </c:pt>
                <c:pt idx="24" formatCode="0">
                  <c:v>5</c:v>
                </c:pt>
                <c:pt idx="25" formatCode="0">
                  <c:v>4.3</c:v>
                </c:pt>
                <c:pt idx="26" formatCode="0">
                  <c:v>6</c:v>
                </c:pt>
                <c:pt idx="27" formatCode="0">
                  <c:v>7</c:v>
                </c:pt>
                <c:pt idx="28" formatCode="0">
                  <c:v>6</c:v>
                </c:pt>
                <c:pt idx="29" formatCode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0F-4B63-8F0F-429EF5CA1A98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Vähentää</c:v>
                </c:pt>
              </c:strCache>
            </c:strRef>
          </c:tx>
          <c:spPr>
            <a:solidFill>
              <a:srgbClr val="FDB400"/>
            </a:solidFill>
            <a:ln w="11750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1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  <c:pt idx="16">
                  <c:v>1999</c:v>
                </c:pt>
                <c:pt idx="17">
                  <c:v>1998</c:v>
                </c:pt>
                <c:pt idx="18">
                  <c:v>1997</c:v>
                </c:pt>
                <c:pt idx="19">
                  <c:v>1996</c:v>
                </c:pt>
                <c:pt idx="20">
                  <c:v>1995</c:v>
                </c:pt>
                <c:pt idx="21">
                  <c:v>1994</c:v>
                </c:pt>
                <c:pt idx="22">
                  <c:v>1993</c:v>
                </c:pt>
                <c:pt idx="23">
                  <c:v>1992</c:v>
                </c:pt>
                <c:pt idx="24">
                  <c:v>1991</c:v>
                </c:pt>
                <c:pt idx="25">
                  <c:v>1990</c:v>
                </c:pt>
                <c:pt idx="26">
                  <c:v>1989</c:v>
                </c:pt>
                <c:pt idx="27">
                  <c:v>1988</c:v>
                </c:pt>
                <c:pt idx="28">
                  <c:v>1987</c:v>
                </c:pt>
                <c:pt idx="29">
                  <c:v>1986</c:v>
                </c:pt>
              </c:strCache>
            </c:strRef>
          </c:cat>
          <c:val>
            <c:numRef>
              <c:f>Sheet1!$B$5:$AE$5</c:f>
              <c:numCache>
                <c:formatCode>General</c:formatCode>
                <c:ptCount val="30"/>
                <c:pt idx="0">
                  <c:v>5</c:v>
                </c:pt>
                <c:pt idx="1">
                  <c:v>7</c:v>
                </c:pt>
                <c:pt idx="2">
                  <c:v>5</c:v>
                </c:pt>
                <c:pt idx="3">
                  <c:v>3</c:v>
                </c:pt>
                <c:pt idx="4" formatCode="0">
                  <c:v>2</c:v>
                </c:pt>
                <c:pt idx="5" formatCode="0">
                  <c:v>3</c:v>
                </c:pt>
                <c:pt idx="6" formatCode="0">
                  <c:v>5</c:v>
                </c:pt>
                <c:pt idx="7" formatCode="0">
                  <c:v>3</c:v>
                </c:pt>
                <c:pt idx="8" formatCode="0">
                  <c:v>4</c:v>
                </c:pt>
                <c:pt idx="9" formatCode="0">
                  <c:v>4</c:v>
                </c:pt>
                <c:pt idx="10" formatCode="0">
                  <c:v>4.3</c:v>
                </c:pt>
                <c:pt idx="11" formatCode="0">
                  <c:v>4</c:v>
                </c:pt>
                <c:pt idx="12" formatCode="0">
                  <c:v>3.5</c:v>
                </c:pt>
                <c:pt idx="13" formatCode="0">
                  <c:v>4.5</c:v>
                </c:pt>
                <c:pt idx="14" formatCode="0">
                  <c:v>6</c:v>
                </c:pt>
                <c:pt idx="15" formatCode="0">
                  <c:v>3</c:v>
                </c:pt>
                <c:pt idx="16" formatCode="0">
                  <c:v>5</c:v>
                </c:pt>
                <c:pt idx="17" formatCode="0">
                  <c:v>5.3</c:v>
                </c:pt>
                <c:pt idx="18" formatCode="0">
                  <c:v>6</c:v>
                </c:pt>
                <c:pt idx="19" formatCode="0">
                  <c:v>4</c:v>
                </c:pt>
                <c:pt idx="20" formatCode="0">
                  <c:v>5.3</c:v>
                </c:pt>
                <c:pt idx="21" formatCode="0">
                  <c:v>6</c:v>
                </c:pt>
                <c:pt idx="22" formatCode="0">
                  <c:v>6</c:v>
                </c:pt>
                <c:pt idx="23" formatCode="0">
                  <c:v>4</c:v>
                </c:pt>
                <c:pt idx="24" formatCode="0">
                  <c:v>6</c:v>
                </c:pt>
                <c:pt idx="25" formatCode="0">
                  <c:v>4.3</c:v>
                </c:pt>
                <c:pt idx="26" formatCode="0">
                  <c:v>6</c:v>
                </c:pt>
                <c:pt idx="27" formatCode="0">
                  <c:v>9</c:v>
                </c:pt>
                <c:pt idx="28" formatCode="0">
                  <c:v>7</c:v>
                </c:pt>
                <c:pt idx="29" formatCode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50F-4B63-8F0F-429EF5CA1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43021440"/>
        <c:axId val="43022976"/>
      </c:barChart>
      <c:catAx>
        <c:axId val="43021440"/>
        <c:scaling>
          <c:orientation val="maxMin"/>
        </c:scaling>
        <c:delete val="0"/>
        <c:axPos val="l"/>
        <c:numFmt formatCode="#,##0.00\ \€;[Red]\-#,##0.00\ \€" sourceLinked="0"/>
        <c:majorTickMark val="out"/>
        <c:minorTickMark val="none"/>
        <c:tickLblPos val="low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100"/>
            </a:pPr>
            <a:endParaRPr lang="fi-FI"/>
          </a:p>
        </c:txPr>
        <c:crossAx val="4302297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43022976"/>
        <c:scaling>
          <c:orientation val="minMax"/>
          <c:max val="100"/>
          <c:min val="0"/>
        </c:scaling>
        <c:delete val="0"/>
        <c:axPos val="b"/>
        <c:majorGridlines>
          <c:spPr>
            <a:ln w="11731">
              <a:solidFill>
                <a:srgbClr val="969696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fi-FI"/>
          </a:p>
        </c:txPr>
        <c:crossAx val="43021440"/>
        <c:crosses val="max"/>
        <c:crossBetween val="between"/>
        <c:majorUnit val="20"/>
        <c:minorUnit val="20"/>
      </c:valAx>
      <c:spPr>
        <a:noFill/>
        <a:ln w="11731">
          <a:solidFill>
            <a:srgbClr val="969696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6048773029585076"/>
          <c:y val="2.5996375253807885E-3"/>
          <c:w val="0.64627792076152291"/>
          <c:h val="4.2419153999021832E-2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fi-FI" sz="1108" b="0" i="0" u="none" strike="noStrike" kern="1200" baseline="0">
          <a:solidFill>
            <a:srgbClr val="000000"/>
          </a:solidFill>
          <a:latin typeface="Calibri" pitchFamily="34" charset="0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197878177849709"/>
          <c:y val="5.2612792141334221E-2"/>
          <c:w val="0.52153108693128558"/>
          <c:h val="0.87265782886265442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Lisätä</c:v>
                </c:pt>
              </c:strCache>
            </c:strRef>
          </c:tx>
          <c:spPr>
            <a:solidFill>
              <a:srgbClr val="83216A"/>
            </a:solidFill>
            <a:ln w="11731">
              <a:noFill/>
              <a:prstDash val="solid"/>
            </a:ln>
          </c:spPr>
          <c:invertIfNegative val="0"/>
          <c:dLbls>
            <c:numFmt formatCode="#,##0" sourceLinked="0"/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Sheet1!$B$1:$Q$1</c:f>
              <c:strCache>
                <c:ptCount val="16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</c:strCache>
            </c:strRef>
          </c:cat>
          <c:val>
            <c:numRef>
              <c:f>Sheet1!$B$2:$Q$2</c:f>
              <c:numCache>
                <c:formatCode>General</c:formatCode>
                <c:ptCount val="16"/>
                <c:pt idx="0">
                  <c:v>69</c:v>
                </c:pt>
                <c:pt idx="1">
                  <c:v>72</c:v>
                </c:pt>
                <c:pt idx="2">
                  <c:v>77</c:v>
                </c:pt>
                <c:pt idx="3">
                  <c:v>75</c:v>
                </c:pt>
                <c:pt idx="4" formatCode="0">
                  <c:v>74</c:v>
                </c:pt>
                <c:pt idx="5" formatCode="0">
                  <c:v>81</c:v>
                </c:pt>
                <c:pt idx="6" formatCode="0">
                  <c:v>80</c:v>
                </c:pt>
                <c:pt idx="7" formatCode="0">
                  <c:v>79</c:v>
                </c:pt>
                <c:pt idx="8" formatCode="0">
                  <c:v>84</c:v>
                </c:pt>
                <c:pt idx="9" formatCode="0">
                  <c:v>83</c:v>
                </c:pt>
                <c:pt idx="10" formatCode="0">
                  <c:v>83</c:v>
                </c:pt>
                <c:pt idx="11" formatCode="0">
                  <c:v>78</c:v>
                </c:pt>
                <c:pt idx="12" formatCode="0">
                  <c:v>82</c:v>
                </c:pt>
                <c:pt idx="13" formatCode="0">
                  <c:v>84</c:v>
                </c:pt>
                <c:pt idx="14" formatCode="0">
                  <c:v>80</c:v>
                </c:pt>
                <c:pt idx="15" formatCode="0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66-4844-BD28-4AC2502298F4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Sopiva</c:v>
                </c:pt>
              </c:strCache>
            </c:strRef>
          </c:tx>
          <c:spPr>
            <a:solidFill>
              <a:srgbClr val="B56BA3"/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Sheet1!$B$1:$Q$1</c:f>
              <c:strCache>
                <c:ptCount val="16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</c:strCache>
            </c:strRef>
          </c:cat>
          <c:val>
            <c:numRef>
              <c:f>Sheet1!$B$3:$Q$3</c:f>
              <c:numCache>
                <c:formatCode>General</c:formatCode>
                <c:ptCount val="16"/>
                <c:pt idx="0">
                  <c:v>18</c:v>
                </c:pt>
                <c:pt idx="1">
                  <c:v>17</c:v>
                </c:pt>
                <c:pt idx="2">
                  <c:v>12</c:v>
                </c:pt>
                <c:pt idx="3">
                  <c:v>14</c:v>
                </c:pt>
                <c:pt idx="4" formatCode="0">
                  <c:v>15</c:v>
                </c:pt>
                <c:pt idx="5" formatCode="0">
                  <c:v>11</c:v>
                </c:pt>
                <c:pt idx="6" formatCode="0">
                  <c:v>12</c:v>
                </c:pt>
                <c:pt idx="7" formatCode="0">
                  <c:v>11</c:v>
                </c:pt>
                <c:pt idx="8" formatCode="0">
                  <c:v>9</c:v>
                </c:pt>
                <c:pt idx="9" formatCode="0">
                  <c:v>10</c:v>
                </c:pt>
                <c:pt idx="10" formatCode="0">
                  <c:v>10.3</c:v>
                </c:pt>
                <c:pt idx="11" formatCode="0">
                  <c:v>12</c:v>
                </c:pt>
                <c:pt idx="12" formatCode="0">
                  <c:v>12</c:v>
                </c:pt>
                <c:pt idx="13" formatCode="0">
                  <c:v>9</c:v>
                </c:pt>
                <c:pt idx="14" formatCode="0">
                  <c:v>10</c:v>
                </c:pt>
                <c:pt idx="15" formatCode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66-4844-BD28-4AC2502298F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Eos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 algn="ctr"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Sheet1!$B$1:$Q$1</c:f>
              <c:strCache>
                <c:ptCount val="16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</c:strCache>
            </c:strRef>
          </c:cat>
          <c:val>
            <c:numRef>
              <c:f>Sheet1!$B$4:$Q$4</c:f>
              <c:numCache>
                <c:formatCode>General</c:formatCode>
                <c:ptCount val="16"/>
                <c:pt idx="0">
                  <c:v>7</c:v>
                </c:pt>
                <c:pt idx="1">
                  <c:v>6</c:v>
                </c:pt>
                <c:pt idx="2">
                  <c:v>7</c:v>
                </c:pt>
                <c:pt idx="3">
                  <c:v>7</c:v>
                </c:pt>
                <c:pt idx="4" formatCode="0">
                  <c:v>6</c:v>
                </c:pt>
                <c:pt idx="5" formatCode="0">
                  <c:v>4</c:v>
                </c:pt>
                <c:pt idx="6" formatCode="0">
                  <c:v>4</c:v>
                </c:pt>
                <c:pt idx="7" formatCode="0">
                  <c:v>4</c:v>
                </c:pt>
                <c:pt idx="8" formatCode="0">
                  <c:v>3</c:v>
                </c:pt>
                <c:pt idx="9" formatCode="0">
                  <c:v>4</c:v>
                </c:pt>
                <c:pt idx="10" formatCode="0">
                  <c:v>3.3</c:v>
                </c:pt>
                <c:pt idx="11" formatCode="0">
                  <c:v>5</c:v>
                </c:pt>
                <c:pt idx="12" formatCode="0">
                  <c:v>3.5</c:v>
                </c:pt>
                <c:pt idx="13" formatCode="0">
                  <c:v>5</c:v>
                </c:pt>
                <c:pt idx="14" formatCode="0">
                  <c:v>5</c:v>
                </c:pt>
                <c:pt idx="15" formatCode="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66-4844-BD28-4AC2502298F4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Vähentää</c:v>
                </c:pt>
              </c:strCache>
            </c:strRef>
          </c:tx>
          <c:spPr>
            <a:solidFill>
              <a:srgbClr val="FDB400"/>
            </a:solidFill>
            <a:ln w="11750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Sheet1!$B$1:$Q$1</c:f>
              <c:strCache>
                <c:ptCount val="16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</c:strCache>
            </c:strRef>
          </c:cat>
          <c:val>
            <c:numRef>
              <c:f>Sheet1!$B$5:$Q$5</c:f>
              <c:numCache>
                <c:formatCode>General</c:formatCode>
                <c:ptCount val="16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5</c:v>
                </c:pt>
                <c:pt idx="4" formatCode="0">
                  <c:v>5</c:v>
                </c:pt>
                <c:pt idx="5" formatCode="0">
                  <c:v>5</c:v>
                </c:pt>
                <c:pt idx="6" formatCode="0">
                  <c:v>4</c:v>
                </c:pt>
                <c:pt idx="7" formatCode="0">
                  <c:v>5</c:v>
                </c:pt>
                <c:pt idx="8" formatCode="0">
                  <c:v>4</c:v>
                </c:pt>
                <c:pt idx="9" formatCode="0">
                  <c:v>3</c:v>
                </c:pt>
                <c:pt idx="10" formatCode="0">
                  <c:v>3.3</c:v>
                </c:pt>
                <c:pt idx="11" formatCode="0">
                  <c:v>5</c:v>
                </c:pt>
                <c:pt idx="12" formatCode="0">
                  <c:v>2.5</c:v>
                </c:pt>
                <c:pt idx="13" formatCode="0">
                  <c:v>2</c:v>
                </c:pt>
                <c:pt idx="14" formatCode="0">
                  <c:v>5</c:v>
                </c:pt>
                <c:pt idx="15" formatCode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E66-4844-BD28-4AC2502298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43168512"/>
        <c:axId val="43170048"/>
      </c:barChart>
      <c:catAx>
        <c:axId val="43168512"/>
        <c:scaling>
          <c:orientation val="maxMin"/>
        </c:scaling>
        <c:delete val="0"/>
        <c:axPos val="l"/>
        <c:numFmt formatCode="#,##0.00\ \€;[Red]\-#,##0.00\ \€" sourceLinked="0"/>
        <c:majorTickMark val="out"/>
        <c:minorTickMark val="none"/>
        <c:tickLblPos val="low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fi-FI"/>
          </a:p>
        </c:txPr>
        <c:crossAx val="4317004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43170048"/>
        <c:scaling>
          <c:orientation val="minMax"/>
          <c:max val="100"/>
          <c:min val="0"/>
        </c:scaling>
        <c:delete val="0"/>
        <c:axPos val="b"/>
        <c:majorGridlines>
          <c:spPr>
            <a:ln w="11731">
              <a:solidFill>
                <a:srgbClr val="969696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fi-FI"/>
          </a:p>
        </c:txPr>
        <c:crossAx val="43168512"/>
        <c:crosses val="max"/>
        <c:crossBetween val="between"/>
        <c:majorUnit val="20"/>
        <c:minorUnit val="20"/>
      </c:valAx>
      <c:spPr>
        <a:noFill/>
        <a:ln w="11731">
          <a:solidFill>
            <a:srgbClr val="969696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6048773029585093"/>
          <c:y val="2.5996375253807885E-3"/>
          <c:w val="0.64627792076152291"/>
          <c:h val="4.2419153999021832E-2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fi-FI" sz="1108" b="0" i="0" u="none" strike="noStrike" kern="1200" baseline="0">
          <a:solidFill>
            <a:srgbClr val="000000"/>
          </a:solidFill>
          <a:latin typeface="Calibri" pitchFamily="34" charset="0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197878177849742"/>
          <c:y val="5.2612792141334248E-2"/>
          <c:w val="0.52153108693128558"/>
          <c:h val="0.87265782886265442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Lisätä</c:v>
                </c:pt>
              </c:strCache>
            </c:strRef>
          </c:tx>
          <c:spPr>
            <a:solidFill>
              <a:srgbClr val="83216A"/>
            </a:solidFill>
            <a:ln w="11731">
              <a:noFill/>
              <a:prstDash val="solid"/>
            </a:ln>
          </c:spPr>
          <c:invertIfNegative val="0"/>
          <c:dLbls>
            <c:numFmt formatCode="#,##0" sourceLinked="0"/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Sheet1!$B$1:$Q$1</c:f>
              <c:strCache>
                <c:ptCount val="16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</c:strCache>
            </c:strRef>
          </c:cat>
          <c:val>
            <c:numRef>
              <c:f>Sheet1!$B$2:$Q$2</c:f>
              <c:numCache>
                <c:formatCode>General</c:formatCode>
                <c:ptCount val="16"/>
                <c:pt idx="0">
                  <c:v>71</c:v>
                </c:pt>
                <c:pt idx="1">
                  <c:v>74</c:v>
                </c:pt>
                <c:pt idx="2">
                  <c:v>81</c:v>
                </c:pt>
                <c:pt idx="3">
                  <c:v>85</c:v>
                </c:pt>
                <c:pt idx="4" formatCode="0">
                  <c:v>87</c:v>
                </c:pt>
                <c:pt idx="5" formatCode="0">
                  <c:v>89</c:v>
                </c:pt>
                <c:pt idx="6" formatCode="0">
                  <c:v>87</c:v>
                </c:pt>
                <c:pt idx="7" formatCode="0">
                  <c:v>91</c:v>
                </c:pt>
                <c:pt idx="8" formatCode="0">
                  <c:v>90</c:v>
                </c:pt>
                <c:pt idx="9" formatCode="0">
                  <c:v>87</c:v>
                </c:pt>
                <c:pt idx="10" formatCode="0">
                  <c:v>83</c:v>
                </c:pt>
                <c:pt idx="11" formatCode="0">
                  <c:v>88</c:v>
                </c:pt>
                <c:pt idx="12" formatCode="0">
                  <c:v>86</c:v>
                </c:pt>
                <c:pt idx="13" formatCode="0">
                  <c:v>89</c:v>
                </c:pt>
                <c:pt idx="14" formatCode="0">
                  <c:v>90</c:v>
                </c:pt>
                <c:pt idx="15" formatCode="0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C7-45D5-B056-6EB7A338460F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Sopiva</c:v>
                </c:pt>
              </c:strCache>
            </c:strRef>
          </c:tx>
          <c:spPr>
            <a:solidFill>
              <a:srgbClr val="B56BA3"/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Sheet1!$B$1:$Q$1</c:f>
              <c:strCache>
                <c:ptCount val="16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</c:strCache>
            </c:strRef>
          </c:cat>
          <c:val>
            <c:numRef>
              <c:f>Sheet1!$B$3:$Q$3</c:f>
              <c:numCache>
                <c:formatCode>General</c:formatCode>
                <c:ptCount val="16"/>
                <c:pt idx="0">
                  <c:v>14</c:v>
                </c:pt>
                <c:pt idx="1">
                  <c:v>12</c:v>
                </c:pt>
                <c:pt idx="2">
                  <c:v>9</c:v>
                </c:pt>
                <c:pt idx="3">
                  <c:v>8</c:v>
                </c:pt>
                <c:pt idx="4" formatCode="0">
                  <c:v>6</c:v>
                </c:pt>
                <c:pt idx="5" formatCode="0">
                  <c:v>6</c:v>
                </c:pt>
                <c:pt idx="6" formatCode="0">
                  <c:v>8</c:v>
                </c:pt>
                <c:pt idx="7" formatCode="0">
                  <c:v>5</c:v>
                </c:pt>
                <c:pt idx="8" formatCode="0">
                  <c:v>6</c:v>
                </c:pt>
                <c:pt idx="9" formatCode="0">
                  <c:v>8</c:v>
                </c:pt>
                <c:pt idx="10" formatCode="0">
                  <c:v>11</c:v>
                </c:pt>
                <c:pt idx="11" formatCode="0">
                  <c:v>6</c:v>
                </c:pt>
                <c:pt idx="12" formatCode="0">
                  <c:v>9</c:v>
                </c:pt>
                <c:pt idx="13" formatCode="0">
                  <c:v>6</c:v>
                </c:pt>
                <c:pt idx="14" formatCode="0">
                  <c:v>5</c:v>
                </c:pt>
                <c:pt idx="15" formatCode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C7-45D5-B056-6EB7A338460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Eos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 algn="ctr"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Sheet1!$B$1:$Q$1</c:f>
              <c:strCache>
                <c:ptCount val="16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</c:strCache>
            </c:strRef>
          </c:cat>
          <c:val>
            <c:numRef>
              <c:f>Sheet1!$B$4:$Q$4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 formatCode="0">
                  <c:v>4</c:v>
                </c:pt>
                <c:pt idx="5" formatCode="0">
                  <c:v>2</c:v>
                </c:pt>
                <c:pt idx="6" formatCode="0">
                  <c:v>3</c:v>
                </c:pt>
                <c:pt idx="7" formatCode="0">
                  <c:v>2</c:v>
                </c:pt>
                <c:pt idx="8" formatCode="0">
                  <c:v>1</c:v>
                </c:pt>
                <c:pt idx="9" formatCode="0">
                  <c:v>3</c:v>
                </c:pt>
                <c:pt idx="10" formatCode="0">
                  <c:v>1.5</c:v>
                </c:pt>
                <c:pt idx="11" formatCode="0">
                  <c:v>4</c:v>
                </c:pt>
                <c:pt idx="12" formatCode="0">
                  <c:v>3</c:v>
                </c:pt>
                <c:pt idx="13" formatCode="0">
                  <c:v>3</c:v>
                </c:pt>
                <c:pt idx="14" formatCode="0">
                  <c:v>3</c:v>
                </c:pt>
                <c:pt idx="15" formatCode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C7-45D5-B056-6EB7A338460F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Vähentää</c:v>
                </c:pt>
              </c:strCache>
            </c:strRef>
          </c:tx>
          <c:spPr>
            <a:solidFill>
              <a:srgbClr val="FDB400"/>
            </a:solidFill>
            <a:ln w="11750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Sheet1!$B$1:$Q$1</c:f>
              <c:strCache>
                <c:ptCount val="16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</c:strCache>
            </c:strRef>
          </c:cat>
          <c:val>
            <c:numRef>
              <c:f>Sheet1!$B$5:$Q$5</c:f>
              <c:numCache>
                <c:formatCode>General</c:formatCode>
                <c:ptCount val="16"/>
                <c:pt idx="0">
                  <c:v>12</c:v>
                </c:pt>
                <c:pt idx="1">
                  <c:v>11</c:v>
                </c:pt>
                <c:pt idx="2">
                  <c:v>7</c:v>
                </c:pt>
                <c:pt idx="3">
                  <c:v>5</c:v>
                </c:pt>
                <c:pt idx="4" formatCode="0">
                  <c:v>3</c:v>
                </c:pt>
                <c:pt idx="5" formatCode="0">
                  <c:v>3</c:v>
                </c:pt>
                <c:pt idx="6" formatCode="0">
                  <c:v>2</c:v>
                </c:pt>
                <c:pt idx="7" formatCode="0">
                  <c:v>2</c:v>
                </c:pt>
                <c:pt idx="8" formatCode="0">
                  <c:v>3</c:v>
                </c:pt>
                <c:pt idx="9" formatCode="0">
                  <c:v>2</c:v>
                </c:pt>
                <c:pt idx="10" formatCode="0">
                  <c:v>4.5</c:v>
                </c:pt>
                <c:pt idx="11" formatCode="0">
                  <c:v>2</c:v>
                </c:pt>
                <c:pt idx="12" formatCode="0">
                  <c:v>2</c:v>
                </c:pt>
                <c:pt idx="13" formatCode="0">
                  <c:v>2</c:v>
                </c:pt>
                <c:pt idx="14" formatCode="0">
                  <c:v>2</c:v>
                </c:pt>
                <c:pt idx="15" formatCode="0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C7-45D5-B056-6EB7A33846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43301120"/>
        <c:axId val="43311104"/>
      </c:barChart>
      <c:catAx>
        <c:axId val="43301120"/>
        <c:scaling>
          <c:orientation val="maxMin"/>
        </c:scaling>
        <c:delete val="0"/>
        <c:axPos val="l"/>
        <c:numFmt formatCode="#,##0.00\ \€;[Red]\-#,##0.00\ \€" sourceLinked="0"/>
        <c:majorTickMark val="out"/>
        <c:minorTickMark val="none"/>
        <c:tickLblPos val="low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fi-FI"/>
          </a:p>
        </c:txPr>
        <c:crossAx val="4331110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43311104"/>
        <c:scaling>
          <c:orientation val="minMax"/>
          <c:max val="100"/>
          <c:min val="0"/>
        </c:scaling>
        <c:delete val="0"/>
        <c:axPos val="b"/>
        <c:majorGridlines>
          <c:spPr>
            <a:ln w="11731">
              <a:solidFill>
                <a:srgbClr val="969696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fi-FI"/>
          </a:p>
        </c:txPr>
        <c:crossAx val="43301120"/>
        <c:crosses val="max"/>
        <c:crossBetween val="between"/>
        <c:majorUnit val="20"/>
        <c:minorUnit val="20"/>
      </c:valAx>
      <c:spPr>
        <a:noFill/>
        <a:ln w="11731">
          <a:solidFill>
            <a:srgbClr val="969696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6048773029585115"/>
          <c:y val="2.5996375253807885E-3"/>
          <c:w val="0.64627792076152291"/>
          <c:h val="4.2419153999021832E-2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fi-FI" sz="1108" b="0" i="0" u="none" strike="noStrike" kern="1200" baseline="0">
          <a:solidFill>
            <a:srgbClr val="000000"/>
          </a:solidFill>
          <a:latin typeface="Calibri" pitchFamily="34" charset="0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19787817784977"/>
          <c:y val="5.261279214133429E-2"/>
          <c:w val="0.52153108693128558"/>
          <c:h val="0.87265782886265442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Lisätä</c:v>
                </c:pt>
              </c:strCache>
            </c:strRef>
          </c:tx>
          <c:spPr>
            <a:solidFill>
              <a:srgbClr val="83216A"/>
            </a:solidFill>
            <a:ln w="11731">
              <a:noFill/>
              <a:prstDash val="solid"/>
            </a:ln>
          </c:spPr>
          <c:invertIfNegative val="0"/>
          <c:dLbls>
            <c:numFmt formatCode="#,##0" sourceLinked="0"/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Sheet1!$B$1:$Q$1</c:f>
              <c:strCache>
                <c:ptCount val="16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</c:strCache>
            </c:strRef>
          </c:cat>
          <c:val>
            <c:numRef>
              <c:f>Sheet1!$B$2:$Q$2</c:f>
              <c:numCache>
                <c:formatCode>General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 formatCode="0">
                  <c:v>3</c:v>
                </c:pt>
                <c:pt idx="5" formatCode="0">
                  <c:v>2</c:v>
                </c:pt>
                <c:pt idx="6" formatCode="0">
                  <c:v>2</c:v>
                </c:pt>
                <c:pt idx="7" formatCode="0">
                  <c:v>1</c:v>
                </c:pt>
                <c:pt idx="8" formatCode="0">
                  <c:v>2</c:v>
                </c:pt>
                <c:pt idx="9" formatCode="0">
                  <c:v>3</c:v>
                </c:pt>
                <c:pt idx="10" formatCode="0">
                  <c:v>3</c:v>
                </c:pt>
                <c:pt idx="11" formatCode="0">
                  <c:v>5</c:v>
                </c:pt>
                <c:pt idx="12" formatCode="0">
                  <c:v>5</c:v>
                </c:pt>
                <c:pt idx="13" formatCode="0">
                  <c:v>4</c:v>
                </c:pt>
                <c:pt idx="14" formatCode="0">
                  <c:v>4</c:v>
                </c:pt>
                <c:pt idx="15" formatCode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85-4994-8C45-693558DB5C82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Sopiva</c:v>
                </c:pt>
              </c:strCache>
            </c:strRef>
          </c:tx>
          <c:spPr>
            <a:solidFill>
              <a:srgbClr val="B56BA3"/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Sheet1!$B$1:$Q$1</c:f>
              <c:strCache>
                <c:ptCount val="16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</c:strCache>
            </c:strRef>
          </c:cat>
          <c:val>
            <c:numRef>
              <c:f>Sheet1!$B$3:$Q$3</c:f>
              <c:numCache>
                <c:formatCode>General</c:formatCode>
                <c:ptCount val="16"/>
                <c:pt idx="0">
                  <c:v>20</c:v>
                </c:pt>
                <c:pt idx="1">
                  <c:v>16</c:v>
                </c:pt>
                <c:pt idx="2">
                  <c:v>21</c:v>
                </c:pt>
                <c:pt idx="3">
                  <c:v>19</c:v>
                </c:pt>
                <c:pt idx="4" formatCode="0">
                  <c:v>18</c:v>
                </c:pt>
                <c:pt idx="5" formatCode="0">
                  <c:v>22</c:v>
                </c:pt>
                <c:pt idx="6" formatCode="0">
                  <c:v>19</c:v>
                </c:pt>
                <c:pt idx="7" formatCode="0">
                  <c:v>15</c:v>
                </c:pt>
                <c:pt idx="8" formatCode="0">
                  <c:v>18</c:v>
                </c:pt>
                <c:pt idx="9" formatCode="0">
                  <c:v>22</c:v>
                </c:pt>
                <c:pt idx="10" formatCode="0">
                  <c:v>19.3</c:v>
                </c:pt>
                <c:pt idx="11" formatCode="0">
                  <c:v>26</c:v>
                </c:pt>
                <c:pt idx="12" formatCode="0">
                  <c:v>37</c:v>
                </c:pt>
                <c:pt idx="13" formatCode="0">
                  <c:v>30</c:v>
                </c:pt>
                <c:pt idx="14" formatCode="0">
                  <c:v>30.3</c:v>
                </c:pt>
                <c:pt idx="15" formatCode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85-4994-8C45-693558DB5C8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Eos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 algn="ctr"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Sheet1!$B$1:$Q$1</c:f>
              <c:strCache>
                <c:ptCount val="16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</c:strCache>
            </c:strRef>
          </c:cat>
          <c:val>
            <c:numRef>
              <c:f>Sheet1!$B$4:$Q$4</c:f>
              <c:numCache>
                <c:formatCode>General</c:formatCode>
                <c:ptCount val="16"/>
                <c:pt idx="0">
                  <c:v>6</c:v>
                </c:pt>
                <c:pt idx="1">
                  <c:v>5</c:v>
                </c:pt>
                <c:pt idx="2">
                  <c:v>8</c:v>
                </c:pt>
                <c:pt idx="3">
                  <c:v>9</c:v>
                </c:pt>
                <c:pt idx="4" formatCode="0">
                  <c:v>6</c:v>
                </c:pt>
                <c:pt idx="5" formatCode="0">
                  <c:v>6</c:v>
                </c:pt>
                <c:pt idx="6" formatCode="0">
                  <c:v>5</c:v>
                </c:pt>
                <c:pt idx="7" formatCode="0">
                  <c:v>6</c:v>
                </c:pt>
                <c:pt idx="8" formatCode="0">
                  <c:v>5</c:v>
                </c:pt>
                <c:pt idx="9" formatCode="0">
                  <c:v>6</c:v>
                </c:pt>
                <c:pt idx="10" formatCode="0">
                  <c:v>5.3</c:v>
                </c:pt>
                <c:pt idx="11" formatCode="0">
                  <c:v>7.5</c:v>
                </c:pt>
                <c:pt idx="12" formatCode="0">
                  <c:v>6.5</c:v>
                </c:pt>
                <c:pt idx="13" formatCode="0">
                  <c:v>7.5</c:v>
                </c:pt>
                <c:pt idx="14" formatCode="0">
                  <c:v>6.3</c:v>
                </c:pt>
                <c:pt idx="15" formatCode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85-4994-8C45-693558DB5C82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Vähentää</c:v>
                </c:pt>
              </c:strCache>
            </c:strRef>
          </c:tx>
          <c:spPr>
            <a:solidFill>
              <a:srgbClr val="FDB400"/>
            </a:solidFill>
            <a:ln w="11750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Sheet1!$B$1:$Q$1</c:f>
              <c:strCache>
                <c:ptCount val="16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</c:strCache>
            </c:strRef>
          </c:cat>
          <c:val>
            <c:numRef>
              <c:f>Sheet1!$B$5:$Q$5</c:f>
              <c:numCache>
                <c:formatCode>General</c:formatCode>
                <c:ptCount val="16"/>
                <c:pt idx="0">
                  <c:v>73</c:v>
                </c:pt>
                <c:pt idx="1">
                  <c:v>77</c:v>
                </c:pt>
                <c:pt idx="2">
                  <c:v>70</c:v>
                </c:pt>
                <c:pt idx="3">
                  <c:v>70</c:v>
                </c:pt>
                <c:pt idx="4" formatCode="0">
                  <c:v>73</c:v>
                </c:pt>
                <c:pt idx="5" formatCode="0">
                  <c:v>70</c:v>
                </c:pt>
                <c:pt idx="6" formatCode="0">
                  <c:v>75</c:v>
                </c:pt>
                <c:pt idx="7" formatCode="0">
                  <c:v>78</c:v>
                </c:pt>
                <c:pt idx="8" formatCode="0">
                  <c:v>75</c:v>
                </c:pt>
                <c:pt idx="9" formatCode="0">
                  <c:v>69</c:v>
                </c:pt>
                <c:pt idx="10" formatCode="0">
                  <c:v>72.3</c:v>
                </c:pt>
                <c:pt idx="11" formatCode="0">
                  <c:v>61.5</c:v>
                </c:pt>
                <c:pt idx="12" formatCode="0">
                  <c:v>51.5</c:v>
                </c:pt>
                <c:pt idx="13" formatCode="0">
                  <c:v>58.5</c:v>
                </c:pt>
                <c:pt idx="14" formatCode="0">
                  <c:v>59.3</c:v>
                </c:pt>
                <c:pt idx="15" formatCode="0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85-4994-8C45-693558DB5C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43553536"/>
        <c:axId val="43555840"/>
      </c:barChart>
      <c:catAx>
        <c:axId val="43553536"/>
        <c:scaling>
          <c:orientation val="maxMin"/>
        </c:scaling>
        <c:delete val="0"/>
        <c:axPos val="l"/>
        <c:numFmt formatCode="#,##0.00\ \€;[Red]\-#,##0.00\ \€" sourceLinked="0"/>
        <c:majorTickMark val="out"/>
        <c:minorTickMark val="none"/>
        <c:tickLblPos val="low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fi-FI"/>
          </a:p>
        </c:txPr>
        <c:crossAx val="4355584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43555840"/>
        <c:scaling>
          <c:orientation val="minMax"/>
          <c:max val="100"/>
          <c:min val="0"/>
        </c:scaling>
        <c:delete val="0"/>
        <c:axPos val="b"/>
        <c:majorGridlines>
          <c:spPr>
            <a:ln w="11731">
              <a:solidFill>
                <a:srgbClr val="969696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fi-FI"/>
          </a:p>
        </c:txPr>
        <c:crossAx val="43553536"/>
        <c:crosses val="max"/>
        <c:crossBetween val="between"/>
        <c:majorUnit val="20"/>
        <c:minorUnit val="20"/>
      </c:valAx>
      <c:spPr>
        <a:noFill/>
        <a:ln w="11731">
          <a:solidFill>
            <a:srgbClr val="969696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6048773029585137"/>
          <c:y val="2.5996375253807885E-3"/>
          <c:w val="0.64627792076152291"/>
          <c:h val="4.2419153999021832E-2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fi-FI" sz="1108" b="0" i="0" u="none" strike="noStrike" kern="1200" baseline="0">
          <a:solidFill>
            <a:srgbClr val="000000"/>
          </a:solidFill>
          <a:latin typeface="Calibri" pitchFamily="34" charset="0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197878177849798"/>
          <c:y val="5.2612792141334318E-2"/>
          <c:w val="0.52153108693128558"/>
          <c:h val="0.87265782886265442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Lisätä</c:v>
                </c:pt>
              </c:strCache>
            </c:strRef>
          </c:tx>
          <c:spPr>
            <a:solidFill>
              <a:srgbClr val="83216A"/>
            </a:solidFill>
            <a:ln w="11731">
              <a:noFill/>
              <a:prstDash val="solid"/>
            </a:ln>
          </c:spPr>
          <c:invertIfNegative val="0"/>
          <c:dLbls>
            <c:numFmt formatCode="#,##0" sourceLinked="0"/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10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 formatCode="0">
                  <c:v>7</c:v>
                </c:pt>
                <c:pt idx="5" formatCode="0">
                  <c:v>8</c:v>
                </c:pt>
                <c:pt idx="6" formatCode="0">
                  <c:v>9</c:v>
                </c:pt>
                <c:pt idx="7" formatCode="0">
                  <c:v>5</c:v>
                </c:pt>
                <c:pt idx="8" formatCode="0">
                  <c:v>8</c:v>
                </c:pt>
                <c:pt idx="9" formatCode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66-424D-AFF8-247F09DD9147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Sopiva</c:v>
                </c:pt>
              </c:strCache>
            </c:strRef>
          </c:tx>
          <c:spPr>
            <a:solidFill>
              <a:srgbClr val="B56BA3"/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</c:strCache>
            </c:strRef>
          </c:cat>
          <c:val>
            <c:numRef>
              <c:f>Sheet1!$B$3:$K$3</c:f>
              <c:numCache>
                <c:formatCode>General</c:formatCode>
                <c:ptCount val="10"/>
                <c:pt idx="0">
                  <c:v>19</c:v>
                </c:pt>
                <c:pt idx="1">
                  <c:v>19</c:v>
                </c:pt>
                <c:pt idx="2">
                  <c:v>27</c:v>
                </c:pt>
                <c:pt idx="3">
                  <c:v>29</c:v>
                </c:pt>
                <c:pt idx="4" formatCode="0">
                  <c:v>28</c:v>
                </c:pt>
                <c:pt idx="5" formatCode="0">
                  <c:v>26</c:v>
                </c:pt>
                <c:pt idx="6" formatCode="0">
                  <c:v>28</c:v>
                </c:pt>
                <c:pt idx="7" formatCode="0">
                  <c:v>18</c:v>
                </c:pt>
                <c:pt idx="8" formatCode="0">
                  <c:v>26</c:v>
                </c:pt>
                <c:pt idx="9" formatCode="0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66-424D-AFF8-247F09DD914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Eos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 algn="ctr">
                  <a:defRPr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</c:strCache>
            </c:strRef>
          </c:cat>
          <c:val>
            <c:numRef>
              <c:f>Sheet1!$B$4:$K$4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15</c:v>
                </c:pt>
                <c:pt idx="3">
                  <c:v>17</c:v>
                </c:pt>
                <c:pt idx="4" formatCode="0">
                  <c:v>17</c:v>
                </c:pt>
                <c:pt idx="5" formatCode="0">
                  <c:v>19</c:v>
                </c:pt>
                <c:pt idx="6" formatCode="0">
                  <c:v>11</c:v>
                </c:pt>
                <c:pt idx="7" formatCode="0">
                  <c:v>15</c:v>
                </c:pt>
                <c:pt idx="8" formatCode="0">
                  <c:v>15</c:v>
                </c:pt>
                <c:pt idx="9" formatCode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66-424D-AFF8-247F09DD9147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Vähentää</c:v>
                </c:pt>
              </c:strCache>
            </c:strRef>
          </c:tx>
          <c:spPr>
            <a:solidFill>
              <a:srgbClr val="FDB400"/>
            </a:solidFill>
            <a:ln w="11750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</c:strCache>
            </c:strRef>
          </c:cat>
          <c:val>
            <c:numRef>
              <c:f>Sheet1!$B$5:$K$5</c:f>
              <c:numCache>
                <c:formatCode>General</c:formatCode>
                <c:ptCount val="10"/>
                <c:pt idx="0">
                  <c:v>68</c:v>
                </c:pt>
                <c:pt idx="1">
                  <c:v>68</c:v>
                </c:pt>
                <c:pt idx="2">
                  <c:v>54</c:v>
                </c:pt>
                <c:pt idx="3">
                  <c:v>50</c:v>
                </c:pt>
                <c:pt idx="4" formatCode="0">
                  <c:v>49</c:v>
                </c:pt>
                <c:pt idx="5" formatCode="0">
                  <c:v>48</c:v>
                </c:pt>
                <c:pt idx="6" formatCode="0">
                  <c:v>52</c:v>
                </c:pt>
                <c:pt idx="7" formatCode="0">
                  <c:v>62</c:v>
                </c:pt>
                <c:pt idx="8" formatCode="0">
                  <c:v>51</c:v>
                </c:pt>
                <c:pt idx="9" formatCode="0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66-424D-AFF8-247F09DD91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43754624"/>
        <c:axId val="43756160"/>
      </c:barChart>
      <c:catAx>
        <c:axId val="43754624"/>
        <c:scaling>
          <c:orientation val="maxMin"/>
        </c:scaling>
        <c:delete val="0"/>
        <c:axPos val="l"/>
        <c:numFmt formatCode="#,##0.00\ \€;[Red]\-#,##0.00\ \€" sourceLinked="0"/>
        <c:majorTickMark val="out"/>
        <c:minorTickMark val="none"/>
        <c:tickLblPos val="low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i-FI"/>
          </a:p>
        </c:txPr>
        <c:crossAx val="4375616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43756160"/>
        <c:scaling>
          <c:orientation val="minMax"/>
          <c:max val="100"/>
          <c:min val="0"/>
        </c:scaling>
        <c:delete val="0"/>
        <c:axPos val="b"/>
        <c:majorGridlines>
          <c:spPr>
            <a:ln w="11731">
              <a:solidFill>
                <a:srgbClr val="969696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i-FI"/>
          </a:p>
        </c:txPr>
        <c:crossAx val="43754624"/>
        <c:crosses val="max"/>
        <c:crossBetween val="between"/>
        <c:majorUnit val="20"/>
        <c:minorUnit val="20"/>
      </c:valAx>
      <c:spPr>
        <a:noFill/>
        <a:ln w="11731">
          <a:solidFill>
            <a:srgbClr val="969696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6048773029585154"/>
          <c:y val="2.5996375253807885E-3"/>
          <c:w val="0.64627792076152291"/>
          <c:h val="4.2419153999021832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fi-FI" sz="1200" b="0" i="0" u="none" strike="noStrike" kern="1200" baseline="0">
          <a:solidFill>
            <a:srgbClr val="000000"/>
          </a:solidFill>
          <a:latin typeface="Calibri" pitchFamily="34" charset="0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197878177849826"/>
          <c:y val="5.2612792141334346E-2"/>
          <c:w val="0.52153108693128558"/>
          <c:h val="0.87265782886265442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Lisätä</c:v>
                </c:pt>
              </c:strCache>
            </c:strRef>
          </c:tx>
          <c:spPr>
            <a:solidFill>
              <a:srgbClr val="83216A"/>
            </a:solidFill>
            <a:ln w="11731">
              <a:noFill/>
              <a:prstDash val="solid"/>
            </a:ln>
          </c:spPr>
          <c:invertIfNegative val="0"/>
          <c:dLbls>
            <c:numFmt formatCode="#,##0" sourceLinked="0"/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88</c:v>
                </c:pt>
                <c:pt idx="1">
                  <c:v>87</c:v>
                </c:pt>
                <c:pt idx="2">
                  <c:v>89</c:v>
                </c:pt>
                <c:pt idx="3">
                  <c:v>90</c:v>
                </c:pt>
                <c:pt idx="4" formatCode="0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40-4791-8810-CBACA69B1506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Sopiva</c:v>
                </c:pt>
              </c:strCache>
            </c:strRef>
          </c:tx>
          <c:spPr>
            <a:solidFill>
              <a:srgbClr val="B56BA3"/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7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 formatCode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40-4791-8810-CBACA69B150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Eos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 algn="ctr">
                  <a:defRPr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  <c:pt idx="4" formatCode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40-4791-8810-CBACA69B1506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Vähentää</c:v>
                </c:pt>
              </c:strCache>
            </c:strRef>
          </c:tx>
          <c:spPr>
            <a:solidFill>
              <a:srgbClr val="FDB400"/>
            </a:solidFill>
            <a:ln w="11750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3">
                  <c:v>1</c:v>
                </c:pt>
                <c:pt idx="4" formatCode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040-4791-8810-CBACA69B15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43972480"/>
        <c:axId val="43974016"/>
      </c:barChart>
      <c:catAx>
        <c:axId val="43972480"/>
        <c:scaling>
          <c:orientation val="maxMin"/>
        </c:scaling>
        <c:delete val="0"/>
        <c:axPos val="l"/>
        <c:numFmt formatCode="#,##0.00\ \€;[Red]\-#,##0.00\ \€" sourceLinked="0"/>
        <c:majorTickMark val="out"/>
        <c:minorTickMark val="none"/>
        <c:tickLblPos val="low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i-FI"/>
          </a:p>
        </c:txPr>
        <c:crossAx val="4397401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43974016"/>
        <c:scaling>
          <c:orientation val="minMax"/>
          <c:max val="100"/>
          <c:min val="0"/>
        </c:scaling>
        <c:delete val="0"/>
        <c:axPos val="b"/>
        <c:majorGridlines>
          <c:spPr>
            <a:ln w="11731">
              <a:solidFill>
                <a:srgbClr val="969696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i-FI"/>
          </a:p>
        </c:txPr>
        <c:crossAx val="43972480"/>
        <c:crosses val="max"/>
        <c:crossBetween val="between"/>
        <c:majorUnit val="20"/>
        <c:minorUnit val="20"/>
      </c:valAx>
      <c:spPr>
        <a:noFill/>
        <a:ln w="11731">
          <a:solidFill>
            <a:srgbClr val="969696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6048773029585176"/>
          <c:y val="2.5996375253807885E-3"/>
          <c:w val="0.64627792076152291"/>
          <c:h val="4.2419153999021832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fi-FI" sz="1200" b="0" i="0" u="none" strike="noStrike" kern="1200" baseline="0">
          <a:solidFill>
            <a:srgbClr val="000000"/>
          </a:solidFill>
          <a:latin typeface="Calibri" pitchFamily="34" charset="0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197878177849643"/>
          <c:y val="5.2612792141334158E-2"/>
          <c:w val="0.52153108693128558"/>
          <c:h val="0.87265782886265442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Lisätä</c:v>
                </c:pt>
              </c:strCache>
            </c:strRef>
          </c:tx>
          <c:spPr>
            <a:solidFill>
              <a:srgbClr val="83216A"/>
            </a:solidFill>
            <a:ln w="11731">
              <a:noFill/>
              <a:prstDash val="solid"/>
            </a:ln>
          </c:spPr>
          <c:invertIfNegative val="0"/>
          <c:dLbls>
            <c:numFmt formatCode="#,##0" sourceLinked="0"/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  <c:pt idx="16">
                  <c:v>1999</c:v>
                </c:pt>
                <c:pt idx="17">
                  <c:v>1998</c:v>
                </c:pt>
                <c:pt idx="18">
                  <c:v>1997</c:v>
                </c:pt>
                <c:pt idx="19">
                  <c:v>1996</c:v>
                </c:pt>
                <c:pt idx="20">
                  <c:v>1995</c:v>
                </c:pt>
                <c:pt idx="21">
                  <c:v>1994</c:v>
                </c:pt>
                <c:pt idx="22">
                  <c:v>1993</c:v>
                </c:pt>
                <c:pt idx="23">
                  <c:v>1992</c:v>
                </c:pt>
                <c:pt idx="24">
                  <c:v>1991</c:v>
                </c:pt>
                <c:pt idx="25">
                  <c:v>1990</c:v>
                </c:pt>
                <c:pt idx="26">
                  <c:v>1989</c:v>
                </c:pt>
                <c:pt idx="27">
                  <c:v>1988</c:v>
                </c:pt>
                <c:pt idx="28">
                  <c:v>1987</c:v>
                </c:pt>
                <c:pt idx="29">
                  <c:v>1986</c:v>
                </c:pt>
              </c:strCache>
            </c:strRef>
          </c:cat>
          <c:val>
            <c:numRef>
              <c:f>Sheet1!$B$2:$AE$2</c:f>
              <c:numCache>
                <c:formatCode>General</c:formatCode>
                <c:ptCount val="30"/>
                <c:pt idx="0">
                  <c:v>30</c:v>
                </c:pt>
                <c:pt idx="1">
                  <c:v>33</c:v>
                </c:pt>
                <c:pt idx="2">
                  <c:v>36</c:v>
                </c:pt>
                <c:pt idx="3">
                  <c:v>33</c:v>
                </c:pt>
                <c:pt idx="4" formatCode="0">
                  <c:v>34</c:v>
                </c:pt>
                <c:pt idx="5" formatCode="0">
                  <c:v>29</c:v>
                </c:pt>
                <c:pt idx="6" formatCode="0">
                  <c:v>44</c:v>
                </c:pt>
                <c:pt idx="7" formatCode="0">
                  <c:v>43</c:v>
                </c:pt>
                <c:pt idx="8" formatCode="0">
                  <c:v>43</c:v>
                </c:pt>
                <c:pt idx="9" formatCode="0">
                  <c:v>43</c:v>
                </c:pt>
                <c:pt idx="10" formatCode="0">
                  <c:v>40</c:v>
                </c:pt>
                <c:pt idx="11" formatCode="0">
                  <c:v>41</c:v>
                </c:pt>
                <c:pt idx="12" formatCode="0">
                  <c:v>40</c:v>
                </c:pt>
                <c:pt idx="13" formatCode="0">
                  <c:v>36</c:v>
                </c:pt>
                <c:pt idx="14" formatCode="0">
                  <c:v>33</c:v>
                </c:pt>
                <c:pt idx="15" formatCode="0">
                  <c:v>29</c:v>
                </c:pt>
                <c:pt idx="16" formatCode="0">
                  <c:v>34</c:v>
                </c:pt>
                <c:pt idx="17" formatCode="0">
                  <c:v>33</c:v>
                </c:pt>
                <c:pt idx="18" formatCode="0">
                  <c:v>35</c:v>
                </c:pt>
                <c:pt idx="19" formatCode="0">
                  <c:v>32</c:v>
                </c:pt>
                <c:pt idx="20" formatCode="0">
                  <c:v>31</c:v>
                </c:pt>
                <c:pt idx="21" formatCode="0">
                  <c:v>33</c:v>
                </c:pt>
                <c:pt idx="22" formatCode="0">
                  <c:v>27</c:v>
                </c:pt>
                <c:pt idx="23" formatCode="0">
                  <c:v>26</c:v>
                </c:pt>
                <c:pt idx="24" formatCode="0">
                  <c:v>29</c:v>
                </c:pt>
                <c:pt idx="25" formatCode="0">
                  <c:v>28</c:v>
                </c:pt>
                <c:pt idx="26" formatCode="0">
                  <c:v>28</c:v>
                </c:pt>
                <c:pt idx="27" formatCode="0">
                  <c:v>28</c:v>
                </c:pt>
                <c:pt idx="28" formatCode="0">
                  <c:v>23</c:v>
                </c:pt>
                <c:pt idx="29" formatCode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36-4B93-80FF-525970627864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Sopiva</c:v>
                </c:pt>
              </c:strCache>
            </c:strRef>
          </c:tx>
          <c:spPr>
            <a:solidFill>
              <a:srgbClr val="B56BA3"/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  <c:pt idx="16">
                  <c:v>1999</c:v>
                </c:pt>
                <c:pt idx="17">
                  <c:v>1998</c:v>
                </c:pt>
                <c:pt idx="18">
                  <c:v>1997</c:v>
                </c:pt>
                <c:pt idx="19">
                  <c:v>1996</c:v>
                </c:pt>
                <c:pt idx="20">
                  <c:v>1995</c:v>
                </c:pt>
                <c:pt idx="21">
                  <c:v>1994</c:v>
                </c:pt>
                <c:pt idx="22">
                  <c:v>1993</c:v>
                </c:pt>
                <c:pt idx="23">
                  <c:v>1992</c:v>
                </c:pt>
                <c:pt idx="24">
                  <c:v>1991</c:v>
                </c:pt>
                <c:pt idx="25">
                  <c:v>1990</c:v>
                </c:pt>
                <c:pt idx="26">
                  <c:v>1989</c:v>
                </c:pt>
                <c:pt idx="27">
                  <c:v>1988</c:v>
                </c:pt>
                <c:pt idx="28">
                  <c:v>1987</c:v>
                </c:pt>
                <c:pt idx="29">
                  <c:v>1986</c:v>
                </c:pt>
              </c:strCache>
            </c:strRef>
          </c:cat>
          <c:val>
            <c:numRef>
              <c:f>Sheet1!$B$3:$AE$3</c:f>
              <c:numCache>
                <c:formatCode>General</c:formatCode>
                <c:ptCount val="30"/>
                <c:pt idx="0">
                  <c:v>29</c:v>
                </c:pt>
                <c:pt idx="1">
                  <c:v>25</c:v>
                </c:pt>
                <c:pt idx="2">
                  <c:v>23</c:v>
                </c:pt>
                <c:pt idx="3">
                  <c:v>29</c:v>
                </c:pt>
                <c:pt idx="4" formatCode="0">
                  <c:v>24</c:v>
                </c:pt>
                <c:pt idx="5" formatCode="0">
                  <c:v>25</c:v>
                </c:pt>
                <c:pt idx="6" formatCode="0">
                  <c:v>25</c:v>
                </c:pt>
                <c:pt idx="7" formatCode="0">
                  <c:v>27</c:v>
                </c:pt>
                <c:pt idx="8" formatCode="0">
                  <c:v>28</c:v>
                </c:pt>
                <c:pt idx="9" formatCode="0">
                  <c:v>29</c:v>
                </c:pt>
                <c:pt idx="10" formatCode="0">
                  <c:v>32</c:v>
                </c:pt>
                <c:pt idx="11" formatCode="0">
                  <c:v>26.3</c:v>
                </c:pt>
                <c:pt idx="12" formatCode="0">
                  <c:v>28.3</c:v>
                </c:pt>
                <c:pt idx="13" formatCode="0">
                  <c:v>25</c:v>
                </c:pt>
                <c:pt idx="14" formatCode="0">
                  <c:v>27.3</c:v>
                </c:pt>
                <c:pt idx="15" formatCode="0">
                  <c:v>25</c:v>
                </c:pt>
                <c:pt idx="16" formatCode="0">
                  <c:v>25</c:v>
                </c:pt>
                <c:pt idx="17" formatCode="0">
                  <c:v>27.3</c:v>
                </c:pt>
                <c:pt idx="18" formatCode="0">
                  <c:v>27</c:v>
                </c:pt>
                <c:pt idx="19" formatCode="0">
                  <c:v>28</c:v>
                </c:pt>
                <c:pt idx="20" formatCode="0">
                  <c:v>28</c:v>
                </c:pt>
                <c:pt idx="21" formatCode="0">
                  <c:v>28</c:v>
                </c:pt>
                <c:pt idx="22" formatCode="0">
                  <c:v>29</c:v>
                </c:pt>
                <c:pt idx="23" formatCode="0">
                  <c:v>28</c:v>
                </c:pt>
                <c:pt idx="24" formatCode="0">
                  <c:v>32</c:v>
                </c:pt>
                <c:pt idx="25" formatCode="0">
                  <c:v>27</c:v>
                </c:pt>
                <c:pt idx="26" formatCode="0">
                  <c:v>29</c:v>
                </c:pt>
                <c:pt idx="27" formatCode="0">
                  <c:v>29</c:v>
                </c:pt>
                <c:pt idx="28" formatCode="0">
                  <c:v>32</c:v>
                </c:pt>
                <c:pt idx="29" formatCode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36-4B93-80FF-52597062786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Eos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 algn="ctr">
                  <a:defRPr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  <c:pt idx="16">
                  <c:v>1999</c:v>
                </c:pt>
                <c:pt idx="17">
                  <c:v>1998</c:v>
                </c:pt>
                <c:pt idx="18">
                  <c:v>1997</c:v>
                </c:pt>
                <c:pt idx="19">
                  <c:v>1996</c:v>
                </c:pt>
                <c:pt idx="20">
                  <c:v>1995</c:v>
                </c:pt>
                <c:pt idx="21">
                  <c:v>1994</c:v>
                </c:pt>
                <c:pt idx="22">
                  <c:v>1993</c:v>
                </c:pt>
                <c:pt idx="23">
                  <c:v>1992</c:v>
                </c:pt>
                <c:pt idx="24">
                  <c:v>1991</c:v>
                </c:pt>
                <c:pt idx="25">
                  <c:v>1990</c:v>
                </c:pt>
                <c:pt idx="26">
                  <c:v>1989</c:v>
                </c:pt>
                <c:pt idx="27">
                  <c:v>1988</c:v>
                </c:pt>
                <c:pt idx="28">
                  <c:v>1987</c:v>
                </c:pt>
                <c:pt idx="29">
                  <c:v>1986</c:v>
                </c:pt>
              </c:strCache>
            </c:strRef>
          </c:cat>
          <c:val>
            <c:numRef>
              <c:f>Sheet1!$B$4:$AE$4</c:f>
              <c:numCache>
                <c:formatCode>General</c:formatCode>
                <c:ptCount val="30"/>
                <c:pt idx="0">
                  <c:v>6</c:v>
                </c:pt>
                <c:pt idx="1">
                  <c:v>6</c:v>
                </c:pt>
                <c:pt idx="2">
                  <c:v>8</c:v>
                </c:pt>
                <c:pt idx="3">
                  <c:v>8</c:v>
                </c:pt>
                <c:pt idx="4" formatCode="0">
                  <c:v>7</c:v>
                </c:pt>
                <c:pt idx="5" formatCode="0">
                  <c:v>4</c:v>
                </c:pt>
                <c:pt idx="6" formatCode="0">
                  <c:v>4</c:v>
                </c:pt>
                <c:pt idx="7" formatCode="0">
                  <c:v>5</c:v>
                </c:pt>
                <c:pt idx="8" formatCode="0">
                  <c:v>4</c:v>
                </c:pt>
                <c:pt idx="9" formatCode="0">
                  <c:v>6</c:v>
                </c:pt>
                <c:pt idx="10" formatCode="0">
                  <c:v>4.5</c:v>
                </c:pt>
                <c:pt idx="11" formatCode="0">
                  <c:v>5.3</c:v>
                </c:pt>
                <c:pt idx="12" formatCode="0">
                  <c:v>5.3</c:v>
                </c:pt>
                <c:pt idx="13" formatCode="0">
                  <c:v>4</c:v>
                </c:pt>
                <c:pt idx="14" formatCode="0">
                  <c:v>5.3</c:v>
                </c:pt>
                <c:pt idx="15" formatCode="0">
                  <c:v>5</c:v>
                </c:pt>
                <c:pt idx="16" formatCode="0">
                  <c:v>5</c:v>
                </c:pt>
                <c:pt idx="17" formatCode="0">
                  <c:v>6.3</c:v>
                </c:pt>
                <c:pt idx="18" formatCode="0">
                  <c:v>8</c:v>
                </c:pt>
                <c:pt idx="19" formatCode="0">
                  <c:v>7.5</c:v>
                </c:pt>
                <c:pt idx="20" formatCode="0">
                  <c:v>8</c:v>
                </c:pt>
                <c:pt idx="21" formatCode="0">
                  <c:v>7</c:v>
                </c:pt>
                <c:pt idx="22" formatCode="0">
                  <c:v>8</c:v>
                </c:pt>
                <c:pt idx="23" formatCode="0">
                  <c:v>8</c:v>
                </c:pt>
                <c:pt idx="24" formatCode="0">
                  <c:v>7</c:v>
                </c:pt>
                <c:pt idx="25" formatCode="0">
                  <c:v>7</c:v>
                </c:pt>
                <c:pt idx="26" formatCode="0">
                  <c:v>8</c:v>
                </c:pt>
                <c:pt idx="27" formatCode="0">
                  <c:v>9</c:v>
                </c:pt>
                <c:pt idx="28" formatCode="0">
                  <c:v>7.5</c:v>
                </c:pt>
                <c:pt idx="29" formatCode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36-4B93-80FF-525970627864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Vähentää</c:v>
                </c:pt>
              </c:strCache>
            </c:strRef>
          </c:tx>
          <c:spPr>
            <a:solidFill>
              <a:srgbClr val="FDB400"/>
            </a:solidFill>
            <a:ln w="11750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  <c:pt idx="16">
                  <c:v>1999</c:v>
                </c:pt>
                <c:pt idx="17">
                  <c:v>1998</c:v>
                </c:pt>
                <c:pt idx="18">
                  <c:v>1997</c:v>
                </c:pt>
                <c:pt idx="19">
                  <c:v>1996</c:v>
                </c:pt>
                <c:pt idx="20">
                  <c:v>1995</c:v>
                </c:pt>
                <c:pt idx="21">
                  <c:v>1994</c:v>
                </c:pt>
                <c:pt idx="22">
                  <c:v>1993</c:v>
                </c:pt>
                <c:pt idx="23">
                  <c:v>1992</c:v>
                </c:pt>
                <c:pt idx="24">
                  <c:v>1991</c:v>
                </c:pt>
                <c:pt idx="25">
                  <c:v>1990</c:v>
                </c:pt>
                <c:pt idx="26">
                  <c:v>1989</c:v>
                </c:pt>
                <c:pt idx="27">
                  <c:v>1988</c:v>
                </c:pt>
                <c:pt idx="28">
                  <c:v>1987</c:v>
                </c:pt>
                <c:pt idx="29">
                  <c:v>1986</c:v>
                </c:pt>
              </c:strCache>
            </c:strRef>
          </c:cat>
          <c:val>
            <c:numRef>
              <c:f>Sheet1!$B$5:$AE$5</c:f>
              <c:numCache>
                <c:formatCode>General</c:formatCode>
                <c:ptCount val="30"/>
                <c:pt idx="0">
                  <c:v>36</c:v>
                </c:pt>
                <c:pt idx="1">
                  <c:v>37</c:v>
                </c:pt>
                <c:pt idx="2">
                  <c:v>33</c:v>
                </c:pt>
                <c:pt idx="3">
                  <c:v>29</c:v>
                </c:pt>
                <c:pt idx="4" formatCode="0">
                  <c:v>35</c:v>
                </c:pt>
                <c:pt idx="5" formatCode="0">
                  <c:v>42</c:v>
                </c:pt>
                <c:pt idx="6" formatCode="0">
                  <c:v>26</c:v>
                </c:pt>
                <c:pt idx="7" formatCode="0">
                  <c:v>25</c:v>
                </c:pt>
                <c:pt idx="8" formatCode="0">
                  <c:v>25</c:v>
                </c:pt>
                <c:pt idx="9" formatCode="0">
                  <c:v>23</c:v>
                </c:pt>
                <c:pt idx="10" formatCode="0">
                  <c:v>23.5</c:v>
                </c:pt>
                <c:pt idx="11" formatCode="0">
                  <c:v>27.3</c:v>
                </c:pt>
                <c:pt idx="12" formatCode="0">
                  <c:v>26.3</c:v>
                </c:pt>
                <c:pt idx="13" formatCode="0">
                  <c:v>35</c:v>
                </c:pt>
                <c:pt idx="14" formatCode="0">
                  <c:v>34.299999999999997</c:v>
                </c:pt>
                <c:pt idx="15" formatCode="0">
                  <c:v>41</c:v>
                </c:pt>
                <c:pt idx="16" formatCode="0">
                  <c:v>36</c:v>
                </c:pt>
                <c:pt idx="17" formatCode="0">
                  <c:v>33.299999999999997</c:v>
                </c:pt>
                <c:pt idx="18" formatCode="0">
                  <c:v>30</c:v>
                </c:pt>
                <c:pt idx="19" formatCode="0">
                  <c:v>32.5</c:v>
                </c:pt>
                <c:pt idx="20" formatCode="0">
                  <c:v>33</c:v>
                </c:pt>
                <c:pt idx="21" formatCode="0">
                  <c:v>32</c:v>
                </c:pt>
                <c:pt idx="22" formatCode="0">
                  <c:v>36</c:v>
                </c:pt>
                <c:pt idx="23" formatCode="0">
                  <c:v>38</c:v>
                </c:pt>
                <c:pt idx="24" formatCode="0">
                  <c:v>32</c:v>
                </c:pt>
                <c:pt idx="25" formatCode="0">
                  <c:v>38</c:v>
                </c:pt>
                <c:pt idx="26" formatCode="0">
                  <c:v>35</c:v>
                </c:pt>
                <c:pt idx="27" formatCode="0">
                  <c:v>34</c:v>
                </c:pt>
                <c:pt idx="28" formatCode="0">
                  <c:v>37.5</c:v>
                </c:pt>
                <c:pt idx="29" formatCode="0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36-4B93-80FF-5259706278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42334848"/>
        <c:axId val="42377600"/>
      </c:barChart>
      <c:catAx>
        <c:axId val="42334848"/>
        <c:scaling>
          <c:orientation val="maxMin"/>
        </c:scaling>
        <c:delete val="0"/>
        <c:axPos val="l"/>
        <c:numFmt formatCode="#,##0.00\ \€;[Red]\-#,##0.00\ \€" sourceLinked="0"/>
        <c:majorTickMark val="out"/>
        <c:minorTickMark val="none"/>
        <c:tickLblPos val="low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i-FI"/>
          </a:p>
        </c:txPr>
        <c:crossAx val="4237760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42377600"/>
        <c:scaling>
          <c:orientation val="minMax"/>
          <c:max val="100"/>
          <c:min val="0"/>
        </c:scaling>
        <c:delete val="0"/>
        <c:axPos val="b"/>
        <c:majorGridlines>
          <c:spPr>
            <a:ln w="11731">
              <a:solidFill>
                <a:srgbClr val="969696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fi-FI"/>
          </a:p>
        </c:txPr>
        <c:crossAx val="42334848"/>
        <c:crosses val="max"/>
        <c:crossBetween val="between"/>
        <c:majorUnit val="20"/>
        <c:minorUnit val="20"/>
      </c:valAx>
      <c:spPr>
        <a:noFill/>
        <a:ln w="11731">
          <a:solidFill>
            <a:srgbClr val="969696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6048773029585054"/>
          <c:y val="2.5996375253807885E-3"/>
          <c:w val="0.64627792076152291"/>
          <c:h val="4.2419153999021832E-2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fi-FI" sz="1100" b="0" i="0" u="none" strike="noStrike" kern="1200" baseline="0">
          <a:solidFill>
            <a:srgbClr val="000000"/>
          </a:solidFill>
          <a:latin typeface="Calibri" pitchFamily="34" charset="0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197878177849509"/>
          <c:y val="5.2612792141334061E-2"/>
          <c:w val="0.52153108693128558"/>
          <c:h val="0.87265782886265442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Hyvin luotettava</c:v>
                </c:pt>
              </c:strCache>
            </c:strRef>
          </c:tx>
          <c:spPr>
            <a:solidFill>
              <a:srgbClr val="83216A"/>
            </a:solidFill>
            <a:ln w="11731">
              <a:noFill/>
              <a:prstDash val="solid"/>
            </a:ln>
          </c:spPr>
          <c:invertIfNegative val="0"/>
          <c:dLbls>
            <c:numFmt formatCode="#,##0" sourceLinked="0"/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Sheet1!$B$1:$Q$1</c:f>
              <c:strCache>
                <c:ptCount val="16"/>
                <c:pt idx="0">
                  <c:v>Säteilyturvakeskus (STUK)</c:v>
                </c:pt>
                <c:pt idx="1">
                  <c:v>Energia-alan tutkijat/tutkimuslaitokset</c:v>
                </c:pt>
                <c:pt idx="2">
                  <c:v>Ympäristöministeriö</c:v>
                </c:pt>
                <c:pt idx="3">
                  <c:v>Työ- ja elinkeinoministeriö/sen energia-osasto</c:v>
                </c:pt>
                <c:pt idx="4">
                  <c:v>Energiamarkkinavirasto</c:v>
                </c:pt>
                <c:pt idx="5">
                  <c:v>YLE/ Yleisradion tv- ja radio-ohjelmat</c:v>
                </c:pt>
                <c:pt idx="6">
                  <c:v>WWF (Maailman luonnonsäätiö)</c:v>
                </c:pt>
                <c:pt idx="7">
                  <c:v>Sanomalehti/-lehdet, joita tavallisimmin luette</c:v>
                </c:pt>
                <c:pt idx="8">
                  <c:v>Energia-alan järjestöt (Energiateollisuus ry. ym.)</c:v>
                </c:pt>
                <c:pt idx="9">
                  <c:v>Suomen Luonnonsuojeluliitto ry.</c:v>
                </c:pt>
                <c:pt idx="10">
                  <c:v>EU:n ympäristöviranomaiset ja -elimet</c:v>
                </c:pt>
                <c:pt idx="11">
                  <c:v>Metsäteollisuus, vientiteollisuus</c:v>
                </c:pt>
                <c:pt idx="12">
                  <c:v>Energia- ja sähköyhtiöt (yleisesti ottaen)</c:v>
                </c:pt>
                <c:pt idx="13">
                  <c:v>Ympäristö- ja luonnonsuojelujärjestöt yleensä</c:v>
                </c:pt>
                <c:pt idx="14">
                  <c:v>Greenpeace</c:v>
                </c:pt>
                <c:pt idx="15">
                  <c:v>Maan hallitus/johtavat poliitikot</c:v>
                </c:pt>
              </c:strCache>
            </c:strRef>
          </c:cat>
          <c:val>
            <c:numRef>
              <c:f>Sheet1!$B$2:$Q$2</c:f>
              <c:numCache>
                <c:formatCode>General</c:formatCode>
                <c:ptCount val="16"/>
                <c:pt idx="0">
                  <c:v>32</c:v>
                </c:pt>
                <c:pt idx="1">
                  <c:v>22</c:v>
                </c:pt>
                <c:pt idx="2">
                  <c:v>16</c:v>
                </c:pt>
                <c:pt idx="3">
                  <c:v>12</c:v>
                </c:pt>
                <c:pt idx="4">
                  <c:v>8</c:v>
                </c:pt>
                <c:pt idx="5">
                  <c:v>9</c:v>
                </c:pt>
                <c:pt idx="6">
                  <c:v>14</c:v>
                </c:pt>
                <c:pt idx="7">
                  <c:v>4</c:v>
                </c:pt>
                <c:pt idx="8">
                  <c:v>6</c:v>
                </c:pt>
                <c:pt idx="9">
                  <c:v>12</c:v>
                </c:pt>
                <c:pt idx="10">
                  <c:v>6</c:v>
                </c:pt>
                <c:pt idx="11">
                  <c:v>4</c:v>
                </c:pt>
                <c:pt idx="12">
                  <c:v>3</c:v>
                </c:pt>
                <c:pt idx="13">
                  <c:v>9</c:v>
                </c:pt>
                <c:pt idx="14">
                  <c:v>7</c:v>
                </c:pt>
                <c:pt idx="1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12-40C8-A326-2E4CB792C854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Melko luotettava</c:v>
                </c:pt>
              </c:strCache>
            </c:strRef>
          </c:tx>
          <c:spPr>
            <a:solidFill>
              <a:srgbClr val="B56BA3"/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Sheet1!$B$1:$Q$1</c:f>
              <c:strCache>
                <c:ptCount val="16"/>
                <c:pt idx="0">
                  <c:v>Säteilyturvakeskus (STUK)</c:v>
                </c:pt>
                <c:pt idx="1">
                  <c:v>Energia-alan tutkijat/tutkimuslaitokset</c:v>
                </c:pt>
                <c:pt idx="2">
                  <c:v>Ympäristöministeriö</c:v>
                </c:pt>
                <c:pt idx="3">
                  <c:v>Työ- ja elinkeinoministeriö/sen energia-osasto</c:v>
                </c:pt>
                <c:pt idx="4">
                  <c:v>Energiamarkkinavirasto</c:v>
                </c:pt>
                <c:pt idx="5">
                  <c:v>YLE/ Yleisradion tv- ja radio-ohjelmat</c:v>
                </c:pt>
                <c:pt idx="6">
                  <c:v>WWF (Maailman luonnonsäätiö)</c:v>
                </c:pt>
                <c:pt idx="7">
                  <c:v>Sanomalehti/-lehdet, joita tavallisimmin luette</c:v>
                </c:pt>
                <c:pt idx="8">
                  <c:v>Energia-alan järjestöt (Energiateollisuus ry. ym.)</c:v>
                </c:pt>
                <c:pt idx="9">
                  <c:v>Suomen Luonnonsuojeluliitto ry.</c:v>
                </c:pt>
                <c:pt idx="10">
                  <c:v>EU:n ympäristöviranomaiset ja -elimet</c:v>
                </c:pt>
                <c:pt idx="11">
                  <c:v>Metsäteollisuus, vientiteollisuus</c:v>
                </c:pt>
                <c:pt idx="12">
                  <c:v>Energia- ja sähköyhtiöt (yleisesti ottaen)</c:v>
                </c:pt>
                <c:pt idx="13">
                  <c:v>Ympäristö- ja luonnonsuojelujärjestöt yleensä</c:v>
                </c:pt>
                <c:pt idx="14">
                  <c:v>Greenpeace</c:v>
                </c:pt>
                <c:pt idx="15">
                  <c:v>Maan hallitus/johtavat poliitikot</c:v>
                </c:pt>
              </c:strCache>
            </c:strRef>
          </c:cat>
          <c:val>
            <c:numRef>
              <c:f>Sheet1!$B$3:$Q$3</c:f>
              <c:numCache>
                <c:formatCode>General</c:formatCode>
                <c:ptCount val="16"/>
                <c:pt idx="0">
                  <c:v>48</c:v>
                </c:pt>
                <c:pt idx="1">
                  <c:v>51</c:v>
                </c:pt>
                <c:pt idx="2">
                  <c:v>57</c:v>
                </c:pt>
                <c:pt idx="3">
                  <c:v>55</c:v>
                </c:pt>
                <c:pt idx="4">
                  <c:v>42</c:v>
                </c:pt>
                <c:pt idx="5">
                  <c:v>47</c:v>
                </c:pt>
                <c:pt idx="6">
                  <c:v>41</c:v>
                </c:pt>
                <c:pt idx="7">
                  <c:v>47</c:v>
                </c:pt>
                <c:pt idx="8">
                  <c:v>42</c:v>
                </c:pt>
                <c:pt idx="9">
                  <c:v>38</c:v>
                </c:pt>
                <c:pt idx="10">
                  <c:v>41</c:v>
                </c:pt>
                <c:pt idx="11">
                  <c:v>40</c:v>
                </c:pt>
                <c:pt idx="12">
                  <c:v>45</c:v>
                </c:pt>
                <c:pt idx="13">
                  <c:v>34</c:v>
                </c:pt>
                <c:pt idx="14">
                  <c:v>25</c:v>
                </c:pt>
                <c:pt idx="15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12-40C8-A326-2E4CB792C85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Eos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 algn="ctr">
                  <a:defRPr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Sheet1!$B$1:$Q$1</c:f>
              <c:strCache>
                <c:ptCount val="16"/>
                <c:pt idx="0">
                  <c:v>Säteilyturvakeskus (STUK)</c:v>
                </c:pt>
                <c:pt idx="1">
                  <c:v>Energia-alan tutkijat/tutkimuslaitokset</c:v>
                </c:pt>
                <c:pt idx="2">
                  <c:v>Ympäristöministeriö</c:v>
                </c:pt>
                <c:pt idx="3">
                  <c:v>Työ- ja elinkeinoministeriö/sen energia-osasto</c:v>
                </c:pt>
                <c:pt idx="4">
                  <c:v>Energiamarkkinavirasto</c:v>
                </c:pt>
                <c:pt idx="5">
                  <c:v>YLE/ Yleisradion tv- ja radio-ohjelmat</c:v>
                </c:pt>
                <c:pt idx="6">
                  <c:v>WWF (Maailman luonnonsäätiö)</c:v>
                </c:pt>
                <c:pt idx="7">
                  <c:v>Sanomalehti/-lehdet, joita tavallisimmin luette</c:v>
                </c:pt>
                <c:pt idx="8">
                  <c:v>Energia-alan järjestöt (Energiateollisuus ry. ym.)</c:v>
                </c:pt>
                <c:pt idx="9">
                  <c:v>Suomen Luonnonsuojeluliitto ry.</c:v>
                </c:pt>
                <c:pt idx="10">
                  <c:v>EU:n ympäristöviranomaiset ja -elimet</c:v>
                </c:pt>
                <c:pt idx="11">
                  <c:v>Metsäteollisuus, vientiteollisuus</c:v>
                </c:pt>
                <c:pt idx="12">
                  <c:v>Energia- ja sähköyhtiöt (yleisesti ottaen)</c:v>
                </c:pt>
                <c:pt idx="13">
                  <c:v>Ympäristö- ja luonnonsuojelujärjestöt yleensä</c:v>
                </c:pt>
                <c:pt idx="14">
                  <c:v>Greenpeace</c:v>
                </c:pt>
                <c:pt idx="15">
                  <c:v>Maan hallitus/johtavat poliitikot</c:v>
                </c:pt>
              </c:strCache>
            </c:strRef>
          </c:cat>
          <c:val>
            <c:numRef>
              <c:f>Sheet1!$B$4:$Q$4</c:f>
              <c:numCache>
                <c:formatCode>General</c:formatCode>
                <c:ptCount val="16"/>
                <c:pt idx="0">
                  <c:v>10</c:v>
                </c:pt>
                <c:pt idx="1">
                  <c:v>12</c:v>
                </c:pt>
                <c:pt idx="2">
                  <c:v>10</c:v>
                </c:pt>
                <c:pt idx="3">
                  <c:v>13</c:v>
                </c:pt>
                <c:pt idx="4">
                  <c:v>28</c:v>
                </c:pt>
                <c:pt idx="5">
                  <c:v>14</c:v>
                </c:pt>
                <c:pt idx="6">
                  <c:v>12</c:v>
                </c:pt>
                <c:pt idx="7">
                  <c:v>18</c:v>
                </c:pt>
                <c:pt idx="8">
                  <c:v>22</c:v>
                </c:pt>
                <c:pt idx="9">
                  <c:v>12</c:v>
                </c:pt>
                <c:pt idx="10">
                  <c:v>15</c:v>
                </c:pt>
                <c:pt idx="11">
                  <c:v>20</c:v>
                </c:pt>
                <c:pt idx="12">
                  <c:v>11</c:v>
                </c:pt>
                <c:pt idx="13">
                  <c:v>15</c:v>
                </c:pt>
                <c:pt idx="14">
                  <c:v>15</c:v>
                </c:pt>
                <c:pt idx="1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12-40C8-A326-2E4CB792C854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Melko epäluotettava</c:v>
                </c:pt>
              </c:strCache>
            </c:strRef>
          </c:tx>
          <c:spPr>
            <a:solidFill>
              <a:srgbClr val="FDB400"/>
            </a:solidFill>
            <a:ln w="11750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Sheet1!$B$1:$Q$1</c:f>
              <c:strCache>
                <c:ptCount val="16"/>
                <c:pt idx="0">
                  <c:v>Säteilyturvakeskus (STUK)</c:v>
                </c:pt>
                <c:pt idx="1">
                  <c:v>Energia-alan tutkijat/tutkimuslaitokset</c:v>
                </c:pt>
                <c:pt idx="2">
                  <c:v>Ympäristöministeriö</c:v>
                </c:pt>
                <c:pt idx="3">
                  <c:v>Työ- ja elinkeinoministeriö/sen energia-osasto</c:v>
                </c:pt>
                <c:pt idx="4">
                  <c:v>Energiamarkkinavirasto</c:v>
                </c:pt>
                <c:pt idx="5">
                  <c:v>YLE/ Yleisradion tv- ja radio-ohjelmat</c:v>
                </c:pt>
                <c:pt idx="6">
                  <c:v>WWF (Maailman luonnonsäätiö)</c:v>
                </c:pt>
                <c:pt idx="7">
                  <c:v>Sanomalehti/-lehdet, joita tavallisimmin luette</c:v>
                </c:pt>
                <c:pt idx="8">
                  <c:v>Energia-alan järjestöt (Energiateollisuus ry. ym.)</c:v>
                </c:pt>
                <c:pt idx="9">
                  <c:v>Suomen Luonnonsuojeluliitto ry.</c:v>
                </c:pt>
                <c:pt idx="10">
                  <c:v>EU:n ympäristöviranomaiset ja -elimet</c:v>
                </c:pt>
                <c:pt idx="11">
                  <c:v>Metsäteollisuus, vientiteollisuus</c:v>
                </c:pt>
                <c:pt idx="12">
                  <c:v>Energia- ja sähköyhtiöt (yleisesti ottaen)</c:v>
                </c:pt>
                <c:pt idx="13">
                  <c:v>Ympäristö- ja luonnonsuojelujärjestöt yleensä</c:v>
                </c:pt>
                <c:pt idx="14">
                  <c:v>Greenpeace</c:v>
                </c:pt>
                <c:pt idx="15">
                  <c:v>Maan hallitus/johtavat poliitikot</c:v>
                </c:pt>
              </c:strCache>
            </c:strRef>
          </c:cat>
          <c:val>
            <c:numRef>
              <c:f>Sheet1!$B$5:$Q$5</c:f>
              <c:numCache>
                <c:formatCode>General</c:formatCode>
                <c:ptCount val="16"/>
                <c:pt idx="0">
                  <c:v>7</c:v>
                </c:pt>
                <c:pt idx="1">
                  <c:v>12</c:v>
                </c:pt>
                <c:pt idx="2">
                  <c:v>12</c:v>
                </c:pt>
                <c:pt idx="3">
                  <c:v>15</c:v>
                </c:pt>
                <c:pt idx="4">
                  <c:v>17</c:v>
                </c:pt>
                <c:pt idx="5">
                  <c:v>20</c:v>
                </c:pt>
                <c:pt idx="6">
                  <c:v>21</c:v>
                </c:pt>
                <c:pt idx="7">
                  <c:v>24</c:v>
                </c:pt>
                <c:pt idx="8">
                  <c:v>22</c:v>
                </c:pt>
                <c:pt idx="9">
                  <c:v>23</c:v>
                </c:pt>
                <c:pt idx="10">
                  <c:v>28</c:v>
                </c:pt>
                <c:pt idx="11">
                  <c:v>28</c:v>
                </c:pt>
                <c:pt idx="12">
                  <c:v>31</c:v>
                </c:pt>
                <c:pt idx="13">
                  <c:v>26</c:v>
                </c:pt>
                <c:pt idx="14">
                  <c:v>24</c:v>
                </c:pt>
                <c:pt idx="15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12-40C8-A326-2E4CB792C854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Hyvin epäluotettava</c:v>
                </c:pt>
              </c:strCache>
            </c:strRef>
          </c:tx>
          <c:spPr>
            <a:solidFill>
              <a:srgbClr val="DC59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Sheet1!$B$1:$Q$1</c:f>
              <c:strCache>
                <c:ptCount val="16"/>
                <c:pt idx="0">
                  <c:v>Säteilyturvakeskus (STUK)</c:v>
                </c:pt>
                <c:pt idx="1">
                  <c:v>Energia-alan tutkijat/tutkimuslaitokset</c:v>
                </c:pt>
                <c:pt idx="2">
                  <c:v>Ympäristöministeriö</c:v>
                </c:pt>
                <c:pt idx="3">
                  <c:v>Työ- ja elinkeinoministeriö/sen energia-osasto</c:v>
                </c:pt>
                <c:pt idx="4">
                  <c:v>Energiamarkkinavirasto</c:v>
                </c:pt>
                <c:pt idx="5">
                  <c:v>YLE/ Yleisradion tv- ja radio-ohjelmat</c:v>
                </c:pt>
                <c:pt idx="6">
                  <c:v>WWF (Maailman luonnonsäätiö)</c:v>
                </c:pt>
                <c:pt idx="7">
                  <c:v>Sanomalehti/-lehdet, joita tavallisimmin luette</c:v>
                </c:pt>
                <c:pt idx="8">
                  <c:v>Energia-alan järjestöt (Energiateollisuus ry. ym.)</c:v>
                </c:pt>
                <c:pt idx="9">
                  <c:v>Suomen Luonnonsuojeluliitto ry.</c:v>
                </c:pt>
                <c:pt idx="10">
                  <c:v>EU:n ympäristöviranomaiset ja -elimet</c:v>
                </c:pt>
                <c:pt idx="11">
                  <c:v>Metsäteollisuus, vientiteollisuus</c:v>
                </c:pt>
                <c:pt idx="12">
                  <c:v>Energia- ja sähköyhtiöt (yleisesti ottaen)</c:v>
                </c:pt>
                <c:pt idx="13">
                  <c:v>Ympäristö- ja luonnonsuojelujärjestöt yleensä</c:v>
                </c:pt>
                <c:pt idx="14">
                  <c:v>Greenpeace</c:v>
                </c:pt>
                <c:pt idx="15">
                  <c:v>Maan hallitus/johtavat poliitikot</c:v>
                </c:pt>
              </c:strCache>
            </c:strRef>
          </c:cat>
          <c:val>
            <c:numRef>
              <c:f>Sheet1!$B$6:$Q$6</c:f>
              <c:numCache>
                <c:formatCode>General</c:formatCode>
                <c:ptCount val="16"/>
                <c:pt idx="0">
                  <c:v>3</c:v>
                </c:pt>
                <c:pt idx="1">
                  <c:v>3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10</c:v>
                </c:pt>
                <c:pt idx="6">
                  <c:v>12</c:v>
                </c:pt>
                <c:pt idx="7">
                  <c:v>7</c:v>
                </c:pt>
                <c:pt idx="8">
                  <c:v>8</c:v>
                </c:pt>
                <c:pt idx="9">
                  <c:v>15</c:v>
                </c:pt>
                <c:pt idx="10">
                  <c:v>10</c:v>
                </c:pt>
                <c:pt idx="11">
                  <c:v>8</c:v>
                </c:pt>
                <c:pt idx="12">
                  <c:v>10</c:v>
                </c:pt>
                <c:pt idx="13">
                  <c:v>16</c:v>
                </c:pt>
                <c:pt idx="14">
                  <c:v>29</c:v>
                </c:pt>
                <c:pt idx="15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712-40C8-A326-2E4CB792C8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76904320"/>
        <c:axId val="76905856"/>
      </c:barChart>
      <c:catAx>
        <c:axId val="76904320"/>
        <c:scaling>
          <c:orientation val="maxMin"/>
        </c:scaling>
        <c:delete val="0"/>
        <c:axPos val="l"/>
        <c:numFmt formatCode="#,##0.00\ \€;[Red]\-#,##0.00\ \€" sourceLinked="0"/>
        <c:majorTickMark val="out"/>
        <c:minorTickMark val="none"/>
        <c:tickLblPos val="low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050"/>
            </a:pPr>
            <a:endParaRPr lang="fi-FI"/>
          </a:p>
        </c:txPr>
        <c:crossAx val="7690585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76905856"/>
        <c:scaling>
          <c:orientation val="minMax"/>
          <c:max val="100"/>
          <c:min val="0"/>
        </c:scaling>
        <c:delete val="0"/>
        <c:axPos val="b"/>
        <c:majorGridlines>
          <c:spPr>
            <a:ln w="11731">
              <a:solidFill>
                <a:srgbClr val="969696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fi-FI"/>
          </a:p>
        </c:txPr>
        <c:crossAx val="76904320"/>
        <c:crosses val="max"/>
        <c:crossBetween val="between"/>
        <c:majorUnit val="20"/>
        <c:minorUnit val="20"/>
      </c:valAx>
      <c:spPr>
        <a:noFill/>
        <a:ln w="11731">
          <a:solidFill>
            <a:srgbClr val="969696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9144781659574109"/>
          <c:y val="2.5996375253807885E-3"/>
          <c:w val="0.78266221576671857"/>
          <c:h val="4.7641115730981308E-2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fi-FI" sz="1100" b="0" i="0" u="none" strike="noStrike" kern="1200" baseline="0">
          <a:solidFill>
            <a:srgbClr val="000000"/>
          </a:solidFill>
          <a:latin typeface="Calibri" pitchFamily="34" charset="0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728415527007065"/>
          <c:y val="5.2596365485051082E-2"/>
          <c:w val="0.52987716995901757"/>
          <c:h val="0.85706010030989854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83216A"/>
            </a:solidFill>
            <a:ln w="11731">
              <a:noFill/>
              <a:prstDash val="solid"/>
            </a:ln>
          </c:spPr>
          <c:invertIfNegative val="0"/>
          <c:dLbls>
            <c:numFmt formatCode="#,##0" sourceLinked="0"/>
            <c:spPr>
              <a:noFill/>
              <a:ln w="2346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Sheet1!$A$2:$A$25</c:f>
              <c:strCache>
                <c:ptCount val="24"/>
                <c:pt idx="0">
                  <c:v>SUKUPUOLI</c:v>
                </c:pt>
                <c:pt idx="1">
                  <c:v>Nainen</c:v>
                </c:pt>
                <c:pt idx="2">
                  <c:v>Mies</c:v>
                </c:pt>
                <c:pt idx="3">
                  <c:v>IKÄRYHMÄ</c:v>
                </c:pt>
                <c:pt idx="4">
                  <c:v>18 - 25 vuotta</c:v>
                </c:pt>
                <c:pt idx="5">
                  <c:v>26 - 35 vuotta</c:v>
                </c:pt>
                <c:pt idx="6">
                  <c:v>36 - 45 vuotta</c:v>
                </c:pt>
                <c:pt idx="7">
                  <c:v>46 - 55 vuotta</c:v>
                </c:pt>
                <c:pt idx="8">
                  <c:v>56 - 65 vuotta</c:v>
                </c:pt>
                <c:pt idx="9">
                  <c:v>Yli 65 vuotta</c:v>
                </c:pt>
                <c:pt idx="10">
                  <c:v>ASUINPAIKKA</c:v>
                </c:pt>
                <c:pt idx="11">
                  <c:v>Helsinki</c:v>
                </c:pt>
                <c:pt idx="12">
                  <c:v>Espoo, Vantaa, Kauniainen</c:v>
                </c:pt>
                <c:pt idx="13">
                  <c:v>Tampere</c:v>
                </c:pt>
                <c:pt idx="14">
                  <c:v>Turku</c:v>
                </c:pt>
                <c:pt idx="15">
                  <c:v>Muu yli 50.000 as. kaupunki</c:v>
                </c:pt>
                <c:pt idx="16">
                  <c:v>Alle 50.000 as. kaupunki</c:v>
                </c:pt>
                <c:pt idx="17">
                  <c:v>Maalaiskunta</c:v>
                </c:pt>
                <c:pt idx="18">
                  <c:v>KOULUTUS</c:v>
                </c:pt>
                <c:pt idx="19">
                  <c:v>Ei ammatillista koulutusta</c:v>
                </c:pt>
                <c:pt idx="20">
                  <c:v>Ammattikurssi, muu lyhyt ammattikoulutus</c:v>
                </c:pt>
                <c:pt idx="21">
                  <c:v>Ammattikoulu, kouluasteen amm. tutkinto</c:v>
                </c:pt>
                <c:pt idx="22">
                  <c:v>Opistotutkinto, ammattikorkeakoulu</c:v>
                </c:pt>
                <c:pt idx="23">
                  <c:v>Yliopisto- tai tiedekorkeakoulututkinto</c:v>
                </c:pt>
              </c:strCache>
            </c:strRef>
          </c:cat>
          <c:val>
            <c:numRef>
              <c:f>Sheet1!$B$2:$B$25</c:f>
              <c:numCache>
                <c:formatCode>General</c:formatCode>
                <c:ptCount val="24"/>
                <c:pt idx="1">
                  <c:v>51</c:v>
                </c:pt>
                <c:pt idx="2">
                  <c:v>49</c:v>
                </c:pt>
                <c:pt idx="4">
                  <c:v>12</c:v>
                </c:pt>
                <c:pt idx="5">
                  <c:v>16</c:v>
                </c:pt>
                <c:pt idx="6">
                  <c:v>15</c:v>
                </c:pt>
                <c:pt idx="7">
                  <c:v>17</c:v>
                </c:pt>
                <c:pt idx="8">
                  <c:v>17</c:v>
                </c:pt>
                <c:pt idx="9">
                  <c:v>23</c:v>
                </c:pt>
                <c:pt idx="11">
                  <c:v>12</c:v>
                </c:pt>
                <c:pt idx="12">
                  <c:v>10</c:v>
                </c:pt>
                <c:pt idx="13">
                  <c:v>6</c:v>
                </c:pt>
                <c:pt idx="14">
                  <c:v>5</c:v>
                </c:pt>
                <c:pt idx="15">
                  <c:v>29</c:v>
                </c:pt>
                <c:pt idx="16">
                  <c:v>20</c:v>
                </c:pt>
                <c:pt idx="17">
                  <c:v>18</c:v>
                </c:pt>
                <c:pt idx="19">
                  <c:v>11</c:v>
                </c:pt>
                <c:pt idx="20">
                  <c:v>4</c:v>
                </c:pt>
                <c:pt idx="21">
                  <c:v>20</c:v>
                </c:pt>
                <c:pt idx="22">
                  <c:v>36</c:v>
                </c:pt>
                <c:pt idx="2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5D-42F1-9A44-0ACFDEB73F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43686144"/>
        <c:axId val="77640832"/>
      </c:barChart>
      <c:catAx>
        <c:axId val="43686144"/>
        <c:scaling>
          <c:orientation val="maxMin"/>
        </c:scaling>
        <c:delete val="0"/>
        <c:axPos val="l"/>
        <c:numFmt formatCode="#,##0.00\ \€;[Red]\-#,##0.00\ \€" sourceLinked="0"/>
        <c:majorTickMark val="out"/>
        <c:minorTickMark val="none"/>
        <c:tickLblPos val="low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i-FI"/>
          </a:p>
        </c:txPr>
        <c:crossAx val="7764083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77640832"/>
        <c:scaling>
          <c:orientation val="minMax"/>
          <c:max val="100"/>
          <c:min val="0"/>
        </c:scaling>
        <c:delete val="0"/>
        <c:axPos val="b"/>
        <c:majorGridlines>
          <c:spPr>
            <a:ln w="11731">
              <a:solidFill>
                <a:srgbClr val="969696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fi-FI"/>
          </a:p>
        </c:txPr>
        <c:crossAx val="43686144"/>
        <c:crosses val="max"/>
        <c:crossBetween val="between"/>
        <c:majorUnit val="20"/>
        <c:minorUnit val="20"/>
      </c:valAx>
      <c:spPr>
        <a:noFill/>
        <a:ln w="11731">
          <a:solidFill>
            <a:srgbClr val="969696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fi-FI" sz="1100" b="0" i="0" u="none" strike="noStrike" kern="1200" baseline="0">
          <a:solidFill>
            <a:srgbClr val="000000"/>
          </a:solidFill>
          <a:latin typeface="Calibri" pitchFamily="34" charset="0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197878177849409"/>
          <c:y val="5.261279214133395E-2"/>
          <c:w val="0.52153108693128558"/>
          <c:h val="0.87265782886265442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Täysin samaa mieltä</c:v>
                </c:pt>
              </c:strCache>
            </c:strRef>
          </c:tx>
          <c:spPr>
            <a:solidFill>
              <a:srgbClr val="83216A"/>
            </a:solidFill>
            <a:ln w="11731">
              <a:noFill/>
              <a:prstDash val="solid"/>
            </a:ln>
          </c:spPr>
          <c:invertIfNegative val="0"/>
          <c:dLbls>
            <c:numFmt formatCode="#,##0" sourceLinked="0"/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Sheet1!$B$1:$J$1</c:f>
              <c:strCache>
                <c:ptCount val="9"/>
                <c:pt idx="0">
                  <c:v>Syksy 2016</c:v>
                </c:pt>
                <c:pt idx="1">
                  <c:v>Syksy 2015</c:v>
                </c:pt>
                <c:pt idx="2">
                  <c:v>Syksy 2014</c:v>
                </c:pt>
                <c:pt idx="3">
                  <c:v>Syksy 2013</c:v>
                </c:pt>
                <c:pt idx="4">
                  <c:v>Syksy 2012</c:v>
                </c:pt>
                <c:pt idx="5">
                  <c:v>Kevät 2011</c:v>
                </c:pt>
                <c:pt idx="6">
                  <c:v>Syksy 2008</c:v>
                </c:pt>
                <c:pt idx="7">
                  <c:v>Syksy 2007</c:v>
                </c:pt>
                <c:pt idx="8">
                  <c:v>Syksy 2006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51</c:v>
                </c:pt>
                <c:pt idx="1">
                  <c:v>50</c:v>
                </c:pt>
                <c:pt idx="2">
                  <c:v>42</c:v>
                </c:pt>
                <c:pt idx="3">
                  <c:v>44</c:v>
                </c:pt>
                <c:pt idx="4" formatCode="0">
                  <c:v>46</c:v>
                </c:pt>
                <c:pt idx="5" formatCode="0">
                  <c:v>42</c:v>
                </c:pt>
                <c:pt idx="6" formatCode="0">
                  <c:v>50</c:v>
                </c:pt>
                <c:pt idx="7" formatCode="0">
                  <c:v>60</c:v>
                </c:pt>
                <c:pt idx="8" formatCode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31-464D-9AAD-761B0A3A4DC6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Jokseenkin samaa mieltä</c:v>
                </c:pt>
              </c:strCache>
            </c:strRef>
          </c:tx>
          <c:spPr>
            <a:solidFill>
              <a:srgbClr val="B56BA3"/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Sheet1!$B$1:$J$1</c:f>
              <c:strCache>
                <c:ptCount val="9"/>
                <c:pt idx="0">
                  <c:v>Syksy 2016</c:v>
                </c:pt>
                <c:pt idx="1">
                  <c:v>Syksy 2015</c:v>
                </c:pt>
                <c:pt idx="2">
                  <c:v>Syksy 2014</c:v>
                </c:pt>
                <c:pt idx="3">
                  <c:v>Syksy 2013</c:v>
                </c:pt>
                <c:pt idx="4">
                  <c:v>Syksy 2012</c:v>
                </c:pt>
                <c:pt idx="5">
                  <c:v>Kevät 2011</c:v>
                </c:pt>
                <c:pt idx="6">
                  <c:v>Syksy 2008</c:v>
                </c:pt>
                <c:pt idx="7">
                  <c:v>Syksy 2007</c:v>
                </c:pt>
                <c:pt idx="8">
                  <c:v>Syksy 2006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9"/>
                <c:pt idx="0">
                  <c:v>34</c:v>
                </c:pt>
                <c:pt idx="1">
                  <c:v>33</c:v>
                </c:pt>
                <c:pt idx="2">
                  <c:v>33</c:v>
                </c:pt>
                <c:pt idx="3">
                  <c:v>30</c:v>
                </c:pt>
                <c:pt idx="4" formatCode="0">
                  <c:v>28</c:v>
                </c:pt>
                <c:pt idx="5" formatCode="0">
                  <c:v>29</c:v>
                </c:pt>
                <c:pt idx="6" formatCode="0">
                  <c:v>31</c:v>
                </c:pt>
                <c:pt idx="7" formatCode="0">
                  <c:v>25</c:v>
                </c:pt>
                <c:pt idx="8" formatCode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31-464D-9AAD-761B0A3A4DC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Vaikea sanoa</c:v>
                </c:pt>
              </c:strCache>
            </c:strRef>
          </c:tx>
          <c:spPr>
            <a:solidFill>
              <a:srgbClr val="B56BA3">
                <a:lumMod val="40000"/>
                <a:lumOff val="60000"/>
              </a:srgbClr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 algn="ctr"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Sheet1!$B$1:$J$1</c:f>
              <c:strCache>
                <c:ptCount val="9"/>
                <c:pt idx="0">
                  <c:v>Syksy 2016</c:v>
                </c:pt>
                <c:pt idx="1">
                  <c:v>Syksy 2015</c:v>
                </c:pt>
                <c:pt idx="2">
                  <c:v>Syksy 2014</c:v>
                </c:pt>
                <c:pt idx="3">
                  <c:v>Syksy 2013</c:v>
                </c:pt>
                <c:pt idx="4">
                  <c:v>Syksy 2012</c:v>
                </c:pt>
                <c:pt idx="5">
                  <c:v>Kevät 2011</c:v>
                </c:pt>
                <c:pt idx="6">
                  <c:v>Syksy 2008</c:v>
                </c:pt>
                <c:pt idx="7">
                  <c:v>Syksy 2007</c:v>
                </c:pt>
                <c:pt idx="8">
                  <c:v>Syksy 2006</c:v>
                </c:pt>
              </c:strCache>
            </c:strRef>
          </c:cat>
          <c:val>
            <c:numRef>
              <c:f>Sheet1!$B$4:$J$4</c:f>
              <c:numCache>
                <c:formatCode>General</c:formatCode>
                <c:ptCount val="9"/>
                <c:pt idx="0">
                  <c:v>9</c:v>
                </c:pt>
                <c:pt idx="1">
                  <c:v>10</c:v>
                </c:pt>
                <c:pt idx="2">
                  <c:v>14</c:v>
                </c:pt>
                <c:pt idx="3">
                  <c:v>13</c:v>
                </c:pt>
                <c:pt idx="4" formatCode="0">
                  <c:v>13</c:v>
                </c:pt>
                <c:pt idx="5" formatCode="0">
                  <c:v>14</c:v>
                </c:pt>
                <c:pt idx="6" formatCode="0">
                  <c:v>13</c:v>
                </c:pt>
                <c:pt idx="7" formatCode="0">
                  <c:v>9</c:v>
                </c:pt>
                <c:pt idx="8" formatCode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31-464D-9AAD-761B0A3A4DC6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Jokseenkin eri mieltä</c:v>
                </c:pt>
              </c:strCache>
            </c:strRef>
          </c:tx>
          <c:spPr>
            <a:solidFill>
              <a:srgbClr val="FDB400"/>
            </a:solidFill>
            <a:ln w="11750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Sheet1!$B$1:$J$1</c:f>
              <c:strCache>
                <c:ptCount val="9"/>
                <c:pt idx="0">
                  <c:v>Syksy 2016</c:v>
                </c:pt>
                <c:pt idx="1">
                  <c:v>Syksy 2015</c:v>
                </c:pt>
                <c:pt idx="2">
                  <c:v>Syksy 2014</c:v>
                </c:pt>
                <c:pt idx="3">
                  <c:v>Syksy 2013</c:v>
                </c:pt>
                <c:pt idx="4">
                  <c:v>Syksy 2012</c:v>
                </c:pt>
                <c:pt idx="5">
                  <c:v>Kevät 2011</c:v>
                </c:pt>
                <c:pt idx="6">
                  <c:v>Syksy 2008</c:v>
                </c:pt>
                <c:pt idx="7">
                  <c:v>Syksy 2007</c:v>
                </c:pt>
                <c:pt idx="8">
                  <c:v>Syksy 2006</c:v>
                </c:pt>
              </c:strCache>
            </c:strRef>
          </c:cat>
          <c:val>
            <c:numRef>
              <c:f>Sheet1!$B$5:$J$5</c:f>
              <c:numCache>
                <c:formatCode>General</c:formatCode>
                <c:ptCount val="9"/>
                <c:pt idx="0">
                  <c:v>4</c:v>
                </c:pt>
                <c:pt idx="1">
                  <c:v>5</c:v>
                </c:pt>
                <c:pt idx="2">
                  <c:v>7</c:v>
                </c:pt>
                <c:pt idx="3">
                  <c:v>9</c:v>
                </c:pt>
                <c:pt idx="4" formatCode="0">
                  <c:v>9</c:v>
                </c:pt>
                <c:pt idx="5" formatCode="0">
                  <c:v>10</c:v>
                </c:pt>
                <c:pt idx="6" formatCode="0">
                  <c:v>4</c:v>
                </c:pt>
                <c:pt idx="7" formatCode="0">
                  <c:v>4</c:v>
                </c:pt>
                <c:pt idx="8" formatCode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B31-464D-9AAD-761B0A3A4DC6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Täysin eri mieltä</c:v>
                </c:pt>
              </c:strCache>
            </c:strRef>
          </c:tx>
          <c:spPr>
            <a:solidFill>
              <a:srgbClr val="DC5900"/>
            </a:solidFill>
            <a:ln w="11684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20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Sheet1!$B$1:$J$1</c:f>
              <c:strCache>
                <c:ptCount val="9"/>
                <c:pt idx="0">
                  <c:v>Syksy 2016</c:v>
                </c:pt>
                <c:pt idx="1">
                  <c:v>Syksy 2015</c:v>
                </c:pt>
                <c:pt idx="2">
                  <c:v>Syksy 2014</c:v>
                </c:pt>
                <c:pt idx="3">
                  <c:v>Syksy 2013</c:v>
                </c:pt>
                <c:pt idx="4">
                  <c:v>Syksy 2012</c:v>
                </c:pt>
                <c:pt idx="5">
                  <c:v>Kevät 2011</c:v>
                </c:pt>
                <c:pt idx="6">
                  <c:v>Syksy 2008</c:v>
                </c:pt>
                <c:pt idx="7">
                  <c:v>Syksy 2007</c:v>
                </c:pt>
                <c:pt idx="8">
                  <c:v>Syksy 2006</c:v>
                </c:pt>
              </c:strCache>
            </c:strRef>
          </c:cat>
          <c:val>
            <c:numRef>
              <c:f>Sheet1!$B$6:$J$6</c:f>
              <c:numCache>
                <c:formatCode>General</c:formatCode>
                <c:ptCount val="9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 formatCode="0">
                  <c:v>4</c:v>
                </c:pt>
                <c:pt idx="5" formatCode="0">
                  <c:v>5</c:v>
                </c:pt>
                <c:pt idx="6" formatCode="0">
                  <c:v>2</c:v>
                </c:pt>
                <c:pt idx="7" formatCode="0">
                  <c:v>2</c:v>
                </c:pt>
                <c:pt idx="8" formatCode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31-464D-9AAD-761B0A3A4D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77627776"/>
        <c:axId val="77629312"/>
      </c:barChart>
      <c:catAx>
        <c:axId val="77627776"/>
        <c:scaling>
          <c:orientation val="maxMin"/>
        </c:scaling>
        <c:delete val="0"/>
        <c:axPos val="l"/>
        <c:numFmt formatCode="#,##0.00\ \€;[Red]\-#,##0.00\ \€" sourceLinked="0"/>
        <c:majorTickMark val="out"/>
        <c:minorTickMark val="none"/>
        <c:tickLblPos val="low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fi-FI"/>
          </a:p>
        </c:txPr>
        <c:crossAx val="7762931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77629312"/>
        <c:scaling>
          <c:orientation val="minMax"/>
          <c:max val="100"/>
          <c:min val="0"/>
        </c:scaling>
        <c:delete val="0"/>
        <c:axPos val="b"/>
        <c:majorGridlines>
          <c:spPr>
            <a:ln w="11731">
              <a:solidFill>
                <a:srgbClr val="969696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fi-FI"/>
          </a:p>
        </c:txPr>
        <c:crossAx val="77627776"/>
        <c:crosses val="max"/>
        <c:crossBetween val="between"/>
        <c:majorUnit val="20"/>
        <c:minorUnit val="20"/>
      </c:valAx>
      <c:spPr>
        <a:noFill/>
        <a:ln w="11731">
          <a:solidFill>
            <a:srgbClr val="969696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4110621285607924"/>
          <c:y val="2.5996375253807885E-3"/>
          <c:w val="0.84908263111848248"/>
          <c:h val="4.2419153999021832E-2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fi-FI" sz="1108" b="0" i="0" u="none" strike="noStrike" kern="1200" baseline="0">
          <a:solidFill>
            <a:srgbClr val="000000"/>
          </a:solidFill>
          <a:latin typeface="Calibri" pitchFamily="34" charset="0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728415527007088"/>
          <c:y val="5.2596365485051082E-2"/>
          <c:w val="0.52987716995901757"/>
          <c:h val="0.85706010030989865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83216A"/>
            </a:solidFill>
            <a:ln w="11731">
              <a:noFill/>
              <a:prstDash val="solid"/>
            </a:ln>
          </c:spPr>
          <c:invertIfNegative val="0"/>
          <c:dLbls>
            <c:numFmt formatCode="#,##0" sourceLinked="0"/>
            <c:spPr>
              <a:noFill/>
              <a:ln w="2346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Sheet1!$A$2:$A$25</c:f>
              <c:strCache>
                <c:ptCount val="24"/>
                <c:pt idx="0">
                  <c:v>AMMATTIASEMA</c:v>
                </c:pt>
                <c:pt idx="1">
                  <c:v>Johtavassa asemassa toisen palveluksessa</c:v>
                </c:pt>
                <c:pt idx="2">
                  <c:v>Ylempi toimihenkilö</c:v>
                </c:pt>
                <c:pt idx="3">
                  <c:v>Alempi toimihenkilö</c:v>
                </c:pt>
                <c:pt idx="4">
                  <c:v>Työntekijä</c:v>
                </c:pt>
                <c:pt idx="5">
                  <c:v>Yrittäjä tai yksityinen ammatinharjoittaja</c:v>
                </c:pt>
                <c:pt idx="6">
                  <c:v>Maatalousyrittäjä</c:v>
                </c:pt>
                <c:pt idx="7">
                  <c:v>Kotiäiti/koti-isä</c:v>
                </c:pt>
                <c:pt idx="8">
                  <c:v>Opiskelija</c:v>
                </c:pt>
                <c:pt idx="9">
                  <c:v>Eläkeläinen</c:v>
                </c:pt>
                <c:pt idx="10">
                  <c:v>Työtön</c:v>
                </c:pt>
                <c:pt idx="11">
                  <c:v>Muu</c:v>
                </c:pt>
                <c:pt idx="12">
                  <c:v>TALOUDEN TULOT VUODESSA</c:v>
                </c:pt>
                <c:pt idx="13">
                  <c:v>10.000 € tai vähemmän</c:v>
                </c:pt>
                <c:pt idx="14">
                  <c:v>10.001 - 20.000 €</c:v>
                </c:pt>
                <c:pt idx="15">
                  <c:v>20.001 - 30.000 €</c:v>
                </c:pt>
                <c:pt idx="16">
                  <c:v>30.001 - 40.000 €</c:v>
                </c:pt>
                <c:pt idx="17">
                  <c:v>40.001 - 50.000 €</c:v>
                </c:pt>
                <c:pt idx="18">
                  <c:v>50.001 - 60.000 €</c:v>
                </c:pt>
                <c:pt idx="19">
                  <c:v>60.001 - 70.000 €</c:v>
                </c:pt>
                <c:pt idx="20">
                  <c:v>70.001 - 80.000 €</c:v>
                </c:pt>
                <c:pt idx="21">
                  <c:v>80.001 - 100.000 €</c:v>
                </c:pt>
                <c:pt idx="22">
                  <c:v>100.001 € tai enemmän</c:v>
                </c:pt>
                <c:pt idx="23">
                  <c:v>En halua sanoa</c:v>
                </c:pt>
              </c:strCache>
            </c:strRef>
          </c:cat>
          <c:val>
            <c:numRef>
              <c:f>Sheet1!$B$2:$B$25</c:f>
              <c:numCache>
                <c:formatCode>General</c:formatCode>
                <c:ptCount val="24"/>
                <c:pt idx="1">
                  <c:v>2</c:v>
                </c:pt>
                <c:pt idx="2">
                  <c:v>13</c:v>
                </c:pt>
                <c:pt idx="3">
                  <c:v>13</c:v>
                </c:pt>
                <c:pt idx="4">
                  <c:v>19</c:v>
                </c:pt>
                <c:pt idx="5">
                  <c:v>5</c:v>
                </c:pt>
                <c:pt idx="6">
                  <c:v>2</c:v>
                </c:pt>
                <c:pt idx="7">
                  <c:v>0</c:v>
                </c:pt>
                <c:pt idx="8">
                  <c:v>9</c:v>
                </c:pt>
                <c:pt idx="9">
                  <c:v>28</c:v>
                </c:pt>
                <c:pt idx="10">
                  <c:v>7</c:v>
                </c:pt>
                <c:pt idx="11">
                  <c:v>2</c:v>
                </c:pt>
                <c:pt idx="13">
                  <c:v>7</c:v>
                </c:pt>
                <c:pt idx="14">
                  <c:v>8</c:v>
                </c:pt>
                <c:pt idx="15">
                  <c:v>9</c:v>
                </c:pt>
                <c:pt idx="16">
                  <c:v>13</c:v>
                </c:pt>
                <c:pt idx="17">
                  <c:v>11</c:v>
                </c:pt>
                <c:pt idx="18">
                  <c:v>9</c:v>
                </c:pt>
                <c:pt idx="19">
                  <c:v>7</c:v>
                </c:pt>
                <c:pt idx="20">
                  <c:v>7</c:v>
                </c:pt>
                <c:pt idx="21">
                  <c:v>5</c:v>
                </c:pt>
                <c:pt idx="22">
                  <c:v>7</c:v>
                </c:pt>
                <c:pt idx="2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0B-4345-8B6E-AB163EF649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77718656"/>
        <c:axId val="77720960"/>
      </c:barChart>
      <c:catAx>
        <c:axId val="77718656"/>
        <c:scaling>
          <c:orientation val="maxMin"/>
        </c:scaling>
        <c:delete val="0"/>
        <c:axPos val="l"/>
        <c:numFmt formatCode="#,##0.00\ \€;[Red]\-#,##0.00\ \€" sourceLinked="0"/>
        <c:majorTickMark val="out"/>
        <c:minorTickMark val="none"/>
        <c:tickLblPos val="low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i-FI"/>
          </a:p>
        </c:txPr>
        <c:crossAx val="7772096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77720960"/>
        <c:scaling>
          <c:orientation val="minMax"/>
          <c:max val="60"/>
          <c:min val="0"/>
        </c:scaling>
        <c:delete val="0"/>
        <c:axPos val="b"/>
        <c:majorGridlines>
          <c:spPr>
            <a:ln w="11731">
              <a:solidFill>
                <a:srgbClr val="969696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fi-FI"/>
          </a:p>
        </c:txPr>
        <c:crossAx val="77718656"/>
        <c:crosses val="max"/>
        <c:crossBetween val="between"/>
        <c:majorUnit val="20"/>
        <c:minorUnit val="20"/>
      </c:valAx>
      <c:spPr>
        <a:noFill/>
        <a:ln w="11731">
          <a:solidFill>
            <a:srgbClr val="969696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fi-FI" sz="1100" b="0" i="0" u="none" strike="noStrike" kern="1200" baseline="0">
          <a:solidFill>
            <a:srgbClr val="000000"/>
          </a:solidFill>
          <a:latin typeface="Calibri" pitchFamily="34" charset="0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728415527007104"/>
          <c:y val="5.2596365485051082E-2"/>
          <c:w val="0.52987716995901757"/>
          <c:h val="0.85706010030989865"/>
        </c:manualLayout>
      </c:layout>
      <c:barChart>
        <c:barDir val="bar"/>
        <c:grouping val="clustered"/>
        <c:varyColors val="0"/>
        <c:ser>
          <c:idx val="1"/>
          <c:order val="0"/>
          <c:spPr>
            <a:solidFill>
              <a:srgbClr val="83216A"/>
            </a:solidFill>
            <a:ln w="11731">
              <a:noFill/>
              <a:prstDash val="solid"/>
            </a:ln>
          </c:spPr>
          <c:invertIfNegative val="0"/>
          <c:dLbls>
            <c:numFmt formatCode="#,##0" sourceLinked="0"/>
            <c:spPr>
              <a:noFill/>
              <a:ln w="2346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PUOLUEKANTA</c:v>
                </c:pt>
                <c:pt idx="1">
                  <c:v>KESK</c:v>
                </c:pt>
                <c:pt idx="2">
                  <c:v>KOK</c:v>
                </c:pt>
                <c:pt idx="3">
                  <c:v>SDP</c:v>
                </c:pt>
                <c:pt idx="4">
                  <c:v>Perussuomalaiset</c:v>
                </c:pt>
                <c:pt idx="5">
                  <c:v>Vasemmistoliitto</c:v>
                </c:pt>
                <c:pt idx="6">
                  <c:v>Vihreät</c:v>
                </c:pt>
                <c:pt idx="7">
                  <c:v>RKP</c:v>
                </c:pt>
                <c:pt idx="8">
                  <c:v>Kristillisdemokraatit</c:v>
                </c:pt>
                <c:pt idx="9">
                  <c:v>Jokin muu</c:v>
                </c:pt>
                <c:pt idx="10">
                  <c:v>En äänestäisi lainkaan</c:v>
                </c:pt>
                <c:pt idx="11">
                  <c:v>En osaa sanoa</c:v>
                </c:pt>
                <c:pt idx="12">
                  <c:v>En halua sanoa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1">
                  <c:v>10</c:v>
                </c:pt>
                <c:pt idx="2">
                  <c:v>16</c:v>
                </c:pt>
                <c:pt idx="3">
                  <c:v>9</c:v>
                </c:pt>
                <c:pt idx="4">
                  <c:v>4</c:v>
                </c:pt>
                <c:pt idx="5">
                  <c:v>6</c:v>
                </c:pt>
                <c:pt idx="6">
                  <c:v>12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7</c:v>
                </c:pt>
                <c:pt idx="11">
                  <c:v>23</c:v>
                </c:pt>
                <c:pt idx="1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7A-481B-A834-08024A12CB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77841920"/>
        <c:axId val="77843840"/>
      </c:barChart>
      <c:catAx>
        <c:axId val="77841920"/>
        <c:scaling>
          <c:orientation val="maxMin"/>
        </c:scaling>
        <c:delete val="0"/>
        <c:axPos val="l"/>
        <c:numFmt formatCode="#,##0.00\ \€;[Red]\-#,##0.00\ \€" sourceLinked="0"/>
        <c:majorTickMark val="out"/>
        <c:minorTickMark val="none"/>
        <c:tickLblPos val="low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i-FI"/>
          </a:p>
        </c:txPr>
        <c:crossAx val="7784384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77843840"/>
        <c:scaling>
          <c:orientation val="minMax"/>
          <c:max val="60"/>
          <c:min val="0"/>
        </c:scaling>
        <c:delete val="0"/>
        <c:axPos val="b"/>
        <c:majorGridlines>
          <c:spPr>
            <a:ln w="11731">
              <a:solidFill>
                <a:srgbClr val="969696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fi-FI"/>
          </a:p>
        </c:txPr>
        <c:crossAx val="77841920"/>
        <c:crosses val="max"/>
        <c:crossBetween val="between"/>
        <c:majorUnit val="20"/>
        <c:minorUnit val="20"/>
      </c:valAx>
      <c:spPr>
        <a:noFill/>
        <a:ln w="11731">
          <a:solidFill>
            <a:srgbClr val="969696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fi-FI" sz="1100" b="0" i="0" u="none" strike="noStrike" kern="1200" baseline="0">
          <a:solidFill>
            <a:srgbClr val="000000"/>
          </a:solidFill>
          <a:latin typeface="Calibri" pitchFamily="34" charset="0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197878177849376"/>
          <c:y val="5.2612792141333922E-2"/>
          <c:w val="0.52153108693128558"/>
          <c:h val="0.87265782886265442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Täysin samaa mieltä</c:v>
                </c:pt>
              </c:strCache>
            </c:strRef>
          </c:tx>
          <c:spPr>
            <a:solidFill>
              <a:srgbClr val="83216A"/>
            </a:solidFill>
            <a:ln w="11731">
              <a:noFill/>
              <a:prstDash val="solid"/>
            </a:ln>
          </c:spPr>
          <c:invertIfNegative val="0"/>
          <c:dLbls>
            <c:numFmt formatCode="#,##0" sourceLinked="0"/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Sheet1!$B$1:$AG$1</c:f>
              <c:strCache>
                <c:ptCount val="32"/>
                <c:pt idx="0">
                  <c:v>Syksy 2016</c:v>
                </c:pt>
                <c:pt idx="1">
                  <c:v>Syksy 2015</c:v>
                </c:pt>
                <c:pt idx="2">
                  <c:v>Syksy 2014</c:v>
                </c:pt>
                <c:pt idx="3">
                  <c:v>Syksy 2013</c:v>
                </c:pt>
                <c:pt idx="4">
                  <c:v>Syksy 2012</c:v>
                </c:pt>
                <c:pt idx="5">
                  <c:v>Kevät 2011</c:v>
                </c:pt>
                <c:pt idx="6">
                  <c:v>Syksy 2009</c:v>
                </c:pt>
                <c:pt idx="7">
                  <c:v>Syksy 2008</c:v>
                </c:pt>
                <c:pt idx="8">
                  <c:v>Syksy 2007</c:v>
                </c:pt>
                <c:pt idx="9">
                  <c:v>Syksy 2006</c:v>
                </c:pt>
                <c:pt idx="10">
                  <c:v>Syksy 2005</c:v>
                </c:pt>
                <c:pt idx="11">
                  <c:v>Syksy 2004</c:v>
                </c:pt>
                <c:pt idx="12">
                  <c:v>Syksy 2003</c:v>
                </c:pt>
                <c:pt idx="13">
                  <c:v>Syksy 2002</c:v>
                </c:pt>
                <c:pt idx="14">
                  <c:v>Syksy 2001</c:v>
                </c:pt>
                <c:pt idx="15">
                  <c:v>Syksy 2000</c:v>
                </c:pt>
                <c:pt idx="16">
                  <c:v>Syksy 1999</c:v>
                </c:pt>
                <c:pt idx="17">
                  <c:v>Syksy 1998</c:v>
                </c:pt>
                <c:pt idx="18">
                  <c:v>Syksy 1997</c:v>
                </c:pt>
                <c:pt idx="19">
                  <c:v>Syksy 1996</c:v>
                </c:pt>
                <c:pt idx="20">
                  <c:v>Syksy 1995</c:v>
                </c:pt>
                <c:pt idx="21">
                  <c:v>Syksy 1994</c:v>
                </c:pt>
                <c:pt idx="22">
                  <c:v>Syksy 1993</c:v>
                </c:pt>
                <c:pt idx="23">
                  <c:v>Syksy 1992</c:v>
                </c:pt>
                <c:pt idx="24">
                  <c:v>Syksy 1991</c:v>
                </c:pt>
                <c:pt idx="25">
                  <c:v>Syksy 1990</c:v>
                </c:pt>
                <c:pt idx="26">
                  <c:v>Syksy 1989</c:v>
                </c:pt>
                <c:pt idx="27">
                  <c:v>Syksy 1988</c:v>
                </c:pt>
                <c:pt idx="28">
                  <c:v>Syksy 1987</c:v>
                </c:pt>
                <c:pt idx="29">
                  <c:v>Syksy 1986</c:v>
                </c:pt>
                <c:pt idx="30">
                  <c:v>Syksy 1985</c:v>
                </c:pt>
                <c:pt idx="31">
                  <c:v>Syksy 1984</c:v>
                </c:pt>
              </c:strCache>
            </c:strRef>
          </c:cat>
          <c:val>
            <c:numRef>
              <c:f>Sheet1!$B$2:$AG$2</c:f>
              <c:numCache>
                <c:formatCode>General</c:formatCode>
                <c:ptCount val="32"/>
                <c:pt idx="0">
                  <c:v>18</c:v>
                </c:pt>
                <c:pt idx="1">
                  <c:v>15</c:v>
                </c:pt>
                <c:pt idx="2">
                  <c:v>13</c:v>
                </c:pt>
                <c:pt idx="3">
                  <c:v>17</c:v>
                </c:pt>
                <c:pt idx="4" formatCode="0">
                  <c:v>15</c:v>
                </c:pt>
                <c:pt idx="5" formatCode="0">
                  <c:v>13</c:v>
                </c:pt>
                <c:pt idx="6" formatCode="0">
                  <c:v>19</c:v>
                </c:pt>
                <c:pt idx="7" formatCode="0">
                  <c:v>16</c:v>
                </c:pt>
                <c:pt idx="8" formatCode="0">
                  <c:v>19</c:v>
                </c:pt>
                <c:pt idx="9" formatCode="0">
                  <c:v>19</c:v>
                </c:pt>
                <c:pt idx="10" formatCode="0">
                  <c:v>18</c:v>
                </c:pt>
                <c:pt idx="11" formatCode="0">
                  <c:v>21</c:v>
                </c:pt>
                <c:pt idx="12" formatCode="0">
                  <c:v>21</c:v>
                </c:pt>
                <c:pt idx="13" formatCode="0">
                  <c:v>17</c:v>
                </c:pt>
                <c:pt idx="14" formatCode="0">
                  <c:v>17</c:v>
                </c:pt>
                <c:pt idx="15" formatCode="0">
                  <c:v>16</c:v>
                </c:pt>
                <c:pt idx="16" formatCode="0">
                  <c:v>18</c:v>
                </c:pt>
                <c:pt idx="17" formatCode="0">
                  <c:v>15</c:v>
                </c:pt>
                <c:pt idx="18" formatCode="0">
                  <c:v>18</c:v>
                </c:pt>
                <c:pt idx="19" formatCode="0">
                  <c:v>15</c:v>
                </c:pt>
                <c:pt idx="20" formatCode="0">
                  <c:v>16</c:v>
                </c:pt>
                <c:pt idx="21" formatCode="0">
                  <c:v>17</c:v>
                </c:pt>
                <c:pt idx="22" formatCode="0">
                  <c:v>16</c:v>
                </c:pt>
                <c:pt idx="23" formatCode="0">
                  <c:v>16</c:v>
                </c:pt>
                <c:pt idx="24" formatCode="0">
                  <c:v>15</c:v>
                </c:pt>
                <c:pt idx="25" formatCode="0">
                  <c:v>16</c:v>
                </c:pt>
                <c:pt idx="26" formatCode="0">
                  <c:v>16</c:v>
                </c:pt>
                <c:pt idx="27" formatCode="0">
                  <c:v>18</c:v>
                </c:pt>
                <c:pt idx="28" formatCode="0">
                  <c:v>13</c:v>
                </c:pt>
                <c:pt idx="29" formatCode="0">
                  <c:v>9</c:v>
                </c:pt>
                <c:pt idx="30" formatCode="0">
                  <c:v>16</c:v>
                </c:pt>
                <c:pt idx="31" formatCode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8C-4F5F-85E9-0644D0DEF240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Jokseenkin samaa mieltä</c:v>
                </c:pt>
              </c:strCache>
            </c:strRef>
          </c:tx>
          <c:spPr>
            <a:solidFill>
              <a:srgbClr val="B56BA3"/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Sheet1!$B$1:$AG$1</c:f>
              <c:strCache>
                <c:ptCount val="32"/>
                <c:pt idx="0">
                  <c:v>Syksy 2016</c:v>
                </c:pt>
                <c:pt idx="1">
                  <c:v>Syksy 2015</c:v>
                </c:pt>
                <c:pt idx="2">
                  <c:v>Syksy 2014</c:v>
                </c:pt>
                <c:pt idx="3">
                  <c:v>Syksy 2013</c:v>
                </c:pt>
                <c:pt idx="4">
                  <c:v>Syksy 2012</c:v>
                </c:pt>
                <c:pt idx="5">
                  <c:v>Kevät 2011</c:v>
                </c:pt>
                <c:pt idx="6">
                  <c:v>Syksy 2009</c:v>
                </c:pt>
                <c:pt idx="7">
                  <c:v>Syksy 2008</c:v>
                </c:pt>
                <c:pt idx="8">
                  <c:v>Syksy 2007</c:v>
                </c:pt>
                <c:pt idx="9">
                  <c:v>Syksy 2006</c:v>
                </c:pt>
                <c:pt idx="10">
                  <c:v>Syksy 2005</c:v>
                </c:pt>
                <c:pt idx="11">
                  <c:v>Syksy 2004</c:v>
                </c:pt>
                <c:pt idx="12">
                  <c:v>Syksy 2003</c:v>
                </c:pt>
                <c:pt idx="13">
                  <c:v>Syksy 2002</c:v>
                </c:pt>
                <c:pt idx="14">
                  <c:v>Syksy 2001</c:v>
                </c:pt>
                <c:pt idx="15">
                  <c:v>Syksy 2000</c:v>
                </c:pt>
                <c:pt idx="16">
                  <c:v>Syksy 1999</c:v>
                </c:pt>
                <c:pt idx="17">
                  <c:v>Syksy 1998</c:v>
                </c:pt>
                <c:pt idx="18">
                  <c:v>Syksy 1997</c:v>
                </c:pt>
                <c:pt idx="19">
                  <c:v>Syksy 1996</c:v>
                </c:pt>
                <c:pt idx="20">
                  <c:v>Syksy 1995</c:v>
                </c:pt>
                <c:pt idx="21">
                  <c:v>Syksy 1994</c:v>
                </c:pt>
                <c:pt idx="22">
                  <c:v>Syksy 1993</c:v>
                </c:pt>
                <c:pt idx="23">
                  <c:v>Syksy 1992</c:v>
                </c:pt>
                <c:pt idx="24">
                  <c:v>Syksy 1991</c:v>
                </c:pt>
                <c:pt idx="25">
                  <c:v>Syksy 1990</c:v>
                </c:pt>
                <c:pt idx="26">
                  <c:v>Syksy 1989</c:v>
                </c:pt>
                <c:pt idx="27">
                  <c:v>Syksy 1988</c:v>
                </c:pt>
                <c:pt idx="28">
                  <c:v>Syksy 1987</c:v>
                </c:pt>
                <c:pt idx="29">
                  <c:v>Syksy 1986</c:v>
                </c:pt>
                <c:pt idx="30">
                  <c:v>Syksy 1985</c:v>
                </c:pt>
                <c:pt idx="31">
                  <c:v>Syksy 1984</c:v>
                </c:pt>
              </c:strCache>
            </c:strRef>
          </c:cat>
          <c:val>
            <c:numRef>
              <c:f>Sheet1!$B$3:$AG$3</c:f>
              <c:numCache>
                <c:formatCode>General</c:formatCode>
                <c:ptCount val="32"/>
                <c:pt idx="0">
                  <c:v>24</c:v>
                </c:pt>
                <c:pt idx="1">
                  <c:v>23</c:v>
                </c:pt>
                <c:pt idx="2">
                  <c:v>25</c:v>
                </c:pt>
                <c:pt idx="3">
                  <c:v>25</c:v>
                </c:pt>
                <c:pt idx="4" formatCode="0">
                  <c:v>26</c:v>
                </c:pt>
                <c:pt idx="5" formatCode="0">
                  <c:v>20</c:v>
                </c:pt>
                <c:pt idx="6" formatCode="0">
                  <c:v>23</c:v>
                </c:pt>
                <c:pt idx="7" formatCode="0">
                  <c:v>31</c:v>
                </c:pt>
                <c:pt idx="8" formatCode="0">
                  <c:v>28</c:v>
                </c:pt>
                <c:pt idx="9" formatCode="0">
                  <c:v>29</c:v>
                </c:pt>
                <c:pt idx="10" formatCode="0">
                  <c:v>30</c:v>
                </c:pt>
                <c:pt idx="11" formatCode="0">
                  <c:v>26</c:v>
                </c:pt>
                <c:pt idx="12" formatCode="0">
                  <c:v>25</c:v>
                </c:pt>
                <c:pt idx="13" formatCode="0">
                  <c:v>25</c:v>
                </c:pt>
                <c:pt idx="14" formatCode="0">
                  <c:v>25</c:v>
                </c:pt>
                <c:pt idx="15" formatCode="0">
                  <c:v>22</c:v>
                </c:pt>
                <c:pt idx="16" formatCode="0">
                  <c:v>24</c:v>
                </c:pt>
                <c:pt idx="17" formatCode="0">
                  <c:v>25</c:v>
                </c:pt>
                <c:pt idx="18" formatCode="0">
                  <c:v>24</c:v>
                </c:pt>
                <c:pt idx="19" formatCode="0">
                  <c:v>23</c:v>
                </c:pt>
                <c:pt idx="20" formatCode="0">
                  <c:v>22</c:v>
                </c:pt>
                <c:pt idx="21" formatCode="0">
                  <c:v>21</c:v>
                </c:pt>
                <c:pt idx="22" formatCode="0">
                  <c:v>19</c:v>
                </c:pt>
                <c:pt idx="23" formatCode="0">
                  <c:v>20</c:v>
                </c:pt>
                <c:pt idx="24" formatCode="0">
                  <c:v>23</c:v>
                </c:pt>
                <c:pt idx="25" formatCode="0">
                  <c:v>21</c:v>
                </c:pt>
                <c:pt idx="26" formatCode="0">
                  <c:v>22</c:v>
                </c:pt>
                <c:pt idx="27" formatCode="0">
                  <c:v>22.5</c:v>
                </c:pt>
                <c:pt idx="28" formatCode="0">
                  <c:v>21</c:v>
                </c:pt>
                <c:pt idx="29" formatCode="0">
                  <c:v>16</c:v>
                </c:pt>
                <c:pt idx="30" formatCode="0">
                  <c:v>20</c:v>
                </c:pt>
                <c:pt idx="31" formatCode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8C-4F5F-85E9-0644D0DEF24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Vaikea sanoa</c:v>
                </c:pt>
              </c:strCache>
            </c:strRef>
          </c:tx>
          <c:spPr>
            <a:solidFill>
              <a:srgbClr val="B56BA3">
                <a:lumMod val="40000"/>
                <a:lumOff val="60000"/>
              </a:srgbClr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 algn="ctr">
                  <a:defRPr sz="105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Sheet1!$B$1:$AG$1</c:f>
              <c:strCache>
                <c:ptCount val="32"/>
                <c:pt idx="0">
                  <c:v>Syksy 2016</c:v>
                </c:pt>
                <c:pt idx="1">
                  <c:v>Syksy 2015</c:v>
                </c:pt>
                <c:pt idx="2">
                  <c:v>Syksy 2014</c:v>
                </c:pt>
                <c:pt idx="3">
                  <c:v>Syksy 2013</c:v>
                </c:pt>
                <c:pt idx="4">
                  <c:v>Syksy 2012</c:v>
                </c:pt>
                <c:pt idx="5">
                  <c:v>Kevät 2011</c:v>
                </c:pt>
                <c:pt idx="6">
                  <c:v>Syksy 2009</c:v>
                </c:pt>
                <c:pt idx="7">
                  <c:v>Syksy 2008</c:v>
                </c:pt>
                <c:pt idx="8">
                  <c:v>Syksy 2007</c:v>
                </c:pt>
                <c:pt idx="9">
                  <c:v>Syksy 2006</c:v>
                </c:pt>
                <c:pt idx="10">
                  <c:v>Syksy 2005</c:v>
                </c:pt>
                <c:pt idx="11">
                  <c:v>Syksy 2004</c:v>
                </c:pt>
                <c:pt idx="12">
                  <c:v>Syksy 2003</c:v>
                </c:pt>
                <c:pt idx="13">
                  <c:v>Syksy 2002</c:v>
                </c:pt>
                <c:pt idx="14">
                  <c:v>Syksy 2001</c:v>
                </c:pt>
                <c:pt idx="15">
                  <c:v>Syksy 2000</c:v>
                </c:pt>
                <c:pt idx="16">
                  <c:v>Syksy 1999</c:v>
                </c:pt>
                <c:pt idx="17">
                  <c:v>Syksy 1998</c:v>
                </c:pt>
                <c:pt idx="18">
                  <c:v>Syksy 1997</c:v>
                </c:pt>
                <c:pt idx="19">
                  <c:v>Syksy 1996</c:v>
                </c:pt>
                <c:pt idx="20">
                  <c:v>Syksy 1995</c:v>
                </c:pt>
                <c:pt idx="21">
                  <c:v>Syksy 1994</c:v>
                </c:pt>
                <c:pt idx="22">
                  <c:v>Syksy 1993</c:v>
                </c:pt>
                <c:pt idx="23">
                  <c:v>Syksy 1992</c:v>
                </c:pt>
                <c:pt idx="24">
                  <c:v>Syksy 1991</c:v>
                </c:pt>
                <c:pt idx="25">
                  <c:v>Syksy 1990</c:v>
                </c:pt>
                <c:pt idx="26">
                  <c:v>Syksy 1989</c:v>
                </c:pt>
                <c:pt idx="27">
                  <c:v>Syksy 1988</c:v>
                </c:pt>
                <c:pt idx="28">
                  <c:v>Syksy 1987</c:v>
                </c:pt>
                <c:pt idx="29">
                  <c:v>Syksy 1986</c:v>
                </c:pt>
                <c:pt idx="30">
                  <c:v>Syksy 1985</c:v>
                </c:pt>
                <c:pt idx="31">
                  <c:v>Syksy 1984</c:v>
                </c:pt>
              </c:strCache>
            </c:strRef>
          </c:cat>
          <c:val>
            <c:numRef>
              <c:f>Sheet1!$B$4:$AG$4</c:f>
              <c:numCache>
                <c:formatCode>General</c:formatCode>
                <c:ptCount val="32"/>
                <c:pt idx="0">
                  <c:v>25</c:v>
                </c:pt>
                <c:pt idx="1">
                  <c:v>24</c:v>
                </c:pt>
                <c:pt idx="2">
                  <c:v>27</c:v>
                </c:pt>
                <c:pt idx="3">
                  <c:v>27</c:v>
                </c:pt>
                <c:pt idx="4" formatCode="0">
                  <c:v>23</c:v>
                </c:pt>
                <c:pt idx="5" formatCode="0">
                  <c:v>19</c:v>
                </c:pt>
                <c:pt idx="6" formatCode="0">
                  <c:v>21</c:v>
                </c:pt>
                <c:pt idx="7" formatCode="0">
                  <c:v>20</c:v>
                </c:pt>
                <c:pt idx="8" formatCode="0">
                  <c:v>22</c:v>
                </c:pt>
                <c:pt idx="9" formatCode="0">
                  <c:v>21</c:v>
                </c:pt>
                <c:pt idx="10" formatCode="0">
                  <c:v>22</c:v>
                </c:pt>
                <c:pt idx="11" formatCode="0">
                  <c:v>20</c:v>
                </c:pt>
                <c:pt idx="12" formatCode="0">
                  <c:v>23</c:v>
                </c:pt>
                <c:pt idx="13" formatCode="0">
                  <c:v>21</c:v>
                </c:pt>
                <c:pt idx="14" formatCode="0">
                  <c:v>18</c:v>
                </c:pt>
                <c:pt idx="15" formatCode="0">
                  <c:v>21</c:v>
                </c:pt>
                <c:pt idx="16" formatCode="0">
                  <c:v>20</c:v>
                </c:pt>
                <c:pt idx="17" formatCode="0">
                  <c:v>21</c:v>
                </c:pt>
                <c:pt idx="18" formatCode="0">
                  <c:v>25</c:v>
                </c:pt>
                <c:pt idx="19" formatCode="0">
                  <c:v>22</c:v>
                </c:pt>
                <c:pt idx="20" formatCode="0">
                  <c:v>20</c:v>
                </c:pt>
                <c:pt idx="21" formatCode="0">
                  <c:v>21</c:v>
                </c:pt>
                <c:pt idx="22" formatCode="0">
                  <c:v>20</c:v>
                </c:pt>
                <c:pt idx="23" formatCode="0">
                  <c:v>21</c:v>
                </c:pt>
                <c:pt idx="24" formatCode="0">
                  <c:v>22</c:v>
                </c:pt>
                <c:pt idx="25" formatCode="0">
                  <c:v>22</c:v>
                </c:pt>
                <c:pt idx="26" formatCode="0">
                  <c:v>25.3</c:v>
                </c:pt>
                <c:pt idx="27" formatCode="0">
                  <c:v>21.5</c:v>
                </c:pt>
                <c:pt idx="28" formatCode="0">
                  <c:v>22</c:v>
                </c:pt>
                <c:pt idx="29" formatCode="0">
                  <c:v>20</c:v>
                </c:pt>
                <c:pt idx="30" formatCode="0">
                  <c:v>28</c:v>
                </c:pt>
                <c:pt idx="31" formatCode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8C-4F5F-85E9-0644D0DEF24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Jokseenkin eri mieltä</c:v>
                </c:pt>
              </c:strCache>
            </c:strRef>
          </c:tx>
          <c:spPr>
            <a:solidFill>
              <a:srgbClr val="FDB400"/>
            </a:solidFill>
            <a:ln w="11750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05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Sheet1!$B$1:$AG$1</c:f>
              <c:strCache>
                <c:ptCount val="32"/>
                <c:pt idx="0">
                  <c:v>Syksy 2016</c:v>
                </c:pt>
                <c:pt idx="1">
                  <c:v>Syksy 2015</c:v>
                </c:pt>
                <c:pt idx="2">
                  <c:v>Syksy 2014</c:v>
                </c:pt>
                <c:pt idx="3">
                  <c:v>Syksy 2013</c:v>
                </c:pt>
                <c:pt idx="4">
                  <c:v>Syksy 2012</c:v>
                </c:pt>
                <c:pt idx="5">
                  <c:v>Kevät 2011</c:v>
                </c:pt>
                <c:pt idx="6">
                  <c:v>Syksy 2009</c:v>
                </c:pt>
                <c:pt idx="7">
                  <c:v>Syksy 2008</c:v>
                </c:pt>
                <c:pt idx="8">
                  <c:v>Syksy 2007</c:v>
                </c:pt>
                <c:pt idx="9">
                  <c:v>Syksy 2006</c:v>
                </c:pt>
                <c:pt idx="10">
                  <c:v>Syksy 2005</c:v>
                </c:pt>
                <c:pt idx="11">
                  <c:v>Syksy 2004</c:v>
                </c:pt>
                <c:pt idx="12">
                  <c:v>Syksy 2003</c:v>
                </c:pt>
                <c:pt idx="13">
                  <c:v>Syksy 2002</c:v>
                </c:pt>
                <c:pt idx="14">
                  <c:v>Syksy 2001</c:v>
                </c:pt>
                <c:pt idx="15">
                  <c:v>Syksy 2000</c:v>
                </c:pt>
                <c:pt idx="16">
                  <c:v>Syksy 1999</c:v>
                </c:pt>
                <c:pt idx="17">
                  <c:v>Syksy 1998</c:v>
                </c:pt>
                <c:pt idx="18">
                  <c:v>Syksy 1997</c:v>
                </c:pt>
                <c:pt idx="19">
                  <c:v>Syksy 1996</c:v>
                </c:pt>
                <c:pt idx="20">
                  <c:v>Syksy 1995</c:v>
                </c:pt>
                <c:pt idx="21">
                  <c:v>Syksy 1994</c:v>
                </c:pt>
                <c:pt idx="22">
                  <c:v>Syksy 1993</c:v>
                </c:pt>
                <c:pt idx="23">
                  <c:v>Syksy 1992</c:v>
                </c:pt>
                <c:pt idx="24">
                  <c:v>Syksy 1991</c:v>
                </c:pt>
                <c:pt idx="25">
                  <c:v>Syksy 1990</c:v>
                </c:pt>
                <c:pt idx="26">
                  <c:v>Syksy 1989</c:v>
                </c:pt>
                <c:pt idx="27">
                  <c:v>Syksy 1988</c:v>
                </c:pt>
                <c:pt idx="28">
                  <c:v>Syksy 1987</c:v>
                </c:pt>
                <c:pt idx="29">
                  <c:v>Syksy 1986</c:v>
                </c:pt>
                <c:pt idx="30">
                  <c:v>Syksy 1985</c:v>
                </c:pt>
                <c:pt idx="31">
                  <c:v>Syksy 1984</c:v>
                </c:pt>
              </c:strCache>
            </c:strRef>
          </c:cat>
          <c:val>
            <c:numRef>
              <c:f>Sheet1!$B$5:$AG$5</c:f>
              <c:numCache>
                <c:formatCode>General</c:formatCode>
                <c:ptCount val="32"/>
                <c:pt idx="0">
                  <c:v>17</c:v>
                </c:pt>
                <c:pt idx="1">
                  <c:v>20</c:v>
                </c:pt>
                <c:pt idx="2">
                  <c:v>21</c:v>
                </c:pt>
                <c:pt idx="3">
                  <c:v>18</c:v>
                </c:pt>
                <c:pt idx="4" formatCode="0">
                  <c:v>20</c:v>
                </c:pt>
                <c:pt idx="5" formatCode="0">
                  <c:v>23</c:v>
                </c:pt>
                <c:pt idx="6" formatCode="0">
                  <c:v>19</c:v>
                </c:pt>
                <c:pt idx="7" formatCode="0">
                  <c:v>17</c:v>
                </c:pt>
                <c:pt idx="8" formatCode="0">
                  <c:v>16</c:v>
                </c:pt>
                <c:pt idx="9" formatCode="0">
                  <c:v>16</c:v>
                </c:pt>
                <c:pt idx="10" formatCode="0">
                  <c:v>17</c:v>
                </c:pt>
                <c:pt idx="11" formatCode="0">
                  <c:v>17.5</c:v>
                </c:pt>
                <c:pt idx="12" formatCode="0">
                  <c:v>17</c:v>
                </c:pt>
                <c:pt idx="13" formatCode="0">
                  <c:v>16</c:v>
                </c:pt>
                <c:pt idx="14" formatCode="0">
                  <c:v>20</c:v>
                </c:pt>
                <c:pt idx="15" formatCode="0">
                  <c:v>19.5</c:v>
                </c:pt>
                <c:pt idx="16" formatCode="0">
                  <c:v>18</c:v>
                </c:pt>
                <c:pt idx="17" formatCode="0">
                  <c:v>20</c:v>
                </c:pt>
                <c:pt idx="18" formatCode="0">
                  <c:v>15.5</c:v>
                </c:pt>
                <c:pt idx="19" formatCode="0">
                  <c:v>18</c:v>
                </c:pt>
                <c:pt idx="20" formatCode="0">
                  <c:v>18</c:v>
                </c:pt>
                <c:pt idx="21" formatCode="0">
                  <c:v>18.5</c:v>
                </c:pt>
                <c:pt idx="22" formatCode="0">
                  <c:v>18</c:v>
                </c:pt>
                <c:pt idx="23" formatCode="0">
                  <c:v>18.5</c:v>
                </c:pt>
                <c:pt idx="24" formatCode="0">
                  <c:v>19</c:v>
                </c:pt>
                <c:pt idx="25" formatCode="0">
                  <c:v>20</c:v>
                </c:pt>
                <c:pt idx="26" formatCode="0">
                  <c:v>17.3</c:v>
                </c:pt>
                <c:pt idx="27" formatCode="0">
                  <c:v>18.5</c:v>
                </c:pt>
                <c:pt idx="28" formatCode="0">
                  <c:v>20.5</c:v>
                </c:pt>
                <c:pt idx="29" formatCode="0">
                  <c:v>20</c:v>
                </c:pt>
                <c:pt idx="30" formatCode="0">
                  <c:v>17</c:v>
                </c:pt>
                <c:pt idx="31" formatCode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8C-4F5F-85E9-0644D0DEF240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Täysin eri mieltä</c:v>
                </c:pt>
              </c:strCache>
            </c:strRef>
          </c:tx>
          <c:spPr>
            <a:solidFill>
              <a:srgbClr val="DC5900"/>
            </a:solidFill>
            <a:ln w="11684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05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Sheet1!$B$1:$AG$1</c:f>
              <c:strCache>
                <c:ptCount val="32"/>
                <c:pt idx="0">
                  <c:v>Syksy 2016</c:v>
                </c:pt>
                <c:pt idx="1">
                  <c:v>Syksy 2015</c:v>
                </c:pt>
                <c:pt idx="2">
                  <c:v>Syksy 2014</c:v>
                </c:pt>
                <c:pt idx="3">
                  <c:v>Syksy 2013</c:v>
                </c:pt>
                <c:pt idx="4">
                  <c:v>Syksy 2012</c:v>
                </c:pt>
                <c:pt idx="5">
                  <c:v>Kevät 2011</c:v>
                </c:pt>
                <c:pt idx="6">
                  <c:v>Syksy 2009</c:v>
                </c:pt>
                <c:pt idx="7">
                  <c:v>Syksy 2008</c:v>
                </c:pt>
                <c:pt idx="8">
                  <c:v>Syksy 2007</c:v>
                </c:pt>
                <c:pt idx="9">
                  <c:v>Syksy 2006</c:v>
                </c:pt>
                <c:pt idx="10">
                  <c:v>Syksy 2005</c:v>
                </c:pt>
                <c:pt idx="11">
                  <c:v>Syksy 2004</c:v>
                </c:pt>
                <c:pt idx="12">
                  <c:v>Syksy 2003</c:v>
                </c:pt>
                <c:pt idx="13">
                  <c:v>Syksy 2002</c:v>
                </c:pt>
                <c:pt idx="14">
                  <c:v>Syksy 2001</c:v>
                </c:pt>
                <c:pt idx="15">
                  <c:v>Syksy 2000</c:v>
                </c:pt>
                <c:pt idx="16">
                  <c:v>Syksy 1999</c:v>
                </c:pt>
                <c:pt idx="17">
                  <c:v>Syksy 1998</c:v>
                </c:pt>
                <c:pt idx="18">
                  <c:v>Syksy 1997</c:v>
                </c:pt>
                <c:pt idx="19">
                  <c:v>Syksy 1996</c:v>
                </c:pt>
                <c:pt idx="20">
                  <c:v>Syksy 1995</c:v>
                </c:pt>
                <c:pt idx="21">
                  <c:v>Syksy 1994</c:v>
                </c:pt>
                <c:pt idx="22">
                  <c:v>Syksy 1993</c:v>
                </c:pt>
                <c:pt idx="23">
                  <c:v>Syksy 1992</c:v>
                </c:pt>
                <c:pt idx="24">
                  <c:v>Syksy 1991</c:v>
                </c:pt>
                <c:pt idx="25">
                  <c:v>Syksy 1990</c:v>
                </c:pt>
                <c:pt idx="26">
                  <c:v>Syksy 1989</c:v>
                </c:pt>
                <c:pt idx="27">
                  <c:v>Syksy 1988</c:v>
                </c:pt>
                <c:pt idx="28">
                  <c:v>Syksy 1987</c:v>
                </c:pt>
                <c:pt idx="29">
                  <c:v>Syksy 1986</c:v>
                </c:pt>
                <c:pt idx="30">
                  <c:v>Syksy 1985</c:v>
                </c:pt>
                <c:pt idx="31">
                  <c:v>Syksy 1984</c:v>
                </c:pt>
              </c:strCache>
            </c:strRef>
          </c:cat>
          <c:val>
            <c:numRef>
              <c:f>Sheet1!$B$6:$AG$6</c:f>
              <c:numCache>
                <c:formatCode>General</c:formatCode>
                <c:ptCount val="32"/>
                <c:pt idx="0">
                  <c:v>16</c:v>
                </c:pt>
                <c:pt idx="1">
                  <c:v>18</c:v>
                </c:pt>
                <c:pt idx="2">
                  <c:v>15</c:v>
                </c:pt>
                <c:pt idx="3">
                  <c:v>14</c:v>
                </c:pt>
                <c:pt idx="4" formatCode="0">
                  <c:v>16</c:v>
                </c:pt>
                <c:pt idx="5" formatCode="0">
                  <c:v>25</c:v>
                </c:pt>
                <c:pt idx="6" formatCode="0">
                  <c:v>18</c:v>
                </c:pt>
                <c:pt idx="7" formatCode="0">
                  <c:v>16</c:v>
                </c:pt>
                <c:pt idx="8" formatCode="0">
                  <c:v>15</c:v>
                </c:pt>
                <c:pt idx="9" formatCode="0">
                  <c:v>15</c:v>
                </c:pt>
                <c:pt idx="10" formatCode="0">
                  <c:v>13</c:v>
                </c:pt>
                <c:pt idx="11" formatCode="0">
                  <c:v>15.5</c:v>
                </c:pt>
                <c:pt idx="12" formatCode="0">
                  <c:v>14</c:v>
                </c:pt>
                <c:pt idx="13" formatCode="0">
                  <c:v>21</c:v>
                </c:pt>
                <c:pt idx="14" formatCode="0">
                  <c:v>20</c:v>
                </c:pt>
                <c:pt idx="15" formatCode="0">
                  <c:v>21.5</c:v>
                </c:pt>
                <c:pt idx="16" formatCode="0">
                  <c:v>20</c:v>
                </c:pt>
                <c:pt idx="17" formatCode="0">
                  <c:v>19</c:v>
                </c:pt>
                <c:pt idx="18" formatCode="0">
                  <c:v>17.5</c:v>
                </c:pt>
                <c:pt idx="19" formatCode="0">
                  <c:v>22</c:v>
                </c:pt>
                <c:pt idx="20" formatCode="0">
                  <c:v>24</c:v>
                </c:pt>
                <c:pt idx="21" formatCode="0">
                  <c:v>22.5</c:v>
                </c:pt>
                <c:pt idx="22" formatCode="0">
                  <c:v>27</c:v>
                </c:pt>
                <c:pt idx="23" formatCode="0">
                  <c:v>24.5</c:v>
                </c:pt>
                <c:pt idx="24" formatCode="0">
                  <c:v>21</c:v>
                </c:pt>
                <c:pt idx="25" formatCode="0">
                  <c:v>21</c:v>
                </c:pt>
                <c:pt idx="26" formatCode="0">
                  <c:v>19.3</c:v>
                </c:pt>
                <c:pt idx="27" formatCode="0">
                  <c:v>19.5</c:v>
                </c:pt>
                <c:pt idx="28" formatCode="0">
                  <c:v>23.5</c:v>
                </c:pt>
                <c:pt idx="29" formatCode="0">
                  <c:v>35</c:v>
                </c:pt>
                <c:pt idx="30" formatCode="0">
                  <c:v>19</c:v>
                </c:pt>
                <c:pt idx="31" formatCode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8C-4F5F-85E9-0644D0DEF2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00965376"/>
        <c:axId val="101008896"/>
      </c:barChart>
      <c:catAx>
        <c:axId val="100965376"/>
        <c:scaling>
          <c:orientation val="maxMin"/>
        </c:scaling>
        <c:delete val="0"/>
        <c:axPos val="l"/>
        <c:numFmt formatCode="#,##0.00\ \€;[Red]\-#,##0.00\ \€" sourceLinked="0"/>
        <c:majorTickMark val="out"/>
        <c:minorTickMark val="none"/>
        <c:tickLblPos val="low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100"/>
            </a:pPr>
            <a:endParaRPr lang="fi-FI"/>
          </a:p>
        </c:txPr>
        <c:crossAx val="10100889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01008896"/>
        <c:scaling>
          <c:orientation val="minMax"/>
          <c:max val="100"/>
          <c:min val="0"/>
        </c:scaling>
        <c:delete val="0"/>
        <c:axPos val="b"/>
        <c:majorGridlines>
          <c:spPr>
            <a:ln w="11731">
              <a:solidFill>
                <a:srgbClr val="969696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fi-FI"/>
          </a:p>
        </c:txPr>
        <c:crossAx val="100965376"/>
        <c:crosses val="max"/>
        <c:crossBetween val="between"/>
        <c:majorUnit val="20"/>
        <c:minorUnit val="20"/>
      </c:valAx>
      <c:spPr>
        <a:noFill/>
        <a:ln w="11731">
          <a:solidFill>
            <a:srgbClr val="969696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4110621285607924"/>
          <c:y val="2.5996375253807885E-3"/>
          <c:w val="0.84908263111848215"/>
          <c:h val="4.2419153999021832E-2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fi-FI" sz="1108" b="0" i="0" u="none" strike="noStrike" kern="1200" baseline="0">
          <a:solidFill>
            <a:srgbClr val="000000"/>
          </a:solidFill>
          <a:latin typeface="Calibri" pitchFamily="34" charset="0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197878177849343"/>
          <c:y val="5.2612792141333888E-2"/>
          <c:w val="0.52153108693128558"/>
          <c:h val="0.87265782886265442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Täysin samaa mieltä</c:v>
                </c:pt>
              </c:strCache>
            </c:strRef>
          </c:tx>
          <c:spPr>
            <a:solidFill>
              <a:srgbClr val="83216A"/>
            </a:solidFill>
            <a:ln w="11731">
              <a:noFill/>
              <a:prstDash val="solid"/>
            </a:ln>
          </c:spPr>
          <c:invertIfNegative val="0"/>
          <c:dLbls>
            <c:numFmt formatCode="#,##0" sourceLinked="0"/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Sheet1!$B$1:$AH$1</c:f>
              <c:strCache>
                <c:ptCount val="33"/>
                <c:pt idx="0">
                  <c:v>Syksy 2016</c:v>
                </c:pt>
                <c:pt idx="1">
                  <c:v>Syksy 2015</c:v>
                </c:pt>
                <c:pt idx="2">
                  <c:v>Syksy 2014</c:v>
                </c:pt>
                <c:pt idx="3">
                  <c:v>Syksy 2013</c:v>
                </c:pt>
                <c:pt idx="4">
                  <c:v>Syksy 2012</c:v>
                </c:pt>
                <c:pt idx="5">
                  <c:v>Kevät 2011</c:v>
                </c:pt>
                <c:pt idx="6">
                  <c:v>Syksy 2009</c:v>
                </c:pt>
                <c:pt idx="7">
                  <c:v>Syksy 2008</c:v>
                </c:pt>
                <c:pt idx="8">
                  <c:v>Syksy 2007</c:v>
                </c:pt>
                <c:pt idx="9">
                  <c:v>Syksy 2006</c:v>
                </c:pt>
                <c:pt idx="10">
                  <c:v>Syksy 2005</c:v>
                </c:pt>
                <c:pt idx="11">
                  <c:v>Syksy 2004</c:v>
                </c:pt>
                <c:pt idx="12">
                  <c:v>Syksy 2003</c:v>
                </c:pt>
                <c:pt idx="13">
                  <c:v>Syksy 2002</c:v>
                </c:pt>
                <c:pt idx="14">
                  <c:v>Syksy 2001</c:v>
                </c:pt>
                <c:pt idx="15">
                  <c:v>Syksy 2000</c:v>
                </c:pt>
                <c:pt idx="16">
                  <c:v>Syksy 1999</c:v>
                </c:pt>
                <c:pt idx="17">
                  <c:v>Syksy 1998</c:v>
                </c:pt>
                <c:pt idx="18">
                  <c:v>Syksy 1997</c:v>
                </c:pt>
                <c:pt idx="19">
                  <c:v>Syksy 1996</c:v>
                </c:pt>
                <c:pt idx="20">
                  <c:v>Syksy 1995</c:v>
                </c:pt>
                <c:pt idx="21">
                  <c:v>Syksy 1994</c:v>
                </c:pt>
                <c:pt idx="22">
                  <c:v>Syksy 1993</c:v>
                </c:pt>
                <c:pt idx="23">
                  <c:v>Syksy 1992</c:v>
                </c:pt>
                <c:pt idx="24">
                  <c:v>Syksy 1991</c:v>
                </c:pt>
                <c:pt idx="25">
                  <c:v>Syksy 1990</c:v>
                </c:pt>
                <c:pt idx="26">
                  <c:v>Syksy 1989</c:v>
                </c:pt>
                <c:pt idx="27">
                  <c:v>Syksy 1988</c:v>
                </c:pt>
                <c:pt idx="28">
                  <c:v>Syksy 1987</c:v>
                </c:pt>
                <c:pt idx="29">
                  <c:v>Syksy 1986</c:v>
                </c:pt>
                <c:pt idx="30">
                  <c:v>Syksy 1985</c:v>
                </c:pt>
                <c:pt idx="31">
                  <c:v>Syksy 1984</c:v>
                </c:pt>
                <c:pt idx="32">
                  <c:v>Syksy 1983</c:v>
                </c:pt>
              </c:strCache>
            </c:strRef>
          </c:cat>
          <c:val>
            <c:numRef>
              <c:f>Sheet1!$B$2:$AH$2</c:f>
              <c:numCache>
                <c:formatCode>General</c:formatCode>
                <c:ptCount val="33"/>
                <c:pt idx="0">
                  <c:v>12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  <c:pt idx="4" formatCode="0">
                  <c:v>11</c:v>
                </c:pt>
                <c:pt idx="5" formatCode="0">
                  <c:v>12</c:v>
                </c:pt>
                <c:pt idx="6" formatCode="0">
                  <c:v>14</c:v>
                </c:pt>
                <c:pt idx="7" formatCode="0">
                  <c:v>10</c:v>
                </c:pt>
                <c:pt idx="8" formatCode="0">
                  <c:v>12</c:v>
                </c:pt>
                <c:pt idx="9" formatCode="0">
                  <c:v>12</c:v>
                </c:pt>
                <c:pt idx="10" formatCode="0">
                  <c:v>10</c:v>
                </c:pt>
                <c:pt idx="11" formatCode="0">
                  <c:v>11</c:v>
                </c:pt>
                <c:pt idx="12" formatCode="0">
                  <c:v>13</c:v>
                </c:pt>
                <c:pt idx="13" formatCode="0">
                  <c:v>14</c:v>
                </c:pt>
                <c:pt idx="14" formatCode="0">
                  <c:v>13</c:v>
                </c:pt>
                <c:pt idx="15" formatCode="0">
                  <c:v>12</c:v>
                </c:pt>
                <c:pt idx="16" formatCode="0">
                  <c:v>14.3</c:v>
                </c:pt>
                <c:pt idx="17" formatCode="0">
                  <c:v>13</c:v>
                </c:pt>
                <c:pt idx="18" formatCode="0">
                  <c:v>12</c:v>
                </c:pt>
                <c:pt idx="19" formatCode="0">
                  <c:v>11</c:v>
                </c:pt>
                <c:pt idx="20" formatCode="0">
                  <c:v>12</c:v>
                </c:pt>
                <c:pt idx="21" formatCode="0">
                  <c:v>14</c:v>
                </c:pt>
                <c:pt idx="22" formatCode="0">
                  <c:v>8</c:v>
                </c:pt>
                <c:pt idx="23" formatCode="0">
                  <c:v>10</c:v>
                </c:pt>
                <c:pt idx="24" formatCode="0">
                  <c:v>8</c:v>
                </c:pt>
                <c:pt idx="25" formatCode="0">
                  <c:v>9</c:v>
                </c:pt>
                <c:pt idx="26" formatCode="0">
                  <c:v>9</c:v>
                </c:pt>
                <c:pt idx="27" formatCode="0">
                  <c:v>9</c:v>
                </c:pt>
                <c:pt idx="28" formatCode="0">
                  <c:v>8</c:v>
                </c:pt>
                <c:pt idx="29" formatCode="0">
                  <c:v>5</c:v>
                </c:pt>
                <c:pt idx="30" formatCode="0">
                  <c:v>6</c:v>
                </c:pt>
                <c:pt idx="31" formatCode="0">
                  <c:v>6</c:v>
                </c:pt>
                <c:pt idx="32" formatCode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0A-4712-842C-81D3A5BA2E19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Jokseenkin samaa mieltä</c:v>
                </c:pt>
              </c:strCache>
            </c:strRef>
          </c:tx>
          <c:spPr>
            <a:solidFill>
              <a:srgbClr val="B56BA3"/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Sheet1!$B$1:$AH$1</c:f>
              <c:strCache>
                <c:ptCount val="33"/>
                <c:pt idx="0">
                  <c:v>Syksy 2016</c:v>
                </c:pt>
                <c:pt idx="1">
                  <c:v>Syksy 2015</c:v>
                </c:pt>
                <c:pt idx="2">
                  <c:v>Syksy 2014</c:v>
                </c:pt>
                <c:pt idx="3">
                  <c:v>Syksy 2013</c:v>
                </c:pt>
                <c:pt idx="4">
                  <c:v>Syksy 2012</c:v>
                </c:pt>
                <c:pt idx="5">
                  <c:v>Kevät 2011</c:v>
                </c:pt>
                <c:pt idx="6">
                  <c:v>Syksy 2009</c:v>
                </c:pt>
                <c:pt idx="7">
                  <c:v>Syksy 2008</c:v>
                </c:pt>
                <c:pt idx="8">
                  <c:v>Syksy 2007</c:v>
                </c:pt>
                <c:pt idx="9">
                  <c:v>Syksy 2006</c:v>
                </c:pt>
                <c:pt idx="10">
                  <c:v>Syksy 2005</c:v>
                </c:pt>
                <c:pt idx="11">
                  <c:v>Syksy 2004</c:v>
                </c:pt>
                <c:pt idx="12">
                  <c:v>Syksy 2003</c:v>
                </c:pt>
                <c:pt idx="13">
                  <c:v>Syksy 2002</c:v>
                </c:pt>
                <c:pt idx="14">
                  <c:v>Syksy 2001</c:v>
                </c:pt>
                <c:pt idx="15">
                  <c:v>Syksy 2000</c:v>
                </c:pt>
                <c:pt idx="16">
                  <c:v>Syksy 1999</c:v>
                </c:pt>
                <c:pt idx="17">
                  <c:v>Syksy 1998</c:v>
                </c:pt>
                <c:pt idx="18">
                  <c:v>Syksy 1997</c:v>
                </c:pt>
                <c:pt idx="19">
                  <c:v>Syksy 1996</c:v>
                </c:pt>
                <c:pt idx="20">
                  <c:v>Syksy 1995</c:v>
                </c:pt>
                <c:pt idx="21">
                  <c:v>Syksy 1994</c:v>
                </c:pt>
                <c:pt idx="22">
                  <c:v>Syksy 1993</c:v>
                </c:pt>
                <c:pt idx="23">
                  <c:v>Syksy 1992</c:v>
                </c:pt>
                <c:pt idx="24">
                  <c:v>Syksy 1991</c:v>
                </c:pt>
                <c:pt idx="25">
                  <c:v>Syksy 1990</c:v>
                </c:pt>
                <c:pt idx="26">
                  <c:v>Syksy 1989</c:v>
                </c:pt>
                <c:pt idx="27">
                  <c:v>Syksy 1988</c:v>
                </c:pt>
                <c:pt idx="28">
                  <c:v>Syksy 1987</c:v>
                </c:pt>
                <c:pt idx="29">
                  <c:v>Syksy 1986</c:v>
                </c:pt>
                <c:pt idx="30">
                  <c:v>Syksy 1985</c:v>
                </c:pt>
                <c:pt idx="31">
                  <c:v>Syksy 1984</c:v>
                </c:pt>
                <c:pt idx="32">
                  <c:v>Syksy 1983</c:v>
                </c:pt>
              </c:strCache>
            </c:strRef>
          </c:cat>
          <c:val>
            <c:numRef>
              <c:f>Sheet1!$B$3:$AH$3</c:f>
              <c:numCache>
                <c:formatCode>General</c:formatCode>
                <c:ptCount val="33"/>
                <c:pt idx="0">
                  <c:v>19</c:v>
                </c:pt>
                <c:pt idx="1">
                  <c:v>23</c:v>
                </c:pt>
                <c:pt idx="2">
                  <c:v>16</c:v>
                </c:pt>
                <c:pt idx="3">
                  <c:v>18</c:v>
                </c:pt>
                <c:pt idx="4" formatCode="0">
                  <c:v>18</c:v>
                </c:pt>
                <c:pt idx="5" formatCode="0">
                  <c:v>17</c:v>
                </c:pt>
                <c:pt idx="6" formatCode="0">
                  <c:v>18</c:v>
                </c:pt>
                <c:pt idx="7" formatCode="0">
                  <c:v>21</c:v>
                </c:pt>
                <c:pt idx="8" formatCode="0">
                  <c:v>20</c:v>
                </c:pt>
                <c:pt idx="9" formatCode="0">
                  <c:v>18</c:v>
                </c:pt>
                <c:pt idx="10" formatCode="0">
                  <c:v>23</c:v>
                </c:pt>
                <c:pt idx="11" formatCode="0">
                  <c:v>17</c:v>
                </c:pt>
                <c:pt idx="12" formatCode="0">
                  <c:v>19</c:v>
                </c:pt>
                <c:pt idx="13" formatCode="0">
                  <c:v>15</c:v>
                </c:pt>
                <c:pt idx="14" formatCode="0">
                  <c:v>18</c:v>
                </c:pt>
                <c:pt idx="15" formatCode="0">
                  <c:v>15</c:v>
                </c:pt>
                <c:pt idx="16" formatCode="0">
                  <c:v>15.3</c:v>
                </c:pt>
                <c:pt idx="17" formatCode="0">
                  <c:v>15</c:v>
                </c:pt>
                <c:pt idx="18" formatCode="0">
                  <c:v>18</c:v>
                </c:pt>
                <c:pt idx="19" formatCode="0">
                  <c:v>14</c:v>
                </c:pt>
                <c:pt idx="20" formatCode="0">
                  <c:v>15</c:v>
                </c:pt>
                <c:pt idx="21" formatCode="0">
                  <c:v>16</c:v>
                </c:pt>
                <c:pt idx="22" formatCode="0">
                  <c:v>12</c:v>
                </c:pt>
                <c:pt idx="23" formatCode="0">
                  <c:v>11</c:v>
                </c:pt>
                <c:pt idx="24" formatCode="0">
                  <c:v>10</c:v>
                </c:pt>
                <c:pt idx="25" formatCode="0">
                  <c:v>10</c:v>
                </c:pt>
                <c:pt idx="26" formatCode="0">
                  <c:v>12</c:v>
                </c:pt>
                <c:pt idx="27" formatCode="0">
                  <c:v>12</c:v>
                </c:pt>
                <c:pt idx="28" formatCode="0">
                  <c:v>11</c:v>
                </c:pt>
                <c:pt idx="29" formatCode="0">
                  <c:v>8</c:v>
                </c:pt>
                <c:pt idx="30" formatCode="0">
                  <c:v>9</c:v>
                </c:pt>
                <c:pt idx="31" formatCode="0">
                  <c:v>8</c:v>
                </c:pt>
                <c:pt idx="32" formatCode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0A-4712-842C-81D3A5BA2E1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Vaikea sanoa</c:v>
                </c:pt>
              </c:strCache>
            </c:strRef>
          </c:tx>
          <c:spPr>
            <a:solidFill>
              <a:srgbClr val="B56BA3">
                <a:lumMod val="40000"/>
                <a:lumOff val="60000"/>
              </a:srgbClr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 algn="ctr">
                  <a:defRPr sz="105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Sheet1!$B$1:$AH$1</c:f>
              <c:strCache>
                <c:ptCount val="33"/>
                <c:pt idx="0">
                  <c:v>Syksy 2016</c:v>
                </c:pt>
                <c:pt idx="1">
                  <c:v>Syksy 2015</c:v>
                </c:pt>
                <c:pt idx="2">
                  <c:v>Syksy 2014</c:v>
                </c:pt>
                <c:pt idx="3">
                  <c:v>Syksy 2013</c:v>
                </c:pt>
                <c:pt idx="4">
                  <c:v>Syksy 2012</c:v>
                </c:pt>
                <c:pt idx="5">
                  <c:v>Kevät 2011</c:v>
                </c:pt>
                <c:pt idx="6">
                  <c:v>Syksy 2009</c:v>
                </c:pt>
                <c:pt idx="7">
                  <c:v>Syksy 2008</c:v>
                </c:pt>
                <c:pt idx="8">
                  <c:v>Syksy 2007</c:v>
                </c:pt>
                <c:pt idx="9">
                  <c:v>Syksy 2006</c:v>
                </c:pt>
                <c:pt idx="10">
                  <c:v>Syksy 2005</c:v>
                </c:pt>
                <c:pt idx="11">
                  <c:v>Syksy 2004</c:v>
                </c:pt>
                <c:pt idx="12">
                  <c:v>Syksy 2003</c:v>
                </c:pt>
                <c:pt idx="13">
                  <c:v>Syksy 2002</c:v>
                </c:pt>
                <c:pt idx="14">
                  <c:v>Syksy 2001</c:v>
                </c:pt>
                <c:pt idx="15">
                  <c:v>Syksy 2000</c:v>
                </c:pt>
                <c:pt idx="16">
                  <c:v>Syksy 1999</c:v>
                </c:pt>
                <c:pt idx="17">
                  <c:v>Syksy 1998</c:v>
                </c:pt>
                <c:pt idx="18">
                  <c:v>Syksy 1997</c:v>
                </c:pt>
                <c:pt idx="19">
                  <c:v>Syksy 1996</c:v>
                </c:pt>
                <c:pt idx="20">
                  <c:v>Syksy 1995</c:v>
                </c:pt>
                <c:pt idx="21">
                  <c:v>Syksy 1994</c:v>
                </c:pt>
                <c:pt idx="22">
                  <c:v>Syksy 1993</c:v>
                </c:pt>
                <c:pt idx="23">
                  <c:v>Syksy 1992</c:v>
                </c:pt>
                <c:pt idx="24">
                  <c:v>Syksy 1991</c:v>
                </c:pt>
                <c:pt idx="25">
                  <c:v>Syksy 1990</c:v>
                </c:pt>
                <c:pt idx="26">
                  <c:v>Syksy 1989</c:v>
                </c:pt>
                <c:pt idx="27">
                  <c:v>Syksy 1988</c:v>
                </c:pt>
                <c:pt idx="28">
                  <c:v>Syksy 1987</c:v>
                </c:pt>
                <c:pt idx="29">
                  <c:v>Syksy 1986</c:v>
                </c:pt>
                <c:pt idx="30">
                  <c:v>Syksy 1985</c:v>
                </c:pt>
                <c:pt idx="31">
                  <c:v>Syksy 1984</c:v>
                </c:pt>
                <c:pt idx="32">
                  <c:v>Syksy 1983</c:v>
                </c:pt>
              </c:strCache>
            </c:strRef>
          </c:cat>
          <c:val>
            <c:numRef>
              <c:f>Sheet1!$B$4:$AH$4</c:f>
              <c:numCache>
                <c:formatCode>General</c:formatCode>
                <c:ptCount val="33"/>
                <c:pt idx="0">
                  <c:v>26</c:v>
                </c:pt>
                <c:pt idx="1">
                  <c:v>23</c:v>
                </c:pt>
                <c:pt idx="2">
                  <c:v>28</c:v>
                </c:pt>
                <c:pt idx="3">
                  <c:v>27</c:v>
                </c:pt>
                <c:pt idx="4" formatCode="0">
                  <c:v>26</c:v>
                </c:pt>
                <c:pt idx="5" formatCode="0">
                  <c:v>19</c:v>
                </c:pt>
                <c:pt idx="6" formatCode="0">
                  <c:v>20</c:v>
                </c:pt>
                <c:pt idx="7" formatCode="0">
                  <c:v>25</c:v>
                </c:pt>
                <c:pt idx="8" formatCode="0">
                  <c:v>22</c:v>
                </c:pt>
                <c:pt idx="9" formatCode="0">
                  <c:v>24</c:v>
                </c:pt>
                <c:pt idx="10" formatCode="0">
                  <c:v>23</c:v>
                </c:pt>
                <c:pt idx="11" formatCode="0">
                  <c:v>24.3</c:v>
                </c:pt>
                <c:pt idx="12" formatCode="0">
                  <c:v>24</c:v>
                </c:pt>
                <c:pt idx="13" formatCode="0">
                  <c:v>21.3</c:v>
                </c:pt>
                <c:pt idx="14" formatCode="0">
                  <c:v>21.3</c:v>
                </c:pt>
                <c:pt idx="15" formatCode="0">
                  <c:v>20</c:v>
                </c:pt>
                <c:pt idx="16" formatCode="0">
                  <c:v>19.3</c:v>
                </c:pt>
                <c:pt idx="17" formatCode="0">
                  <c:v>22</c:v>
                </c:pt>
                <c:pt idx="18" formatCode="0">
                  <c:v>25</c:v>
                </c:pt>
                <c:pt idx="19" formatCode="0">
                  <c:v>23</c:v>
                </c:pt>
                <c:pt idx="20" formatCode="0">
                  <c:v>22</c:v>
                </c:pt>
                <c:pt idx="21" formatCode="0">
                  <c:v>22</c:v>
                </c:pt>
                <c:pt idx="22" formatCode="0">
                  <c:v>33.299999999999997</c:v>
                </c:pt>
                <c:pt idx="23" formatCode="0">
                  <c:v>30</c:v>
                </c:pt>
                <c:pt idx="24" formatCode="0">
                  <c:v>33</c:v>
                </c:pt>
                <c:pt idx="25" formatCode="0">
                  <c:v>27</c:v>
                </c:pt>
                <c:pt idx="26" formatCode="0">
                  <c:v>28</c:v>
                </c:pt>
                <c:pt idx="27" formatCode="0">
                  <c:v>26</c:v>
                </c:pt>
                <c:pt idx="28" formatCode="0">
                  <c:v>22</c:v>
                </c:pt>
                <c:pt idx="29" formatCode="0">
                  <c:v>24</c:v>
                </c:pt>
                <c:pt idx="30" formatCode="0">
                  <c:v>27</c:v>
                </c:pt>
                <c:pt idx="31" formatCode="0">
                  <c:v>27</c:v>
                </c:pt>
                <c:pt idx="32" formatCode="0">
                  <c:v>28.3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0A-4712-842C-81D3A5BA2E19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Jokseenkin eri mieltä</c:v>
                </c:pt>
              </c:strCache>
            </c:strRef>
          </c:tx>
          <c:spPr>
            <a:solidFill>
              <a:srgbClr val="FDB400"/>
            </a:solidFill>
            <a:ln w="11750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05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Sheet1!$B$1:$AH$1</c:f>
              <c:strCache>
                <c:ptCount val="33"/>
                <c:pt idx="0">
                  <c:v>Syksy 2016</c:v>
                </c:pt>
                <c:pt idx="1">
                  <c:v>Syksy 2015</c:v>
                </c:pt>
                <c:pt idx="2">
                  <c:v>Syksy 2014</c:v>
                </c:pt>
                <c:pt idx="3">
                  <c:v>Syksy 2013</c:v>
                </c:pt>
                <c:pt idx="4">
                  <c:v>Syksy 2012</c:v>
                </c:pt>
                <c:pt idx="5">
                  <c:v>Kevät 2011</c:v>
                </c:pt>
                <c:pt idx="6">
                  <c:v>Syksy 2009</c:v>
                </c:pt>
                <c:pt idx="7">
                  <c:v>Syksy 2008</c:v>
                </c:pt>
                <c:pt idx="8">
                  <c:v>Syksy 2007</c:v>
                </c:pt>
                <c:pt idx="9">
                  <c:v>Syksy 2006</c:v>
                </c:pt>
                <c:pt idx="10">
                  <c:v>Syksy 2005</c:v>
                </c:pt>
                <c:pt idx="11">
                  <c:v>Syksy 2004</c:v>
                </c:pt>
                <c:pt idx="12">
                  <c:v>Syksy 2003</c:v>
                </c:pt>
                <c:pt idx="13">
                  <c:v>Syksy 2002</c:v>
                </c:pt>
                <c:pt idx="14">
                  <c:v>Syksy 2001</c:v>
                </c:pt>
                <c:pt idx="15">
                  <c:v>Syksy 2000</c:v>
                </c:pt>
                <c:pt idx="16">
                  <c:v>Syksy 1999</c:v>
                </c:pt>
                <c:pt idx="17">
                  <c:v>Syksy 1998</c:v>
                </c:pt>
                <c:pt idx="18">
                  <c:v>Syksy 1997</c:v>
                </c:pt>
                <c:pt idx="19">
                  <c:v>Syksy 1996</c:v>
                </c:pt>
                <c:pt idx="20">
                  <c:v>Syksy 1995</c:v>
                </c:pt>
                <c:pt idx="21">
                  <c:v>Syksy 1994</c:v>
                </c:pt>
                <c:pt idx="22">
                  <c:v>Syksy 1993</c:v>
                </c:pt>
                <c:pt idx="23">
                  <c:v>Syksy 1992</c:v>
                </c:pt>
                <c:pt idx="24">
                  <c:v>Syksy 1991</c:v>
                </c:pt>
                <c:pt idx="25">
                  <c:v>Syksy 1990</c:v>
                </c:pt>
                <c:pt idx="26">
                  <c:v>Syksy 1989</c:v>
                </c:pt>
                <c:pt idx="27">
                  <c:v>Syksy 1988</c:v>
                </c:pt>
                <c:pt idx="28">
                  <c:v>Syksy 1987</c:v>
                </c:pt>
                <c:pt idx="29">
                  <c:v>Syksy 1986</c:v>
                </c:pt>
                <c:pt idx="30">
                  <c:v>Syksy 1985</c:v>
                </c:pt>
                <c:pt idx="31">
                  <c:v>Syksy 1984</c:v>
                </c:pt>
                <c:pt idx="32">
                  <c:v>Syksy 1983</c:v>
                </c:pt>
              </c:strCache>
            </c:strRef>
          </c:cat>
          <c:val>
            <c:numRef>
              <c:f>Sheet1!$B$5:$AH$5</c:f>
              <c:numCache>
                <c:formatCode>General</c:formatCode>
                <c:ptCount val="33"/>
                <c:pt idx="0">
                  <c:v>19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 formatCode="0">
                  <c:v>19</c:v>
                </c:pt>
                <c:pt idx="5" formatCode="0">
                  <c:v>21</c:v>
                </c:pt>
                <c:pt idx="6" formatCode="0">
                  <c:v>19</c:v>
                </c:pt>
                <c:pt idx="7" formatCode="0">
                  <c:v>16</c:v>
                </c:pt>
                <c:pt idx="8" formatCode="0">
                  <c:v>19</c:v>
                </c:pt>
                <c:pt idx="9" formatCode="0">
                  <c:v>19.5</c:v>
                </c:pt>
                <c:pt idx="10" formatCode="0">
                  <c:v>17.5</c:v>
                </c:pt>
                <c:pt idx="11" formatCode="0">
                  <c:v>16.3</c:v>
                </c:pt>
                <c:pt idx="12" formatCode="0">
                  <c:v>18</c:v>
                </c:pt>
                <c:pt idx="13" formatCode="0">
                  <c:v>17.3</c:v>
                </c:pt>
                <c:pt idx="14" formatCode="0">
                  <c:v>17.3</c:v>
                </c:pt>
                <c:pt idx="15" formatCode="0">
                  <c:v>17.5</c:v>
                </c:pt>
                <c:pt idx="16" formatCode="0">
                  <c:v>14.3</c:v>
                </c:pt>
                <c:pt idx="17" formatCode="0">
                  <c:v>15.5</c:v>
                </c:pt>
                <c:pt idx="18" formatCode="0">
                  <c:v>18</c:v>
                </c:pt>
                <c:pt idx="19" formatCode="0">
                  <c:v>17</c:v>
                </c:pt>
                <c:pt idx="20" formatCode="0">
                  <c:v>16</c:v>
                </c:pt>
                <c:pt idx="21" formatCode="0">
                  <c:v>16</c:v>
                </c:pt>
                <c:pt idx="22" formatCode="0">
                  <c:v>18.3</c:v>
                </c:pt>
                <c:pt idx="23" formatCode="0">
                  <c:v>18</c:v>
                </c:pt>
                <c:pt idx="24" formatCode="0">
                  <c:v>19.5</c:v>
                </c:pt>
                <c:pt idx="25" formatCode="0">
                  <c:v>17</c:v>
                </c:pt>
                <c:pt idx="26" formatCode="0">
                  <c:v>19.5</c:v>
                </c:pt>
                <c:pt idx="27" formatCode="0">
                  <c:v>17</c:v>
                </c:pt>
                <c:pt idx="28" formatCode="0">
                  <c:v>18</c:v>
                </c:pt>
                <c:pt idx="29" formatCode="0">
                  <c:v>19</c:v>
                </c:pt>
                <c:pt idx="30" formatCode="0">
                  <c:v>20</c:v>
                </c:pt>
                <c:pt idx="31" formatCode="0">
                  <c:v>16</c:v>
                </c:pt>
                <c:pt idx="32" formatCode="0">
                  <c:v>16.3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00A-4712-842C-81D3A5BA2E19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Täysin eri mieltä</c:v>
                </c:pt>
              </c:strCache>
            </c:strRef>
          </c:tx>
          <c:spPr>
            <a:solidFill>
              <a:srgbClr val="DC5900"/>
            </a:solidFill>
            <a:ln w="11684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05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Sheet1!$B$1:$AH$1</c:f>
              <c:strCache>
                <c:ptCount val="33"/>
                <c:pt idx="0">
                  <c:v>Syksy 2016</c:v>
                </c:pt>
                <c:pt idx="1">
                  <c:v>Syksy 2015</c:v>
                </c:pt>
                <c:pt idx="2">
                  <c:v>Syksy 2014</c:v>
                </c:pt>
                <c:pt idx="3">
                  <c:v>Syksy 2013</c:v>
                </c:pt>
                <c:pt idx="4">
                  <c:v>Syksy 2012</c:v>
                </c:pt>
                <c:pt idx="5">
                  <c:v>Kevät 2011</c:v>
                </c:pt>
                <c:pt idx="6">
                  <c:v>Syksy 2009</c:v>
                </c:pt>
                <c:pt idx="7">
                  <c:v>Syksy 2008</c:v>
                </c:pt>
                <c:pt idx="8">
                  <c:v>Syksy 2007</c:v>
                </c:pt>
                <c:pt idx="9">
                  <c:v>Syksy 2006</c:v>
                </c:pt>
                <c:pt idx="10">
                  <c:v>Syksy 2005</c:v>
                </c:pt>
                <c:pt idx="11">
                  <c:v>Syksy 2004</c:v>
                </c:pt>
                <c:pt idx="12">
                  <c:v>Syksy 2003</c:v>
                </c:pt>
                <c:pt idx="13">
                  <c:v>Syksy 2002</c:v>
                </c:pt>
                <c:pt idx="14">
                  <c:v>Syksy 2001</c:v>
                </c:pt>
                <c:pt idx="15">
                  <c:v>Syksy 2000</c:v>
                </c:pt>
                <c:pt idx="16">
                  <c:v>Syksy 1999</c:v>
                </c:pt>
                <c:pt idx="17">
                  <c:v>Syksy 1998</c:v>
                </c:pt>
                <c:pt idx="18">
                  <c:v>Syksy 1997</c:v>
                </c:pt>
                <c:pt idx="19">
                  <c:v>Syksy 1996</c:v>
                </c:pt>
                <c:pt idx="20">
                  <c:v>Syksy 1995</c:v>
                </c:pt>
                <c:pt idx="21">
                  <c:v>Syksy 1994</c:v>
                </c:pt>
                <c:pt idx="22">
                  <c:v>Syksy 1993</c:v>
                </c:pt>
                <c:pt idx="23">
                  <c:v>Syksy 1992</c:v>
                </c:pt>
                <c:pt idx="24">
                  <c:v>Syksy 1991</c:v>
                </c:pt>
                <c:pt idx="25">
                  <c:v>Syksy 1990</c:v>
                </c:pt>
                <c:pt idx="26">
                  <c:v>Syksy 1989</c:v>
                </c:pt>
                <c:pt idx="27">
                  <c:v>Syksy 1988</c:v>
                </c:pt>
                <c:pt idx="28">
                  <c:v>Syksy 1987</c:v>
                </c:pt>
                <c:pt idx="29">
                  <c:v>Syksy 1986</c:v>
                </c:pt>
                <c:pt idx="30">
                  <c:v>Syksy 1985</c:v>
                </c:pt>
                <c:pt idx="31">
                  <c:v>Syksy 1984</c:v>
                </c:pt>
                <c:pt idx="32">
                  <c:v>Syksy 1983</c:v>
                </c:pt>
              </c:strCache>
            </c:strRef>
          </c:cat>
          <c:val>
            <c:numRef>
              <c:f>Sheet1!$B$6:$AH$6</c:f>
              <c:numCache>
                <c:formatCode>General</c:formatCode>
                <c:ptCount val="33"/>
                <c:pt idx="0">
                  <c:v>24</c:v>
                </c:pt>
                <c:pt idx="1">
                  <c:v>25</c:v>
                </c:pt>
                <c:pt idx="2">
                  <c:v>26</c:v>
                </c:pt>
                <c:pt idx="3">
                  <c:v>23</c:v>
                </c:pt>
                <c:pt idx="4" formatCode="0">
                  <c:v>26</c:v>
                </c:pt>
                <c:pt idx="5" formatCode="0">
                  <c:v>32</c:v>
                </c:pt>
                <c:pt idx="6" formatCode="0">
                  <c:v>29</c:v>
                </c:pt>
                <c:pt idx="7" formatCode="0">
                  <c:v>28</c:v>
                </c:pt>
                <c:pt idx="8" formatCode="0">
                  <c:v>27</c:v>
                </c:pt>
                <c:pt idx="9" formatCode="0">
                  <c:v>26.5</c:v>
                </c:pt>
                <c:pt idx="10" formatCode="0">
                  <c:v>26.5</c:v>
                </c:pt>
                <c:pt idx="11" formatCode="0">
                  <c:v>31.3</c:v>
                </c:pt>
                <c:pt idx="12" formatCode="0">
                  <c:v>26</c:v>
                </c:pt>
                <c:pt idx="13" formatCode="0">
                  <c:v>32.299999999999997</c:v>
                </c:pt>
                <c:pt idx="14" formatCode="0">
                  <c:v>30.3</c:v>
                </c:pt>
                <c:pt idx="15" formatCode="0">
                  <c:v>35.5</c:v>
                </c:pt>
                <c:pt idx="16" formatCode="0">
                  <c:v>36.299999999999997</c:v>
                </c:pt>
                <c:pt idx="17" formatCode="0">
                  <c:v>34.5</c:v>
                </c:pt>
                <c:pt idx="18" formatCode="0">
                  <c:v>27</c:v>
                </c:pt>
                <c:pt idx="19" formatCode="0">
                  <c:v>35</c:v>
                </c:pt>
                <c:pt idx="20" formatCode="0">
                  <c:v>35</c:v>
                </c:pt>
                <c:pt idx="21" formatCode="0">
                  <c:v>32</c:v>
                </c:pt>
                <c:pt idx="22" formatCode="0">
                  <c:v>28.3</c:v>
                </c:pt>
                <c:pt idx="23" formatCode="0">
                  <c:v>31</c:v>
                </c:pt>
                <c:pt idx="24" formatCode="0">
                  <c:v>29.5</c:v>
                </c:pt>
                <c:pt idx="25" formatCode="0">
                  <c:v>37</c:v>
                </c:pt>
                <c:pt idx="26" formatCode="0">
                  <c:v>31.5</c:v>
                </c:pt>
                <c:pt idx="27" formatCode="0">
                  <c:v>36</c:v>
                </c:pt>
                <c:pt idx="28" formatCode="0">
                  <c:v>41</c:v>
                </c:pt>
                <c:pt idx="29" formatCode="0">
                  <c:v>44</c:v>
                </c:pt>
                <c:pt idx="30" formatCode="0">
                  <c:v>38</c:v>
                </c:pt>
                <c:pt idx="31" formatCode="0">
                  <c:v>43</c:v>
                </c:pt>
                <c:pt idx="32" formatCode="0">
                  <c:v>41.3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00A-4712-842C-81D3A5BA2E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77847936"/>
        <c:axId val="93082752"/>
      </c:barChart>
      <c:catAx>
        <c:axId val="77847936"/>
        <c:scaling>
          <c:orientation val="maxMin"/>
        </c:scaling>
        <c:delete val="0"/>
        <c:axPos val="l"/>
        <c:numFmt formatCode="#,##0.00\ \€;[Red]\-#,##0.00\ \€" sourceLinked="0"/>
        <c:majorTickMark val="out"/>
        <c:minorTickMark val="none"/>
        <c:tickLblPos val="low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100"/>
            </a:pPr>
            <a:endParaRPr lang="fi-FI"/>
          </a:p>
        </c:txPr>
        <c:crossAx val="9308275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93082752"/>
        <c:scaling>
          <c:orientation val="minMax"/>
          <c:max val="100"/>
          <c:min val="0"/>
        </c:scaling>
        <c:delete val="0"/>
        <c:axPos val="b"/>
        <c:majorGridlines>
          <c:spPr>
            <a:ln w="11731">
              <a:solidFill>
                <a:srgbClr val="969696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fi-FI"/>
          </a:p>
        </c:txPr>
        <c:crossAx val="77847936"/>
        <c:crosses val="max"/>
        <c:crossBetween val="between"/>
        <c:majorUnit val="20"/>
        <c:minorUnit val="20"/>
      </c:valAx>
      <c:spPr>
        <a:noFill/>
        <a:ln w="11731">
          <a:solidFill>
            <a:srgbClr val="969696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4110621285607924"/>
          <c:y val="2.5996375253807885E-3"/>
          <c:w val="0.84908263111848192"/>
          <c:h val="4.2419153999021818E-2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fi-FI" sz="1108" b="0" i="0" u="none" strike="noStrike" kern="1200" baseline="0">
          <a:solidFill>
            <a:srgbClr val="000000"/>
          </a:solidFill>
          <a:latin typeface="Calibri" pitchFamily="34" charset="0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197878177849476"/>
          <c:y val="5.2612792141334026E-2"/>
          <c:w val="0.52153108693128558"/>
          <c:h val="0.87265782886265442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Täysin samaa mieltä</c:v>
                </c:pt>
              </c:strCache>
            </c:strRef>
          </c:tx>
          <c:spPr>
            <a:solidFill>
              <a:srgbClr val="83216A"/>
            </a:solidFill>
            <a:ln w="11731">
              <a:noFill/>
              <a:prstDash val="solid"/>
            </a:ln>
          </c:spPr>
          <c:invertIfNegative val="0"/>
          <c:dLbls>
            <c:numFmt formatCode="#,##0" sourceLinked="0"/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Sheet1!$B$1:$M$1</c:f>
              <c:strCache>
                <c:ptCount val="12"/>
                <c:pt idx="0">
                  <c:v>Vaikka kokonaisenergiankulutus ei kasvaisikaan, sähkönkulutus jatkaa kasvuaan</c:v>
                </c:pt>
                <c:pt idx="1">
                  <c:v>Syksy 2016</c:v>
                </c:pt>
                <c:pt idx="2">
                  <c:v>Syksy 2015</c:v>
                </c:pt>
                <c:pt idx="3">
                  <c:v>Syksy 2014</c:v>
                </c:pt>
                <c:pt idx="4">
                  <c:v>Syksy 2013</c:v>
                </c:pt>
                <c:pt idx="5">
                  <c:v>Syksy 2012</c:v>
                </c:pt>
                <c:pt idx="6">
                  <c:v>Valmis maksamaan energiasta korkeampaa hintaa ympäristöhaittojen vähentämiseksi</c:v>
                </c:pt>
                <c:pt idx="7">
                  <c:v>Syksy 2016</c:v>
                </c:pt>
                <c:pt idx="8">
                  <c:v>Syksy 2015</c:v>
                </c:pt>
                <c:pt idx="9">
                  <c:v>Syksy 2014</c:v>
                </c:pt>
                <c:pt idx="10">
                  <c:v>Syksy 2013</c:v>
                </c:pt>
                <c:pt idx="11">
                  <c:v>Syksy 2012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1">
                  <c:v>27</c:v>
                </c:pt>
                <c:pt idx="2">
                  <c:v>23</c:v>
                </c:pt>
                <c:pt idx="3">
                  <c:v>21</c:v>
                </c:pt>
                <c:pt idx="4">
                  <c:v>26</c:v>
                </c:pt>
                <c:pt idx="5" formatCode="0">
                  <c:v>32</c:v>
                </c:pt>
                <c:pt idx="7">
                  <c:v>9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 formatCode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44-4860-ACAB-5276ED65746A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Jokseenkin samaa mieltä</c:v>
                </c:pt>
              </c:strCache>
            </c:strRef>
          </c:tx>
          <c:spPr>
            <a:solidFill>
              <a:srgbClr val="B56BA3"/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Sheet1!$B$1:$M$1</c:f>
              <c:strCache>
                <c:ptCount val="12"/>
                <c:pt idx="0">
                  <c:v>Vaikka kokonaisenergiankulutus ei kasvaisikaan, sähkönkulutus jatkaa kasvuaan</c:v>
                </c:pt>
                <c:pt idx="1">
                  <c:v>Syksy 2016</c:v>
                </c:pt>
                <c:pt idx="2">
                  <c:v>Syksy 2015</c:v>
                </c:pt>
                <c:pt idx="3">
                  <c:v>Syksy 2014</c:v>
                </c:pt>
                <c:pt idx="4">
                  <c:v>Syksy 2013</c:v>
                </c:pt>
                <c:pt idx="5">
                  <c:v>Syksy 2012</c:v>
                </c:pt>
                <c:pt idx="6">
                  <c:v>Valmis maksamaan energiasta korkeampaa hintaa ympäristöhaittojen vähentämiseksi</c:v>
                </c:pt>
                <c:pt idx="7">
                  <c:v>Syksy 2016</c:v>
                </c:pt>
                <c:pt idx="8">
                  <c:v>Syksy 2015</c:v>
                </c:pt>
                <c:pt idx="9">
                  <c:v>Syksy 2014</c:v>
                </c:pt>
                <c:pt idx="10">
                  <c:v>Syksy 2013</c:v>
                </c:pt>
                <c:pt idx="11">
                  <c:v>Syksy 2012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1">
                  <c:v>52</c:v>
                </c:pt>
                <c:pt idx="2">
                  <c:v>52</c:v>
                </c:pt>
                <c:pt idx="3">
                  <c:v>52</c:v>
                </c:pt>
                <c:pt idx="4">
                  <c:v>49</c:v>
                </c:pt>
                <c:pt idx="5" formatCode="0">
                  <c:v>45</c:v>
                </c:pt>
                <c:pt idx="7">
                  <c:v>34</c:v>
                </c:pt>
                <c:pt idx="8">
                  <c:v>38</c:v>
                </c:pt>
                <c:pt idx="9">
                  <c:v>38</c:v>
                </c:pt>
                <c:pt idx="10">
                  <c:v>37</c:v>
                </c:pt>
                <c:pt idx="11" formatCode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44-4860-ACAB-5276ED65746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Vaikea sanoa</c:v>
                </c:pt>
              </c:strCache>
            </c:strRef>
          </c:tx>
          <c:spPr>
            <a:solidFill>
              <a:srgbClr val="B56BA3">
                <a:lumMod val="40000"/>
                <a:lumOff val="60000"/>
              </a:srgbClr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 algn="ctr"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Sheet1!$B$1:$M$1</c:f>
              <c:strCache>
                <c:ptCount val="12"/>
                <c:pt idx="0">
                  <c:v>Vaikka kokonaisenergiankulutus ei kasvaisikaan, sähkönkulutus jatkaa kasvuaan</c:v>
                </c:pt>
                <c:pt idx="1">
                  <c:v>Syksy 2016</c:v>
                </c:pt>
                <c:pt idx="2">
                  <c:v>Syksy 2015</c:v>
                </c:pt>
                <c:pt idx="3">
                  <c:v>Syksy 2014</c:v>
                </c:pt>
                <c:pt idx="4">
                  <c:v>Syksy 2013</c:v>
                </c:pt>
                <c:pt idx="5">
                  <c:v>Syksy 2012</c:v>
                </c:pt>
                <c:pt idx="6">
                  <c:v>Valmis maksamaan energiasta korkeampaa hintaa ympäristöhaittojen vähentämiseksi</c:v>
                </c:pt>
                <c:pt idx="7">
                  <c:v>Syksy 2016</c:v>
                </c:pt>
                <c:pt idx="8">
                  <c:v>Syksy 2015</c:v>
                </c:pt>
                <c:pt idx="9">
                  <c:v>Syksy 2014</c:v>
                </c:pt>
                <c:pt idx="10">
                  <c:v>Syksy 2013</c:v>
                </c:pt>
                <c:pt idx="11">
                  <c:v>Syksy 2012</c:v>
                </c:pt>
              </c:strCache>
            </c:strRef>
          </c:cat>
          <c:val>
            <c:numRef>
              <c:f>Sheet1!$B$4:$M$4</c:f>
              <c:numCache>
                <c:formatCode>General</c:formatCode>
                <c:ptCount val="12"/>
                <c:pt idx="1">
                  <c:v>18</c:v>
                </c:pt>
                <c:pt idx="2">
                  <c:v>19</c:v>
                </c:pt>
                <c:pt idx="3">
                  <c:v>18</c:v>
                </c:pt>
                <c:pt idx="4">
                  <c:v>18</c:v>
                </c:pt>
                <c:pt idx="5" formatCode="0">
                  <c:v>15</c:v>
                </c:pt>
                <c:pt idx="7">
                  <c:v>31</c:v>
                </c:pt>
                <c:pt idx="8">
                  <c:v>24</c:v>
                </c:pt>
                <c:pt idx="9">
                  <c:v>21</c:v>
                </c:pt>
                <c:pt idx="10">
                  <c:v>22</c:v>
                </c:pt>
                <c:pt idx="11" formatCode="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44-4860-ACAB-5276ED65746A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Jokseenkin eri mieltä</c:v>
                </c:pt>
              </c:strCache>
            </c:strRef>
          </c:tx>
          <c:spPr>
            <a:solidFill>
              <a:srgbClr val="FDB400"/>
            </a:solidFill>
            <a:ln w="11750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Sheet1!$B$1:$M$1</c:f>
              <c:strCache>
                <c:ptCount val="12"/>
                <c:pt idx="0">
                  <c:v>Vaikka kokonaisenergiankulutus ei kasvaisikaan, sähkönkulutus jatkaa kasvuaan</c:v>
                </c:pt>
                <c:pt idx="1">
                  <c:v>Syksy 2016</c:v>
                </c:pt>
                <c:pt idx="2">
                  <c:v>Syksy 2015</c:v>
                </c:pt>
                <c:pt idx="3">
                  <c:v>Syksy 2014</c:v>
                </c:pt>
                <c:pt idx="4">
                  <c:v>Syksy 2013</c:v>
                </c:pt>
                <c:pt idx="5">
                  <c:v>Syksy 2012</c:v>
                </c:pt>
                <c:pt idx="6">
                  <c:v>Valmis maksamaan energiasta korkeampaa hintaa ympäristöhaittojen vähentämiseksi</c:v>
                </c:pt>
                <c:pt idx="7">
                  <c:v>Syksy 2016</c:v>
                </c:pt>
                <c:pt idx="8">
                  <c:v>Syksy 2015</c:v>
                </c:pt>
                <c:pt idx="9">
                  <c:v>Syksy 2014</c:v>
                </c:pt>
                <c:pt idx="10">
                  <c:v>Syksy 2013</c:v>
                </c:pt>
                <c:pt idx="11">
                  <c:v>Syksy 2012</c:v>
                </c:pt>
              </c:strCache>
            </c:strRef>
          </c:cat>
          <c:val>
            <c:numRef>
              <c:f>Sheet1!$B$5:$M$5</c:f>
              <c:numCache>
                <c:formatCode>General</c:formatCode>
                <c:ptCount val="12"/>
                <c:pt idx="1">
                  <c:v>3</c:v>
                </c:pt>
                <c:pt idx="2">
                  <c:v>5</c:v>
                </c:pt>
                <c:pt idx="3">
                  <c:v>8</c:v>
                </c:pt>
                <c:pt idx="4">
                  <c:v>6</c:v>
                </c:pt>
                <c:pt idx="5" formatCode="0">
                  <c:v>7</c:v>
                </c:pt>
                <c:pt idx="7">
                  <c:v>17</c:v>
                </c:pt>
                <c:pt idx="8">
                  <c:v>16</c:v>
                </c:pt>
                <c:pt idx="9">
                  <c:v>18</c:v>
                </c:pt>
                <c:pt idx="10">
                  <c:v>19</c:v>
                </c:pt>
                <c:pt idx="11" formatCode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44-4860-ACAB-5276ED65746A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Täysin eri mieltä</c:v>
                </c:pt>
              </c:strCache>
            </c:strRef>
          </c:tx>
          <c:spPr>
            <a:solidFill>
              <a:srgbClr val="DC5900"/>
            </a:solidFill>
            <a:ln w="11684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20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Sheet1!$B$1:$M$1</c:f>
              <c:strCache>
                <c:ptCount val="12"/>
                <c:pt idx="0">
                  <c:v>Vaikka kokonaisenergiankulutus ei kasvaisikaan, sähkönkulutus jatkaa kasvuaan</c:v>
                </c:pt>
                <c:pt idx="1">
                  <c:v>Syksy 2016</c:v>
                </c:pt>
                <c:pt idx="2">
                  <c:v>Syksy 2015</c:v>
                </c:pt>
                <c:pt idx="3">
                  <c:v>Syksy 2014</c:v>
                </c:pt>
                <c:pt idx="4">
                  <c:v>Syksy 2013</c:v>
                </c:pt>
                <c:pt idx="5">
                  <c:v>Syksy 2012</c:v>
                </c:pt>
                <c:pt idx="6">
                  <c:v>Valmis maksamaan energiasta korkeampaa hintaa ympäristöhaittojen vähentämiseksi</c:v>
                </c:pt>
                <c:pt idx="7">
                  <c:v>Syksy 2016</c:v>
                </c:pt>
                <c:pt idx="8">
                  <c:v>Syksy 2015</c:v>
                </c:pt>
                <c:pt idx="9">
                  <c:v>Syksy 2014</c:v>
                </c:pt>
                <c:pt idx="10">
                  <c:v>Syksy 2013</c:v>
                </c:pt>
                <c:pt idx="11">
                  <c:v>Syksy 2012</c:v>
                </c:pt>
              </c:strCache>
            </c:strRef>
          </c:cat>
          <c:val>
            <c:numRef>
              <c:f>Sheet1!$B$6:$M$6</c:f>
              <c:numCache>
                <c:formatCode>General</c:formatCode>
                <c:ptCount val="12"/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 formatCode="0">
                  <c:v>1</c:v>
                </c:pt>
                <c:pt idx="7">
                  <c:v>9</c:v>
                </c:pt>
                <c:pt idx="8">
                  <c:v>7</c:v>
                </c:pt>
                <c:pt idx="9">
                  <c:v>7</c:v>
                </c:pt>
                <c:pt idx="10">
                  <c:v>10</c:v>
                </c:pt>
                <c:pt idx="11" formatCode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44-4860-ACAB-5276ED6574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50507904"/>
        <c:axId val="150509440"/>
      </c:barChart>
      <c:catAx>
        <c:axId val="150507904"/>
        <c:scaling>
          <c:orientation val="maxMin"/>
        </c:scaling>
        <c:delete val="0"/>
        <c:axPos val="l"/>
        <c:numFmt formatCode="#,##0.00\ \€;[Red]\-#,##0.00\ \€" sourceLinked="0"/>
        <c:majorTickMark val="out"/>
        <c:minorTickMark val="none"/>
        <c:tickLblPos val="low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150"/>
            </a:pPr>
            <a:endParaRPr lang="fi-FI"/>
          </a:p>
        </c:txPr>
        <c:crossAx val="15050944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50509440"/>
        <c:scaling>
          <c:orientation val="minMax"/>
          <c:max val="100"/>
          <c:min val="0"/>
        </c:scaling>
        <c:delete val="0"/>
        <c:axPos val="b"/>
        <c:majorGridlines>
          <c:spPr>
            <a:ln w="11731">
              <a:solidFill>
                <a:srgbClr val="969696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i-FI"/>
          </a:p>
        </c:txPr>
        <c:crossAx val="150507904"/>
        <c:crosses val="max"/>
        <c:crossBetween val="between"/>
        <c:majorUnit val="20"/>
        <c:minorUnit val="20"/>
      </c:valAx>
      <c:spPr>
        <a:noFill/>
        <a:ln w="11731">
          <a:solidFill>
            <a:srgbClr val="969696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4110621285607924"/>
          <c:y val="2.5996375253807885E-3"/>
          <c:w val="0.84908263111848303"/>
          <c:h val="4.2419153999021832E-2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fi-FI" sz="1050" b="0" i="0" u="none" strike="noStrike" kern="1200" baseline="0">
          <a:solidFill>
            <a:srgbClr val="000000"/>
          </a:solidFill>
          <a:latin typeface="Calibri" pitchFamily="34" charset="0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197878177849543"/>
          <c:y val="5.2612792141334096E-2"/>
          <c:w val="0.52153108693128558"/>
          <c:h val="0.87265782886265442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Täysin samaa mieltä</c:v>
                </c:pt>
              </c:strCache>
            </c:strRef>
          </c:tx>
          <c:spPr>
            <a:solidFill>
              <a:srgbClr val="83216A"/>
            </a:solidFill>
            <a:ln w="11731">
              <a:noFill/>
              <a:prstDash val="solid"/>
            </a:ln>
          </c:spPr>
          <c:invertIfNegative val="0"/>
          <c:dLbls>
            <c:numFmt formatCode="#,##0" sourceLinked="0"/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Sheet1!$B$1:$M$1</c:f>
              <c:strCache>
                <c:ptCount val="12"/>
                <c:pt idx="0">
                  <c:v>Sähkö olisi hyvä vientituote Suomelle</c:v>
                </c:pt>
                <c:pt idx="1">
                  <c:v>Syksy 2016</c:v>
                </c:pt>
                <c:pt idx="2">
                  <c:v>Syksy 2015</c:v>
                </c:pt>
                <c:pt idx="3">
                  <c:v>Syksy 2014</c:v>
                </c:pt>
                <c:pt idx="4">
                  <c:v>Syksy 2013</c:v>
                </c:pt>
                <c:pt idx="5">
                  <c:v>Syksy 2012</c:v>
                </c:pt>
                <c:pt idx="6">
                  <c:v>On oikein, että uusiutuvien energialähteiden tuotantoa tuetaan verovaroin</c:v>
                </c:pt>
                <c:pt idx="7">
                  <c:v>Syksy 2016</c:v>
                </c:pt>
                <c:pt idx="8">
                  <c:v>Syksy 2015</c:v>
                </c:pt>
                <c:pt idx="9">
                  <c:v>Syksy 2014</c:v>
                </c:pt>
                <c:pt idx="10">
                  <c:v>Syksy 2013</c:v>
                </c:pt>
                <c:pt idx="11">
                  <c:v>Syksy 2012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1">
                  <c:v>20</c:v>
                </c:pt>
                <c:pt idx="2">
                  <c:v>18</c:v>
                </c:pt>
                <c:pt idx="3">
                  <c:v>17</c:v>
                </c:pt>
                <c:pt idx="4">
                  <c:v>17</c:v>
                </c:pt>
                <c:pt idx="5" formatCode="0">
                  <c:v>15</c:v>
                </c:pt>
                <c:pt idx="7">
                  <c:v>24</c:v>
                </c:pt>
                <c:pt idx="8">
                  <c:v>26</c:v>
                </c:pt>
                <c:pt idx="9">
                  <c:v>26</c:v>
                </c:pt>
                <c:pt idx="10">
                  <c:v>28</c:v>
                </c:pt>
                <c:pt idx="11" formatCode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FB-4D87-BB6B-42D57791DAA8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Jokseenkin samaa mieltä</c:v>
                </c:pt>
              </c:strCache>
            </c:strRef>
          </c:tx>
          <c:spPr>
            <a:solidFill>
              <a:srgbClr val="B56BA3"/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Sheet1!$B$1:$M$1</c:f>
              <c:strCache>
                <c:ptCount val="12"/>
                <c:pt idx="0">
                  <c:v>Sähkö olisi hyvä vientituote Suomelle</c:v>
                </c:pt>
                <c:pt idx="1">
                  <c:v>Syksy 2016</c:v>
                </c:pt>
                <c:pt idx="2">
                  <c:v>Syksy 2015</c:v>
                </c:pt>
                <c:pt idx="3">
                  <c:v>Syksy 2014</c:v>
                </c:pt>
                <c:pt idx="4">
                  <c:v>Syksy 2013</c:v>
                </c:pt>
                <c:pt idx="5">
                  <c:v>Syksy 2012</c:v>
                </c:pt>
                <c:pt idx="6">
                  <c:v>On oikein, että uusiutuvien energialähteiden tuotantoa tuetaan verovaroin</c:v>
                </c:pt>
                <c:pt idx="7">
                  <c:v>Syksy 2016</c:v>
                </c:pt>
                <c:pt idx="8">
                  <c:v>Syksy 2015</c:v>
                </c:pt>
                <c:pt idx="9">
                  <c:v>Syksy 2014</c:v>
                </c:pt>
                <c:pt idx="10">
                  <c:v>Syksy 2013</c:v>
                </c:pt>
                <c:pt idx="11">
                  <c:v>Syksy 2012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1">
                  <c:v>35</c:v>
                </c:pt>
                <c:pt idx="2">
                  <c:v>32</c:v>
                </c:pt>
                <c:pt idx="3">
                  <c:v>29</c:v>
                </c:pt>
                <c:pt idx="4">
                  <c:v>24</c:v>
                </c:pt>
                <c:pt idx="5" formatCode="0">
                  <c:v>24</c:v>
                </c:pt>
                <c:pt idx="7">
                  <c:v>40</c:v>
                </c:pt>
                <c:pt idx="8">
                  <c:v>39</c:v>
                </c:pt>
                <c:pt idx="9">
                  <c:v>41</c:v>
                </c:pt>
                <c:pt idx="10">
                  <c:v>39</c:v>
                </c:pt>
                <c:pt idx="11" formatCode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FB-4D87-BB6B-42D57791DAA8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Vaikea sanoa</c:v>
                </c:pt>
              </c:strCache>
            </c:strRef>
          </c:tx>
          <c:spPr>
            <a:solidFill>
              <a:srgbClr val="B56BA3">
                <a:lumMod val="40000"/>
                <a:lumOff val="60000"/>
              </a:srgbClr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 algn="ctr"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Sheet1!$B$1:$M$1</c:f>
              <c:strCache>
                <c:ptCount val="12"/>
                <c:pt idx="0">
                  <c:v>Sähkö olisi hyvä vientituote Suomelle</c:v>
                </c:pt>
                <c:pt idx="1">
                  <c:v>Syksy 2016</c:v>
                </c:pt>
                <c:pt idx="2">
                  <c:v>Syksy 2015</c:v>
                </c:pt>
                <c:pt idx="3">
                  <c:v>Syksy 2014</c:v>
                </c:pt>
                <c:pt idx="4">
                  <c:v>Syksy 2013</c:v>
                </c:pt>
                <c:pt idx="5">
                  <c:v>Syksy 2012</c:v>
                </c:pt>
                <c:pt idx="6">
                  <c:v>On oikein, että uusiutuvien energialähteiden tuotantoa tuetaan verovaroin</c:v>
                </c:pt>
                <c:pt idx="7">
                  <c:v>Syksy 2016</c:v>
                </c:pt>
                <c:pt idx="8">
                  <c:v>Syksy 2015</c:v>
                </c:pt>
                <c:pt idx="9">
                  <c:v>Syksy 2014</c:v>
                </c:pt>
                <c:pt idx="10">
                  <c:v>Syksy 2013</c:v>
                </c:pt>
                <c:pt idx="11">
                  <c:v>Syksy 2012</c:v>
                </c:pt>
              </c:strCache>
            </c:strRef>
          </c:cat>
          <c:val>
            <c:numRef>
              <c:f>Sheet1!$B$4:$M$4</c:f>
              <c:numCache>
                <c:formatCode>General</c:formatCode>
                <c:ptCount val="12"/>
                <c:pt idx="1">
                  <c:v>33</c:v>
                </c:pt>
                <c:pt idx="2">
                  <c:v>33</c:v>
                </c:pt>
                <c:pt idx="3">
                  <c:v>31</c:v>
                </c:pt>
                <c:pt idx="4">
                  <c:v>34</c:v>
                </c:pt>
                <c:pt idx="5" formatCode="0">
                  <c:v>35</c:v>
                </c:pt>
                <c:pt idx="7">
                  <c:v>18</c:v>
                </c:pt>
                <c:pt idx="8">
                  <c:v>19</c:v>
                </c:pt>
                <c:pt idx="9">
                  <c:v>18</c:v>
                </c:pt>
                <c:pt idx="10">
                  <c:v>17</c:v>
                </c:pt>
                <c:pt idx="11" formatCode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FB-4D87-BB6B-42D57791DAA8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Jokseenkin eri mieltä</c:v>
                </c:pt>
              </c:strCache>
            </c:strRef>
          </c:tx>
          <c:spPr>
            <a:solidFill>
              <a:srgbClr val="FDB400"/>
            </a:solidFill>
            <a:ln w="11750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Sheet1!$B$1:$M$1</c:f>
              <c:strCache>
                <c:ptCount val="12"/>
                <c:pt idx="0">
                  <c:v>Sähkö olisi hyvä vientituote Suomelle</c:v>
                </c:pt>
                <c:pt idx="1">
                  <c:v>Syksy 2016</c:v>
                </c:pt>
                <c:pt idx="2">
                  <c:v>Syksy 2015</c:v>
                </c:pt>
                <c:pt idx="3">
                  <c:v>Syksy 2014</c:v>
                </c:pt>
                <c:pt idx="4">
                  <c:v>Syksy 2013</c:v>
                </c:pt>
                <c:pt idx="5">
                  <c:v>Syksy 2012</c:v>
                </c:pt>
                <c:pt idx="6">
                  <c:v>On oikein, että uusiutuvien energialähteiden tuotantoa tuetaan verovaroin</c:v>
                </c:pt>
                <c:pt idx="7">
                  <c:v>Syksy 2016</c:v>
                </c:pt>
                <c:pt idx="8">
                  <c:v>Syksy 2015</c:v>
                </c:pt>
                <c:pt idx="9">
                  <c:v>Syksy 2014</c:v>
                </c:pt>
                <c:pt idx="10">
                  <c:v>Syksy 2013</c:v>
                </c:pt>
                <c:pt idx="11">
                  <c:v>Syksy 2012</c:v>
                </c:pt>
              </c:strCache>
            </c:strRef>
          </c:cat>
          <c:val>
            <c:numRef>
              <c:f>Sheet1!$B$5:$M$5</c:f>
              <c:numCache>
                <c:formatCode>General</c:formatCode>
                <c:ptCount val="12"/>
                <c:pt idx="1">
                  <c:v>10</c:v>
                </c:pt>
                <c:pt idx="2">
                  <c:v>14</c:v>
                </c:pt>
                <c:pt idx="3">
                  <c:v>16</c:v>
                </c:pt>
                <c:pt idx="4">
                  <c:v>19</c:v>
                </c:pt>
                <c:pt idx="5" formatCode="0">
                  <c:v>17</c:v>
                </c:pt>
                <c:pt idx="7">
                  <c:v>12</c:v>
                </c:pt>
                <c:pt idx="8">
                  <c:v>12</c:v>
                </c:pt>
                <c:pt idx="9">
                  <c:v>11</c:v>
                </c:pt>
                <c:pt idx="10">
                  <c:v>11</c:v>
                </c:pt>
                <c:pt idx="11" formatCode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FB-4D87-BB6B-42D57791DAA8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Täysin eri mieltä</c:v>
                </c:pt>
              </c:strCache>
            </c:strRef>
          </c:tx>
          <c:spPr>
            <a:solidFill>
              <a:srgbClr val="DC5900"/>
            </a:solidFill>
            <a:ln w="11684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20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Sheet1!$B$1:$M$1</c:f>
              <c:strCache>
                <c:ptCount val="12"/>
                <c:pt idx="0">
                  <c:v>Sähkö olisi hyvä vientituote Suomelle</c:v>
                </c:pt>
                <c:pt idx="1">
                  <c:v>Syksy 2016</c:v>
                </c:pt>
                <c:pt idx="2">
                  <c:v>Syksy 2015</c:v>
                </c:pt>
                <c:pt idx="3">
                  <c:v>Syksy 2014</c:v>
                </c:pt>
                <c:pt idx="4">
                  <c:v>Syksy 2013</c:v>
                </c:pt>
                <c:pt idx="5">
                  <c:v>Syksy 2012</c:v>
                </c:pt>
                <c:pt idx="6">
                  <c:v>On oikein, että uusiutuvien energialähteiden tuotantoa tuetaan verovaroin</c:v>
                </c:pt>
                <c:pt idx="7">
                  <c:v>Syksy 2016</c:v>
                </c:pt>
                <c:pt idx="8">
                  <c:v>Syksy 2015</c:v>
                </c:pt>
                <c:pt idx="9">
                  <c:v>Syksy 2014</c:v>
                </c:pt>
                <c:pt idx="10">
                  <c:v>Syksy 2013</c:v>
                </c:pt>
                <c:pt idx="11">
                  <c:v>Syksy 2012</c:v>
                </c:pt>
              </c:strCache>
            </c:strRef>
          </c:cat>
          <c:val>
            <c:numRef>
              <c:f>Sheet1!$B$6:$M$6</c:f>
              <c:numCache>
                <c:formatCode>General</c:formatCode>
                <c:ptCount val="12"/>
                <c:pt idx="1">
                  <c:v>3</c:v>
                </c:pt>
                <c:pt idx="2">
                  <c:v>3</c:v>
                </c:pt>
                <c:pt idx="3">
                  <c:v>7</c:v>
                </c:pt>
                <c:pt idx="4">
                  <c:v>6</c:v>
                </c:pt>
                <c:pt idx="5" formatCode="0">
                  <c:v>9</c:v>
                </c:pt>
                <c:pt idx="7">
                  <c:v>6</c:v>
                </c:pt>
                <c:pt idx="8">
                  <c:v>5</c:v>
                </c:pt>
                <c:pt idx="9">
                  <c:v>4</c:v>
                </c:pt>
                <c:pt idx="10">
                  <c:v>5</c:v>
                </c:pt>
                <c:pt idx="11" formatCode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2FB-4D87-BB6B-42D57791DA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52251776"/>
        <c:axId val="152895488"/>
      </c:barChart>
      <c:catAx>
        <c:axId val="152251776"/>
        <c:scaling>
          <c:orientation val="maxMin"/>
        </c:scaling>
        <c:delete val="0"/>
        <c:axPos val="l"/>
        <c:numFmt formatCode="#,##0.00\ \€;[Red]\-#,##0.00\ \€" sourceLinked="0"/>
        <c:majorTickMark val="out"/>
        <c:minorTickMark val="none"/>
        <c:tickLblPos val="low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050"/>
            </a:pPr>
            <a:endParaRPr lang="fi-FI"/>
          </a:p>
        </c:txPr>
        <c:crossAx val="15289548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52895488"/>
        <c:scaling>
          <c:orientation val="minMax"/>
          <c:max val="100"/>
          <c:min val="0"/>
        </c:scaling>
        <c:delete val="0"/>
        <c:axPos val="b"/>
        <c:majorGridlines>
          <c:spPr>
            <a:ln w="11731">
              <a:solidFill>
                <a:srgbClr val="969696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i-FI"/>
          </a:p>
        </c:txPr>
        <c:crossAx val="152251776"/>
        <c:crosses val="max"/>
        <c:crossBetween val="between"/>
        <c:majorUnit val="20"/>
        <c:minorUnit val="20"/>
      </c:valAx>
      <c:spPr>
        <a:noFill/>
        <a:ln w="11731">
          <a:solidFill>
            <a:srgbClr val="969696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4110621285607924"/>
          <c:y val="2.5996375253807885E-3"/>
          <c:w val="0.8490826311184837"/>
          <c:h val="4.2419153999021832E-2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fi-FI" sz="1108" b="0" i="0" u="none" strike="noStrike" kern="1200" baseline="0">
          <a:solidFill>
            <a:srgbClr val="000000"/>
          </a:solidFill>
          <a:latin typeface="Calibri" pitchFamily="34" charset="0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197878177849509"/>
          <c:y val="5.2612792141334061E-2"/>
          <c:w val="0.52153108693128558"/>
          <c:h val="0.87265782886265442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Lisätä</c:v>
                </c:pt>
              </c:strCache>
            </c:strRef>
          </c:tx>
          <c:spPr>
            <a:solidFill>
              <a:srgbClr val="83216A"/>
            </a:solidFill>
            <a:ln w="11731">
              <a:noFill/>
              <a:prstDash val="solid"/>
            </a:ln>
          </c:spPr>
          <c:invertIfNegative val="0"/>
          <c:dLbls>
            <c:numFmt formatCode="#,##0" sourceLinked="0"/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Aurinkosähkö</c:v>
                </c:pt>
                <c:pt idx="1">
                  <c:v>Tuulivoima</c:v>
                </c:pt>
                <c:pt idx="2">
                  <c:v>Puu- ja muu bioenergia</c:v>
                </c:pt>
                <c:pt idx="3">
                  <c:v>Vesivoima</c:v>
                </c:pt>
                <c:pt idx="4">
                  <c:v>Maakaasu</c:v>
                </c:pt>
                <c:pt idx="5">
                  <c:v>Ydinvoima</c:v>
                </c:pt>
                <c:pt idx="6">
                  <c:v>Turve</c:v>
                </c:pt>
                <c:pt idx="7">
                  <c:v>Sähkön tuonti ulkomailta</c:v>
                </c:pt>
                <c:pt idx="8">
                  <c:v>Öljy</c:v>
                </c:pt>
                <c:pt idx="9">
                  <c:v>Kivihiili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10"/>
                <c:pt idx="0">
                  <c:v>88</c:v>
                </c:pt>
                <c:pt idx="1">
                  <c:v>71</c:v>
                </c:pt>
                <c:pt idx="2">
                  <c:v>69</c:v>
                </c:pt>
                <c:pt idx="3">
                  <c:v>56</c:v>
                </c:pt>
                <c:pt idx="4">
                  <c:v>36</c:v>
                </c:pt>
                <c:pt idx="5">
                  <c:v>30</c:v>
                </c:pt>
                <c:pt idx="6">
                  <c:v>23</c:v>
                </c:pt>
                <c:pt idx="7">
                  <c:v>3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0B-45DA-A0F7-C3761D2DF528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Sopiva</c:v>
                </c:pt>
              </c:strCache>
            </c:strRef>
          </c:tx>
          <c:spPr>
            <a:solidFill>
              <a:srgbClr val="B56BA3"/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Aurinkosähkö</c:v>
                </c:pt>
                <c:pt idx="1">
                  <c:v>Tuulivoima</c:v>
                </c:pt>
                <c:pt idx="2">
                  <c:v>Puu- ja muu bioenergia</c:v>
                </c:pt>
                <c:pt idx="3">
                  <c:v>Vesivoima</c:v>
                </c:pt>
                <c:pt idx="4">
                  <c:v>Maakaasu</c:v>
                </c:pt>
                <c:pt idx="5">
                  <c:v>Ydinvoima</c:v>
                </c:pt>
                <c:pt idx="6">
                  <c:v>Turve</c:v>
                </c:pt>
                <c:pt idx="7">
                  <c:v>Sähkön tuonti ulkomailta</c:v>
                </c:pt>
                <c:pt idx="8">
                  <c:v>Öljy</c:v>
                </c:pt>
                <c:pt idx="9">
                  <c:v>Kivihiili</c:v>
                </c:pt>
              </c:strCache>
            </c:strRef>
          </c:cat>
          <c:val>
            <c:numRef>
              <c:f>Sheet1!$B$3:$K$3</c:f>
              <c:numCache>
                <c:formatCode>General</c:formatCode>
                <c:ptCount val="10"/>
                <c:pt idx="0">
                  <c:v>7</c:v>
                </c:pt>
                <c:pt idx="1">
                  <c:v>14</c:v>
                </c:pt>
                <c:pt idx="2">
                  <c:v>18</c:v>
                </c:pt>
                <c:pt idx="3">
                  <c:v>34</c:v>
                </c:pt>
                <c:pt idx="4">
                  <c:v>31</c:v>
                </c:pt>
                <c:pt idx="5">
                  <c:v>29</c:v>
                </c:pt>
                <c:pt idx="6">
                  <c:v>25</c:v>
                </c:pt>
                <c:pt idx="7">
                  <c:v>19</c:v>
                </c:pt>
                <c:pt idx="8">
                  <c:v>20</c:v>
                </c:pt>
                <c:pt idx="9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0B-45DA-A0F7-C3761D2DF528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Eos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 algn="ctr"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Aurinkosähkö</c:v>
                </c:pt>
                <c:pt idx="1">
                  <c:v>Tuulivoima</c:v>
                </c:pt>
                <c:pt idx="2">
                  <c:v>Puu- ja muu bioenergia</c:v>
                </c:pt>
                <c:pt idx="3">
                  <c:v>Vesivoima</c:v>
                </c:pt>
                <c:pt idx="4">
                  <c:v>Maakaasu</c:v>
                </c:pt>
                <c:pt idx="5">
                  <c:v>Ydinvoima</c:v>
                </c:pt>
                <c:pt idx="6">
                  <c:v>Turve</c:v>
                </c:pt>
                <c:pt idx="7">
                  <c:v>Sähkön tuonti ulkomailta</c:v>
                </c:pt>
                <c:pt idx="8">
                  <c:v>Öljy</c:v>
                </c:pt>
                <c:pt idx="9">
                  <c:v>Kivihiili</c:v>
                </c:pt>
              </c:strCache>
            </c:strRef>
          </c:cat>
          <c:val>
            <c:numRef>
              <c:f>Sheet1!$B$4:$K$4</c:f>
              <c:numCache>
                <c:formatCode>General</c:formatCode>
                <c:ptCount val="10"/>
                <c:pt idx="0">
                  <c:v>4</c:v>
                </c:pt>
                <c:pt idx="1">
                  <c:v>3</c:v>
                </c:pt>
                <c:pt idx="2">
                  <c:v>7</c:v>
                </c:pt>
                <c:pt idx="3">
                  <c:v>5</c:v>
                </c:pt>
                <c:pt idx="4">
                  <c:v>10</c:v>
                </c:pt>
                <c:pt idx="5">
                  <c:v>6</c:v>
                </c:pt>
                <c:pt idx="6">
                  <c:v>11</c:v>
                </c:pt>
                <c:pt idx="7">
                  <c:v>10</c:v>
                </c:pt>
                <c:pt idx="8">
                  <c:v>6</c:v>
                </c:pt>
                <c:pt idx="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0B-45DA-A0F7-C3761D2DF528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Vähentää</c:v>
                </c:pt>
              </c:strCache>
            </c:strRef>
          </c:tx>
          <c:spPr>
            <a:solidFill>
              <a:srgbClr val="FDB400"/>
            </a:solidFill>
            <a:ln w="11750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Aurinkosähkö</c:v>
                </c:pt>
                <c:pt idx="1">
                  <c:v>Tuulivoima</c:v>
                </c:pt>
                <c:pt idx="2">
                  <c:v>Puu- ja muu bioenergia</c:v>
                </c:pt>
                <c:pt idx="3">
                  <c:v>Vesivoima</c:v>
                </c:pt>
                <c:pt idx="4">
                  <c:v>Maakaasu</c:v>
                </c:pt>
                <c:pt idx="5">
                  <c:v>Ydinvoima</c:v>
                </c:pt>
                <c:pt idx="6">
                  <c:v>Turve</c:v>
                </c:pt>
                <c:pt idx="7">
                  <c:v>Sähkön tuonti ulkomailta</c:v>
                </c:pt>
                <c:pt idx="8">
                  <c:v>Öljy</c:v>
                </c:pt>
                <c:pt idx="9">
                  <c:v>Kivihiili</c:v>
                </c:pt>
              </c:strCache>
            </c:strRef>
          </c:cat>
          <c:val>
            <c:numRef>
              <c:f>Sheet1!$B$5:$K$5</c:f>
              <c:numCache>
                <c:formatCode>General</c:formatCode>
                <c:ptCount val="10"/>
                <c:pt idx="0">
                  <c:v>2</c:v>
                </c:pt>
                <c:pt idx="1">
                  <c:v>12</c:v>
                </c:pt>
                <c:pt idx="2">
                  <c:v>6</c:v>
                </c:pt>
                <c:pt idx="3">
                  <c:v>5</c:v>
                </c:pt>
                <c:pt idx="4">
                  <c:v>23</c:v>
                </c:pt>
                <c:pt idx="5">
                  <c:v>36</c:v>
                </c:pt>
                <c:pt idx="6">
                  <c:v>41</c:v>
                </c:pt>
                <c:pt idx="7">
                  <c:v>68</c:v>
                </c:pt>
                <c:pt idx="8">
                  <c:v>73</c:v>
                </c:pt>
                <c:pt idx="9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50B-45DA-A0F7-C3761D2DF5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249682560"/>
        <c:axId val="41972096"/>
      </c:barChart>
      <c:catAx>
        <c:axId val="249682560"/>
        <c:scaling>
          <c:orientation val="maxMin"/>
        </c:scaling>
        <c:delete val="0"/>
        <c:axPos val="l"/>
        <c:numFmt formatCode="#,##0.00\ \€;[Red]\-#,##0.00\ \€" sourceLinked="0"/>
        <c:majorTickMark val="out"/>
        <c:minorTickMark val="none"/>
        <c:tickLblPos val="low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fi-FI"/>
          </a:p>
        </c:txPr>
        <c:crossAx val="4197209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41972096"/>
        <c:scaling>
          <c:orientation val="minMax"/>
          <c:max val="100"/>
          <c:min val="0"/>
        </c:scaling>
        <c:delete val="0"/>
        <c:axPos val="b"/>
        <c:majorGridlines>
          <c:spPr>
            <a:ln w="11731">
              <a:solidFill>
                <a:srgbClr val="969696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fi-FI"/>
          </a:p>
        </c:txPr>
        <c:crossAx val="249682560"/>
        <c:crosses val="max"/>
        <c:crossBetween val="between"/>
        <c:majorUnit val="20"/>
        <c:minorUnit val="20"/>
      </c:valAx>
      <c:spPr>
        <a:noFill/>
        <a:ln w="11731">
          <a:solidFill>
            <a:srgbClr val="969696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6048773029584976"/>
          <c:y val="2.5996375253807885E-3"/>
          <c:w val="0.64627792076152291"/>
          <c:h val="4.2419153999021832E-2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fi-FI" sz="1108" b="0" i="0" u="none" strike="noStrike" kern="1200" baseline="0">
          <a:solidFill>
            <a:srgbClr val="000000"/>
          </a:solidFill>
          <a:latin typeface="Calibri" pitchFamily="34" charset="0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197878177849543"/>
          <c:y val="5.2612792141334096E-2"/>
          <c:w val="0.52153108693128558"/>
          <c:h val="0.87265782886265442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Lisätä</c:v>
                </c:pt>
              </c:strCache>
            </c:strRef>
          </c:tx>
          <c:spPr>
            <a:solidFill>
              <a:srgbClr val="83216A"/>
            </a:solidFill>
            <a:ln w="11731">
              <a:noFill/>
              <a:prstDash val="solid"/>
            </a:ln>
          </c:spPr>
          <c:invertIfNegative val="0"/>
          <c:dLbls>
            <c:numFmt formatCode="#,##0" sourceLinked="0"/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  <c:pt idx="16">
                  <c:v>1999</c:v>
                </c:pt>
                <c:pt idx="17">
                  <c:v>1998</c:v>
                </c:pt>
                <c:pt idx="18">
                  <c:v>1997</c:v>
                </c:pt>
                <c:pt idx="19">
                  <c:v>1996</c:v>
                </c:pt>
                <c:pt idx="20">
                  <c:v>1995</c:v>
                </c:pt>
                <c:pt idx="21">
                  <c:v>1994</c:v>
                </c:pt>
                <c:pt idx="22">
                  <c:v>1993</c:v>
                </c:pt>
                <c:pt idx="23">
                  <c:v>1992</c:v>
                </c:pt>
                <c:pt idx="24">
                  <c:v>1991</c:v>
                </c:pt>
                <c:pt idx="25">
                  <c:v>1990</c:v>
                </c:pt>
                <c:pt idx="26">
                  <c:v>1989</c:v>
                </c:pt>
                <c:pt idx="27">
                  <c:v>1988</c:v>
                </c:pt>
                <c:pt idx="28">
                  <c:v>1987</c:v>
                </c:pt>
                <c:pt idx="29">
                  <c:v>1986</c:v>
                </c:pt>
              </c:strCache>
            </c:strRef>
          </c:cat>
          <c:val>
            <c:numRef>
              <c:f>Sheet1!$B$2:$AE$2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4</c:v>
                </c:pt>
                <c:pt idx="4" formatCode="0">
                  <c:v>5</c:v>
                </c:pt>
                <c:pt idx="5" formatCode="0">
                  <c:v>5</c:v>
                </c:pt>
                <c:pt idx="6" formatCode="0">
                  <c:v>3</c:v>
                </c:pt>
                <c:pt idx="7" formatCode="0">
                  <c:v>3</c:v>
                </c:pt>
                <c:pt idx="8" formatCode="0">
                  <c:v>4</c:v>
                </c:pt>
                <c:pt idx="9" formatCode="0">
                  <c:v>5</c:v>
                </c:pt>
                <c:pt idx="10" formatCode="0">
                  <c:v>3</c:v>
                </c:pt>
                <c:pt idx="11" formatCode="0">
                  <c:v>3</c:v>
                </c:pt>
                <c:pt idx="12" formatCode="0">
                  <c:v>6</c:v>
                </c:pt>
                <c:pt idx="13" formatCode="0">
                  <c:v>6</c:v>
                </c:pt>
                <c:pt idx="14" formatCode="0">
                  <c:v>6</c:v>
                </c:pt>
                <c:pt idx="15" formatCode="0">
                  <c:v>10</c:v>
                </c:pt>
                <c:pt idx="16" formatCode="0">
                  <c:v>10</c:v>
                </c:pt>
                <c:pt idx="17" formatCode="0">
                  <c:v>11</c:v>
                </c:pt>
                <c:pt idx="18" formatCode="0">
                  <c:v>13</c:v>
                </c:pt>
                <c:pt idx="19" formatCode="0">
                  <c:v>10</c:v>
                </c:pt>
                <c:pt idx="20" formatCode="0">
                  <c:v>16</c:v>
                </c:pt>
                <c:pt idx="21" formatCode="0">
                  <c:v>13</c:v>
                </c:pt>
                <c:pt idx="22" formatCode="0">
                  <c:v>12</c:v>
                </c:pt>
                <c:pt idx="23" formatCode="0">
                  <c:v>11</c:v>
                </c:pt>
                <c:pt idx="24" formatCode="0">
                  <c:v>11</c:v>
                </c:pt>
                <c:pt idx="25" formatCode="0">
                  <c:v>10</c:v>
                </c:pt>
                <c:pt idx="26" formatCode="0">
                  <c:v>11</c:v>
                </c:pt>
                <c:pt idx="27" formatCode="0">
                  <c:v>15</c:v>
                </c:pt>
                <c:pt idx="28" formatCode="0">
                  <c:v>22</c:v>
                </c:pt>
                <c:pt idx="29" formatCode="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A6-442D-90F5-4E57EAEF81AB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Sopiva</c:v>
                </c:pt>
              </c:strCache>
            </c:strRef>
          </c:tx>
          <c:spPr>
            <a:solidFill>
              <a:srgbClr val="B56BA3"/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  <c:pt idx="16">
                  <c:v>1999</c:v>
                </c:pt>
                <c:pt idx="17">
                  <c:v>1998</c:v>
                </c:pt>
                <c:pt idx="18">
                  <c:v>1997</c:v>
                </c:pt>
                <c:pt idx="19">
                  <c:v>1996</c:v>
                </c:pt>
                <c:pt idx="20">
                  <c:v>1995</c:v>
                </c:pt>
                <c:pt idx="21">
                  <c:v>1994</c:v>
                </c:pt>
                <c:pt idx="22">
                  <c:v>1993</c:v>
                </c:pt>
                <c:pt idx="23">
                  <c:v>1992</c:v>
                </c:pt>
                <c:pt idx="24">
                  <c:v>1991</c:v>
                </c:pt>
                <c:pt idx="25">
                  <c:v>1990</c:v>
                </c:pt>
                <c:pt idx="26">
                  <c:v>1989</c:v>
                </c:pt>
                <c:pt idx="27">
                  <c:v>1988</c:v>
                </c:pt>
                <c:pt idx="28">
                  <c:v>1987</c:v>
                </c:pt>
                <c:pt idx="29">
                  <c:v>1986</c:v>
                </c:pt>
              </c:strCache>
            </c:strRef>
          </c:cat>
          <c:val>
            <c:numRef>
              <c:f>Sheet1!$B$3:$AE$3</c:f>
              <c:numCache>
                <c:formatCode>General</c:formatCode>
                <c:ptCount val="30"/>
                <c:pt idx="0">
                  <c:v>9</c:v>
                </c:pt>
                <c:pt idx="1">
                  <c:v>8</c:v>
                </c:pt>
                <c:pt idx="2">
                  <c:v>11</c:v>
                </c:pt>
                <c:pt idx="3">
                  <c:v>13</c:v>
                </c:pt>
                <c:pt idx="4" formatCode="0">
                  <c:v>13</c:v>
                </c:pt>
                <c:pt idx="5" formatCode="0">
                  <c:v>17</c:v>
                </c:pt>
                <c:pt idx="6" formatCode="0">
                  <c:v>13</c:v>
                </c:pt>
                <c:pt idx="7" formatCode="0">
                  <c:v>10</c:v>
                </c:pt>
                <c:pt idx="8" formatCode="0">
                  <c:v>12</c:v>
                </c:pt>
                <c:pt idx="9" formatCode="0">
                  <c:v>19</c:v>
                </c:pt>
                <c:pt idx="10" formatCode="0">
                  <c:v>12</c:v>
                </c:pt>
                <c:pt idx="11" formatCode="0">
                  <c:v>16.3</c:v>
                </c:pt>
                <c:pt idx="12" formatCode="0">
                  <c:v>21</c:v>
                </c:pt>
                <c:pt idx="13" formatCode="0">
                  <c:v>20</c:v>
                </c:pt>
                <c:pt idx="14" formatCode="0">
                  <c:v>21.3</c:v>
                </c:pt>
                <c:pt idx="15" formatCode="0">
                  <c:v>19</c:v>
                </c:pt>
                <c:pt idx="16" formatCode="0">
                  <c:v>22</c:v>
                </c:pt>
                <c:pt idx="17" formatCode="0">
                  <c:v>23</c:v>
                </c:pt>
                <c:pt idx="18" formatCode="0">
                  <c:v>23</c:v>
                </c:pt>
                <c:pt idx="19" formatCode="0">
                  <c:v>27</c:v>
                </c:pt>
                <c:pt idx="20" formatCode="0">
                  <c:v>29</c:v>
                </c:pt>
                <c:pt idx="21" formatCode="0">
                  <c:v>31</c:v>
                </c:pt>
                <c:pt idx="22" formatCode="0">
                  <c:v>28.3</c:v>
                </c:pt>
                <c:pt idx="23" formatCode="0">
                  <c:v>22</c:v>
                </c:pt>
                <c:pt idx="24" formatCode="0">
                  <c:v>28</c:v>
                </c:pt>
                <c:pt idx="25" formatCode="0">
                  <c:v>27</c:v>
                </c:pt>
                <c:pt idx="26" formatCode="0">
                  <c:v>28</c:v>
                </c:pt>
                <c:pt idx="27" formatCode="0">
                  <c:v>34</c:v>
                </c:pt>
                <c:pt idx="28" formatCode="0">
                  <c:v>38</c:v>
                </c:pt>
                <c:pt idx="29" formatCode="0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A6-442D-90F5-4E57EAEF81AB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Eos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 algn="ctr">
                  <a:defRPr sz="11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  <c:pt idx="16">
                  <c:v>1999</c:v>
                </c:pt>
                <c:pt idx="17">
                  <c:v>1998</c:v>
                </c:pt>
                <c:pt idx="18">
                  <c:v>1997</c:v>
                </c:pt>
                <c:pt idx="19">
                  <c:v>1996</c:v>
                </c:pt>
                <c:pt idx="20">
                  <c:v>1995</c:v>
                </c:pt>
                <c:pt idx="21">
                  <c:v>1994</c:v>
                </c:pt>
                <c:pt idx="22">
                  <c:v>1993</c:v>
                </c:pt>
                <c:pt idx="23">
                  <c:v>1992</c:v>
                </c:pt>
                <c:pt idx="24">
                  <c:v>1991</c:v>
                </c:pt>
                <c:pt idx="25">
                  <c:v>1990</c:v>
                </c:pt>
                <c:pt idx="26">
                  <c:v>1989</c:v>
                </c:pt>
                <c:pt idx="27">
                  <c:v>1988</c:v>
                </c:pt>
                <c:pt idx="28">
                  <c:v>1987</c:v>
                </c:pt>
                <c:pt idx="29">
                  <c:v>1986</c:v>
                </c:pt>
              </c:strCache>
            </c:strRef>
          </c:cat>
          <c:val>
            <c:numRef>
              <c:f>Sheet1!$B$4:$AE$4</c:f>
              <c:numCache>
                <c:formatCode>General</c:formatCode>
                <c:ptCount val="30"/>
                <c:pt idx="0">
                  <c:v>8</c:v>
                </c:pt>
                <c:pt idx="1">
                  <c:v>9</c:v>
                </c:pt>
                <c:pt idx="2">
                  <c:v>13</c:v>
                </c:pt>
                <c:pt idx="3">
                  <c:v>14</c:v>
                </c:pt>
                <c:pt idx="4" formatCode="0">
                  <c:v>12</c:v>
                </c:pt>
                <c:pt idx="5" formatCode="0">
                  <c:v>12</c:v>
                </c:pt>
                <c:pt idx="6" formatCode="0">
                  <c:v>9</c:v>
                </c:pt>
                <c:pt idx="7" formatCode="0">
                  <c:v>11</c:v>
                </c:pt>
                <c:pt idx="8" formatCode="0">
                  <c:v>11</c:v>
                </c:pt>
                <c:pt idx="9" formatCode="0">
                  <c:v>13</c:v>
                </c:pt>
                <c:pt idx="10" formatCode="0">
                  <c:v>12</c:v>
                </c:pt>
                <c:pt idx="11" formatCode="0">
                  <c:v>12.3</c:v>
                </c:pt>
                <c:pt idx="12" formatCode="0">
                  <c:v>10.5</c:v>
                </c:pt>
                <c:pt idx="13" formatCode="0">
                  <c:v>11.5</c:v>
                </c:pt>
                <c:pt idx="14" formatCode="0">
                  <c:v>12.3</c:v>
                </c:pt>
                <c:pt idx="15" formatCode="0">
                  <c:v>14.5</c:v>
                </c:pt>
                <c:pt idx="16" formatCode="0">
                  <c:v>13</c:v>
                </c:pt>
                <c:pt idx="17" formatCode="0">
                  <c:v>11</c:v>
                </c:pt>
                <c:pt idx="18" formatCode="0">
                  <c:v>12</c:v>
                </c:pt>
                <c:pt idx="19" formatCode="0">
                  <c:v>13</c:v>
                </c:pt>
                <c:pt idx="20" formatCode="0">
                  <c:v>11.5</c:v>
                </c:pt>
                <c:pt idx="21" formatCode="0">
                  <c:v>11.5</c:v>
                </c:pt>
                <c:pt idx="22" formatCode="0">
                  <c:v>13.3</c:v>
                </c:pt>
                <c:pt idx="23" formatCode="0">
                  <c:v>12</c:v>
                </c:pt>
                <c:pt idx="24" formatCode="0">
                  <c:v>11</c:v>
                </c:pt>
                <c:pt idx="25" formatCode="0">
                  <c:v>10.5</c:v>
                </c:pt>
                <c:pt idx="26" formatCode="0">
                  <c:v>13</c:v>
                </c:pt>
                <c:pt idx="27" formatCode="0">
                  <c:v>14.5</c:v>
                </c:pt>
                <c:pt idx="28" formatCode="0">
                  <c:v>14</c:v>
                </c:pt>
                <c:pt idx="29" formatCode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A6-442D-90F5-4E57EAEF81AB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Vähentää</c:v>
                </c:pt>
              </c:strCache>
            </c:strRef>
          </c:tx>
          <c:spPr>
            <a:solidFill>
              <a:srgbClr val="FDB400"/>
            </a:solidFill>
            <a:ln w="11750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1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  <c:pt idx="16">
                  <c:v>1999</c:v>
                </c:pt>
                <c:pt idx="17">
                  <c:v>1998</c:v>
                </c:pt>
                <c:pt idx="18">
                  <c:v>1997</c:v>
                </c:pt>
                <c:pt idx="19">
                  <c:v>1996</c:v>
                </c:pt>
                <c:pt idx="20">
                  <c:v>1995</c:v>
                </c:pt>
                <c:pt idx="21">
                  <c:v>1994</c:v>
                </c:pt>
                <c:pt idx="22">
                  <c:v>1993</c:v>
                </c:pt>
                <c:pt idx="23">
                  <c:v>1992</c:v>
                </c:pt>
                <c:pt idx="24">
                  <c:v>1991</c:v>
                </c:pt>
                <c:pt idx="25">
                  <c:v>1990</c:v>
                </c:pt>
                <c:pt idx="26">
                  <c:v>1989</c:v>
                </c:pt>
                <c:pt idx="27">
                  <c:v>1988</c:v>
                </c:pt>
                <c:pt idx="28">
                  <c:v>1987</c:v>
                </c:pt>
                <c:pt idx="29">
                  <c:v>1986</c:v>
                </c:pt>
              </c:strCache>
            </c:strRef>
          </c:cat>
          <c:val>
            <c:numRef>
              <c:f>Sheet1!$B$5:$AE$5</c:f>
              <c:numCache>
                <c:formatCode>General</c:formatCode>
                <c:ptCount val="30"/>
                <c:pt idx="0">
                  <c:v>82</c:v>
                </c:pt>
                <c:pt idx="1">
                  <c:v>80</c:v>
                </c:pt>
                <c:pt idx="2">
                  <c:v>71</c:v>
                </c:pt>
                <c:pt idx="3">
                  <c:v>69</c:v>
                </c:pt>
                <c:pt idx="4" formatCode="0">
                  <c:v>70</c:v>
                </c:pt>
                <c:pt idx="5" formatCode="0">
                  <c:v>66</c:v>
                </c:pt>
                <c:pt idx="6" formatCode="0">
                  <c:v>75</c:v>
                </c:pt>
                <c:pt idx="7" formatCode="0">
                  <c:v>76</c:v>
                </c:pt>
                <c:pt idx="8" formatCode="0">
                  <c:v>73</c:v>
                </c:pt>
                <c:pt idx="9" formatCode="0">
                  <c:v>63</c:v>
                </c:pt>
                <c:pt idx="10" formatCode="0">
                  <c:v>73</c:v>
                </c:pt>
                <c:pt idx="11" formatCode="0">
                  <c:v>68.3</c:v>
                </c:pt>
                <c:pt idx="12" formatCode="0">
                  <c:v>62.5</c:v>
                </c:pt>
                <c:pt idx="13" formatCode="0">
                  <c:v>62.5</c:v>
                </c:pt>
                <c:pt idx="14" formatCode="0">
                  <c:v>60.3</c:v>
                </c:pt>
                <c:pt idx="15" formatCode="0">
                  <c:v>56.5</c:v>
                </c:pt>
                <c:pt idx="16" formatCode="0">
                  <c:v>55</c:v>
                </c:pt>
                <c:pt idx="17" formatCode="0">
                  <c:v>55</c:v>
                </c:pt>
                <c:pt idx="18" formatCode="0">
                  <c:v>52</c:v>
                </c:pt>
                <c:pt idx="19" formatCode="0">
                  <c:v>50</c:v>
                </c:pt>
                <c:pt idx="20" formatCode="0">
                  <c:v>43.5</c:v>
                </c:pt>
                <c:pt idx="21" formatCode="0">
                  <c:v>44.5</c:v>
                </c:pt>
                <c:pt idx="22" formatCode="0">
                  <c:v>46.3</c:v>
                </c:pt>
                <c:pt idx="23" formatCode="0">
                  <c:v>55</c:v>
                </c:pt>
                <c:pt idx="24" formatCode="0">
                  <c:v>50</c:v>
                </c:pt>
                <c:pt idx="25" formatCode="0">
                  <c:v>52.5</c:v>
                </c:pt>
                <c:pt idx="26" formatCode="0">
                  <c:v>48</c:v>
                </c:pt>
                <c:pt idx="27" formatCode="0">
                  <c:v>36.5</c:v>
                </c:pt>
                <c:pt idx="28" formatCode="0">
                  <c:v>26</c:v>
                </c:pt>
                <c:pt idx="29" formatCode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A6-442D-90F5-4E57EAEF81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42456576"/>
        <c:axId val="42458112"/>
      </c:barChart>
      <c:catAx>
        <c:axId val="42456576"/>
        <c:scaling>
          <c:orientation val="maxMin"/>
        </c:scaling>
        <c:delete val="0"/>
        <c:axPos val="l"/>
        <c:numFmt formatCode="#,##0.00\ \€;[Red]\-#,##0.00\ \€" sourceLinked="0"/>
        <c:majorTickMark val="out"/>
        <c:minorTickMark val="none"/>
        <c:tickLblPos val="low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100"/>
            </a:pPr>
            <a:endParaRPr lang="fi-FI"/>
          </a:p>
        </c:txPr>
        <c:crossAx val="4245811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42458112"/>
        <c:scaling>
          <c:orientation val="minMax"/>
          <c:max val="100"/>
          <c:min val="0"/>
        </c:scaling>
        <c:delete val="0"/>
        <c:axPos val="b"/>
        <c:majorGridlines>
          <c:spPr>
            <a:ln w="11731">
              <a:solidFill>
                <a:srgbClr val="969696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fi-FI"/>
          </a:p>
        </c:txPr>
        <c:crossAx val="42456576"/>
        <c:crosses val="max"/>
        <c:crossBetween val="between"/>
        <c:majorUnit val="20"/>
        <c:minorUnit val="20"/>
      </c:valAx>
      <c:spPr>
        <a:noFill/>
        <a:ln w="11731">
          <a:solidFill>
            <a:srgbClr val="969696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6048773029584993"/>
          <c:y val="2.5996375253807885E-3"/>
          <c:w val="0.64627792076152291"/>
          <c:h val="4.2419153999021832E-2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fi-FI" sz="1108" b="0" i="0" u="none" strike="noStrike" kern="1200" baseline="0">
          <a:solidFill>
            <a:srgbClr val="000000"/>
          </a:solidFill>
          <a:latin typeface="Calibri" pitchFamily="34" charset="0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197878177849576"/>
          <c:y val="5.2612792141334123E-2"/>
          <c:w val="0.52153108693128558"/>
          <c:h val="0.87265782886265442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Lisätä</c:v>
                </c:pt>
              </c:strCache>
            </c:strRef>
          </c:tx>
          <c:spPr>
            <a:solidFill>
              <a:srgbClr val="83216A"/>
            </a:solidFill>
            <a:ln w="11731">
              <a:noFill/>
              <a:prstDash val="solid"/>
            </a:ln>
          </c:spPr>
          <c:invertIfNegative val="0"/>
          <c:dLbls>
            <c:numFmt formatCode="#,##0" sourceLinked="0"/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  <c:pt idx="16">
                  <c:v>1999</c:v>
                </c:pt>
                <c:pt idx="17">
                  <c:v>1998</c:v>
                </c:pt>
                <c:pt idx="18">
                  <c:v>1997</c:v>
                </c:pt>
                <c:pt idx="19">
                  <c:v>1996</c:v>
                </c:pt>
                <c:pt idx="20">
                  <c:v>1995</c:v>
                </c:pt>
                <c:pt idx="21">
                  <c:v>1994</c:v>
                </c:pt>
                <c:pt idx="22">
                  <c:v>1993</c:v>
                </c:pt>
                <c:pt idx="23">
                  <c:v>1992</c:v>
                </c:pt>
                <c:pt idx="24">
                  <c:v>1991</c:v>
                </c:pt>
                <c:pt idx="25">
                  <c:v>1990</c:v>
                </c:pt>
                <c:pt idx="26">
                  <c:v>1989</c:v>
                </c:pt>
                <c:pt idx="27">
                  <c:v>1988</c:v>
                </c:pt>
                <c:pt idx="28">
                  <c:v>1987</c:v>
                </c:pt>
                <c:pt idx="29">
                  <c:v>1986</c:v>
                </c:pt>
              </c:strCache>
            </c:strRef>
          </c:cat>
          <c:val>
            <c:numRef>
              <c:f>Sheet1!$B$2:$AE$2</c:f>
              <c:numCache>
                <c:formatCode>General</c:formatCode>
                <c:ptCount val="30"/>
                <c:pt idx="0">
                  <c:v>23</c:v>
                </c:pt>
                <c:pt idx="1">
                  <c:v>20</c:v>
                </c:pt>
                <c:pt idx="2">
                  <c:v>39</c:v>
                </c:pt>
                <c:pt idx="3">
                  <c:v>33</c:v>
                </c:pt>
                <c:pt idx="4" formatCode="0">
                  <c:v>26</c:v>
                </c:pt>
                <c:pt idx="5" formatCode="0">
                  <c:v>38</c:v>
                </c:pt>
                <c:pt idx="6" formatCode="0">
                  <c:v>27</c:v>
                </c:pt>
                <c:pt idx="7" formatCode="0">
                  <c:v>30</c:v>
                </c:pt>
                <c:pt idx="8" formatCode="0">
                  <c:v>39</c:v>
                </c:pt>
                <c:pt idx="9" formatCode="0">
                  <c:v>43</c:v>
                </c:pt>
                <c:pt idx="10" formatCode="0">
                  <c:v>43</c:v>
                </c:pt>
                <c:pt idx="11" formatCode="0">
                  <c:v>44</c:v>
                </c:pt>
                <c:pt idx="12" formatCode="0">
                  <c:v>46</c:v>
                </c:pt>
                <c:pt idx="13" formatCode="0">
                  <c:v>48</c:v>
                </c:pt>
                <c:pt idx="14" formatCode="0">
                  <c:v>46</c:v>
                </c:pt>
                <c:pt idx="15" formatCode="0">
                  <c:v>51</c:v>
                </c:pt>
                <c:pt idx="16" formatCode="0">
                  <c:v>56</c:v>
                </c:pt>
                <c:pt idx="17" formatCode="0">
                  <c:v>50</c:v>
                </c:pt>
                <c:pt idx="18" formatCode="0">
                  <c:v>48</c:v>
                </c:pt>
                <c:pt idx="19" formatCode="0">
                  <c:v>41</c:v>
                </c:pt>
                <c:pt idx="20" formatCode="0">
                  <c:v>51</c:v>
                </c:pt>
                <c:pt idx="21" formatCode="0">
                  <c:v>46</c:v>
                </c:pt>
                <c:pt idx="22" formatCode="0">
                  <c:v>49</c:v>
                </c:pt>
                <c:pt idx="23" formatCode="0">
                  <c:v>55</c:v>
                </c:pt>
                <c:pt idx="24" formatCode="0">
                  <c:v>41</c:v>
                </c:pt>
                <c:pt idx="25" formatCode="0">
                  <c:v>39</c:v>
                </c:pt>
                <c:pt idx="26" formatCode="0">
                  <c:v>37</c:v>
                </c:pt>
                <c:pt idx="27" formatCode="0">
                  <c:v>40</c:v>
                </c:pt>
                <c:pt idx="28" formatCode="0">
                  <c:v>53</c:v>
                </c:pt>
                <c:pt idx="29" formatCode="0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B9-4BBF-87A1-01AF230C2894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Sopiva</c:v>
                </c:pt>
              </c:strCache>
            </c:strRef>
          </c:tx>
          <c:spPr>
            <a:solidFill>
              <a:srgbClr val="B56BA3"/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  <c:pt idx="16">
                  <c:v>1999</c:v>
                </c:pt>
                <c:pt idx="17">
                  <c:v>1998</c:v>
                </c:pt>
                <c:pt idx="18">
                  <c:v>1997</c:v>
                </c:pt>
                <c:pt idx="19">
                  <c:v>1996</c:v>
                </c:pt>
                <c:pt idx="20">
                  <c:v>1995</c:v>
                </c:pt>
                <c:pt idx="21">
                  <c:v>1994</c:v>
                </c:pt>
                <c:pt idx="22">
                  <c:v>1993</c:v>
                </c:pt>
                <c:pt idx="23">
                  <c:v>1992</c:v>
                </c:pt>
                <c:pt idx="24">
                  <c:v>1991</c:v>
                </c:pt>
                <c:pt idx="25">
                  <c:v>1990</c:v>
                </c:pt>
                <c:pt idx="26">
                  <c:v>1989</c:v>
                </c:pt>
                <c:pt idx="27">
                  <c:v>1988</c:v>
                </c:pt>
                <c:pt idx="28">
                  <c:v>1987</c:v>
                </c:pt>
                <c:pt idx="29">
                  <c:v>1986</c:v>
                </c:pt>
              </c:strCache>
            </c:strRef>
          </c:cat>
          <c:val>
            <c:numRef>
              <c:f>Sheet1!$B$3:$AE$3</c:f>
              <c:numCache>
                <c:formatCode>General</c:formatCode>
                <c:ptCount val="30"/>
                <c:pt idx="0">
                  <c:v>25</c:v>
                </c:pt>
                <c:pt idx="1">
                  <c:v>23</c:v>
                </c:pt>
                <c:pt idx="2">
                  <c:v>21</c:v>
                </c:pt>
                <c:pt idx="3">
                  <c:v>23</c:v>
                </c:pt>
                <c:pt idx="4" formatCode="0">
                  <c:v>26</c:v>
                </c:pt>
                <c:pt idx="5" formatCode="0">
                  <c:v>23</c:v>
                </c:pt>
                <c:pt idx="6" formatCode="0">
                  <c:v>26</c:v>
                </c:pt>
                <c:pt idx="7" formatCode="0">
                  <c:v>25</c:v>
                </c:pt>
                <c:pt idx="8" formatCode="0">
                  <c:v>27</c:v>
                </c:pt>
                <c:pt idx="9" formatCode="0">
                  <c:v>25</c:v>
                </c:pt>
                <c:pt idx="10" formatCode="0">
                  <c:v>24</c:v>
                </c:pt>
                <c:pt idx="11" formatCode="0">
                  <c:v>27</c:v>
                </c:pt>
                <c:pt idx="12" formatCode="0">
                  <c:v>29</c:v>
                </c:pt>
                <c:pt idx="13" formatCode="0">
                  <c:v>26</c:v>
                </c:pt>
                <c:pt idx="14" formatCode="0">
                  <c:v>25.3</c:v>
                </c:pt>
                <c:pt idx="15" formatCode="0">
                  <c:v>23</c:v>
                </c:pt>
                <c:pt idx="16" formatCode="0">
                  <c:v>20</c:v>
                </c:pt>
                <c:pt idx="17" formatCode="0">
                  <c:v>24.3</c:v>
                </c:pt>
                <c:pt idx="18" formatCode="0">
                  <c:v>21</c:v>
                </c:pt>
                <c:pt idx="19" formatCode="0">
                  <c:v>27</c:v>
                </c:pt>
                <c:pt idx="20" formatCode="0">
                  <c:v>23</c:v>
                </c:pt>
                <c:pt idx="21" formatCode="0">
                  <c:v>24</c:v>
                </c:pt>
                <c:pt idx="22" formatCode="0">
                  <c:v>24</c:v>
                </c:pt>
                <c:pt idx="23" formatCode="0">
                  <c:v>20</c:v>
                </c:pt>
                <c:pt idx="24" formatCode="0">
                  <c:v>29</c:v>
                </c:pt>
                <c:pt idx="25" formatCode="0">
                  <c:v>29</c:v>
                </c:pt>
                <c:pt idx="26" formatCode="0">
                  <c:v>27</c:v>
                </c:pt>
                <c:pt idx="27" formatCode="0">
                  <c:v>30</c:v>
                </c:pt>
                <c:pt idx="28" formatCode="0">
                  <c:v>24</c:v>
                </c:pt>
                <c:pt idx="29" formatCode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B9-4BBF-87A1-01AF230C289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Eos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  <a:ln w="11731">
              <a:noFill/>
              <a:prstDash val="solid"/>
            </a:ln>
          </c:spPr>
          <c:invertIfNegative val="0"/>
          <c:dLbls>
            <c:spPr>
              <a:noFill/>
              <a:ln w="23462">
                <a:noFill/>
              </a:ln>
            </c:spPr>
            <c:txPr>
              <a:bodyPr/>
              <a:lstStyle/>
              <a:p>
                <a:pPr algn="ctr">
                  <a:defRPr sz="11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  <c:pt idx="16">
                  <c:v>1999</c:v>
                </c:pt>
                <c:pt idx="17">
                  <c:v>1998</c:v>
                </c:pt>
                <c:pt idx="18">
                  <c:v>1997</c:v>
                </c:pt>
                <c:pt idx="19">
                  <c:v>1996</c:v>
                </c:pt>
                <c:pt idx="20">
                  <c:v>1995</c:v>
                </c:pt>
                <c:pt idx="21">
                  <c:v>1994</c:v>
                </c:pt>
                <c:pt idx="22">
                  <c:v>1993</c:v>
                </c:pt>
                <c:pt idx="23">
                  <c:v>1992</c:v>
                </c:pt>
                <c:pt idx="24">
                  <c:v>1991</c:v>
                </c:pt>
                <c:pt idx="25">
                  <c:v>1990</c:v>
                </c:pt>
                <c:pt idx="26">
                  <c:v>1989</c:v>
                </c:pt>
                <c:pt idx="27">
                  <c:v>1988</c:v>
                </c:pt>
                <c:pt idx="28">
                  <c:v>1987</c:v>
                </c:pt>
                <c:pt idx="29">
                  <c:v>1986</c:v>
                </c:pt>
              </c:strCache>
            </c:strRef>
          </c:cat>
          <c:val>
            <c:numRef>
              <c:f>Sheet1!$B$4:$AE$4</c:f>
              <c:numCache>
                <c:formatCode>General</c:formatCode>
                <c:ptCount val="30"/>
                <c:pt idx="0">
                  <c:v>11</c:v>
                </c:pt>
                <c:pt idx="1">
                  <c:v>12</c:v>
                </c:pt>
                <c:pt idx="2">
                  <c:v>12</c:v>
                </c:pt>
                <c:pt idx="3">
                  <c:v>13</c:v>
                </c:pt>
                <c:pt idx="4" formatCode="0">
                  <c:v>11</c:v>
                </c:pt>
                <c:pt idx="5" formatCode="0">
                  <c:v>10</c:v>
                </c:pt>
                <c:pt idx="6" formatCode="0">
                  <c:v>10</c:v>
                </c:pt>
                <c:pt idx="7" formatCode="0">
                  <c:v>10</c:v>
                </c:pt>
                <c:pt idx="8" formatCode="0">
                  <c:v>9</c:v>
                </c:pt>
                <c:pt idx="9" formatCode="0">
                  <c:v>9</c:v>
                </c:pt>
                <c:pt idx="10" formatCode="0">
                  <c:v>8</c:v>
                </c:pt>
                <c:pt idx="11" formatCode="0">
                  <c:v>10</c:v>
                </c:pt>
                <c:pt idx="12" formatCode="0">
                  <c:v>9</c:v>
                </c:pt>
                <c:pt idx="13" formatCode="0">
                  <c:v>9</c:v>
                </c:pt>
                <c:pt idx="14" formatCode="0">
                  <c:v>9.3000000000000007</c:v>
                </c:pt>
                <c:pt idx="15" formatCode="0">
                  <c:v>8.5</c:v>
                </c:pt>
                <c:pt idx="16" formatCode="0">
                  <c:v>7.5</c:v>
                </c:pt>
                <c:pt idx="17" formatCode="0">
                  <c:v>8.3000000000000007</c:v>
                </c:pt>
                <c:pt idx="18" formatCode="0">
                  <c:v>10</c:v>
                </c:pt>
                <c:pt idx="19" formatCode="0">
                  <c:v>11</c:v>
                </c:pt>
                <c:pt idx="20" formatCode="0">
                  <c:v>8</c:v>
                </c:pt>
                <c:pt idx="21" formatCode="0">
                  <c:v>8</c:v>
                </c:pt>
                <c:pt idx="22" formatCode="0">
                  <c:v>11</c:v>
                </c:pt>
                <c:pt idx="23" formatCode="0">
                  <c:v>9</c:v>
                </c:pt>
                <c:pt idx="24" formatCode="0">
                  <c:v>9</c:v>
                </c:pt>
                <c:pt idx="25" formatCode="0">
                  <c:v>9</c:v>
                </c:pt>
                <c:pt idx="26" formatCode="0">
                  <c:v>10</c:v>
                </c:pt>
                <c:pt idx="27" formatCode="0">
                  <c:v>10</c:v>
                </c:pt>
                <c:pt idx="28" formatCode="0">
                  <c:v>8</c:v>
                </c:pt>
                <c:pt idx="29" formatCode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B9-4BBF-87A1-01AF230C2894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Vähentää</c:v>
                </c:pt>
              </c:strCache>
            </c:strRef>
          </c:tx>
          <c:spPr>
            <a:solidFill>
              <a:srgbClr val="FDB400"/>
            </a:solidFill>
            <a:ln w="11750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1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  <c:pt idx="16">
                  <c:v>1999</c:v>
                </c:pt>
                <c:pt idx="17">
                  <c:v>1998</c:v>
                </c:pt>
                <c:pt idx="18">
                  <c:v>1997</c:v>
                </c:pt>
                <c:pt idx="19">
                  <c:v>1996</c:v>
                </c:pt>
                <c:pt idx="20">
                  <c:v>1995</c:v>
                </c:pt>
                <c:pt idx="21">
                  <c:v>1994</c:v>
                </c:pt>
                <c:pt idx="22">
                  <c:v>1993</c:v>
                </c:pt>
                <c:pt idx="23">
                  <c:v>1992</c:v>
                </c:pt>
                <c:pt idx="24">
                  <c:v>1991</c:v>
                </c:pt>
                <c:pt idx="25">
                  <c:v>1990</c:v>
                </c:pt>
                <c:pt idx="26">
                  <c:v>1989</c:v>
                </c:pt>
                <c:pt idx="27">
                  <c:v>1988</c:v>
                </c:pt>
                <c:pt idx="28">
                  <c:v>1987</c:v>
                </c:pt>
                <c:pt idx="29">
                  <c:v>1986</c:v>
                </c:pt>
              </c:strCache>
            </c:strRef>
          </c:cat>
          <c:val>
            <c:numRef>
              <c:f>Sheet1!$B$5:$AE$5</c:f>
              <c:numCache>
                <c:formatCode>General</c:formatCode>
                <c:ptCount val="30"/>
                <c:pt idx="0">
                  <c:v>41</c:v>
                </c:pt>
                <c:pt idx="1">
                  <c:v>45</c:v>
                </c:pt>
                <c:pt idx="2">
                  <c:v>28</c:v>
                </c:pt>
                <c:pt idx="3">
                  <c:v>31</c:v>
                </c:pt>
                <c:pt idx="4" formatCode="0">
                  <c:v>37</c:v>
                </c:pt>
                <c:pt idx="5" formatCode="0">
                  <c:v>29</c:v>
                </c:pt>
                <c:pt idx="6" formatCode="0">
                  <c:v>36</c:v>
                </c:pt>
                <c:pt idx="7" formatCode="0">
                  <c:v>35</c:v>
                </c:pt>
                <c:pt idx="8" formatCode="0">
                  <c:v>24</c:v>
                </c:pt>
                <c:pt idx="9" formatCode="0">
                  <c:v>24</c:v>
                </c:pt>
                <c:pt idx="10" formatCode="0">
                  <c:v>25</c:v>
                </c:pt>
                <c:pt idx="11" formatCode="0">
                  <c:v>19</c:v>
                </c:pt>
                <c:pt idx="12" formatCode="0">
                  <c:v>16</c:v>
                </c:pt>
                <c:pt idx="13" formatCode="0">
                  <c:v>17</c:v>
                </c:pt>
                <c:pt idx="14" formatCode="0">
                  <c:v>19.3</c:v>
                </c:pt>
                <c:pt idx="15" formatCode="0">
                  <c:v>17.5</c:v>
                </c:pt>
                <c:pt idx="16" formatCode="0">
                  <c:v>16.5</c:v>
                </c:pt>
                <c:pt idx="17" formatCode="0">
                  <c:v>17.3</c:v>
                </c:pt>
                <c:pt idx="18" formatCode="0">
                  <c:v>21</c:v>
                </c:pt>
                <c:pt idx="19" formatCode="0">
                  <c:v>21</c:v>
                </c:pt>
                <c:pt idx="20" formatCode="0">
                  <c:v>18</c:v>
                </c:pt>
                <c:pt idx="21" formatCode="0">
                  <c:v>22</c:v>
                </c:pt>
                <c:pt idx="22" formatCode="0">
                  <c:v>16</c:v>
                </c:pt>
                <c:pt idx="23" formatCode="0">
                  <c:v>16</c:v>
                </c:pt>
                <c:pt idx="24" formatCode="0">
                  <c:v>21</c:v>
                </c:pt>
                <c:pt idx="25" formatCode="0">
                  <c:v>23</c:v>
                </c:pt>
                <c:pt idx="26" formatCode="0">
                  <c:v>26</c:v>
                </c:pt>
                <c:pt idx="27" formatCode="0">
                  <c:v>20</c:v>
                </c:pt>
                <c:pt idx="28" formatCode="0">
                  <c:v>15</c:v>
                </c:pt>
                <c:pt idx="29" formatCode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B9-4BBF-87A1-01AF230C28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42291584"/>
        <c:axId val="42293888"/>
      </c:barChart>
      <c:catAx>
        <c:axId val="42291584"/>
        <c:scaling>
          <c:orientation val="maxMin"/>
        </c:scaling>
        <c:delete val="0"/>
        <c:axPos val="l"/>
        <c:numFmt formatCode="#,##0.00\ \€;[Red]\-#,##0.00\ \€" sourceLinked="0"/>
        <c:majorTickMark val="out"/>
        <c:minorTickMark val="none"/>
        <c:tickLblPos val="low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100"/>
            </a:pPr>
            <a:endParaRPr lang="fi-FI"/>
          </a:p>
        </c:txPr>
        <c:crossAx val="4229388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42293888"/>
        <c:scaling>
          <c:orientation val="minMax"/>
          <c:max val="100"/>
          <c:min val="0"/>
        </c:scaling>
        <c:delete val="0"/>
        <c:axPos val="b"/>
        <c:majorGridlines>
          <c:spPr>
            <a:ln w="11731">
              <a:solidFill>
                <a:srgbClr val="969696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1731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fi-FI"/>
          </a:p>
        </c:txPr>
        <c:crossAx val="42291584"/>
        <c:crosses val="max"/>
        <c:crossBetween val="between"/>
        <c:majorUnit val="20"/>
        <c:minorUnit val="20"/>
      </c:valAx>
      <c:spPr>
        <a:noFill/>
        <a:ln w="11731">
          <a:solidFill>
            <a:srgbClr val="969696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6048773029585015"/>
          <c:y val="2.5996375253807885E-3"/>
          <c:w val="0.64627792076152291"/>
          <c:h val="4.2419153999021832E-2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fi-FI" sz="1108" b="0" i="0" u="none" strike="noStrike" kern="1200" baseline="0">
          <a:solidFill>
            <a:srgbClr val="000000"/>
          </a:solidFill>
          <a:latin typeface="Calibri" pitchFamily="34" charset="0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F32A3-99AF-4E0E-876A-95DF7F666B8F}" type="datetimeFigureOut">
              <a:rPr lang="fi-FI" smtClean="0"/>
              <a:t>5.12.2016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7505F-3ED9-4992-A58E-79115FC418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0814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B741AC-F042-48E2-8379-750915F5125B}" type="datetimeFigureOut">
              <a:rPr lang="fi-FI" smtClean="0"/>
              <a:pPr/>
              <a:t>5.12.2016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7953E-D280-4EB1-B9A6-183AB02761B4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3148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776413" y="636980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2726432" y="6492877"/>
            <a:ext cx="2133600" cy="365125"/>
          </a:xfrm>
        </p:spPr>
        <p:txBody>
          <a:bodyPr/>
          <a:lstStyle/>
          <a:p>
            <a:fld id="{0966D92C-91E7-47CD-A2BE-F2DD8EEFE13C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>
            <a:lvl1pPr>
              <a:defRPr sz="2500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776413" y="636980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D92C-91E7-47CD-A2BE-F2DD8EEFE13C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1776413" y="636980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D92C-91E7-47CD-A2BE-F2DD8EEFE13C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776413" y="636980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D92C-91E7-47CD-A2BE-F2DD8EEFE13C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1776413" y="636980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D92C-91E7-47CD-A2BE-F2DD8EEFE13C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2637520" y="64829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966D92C-91E7-47CD-A2BE-F2DD8EEFE13C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7" descr="Energiateollisuus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3227" y="6291768"/>
            <a:ext cx="1828800" cy="52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kstikehys 8"/>
          <p:cNvSpPr txBox="1"/>
          <p:nvPr/>
        </p:nvSpPr>
        <p:spPr>
          <a:xfrm>
            <a:off x="566357" y="6608880"/>
            <a:ext cx="21854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Suomalaisten </a:t>
            </a:r>
            <a:r>
              <a:rPr lang="fi-FI" sz="90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energia-asenteet 2016</a:t>
            </a:r>
            <a:endParaRPr lang="fi-FI" sz="900" dirty="0">
              <a:solidFill>
                <a:schemeClr val="bg1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pic>
        <p:nvPicPr>
          <p:cNvPr id="10" name="Kuva 9" descr="IRO_2_2013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8335847" y="6269743"/>
            <a:ext cx="748146" cy="5386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hyperlink" Target="../../Local%20Settings/ELISA/2005/elisa2.ppt#-1,1,Elisan Top of Mind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hyperlink" Target="../../Local%20Settings/ELISA/2005/elisa2.ppt#-1,1,Elisan Top of Mind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hyperlink" Target="../../Local%20Settings/ELISA/2005/elisa2.ppt#-1,1,Elisan Top of Min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764667"/>
            <a:ext cx="7772400" cy="1470025"/>
          </a:xfrm>
        </p:spPr>
        <p:txBody>
          <a:bodyPr>
            <a:normAutofit/>
          </a:bodyPr>
          <a:lstStyle/>
          <a:p>
            <a:pPr algn="ctr"/>
            <a:br>
              <a:rPr lang="fi-FI" sz="2800" dirty="0">
                <a:latin typeface="Calibri" pitchFamily="34" charset="0"/>
              </a:rPr>
            </a:br>
            <a:r>
              <a:rPr lang="fi-FI" sz="2800" dirty="0">
                <a:latin typeface="Calibri" pitchFamily="34" charset="0"/>
              </a:rPr>
              <a:t>Suomalaisten </a:t>
            </a:r>
            <a:r>
              <a:rPr lang="fi-FI" sz="2800">
                <a:latin typeface="Calibri" pitchFamily="34" charset="0"/>
              </a:rPr>
              <a:t>Energia-asenteet 2016</a:t>
            </a:r>
            <a:br>
              <a:rPr lang="fi-FI" sz="2800" dirty="0">
                <a:latin typeface="Calibri" pitchFamily="34" charset="0"/>
              </a:rPr>
            </a:br>
            <a:endParaRPr lang="fi-FI" sz="2800" dirty="0">
              <a:latin typeface="Calibri" pitchFamily="34" charset="0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83030" y="3566160"/>
            <a:ext cx="6400800" cy="1752600"/>
          </a:xfrm>
        </p:spPr>
        <p:txBody>
          <a:bodyPr>
            <a:normAutofit/>
          </a:bodyPr>
          <a:lstStyle/>
          <a:p>
            <a:r>
              <a:rPr lang="fi-FI" sz="2800" dirty="0">
                <a:solidFill>
                  <a:schemeClr val="tx1"/>
                </a:solidFill>
                <a:latin typeface="Calibri" pitchFamily="34" charset="0"/>
              </a:rPr>
              <a:t>Energiateollisuus ry.</a:t>
            </a:r>
          </a:p>
          <a:p>
            <a:r>
              <a:rPr lang="fi-FI" sz="2800">
                <a:solidFill>
                  <a:schemeClr val="tx1"/>
                </a:solidFill>
                <a:latin typeface="Calibri" pitchFamily="34" charset="0"/>
              </a:rPr>
              <a:t>Marraskuu 2016</a:t>
            </a:r>
            <a:endParaRPr lang="fi-FI" sz="2800" dirty="0">
              <a:solidFill>
                <a:schemeClr val="tx1"/>
              </a:solidFill>
              <a:latin typeface="Calibri" pitchFamily="34" charset="0"/>
            </a:endParaRPr>
          </a:p>
          <a:p>
            <a:endParaRPr lang="fi-FI" sz="28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8933792"/>
              </p:ext>
            </p:extLst>
          </p:nvPr>
        </p:nvGraphicFramePr>
        <p:xfrm>
          <a:off x="0" y="1116013"/>
          <a:ext cx="8829675" cy="546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D92C-91E7-47CD-A2BE-F2DD8EEFE13C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9" name="Tekstikehys 8"/>
          <p:cNvSpPr txBox="1"/>
          <p:nvPr/>
        </p:nvSpPr>
        <p:spPr>
          <a:xfrm>
            <a:off x="7648575" y="6197600"/>
            <a:ext cx="438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dirty="0"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6" name="Tekstikehys 5"/>
          <p:cNvSpPr txBox="1"/>
          <p:nvPr/>
        </p:nvSpPr>
        <p:spPr>
          <a:xfrm>
            <a:off x="7458794" y="1395234"/>
            <a:ext cx="579133" cy="292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b="1" dirty="0">
                <a:latin typeface="+mj-lt"/>
                <a:cs typeface="Arial" pitchFamily="34" charset="0"/>
              </a:rPr>
              <a:t>Netto</a:t>
            </a:r>
          </a:p>
        </p:txBody>
      </p:sp>
      <p:sp>
        <p:nvSpPr>
          <p:cNvPr id="10" name="Tekstikehys 9"/>
          <p:cNvSpPr txBox="1"/>
          <p:nvPr/>
        </p:nvSpPr>
        <p:spPr>
          <a:xfrm>
            <a:off x="0" y="5449411"/>
            <a:ext cx="17068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dirty="0">
                <a:latin typeface="+mj-lt"/>
                <a:cs typeface="Arial" pitchFamily="34" charset="0"/>
              </a:rPr>
              <a:t>Nettoluku on laskettu vähentämällä samaa mieltä olevien %-osuudesta eri mieltä </a:t>
            </a:r>
            <a:r>
              <a:rPr lang="fi-FI" sz="1050">
                <a:latin typeface="+mj-lt"/>
                <a:cs typeface="Arial" pitchFamily="34" charset="0"/>
              </a:rPr>
              <a:t>olevien %-</a:t>
            </a:r>
            <a:r>
              <a:rPr lang="fi-FI" sz="1050" dirty="0">
                <a:latin typeface="+mj-lt"/>
                <a:cs typeface="Arial" pitchFamily="34" charset="0"/>
              </a:rPr>
              <a:t>osuus</a:t>
            </a:r>
          </a:p>
        </p:txBody>
      </p:sp>
      <p:sp>
        <p:nvSpPr>
          <p:cNvPr id="13" name="Otsikko 1"/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ts val="2100"/>
              </a:lnSpc>
              <a:spcBef>
                <a:spcPct val="0"/>
              </a:spcBef>
            </a:pPr>
            <a:r>
              <a:rPr lang="fi-FI" sz="2000" dirty="0"/>
              <a:t>Energia-asenteita koskevat </a:t>
            </a:r>
            <a:r>
              <a:rPr lang="fi-FI" sz="2000"/>
              <a:t>väittämät 2/2 </a:t>
            </a:r>
            <a:b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i-FI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Kaikki vastaajat, n=1000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094602"/>
              </p:ext>
            </p:extLst>
          </p:nvPr>
        </p:nvGraphicFramePr>
        <p:xfrm>
          <a:off x="7548813" y="1789915"/>
          <a:ext cx="467144" cy="43753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7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776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76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76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76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76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763">
                <a:tc>
                  <a:txBody>
                    <a:bodyPr/>
                    <a:lstStyle/>
                    <a:p>
                      <a:pPr algn="ctr" fontAlgn="ctr"/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76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776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76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776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776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4" name="Ylänuoli 13"/>
          <p:cNvSpPr/>
          <p:nvPr/>
        </p:nvSpPr>
        <p:spPr>
          <a:xfrm>
            <a:off x="8037927" y="1981200"/>
            <a:ext cx="204467" cy="315686"/>
          </a:xfrm>
          <a:prstGeom prst="up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2800" dirty="0"/>
              <a:t>Sähköntuotannon energiavaihtoehdot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378700"/>
              </p:ext>
            </p:extLst>
          </p:nvPr>
        </p:nvGraphicFramePr>
        <p:xfrm>
          <a:off x="0" y="1116013"/>
          <a:ext cx="8829675" cy="546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D92C-91E7-47CD-A2BE-F2DD8EEFE13C}" type="slidenum">
              <a:rPr lang="fi-FI" smtClean="0"/>
              <a:pPr/>
              <a:t>12</a:t>
            </a:fld>
            <a:endParaRPr lang="fi-FI" dirty="0"/>
          </a:p>
        </p:txBody>
      </p:sp>
      <p:sp>
        <p:nvSpPr>
          <p:cNvPr id="9" name="Tekstikehys 8"/>
          <p:cNvSpPr txBox="1"/>
          <p:nvPr/>
        </p:nvSpPr>
        <p:spPr>
          <a:xfrm>
            <a:off x="7648575" y="6197600"/>
            <a:ext cx="438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latin typeface="Calibri" pitchFamily="34" charset="0"/>
                <a:cs typeface="Arial" pitchFamily="34" charset="0"/>
              </a:rPr>
              <a:t>%</a:t>
            </a:r>
          </a:p>
        </p:txBody>
      </p:sp>
      <p:sp>
        <p:nvSpPr>
          <p:cNvPr id="7" name="Tekstikehys 6"/>
          <p:cNvSpPr txBox="1"/>
          <p:nvPr/>
        </p:nvSpPr>
        <p:spPr>
          <a:xfrm>
            <a:off x="7181850" y="0"/>
            <a:ext cx="19621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50" dirty="0">
                <a:cs typeface="Arial" pitchFamily="34" charset="0"/>
              </a:rPr>
              <a:t>Nettoluku on laskettu vähentämällä lisätä %-osuudesta vähentää %-osuus</a:t>
            </a:r>
          </a:p>
        </p:txBody>
      </p:sp>
      <p:sp>
        <p:nvSpPr>
          <p:cNvPr id="13" name="Otsikko 1"/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ts val="2100"/>
              </a:lnSpc>
              <a:spcBef>
                <a:spcPct val="0"/>
              </a:spcBef>
            </a:pPr>
            <a:r>
              <a:rPr lang="fi-FI" sz="2000" dirty="0"/>
              <a:t>Mihin suuntaan sähköntuotantoamme pitäisi kehittää </a:t>
            </a:r>
            <a:b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i-FI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Kaikki vastaajat, n=1000</a:t>
            </a:r>
          </a:p>
        </p:txBody>
      </p:sp>
      <p:cxnSp>
        <p:nvCxnSpPr>
          <p:cNvPr id="3" name="Suora yhdysviiva 2"/>
          <p:cNvCxnSpPr/>
          <p:nvPr/>
        </p:nvCxnSpPr>
        <p:spPr>
          <a:xfrm>
            <a:off x="1566333" y="3302000"/>
            <a:ext cx="6596592" cy="2540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uora yhdysviiva 11"/>
          <p:cNvCxnSpPr/>
          <p:nvPr/>
        </p:nvCxnSpPr>
        <p:spPr>
          <a:xfrm>
            <a:off x="1549393" y="4741384"/>
            <a:ext cx="6596592" cy="2540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uora yhdysviiva 13"/>
          <p:cNvCxnSpPr/>
          <p:nvPr/>
        </p:nvCxnSpPr>
        <p:spPr>
          <a:xfrm>
            <a:off x="1572586" y="4257688"/>
            <a:ext cx="6596592" cy="2540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121545"/>
              </p:ext>
            </p:extLst>
          </p:nvPr>
        </p:nvGraphicFramePr>
        <p:xfrm>
          <a:off x="7522127" y="1401870"/>
          <a:ext cx="564598" cy="4776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766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86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66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59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66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63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66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51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66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66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-6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66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-18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66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-65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766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-72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766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-81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Tekstikehys 9"/>
          <p:cNvSpPr txBox="1"/>
          <p:nvPr/>
        </p:nvSpPr>
        <p:spPr>
          <a:xfrm>
            <a:off x="7458794" y="1109484"/>
            <a:ext cx="579133" cy="292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b="1" dirty="0">
                <a:latin typeface="+mj-lt"/>
                <a:cs typeface="Arial" pitchFamily="34" charset="0"/>
              </a:rPr>
              <a:t>Netto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294228"/>
              </p:ext>
            </p:extLst>
          </p:nvPr>
        </p:nvGraphicFramePr>
        <p:xfrm>
          <a:off x="0" y="1116013"/>
          <a:ext cx="8829675" cy="546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D92C-91E7-47CD-A2BE-F2DD8EEFE13C}" type="slidenum">
              <a:rPr lang="fi-FI" smtClean="0"/>
              <a:pPr/>
              <a:t>13</a:t>
            </a:fld>
            <a:endParaRPr lang="fi-FI" dirty="0"/>
          </a:p>
        </p:txBody>
      </p:sp>
      <p:sp>
        <p:nvSpPr>
          <p:cNvPr id="9" name="Tekstikehys 8"/>
          <p:cNvSpPr txBox="1"/>
          <p:nvPr/>
        </p:nvSpPr>
        <p:spPr>
          <a:xfrm>
            <a:off x="7648575" y="6197600"/>
            <a:ext cx="438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latin typeface="Calibri" pitchFamily="34" charset="0"/>
                <a:cs typeface="Arial" pitchFamily="34" charset="0"/>
              </a:rPr>
              <a:t>%</a:t>
            </a:r>
          </a:p>
        </p:txBody>
      </p:sp>
      <p:sp>
        <p:nvSpPr>
          <p:cNvPr id="7" name="Tekstikehys 6"/>
          <p:cNvSpPr txBox="1"/>
          <p:nvPr/>
        </p:nvSpPr>
        <p:spPr>
          <a:xfrm>
            <a:off x="7181850" y="0"/>
            <a:ext cx="19621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50" dirty="0">
                <a:cs typeface="Arial" pitchFamily="34" charset="0"/>
              </a:rPr>
              <a:t>Nettoluku on laskettu vähentämällä lisätä %-osuudesta vähentää %-osuus</a:t>
            </a:r>
          </a:p>
        </p:txBody>
      </p:sp>
      <p:sp>
        <p:nvSpPr>
          <p:cNvPr id="10" name="Tekstikehys 9"/>
          <p:cNvSpPr txBox="1"/>
          <p:nvPr/>
        </p:nvSpPr>
        <p:spPr>
          <a:xfrm>
            <a:off x="7458794" y="1109484"/>
            <a:ext cx="579133" cy="292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b="1" dirty="0">
                <a:latin typeface="+mj-lt"/>
                <a:cs typeface="Arial" pitchFamily="34" charset="0"/>
              </a:rPr>
              <a:t>Netto</a:t>
            </a:r>
          </a:p>
        </p:txBody>
      </p:sp>
      <p:sp>
        <p:nvSpPr>
          <p:cNvPr id="13" name="Otsikko 1"/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ts val="2100"/>
              </a:lnSpc>
              <a:spcBef>
                <a:spcPct val="0"/>
              </a:spcBef>
            </a:pPr>
            <a:r>
              <a:rPr lang="fi-FI" sz="2000" dirty="0"/>
              <a:t>Kivihiilen käyttöä pitäisi… </a:t>
            </a:r>
            <a:b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i-FI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Kaikki vastaajat, n=1000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157305"/>
              </p:ext>
            </p:extLst>
          </p:nvPr>
        </p:nvGraphicFramePr>
        <p:xfrm>
          <a:off x="7497051" y="1394314"/>
          <a:ext cx="537172" cy="4784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7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9475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effectLst/>
                          <a:latin typeface="Calibri" panose="020F0502020204030204" pitchFamily="34" charset="0"/>
                        </a:rPr>
                        <a:t>-81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effectLst/>
                          <a:latin typeface="Calibri" panose="020F0502020204030204" pitchFamily="34" charset="0"/>
                        </a:rPr>
                        <a:t>-78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effectLst/>
                          <a:latin typeface="Calibri" panose="020F0502020204030204" pitchFamily="34" charset="0"/>
                        </a:rPr>
                        <a:t>-66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effectLst/>
                          <a:latin typeface="Calibri" panose="020F0502020204030204" pitchFamily="34" charset="0"/>
                        </a:rPr>
                        <a:t>-65</a:t>
                      </a:r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effectLst/>
                          <a:latin typeface="Calibri" panose="020F0502020204030204" pitchFamily="34" charset="0"/>
                        </a:rPr>
                        <a:t>-65</a:t>
                      </a:r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effectLst/>
                          <a:latin typeface="Calibri" panose="020F0502020204030204" pitchFamily="34" charset="0"/>
                        </a:rPr>
                        <a:t>-61</a:t>
                      </a:r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effectLst/>
                          <a:latin typeface="Calibri" panose="020F0502020204030204" pitchFamily="34" charset="0"/>
                        </a:rPr>
                        <a:t>-72</a:t>
                      </a:r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effectLst/>
                          <a:latin typeface="Calibri" panose="020F0502020204030204" pitchFamily="34" charset="0"/>
                        </a:rPr>
                        <a:t>-73</a:t>
                      </a:r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sp>
        <p:nvSpPr>
          <p:cNvPr id="11" name="Alanuoli 10"/>
          <p:cNvSpPr/>
          <p:nvPr/>
        </p:nvSpPr>
        <p:spPr>
          <a:xfrm>
            <a:off x="8162925" y="1456302"/>
            <a:ext cx="185511" cy="426926"/>
          </a:xfrm>
          <a:prstGeom prst="downArrow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906628"/>
              </p:ext>
            </p:extLst>
          </p:nvPr>
        </p:nvGraphicFramePr>
        <p:xfrm>
          <a:off x="0" y="1116013"/>
          <a:ext cx="8829675" cy="546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D92C-91E7-47CD-A2BE-F2DD8EEFE13C}" type="slidenum">
              <a:rPr lang="fi-FI" smtClean="0"/>
              <a:pPr/>
              <a:t>14</a:t>
            </a:fld>
            <a:endParaRPr lang="fi-FI" dirty="0"/>
          </a:p>
        </p:txBody>
      </p:sp>
      <p:sp>
        <p:nvSpPr>
          <p:cNvPr id="7" name="Tekstikehys 6"/>
          <p:cNvSpPr txBox="1"/>
          <p:nvPr/>
        </p:nvSpPr>
        <p:spPr>
          <a:xfrm>
            <a:off x="7648575" y="6197600"/>
            <a:ext cx="438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latin typeface="Calibri" pitchFamily="34" charset="0"/>
                <a:cs typeface="Arial" pitchFamily="34" charset="0"/>
              </a:rPr>
              <a:t>%</a:t>
            </a:r>
          </a:p>
        </p:txBody>
      </p:sp>
      <p:sp>
        <p:nvSpPr>
          <p:cNvPr id="10" name="Tekstikehys 9"/>
          <p:cNvSpPr txBox="1"/>
          <p:nvPr/>
        </p:nvSpPr>
        <p:spPr>
          <a:xfrm>
            <a:off x="7181850" y="0"/>
            <a:ext cx="19621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50" dirty="0">
                <a:cs typeface="Arial" pitchFamily="34" charset="0"/>
              </a:rPr>
              <a:t>Nettoluku on laskettu vähentämällä lisätä %-osuudesta vähentää %-osuus</a:t>
            </a:r>
          </a:p>
        </p:txBody>
      </p:sp>
      <p:sp>
        <p:nvSpPr>
          <p:cNvPr id="11" name="Tekstikehys 10"/>
          <p:cNvSpPr txBox="1"/>
          <p:nvPr/>
        </p:nvSpPr>
        <p:spPr>
          <a:xfrm>
            <a:off x="7458794" y="1109484"/>
            <a:ext cx="579133" cy="292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b="1" dirty="0">
                <a:latin typeface="+mj-lt"/>
                <a:cs typeface="Arial" pitchFamily="34" charset="0"/>
              </a:rPr>
              <a:t>Netto</a:t>
            </a:r>
          </a:p>
        </p:txBody>
      </p:sp>
      <p:sp>
        <p:nvSpPr>
          <p:cNvPr id="13" name="Otsikko 1"/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ts val="2100"/>
              </a:lnSpc>
              <a:spcBef>
                <a:spcPct val="0"/>
              </a:spcBef>
            </a:pPr>
            <a:r>
              <a:rPr lang="fi-FI" sz="2000" dirty="0"/>
              <a:t>Turpeen käyttöä pitäisi… </a:t>
            </a:r>
            <a:b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i-FI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Kaikki vastaajat, n=1000</a:t>
            </a:r>
          </a:p>
        </p:txBody>
      </p:sp>
      <p:graphicFrame>
        <p:nvGraphicFramePr>
          <p:cNvPr id="12" name="Taulukk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135197"/>
              </p:ext>
            </p:extLst>
          </p:nvPr>
        </p:nvGraphicFramePr>
        <p:xfrm>
          <a:off x="7497051" y="1394314"/>
          <a:ext cx="537172" cy="4784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7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9475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effectLst/>
                          <a:latin typeface="Calibri" panose="020F0502020204030204" pitchFamily="34" charset="0"/>
                        </a:rPr>
                        <a:t>-18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effectLst/>
                          <a:latin typeface="Calibri" panose="020F0502020204030204" pitchFamily="34" charset="0"/>
                        </a:rPr>
                        <a:t>-25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effectLst/>
                          <a:latin typeface="Calibri" panose="020F0502020204030204" pitchFamily="34" charset="0"/>
                        </a:rPr>
                        <a:t>-11</a:t>
                      </a:r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effectLst/>
                          <a:latin typeface="Calibri" panose="020F0502020204030204" pitchFamily="34" charset="0"/>
                        </a:rPr>
                        <a:t>-9</a:t>
                      </a:r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effectLst/>
                          <a:latin typeface="Calibri" panose="020F0502020204030204" pitchFamily="34" charset="0"/>
                        </a:rPr>
                        <a:t>-5</a:t>
                      </a:r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sp>
        <p:nvSpPr>
          <p:cNvPr id="14" name="Ylänuoli 13"/>
          <p:cNvSpPr/>
          <p:nvPr/>
        </p:nvSpPr>
        <p:spPr>
          <a:xfrm>
            <a:off x="8119382" y="1401872"/>
            <a:ext cx="212084" cy="239486"/>
          </a:xfrm>
          <a:prstGeom prst="up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484191"/>
              </p:ext>
            </p:extLst>
          </p:nvPr>
        </p:nvGraphicFramePr>
        <p:xfrm>
          <a:off x="0" y="1116013"/>
          <a:ext cx="8829675" cy="546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D92C-91E7-47CD-A2BE-F2DD8EEFE13C}" type="slidenum">
              <a:rPr lang="fi-FI" smtClean="0"/>
              <a:pPr/>
              <a:t>15</a:t>
            </a:fld>
            <a:endParaRPr lang="fi-FI" dirty="0"/>
          </a:p>
        </p:txBody>
      </p:sp>
      <p:sp>
        <p:nvSpPr>
          <p:cNvPr id="7" name="Tekstikehys 6"/>
          <p:cNvSpPr txBox="1"/>
          <p:nvPr/>
        </p:nvSpPr>
        <p:spPr>
          <a:xfrm>
            <a:off x="7648575" y="6197600"/>
            <a:ext cx="438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latin typeface="Calibri" pitchFamily="34" charset="0"/>
                <a:cs typeface="Arial" pitchFamily="34" charset="0"/>
              </a:rPr>
              <a:t>%</a:t>
            </a:r>
          </a:p>
        </p:txBody>
      </p:sp>
      <p:sp>
        <p:nvSpPr>
          <p:cNvPr id="10" name="Tekstikehys 9"/>
          <p:cNvSpPr txBox="1"/>
          <p:nvPr/>
        </p:nvSpPr>
        <p:spPr>
          <a:xfrm>
            <a:off x="7181850" y="0"/>
            <a:ext cx="19621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50" dirty="0">
                <a:cs typeface="Arial" pitchFamily="34" charset="0"/>
              </a:rPr>
              <a:t>Nettoluku on laskettu vähentämällä lisätä %-osuudesta vähentää %-osuus</a:t>
            </a:r>
          </a:p>
        </p:txBody>
      </p:sp>
      <p:sp>
        <p:nvSpPr>
          <p:cNvPr id="11" name="Tekstikehys 10"/>
          <p:cNvSpPr txBox="1"/>
          <p:nvPr/>
        </p:nvSpPr>
        <p:spPr>
          <a:xfrm>
            <a:off x="7458794" y="1109484"/>
            <a:ext cx="579133" cy="292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b="1" dirty="0">
                <a:latin typeface="+mj-lt"/>
                <a:cs typeface="Arial" pitchFamily="34" charset="0"/>
              </a:rPr>
              <a:t>Netto</a:t>
            </a:r>
          </a:p>
        </p:txBody>
      </p:sp>
      <p:sp>
        <p:nvSpPr>
          <p:cNvPr id="13" name="Otsikko 1"/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ts val="2100"/>
              </a:lnSpc>
              <a:spcBef>
                <a:spcPct val="0"/>
              </a:spcBef>
            </a:pPr>
            <a:r>
              <a:rPr lang="fi-FI" sz="2000" dirty="0"/>
              <a:t>Maakaasun käyttöä pitäisi… </a:t>
            </a:r>
            <a:b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i-FI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Kaikki vastaajat, n=1000</a:t>
            </a:r>
          </a:p>
        </p:txBody>
      </p:sp>
      <p:graphicFrame>
        <p:nvGraphicFramePr>
          <p:cNvPr id="12" name="Taulukk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209535"/>
              </p:ext>
            </p:extLst>
          </p:nvPr>
        </p:nvGraphicFramePr>
        <p:xfrm>
          <a:off x="7497051" y="1394314"/>
          <a:ext cx="537172" cy="4784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7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9475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sp>
        <p:nvSpPr>
          <p:cNvPr id="15" name="Ylänuoli 14"/>
          <p:cNvSpPr/>
          <p:nvPr/>
        </p:nvSpPr>
        <p:spPr>
          <a:xfrm>
            <a:off x="8119382" y="1401872"/>
            <a:ext cx="212084" cy="239486"/>
          </a:xfrm>
          <a:prstGeom prst="up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889485"/>
              </p:ext>
            </p:extLst>
          </p:nvPr>
        </p:nvGraphicFramePr>
        <p:xfrm>
          <a:off x="0" y="1116013"/>
          <a:ext cx="8829675" cy="546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D92C-91E7-47CD-A2BE-F2DD8EEFE13C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7" name="Tekstikehys 6"/>
          <p:cNvSpPr txBox="1"/>
          <p:nvPr/>
        </p:nvSpPr>
        <p:spPr>
          <a:xfrm>
            <a:off x="7648575" y="6197600"/>
            <a:ext cx="438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latin typeface="Calibri" pitchFamily="34" charset="0"/>
                <a:cs typeface="Arial" pitchFamily="34" charset="0"/>
              </a:rPr>
              <a:t>%</a:t>
            </a:r>
          </a:p>
        </p:txBody>
      </p:sp>
      <p:sp>
        <p:nvSpPr>
          <p:cNvPr id="10" name="Tekstikehys 9"/>
          <p:cNvSpPr txBox="1"/>
          <p:nvPr/>
        </p:nvSpPr>
        <p:spPr>
          <a:xfrm>
            <a:off x="7181850" y="0"/>
            <a:ext cx="19621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50" dirty="0">
                <a:cs typeface="Arial" pitchFamily="34" charset="0"/>
              </a:rPr>
              <a:t>Nettoluku on laskettu vähentämällä lisätä %-osuudesta vähentää %-osuus</a:t>
            </a:r>
          </a:p>
        </p:txBody>
      </p:sp>
      <p:sp>
        <p:nvSpPr>
          <p:cNvPr id="11" name="Tekstikehys 10"/>
          <p:cNvSpPr txBox="1"/>
          <p:nvPr/>
        </p:nvSpPr>
        <p:spPr>
          <a:xfrm>
            <a:off x="7458794" y="1109484"/>
            <a:ext cx="579133" cy="292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b="1" dirty="0">
                <a:latin typeface="+mj-lt"/>
                <a:cs typeface="Arial" pitchFamily="34" charset="0"/>
              </a:rPr>
              <a:t>Netto</a:t>
            </a:r>
          </a:p>
        </p:txBody>
      </p:sp>
      <p:sp>
        <p:nvSpPr>
          <p:cNvPr id="13" name="Otsikko 1"/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ts val="2100"/>
              </a:lnSpc>
              <a:spcBef>
                <a:spcPct val="0"/>
              </a:spcBef>
            </a:pPr>
            <a:r>
              <a:rPr lang="fi-FI" sz="2000" dirty="0"/>
              <a:t>Vesivoiman käyttöä pitäisi… </a:t>
            </a:r>
            <a:b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i-FI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Kaikki vastaajat, n=1000</a:t>
            </a:r>
          </a:p>
        </p:txBody>
      </p:sp>
      <p:graphicFrame>
        <p:nvGraphicFramePr>
          <p:cNvPr id="14" name="Taulukk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115166"/>
              </p:ext>
            </p:extLst>
          </p:nvPr>
        </p:nvGraphicFramePr>
        <p:xfrm>
          <a:off x="7497051" y="1394314"/>
          <a:ext cx="537172" cy="4784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7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9475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4144953"/>
              </p:ext>
            </p:extLst>
          </p:nvPr>
        </p:nvGraphicFramePr>
        <p:xfrm>
          <a:off x="0" y="1116013"/>
          <a:ext cx="8829675" cy="546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D92C-91E7-47CD-A2BE-F2DD8EEFE13C}" type="slidenum">
              <a:rPr lang="fi-FI" smtClean="0"/>
              <a:pPr/>
              <a:t>17</a:t>
            </a:fld>
            <a:endParaRPr lang="fi-FI" dirty="0"/>
          </a:p>
        </p:txBody>
      </p:sp>
      <p:sp>
        <p:nvSpPr>
          <p:cNvPr id="7" name="Tekstikehys 6"/>
          <p:cNvSpPr txBox="1"/>
          <p:nvPr/>
        </p:nvSpPr>
        <p:spPr>
          <a:xfrm>
            <a:off x="7648575" y="6197600"/>
            <a:ext cx="438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latin typeface="Calibri" pitchFamily="34" charset="0"/>
                <a:cs typeface="Arial" pitchFamily="34" charset="0"/>
              </a:rPr>
              <a:t>%</a:t>
            </a:r>
          </a:p>
        </p:txBody>
      </p:sp>
      <p:sp>
        <p:nvSpPr>
          <p:cNvPr id="10" name="Tekstikehys 9"/>
          <p:cNvSpPr txBox="1"/>
          <p:nvPr/>
        </p:nvSpPr>
        <p:spPr>
          <a:xfrm>
            <a:off x="7181850" y="0"/>
            <a:ext cx="19621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50" dirty="0">
                <a:cs typeface="Arial" pitchFamily="34" charset="0"/>
              </a:rPr>
              <a:t>Nettoluku on laskettu vähentämällä lisätä %-osuudesta vähentää %-osuus</a:t>
            </a:r>
          </a:p>
        </p:txBody>
      </p:sp>
      <p:sp>
        <p:nvSpPr>
          <p:cNvPr id="11" name="Tekstikehys 10"/>
          <p:cNvSpPr txBox="1"/>
          <p:nvPr/>
        </p:nvSpPr>
        <p:spPr>
          <a:xfrm>
            <a:off x="7458794" y="1109484"/>
            <a:ext cx="579133" cy="292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b="1" dirty="0">
                <a:latin typeface="+mj-lt"/>
                <a:cs typeface="Arial" pitchFamily="34" charset="0"/>
              </a:rPr>
              <a:t>Netto</a:t>
            </a:r>
          </a:p>
        </p:txBody>
      </p:sp>
      <p:sp>
        <p:nvSpPr>
          <p:cNvPr id="12" name="Otsikko 1"/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ts val="2100"/>
              </a:lnSpc>
              <a:spcBef>
                <a:spcPct val="0"/>
              </a:spcBef>
            </a:pPr>
            <a:r>
              <a:rPr lang="fi-FI" sz="2000" dirty="0"/>
              <a:t>Puun ja muun bioenergian käyttöä pitäisi… </a:t>
            </a:r>
            <a:b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i-FI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Kaikki vastaajat, n=1000</a:t>
            </a:r>
          </a:p>
        </p:txBody>
      </p:sp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649968"/>
              </p:ext>
            </p:extLst>
          </p:nvPr>
        </p:nvGraphicFramePr>
        <p:xfrm>
          <a:off x="7520298" y="1401874"/>
          <a:ext cx="506605" cy="4835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6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25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63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5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67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25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73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252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70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69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76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76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74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ctr"/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ctr"/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ctr"/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ctr"/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ctr"/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b"/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b"/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b"/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9" name="Alanuoli 8"/>
          <p:cNvSpPr/>
          <p:nvPr/>
        </p:nvSpPr>
        <p:spPr>
          <a:xfrm>
            <a:off x="8097611" y="1480457"/>
            <a:ext cx="185511" cy="655036"/>
          </a:xfrm>
          <a:prstGeom prst="downArrow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199192"/>
              </p:ext>
            </p:extLst>
          </p:nvPr>
        </p:nvGraphicFramePr>
        <p:xfrm>
          <a:off x="0" y="1116013"/>
          <a:ext cx="8829675" cy="546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D92C-91E7-47CD-A2BE-F2DD8EEFE13C}" type="slidenum">
              <a:rPr lang="fi-FI" smtClean="0"/>
              <a:pPr/>
              <a:t>18</a:t>
            </a:fld>
            <a:endParaRPr lang="fi-FI" dirty="0"/>
          </a:p>
        </p:txBody>
      </p:sp>
      <p:sp>
        <p:nvSpPr>
          <p:cNvPr id="7" name="Tekstikehys 6"/>
          <p:cNvSpPr txBox="1"/>
          <p:nvPr/>
        </p:nvSpPr>
        <p:spPr>
          <a:xfrm>
            <a:off x="7648575" y="6197600"/>
            <a:ext cx="438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latin typeface="Calibri" pitchFamily="34" charset="0"/>
                <a:cs typeface="Arial" pitchFamily="34" charset="0"/>
              </a:rPr>
              <a:t>%</a:t>
            </a:r>
          </a:p>
        </p:txBody>
      </p:sp>
      <p:sp>
        <p:nvSpPr>
          <p:cNvPr id="10" name="Tekstikehys 9"/>
          <p:cNvSpPr txBox="1"/>
          <p:nvPr/>
        </p:nvSpPr>
        <p:spPr>
          <a:xfrm>
            <a:off x="7181850" y="0"/>
            <a:ext cx="19621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50" dirty="0">
                <a:cs typeface="Arial" pitchFamily="34" charset="0"/>
              </a:rPr>
              <a:t>Nettoluku on laskettu vähentämällä lisätä %-osuudesta vähentää %-osuus</a:t>
            </a:r>
          </a:p>
        </p:txBody>
      </p:sp>
      <p:sp>
        <p:nvSpPr>
          <p:cNvPr id="11" name="Tekstikehys 10"/>
          <p:cNvSpPr txBox="1"/>
          <p:nvPr/>
        </p:nvSpPr>
        <p:spPr>
          <a:xfrm>
            <a:off x="7458794" y="1109484"/>
            <a:ext cx="579133" cy="292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b="1" dirty="0">
                <a:latin typeface="+mj-lt"/>
                <a:cs typeface="Arial" pitchFamily="34" charset="0"/>
              </a:rPr>
              <a:t>Netto</a:t>
            </a:r>
          </a:p>
        </p:txBody>
      </p:sp>
      <p:sp>
        <p:nvSpPr>
          <p:cNvPr id="13" name="Otsikko 1"/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ts val="2100"/>
              </a:lnSpc>
              <a:spcBef>
                <a:spcPct val="0"/>
              </a:spcBef>
            </a:pPr>
            <a:r>
              <a:rPr lang="fi-FI" sz="2000" dirty="0"/>
              <a:t>Tuulivoiman käyttöä pitäisi… </a:t>
            </a:r>
            <a:b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i-FI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Kaikki vastaajat, n=1000</a:t>
            </a:r>
          </a:p>
        </p:txBody>
      </p:sp>
      <p:graphicFrame>
        <p:nvGraphicFramePr>
          <p:cNvPr id="16" name="Taulukko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816849"/>
              </p:ext>
            </p:extLst>
          </p:nvPr>
        </p:nvGraphicFramePr>
        <p:xfrm>
          <a:off x="7520298" y="1401874"/>
          <a:ext cx="506605" cy="4835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6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25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5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25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74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252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ctr"/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ctr"/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ctr"/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ctr"/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ctr"/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b"/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b"/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b"/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9" name="Alanuoli 8"/>
          <p:cNvSpPr/>
          <p:nvPr/>
        </p:nvSpPr>
        <p:spPr>
          <a:xfrm>
            <a:off x="8162925" y="1502228"/>
            <a:ext cx="185511" cy="1480458"/>
          </a:xfrm>
          <a:prstGeom prst="downArrow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479050"/>
              </p:ext>
            </p:extLst>
          </p:nvPr>
        </p:nvGraphicFramePr>
        <p:xfrm>
          <a:off x="0" y="1116013"/>
          <a:ext cx="8829675" cy="546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D92C-91E7-47CD-A2BE-F2DD8EEFE13C}" type="slidenum">
              <a:rPr lang="fi-FI" smtClean="0"/>
              <a:pPr/>
              <a:t>19</a:t>
            </a:fld>
            <a:endParaRPr lang="fi-FI" dirty="0"/>
          </a:p>
        </p:txBody>
      </p:sp>
      <p:sp>
        <p:nvSpPr>
          <p:cNvPr id="7" name="Tekstikehys 6"/>
          <p:cNvSpPr txBox="1"/>
          <p:nvPr/>
        </p:nvSpPr>
        <p:spPr>
          <a:xfrm>
            <a:off x="7648575" y="6197600"/>
            <a:ext cx="438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latin typeface="Calibri" pitchFamily="34" charset="0"/>
                <a:cs typeface="Arial" pitchFamily="34" charset="0"/>
              </a:rPr>
              <a:t>%</a:t>
            </a:r>
          </a:p>
        </p:txBody>
      </p:sp>
      <p:sp>
        <p:nvSpPr>
          <p:cNvPr id="10" name="Tekstikehys 9"/>
          <p:cNvSpPr txBox="1"/>
          <p:nvPr/>
        </p:nvSpPr>
        <p:spPr>
          <a:xfrm>
            <a:off x="7181850" y="0"/>
            <a:ext cx="19621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50" dirty="0">
                <a:cs typeface="Arial" pitchFamily="34" charset="0"/>
              </a:rPr>
              <a:t>Nettoluku on laskettu vähentämällä lisätä %-osuudesta vähentää %-osuus</a:t>
            </a:r>
          </a:p>
        </p:txBody>
      </p:sp>
      <p:sp>
        <p:nvSpPr>
          <p:cNvPr id="11" name="Tekstikehys 10"/>
          <p:cNvSpPr txBox="1"/>
          <p:nvPr/>
        </p:nvSpPr>
        <p:spPr>
          <a:xfrm>
            <a:off x="7458794" y="1109484"/>
            <a:ext cx="579133" cy="292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b="1" dirty="0">
                <a:latin typeface="+mj-lt"/>
                <a:cs typeface="Arial" pitchFamily="34" charset="0"/>
              </a:rPr>
              <a:t>Netto</a:t>
            </a:r>
          </a:p>
        </p:txBody>
      </p:sp>
      <p:sp>
        <p:nvSpPr>
          <p:cNvPr id="13" name="Otsikko 1"/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ts val="2100"/>
              </a:lnSpc>
              <a:spcBef>
                <a:spcPct val="0"/>
              </a:spcBef>
            </a:pPr>
            <a:r>
              <a:rPr lang="fi-FI" sz="2000" dirty="0"/>
              <a:t>Öljyn käyttöä pitäisi… </a:t>
            </a:r>
            <a:b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i-FI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Kaikki vastaajat, n=1000</a:t>
            </a:r>
          </a:p>
        </p:txBody>
      </p:sp>
      <p:graphicFrame>
        <p:nvGraphicFramePr>
          <p:cNvPr id="16" name="Taulukko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123976"/>
              </p:ext>
            </p:extLst>
          </p:nvPr>
        </p:nvGraphicFramePr>
        <p:xfrm>
          <a:off x="7520298" y="1401874"/>
          <a:ext cx="506605" cy="4835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6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25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-72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5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-76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25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-69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252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effectLst/>
                          <a:latin typeface="Calibri" panose="020F0502020204030204" pitchFamily="34" charset="0"/>
                        </a:rPr>
                        <a:t>-69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effectLst/>
                          <a:latin typeface="Calibri" panose="020F0502020204030204" pitchFamily="34" charset="0"/>
                        </a:rPr>
                        <a:t>-70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effectLst/>
                          <a:latin typeface="Calibri" panose="020F0502020204030204" pitchFamily="34" charset="0"/>
                        </a:rPr>
                        <a:t>-68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effectLst/>
                          <a:latin typeface="Calibri" panose="020F0502020204030204" pitchFamily="34" charset="0"/>
                        </a:rPr>
                        <a:t>-73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effectLst/>
                          <a:latin typeface="Calibri" panose="020F0502020204030204" pitchFamily="34" charset="0"/>
                        </a:rPr>
                        <a:t>-77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ctr"/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ctr"/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ctr"/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ctr"/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ctr"/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b"/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b"/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5536">
                <a:tc>
                  <a:txBody>
                    <a:bodyPr/>
                    <a:lstStyle/>
                    <a:p>
                      <a:pPr algn="ctr" fontAlgn="b"/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952897"/>
          </a:xfrm>
        </p:spPr>
        <p:txBody>
          <a:bodyPr>
            <a:normAutofit/>
          </a:bodyPr>
          <a:lstStyle/>
          <a:p>
            <a:r>
              <a:rPr lang="fi-FI" sz="2200" dirty="0">
                <a:solidFill>
                  <a:srgbClr val="000000"/>
                </a:solidFill>
                <a:ea typeface="+mn-ea"/>
                <a:cs typeface="+mn-cs"/>
              </a:rPr>
              <a:t>Tutkimuksen taustat ja toteutus</a:t>
            </a:r>
          </a:p>
        </p:txBody>
      </p:sp>
      <p:sp>
        <p:nvSpPr>
          <p:cNvPr id="4" name="Sisällön paikkamerkki 2"/>
          <p:cNvSpPr txBox="1">
            <a:spLocks/>
          </p:cNvSpPr>
          <p:nvPr/>
        </p:nvSpPr>
        <p:spPr>
          <a:xfrm>
            <a:off x="457202" y="748669"/>
            <a:ext cx="8229598" cy="5457821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i-FI" sz="1600" dirty="0">
                <a:latin typeface="+mj-lt"/>
              </a:rPr>
              <a:t>Tässä raportissa esiteltävä tutkimus on osa Suomalaisten energia-asenteet –seurantatutkimusta ja sen vuotta 2016 koskeva mittaus.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i-FI" sz="1600" dirty="0">
                <a:latin typeface="+mj-lt"/>
              </a:rPr>
              <a:t>Tutkimussarjalla on selvitetty ja seurattu suhtautumista energiapoliittisiin kysymyksiin jo yli kolmenkymmenen vuoden (1983-2016) ajan.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i-FI" sz="1600" dirty="0">
                <a:latin typeface="+mj-lt"/>
              </a:rPr>
              <a:t>Tutkimuksen tavoitteena on selvittää väestön mielipiteitä ja asenteita energia-asioita kohtaan.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i-FI" sz="1600" dirty="0">
                <a:latin typeface="+mj-lt"/>
              </a:rPr>
              <a:t>Tutkimus toteutettiin nyt toista kertaa pelkästään </a:t>
            </a:r>
            <a:r>
              <a:rPr lang="fi-FI" sz="1600" dirty="0" err="1"/>
              <a:t>IROResearchin</a:t>
            </a:r>
            <a:r>
              <a:rPr lang="fi-FI" sz="1600" dirty="0"/>
              <a:t> internetpaneelissa. Aiemmin osaotos on muodostettu myös perinteisesti kirjetutkimuksena.</a:t>
            </a:r>
            <a:r>
              <a:rPr lang="fi-FI" sz="1600" dirty="0">
                <a:latin typeface="+mj-lt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i-FI" sz="1600" dirty="0">
                <a:latin typeface="+mj-lt"/>
              </a:rPr>
              <a:t>Internetpaneelissa otos muodostettiin täysi-ikäistä väestöä edustavaksi. Otoskoko paneelista on 1000 tutkimukseen vastannutta henkilöä.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i-FI" sz="1600" dirty="0">
                <a:latin typeface="+mj-lt"/>
              </a:rPr>
              <a:t>Tutkimuksen tiedonkeruu toteutettiin paneelissa 14. - 22.11.2016.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i-FI" sz="1600" dirty="0">
                <a:latin typeface="+mj-lt"/>
              </a:rPr>
              <a:t>Lopullinen otos on painotettu sukupuolen, iän ja asuinpaikan mukaan väestöä edustavaksi. 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i-FI" sz="1600" dirty="0">
                <a:latin typeface="+mj-lt"/>
              </a:rPr>
              <a:t>Tutkimuksen tilastollinen virhemarginaali koko aineistolle on n. </a:t>
            </a:r>
            <a:r>
              <a:rPr lang="fi-FI" sz="1600" u="sng" dirty="0">
                <a:latin typeface="+mj-lt"/>
              </a:rPr>
              <a:t>+</a:t>
            </a:r>
            <a:r>
              <a:rPr lang="fi-FI" sz="1600" dirty="0">
                <a:latin typeface="+mj-lt"/>
              </a:rPr>
              <a:t> 3,2 %-yksikköä. Vuosivertailussa virhemarginaali koko aineistolle on n. </a:t>
            </a:r>
            <a:r>
              <a:rPr lang="fi-FI" sz="1600" u="sng" dirty="0">
                <a:latin typeface="+mj-lt"/>
              </a:rPr>
              <a:t>+</a:t>
            </a:r>
            <a:r>
              <a:rPr lang="fi-FI" sz="1600" dirty="0">
                <a:latin typeface="+mj-lt"/>
              </a:rPr>
              <a:t> 4,0 %-yksikköä.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i-FI" sz="1600" dirty="0">
                <a:latin typeface="+mj-lt"/>
              </a:rPr>
              <a:t>Liitetaulukoissa tulokset on testattu käyttäen tilastollista T-testiä sekä khii²-testiä.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i-FI" sz="1600" dirty="0">
                <a:latin typeface="+mj-lt"/>
              </a:rPr>
              <a:t>Taulukoihin on merkitty osaryhmissä erot, jotka poikkeavat kokonaisaineistosta tilastollisesti merkittävästi tai erittäin merkittävästi.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i-FI" sz="1600" dirty="0">
                <a:latin typeface="+mj-lt"/>
              </a:rPr>
              <a:t>Avoimet kommentit on listattu erillisellä liitetiedostolla.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D92C-91E7-47CD-A2BE-F2DD8EEFE13C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6" name="Tekstikehys 5"/>
          <p:cNvSpPr txBox="1"/>
          <p:nvPr/>
        </p:nvSpPr>
        <p:spPr>
          <a:xfrm>
            <a:off x="7704349" y="6094043"/>
            <a:ext cx="14245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800" dirty="0">
                <a:latin typeface="Calibri" pitchFamily="34" charset="0"/>
              </a:rPr>
              <a:t>SFS-ISO 20252:2012 sertifioitu</a:t>
            </a:r>
          </a:p>
        </p:txBody>
      </p:sp>
    </p:spTree>
    <p:extLst>
      <p:ext uri="{BB962C8B-B14F-4D97-AF65-F5344CB8AC3E}">
        <p14:creationId xmlns:p14="http://schemas.microsoft.com/office/powerpoint/2010/main" val="32921656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2133645"/>
              </p:ext>
            </p:extLst>
          </p:nvPr>
        </p:nvGraphicFramePr>
        <p:xfrm>
          <a:off x="0" y="1116013"/>
          <a:ext cx="8829675" cy="546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D92C-91E7-47CD-A2BE-F2DD8EEFE13C}" type="slidenum">
              <a:rPr lang="fi-FI" smtClean="0"/>
              <a:pPr/>
              <a:t>20</a:t>
            </a:fld>
            <a:endParaRPr lang="fi-FI" dirty="0"/>
          </a:p>
        </p:txBody>
      </p:sp>
      <p:sp>
        <p:nvSpPr>
          <p:cNvPr id="7" name="Tekstikehys 6"/>
          <p:cNvSpPr txBox="1"/>
          <p:nvPr/>
        </p:nvSpPr>
        <p:spPr>
          <a:xfrm>
            <a:off x="7648575" y="6197600"/>
            <a:ext cx="438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latin typeface="Calibri" pitchFamily="34" charset="0"/>
                <a:cs typeface="Arial" pitchFamily="34" charset="0"/>
              </a:rPr>
              <a:t>%</a:t>
            </a:r>
          </a:p>
        </p:txBody>
      </p:sp>
      <p:sp>
        <p:nvSpPr>
          <p:cNvPr id="10" name="Tekstikehys 9"/>
          <p:cNvSpPr txBox="1"/>
          <p:nvPr/>
        </p:nvSpPr>
        <p:spPr>
          <a:xfrm>
            <a:off x="7181850" y="0"/>
            <a:ext cx="19621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50" dirty="0">
                <a:cs typeface="Arial" pitchFamily="34" charset="0"/>
              </a:rPr>
              <a:t>Nettoluku on laskettu vähentämällä lisätä %-osuudesta vähentää %-osuus</a:t>
            </a:r>
          </a:p>
        </p:txBody>
      </p:sp>
      <p:sp>
        <p:nvSpPr>
          <p:cNvPr id="11" name="Tekstikehys 10"/>
          <p:cNvSpPr txBox="1"/>
          <p:nvPr/>
        </p:nvSpPr>
        <p:spPr>
          <a:xfrm>
            <a:off x="7458794" y="1109484"/>
            <a:ext cx="579133" cy="292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b="1" dirty="0">
                <a:latin typeface="+mj-lt"/>
                <a:cs typeface="Arial" pitchFamily="34" charset="0"/>
              </a:rPr>
              <a:t>Netto</a:t>
            </a:r>
          </a:p>
        </p:txBody>
      </p:sp>
      <p:sp>
        <p:nvSpPr>
          <p:cNvPr id="13" name="Otsikko 1"/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ts val="2100"/>
              </a:lnSpc>
              <a:spcBef>
                <a:spcPct val="0"/>
              </a:spcBef>
            </a:pPr>
            <a:r>
              <a:rPr lang="fi-FI" sz="2000" dirty="0"/>
              <a:t>Sähkön tuontia ulkomailta pitäisi… </a:t>
            </a:r>
            <a:b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i-FI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Kaikki vastaajat, n=1000</a:t>
            </a:r>
          </a:p>
        </p:txBody>
      </p:sp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429244"/>
              </p:ext>
            </p:extLst>
          </p:nvPr>
        </p:nvGraphicFramePr>
        <p:xfrm>
          <a:off x="7554569" y="1414860"/>
          <a:ext cx="438150" cy="47504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243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-65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43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-64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43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-50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432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-45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45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-42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45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-40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45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-43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45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-57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45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-43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345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-35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4" name="Alanuoli 13"/>
          <p:cNvSpPr/>
          <p:nvPr/>
        </p:nvSpPr>
        <p:spPr>
          <a:xfrm>
            <a:off x="8162925" y="2111844"/>
            <a:ext cx="185511" cy="1480458"/>
          </a:xfrm>
          <a:prstGeom prst="downArrow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431414"/>
              </p:ext>
            </p:extLst>
          </p:nvPr>
        </p:nvGraphicFramePr>
        <p:xfrm>
          <a:off x="0" y="1116013"/>
          <a:ext cx="8829675" cy="546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D92C-91E7-47CD-A2BE-F2DD8EEFE13C}" type="slidenum">
              <a:rPr lang="fi-FI" smtClean="0"/>
              <a:pPr/>
              <a:t>21</a:t>
            </a:fld>
            <a:endParaRPr lang="fi-FI" dirty="0"/>
          </a:p>
        </p:txBody>
      </p:sp>
      <p:sp>
        <p:nvSpPr>
          <p:cNvPr id="7" name="Tekstikehys 6"/>
          <p:cNvSpPr txBox="1"/>
          <p:nvPr/>
        </p:nvSpPr>
        <p:spPr>
          <a:xfrm>
            <a:off x="7648575" y="6197600"/>
            <a:ext cx="438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latin typeface="Calibri" pitchFamily="34" charset="0"/>
                <a:cs typeface="Arial" pitchFamily="34" charset="0"/>
              </a:rPr>
              <a:t>%</a:t>
            </a:r>
          </a:p>
        </p:txBody>
      </p:sp>
      <p:sp>
        <p:nvSpPr>
          <p:cNvPr id="6" name="Tekstikehys 5"/>
          <p:cNvSpPr txBox="1"/>
          <p:nvPr/>
        </p:nvSpPr>
        <p:spPr>
          <a:xfrm>
            <a:off x="7181850" y="0"/>
            <a:ext cx="19621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50" dirty="0">
                <a:cs typeface="Arial" pitchFamily="34" charset="0"/>
              </a:rPr>
              <a:t>Nettoluku on laskettu vähentämällä lisätä %-osuudesta vähentää %-osuus</a:t>
            </a:r>
          </a:p>
        </p:txBody>
      </p:sp>
      <p:sp>
        <p:nvSpPr>
          <p:cNvPr id="9" name="Tekstikehys 8"/>
          <p:cNvSpPr txBox="1"/>
          <p:nvPr/>
        </p:nvSpPr>
        <p:spPr>
          <a:xfrm>
            <a:off x="7458794" y="1109484"/>
            <a:ext cx="579133" cy="292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b="1" dirty="0">
                <a:latin typeface="+mj-lt"/>
                <a:cs typeface="Arial" pitchFamily="34" charset="0"/>
              </a:rPr>
              <a:t>Netto</a:t>
            </a:r>
          </a:p>
        </p:txBody>
      </p:sp>
      <p:sp>
        <p:nvSpPr>
          <p:cNvPr id="12" name="Otsikko 1"/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ts val="2100"/>
              </a:lnSpc>
              <a:spcBef>
                <a:spcPct val="0"/>
              </a:spcBef>
            </a:pPr>
            <a:r>
              <a:rPr lang="fi-FI" sz="2000" dirty="0"/>
              <a:t>Aurinkosähköä pitäisi… </a:t>
            </a:r>
            <a:b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i-FI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Kaikki vastaajat, n=1000</a:t>
            </a:r>
          </a:p>
        </p:txBody>
      </p:sp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435768"/>
              </p:ext>
            </p:extLst>
          </p:nvPr>
        </p:nvGraphicFramePr>
        <p:xfrm>
          <a:off x="7545731" y="1401507"/>
          <a:ext cx="415925" cy="47637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417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86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17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85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17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89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176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89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709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90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472404"/>
              </p:ext>
            </p:extLst>
          </p:nvPr>
        </p:nvGraphicFramePr>
        <p:xfrm>
          <a:off x="0" y="1116013"/>
          <a:ext cx="8829675" cy="546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D92C-91E7-47CD-A2BE-F2DD8EEFE13C}" type="slidenum">
              <a:rPr lang="fi-FI" smtClean="0"/>
              <a:pPr/>
              <a:t>22</a:t>
            </a:fld>
            <a:endParaRPr lang="fi-FI" dirty="0"/>
          </a:p>
        </p:txBody>
      </p:sp>
      <p:sp>
        <p:nvSpPr>
          <p:cNvPr id="7" name="Tekstikehys 6"/>
          <p:cNvSpPr txBox="1"/>
          <p:nvPr/>
        </p:nvSpPr>
        <p:spPr>
          <a:xfrm>
            <a:off x="7648575" y="6197600"/>
            <a:ext cx="438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latin typeface="Calibri" pitchFamily="34" charset="0"/>
                <a:cs typeface="Arial" pitchFamily="34" charset="0"/>
              </a:rPr>
              <a:t>%</a:t>
            </a:r>
          </a:p>
        </p:txBody>
      </p:sp>
      <p:sp>
        <p:nvSpPr>
          <p:cNvPr id="10" name="Tekstikehys 9"/>
          <p:cNvSpPr txBox="1"/>
          <p:nvPr/>
        </p:nvSpPr>
        <p:spPr>
          <a:xfrm>
            <a:off x="7181850" y="0"/>
            <a:ext cx="19621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50" dirty="0">
                <a:cs typeface="Arial" pitchFamily="34" charset="0"/>
              </a:rPr>
              <a:t>Nettoluku on laskettu vähentämällä lisätä %-osuudesta vähentää %-osuus</a:t>
            </a:r>
          </a:p>
        </p:txBody>
      </p:sp>
      <p:sp>
        <p:nvSpPr>
          <p:cNvPr id="11" name="Tekstikehys 10"/>
          <p:cNvSpPr txBox="1"/>
          <p:nvPr/>
        </p:nvSpPr>
        <p:spPr>
          <a:xfrm>
            <a:off x="7458794" y="1109484"/>
            <a:ext cx="579133" cy="292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b="1" dirty="0">
                <a:latin typeface="+mj-lt"/>
                <a:cs typeface="Arial" pitchFamily="34" charset="0"/>
              </a:rPr>
              <a:t>Netto</a:t>
            </a:r>
          </a:p>
        </p:txBody>
      </p:sp>
      <p:sp>
        <p:nvSpPr>
          <p:cNvPr id="13" name="Otsikko 1"/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ts val="2100"/>
              </a:lnSpc>
              <a:spcBef>
                <a:spcPct val="0"/>
              </a:spcBef>
            </a:pPr>
            <a:r>
              <a:rPr lang="fi-FI" sz="2000" dirty="0"/>
              <a:t>Ydinvoiman käyttöä pitäisi… </a:t>
            </a:r>
            <a:b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i-FI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Kaikki vastaajat, n=1000</a:t>
            </a:r>
          </a:p>
        </p:txBody>
      </p:sp>
      <p:sp>
        <p:nvSpPr>
          <p:cNvPr id="9" name="Tekstikehys 9"/>
          <p:cNvSpPr txBox="1"/>
          <p:nvPr/>
        </p:nvSpPr>
        <p:spPr>
          <a:xfrm>
            <a:off x="83820" y="1988416"/>
            <a:ext cx="1771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i="1" dirty="0" err="1">
                <a:latin typeface="Calibri" pitchFamily="34" charset="0"/>
                <a:cs typeface="Arial" pitchFamily="34" charset="0"/>
              </a:rPr>
              <a:t>Fukushiman</a:t>
            </a:r>
            <a:r>
              <a:rPr lang="fi-FI" sz="1000" dirty="0">
                <a:latin typeface="Calibri" pitchFamily="34" charset="0"/>
                <a:cs typeface="Arial" pitchFamily="34" charset="0"/>
              </a:rPr>
              <a:t> ydinvoimala-</a:t>
            </a:r>
          </a:p>
          <a:p>
            <a:r>
              <a:rPr lang="fi-FI" sz="1000" dirty="0">
                <a:latin typeface="Calibri" pitchFamily="34" charset="0"/>
                <a:cs typeface="Arial" pitchFamily="34" charset="0"/>
              </a:rPr>
              <a:t>onnettomuus 3/2011</a:t>
            </a:r>
          </a:p>
        </p:txBody>
      </p:sp>
      <p:graphicFrame>
        <p:nvGraphicFramePr>
          <p:cNvPr id="14" name="Taulukk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781719"/>
              </p:ext>
            </p:extLst>
          </p:nvPr>
        </p:nvGraphicFramePr>
        <p:xfrm>
          <a:off x="7497051" y="1394314"/>
          <a:ext cx="537172" cy="4784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7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9475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-6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-4</a:t>
                      </a: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</a:rPr>
                        <a:t>-13</a:t>
                      </a: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9475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sp>
        <p:nvSpPr>
          <p:cNvPr id="12" name="Alanuoli 11"/>
          <p:cNvSpPr/>
          <p:nvPr/>
        </p:nvSpPr>
        <p:spPr>
          <a:xfrm>
            <a:off x="8162925" y="1443185"/>
            <a:ext cx="185511" cy="461817"/>
          </a:xfrm>
          <a:prstGeom prst="downArrow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2800" dirty="0"/>
              <a:t>Tietolähteiden luotettavuus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981767"/>
              </p:ext>
            </p:extLst>
          </p:nvPr>
        </p:nvGraphicFramePr>
        <p:xfrm>
          <a:off x="0" y="1116013"/>
          <a:ext cx="8829675" cy="546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D92C-91E7-47CD-A2BE-F2DD8EEFE13C}" type="slidenum">
              <a:rPr lang="fi-FI" smtClean="0"/>
              <a:pPr/>
              <a:t>24</a:t>
            </a:fld>
            <a:endParaRPr lang="fi-FI" dirty="0"/>
          </a:p>
        </p:txBody>
      </p:sp>
      <p:sp>
        <p:nvSpPr>
          <p:cNvPr id="9" name="Tekstikehys 8"/>
          <p:cNvSpPr txBox="1"/>
          <p:nvPr/>
        </p:nvSpPr>
        <p:spPr>
          <a:xfrm>
            <a:off x="7648575" y="6197600"/>
            <a:ext cx="438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latin typeface="Calibri" pitchFamily="34" charset="0"/>
                <a:cs typeface="Arial" pitchFamily="34" charset="0"/>
              </a:rPr>
              <a:t>%</a:t>
            </a:r>
          </a:p>
        </p:txBody>
      </p:sp>
      <p:sp>
        <p:nvSpPr>
          <p:cNvPr id="7" name="Otsikko 1"/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ts val="2100"/>
              </a:lnSpc>
              <a:spcBef>
                <a:spcPct val="0"/>
              </a:spcBef>
            </a:pPr>
            <a:r>
              <a:rPr lang="fi-FI" sz="2000" dirty="0"/>
              <a:t>Tietolähteiden luotettavuus </a:t>
            </a:r>
            <a:b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i-FI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Kaikki vastaajat, n=1000</a:t>
            </a:r>
          </a:p>
        </p:txBody>
      </p:sp>
      <p:sp>
        <p:nvSpPr>
          <p:cNvPr id="6" name="Tekstikehys 11"/>
          <p:cNvSpPr txBox="1"/>
          <p:nvPr/>
        </p:nvSpPr>
        <p:spPr>
          <a:xfrm>
            <a:off x="7578083" y="697260"/>
            <a:ext cx="579133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1100" b="1">
                <a:latin typeface="+mj-lt"/>
                <a:cs typeface="Arial" pitchFamily="34" charset="0"/>
              </a:rPr>
              <a:t>Netto 2016</a:t>
            </a:r>
            <a:endParaRPr lang="fi-FI" sz="1100" b="1" dirty="0">
              <a:latin typeface="+mj-lt"/>
              <a:cs typeface="Arial" pitchFamily="34" charset="0"/>
            </a:endParaRPr>
          </a:p>
        </p:txBody>
      </p:sp>
      <p:sp>
        <p:nvSpPr>
          <p:cNvPr id="10" name="Tekstikehys 9"/>
          <p:cNvSpPr txBox="1"/>
          <p:nvPr/>
        </p:nvSpPr>
        <p:spPr>
          <a:xfrm>
            <a:off x="6546274" y="82102"/>
            <a:ext cx="25665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dirty="0">
                <a:latin typeface="+mj-lt"/>
                <a:cs typeface="Arial" pitchFamily="34" charset="0"/>
              </a:rPr>
              <a:t>Nettoluku on laskettu vähentämällä luotettavana (</a:t>
            </a:r>
            <a:r>
              <a:rPr lang="fi-FI" sz="1000" dirty="0" err="1">
                <a:cs typeface="Arial" pitchFamily="34" charset="0"/>
              </a:rPr>
              <a:t>hyvin+melko</a:t>
            </a:r>
            <a:r>
              <a:rPr lang="fi-FI" sz="1000" dirty="0">
                <a:cs typeface="Arial" pitchFamily="34" charset="0"/>
              </a:rPr>
              <a:t>) </a:t>
            </a:r>
            <a:r>
              <a:rPr lang="fi-FI" sz="1000" dirty="0">
                <a:latin typeface="+mj-lt"/>
                <a:cs typeface="Arial" pitchFamily="34" charset="0"/>
              </a:rPr>
              <a:t>pitävien %-osuudesta epäluotettavana pitävien %-osuus</a:t>
            </a:r>
          </a:p>
        </p:txBody>
      </p:sp>
      <p:sp>
        <p:nvSpPr>
          <p:cNvPr id="12" name="Tekstikehys 11"/>
          <p:cNvSpPr txBox="1"/>
          <p:nvPr/>
        </p:nvSpPr>
        <p:spPr>
          <a:xfrm>
            <a:off x="8277471" y="694544"/>
            <a:ext cx="579133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1100" b="1">
                <a:solidFill>
                  <a:srgbClr val="FF0000"/>
                </a:solidFill>
                <a:latin typeface="+mj-lt"/>
                <a:cs typeface="Arial" pitchFamily="34" charset="0"/>
              </a:rPr>
              <a:t>Netto 2015</a:t>
            </a:r>
            <a:endParaRPr lang="fi-FI" sz="1100" b="1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329367"/>
              </p:ext>
            </p:extLst>
          </p:nvPr>
        </p:nvGraphicFramePr>
        <p:xfrm>
          <a:off x="7600035" y="1375701"/>
          <a:ext cx="609600" cy="48219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1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70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58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55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47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1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1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1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-21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1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-29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29" name="Taulukko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591422"/>
              </p:ext>
            </p:extLst>
          </p:nvPr>
        </p:nvGraphicFramePr>
        <p:xfrm>
          <a:off x="8271404" y="1389077"/>
          <a:ext cx="609600" cy="4808528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05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5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5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5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5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5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5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5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5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5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5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5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5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5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5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5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1" name="Ellipsi 10"/>
          <p:cNvSpPr/>
          <p:nvPr/>
        </p:nvSpPr>
        <p:spPr>
          <a:xfrm>
            <a:off x="7705061" y="3256509"/>
            <a:ext cx="368721" cy="199513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Ellipsi 12"/>
          <p:cNvSpPr/>
          <p:nvPr/>
        </p:nvSpPr>
        <p:spPr>
          <a:xfrm>
            <a:off x="7726833" y="1727125"/>
            <a:ext cx="368721" cy="199513"/>
          </a:xfrm>
          <a:prstGeom prst="ellipse">
            <a:avLst/>
          </a:prstGeom>
          <a:noFill/>
          <a:ln w="19050">
            <a:solidFill>
              <a:srgbClr val="0080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Ellipsi 13"/>
          <p:cNvSpPr/>
          <p:nvPr/>
        </p:nvSpPr>
        <p:spPr>
          <a:xfrm>
            <a:off x="7715951" y="2037302"/>
            <a:ext cx="368721" cy="199513"/>
          </a:xfrm>
          <a:prstGeom prst="ellipse">
            <a:avLst/>
          </a:prstGeom>
          <a:noFill/>
          <a:ln w="19050">
            <a:solidFill>
              <a:srgbClr val="0080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Ellipsi 14"/>
          <p:cNvSpPr/>
          <p:nvPr/>
        </p:nvSpPr>
        <p:spPr>
          <a:xfrm>
            <a:off x="7715947" y="2342106"/>
            <a:ext cx="368721" cy="199513"/>
          </a:xfrm>
          <a:prstGeom prst="ellipse">
            <a:avLst/>
          </a:prstGeom>
          <a:noFill/>
          <a:ln w="19050">
            <a:solidFill>
              <a:srgbClr val="0080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Ellipsi 15"/>
          <p:cNvSpPr/>
          <p:nvPr/>
        </p:nvSpPr>
        <p:spPr>
          <a:xfrm>
            <a:off x="7715936" y="2940836"/>
            <a:ext cx="368721" cy="199513"/>
          </a:xfrm>
          <a:prstGeom prst="ellipse">
            <a:avLst/>
          </a:prstGeom>
          <a:noFill/>
          <a:ln w="19050">
            <a:solidFill>
              <a:srgbClr val="0080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Ellipsi 17"/>
          <p:cNvSpPr/>
          <p:nvPr/>
        </p:nvSpPr>
        <p:spPr>
          <a:xfrm>
            <a:off x="7705060" y="3546847"/>
            <a:ext cx="368721" cy="199513"/>
          </a:xfrm>
          <a:prstGeom prst="ellipse">
            <a:avLst/>
          </a:prstGeom>
          <a:noFill/>
          <a:ln w="19050">
            <a:solidFill>
              <a:srgbClr val="0080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Ellipsi 18"/>
          <p:cNvSpPr/>
          <p:nvPr/>
        </p:nvSpPr>
        <p:spPr>
          <a:xfrm>
            <a:off x="7715932" y="3851650"/>
            <a:ext cx="368721" cy="199513"/>
          </a:xfrm>
          <a:prstGeom prst="ellipse">
            <a:avLst/>
          </a:prstGeom>
          <a:noFill/>
          <a:ln w="19050">
            <a:solidFill>
              <a:srgbClr val="0080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Ellipsi 19"/>
          <p:cNvSpPr/>
          <p:nvPr/>
        </p:nvSpPr>
        <p:spPr>
          <a:xfrm>
            <a:off x="7705061" y="4145555"/>
            <a:ext cx="368721" cy="199513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Ellipsi 20"/>
          <p:cNvSpPr/>
          <p:nvPr/>
        </p:nvSpPr>
        <p:spPr>
          <a:xfrm>
            <a:off x="7705059" y="4744281"/>
            <a:ext cx="368721" cy="199513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Ellipsi 21"/>
          <p:cNvSpPr/>
          <p:nvPr/>
        </p:nvSpPr>
        <p:spPr>
          <a:xfrm>
            <a:off x="7705061" y="5363662"/>
            <a:ext cx="368721" cy="199513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Ellipsi 22"/>
          <p:cNvSpPr/>
          <p:nvPr/>
        </p:nvSpPr>
        <p:spPr>
          <a:xfrm>
            <a:off x="7728890" y="5958863"/>
            <a:ext cx="368721" cy="199513"/>
          </a:xfrm>
          <a:prstGeom prst="ellipse">
            <a:avLst/>
          </a:prstGeom>
          <a:noFill/>
          <a:ln w="19050">
            <a:solidFill>
              <a:srgbClr val="0080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61255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2800" dirty="0"/>
              <a:t>Taustatiedot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>
            <a:hlinkClick r:id="rId2" action="ppaction://hlinkpres?slideindex=1&amp;slidetitle=Elisan Top of Mind"/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018402"/>
              </p:ext>
            </p:extLst>
          </p:nvPr>
        </p:nvGraphicFramePr>
        <p:xfrm>
          <a:off x="0" y="1125537"/>
          <a:ext cx="8686800" cy="5570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D92C-91E7-47CD-A2BE-F2DD8EEFE13C}" type="slidenum">
              <a:rPr lang="fi-FI" smtClean="0"/>
              <a:pPr/>
              <a:t>26</a:t>
            </a:fld>
            <a:endParaRPr lang="fi-FI" dirty="0"/>
          </a:p>
        </p:txBody>
      </p:sp>
      <p:sp>
        <p:nvSpPr>
          <p:cNvPr id="7" name="Tekstikehys 6"/>
          <p:cNvSpPr txBox="1"/>
          <p:nvPr/>
        </p:nvSpPr>
        <p:spPr>
          <a:xfrm>
            <a:off x="7648575" y="6197600"/>
            <a:ext cx="438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latin typeface="Calibri" pitchFamily="34" charset="0"/>
                <a:cs typeface="Arial" pitchFamily="34" charset="0"/>
              </a:rPr>
              <a:t>%</a:t>
            </a:r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ts val="2100"/>
              </a:lnSpc>
              <a:spcBef>
                <a:spcPct val="0"/>
              </a:spcBef>
            </a:pPr>
            <a:r>
              <a:rPr lang="fi-FI" sz="2000" dirty="0"/>
              <a:t>Taustatiedot 1/3 </a:t>
            </a:r>
            <a:b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i-FI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Kaikki vastaajat, n=1000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>
            <a:hlinkClick r:id="rId2" action="ppaction://hlinkpres?slideindex=1&amp;slidetitle=Elisan Top of Mind"/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4534339"/>
              </p:ext>
            </p:extLst>
          </p:nvPr>
        </p:nvGraphicFramePr>
        <p:xfrm>
          <a:off x="0" y="1125537"/>
          <a:ext cx="8686800" cy="5570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D92C-91E7-47CD-A2BE-F2DD8EEFE13C}" type="slidenum">
              <a:rPr lang="fi-FI" smtClean="0"/>
              <a:pPr/>
              <a:t>27</a:t>
            </a:fld>
            <a:endParaRPr lang="fi-FI" dirty="0"/>
          </a:p>
        </p:txBody>
      </p:sp>
      <p:sp>
        <p:nvSpPr>
          <p:cNvPr id="7" name="Tekstikehys 6"/>
          <p:cNvSpPr txBox="1"/>
          <p:nvPr/>
        </p:nvSpPr>
        <p:spPr>
          <a:xfrm>
            <a:off x="7648575" y="6197600"/>
            <a:ext cx="438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latin typeface="Calibri" pitchFamily="34" charset="0"/>
                <a:cs typeface="Arial" pitchFamily="34" charset="0"/>
              </a:rPr>
              <a:t>%</a:t>
            </a:r>
          </a:p>
        </p:txBody>
      </p:sp>
      <p:sp>
        <p:nvSpPr>
          <p:cNvPr id="10" name="Otsikko 1"/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ts val="2100"/>
              </a:lnSpc>
              <a:spcBef>
                <a:spcPct val="0"/>
              </a:spcBef>
            </a:pPr>
            <a:r>
              <a:rPr lang="fi-FI" sz="2000" dirty="0"/>
              <a:t>Taustatiedot 2/3 </a:t>
            </a:r>
            <a:b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i-FI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Kaikki vastaajat, n=1000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>
            <a:hlinkClick r:id="rId2" action="ppaction://hlinkpres?slideindex=1&amp;slidetitle=Elisan Top of Mind"/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047599"/>
              </p:ext>
            </p:extLst>
          </p:nvPr>
        </p:nvGraphicFramePr>
        <p:xfrm>
          <a:off x="0" y="1125537"/>
          <a:ext cx="8686800" cy="5570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D92C-91E7-47CD-A2BE-F2DD8EEFE13C}" type="slidenum">
              <a:rPr lang="fi-FI" smtClean="0"/>
              <a:pPr/>
              <a:t>28</a:t>
            </a:fld>
            <a:endParaRPr lang="fi-FI" dirty="0"/>
          </a:p>
        </p:txBody>
      </p:sp>
      <p:sp>
        <p:nvSpPr>
          <p:cNvPr id="7" name="Tekstikehys 6"/>
          <p:cNvSpPr txBox="1"/>
          <p:nvPr/>
        </p:nvSpPr>
        <p:spPr>
          <a:xfrm>
            <a:off x="7648575" y="6197600"/>
            <a:ext cx="438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latin typeface="Calibri" pitchFamily="34" charset="0"/>
                <a:cs typeface="Arial" pitchFamily="34" charset="0"/>
              </a:rPr>
              <a:t>%</a:t>
            </a:r>
          </a:p>
        </p:txBody>
      </p:sp>
      <p:sp>
        <p:nvSpPr>
          <p:cNvPr id="11" name="Otsikko 1"/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ts val="2100"/>
              </a:lnSpc>
              <a:spcBef>
                <a:spcPct val="0"/>
              </a:spcBef>
            </a:pPr>
            <a:r>
              <a:rPr lang="fi-FI" sz="2000" dirty="0"/>
              <a:t>Taustatiedot 3/3 </a:t>
            </a:r>
            <a:b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i-FI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Kaikki vastaajat, n=1000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2800"/>
              <a:t>Energia- ja ilmastopoliittisten </a:t>
            </a:r>
            <a:br>
              <a:rPr lang="fi-FI" sz="2800"/>
            </a:br>
            <a:r>
              <a:rPr lang="fi-FI" sz="2800"/>
              <a:t>tavoitteiden tärkeysjärjestys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983406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881006"/>
              </p:ext>
            </p:extLst>
          </p:nvPr>
        </p:nvGraphicFramePr>
        <p:xfrm>
          <a:off x="1" y="963613"/>
          <a:ext cx="8240486" cy="5618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D92C-91E7-47CD-A2BE-F2DD8EEFE13C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7" name="Tekstikehys 6"/>
          <p:cNvSpPr txBox="1"/>
          <p:nvPr/>
        </p:nvSpPr>
        <p:spPr>
          <a:xfrm>
            <a:off x="7648575" y="6197600"/>
            <a:ext cx="438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latin typeface="Calibri" pitchFamily="34" charset="0"/>
                <a:cs typeface="Arial" pitchFamily="34" charset="0"/>
              </a:rPr>
              <a:t>%</a:t>
            </a:r>
          </a:p>
        </p:txBody>
      </p:sp>
      <p:sp>
        <p:nvSpPr>
          <p:cNvPr id="13" name="Otsikko 1"/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ts val="2100"/>
              </a:lnSpc>
              <a:spcBef>
                <a:spcPct val="0"/>
              </a:spcBef>
            </a:pPr>
            <a:r>
              <a:rPr lang="fi-FI" sz="2000" dirty="0"/>
              <a:t>Mitä poliittisilla päätöksillä pitäisi ensisijaisesti tavoitella/</a:t>
            </a:r>
          </a:p>
          <a:p>
            <a:pPr lvl="0">
              <a:lnSpc>
                <a:spcPts val="2100"/>
              </a:lnSpc>
              <a:spcBef>
                <a:spcPct val="0"/>
              </a:spcBef>
            </a:pPr>
            <a:r>
              <a:rPr lang="fi-FI" sz="2000" dirty="0"/>
              <a:t>tavoitteiden tärkeysjärjestys </a:t>
            </a:r>
            <a:b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i-FI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Kaikki vastaajat, n=1000</a:t>
            </a:r>
            <a:r>
              <a:rPr lang="fi-FI" sz="1400" i="1" dirty="0">
                <a:latin typeface="+mj-lt"/>
                <a:ea typeface="+mj-ea"/>
                <a:cs typeface="+mj-cs"/>
              </a:rPr>
              <a:t>/valinnut tärkeimmän tavoitteen/2. tärkeimmän/3. tärkeimmän jne.</a:t>
            </a:r>
            <a:endParaRPr kumimoji="0" lang="fi-FI" sz="1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096509"/>
              </p:ext>
            </p:extLst>
          </p:nvPr>
        </p:nvGraphicFramePr>
        <p:xfrm>
          <a:off x="7870363" y="1279640"/>
          <a:ext cx="651783" cy="45442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9174"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/>
                        <a:t>3,05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174"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/>
                        <a:t>3,13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174"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/>
                        <a:t>3,42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174"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/>
                        <a:t>3,50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174"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/>
                        <a:t>4,01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174"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/>
                        <a:t>4,70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174"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/>
                        <a:t>5,88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ekstikehys 6"/>
          <p:cNvSpPr txBox="1"/>
          <p:nvPr/>
        </p:nvSpPr>
        <p:spPr>
          <a:xfrm>
            <a:off x="7971782" y="705913"/>
            <a:ext cx="987155" cy="292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1300" b="1" dirty="0">
                <a:latin typeface="+mj-lt"/>
                <a:cs typeface="Arial" pitchFamily="34" charset="0"/>
              </a:rPr>
              <a:t>Tärkeyden</a:t>
            </a:r>
          </a:p>
        </p:txBody>
      </p:sp>
      <p:sp>
        <p:nvSpPr>
          <p:cNvPr id="10" name="Tekstikehys 6"/>
          <p:cNvSpPr txBox="1"/>
          <p:nvPr/>
        </p:nvSpPr>
        <p:spPr>
          <a:xfrm>
            <a:off x="7906463" y="1184313"/>
            <a:ext cx="566068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1100" b="1" dirty="0">
                <a:latin typeface="+mj-lt"/>
                <a:cs typeface="Arial" pitchFamily="34" charset="0"/>
              </a:rPr>
              <a:t>Netto</a:t>
            </a:r>
          </a:p>
        </p:txBody>
      </p:sp>
      <p:sp>
        <p:nvSpPr>
          <p:cNvPr id="11" name="Tekstikehys 6"/>
          <p:cNvSpPr txBox="1"/>
          <p:nvPr/>
        </p:nvSpPr>
        <p:spPr>
          <a:xfrm>
            <a:off x="8472530" y="1184309"/>
            <a:ext cx="67146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1100" b="1" dirty="0">
                <a:latin typeface="+mj-lt"/>
                <a:cs typeface="Arial" pitchFamily="34" charset="0"/>
              </a:rPr>
              <a:t>TOP 3 %</a:t>
            </a:r>
          </a:p>
        </p:txBody>
      </p:sp>
      <p:graphicFrame>
        <p:nvGraphicFramePr>
          <p:cNvPr id="12" name="Taulukk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818243"/>
              </p:ext>
            </p:extLst>
          </p:nvPr>
        </p:nvGraphicFramePr>
        <p:xfrm>
          <a:off x="8490861" y="1279636"/>
          <a:ext cx="651783" cy="45442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9174"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/>
                        <a:t>61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174"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/>
                        <a:t>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174"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/>
                        <a:t>49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174"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/>
                        <a:t>51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174"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/>
                        <a:t>42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174"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/>
                        <a:t>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174"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020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2800" dirty="0"/>
              <a:t>Suomalaisten energia-asenteet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267777"/>
              </p:ext>
            </p:extLst>
          </p:nvPr>
        </p:nvGraphicFramePr>
        <p:xfrm>
          <a:off x="0" y="1116013"/>
          <a:ext cx="8829675" cy="546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D92C-91E7-47CD-A2BE-F2DD8EEFE13C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7" name="Tekstikehys 6"/>
          <p:cNvSpPr txBox="1"/>
          <p:nvPr/>
        </p:nvSpPr>
        <p:spPr>
          <a:xfrm>
            <a:off x="7648575" y="6197600"/>
            <a:ext cx="438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latin typeface="Calibri" pitchFamily="34" charset="0"/>
                <a:cs typeface="Arial" pitchFamily="34" charset="0"/>
              </a:rPr>
              <a:t>%</a:t>
            </a:r>
          </a:p>
        </p:txBody>
      </p:sp>
      <p:sp>
        <p:nvSpPr>
          <p:cNvPr id="10" name="Tekstikehys 9"/>
          <p:cNvSpPr txBox="1"/>
          <p:nvPr/>
        </p:nvSpPr>
        <p:spPr>
          <a:xfrm>
            <a:off x="7982669" y="1423809"/>
            <a:ext cx="579133" cy="292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b="1" dirty="0">
                <a:latin typeface="+mj-lt"/>
                <a:cs typeface="Arial" pitchFamily="34" charset="0"/>
              </a:rPr>
              <a:t>Netto</a:t>
            </a:r>
          </a:p>
        </p:txBody>
      </p:sp>
      <p:sp>
        <p:nvSpPr>
          <p:cNvPr id="11" name="Tekstikehys 10"/>
          <p:cNvSpPr txBox="1"/>
          <p:nvPr/>
        </p:nvSpPr>
        <p:spPr>
          <a:xfrm>
            <a:off x="0" y="5449411"/>
            <a:ext cx="17068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dirty="0">
                <a:latin typeface="+mj-lt"/>
                <a:cs typeface="Arial" pitchFamily="34" charset="0"/>
              </a:rPr>
              <a:t>Nettoluku on laskettu vähentämällä samaa mieltä olevien %-osuudesta eri mieltä </a:t>
            </a:r>
            <a:r>
              <a:rPr lang="fi-FI" sz="1050">
                <a:latin typeface="+mj-lt"/>
                <a:cs typeface="Arial" pitchFamily="34" charset="0"/>
              </a:rPr>
              <a:t>olevien %-</a:t>
            </a:r>
            <a:r>
              <a:rPr lang="fi-FI" sz="1050" dirty="0">
                <a:latin typeface="+mj-lt"/>
                <a:cs typeface="Arial" pitchFamily="34" charset="0"/>
              </a:rPr>
              <a:t>osuus</a:t>
            </a:r>
          </a:p>
        </p:txBody>
      </p:sp>
      <p:sp>
        <p:nvSpPr>
          <p:cNvPr id="13" name="Otsikko 1"/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ts val="2100"/>
              </a:lnSpc>
              <a:spcBef>
                <a:spcPct val="0"/>
              </a:spcBef>
            </a:pPr>
            <a:r>
              <a:rPr lang="fi-FI" sz="2000" dirty="0"/>
              <a:t>Ilmastonmuutos on todellinen ja äärimmäisen vakava uhka, jonka torjuntaan koko maailman tulisi ryhtyä välittömästi ja kaikin mahdollisin keinoin </a:t>
            </a:r>
            <a:br>
              <a:rPr kumimoji="0" lang="fi-FI" sz="2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i-FI" sz="1400" b="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Kaikki vastaajat, n=1000</a:t>
            </a:r>
            <a:endParaRPr kumimoji="0" lang="fi-FI" sz="1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243127"/>
              </p:ext>
            </p:extLst>
          </p:nvPr>
        </p:nvGraphicFramePr>
        <p:xfrm>
          <a:off x="7563027" y="1427147"/>
          <a:ext cx="321715" cy="4751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1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115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79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5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76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5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5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61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5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61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75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56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5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75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75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79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75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82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21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039520"/>
              </p:ext>
            </p:extLst>
          </p:nvPr>
        </p:nvGraphicFramePr>
        <p:xfrm>
          <a:off x="0" y="1116013"/>
          <a:ext cx="8829675" cy="546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D92C-91E7-47CD-A2BE-F2DD8EEFE13C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7" name="Tekstikehys 6"/>
          <p:cNvSpPr txBox="1"/>
          <p:nvPr/>
        </p:nvSpPr>
        <p:spPr>
          <a:xfrm>
            <a:off x="7648575" y="6197600"/>
            <a:ext cx="438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latin typeface="Calibri" pitchFamily="34" charset="0"/>
                <a:cs typeface="Arial" pitchFamily="34" charset="0"/>
              </a:rPr>
              <a:t>%</a:t>
            </a:r>
          </a:p>
        </p:txBody>
      </p:sp>
      <p:sp>
        <p:nvSpPr>
          <p:cNvPr id="10" name="Tekstikehys 9"/>
          <p:cNvSpPr txBox="1"/>
          <p:nvPr/>
        </p:nvSpPr>
        <p:spPr>
          <a:xfrm>
            <a:off x="8080643" y="1423809"/>
            <a:ext cx="579133" cy="292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b="1" dirty="0">
                <a:latin typeface="+mj-lt"/>
                <a:cs typeface="Arial" pitchFamily="34" charset="0"/>
              </a:rPr>
              <a:t>Netto</a:t>
            </a:r>
          </a:p>
        </p:txBody>
      </p:sp>
      <p:sp>
        <p:nvSpPr>
          <p:cNvPr id="11" name="Tekstikehys 10"/>
          <p:cNvSpPr txBox="1"/>
          <p:nvPr/>
        </p:nvSpPr>
        <p:spPr>
          <a:xfrm>
            <a:off x="0" y="5449411"/>
            <a:ext cx="17068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dirty="0">
                <a:latin typeface="+mj-lt"/>
                <a:cs typeface="Arial" pitchFamily="34" charset="0"/>
              </a:rPr>
              <a:t>Nettoluku on laskettu vähentämällä samaa mieltä olevien %-osuudesta eri mieltä </a:t>
            </a:r>
            <a:r>
              <a:rPr lang="fi-FI" sz="1050">
                <a:latin typeface="+mj-lt"/>
                <a:cs typeface="Arial" pitchFamily="34" charset="0"/>
              </a:rPr>
              <a:t>olevien %-</a:t>
            </a:r>
            <a:r>
              <a:rPr lang="fi-FI" sz="1050" dirty="0">
                <a:latin typeface="+mj-lt"/>
                <a:cs typeface="Arial" pitchFamily="34" charset="0"/>
              </a:rPr>
              <a:t>osuus</a:t>
            </a:r>
          </a:p>
        </p:txBody>
      </p:sp>
      <p:sp>
        <p:nvSpPr>
          <p:cNvPr id="13" name="Otsikko 1"/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ts val="2100"/>
              </a:lnSpc>
              <a:spcBef>
                <a:spcPct val="0"/>
              </a:spcBef>
            </a:pPr>
            <a:r>
              <a:rPr lang="fi-FI" sz="2000" dirty="0"/>
              <a:t>Ydinvoima on ympäristöystävällinen tapa tuottaa sähköä </a:t>
            </a:r>
            <a:b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i-FI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Kaikki vastaajat, n=1000</a:t>
            </a:r>
          </a:p>
        </p:txBody>
      </p:sp>
      <p:sp>
        <p:nvSpPr>
          <p:cNvPr id="16" name="Tekstikehys 9"/>
          <p:cNvSpPr txBox="1"/>
          <p:nvPr/>
        </p:nvSpPr>
        <p:spPr>
          <a:xfrm>
            <a:off x="83820" y="1934054"/>
            <a:ext cx="1771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i="1" dirty="0" err="1">
                <a:latin typeface="Calibri" pitchFamily="34" charset="0"/>
                <a:cs typeface="Arial" pitchFamily="34" charset="0"/>
              </a:rPr>
              <a:t>Fukushiman</a:t>
            </a:r>
            <a:r>
              <a:rPr lang="fi-FI" sz="1000" dirty="0">
                <a:latin typeface="Calibri" pitchFamily="34" charset="0"/>
                <a:cs typeface="Arial" pitchFamily="34" charset="0"/>
              </a:rPr>
              <a:t> ydinvoimala-</a:t>
            </a:r>
          </a:p>
          <a:p>
            <a:r>
              <a:rPr lang="fi-FI" sz="1000" dirty="0">
                <a:latin typeface="Calibri" pitchFamily="34" charset="0"/>
                <a:cs typeface="Arial" pitchFamily="34" charset="0"/>
              </a:rPr>
              <a:t>onnettomuus 3/2011</a:t>
            </a:r>
          </a:p>
        </p:txBody>
      </p:sp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266615"/>
              </p:ext>
            </p:extLst>
          </p:nvPr>
        </p:nvGraphicFramePr>
        <p:xfrm>
          <a:off x="7537389" y="1395785"/>
          <a:ext cx="350182" cy="47827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8458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458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458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390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390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0832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effectLst/>
                          <a:latin typeface="Calibri" panose="020F0502020204030204" pitchFamily="34" charset="0"/>
                        </a:rPr>
                        <a:t>-15</a:t>
                      </a:r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832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0832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0832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0832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0832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845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845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845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845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845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845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845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845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845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845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845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845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845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845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845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845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845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845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845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845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845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  <p:sp>
        <p:nvSpPr>
          <p:cNvPr id="14" name="Ylänuoli 13"/>
          <p:cNvSpPr/>
          <p:nvPr/>
        </p:nvSpPr>
        <p:spPr>
          <a:xfrm>
            <a:off x="7800428" y="1394595"/>
            <a:ext cx="182242" cy="321602"/>
          </a:xfrm>
          <a:prstGeom prst="up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1522376"/>
              </p:ext>
            </p:extLst>
          </p:nvPr>
        </p:nvGraphicFramePr>
        <p:xfrm>
          <a:off x="0" y="1116013"/>
          <a:ext cx="8829675" cy="546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D92C-91E7-47CD-A2BE-F2DD8EEFE13C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9" name="Tekstikehys 8"/>
          <p:cNvSpPr txBox="1"/>
          <p:nvPr/>
        </p:nvSpPr>
        <p:spPr>
          <a:xfrm>
            <a:off x="7648575" y="6197600"/>
            <a:ext cx="438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latin typeface="Calibri" pitchFamily="34" charset="0"/>
                <a:cs typeface="Arial" pitchFamily="34" charset="0"/>
              </a:rPr>
              <a:t>%</a:t>
            </a:r>
          </a:p>
        </p:txBody>
      </p:sp>
      <p:sp>
        <p:nvSpPr>
          <p:cNvPr id="7" name="Tekstikehys 6"/>
          <p:cNvSpPr txBox="1"/>
          <p:nvPr/>
        </p:nvSpPr>
        <p:spPr>
          <a:xfrm>
            <a:off x="7982669" y="1423809"/>
            <a:ext cx="579133" cy="292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b="1" dirty="0">
                <a:latin typeface="+mj-lt"/>
                <a:cs typeface="Arial" pitchFamily="34" charset="0"/>
              </a:rPr>
              <a:t>Netto</a:t>
            </a:r>
          </a:p>
        </p:txBody>
      </p:sp>
      <p:sp>
        <p:nvSpPr>
          <p:cNvPr id="10" name="Tekstikehys 9"/>
          <p:cNvSpPr txBox="1"/>
          <p:nvPr/>
        </p:nvSpPr>
        <p:spPr>
          <a:xfrm>
            <a:off x="0" y="5449411"/>
            <a:ext cx="17068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dirty="0">
                <a:latin typeface="+mj-lt"/>
                <a:cs typeface="Arial" pitchFamily="34" charset="0"/>
              </a:rPr>
              <a:t>Nettoluku on laskettu vähentämällä samaa mieltä olevien %-osuudesta eri mieltä </a:t>
            </a:r>
            <a:r>
              <a:rPr lang="fi-FI" sz="1050">
                <a:latin typeface="+mj-lt"/>
                <a:cs typeface="Arial" pitchFamily="34" charset="0"/>
              </a:rPr>
              <a:t>olevien %-</a:t>
            </a:r>
            <a:r>
              <a:rPr lang="fi-FI" sz="1050" dirty="0">
                <a:latin typeface="+mj-lt"/>
                <a:cs typeface="Arial" pitchFamily="34" charset="0"/>
              </a:rPr>
              <a:t>osuus</a:t>
            </a:r>
          </a:p>
        </p:txBody>
      </p:sp>
      <p:sp>
        <p:nvSpPr>
          <p:cNvPr id="13" name="Otsikko 1"/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ts val="2100"/>
              </a:lnSpc>
              <a:spcBef>
                <a:spcPct val="0"/>
              </a:spcBef>
            </a:pPr>
            <a:r>
              <a:rPr lang="fi-FI" sz="2000" dirty="0"/>
              <a:t>Ydinjätteet voidaan turvallisesti </a:t>
            </a:r>
            <a:r>
              <a:rPr lang="fi-FI" sz="2000" dirty="0" err="1"/>
              <a:t>loppusijoittaa</a:t>
            </a:r>
            <a:r>
              <a:rPr lang="fi-FI" sz="2000" dirty="0"/>
              <a:t> Suomen kallioperään</a:t>
            </a:r>
            <a:r>
              <a:rPr lang="fi-FI" sz="2200" dirty="0"/>
              <a:t> </a:t>
            </a:r>
            <a:b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i-FI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Kaikki vastaajat, n=1000</a:t>
            </a:r>
          </a:p>
        </p:txBody>
      </p:sp>
      <p:sp>
        <p:nvSpPr>
          <p:cNvPr id="11" name="Tekstikehys 9"/>
          <p:cNvSpPr txBox="1"/>
          <p:nvPr/>
        </p:nvSpPr>
        <p:spPr>
          <a:xfrm>
            <a:off x="83820" y="1901451"/>
            <a:ext cx="1771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i="1" dirty="0" err="1">
                <a:latin typeface="Calibri" pitchFamily="34" charset="0"/>
                <a:cs typeface="Arial" pitchFamily="34" charset="0"/>
              </a:rPr>
              <a:t>Fukushiman</a:t>
            </a:r>
            <a:r>
              <a:rPr lang="fi-FI" sz="1000" dirty="0">
                <a:latin typeface="Calibri" pitchFamily="34" charset="0"/>
                <a:cs typeface="Arial" pitchFamily="34" charset="0"/>
              </a:rPr>
              <a:t> ydinvoimala-</a:t>
            </a:r>
          </a:p>
          <a:p>
            <a:r>
              <a:rPr lang="fi-FI" sz="1000" dirty="0">
                <a:latin typeface="Calibri" pitchFamily="34" charset="0"/>
                <a:cs typeface="Arial" pitchFamily="34" charset="0"/>
              </a:rPr>
              <a:t>onnettomuus 3/2011</a:t>
            </a:r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49637"/>
              </p:ext>
            </p:extLst>
          </p:nvPr>
        </p:nvGraphicFramePr>
        <p:xfrm>
          <a:off x="7520298" y="1406101"/>
          <a:ext cx="351430" cy="4736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15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effectLst/>
                          <a:latin typeface="Calibri" panose="020F0502020204030204" pitchFamily="34" charset="0"/>
                        </a:rPr>
                        <a:t>-12</a:t>
                      </a:r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5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effectLst/>
                          <a:latin typeface="Calibri" panose="020F0502020204030204" pitchFamily="34" charset="0"/>
                        </a:rPr>
                        <a:t>-10</a:t>
                      </a:r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5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effectLst/>
                          <a:latin typeface="Calibri" panose="020F0502020204030204" pitchFamily="34" charset="0"/>
                        </a:rPr>
                        <a:t>-19</a:t>
                      </a:r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01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effectLst/>
                          <a:latin typeface="Calibri" panose="020F0502020204030204" pitchFamily="34" charset="0"/>
                        </a:rPr>
                        <a:t>-15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5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effectLst/>
                          <a:latin typeface="Calibri" panose="020F0502020204030204" pitchFamily="34" charset="0"/>
                        </a:rPr>
                        <a:t>-16</a:t>
                      </a:r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15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effectLst/>
                          <a:latin typeface="Calibri" panose="020F0502020204030204" pitchFamily="34" charset="0"/>
                        </a:rPr>
                        <a:t>-24</a:t>
                      </a:r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15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effectLst/>
                          <a:latin typeface="Calibri" panose="020F0502020204030204" pitchFamily="34" charset="0"/>
                        </a:rPr>
                        <a:t>-16</a:t>
                      </a:r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15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effectLst/>
                          <a:latin typeface="Calibri" panose="020F0502020204030204" pitchFamily="34" charset="0"/>
                        </a:rPr>
                        <a:t>-13</a:t>
                      </a:r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157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157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157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157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157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157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157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157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157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157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157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157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157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157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157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157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157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157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157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157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157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157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157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157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1578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665909"/>
              </p:ext>
            </p:extLst>
          </p:nvPr>
        </p:nvGraphicFramePr>
        <p:xfrm>
          <a:off x="0" y="1116013"/>
          <a:ext cx="8829675" cy="546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D92C-91E7-47CD-A2BE-F2DD8EEFE13C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9" name="Tekstikehys 8"/>
          <p:cNvSpPr txBox="1"/>
          <p:nvPr/>
        </p:nvSpPr>
        <p:spPr>
          <a:xfrm>
            <a:off x="7648575" y="6197600"/>
            <a:ext cx="438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dirty="0"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6" name="Tekstikehys 5"/>
          <p:cNvSpPr txBox="1"/>
          <p:nvPr/>
        </p:nvSpPr>
        <p:spPr>
          <a:xfrm>
            <a:off x="7458794" y="1395234"/>
            <a:ext cx="579133" cy="292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b="1" dirty="0">
                <a:latin typeface="+mj-lt"/>
                <a:cs typeface="Arial" pitchFamily="34" charset="0"/>
              </a:rPr>
              <a:t>Netto</a:t>
            </a:r>
          </a:p>
        </p:txBody>
      </p:sp>
      <p:sp>
        <p:nvSpPr>
          <p:cNvPr id="10" name="Tekstikehys 9"/>
          <p:cNvSpPr txBox="1"/>
          <p:nvPr/>
        </p:nvSpPr>
        <p:spPr>
          <a:xfrm>
            <a:off x="0" y="5449411"/>
            <a:ext cx="17068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dirty="0">
                <a:latin typeface="+mj-lt"/>
                <a:cs typeface="Arial" pitchFamily="34" charset="0"/>
              </a:rPr>
              <a:t>Nettoluku on laskettu vähentämällä samaa mieltä olevien %-osuudesta eri mieltä </a:t>
            </a:r>
            <a:r>
              <a:rPr lang="fi-FI" sz="1050">
                <a:latin typeface="+mj-lt"/>
                <a:cs typeface="Arial" pitchFamily="34" charset="0"/>
              </a:rPr>
              <a:t>olevien %-</a:t>
            </a:r>
            <a:r>
              <a:rPr lang="fi-FI" sz="1050" dirty="0">
                <a:latin typeface="+mj-lt"/>
                <a:cs typeface="Arial" pitchFamily="34" charset="0"/>
              </a:rPr>
              <a:t>osuus</a:t>
            </a:r>
          </a:p>
        </p:txBody>
      </p:sp>
      <p:sp>
        <p:nvSpPr>
          <p:cNvPr id="13" name="Otsikko 1"/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ts val="2100"/>
              </a:lnSpc>
              <a:spcBef>
                <a:spcPct val="0"/>
              </a:spcBef>
            </a:pPr>
            <a:r>
              <a:rPr lang="fi-FI" sz="2000" dirty="0"/>
              <a:t>Energia-asenteita koskevat </a:t>
            </a:r>
            <a:r>
              <a:rPr lang="fi-FI" sz="2000"/>
              <a:t>väittämät 1/2 </a:t>
            </a:r>
            <a:b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i-FI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Kaikki vastaajat, n=1000</a:t>
            </a:r>
          </a:p>
        </p:txBody>
      </p:sp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491546"/>
              </p:ext>
            </p:extLst>
          </p:nvPr>
        </p:nvGraphicFramePr>
        <p:xfrm>
          <a:off x="7548813" y="1789915"/>
          <a:ext cx="467144" cy="43753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7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776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76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76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69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76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76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68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76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69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763">
                <a:tc>
                  <a:txBody>
                    <a:bodyPr/>
                    <a:lstStyle/>
                    <a:p>
                      <a:pPr algn="ctr" fontAlgn="ctr"/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76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u="none" strike="noStrike"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fi-F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776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76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776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776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" name="Alanuoli 10"/>
          <p:cNvSpPr/>
          <p:nvPr/>
        </p:nvSpPr>
        <p:spPr>
          <a:xfrm>
            <a:off x="8053074" y="4376059"/>
            <a:ext cx="185511" cy="327515"/>
          </a:xfrm>
          <a:prstGeom prst="downArrow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Ylänuoli 11"/>
          <p:cNvSpPr/>
          <p:nvPr/>
        </p:nvSpPr>
        <p:spPr>
          <a:xfrm>
            <a:off x="8034118" y="1948543"/>
            <a:ext cx="204467" cy="315686"/>
          </a:xfrm>
          <a:prstGeom prst="up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1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83216A"/>
      </a:accent1>
      <a:accent2>
        <a:srgbClr val="B56BA3"/>
      </a:accent2>
      <a:accent3>
        <a:srgbClr val="DC5900"/>
      </a:accent3>
      <a:accent4>
        <a:srgbClr val="EC7E54"/>
      </a:accent4>
      <a:accent5>
        <a:srgbClr val="F5B8A0"/>
      </a:accent5>
      <a:accent6>
        <a:srgbClr val="A8A8A8"/>
      </a:accent6>
      <a:hlink>
        <a:srgbClr val="FF4B9C"/>
      </a:hlink>
      <a:folHlink>
        <a:srgbClr val="C4005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ukautettu 23">
    <a:dk1>
      <a:srgbClr val="000000"/>
    </a:dk1>
    <a:lt1>
      <a:srgbClr val="FFFFFF"/>
    </a:lt1>
    <a:dk2>
      <a:srgbClr val="E50000"/>
    </a:dk2>
    <a:lt2>
      <a:srgbClr val="A0A0A0"/>
    </a:lt2>
    <a:accent1>
      <a:srgbClr val="FF6A10"/>
    </a:accent1>
    <a:accent2>
      <a:srgbClr val="99AAD2"/>
    </a:accent2>
    <a:accent3>
      <a:srgbClr val="FF9900"/>
    </a:accent3>
    <a:accent4>
      <a:srgbClr val="000000"/>
    </a:accent4>
    <a:accent5>
      <a:srgbClr val="FFB9AA"/>
    </a:accent5>
    <a:accent6>
      <a:srgbClr val="8A9ABE"/>
    </a:accent6>
    <a:hlink>
      <a:srgbClr val="99AAD2"/>
    </a:hlink>
    <a:folHlink>
      <a:srgbClr val="808080"/>
    </a:folHlink>
  </a:clrScheme>
  <a:fontScheme name="Perusdia (tekstin kirjoittaminen)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Mukautettu 23">
    <a:dk1>
      <a:srgbClr val="000000"/>
    </a:dk1>
    <a:lt1>
      <a:srgbClr val="FFFFFF"/>
    </a:lt1>
    <a:dk2>
      <a:srgbClr val="E50000"/>
    </a:dk2>
    <a:lt2>
      <a:srgbClr val="A0A0A0"/>
    </a:lt2>
    <a:accent1>
      <a:srgbClr val="FF6A10"/>
    </a:accent1>
    <a:accent2>
      <a:srgbClr val="99AAD2"/>
    </a:accent2>
    <a:accent3>
      <a:srgbClr val="FF9900"/>
    </a:accent3>
    <a:accent4>
      <a:srgbClr val="000000"/>
    </a:accent4>
    <a:accent5>
      <a:srgbClr val="FFB9AA"/>
    </a:accent5>
    <a:accent6>
      <a:srgbClr val="8A9ABE"/>
    </a:accent6>
    <a:hlink>
      <a:srgbClr val="99AAD2"/>
    </a:hlink>
    <a:folHlink>
      <a:srgbClr val="808080"/>
    </a:folHlink>
  </a:clrScheme>
  <a:fontScheme name="Perusdia (tekstin kirjoittaminen)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Mukautettu 23">
    <a:dk1>
      <a:srgbClr val="000000"/>
    </a:dk1>
    <a:lt1>
      <a:srgbClr val="FFFFFF"/>
    </a:lt1>
    <a:dk2>
      <a:srgbClr val="E50000"/>
    </a:dk2>
    <a:lt2>
      <a:srgbClr val="A0A0A0"/>
    </a:lt2>
    <a:accent1>
      <a:srgbClr val="FF6A10"/>
    </a:accent1>
    <a:accent2>
      <a:srgbClr val="99AAD2"/>
    </a:accent2>
    <a:accent3>
      <a:srgbClr val="FF9900"/>
    </a:accent3>
    <a:accent4>
      <a:srgbClr val="000000"/>
    </a:accent4>
    <a:accent5>
      <a:srgbClr val="FFB9AA"/>
    </a:accent5>
    <a:accent6>
      <a:srgbClr val="8A9ABE"/>
    </a:accent6>
    <a:hlink>
      <a:srgbClr val="99AAD2"/>
    </a:hlink>
    <a:folHlink>
      <a:srgbClr val="808080"/>
    </a:folHlink>
  </a:clrScheme>
  <a:fontScheme name="Perusdia (tekstin kirjoittaminen)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Mukautettu 23">
    <a:dk1>
      <a:srgbClr val="000000"/>
    </a:dk1>
    <a:lt1>
      <a:srgbClr val="FFFFFF"/>
    </a:lt1>
    <a:dk2>
      <a:srgbClr val="E50000"/>
    </a:dk2>
    <a:lt2>
      <a:srgbClr val="A0A0A0"/>
    </a:lt2>
    <a:accent1>
      <a:srgbClr val="FF6A10"/>
    </a:accent1>
    <a:accent2>
      <a:srgbClr val="99AAD2"/>
    </a:accent2>
    <a:accent3>
      <a:srgbClr val="FF9900"/>
    </a:accent3>
    <a:accent4>
      <a:srgbClr val="000000"/>
    </a:accent4>
    <a:accent5>
      <a:srgbClr val="FFB9AA"/>
    </a:accent5>
    <a:accent6>
      <a:srgbClr val="8A9ABE"/>
    </a:accent6>
    <a:hlink>
      <a:srgbClr val="99AAD2"/>
    </a:hlink>
    <a:folHlink>
      <a:srgbClr val="808080"/>
    </a:folHlink>
  </a:clrScheme>
  <a:fontScheme name="Perusdia (tekstin kirjoittaminen)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Mukautettu 23">
    <a:dk1>
      <a:srgbClr val="000000"/>
    </a:dk1>
    <a:lt1>
      <a:srgbClr val="FFFFFF"/>
    </a:lt1>
    <a:dk2>
      <a:srgbClr val="E50000"/>
    </a:dk2>
    <a:lt2>
      <a:srgbClr val="A0A0A0"/>
    </a:lt2>
    <a:accent1>
      <a:srgbClr val="FF6A10"/>
    </a:accent1>
    <a:accent2>
      <a:srgbClr val="99AAD2"/>
    </a:accent2>
    <a:accent3>
      <a:srgbClr val="FF9900"/>
    </a:accent3>
    <a:accent4>
      <a:srgbClr val="000000"/>
    </a:accent4>
    <a:accent5>
      <a:srgbClr val="FFB9AA"/>
    </a:accent5>
    <a:accent6>
      <a:srgbClr val="8A9ABE"/>
    </a:accent6>
    <a:hlink>
      <a:srgbClr val="99AAD2"/>
    </a:hlink>
    <a:folHlink>
      <a:srgbClr val="808080"/>
    </a:folHlink>
  </a:clrScheme>
  <a:fontScheme name="Perusdia (tekstin kirjoittaminen)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Mukautettu 23">
    <a:dk1>
      <a:srgbClr val="000000"/>
    </a:dk1>
    <a:lt1>
      <a:srgbClr val="FFFFFF"/>
    </a:lt1>
    <a:dk2>
      <a:srgbClr val="E50000"/>
    </a:dk2>
    <a:lt2>
      <a:srgbClr val="A0A0A0"/>
    </a:lt2>
    <a:accent1>
      <a:srgbClr val="FF6A10"/>
    </a:accent1>
    <a:accent2>
      <a:srgbClr val="99AAD2"/>
    </a:accent2>
    <a:accent3>
      <a:srgbClr val="FF9900"/>
    </a:accent3>
    <a:accent4>
      <a:srgbClr val="000000"/>
    </a:accent4>
    <a:accent5>
      <a:srgbClr val="FFB9AA"/>
    </a:accent5>
    <a:accent6>
      <a:srgbClr val="8A9ABE"/>
    </a:accent6>
    <a:hlink>
      <a:srgbClr val="99AAD2"/>
    </a:hlink>
    <a:folHlink>
      <a:srgbClr val="808080"/>
    </a:folHlink>
  </a:clrScheme>
  <a:fontScheme name="Perusdia (tekstin kirjoittaminen)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Mukautettu 23">
    <a:dk1>
      <a:srgbClr val="000000"/>
    </a:dk1>
    <a:lt1>
      <a:srgbClr val="FFFFFF"/>
    </a:lt1>
    <a:dk2>
      <a:srgbClr val="E50000"/>
    </a:dk2>
    <a:lt2>
      <a:srgbClr val="A0A0A0"/>
    </a:lt2>
    <a:accent1>
      <a:srgbClr val="FF6A10"/>
    </a:accent1>
    <a:accent2>
      <a:srgbClr val="99AAD2"/>
    </a:accent2>
    <a:accent3>
      <a:srgbClr val="FF9900"/>
    </a:accent3>
    <a:accent4>
      <a:srgbClr val="000000"/>
    </a:accent4>
    <a:accent5>
      <a:srgbClr val="FFB9AA"/>
    </a:accent5>
    <a:accent6>
      <a:srgbClr val="8A9ABE"/>
    </a:accent6>
    <a:hlink>
      <a:srgbClr val="99AAD2"/>
    </a:hlink>
    <a:folHlink>
      <a:srgbClr val="808080"/>
    </a:folHlink>
  </a:clrScheme>
  <a:fontScheme name="Perusdia (tekstin kirjoittaminen)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Mukautettu 23">
    <a:dk1>
      <a:srgbClr val="000000"/>
    </a:dk1>
    <a:lt1>
      <a:srgbClr val="FFFFFF"/>
    </a:lt1>
    <a:dk2>
      <a:srgbClr val="E50000"/>
    </a:dk2>
    <a:lt2>
      <a:srgbClr val="A0A0A0"/>
    </a:lt2>
    <a:accent1>
      <a:srgbClr val="FF6A10"/>
    </a:accent1>
    <a:accent2>
      <a:srgbClr val="99AAD2"/>
    </a:accent2>
    <a:accent3>
      <a:srgbClr val="FF9900"/>
    </a:accent3>
    <a:accent4>
      <a:srgbClr val="000000"/>
    </a:accent4>
    <a:accent5>
      <a:srgbClr val="FFB9AA"/>
    </a:accent5>
    <a:accent6>
      <a:srgbClr val="8A9ABE"/>
    </a:accent6>
    <a:hlink>
      <a:srgbClr val="99AAD2"/>
    </a:hlink>
    <a:folHlink>
      <a:srgbClr val="808080"/>
    </a:folHlink>
  </a:clrScheme>
  <a:fontScheme name="Perusdia (tekstin kirjoittaminen)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Mukautettu 23">
    <a:dk1>
      <a:srgbClr val="000000"/>
    </a:dk1>
    <a:lt1>
      <a:srgbClr val="FFFFFF"/>
    </a:lt1>
    <a:dk2>
      <a:srgbClr val="E50000"/>
    </a:dk2>
    <a:lt2>
      <a:srgbClr val="A0A0A0"/>
    </a:lt2>
    <a:accent1>
      <a:srgbClr val="FF6A10"/>
    </a:accent1>
    <a:accent2>
      <a:srgbClr val="99AAD2"/>
    </a:accent2>
    <a:accent3>
      <a:srgbClr val="FF9900"/>
    </a:accent3>
    <a:accent4>
      <a:srgbClr val="000000"/>
    </a:accent4>
    <a:accent5>
      <a:srgbClr val="FFB9AA"/>
    </a:accent5>
    <a:accent6>
      <a:srgbClr val="8A9ABE"/>
    </a:accent6>
    <a:hlink>
      <a:srgbClr val="99AAD2"/>
    </a:hlink>
    <a:folHlink>
      <a:srgbClr val="808080"/>
    </a:folHlink>
  </a:clrScheme>
  <a:fontScheme name="Perusdia (tekstin kirjoittaminen)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Mukautettu 23">
    <a:dk1>
      <a:srgbClr val="000000"/>
    </a:dk1>
    <a:lt1>
      <a:srgbClr val="FFFFFF"/>
    </a:lt1>
    <a:dk2>
      <a:srgbClr val="E50000"/>
    </a:dk2>
    <a:lt2>
      <a:srgbClr val="A0A0A0"/>
    </a:lt2>
    <a:accent1>
      <a:srgbClr val="FF6A10"/>
    </a:accent1>
    <a:accent2>
      <a:srgbClr val="99AAD2"/>
    </a:accent2>
    <a:accent3>
      <a:srgbClr val="FF9900"/>
    </a:accent3>
    <a:accent4>
      <a:srgbClr val="000000"/>
    </a:accent4>
    <a:accent5>
      <a:srgbClr val="FFB9AA"/>
    </a:accent5>
    <a:accent6>
      <a:srgbClr val="8A9ABE"/>
    </a:accent6>
    <a:hlink>
      <a:srgbClr val="99AAD2"/>
    </a:hlink>
    <a:folHlink>
      <a:srgbClr val="808080"/>
    </a:folHlink>
  </a:clrScheme>
  <a:fontScheme name="Perusdia (tekstin kirjoittaminen)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Mukautettu 23">
    <a:dk1>
      <a:srgbClr val="000000"/>
    </a:dk1>
    <a:lt1>
      <a:srgbClr val="FFFFFF"/>
    </a:lt1>
    <a:dk2>
      <a:srgbClr val="E50000"/>
    </a:dk2>
    <a:lt2>
      <a:srgbClr val="A0A0A0"/>
    </a:lt2>
    <a:accent1>
      <a:srgbClr val="FF6A10"/>
    </a:accent1>
    <a:accent2>
      <a:srgbClr val="99AAD2"/>
    </a:accent2>
    <a:accent3>
      <a:srgbClr val="FF9900"/>
    </a:accent3>
    <a:accent4>
      <a:srgbClr val="000000"/>
    </a:accent4>
    <a:accent5>
      <a:srgbClr val="FFB9AA"/>
    </a:accent5>
    <a:accent6>
      <a:srgbClr val="8A9ABE"/>
    </a:accent6>
    <a:hlink>
      <a:srgbClr val="99AAD2"/>
    </a:hlink>
    <a:folHlink>
      <a:srgbClr val="808080"/>
    </a:folHlink>
  </a:clrScheme>
  <a:fontScheme name="Perusdia (tekstin kirjoittaminen)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Mukautettu 23">
    <a:dk1>
      <a:srgbClr val="000000"/>
    </a:dk1>
    <a:lt1>
      <a:srgbClr val="FFFFFF"/>
    </a:lt1>
    <a:dk2>
      <a:srgbClr val="E50000"/>
    </a:dk2>
    <a:lt2>
      <a:srgbClr val="A0A0A0"/>
    </a:lt2>
    <a:accent1>
      <a:srgbClr val="FF6A10"/>
    </a:accent1>
    <a:accent2>
      <a:srgbClr val="99AAD2"/>
    </a:accent2>
    <a:accent3>
      <a:srgbClr val="FF9900"/>
    </a:accent3>
    <a:accent4>
      <a:srgbClr val="000000"/>
    </a:accent4>
    <a:accent5>
      <a:srgbClr val="FFB9AA"/>
    </a:accent5>
    <a:accent6>
      <a:srgbClr val="8A9ABE"/>
    </a:accent6>
    <a:hlink>
      <a:srgbClr val="99AAD2"/>
    </a:hlink>
    <a:folHlink>
      <a:srgbClr val="808080"/>
    </a:folHlink>
  </a:clrScheme>
  <a:fontScheme name="Perusdia (tekstin kirjoittaminen)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Mukautettu 23">
    <a:dk1>
      <a:srgbClr val="000000"/>
    </a:dk1>
    <a:lt1>
      <a:srgbClr val="FFFFFF"/>
    </a:lt1>
    <a:dk2>
      <a:srgbClr val="E50000"/>
    </a:dk2>
    <a:lt2>
      <a:srgbClr val="A0A0A0"/>
    </a:lt2>
    <a:accent1>
      <a:srgbClr val="FF6A10"/>
    </a:accent1>
    <a:accent2>
      <a:srgbClr val="99AAD2"/>
    </a:accent2>
    <a:accent3>
      <a:srgbClr val="FF9900"/>
    </a:accent3>
    <a:accent4>
      <a:srgbClr val="000000"/>
    </a:accent4>
    <a:accent5>
      <a:srgbClr val="FFB9AA"/>
    </a:accent5>
    <a:accent6>
      <a:srgbClr val="8A9ABE"/>
    </a:accent6>
    <a:hlink>
      <a:srgbClr val="99AAD2"/>
    </a:hlink>
    <a:folHlink>
      <a:srgbClr val="808080"/>
    </a:folHlink>
  </a:clrScheme>
  <a:fontScheme name="Perusdia (tekstin kirjoittaminen)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Mukautettu 23">
    <a:dk1>
      <a:srgbClr val="000000"/>
    </a:dk1>
    <a:lt1>
      <a:srgbClr val="FFFFFF"/>
    </a:lt1>
    <a:dk2>
      <a:srgbClr val="E50000"/>
    </a:dk2>
    <a:lt2>
      <a:srgbClr val="A0A0A0"/>
    </a:lt2>
    <a:accent1>
      <a:srgbClr val="FF6A10"/>
    </a:accent1>
    <a:accent2>
      <a:srgbClr val="99AAD2"/>
    </a:accent2>
    <a:accent3>
      <a:srgbClr val="FF9900"/>
    </a:accent3>
    <a:accent4>
      <a:srgbClr val="000000"/>
    </a:accent4>
    <a:accent5>
      <a:srgbClr val="FFB9AA"/>
    </a:accent5>
    <a:accent6>
      <a:srgbClr val="8A9ABE"/>
    </a:accent6>
    <a:hlink>
      <a:srgbClr val="99AAD2"/>
    </a:hlink>
    <a:folHlink>
      <a:srgbClr val="808080"/>
    </a:folHlink>
  </a:clrScheme>
  <a:fontScheme name="Perusdia (tekstin kirjoittaminen)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Mukautettu 23">
    <a:dk1>
      <a:srgbClr val="000000"/>
    </a:dk1>
    <a:lt1>
      <a:srgbClr val="FFFFFF"/>
    </a:lt1>
    <a:dk2>
      <a:srgbClr val="E50000"/>
    </a:dk2>
    <a:lt2>
      <a:srgbClr val="A0A0A0"/>
    </a:lt2>
    <a:accent1>
      <a:srgbClr val="FF6A10"/>
    </a:accent1>
    <a:accent2>
      <a:srgbClr val="99AAD2"/>
    </a:accent2>
    <a:accent3>
      <a:srgbClr val="FF9900"/>
    </a:accent3>
    <a:accent4>
      <a:srgbClr val="000000"/>
    </a:accent4>
    <a:accent5>
      <a:srgbClr val="FFB9AA"/>
    </a:accent5>
    <a:accent6>
      <a:srgbClr val="8A9ABE"/>
    </a:accent6>
    <a:hlink>
      <a:srgbClr val="99AAD2"/>
    </a:hlink>
    <a:folHlink>
      <a:srgbClr val="808080"/>
    </a:folHlink>
  </a:clrScheme>
  <a:fontScheme name="Perusdia (tekstin kirjoittaminen)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Mukautettu 23">
    <a:dk1>
      <a:srgbClr val="000000"/>
    </a:dk1>
    <a:lt1>
      <a:srgbClr val="FFFFFF"/>
    </a:lt1>
    <a:dk2>
      <a:srgbClr val="E50000"/>
    </a:dk2>
    <a:lt2>
      <a:srgbClr val="A0A0A0"/>
    </a:lt2>
    <a:accent1>
      <a:srgbClr val="FF6A10"/>
    </a:accent1>
    <a:accent2>
      <a:srgbClr val="99AAD2"/>
    </a:accent2>
    <a:accent3>
      <a:srgbClr val="FF9900"/>
    </a:accent3>
    <a:accent4>
      <a:srgbClr val="000000"/>
    </a:accent4>
    <a:accent5>
      <a:srgbClr val="FFB9AA"/>
    </a:accent5>
    <a:accent6>
      <a:srgbClr val="8A9ABE"/>
    </a:accent6>
    <a:hlink>
      <a:srgbClr val="99AAD2"/>
    </a:hlink>
    <a:folHlink>
      <a:srgbClr val="808080"/>
    </a:folHlink>
  </a:clrScheme>
  <a:fontScheme name="Perusdia (tekstin kirjoittaminen)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Mukautettu 23">
    <a:dk1>
      <a:srgbClr val="000000"/>
    </a:dk1>
    <a:lt1>
      <a:srgbClr val="FFFFFF"/>
    </a:lt1>
    <a:dk2>
      <a:srgbClr val="E50000"/>
    </a:dk2>
    <a:lt2>
      <a:srgbClr val="A0A0A0"/>
    </a:lt2>
    <a:accent1>
      <a:srgbClr val="FF6A10"/>
    </a:accent1>
    <a:accent2>
      <a:srgbClr val="99AAD2"/>
    </a:accent2>
    <a:accent3>
      <a:srgbClr val="FF9900"/>
    </a:accent3>
    <a:accent4>
      <a:srgbClr val="000000"/>
    </a:accent4>
    <a:accent5>
      <a:srgbClr val="FFB9AA"/>
    </a:accent5>
    <a:accent6>
      <a:srgbClr val="8A9ABE"/>
    </a:accent6>
    <a:hlink>
      <a:srgbClr val="99AAD2"/>
    </a:hlink>
    <a:folHlink>
      <a:srgbClr val="808080"/>
    </a:folHlink>
  </a:clrScheme>
  <a:fontScheme name="Perusdia (tekstin kirjoittaminen)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Mukautettu 23">
    <a:dk1>
      <a:srgbClr val="000000"/>
    </a:dk1>
    <a:lt1>
      <a:srgbClr val="FFFFFF"/>
    </a:lt1>
    <a:dk2>
      <a:srgbClr val="E50000"/>
    </a:dk2>
    <a:lt2>
      <a:srgbClr val="A0A0A0"/>
    </a:lt2>
    <a:accent1>
      <a:srgbClr val="FF6A10"/>
    </a:accent1>
    <a:accent2>
      <a:srgbClr val="99AAD2"/>
    </a:accent2>
    <a:accent3>
      <a:srgbClr val="FF9900"/>
    </a:accent3>
    <a:accent4>
      <a:srgbClr val="000000"/>
    </a:accent4>
    <a:accent5>
      <a:srgbClr val="FFB9AA"/>
    </a:accent5>
    <a:accent6>
      <a:srgbClr val="8A9ABE"/>
    </a:accent6>
    <a:hlink>
      <a:srgbClr val="99AAD2"/>
    </a:hlink>
    <a:folHlink>
      <a:srgbClr val="808080"/>
    </a:folHlink>
  </a:clrScheme>
  <a:fontScheme name="Perusdia (tekstin kirjoittaminen)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Mukautettu 23">
    <a:dk1>
      <a:srgbClr val="000000"/>
    </a:dk1>
    <a:lt1>
      <a:srgbClr val="FFFFFF"/>
    </a:lt1>
    <a:dk2>
      <a:srgbClr val="E50000"/>
    </a:dk2>
    <a:lt2>
      <a:srgbClr val="A0A0A0"/>
    </a:lt2>
    <a:accent1>
      <a:srgbClr val="FF6A10"/>
    </a:accent1>
    <a:accent2>
      <a:srgbClr val="99AAD2"/>
    </a:accent2>
    <a:accent3>
      <a:srgbClr val="FF9900"/>
    </a:accent3>
    <a:accent4>
      <a:srgbClr val="000000"/>
    </a:accent4>
    <a:accent5>
      <a:srgbClr val="FFB9AA"/>
    </a:accent5>
    <a:accent6>
      <a:srgbClr val="8A9ABE"/>
    </a:accent6>
    <a:hlink>
      <a:srgbClr val="99AAD2"/>
    </a:hlink>
    <a:folHlink>
      <a:srgbClr val="808080"/>
    </a:folHlink>
  </a:clrScheme>
  <a:fontScheme name="Perusdia (tekstin kirjoittaminen)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Mukautettu 23">
    <a:dk1>
      <a:srgbClr val="000000"/>
    </a:dk1>
    <a:lt1>
      <a:srgbClr val="FFFFFF"/>
    </a:lt1>
    <a:dk2>
      <a:srgbClr val="E50000"/>
    </a:dk2>
    <a:lt2>
      <a:srgbClr val="A0A0A0"/>
    </a:lt2>
    <a:accent1>
      <a:srgbClr val="FF6A10"/>
    </a:accent1>
    <a:accent2>
      <a:srgbClr val="99AAD2"/>
    </a:accent2>
    <a:accent3>
      <a:srgbClr val="FF9900"/>
    </a:accent3>
    <a:accent4>
      <a:srgbClr val="000000"/>
    </a:accent4>
    <a:accent5>
      <a:srgbClr val="FFB9AA"/>
    </a:accent5>
    <a:accent6>
      <a:srgbClr val="8A9ABE"/>
    </a:accent6>
    <a:hlink>
      <a:srgbClr val="99AAD2"/>
    </a:hlink>
    <a:folHlink>
      <a:srgbClr val="808080"/>
    </a:folHlink>
  </a:clrScheme>
  <a:fontScheme name="Perusdia (tekstin kirjoittaminen)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Mukautettu 23">
    <a:dk1>
      <a:srgbClr val="000000"/>
    </a:dk1>
    <a:lt1>
      <a:srgbClr val="FFFFFF"/>
    </a:lt1>
    <a:dk2>
      <a:srgbClr val="E50000"/>
    </a:dk2>
    <a:lt2>
      <a:srgbClr val="A0A0A0"/>
    </a:lt2>
    <a:accent1>
      <a:srgbClr val="FF6A10"/>
    </a:accent1>
    <a:accent2>
      <a:srgbClr val="99AAD2"/>
    </a:accent2>
    <a:accent3>
      <a:srgbClr val="FF9900"/>
    </a:accent3>
    <a:accent4>
      <a:srgbClr val="000000"/>
    </a:accent4>
    <a:accent5>
      <a:srgbClr val="FFB9AA"/>
    </a:accent5>
    <a:accent6>
      <a:srgbClr val="8A9ABE"/>
    </a:accent6>
    <a:hlink>
      <a:srgbClr val="99AAD2"/>
    </a:hlink>
    <a:folHlink>
      <a:srgbClr val="808080"/>
    </a:folHlink>
  </a:clrScheme>
  <a:fontScheme name="Perusdia (tekstin kirjoittaminen)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12251</TotalTime>
  <Words>790</Words>
  <Application>Microsoft Office PowerPoint</Application>
  <PresentationFormat>Näytössä katseltava diaesitys (4:3)</PresentationFormat>
  <Paragraphs>310</Paragraphs>
  <Slides>28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Office-teema</vt:lpstr>
      <vt:lpstr> Suomalaisten Energia-asenteet 2016 </vt:lpstr>
      <vt:lpstr>Tutkimuksen taustat ja toteutus</vt:lpstr>
      <vt:lpstr>Energia- ja ilmastopoliittisten  tavoitteiden tärkeysjärjestys</vt:lpstr>
      <vt:lpstr>PowerPoint-esitys</vt:lpstr>
      <vt:lpstr>Suomalaisten energia-asenteet</vt:lpstr>
      <vt:lpstr>PowerPoint-esitys</vt:lpstr>
      <vt:lpstr>PowerPoint-esitys</vt:lpstr>
      <vt:lpstr>PowerPoint-esitys</vt:lpstr>
      <vt:lpstr>PowerPoint-esitys</vt:lpstr>
      <vt:lpstr>PowerPoint-esitys</vt:lpstr>
      <vt:lpstr>Sähköntuotannon energiavaihtoehdot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Tietolähteiden luotettavuus</vt:lpstr>
      <vt:lpstr>PowerPoint-esitys</vt:lpstr>
      <vt:lpstr>Taustatiedot</vt:lpstr>
      <vt:lpstr>PowerPoint-esitys</vt:lpstr>
      <vt:lpstr>PowerPoint-esitys</vt:lpstr>
      <vt:lpstr>PowerPoint-esitys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Pirkko Korpinen</dc:creator>
  <cp:lastModifiedBy>Huttunen Tuomo</cp:lastModifiedBy>
  <cp:revision>1079</cp:revision>
  <cp:lastPrinted>2016-11-30T10:26:57Z</cp:lastPrinted>
  <dcterms:created xsi:type="dcterms:W3CDTF">2011-05-11T11:52:37Z</dcterms:created>
  <dcterms:modified xsi:type="dcterms:W3CDTF">2016-12-07T07:04:09Z</dcterms:modified>
</cp:coreProperties>
</file>