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34"/>
  </p:notesMasterIdLst>
  <p:handoutMasterIdLst>
    <p:handoutMasterId r:id="rId35"/>
  </p:handoutMasterIdLst>
  <p:sldIdLst>
    <p:sldId id="256" r:id="rId5"/>
    <p:sldId id="230717734" r:id="rId6"/>
    <p:sldId id="230717735" r:id="rId7"/>
    <p:sldId id="261" r:id="rId8"/>
    <p:sldId id="263" r:id="rId9"/>
    <p:sldId id="269" r:id="rId10"/>
    <p:sldId id="272" r:id="rId11"/>
    <p:sldId id="273" r:id="rId12"/>
    <p:sldId id="274" r:id="rId13"/>
    <p:sldId id="275" r:id="rId14"/>
    <p:sldId id="266" r:id="rId15"/>
    <p:sldId id="312" r:id="rId16"/>
    <p:sldId id="278" r:id="rId17"/>
    <p:sldId id="279" r:id="rId18"/>
    <p:sldId id="291" r:id="rId19"/>
    <p:sldId id="304" r:id="rId20"/>
    <p:sldId id="280" r:id="rId21"/>
    <p:sldId id="293" r:id="rId22"/>
    <p:sldId id="303" r:id="rId23"/>
    <p:sldId id="305" r:id="rId24"/>
    <p:sldId id="284" r:id="rId25"/>
    <p:sldId id="285" r:id="rId26"/>
    <p:sldId id="306" r:id="rId27"/>
    <p:sldId id="310" r:id="rId28"/>
    <p:sldId id="311" r:id="rId29"/>
    <p:sldId id="307" r:id="rId30"/>
    <p:sldId id="286" r:id="rId31"/>
    <p:sldId id="290" r:id="rId32"/>
    <p:sldId id="31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47C4EA-1D5F-C4CE-90AF-9E6E8684EFE4}" name="Huttunen Neea" initials="HN" userId="S::neea.huttunen@energia.fi::2244a6da-0b88-4971-ba1f-380dc95139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575"/>
  </p:normalViewPr>
  <p:slideViewPr>
    <p:cSldViewPr snapToGrid="0" snapToObjects="1">
      <p:cViewPr varScale="1">
        <p:scale>
          <a:sx n="101" d="100"/>
          <a:sy n="101" d="100"/>
        </p:scale>
        <p:origin x="114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0AEB9F-39EE-7549-801B-59AC627CA4F9}" type="datetimeFigureOut">
              <a:t>9.11.2023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C4C3E-BAB1-954A-8793-B718BA3697E5}" type="slidenum">
              <a:t>‹#›</a:t>
            </a:fld>
            <a:endParaRPr lang="en-US"/>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DC59A-DF76-7B46-BA37-12E170675C6C}" type="datetimeFigureOut">
              <a:t>9.11.2023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8A9B-03CC-2744-AE50-132135BAD170}" type="slidenum">
              <a:t>‹#›</a:t>
            </a:fld>
            <a:endParaRPr lang="en-US"/>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20AF86D-21AF-476E-B7ED-61799633A175}" type="slidenum">
              <a:rPr lang="fi-FI" smtClean="0"/>
              <a:t>2</a:t>
            </a:fld>
            <a:endParaRPr lang="fi-FI"/>
          </a:p>
        </p:txBody>
      </p:sp>
    </p:spTree>
    <p:extLst>
      <p:ext uri="{BB962C8B-B14F-4D97-AF65-F5344CB8AC3E}">
        <p14:creationId xmlns:p14="http://schemas.microsoft.com/office/powerpoint/2010/main" val="1707846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3.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fi-FI"/>
              <a:t>9.11.2023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dirty="0"/>
          </a:p>
        </p:txBody>
      </p:sp>
      <p:grpSp>
        <p:nvGrpSpPr>
          <p:cNvPr id="12" name="Group 11"/>
          <p:cNvGrpSpPr/>
          <p:nvPr userDrawn="1"/>
        </p:nvGrpSpPr>
        <p:grpSpPr>
          <a:xfrm>
            <a:off x="614080" y="6176962"/>
            <a:ext cx="2002511" cy="666969"/>
            <a:chOff x="614080" y="6176962"/>
            <a:chExt cx="2002511" cy="666969"/>
          </a:xfrm>
        </p:grpSpPr>
        <p:sp>
          <p:nvSpPr>
            <p:cNvPr id="8" name="Rectangle 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en-US" dirty="0"/>
              <a:t>Click to edit Master title style</a:t>
            </a:r>
          </a:p>
        </p:txBody>
      </p:sp>
      <p:sp>
        <p:nvSpPr>
          <p:cNvPr id="3" name="Content Placeholder 2"/>
          <p:cNvSpPr>
            <a:spLocks noGrp="1"/>
          </p:cNvSpPr>
          <p:nvPr>
            <p:ph sz="half" idx="1"/>
          </p:nvPr>
        </p:nvSpPr>
        <p:spPr>
          <a:xfrm>
            <a:off x="615576" y="1825625"/>
            <a:ext cx="52787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2647" y="1825625"/>
            <a:ext cx="528320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fi-FI"/>
              <a:t>9.11.2023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dirty="0"/>
          </a:p>
        </p:txBody>
      </p:sp>
      <p:grpSp>
        <p:nvGrpSpPr>
          <p:cNvPr id="11" name="Group 10"/>
          <p:cNvGrpSpPr/>
          <p:nvPr userDrawn="1"/>
        </p:nvGrpSpPr>
        <p:grpSpPr>
          <a:xfrm>
            <a:off x="614080" y="6176962"/>
            <a:ext cx="2002511" cy="666969"/>
            <a:chOff x="614080" y="6176962"/>
            <a:chExt cx="2002511" cy="666969"/>
          </a:xfrm>
        </p:grpSpPr>
        <p:sp>
          <p:nvSpPr>
            <p:cNvPr id="12" name="Rectangle 11"/>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fi-FI"/>
              <a:t>9.11.2023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dirty="0"/>
          </a:p>
        </p:txBody>
      </p:sp>
      <p:grpSp>
        <p:nvGrpSpPr>
          <p:cNvPr id="6" name="Group 5"/>
          <p:cNvGrpSpPr/>
          <p:nvPr userDrawn="1"/>
        </p:nvGrpSpPr>
        <p:grpSpPr>
          <a:xfrm>
            <a:off x="614080" y="6176962"/>
            <a:ext cx="2002511" cy="666969"/>
            <a:chOff x="614080" y="6176962"/>
            <a:chExt cx="2002511" cy="666969"/>
          </a:xfrm>
        </p:grpSpPr>
        <p:sp>
          <p:nvSpPr>
            <p:cNvPr id="7" name="Rectangle 6"/>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9.11.2023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dirty="0"/>
          </a:p>
        </p:txBody>
      </p:sp>
      <p:grpSp>
        <p:nvGrpSpPr>
          <p:cNvPr id="5" name="Group 4"/>
          <p:cNvGrpSpPr/>
          <p:nvPr userDrawn="1"/>
        </p:nvGrpSpPr>
        <p:grpSpPr>
          <a:xfrm>
            <a:off x="614080" y="6176962"/>
            <a:ext cx="2002511" cy="666969"/>
            <a:chOff x="614080" y="6176962"/>
            <a:chExt cx="2002511" cy="666969"/>
          </a:xfrm>
        </p:grpSpPr>
        <p:sp>
          <p:nvSpPr>
            <p:cNvPr id="6" name="Rectangle 5"/>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en-US" dirty="0"/>
              <a:t>Drag picture to placeholder or click icon to add</a:t>
            </a:r>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1" y="5781550"/>
            <a:ext cx="2451100" cy="7345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en-US" dirty="0"/>
              <a:t>Drag picture to placeholder or click icon to add</a:t>
            </a:r>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15575" y="1825625"/>
            <a:ext cx="539077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r>
              <a:rPr lang="fi-FI"/>
              <a:t>9.11.2023</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dirty="0"/>
          </a:p>
        </p:txBody>
      </p:sp>
      <p:grpSp>
        <p:nvGrpSpPr>
          <p:cNvPr id="8" name="Group 7"/>
          <p:cNvGrpSpPr/>
          <p:nvPr userDrawn="1"/>
        </p:nvGrpSpPr>
        <p:grpSpPr>
          <a:xfrm>
            <a:off x="614080" y="6176962"/>
            <a:ext cx="2002511" cy="666969"/>
            <a:chOff x="614080" y="6176962"/>
            <a:chExt cx="2002511" cy="666969"/>
          </a:xfrm>
        </p:grpSpPr>
        <p:sp>
          <p:nvSpPr>
            <p:cNvPr id="9" name="Rectangle 8"/>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en-US" dirty="0"/>
              <a:t>Drag picture to placeholder or click icon to add</a:t>
            </a:r>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190132" y="1825625"/>
            <a:ext cx="539077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a:t>9.11.2023</a:t>
            </a:r>
            <a:endParaRPr lang="en-US"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lang="en-US" dirty="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538"/>
          <a:stretch/>
        </p:blipFill>
        <p:spPr>
          <a:xfrm>
            <a:off x="633549" y="6062950"/>
            <a:ext cx="1751606" cy="7345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en-US" dirty="0"/>
              <a:t>Drag picture to placeholder or click icon to add</a:t>
            </a:r>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r>
              <a:rPr lang="fi-FI"/>
              <a:t>9.11.2023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dirty="0"/>
          </a:p>
        </p:txBody>
      </p:sp>
      <p:grpSp>
        <p:nvGrpSpPr>
          <p:cNvPr id="14" name="Group 13"/>
          <p:cNvGrpSpPr/>
          <p:nvPr userDrawn="1"/>
        </p:nvGrpSpPr>
        <p:grpSpPr>
          <a:xfrm>
            <a:off x="614081" y="6274193"/>
            <a:ext cx="2002511" cy="583808"/>
            <a:chOff x="614080" y="6260123"/>
            <a:chExt cx="2002511" cy="583808"/>
          </a:xfrm>
        </p:grpSpPr>
        <p:sp>
          <p:nvSpPr>
            <p:cNvPr id="15" name="Rectangle 14"/>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grpSp>
        <p:nvGrpSpPr>
          <p:cNvPr id="17" name="Group 16"/>
          <p:cNvGrpSpPr/>
          <p:nvPr userDrawn="1"/>
        </p:nvGrpSpPr>
        <p:grpSpPr>
          <a:xfrm>
            <a:off x="614080" y="6297705"/>
            <a:ext cx="2002511" cy="583808"/>
            <a:chOff x="614080" y="6260123"/>
            <a:chExt cx="2002511" cy="583808"/>
          </a:xfrm>
        </p:grpSpPr>
        <p:sp>
          <p:nvSpPr>
            <p:cNvPr id="18" name="Rectangle 1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sp>
        <p:nvSpPr>
          <p:cNvPr id="3" name="Content Placeholder 2"/>
          <p:cNvSpPr>
            <a:spLocks noGrp="1"/>
          </p:cNvSpPr>
          <p:nvPr>
            <p:ph idx="1"/>
          </p:nvPr>
        </p:nvSpPr>
        <p:spPr>
          <a:xfrm>
            <a:off x="614081" y="4258730"/>
            <a:ext cx="9478683" cy="203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dirty="0">
                <a:solidFill>
                  <a:schemeClr val="bg1"/>
                </a:solidFill>
              </a:rPr>
              <a:t>Suomi on </a:t>
            </a:r>
            <a:r>
              <a:rPr lang="en-US" sz="4800" noProof="0" dirty="0" err="1">
                <a:solidFill>
                  <a:schemeClr val="bg1"/>
                </a:solidFill>
              </a:rPr>
              <a:t>energia-alan</a:t>
            </a:r>
            <a:r>
              <a:rPr lang="en-US" sz="4800" dirty="0">
                <a:solidFill>
                  <a:schemeClr val="bg1"/>
                </a:solidFill>
              </a:rPr>
              <a:t> </a:t>
            </a:r>
            <a:r>
              <a:rPr lang="en-US" sz="4800" dirty="0" err="1">
                <a:solidFill>
                  <a:schemeClr val="bg1"/>
                </a:solidFill>
              </a:rPr>
              <a:t>edelläkävijä</a:t>
            </a:r>
            <a:endParaRPr lang="en-US" sz="4800" dirty="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6334"/>
            <a:ext cx="11899392" cy="5823760"/>
          </a:xfrm>
          <a:prstGeom prst="rect">
            <a:avLst/>
          </a:prstGeom>
        </p:spPr>
      </p:pic>
      <p:sp>
        <p:nvSpPr>
          <p:cNvPr id="11" name="TextBox 10"/>
          <p:cNvSpPr txBox="1"/>
          <p:nvPr userDrawn="1"/>
        </p:nvSpPr>
        <p:spPr>
          <a:xfrm>
            <a:off x="1532074" y="2173520"/>
            <a:ext cx="9137945" cy="878681"/>
          </a:xfrm>
          <a:prstGeom prst="rect">
            <a:avLst/>
          </a:prstGeom>
          <a:noFill/>
        </p:spPr>
        <p:txBody>
          <a:bodyPr wrap="square" rtlCol="0">
            <a:noAutofit/>
          </a:bodyPr>
          <a:lstStyle/>
          <a:p>
            <a:pPr algn="ctr"/>
            <a:r>
              <a:rPr lang="en-US" sz="4800" dirty="0">
                <a:solidFill>
                  <a:schemeClr val="bg1"/>
                </a:solidFill>
              </a:rPr>
              <a:t>Finland is a forerunner </a:t>
            </a:r>
            <a:br>
              <a:rPr lang="en-US" sz="4800" dirty="0">
                <a:solidFill>
                  <a:schemeClr val="bg1"/>
                </a:solidFill>
              </a:rPr>
            </a:br>
            <a:r>
              <a:rPr lang="en-US" sz="4800" dirty="0">
                <a:solidFill>
                  <a:schemeClr val="bg1"/>
                </a:solidFill>
              </a:rPr>
              <a:t>in the energy sector</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FBA1413-D840-4048-B977-C0B3B3389A69}"/>
              </a:ext>
            </a:extLst>
          </p:cNvPr>
          <p:cNvGraphicFramePr>
            <a:graphicFrameLocks noChangeAspect="1"/>
          </p:cNvGraphicFramePr>
          <p:nvPr userDrawn="1">
            <p:custDataLst>
              <p:tags r:id="rId1"/>
            </p:custDataLst>
            <p:extLst>
              <p:ext uri="{D42A27DB-BD31-4B8C-83A1-F6EECF244321}">
                <p14:modId xmlns:p14="http://schemas.microsoft.com/office/powerpoint/2010/main" val="132244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CFBA1413-D840-4048-B977-C0B3B3389A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47A0ED3-EBDF-4A88-A4D3-BD4EA652B4D9}"/>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2" name="Title">
            <a:extLst>
              <a:ext uri="{FF2B5EF4-FFF2-40B4-BE49-F238E27FC236}">
                <a16:creationId xmlns:a16="http://schemas.microsoft.com/office/drawing/2014/main" id="{3F3951F5-4703-D44A-B115-272F5947A2CA}"/>
              </a:ext>
            </a:extLst>
          </p:cNvPr>
          <p:cNvSpPr>
            <a:spLocks noGrp="1"/>
          </p:cNvSpPr>
          <p:nvPr>
            <p:ph type="title" hasCustomPrompt="1"/>
          </p:nvPr>
        </p:nvSpPr>
        <p:spPr>
          <a:xfrm>
            <a:off x="766763" y="958740"/>
            <a:ext cx="10658475" cy="584775"/>
          </a:xfrm>
        </p:spPr>
        <p:txBody>
          <a:bodyPr>
            <a:spAutoFit/>
          </a:bodyPr>
          <a:lstStyle/>
          <a:p>
            <a:r>
              <a:rPr lang="en-GB" noProof="0"/>
              <a:t>Click here to add a headline </a:t>
            </a:r>
            <a:br>
              <a:rPr lang="en-GB" noProof="0"/>
            </a:br>
            <a:r>
              <a:rPr lang="en-GB" noProof="0"/>
              <a:t>of maximum two lines</a:t>
            </a:r>
          </a:p>
        </p:txBody>
      </p:sp>
      <p:sp>
        <p:nvSpPr>
          <p:cNvPr id="14" name="Content Placeholder">
            <a:extLst>
              <a:ext uri="{FF2B5EF4-FFF2-40B4-BE49-F238E27FC236}">
                <a16:creationId xmlns:a16="http://schemas.microsoft.com/office/drawing/2014/main" id="{82F03808-5700-F64A-B0B7-5EC2FE9B6635}"/>
              </a:ext>
            </a:extLst>
          </p:cNvPr>
          <p:cNvSpPr>
            <a:spLocks noGrp="1"/>
          </p:cNvSpPr>
          <p:nvPr>
            <p:ph idx="1" hasCustomPrompt="1"/>
          </p:nvPr>
        </p:nvSpPr>
        <p:spPr>
          <a:xfrm>
            <a:off x="766763" y="1808163"/>
            <a:ext cx="10658475" cy="4429125"/>
          </a:xfrm>
          <a:prstGeom prst="rect">
            <a:avLst/>
          </a:prstGeom>
        </p:spPr>
        <p:txBody>
          <a:bodyPr vert="horz" lIns="0" tIns="0" rIns="0" bIns="0" rtlCol="0">
            <a:noAutofit/>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Source / Footnote Placeholder">
            <a:extLst>
              <a:ext uri="{FF2B5EF4-FFF2-40B4-BE49-F238E27FC236}">
                <a16:creationId xmlns:a16="http://schemas.microsoft.com/office/drawing/2014/main" id="{AA37DF42-5A4E-4D6A-9AE9-5A61F1B87610}"/>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sp>
        <p:nvSpPr>
          <p:cNvPr id="5" name="Päivämäärän paikkamerkki 4">
            <a:extLst>
              <a:ext uri="{FF2B5EF4-FFF2-40B4-BE49-F238E27FC236}">
                <a16:creationId xmlns:a16="http://schemas.microsoft.com/office/drawing/2014/main" id="{1492CB49-5AD3-5616-5108-20DF9BE02E14}"/>
              </a:ext>
            </a:extLst>
          </p:cNvPr>
          <p:cNvSpPr>
            <a:spLocks noGrp="1"/>
          </p:cNvSpPr>
          <p:nvPr>
            <p:ph type="dt" sz="half" idx="19"/>
          </p:nvPr>
        </p:nvSpPr>
        <p:spPr/>
        <p:txBody>
          <a:bodyPr/>
          <a:lstStyle/>
          <a:p>
            <a:r>
              <a:rPr lang="fi-FI"/>
              <a:t>9.11.2023</a:t>
            </a:r>
            <a:endParaRPr lang="en-US" dirty="0"/>
          </a:p>
        </p:txBody>
      </p:sp>
      <p:sp>
        <p:nvSpPr>
          <p:cNvPr id="6" name="Alatunnisteen paikkamerkki 5">
            <a:extLst>
              <a:ext uri="{FF2B5EF4-FFF2-40B4-BE49-F238E27FC236}">
                <a16:creationId xmlns:a16="http://schemas.microsoft.com/office/drawing/2014/main" id="{596D647A-C1AB-906F-3EB3-F21D5CC4DC0E}"/>
              </a:ext>
            </a:extLst>
          </p:cNvPr>
          <p:cNvSpPr>
            <a:spLocks noGrp="1"/>
          </p:cNvSpPr>
          <p:nvPr>
            <p:ph type="ftr" sz="quarter" idx="20"/>
          </p:nvPr>
        </p:nvSpPr>
        <p:spPr/>
        <p:txBody>
          <a:bodyPr/>
          <a:lstStyle/>
          <a:p>
            <a:endParaRPr lang="en-US" dirty="0"/>
          </a:p>
        </p:txBody>
      </p:sp>
      <p:sp>
        <p:nvSpPr>
          <p:cNvPr id="7" name="Dian numeron paikkamerkki 6">
            <a:extLst>
              <a:ext uri="{FF2B5EF4-FFF2-40B4-BE49-F238E27FC236}">
                <a16:creationId xmlns:a16="http://schemas.microsoft.com/office/drawing/2014/main" id="{72988494-DB6A-2561-9631-403F8D3E7080}"/>
              </a:ext>
            </a:extLst>
          </p:cNvPr>
          <p:cNvSpPr>
            <a:spLocks noGrp="1"/>
          </p:cNvSpPr>
          <p:nvPr>
            <p:ph type="sldNum" sz="quarter" idx="21"/>
          </p:nvPr>
        </p:nvSpPr>
        <p:spPr/>
        <p:txBody>
          <a:bodyPr/>
          <a:lstStyle/>
          <a:p>
            <a:fld id="{D5CDC59A-8C4B-3741-8921-09D2C8EE8BFB}" type="slidenum">
              <a:rPr lang="en-US" smtClean="0"/>
              <a:pPr/>
              <a:t>‹#›</a:t>
            </a:fld>
            <a:endParaRPr lang="en-US" dirty="0"/>
          </a:p>
        </p:txBody>
      </p:sp>
      <p:grpSp>
        <p:nvGrpSpPr>
          <p:cNvPr id="11" name="Group 5">
            <a:extLst>
              <a:ext uri="{FF2B5EF4-FFF2-40B4-BE49-F238E27FC236}">
                <a16:creationId xmlns:a16="http://schemas.microsoft.com/office/drawing/2014/main" id="{CF80237C-5FAF-C818-C0F3-279F80E20473}"/>
              </a:ext>
            </a:extLst>
          </p:cNvPr>
          <p:cNvGrpSpPr/>
          <p:nvPr userDrawn="1"/>
        </p:nvGrpSpPr>
        <p:grpSpPr>
          <a:xfrm>
            <a:off x="614080" y="6176962"/>
            <a:ext cx="2002511" cy="666969"/>
            <a:chOff x="614080" y="6176962"/>
            <a:chExt cx="2002511" cy="666969"/>
          </a:xfrm>
        </p:grpSpPr>
        <p:sp>
          <p:nvSpPr>
            <p:cNvPr id="12" name="Rectangle 6">
              <a:extLst>
                <a:ext uri="{FF2B5EF4-FFF2-40B4-BE49-F238E27FC236}">
                  <a16:creationId xmlns:a16="http://schemas.microsoft.com/office/drawing/2014/main" id="{9311F590-8685-6845-E8B0-B83553DDD6E4}"/>
                </a:ext>
              </a:extLst>
            </p:cNvPr>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3" name="Picture 7">
              <a:extLst>
                <a:ext uri="{FF2B5EF4-FFF2-40B4-BE49-F238E27FC236}">
                  <a16:creationId xmlns:a16="http://schemas.microsoft.com/office/drawing/2014/main" id="{52554D29-DA3E-CC05-07E4-861A2F594F7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extLst>
      <p:ext uri="{BB962C8B-B14F-4D97-AF65-F5344CB8AC3E}">
        <p14:creationId xmlns:p14="http://schemas.microsoft.com/office/powerpoint/2010/main" val="844937288"/>
      </p:ext>
    </p:extLst>
  </p:cSld>
  <p:clrMapOvr>
    <a:masterClrMapping/>
  </p:clrMapOvr>
  <p:extLst>
    <p:ext uri="{DCECCB84-F9BA-43D5-87BE-67443E8EF086}">
      <p15:sldGuideLst xmlns:p15="http://schemas.microsoft.com/office/powerpoint/2012/main">
        <p15:guide id="1" orient="horz" pos="3929">
          <p15:clr>
            <a:srgbClr val="F26B43"/>
          </p15:clr>
        </p15:guide>
        <p15:guide id="2" pos="483">
          <p15:clr>
            <a:srgbClr val="F26B43"/>
          </p15:clr>
        </p15:guide>
        <p15:guide id="3" pos="7197">
          <p15:clr>
            <a:srgbClr val="F26B43"/>
          </p15:clr>
        </p15:guide>
        <p15:guide id="4" pos="3840">
          <p15:clr>
            <a:srgbClr val="F26B43"/>
          </p15:clr>
        </p15:guide>
        <p15:guide id="5" orient="horz" pos="1139">
          <p15:clr>
            <a:srgbClr val="F26B43"/>
          </p15:clr>
        </p15:guide>
        <p15:guide id="6" orient="horz" pos="2546">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en-US" dirty="0"/>
              <a:t>Drag picture to placeholder or click icon to add</a:t>
            </a:r>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6219"/>
          <a:stretch/>
        </p:blipFill>
        <p:spPr>
          <a:xfrm>
            <a:off x="224837" y="6042074"/>
            <a:ext cx="3002866" cy="7553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a:t>9.11.2023</a:t>
            </a:r>
            <a:endParaRPr lang="en-US" dirty="0"/>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dirty="0"/>
          </a:p>
        </p:txBody>
      </p:sp>
      <p:pic>
        <p:nvPicPr>
          <p:cNvPr id="15" name="Picture 14" descr="ET_vesileima.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0.xml"/><Relationship Id="rId5" Type="http://schemas.openxmlformats.org/officeDocument/2006/relationships/image" Target="../media/image47.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image" Target="../media/image55.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notesSlide" Target="../notesSlides/notesSlide1.xml"/><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slideLayout" Target="../slideLayouts/slideLayout19.xml"/><Relationship Id="rId16" Type="http://schemas.openxmlformats.org/officeDocument/2006/relationships/image" Target="../media/image25.svg"/><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oleObject" Target="../embeddings/oleObject2.bin"/><Relationship Id="rId9" Type="http://schemas.openxmlformats.org/officeDocument/2006/relationships/image" Target="../media/image18.pn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710FFB-ACCD-4797-AAB6-ED49953B3017}"/>
              </a:ext>
            </a:extLst>
          </p:cNvPr>
          <p:cNvSpPr>
            <a:spLocks noGrp="1"/>
          </p:cNvSpPr>
          <p:nvPr>
            <p:ph type="ctrTitle"/>
          </p:nvPr>
        </p:nvSpPr>
        <p:spPr/>
        <p:txBody>
          <a:bodyPr/>
          <a:lstStyle/>
          <a:p>
            <a:r>
              <a:rPr lang="en-US" dirty="0"/>
              <a:t>District heating in Finland</a:t>
            </a:r>
            <a:br>
              <a:rPr lang="en-US" dirty="0"/>
            </a:br>
            <a:r>
              <a:rPr lang="en-US" dirty="0"/>
              <a:t>2022</a:t>
            </a:r>
          </a:p>
        </p:txBody>
      </p:sp>
    </p:spTree>
    <p:extLst>
      <p:ext uri="{BB962C8B-B14F-4D97-AF65-F5344CB8AC3E}">
        <p14:creationId xmlns:p14="http://schemas.microsoft.com/office/powerpoint/2010/main" val="201263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576F36-56F4-4671-B810-257EDE0175BB}"/>
              </a:ext>
            </a:extLst>
          </p:cNvPr>
          <p:cNvSpPr>
            <a:spLocks noGrp="1"/>
          </p:cNvSpPr>
          <p:nvPr>
            <p:ph type="title"/>
          </p:nvPr>
        </p:nvSpPr>
        <p:spPr>
          <a:xfrm>
            <a:off x="614081" y="365126"/>
            <a:ext cx="9478683" cy="1199724"/>
          </a:xfrm>
        </p:spPr>
        <p:txBody>
          <a:bodyPr>
            <a:normAutofit/>
          </a:bodyPr>
          <a:lstStyle/>
          <a:p>
            <a:r>
              <a:rPr lang="en-US" sz="3600" dirty="0"/>
              <a:t>District heat supply and the share of cogeneration</a:t>
            </a:r>
            <a:endParaRPr lang="en-US" sz="3200" dirty="0"/>
          </a:p>
        </p:txBody>
      </p:sp>
      <p:sp>
        <p:nvSpPr>
          <p:cNvPr id="6" name="Dian numeron paikkamerkki 5">
            <a:extLst>
              <a:ext uri="{FF2B5EF4-FFF2-40B4-BE49-F238E27FC236}">
                <a16:creationId xmlns:a16="http://schemas.microsoft.com/office/drawing/2014/main" id="{C1FD0643-A21D-4F59-B4AA-13DCFCE36ABD}"/>
              </a:ext>
            </a:extLst>
          </p:cNvPr>
          <p:cNvSpPr>
            <a:spLocks noGrp="1"/>
          </p:cNvSpPr>
          <p:nvPr>
            <p:ph type="sldNum" sz="quarter" idx="12"/>
          </p:nvPr>
        </p:nvSpPr>
        <p:spPr/>
        <p:txBody>
          <a:bodyPr/>
          <a:lstStyle/>
          <a:p>
            <a:fld id="{D5CDC59A-8C4B-3741-8921-09D2C8EE8BFB}" type="slidenum">
              <a:rPr lang="en-US" smtClean="0"/>
              <a:t>10</a:t>
            </a:fld>
            <a:endParaRPr lang="en-US"/>
          </a:p>
        </p:txBody>
      </p:sp>
      <p:sp>
        <p:nvSpPr>
          <p:cNvPr id="3" name="Päivämäärän paikkamerkki 2">
            <a:extLst>
              <a:ext uri="{FF2B5EF4-FFF2-40B4-BE49-F238E27FC236}">
                <a16:creationId xmlns:a16="http://schemas.microsoft.com/office/drawing/2014/main" id="{043BD0B4-75E4-43BB-BFCD-7D7DFB816832}"/>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29E626C4-6DD3-4A4E-8C7F-4DF6C369E03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08831" y="1669310"/>
            <a:ext cx="7789661" cy="4686272"/>
          </a:xfrm>
          <a:prstGeom prst="rect">
            <a:avLst/>
          </a:prstGeom>
        </p:spPr>
      </p:pic>
    </p:spTree>
    <p:extLst>
      <p:ext uri="{BB962C8B-B14F-4D97-AF65-F5344CB8AC3E}">
        <p14:creationId xmlns:p14="http://schemas.microsoft.com/office/powerpoint/2010/main" val="7991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032B560-5E2A-4D7D-BE02-F06B717C329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54248" y="1123594"/>
            <a:ext cx="8014763" cy="5230946"/>
          </a:xfrm>
          <a:prstGeom prst="rect">
            <a:avLst/>
          </a:prstGeom>
        </p:spPr>
      </p:pic>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p:txBody>
          <a:bodyPr>
            <a:normAutofit/>
          </a:bodyPr>
          <a:lstStyle/>
          <a:p>
            <a:r>
              <a:rPr lang="en-US" sz="3600" dirty="0"/>
              <a:t>District heat supply as well as the fuels used for DH and cogeneration</a:t>
            </a:r>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11</a:t>
            </a:fld>
            <a:endParaRPr lang="en-US"/>
          </a:p>
        </p:txBody>
      </p:sp>
      <p:graphicFrame>
        <p:nvGraphicFramePr>
          <p:cNvPr id="11" name="Taulukko 10">
            <a:extLst>
              <a:ext uri="{FF2B5EF4-FFF2-40B4-BE49-F238E27FC236}">
                <a16:creationId xmlns:a16="http://schemas.microsoft.com/office/drawing/2014/main" id="{7115F23E-8C1C-4ACB-9DE1-97F06B9234DE}"/>
              </a:ext>
            </a:extLst>
          </p:cNvPr>
          <p:cNvGraphicFramePr>
            <a:graphicFrameLocks noGrp="1"/>
          </p:cNvGraphicFramePr>
          <p:nvPr>
            <p:extLst>
              <p:ext uri="{D42A27DB-BD31-4B8C-83A1-F6EECF244321}">
                <p14:modId xmlns:p14="http://schemas.microsoft.com/office/powerpoint/2010/main" val="4287017696"/>
              </p:ext>
            </p:extLst>
          </p:nvPr>
        </p:nvGraphicFramePr>
        <p:xfrm>
          <a:off x="8201320" y="2684012"/>
          <a:ext cx="3757950" cy="3122901"/>
        </p:xfrm>
        <a:graphic>
          <a:graphicData uri="http://schemas.openxmlformats.org/drawingml/2006/table">
            <a:tbl>
              <a:tblPr firstRow="1" bandRow="1">
                <a:tableStyleId>{5C22544A-7EE6-4342-B048-85BDC9FD1C3A}</a:tableStyleId>
              </a:tblPr>
              <a:tblGrid>
                <a:gridCol w="2890529">
                  <a:extLst>
                    <a:ext uri="{9D8B030D-6E8A-4147-A177-3AD203B41FA5}">
                      <a16:colId xmlns:a16="http://schemas.microsoft.com/office/drawing/2014/main" val="1304246720"/>
                    </a:ext>
                  </a:extLst>
                </a:gridCol>
                <a:gridCol w="867421">
                  <a:extLst>
                    <a:ext uri="{9D8B030D-6E8A-4147-A177-3AD203B41FA5}">
                      <a16:colId xmlns:a16="http://schemas.microsoft.com/office/drawing/2014/main" val="3487307987"/>
                    </a:ext>
                  </a:extLst>
                </a:gridCol>
              </a:tblGrid>
              <a:tr h="512557">
                <a:tc>
                  <a:txBody>
                    <a:bodyPr/>
                    <a:lstStyle/>
                    <a:p>
                      <a:pPr algn="ctr"/>
                      <a:r>
                        <a:rPr lang="en-US" sz="1200" baseline="0" noProof="0" dirty="0"/>
                        <a:t>Total</a:t>
                      </a:r>
                      <a:r>
                        <a:rPr lang="fi-FI" sz="1200" baseline="0" dirty="0"/>
                        <a:t> </a:t>
                      </a:r>
                      <a:r>
                        <a:rPr lang="en-US" sz="1200" baseline="0" noProof="0" dirty="0"/>
                        <a:t>district</a:t>
                      </a:r>
                      <a:r>
                        <a:rPr lang="fi-FI" sz="1200" baseline="0" dirty="0"/>
                        <a:t> </a:t>
                      </a:r>
                      <a:r>
                        <a:rPr lang="en-US" sz="1200" baseline="0" noProof="0" dirty="0"/>
                        <a:t>heat</a:t>
                      </a:r>
                      <a:r>
                        <a:rPr lang="fi-FI" sz="1200" baseline="0" dirty="0"/>
                        <a:t> </a:t>
                      </a:r>
                      <a:r>
                        <a:rPr lang="en-US" sz="1200" baseline="0" noProof="0" dirty="0"/>
                        <a:t>supply</a:t>
                      </a:r>
                    </a:p>
                  </a:txBody>
                  <a:tcPr anchor="ctr"/>
                </a:tc>
                <a:tc>
                  <a:txBody>
                    <a:bodyPr/>
                    <a:lstStyle/>
                    <a:p>
                      <a:r>
                        <a:rPr lang="fi-FI" sz="1200" b="1" kern="1200" dirty="0">
                          <a:solidFill>
                            <a:schemeClr val="lt1"/>
                          </a:solidFill>
                          <a:latin typeface="+mn-lt"/>
                          <a:ea typeface="+mn-ea"/>
                          <a:cs typeface="+mn-cs"/>
                        </a:rPr>
                        <a:t>36,9 TWh</a:t>
                      </a:r>
                    </a:p>
                  </a:txBody>
                  <a:tcPr anchor="ctr"/>
                </a:tc>
                <a:extLst>
                  <a:ext uri="{0D108BD9-81ED-4DB2-BD59-A6C34878D82A}">
                    <a16:rowId xmlns:a16="http://schemas.microsoft.com/office/drawing/2014/main" val="4120852302"/>
                  </a:ext>
                </a:extLst>
              </a:tr>
              <a:tr h="512557">
                <a:tc>
                  <a:txBody>
                    <a:bodyPr/>
                    <a:lstStyle/>
                    <a:p>
                      <a:r>
                        <a:rPr lang="en-US" sz="1200" baseline="0" noProof="0" dirty="0"/>
                        <a:t>District heat production by fuels</a:t>
                      </a:r>
                    </a:p>
                  </a:txBody>
                  <a:tcPr anchor="ctr"/>
                </a:tc>
                <a:tc>
                  <a:txBody>
                    <a:bodyPr/>
                    <a:lstStyle/>
                    <a:p>
                      <a:r>
                        <a:rPr lang="fi-FI" sz="1200" kern="1200" dirty="0">
                          <a:solidFill>
                            <a:schemeClr val="dk1"/>
                          </a:solidFill>
                          <a:latin typeface="+mn-lt"/>
                          <a:ea typeface="+mn-ea"/>
                          <a:cs typeface="+mn-cs"/>
                        </a:rPr>
                        <a:t>31,8 </a:t>
                      </a:r>
                      <a:r>
                        <a:rPr lang="fi-FI" sz="1200" kern="1200" dirty="0" err="1">
                          <a:solidFill>
                            <a:schemeClr val="dk1"/>
                          </a:solidFill>
                          <a:latin typeface="+mn-lt"/>
                          <a:ea typeface="+mn-ea"/>
                          <a:cs typeface="+mn-cs"/>
                        </a:rPr>
                        <a:t>TWh</a:t>
                      </a:r>
                      <a:endParaRPr lang="fi-FI" sz="1200" kern="1200" dirty="0">
                        <a:solidFill>
                          <a:schemeClr val="dk1"/>
                        </a:solidFill>
                        <a:latin typeface="+mn-lt"/>
                        <a:ea typeface="+mn-ea"/>
                        <a:cs typeface="+mn-cs"/>
                      </a:endParaRPr>
                    </a:p>
                  </a:txBody>
                  <a:tcPr anchor="ctr"/>
                </a:tc>
                <a:extLst>
                  <a:ext uri="{0D108BD9-81ED-4DB2-BD59-A6C34878D82A}">
                    <a16:rowId xmlns:a16="http://schemas.microsoft.com/office/drawing/2014/main" val="1661665066"/>
                  </a:ext>
                </a:extLst>
              </a:tr>
              <a:tr h="792615">
                <a:tc>
                  <a:txBody>
                    <a:bodyPr/>
                    <a:lstStyle/>
                    <a:p>
                      <a:r>
                        <a:rPr lang="en-US" sz="1200" baseline="0" noProof="0" dirty="0"/>
                        <a:t>Net production of electricity in CHP production</a:t>
                      </a:r>
                    </a:p>
                  </a:txBody>
                  <a:tcPr anchor="ctr"/>
                </a:tc>
                <a:tc>
                  <a:txBody>
                    <a:bodyPr/>
                    <a:lstStyle/>
                    <a:p>
                      <a:r>
                        <a:rPr lang="fi-FI" sz="1200" kern="1200" dirty="0">
                          <a:solidFill>
                            <a:schemeClr val="dk1"/>
                          </a:solidFill>
                          <a:latin typeface="+mn-lt"/>
                          <a:ea typeface="+mn-ea"/>
                          <a:cs typeface="+mn-cs"/>
                        </a:rPr>
                        <a:t>8,1 TWh</a:t>
                      </a:r>
                    </a:p>
                  </a:txBody>
                  <a:tcPr anchor="ctr"/>
                </a:tc>
                <a:extLst>
                  <a:ext uri="{0D108BD9-81ED-4DB2-BD59-A6C34878D82A}">
                    <a16:rowId xmlns:a16="http://schemas.microsoft.com/office/drawing/2014/main" val="1002093322"/>
                  </a:ext>
                </a:extLst>
              </a:tr>
              <a:tr h="512557">
                <a:tc>
                  <a:txBody>
                    <a:bodyPr/>
                    <a:lstStyle/>
                    <a:p>
                      <a:r>
                        <a:rPr lang="en-US" sz="1200" baseline="0" noProof="0" dirty="0"/>
                        <a:t>Fuel energy consumed</a:t>
                      </a:r>
                    </a:p>
                  </a:txBody>
                  <a:tcPr anchor="ctr"/>
                </a:tc>
                <a:tc>
                  <a:txBody>
                    <a:bodyPr/>
                    <a:lstStyle/>
                    <a:p>
                      <a:r>
                        <a:rPr lang="fi-FI" sz="1200" kern="1200" dirty="0">
                          <a:solidFill>
                            <a:schemeClr val="dk1"/>
                          </a:solidFill>
                          <a:latin typeface="+mn-lt"/>
                          <a:ea typeface="+mn-ea"/>
                          <a:cs typeface="+mn-cs"/>
                        </a:rPr>
                        <a:t>48,6 TWh</a:t>
                      </a:r>
                    </a:p>
                  </a:txBody>
                  <a:tcPr anchor="ctr"/>
                </a:tc>
                <a:extLst>
                  <a:ext uri="{0D108BD9-81ED-4DB2-BD59-A6C34878D82A}">
                    <a16:rowId xmlns:a16="http://schemas.microsoft.com/office/drawing/2014/main" val="2858612897"/>
                  </a:ext>
                </a:extLst>
              </a:tr>
              <a:tr h="792615">
                <a:tc>
                  <a:txBody>
                    <a:bodyPr/>
                    <a:lstStyle/>
                    <a:p>
                      <a:r>
                        <a:rPr lang="en-US" sz="1200" baseline="0" noProof="0" dirty="0"/>
                        <a:t>Heat recovery and heat produced by heat pumps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dk1"/>
                          </a:solidFill>
                          <a:latin typeface="+mn-lt"/>
                          <a:ea typeface="+mn-ea"/>
                          <a:cs typeface="+mn-cs"/>
                        </a:rPr>
                        <a:t>4,9 TWh</a:t>
                      </a:r>
                    </a:p>
                  </a:txBody>
                  <a:tcPr anchor="ctr"/>
                </a:tc>
                <a:extLst>
                  <a:ext uri="{0D108BD9-81ED-4DB2-BD59-A6C34878D82A}">
                    <a16:rowId xmlns:a16="http://schemas.microsoft.com/office/drawing/2014/main" val="1049239371"/>
                  </a:ext>
                </a:extLst>
              </a:tr>
            </a:tbl>
          </a:graphicData>
        </a:graphic>
      </p:graphicFrame>
      <p:sp>
        <p:nvSpPr>
          <p:cNvPr id="3" name="Päivämäärän paikkamerkki 2">
            <a:extLst>
              <a:ext uri="{FF2B5EF4-FFF2-40B4-BE49-F238E27FC236}">
                <a16:creationId xmlns:a16="http://schemas.microsoft.com/office/drawing/2014/main" id="{3E23754E-699C-4E78-891D-7A02F2EDCAA1}"/>
              </a:ext>
            </a:extLst>
          </p:cNvPr>
          <p:cNvSpPr>
            <a:spLocks noGrp="1"/>
          </p:cNvSpPr>
          <p:nvPr>
            <p:ph type="dt" sz="half" idx="10"/>
          </p:nvPr>
        </p:nvSpPr>
        <p:spPr/>
        <p:txBody>
          <a:bodyPr/>
          <a:lstStyle/>
          <a:p>
            <a:r>
              <a:rPr lang="fi-FI"/>
              <a:t>9.11.2023</a:t>
            </a:r>
            <a:endParaRPr lang="en-US" dirty="0"/>
          </a:p>
        </p:txBody>
      </p:sp>
    </p:spTree>
    <p:extLst>
      <p:ext uri="{BB962C8B-B14F-4D97-AF65-F5344CB8AC3E}">
        <p14:creationId xmlns:p14="http://schemas.microsoft.com/office/powerpoint/2010/main" val="1459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F9E9C6-8010-4AC4-ADA7-421FECB0ED33}"/>
              </a:ext>
            </a:extLst>
          </p:cNvPr>
          <p:cNvSpPr>
            <a:spLocks noGrp="1"/>
          </p:cNvSpPr>
          <p:nvPr>
            <p:ph type="title"/>
          </p:nvPr>
        </p:nvSpPr>
        <p:spPr>
          <a:xfrm>
            <a:off x="614081" y="365125"/>
            <a:ext cx="8004818" cy="911221"/>
          </a:xfrm>
        </p:spPr>
        <p:txBody>
          <a:bodyPr>
            <a:noAutofit/>
          </a:bodyPr>
          <a:lstStyle/>
          <a:p>
            <a:r>
              <a:rPr lang="en-US" sz="3600" dirty="0"/>
              <a:t>Energy sources for district heat</a:t>
            </a:r>
            <a:br>
              <a:rPr lang="en-US" sz="3600" dirty="0"/>
            </a:br>
            <a:r>
              <a:rPr lang="en-US" sz="3600" dirty="0"/>
              <a:t>supply in 2022 by fuel category</a:t>
            </a:r>
          </a:p>
        </p:txBody>
      </p:sp>
      <p:sp>
        <p:nvSpPr>
          <p:cNvPr id="7" name="Dian numeron paikkamerkki 6">
            <a:extLst>
              <a:ext uri="{FF2B5EF4-FFF2-40B4-BE49-F238E27FC236}">
                <a16:creationId xmlns:a16="http://schemas.microsoft.com/office/drawing/2014/main" id="{F5D6C049-2558-48CB-8CD1-C27A1E421B34}"/>
              </a:ext>
            </a:extLst>
          </p:cNvPr>
          <p:cNvSpPr>
            <a:spLocks noGrp="1"/>
          </p:cNvSpPr>
          <p:nvPr>
            <p:ph type="sldNum" sz="quarter" idx="12"/>
          </p:nvPr>
        </p:nvSpPr>
        <p:spPr/>
        <p:txBody>
          <a:bodyPr/>
          <a:lstStyle/>
          <a:p>
            <a:fld id="{D5CDC59A-8C4B-3741-8921-09D2C8EE8BFB}" type="slidenum">
              <a:rPr lang="en-US" smtClean="0"/>
              <a:t>12</a:t>
            </a:fld>
            <a:endParaRPr lang="en-US"/>
          </a:p>
        </p:txBody>
      </p:sp>
      <p:sp>
        <p:nvSpPr>
          <p:cNvPr id="13" name="Tekstiruutu 12">
            <a:extLst>
              <a:ext uri="{FF2B5EF4-FFF2-40B4-BE49-F238E27FC236}">
                <a16:creationId xmlns:a16="http://schemas.microsoft.com/office/drawing/2014/main" id="{3F8AC6C0-DAEE-4310-B80F-CE2AFEE53F6E}"/>
              </a:ext>
            </a:extLst>
          </p:cNvPr>
          <p:cNvSpPr txBox="1"/>
          <p:nvPr/>
        </p:nvSpPr>
        <p:spPr>
          <a:xfrm>
            <a:off x="6364943" y="3893677"/>
            <a:ext cx="4417734"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65000"/>
                    <a:lumOff val="35000"/>
                  </a:schemeClr>
                </a:solidFill>
              </a:rPr>
              <a:t>Waste category includes municipal waste, recovered fuels, demolition wood, impregnated wood, plastic waste and hazardous waste. </a:t>
            </a:r>
          </a:p>
          <a:p>
            <a:pPr marL="742950" lvl="1" indent="-285750">
              <a:buFont typeface="Arial" panose="020B0604020202020204" pitchFamily="34" charset="0"/>
              <a:buChar char="•"/>
            </a:pPr>
            <a:r>
              <a:rPr lang="en-US" sz="1600" dirty="0">
                <a:solidFill>
                  <a:schemeClr val="tx1">
                    <a:lumMod val="65000"/>
                    <a:lumOff val="35000"/>
                  </a:schemeClr>
                </a:solidFill>
              </a:rPr>
              <a:t>Bio share of waste is 54 % and fossil share 46 %. </a:t>
            </a:r>
          </a:p>
          <a:p>
            <a:pPr marL="285750" indent="-285750">
              <a:buFont typeface="Arial" panose="020B0604020202020204" pitchFamily="34" charset="0"/>
              <a:buChar char="•"/>
            </a:pPr>
            <a:r>
              <a:rPr lang="en-US" sz="1600" dirty="0">
                <a:solidFill>
                  <a:schemeClr val="tx1">
                    <a:lumMod val="65000"/>
                    <a:lumOff val="35000"/>
                  </a:schemeClr>
                </a:solidFill>
              </a:rPr>
              <a:t>Other biofuels: other biofuels and mixed fuels</a:t>
            </a:r>
          </a:p>
          <a:p>
            <a:pPr marL="285750" indent="-285750">
              <a:buFont typeface="Arial" panose="020B0604020202020204" pitchFamily="34" charset="0"/>
              <a:buChar char="•"/>
            </a:pPr>
            <a:r>
              <a:rPr lang="en-US" sz="1600" dirty="0">
                <a:solidFill>
                  <a:schemeClr val="tx1">
                    <a:lumMod val="65000"/>
                    <a:lumOff val="35000"/>
                  </a:schemeClr>
                </a:solidFill>
              </a:rPr>
              <a:t>Others: electricity, steam, hydrogen</a:t>
            </a:r>
          </a:p>
        </p:txBody>
      </p:sp>
      <p:sp>
        <p:nvSpPr>
          <p:cNvPr id="3" name="Päivämäärän paikkamerkki 2">
            <a:extLst>
              <a:ext uri="{FF2B5EF4-FFF2-40B4-BE49-F238E27FC236}">
                <a16:creationId xmlns:a16="http://schemas.microsoft.com/office/drawing/2014/main" id="{376500EA-36DE-4D4D-AC1B-5DFC625D9C29}"/>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CECF62B0-6847-4EC5-9A27-86F84F3897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0258" y="1431005"/>
            <a:ext cx="7542417" cy="4925345"/>
          </a:xfrm>
          <a:prstGeom prst="rect">
            <a:avLst/>
          </a:prstGeom>
        </p:spPr>
      </p:pic>
    </p:spTree>
    <p:extLst>
      <p:ext uri="{BB962C8B-B14F-4D97-AF65-F5344CB8AC3E}">
        <p14:creationId xmlns:p14="http://schemas.microsoft.com/office/powerpoint/2010/main" val="176611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F9E9C6-8010-4AC4-ADA7-421FECB0ED33}"/>
              </a:ext>
            </a:extLst>
          </p:cNvPr>
          <p:cNvSpPr>
            <a:spLocks noGrp="1"/>
          </p:cNvSpPr>
          <p:nvPr>
            <p:ph type="title"/>
          </p:nvPr>
        </p:nvSpPr>
        <p:spPr>
          <a:xfrm>
            <a:off x="614081" y="365125"/>
            <a:ext cx="6310161" cy="911221"/>
          </a:xfrm>
        </p:spPr>
        <p:txBody>
          <a:bodyPr>
            <a:noAutofit/>
          </a:bodyPr>
          <a:lstStyle/>
          <a:p>
            <a:r>
              <a:rPr lang="en-US" sz="3600" dirty="0"/>
              <a:t>Energy sources for district heat</a:t>
            </a:r>
            <a:br>
              <a:rPr lang="en-US" sz="3600" dirty="0"/>
            </a:br>
            <a:r>
              <a:rPr lang="en-US" sz="3600" dirty="0"/>
              <a:t>supply in 2022</a:t>
            </a:r>
          </a:p>
        </p:txBody>
      </p:sp>
      <p:sp>
        <p:nvSpPr>
          <p:cNvPr id="7" name="Dian numeron paikkamerkki 6">
            <a:extLst>
              <a:ext uri="{FF2B5EF4-FFF2-40B4-BE49-F238E27FC236}">
                <a16:creationId xmlns:a16="http://schemas.microsoft.com/office/drawing/2014/main" id="{F5D6C049-2558-48CB-8CD1-C27A1E421B34}"/>
              </a:ext>
            </a:extLst>
          </p:cNvPr>
          <p:cNvSpPr>
            <a:spLocks noGrp="1"/>
          </p:cNvSpPr>
          <p:nvPr>
            <p:ph type="sldNum" sz="quarter" idx="12"/>
          </p:nvPr>
        </p:nvSpPr>
        <p:spPr/>
        <p:txBody>
          <a:bodyPr/>
          <a:lstStyle/>
          <a:p>
            <a:fld id="{D5CDC59A-8C4B-3741-8921-09D2C8EE8BFB}" type="slidenum">
              <a:rPr lang="en-US" smtClean="0"/>
              <a:t>13</a:t>
            </a:fld>
            <a:endParaRPr lang="en-US"/>
          </a:p>
        </p:txBody>
      </p:sp>
      <p:sp>
        <p:nvSpPr>
          <p:cNvPr id="4" name="Sisällön paikkamerkki 3">
            <a:extLst>
              <a:ext uri="{FF2B5EF4-FFF2-40B4-BE49-F238E27FC236}">
                <a16:creationId xmlns:a16="http://schemas.microsoft.com/office/drawing/2014/main" id="{BA69EDD1-4D2E-46B7-B78C-9BD742089CE2}"/>
              </a:ext>
            </a:extLst>
          </p:cNvPr>
          <p:cNvSpPr>
            <a:spLocks noGrp="1"/>
          </p:cNvSpPr>
          <p:nvPr>
            <p:ph sz="half" idx="4294967295"/>
          </p:nvPr>
        </p:nvSpPr>
        <p:spPr>
          <a:xfrm>
            <a:off x="6364943" y="1364092"/>
            <a:ext cx="5578475" cy="2598737"/>
          </a:xfrm>
        </p:spPr>
        <p:txBody>
          <a:bodyPr/>
          <a:lstStyle/>
          <a:p>
            <a:pPr marL="0" indent="0">
              <a:buNone/>
            </a:pPr>
            <a:endParaRPr lang="en-US" dirty="0"/>
          </a:p>
          <a:p>
            <a:r>
              <a:rPr lang="en-US" dirty="0"/>
              <a:t>Carbon neutral: </a:t>
            </a:r>
            <a:r>
              <a:rPr lang="fi-FI" dirty="0"/>
              <a:t>61</a:t>
            </a:r>
            <a:r>
              <a:rPr lang="en-US" dirty="0"/>
              <a:t> %</a:t>
            </a:r>
            <a:endParaRPr lang="en-US" sz="1600" dirty="0"/>
          </a:p>
          <a:p>
            <a:pPr lvl="1">
              <a:buFont typeface="Courier New" panose="02070309020205020404" pitchFamily="49" charset="0"/>
              <a:buChar char="o"/>
            </a:pPr>
            <a:r>
              <a:rPr lang="en-US" dirty="0"/>
              <a:t>Renewables + Heat recovery</a:t>
            </a:r>
          </a:p>
          <a:p>
            <a:r>
              <a:rPr lang="en-US" dirty="0"/>
              <a:t>Domestic</a:t>
            </a:r>
            <a:r>
              <a:rPr lang="en-US" baseline="30000" dirty="0"/>
              <a:t>*</a:t>
            </a:r>
            <a:r>
              <a:rPr lang="en-US" dirty="0"/>
              <a:t>: 76 %</a:t>
            </a:r>
            <a:endParaRPr lang="en-US" sz="1600" dirty="0"/>
          </a:p>
          <a:p>
            <a:pPr lvl="1">
              <a:buFont typeface="Courier New" panose="02070309020205020404" pitchFamily="49" charset="0"/>
              <a:buChar char="o"/>
            </a:pPr>
            <a:r>
              <a:rPr lang="en-US" dirty="0"/>
              <a:t>Carbon neutral + Peat + share from ”Others”</a:t>
            </a:r>
          </a:p>
          <a:p>
            <a:pPr>
              <a:buFont typeface="Arial" panose="020B0604020202020204" pitchFamily="34" charset="0"/>
              <a:buChar char="•"/>
            </a:pPr>
            <a:r>
              <a:rPr lang="en-US" dirty="0"/>
              <a:t>Share of imported fossil fuels in district heat supply    24 %</a:t>
            </a: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
        <p:nvSpPr>
          <p:cNvPr id="13" name="Tekstiruutu 12">
            <a:extLst>
              <a:ext uri="{FF2B5EF4-FFF2-40B4-BE49-F238E27FC236}">
                <a16:creationId xmlns:a16="http://schemas.microsoft.com/office/drawing/2014/main" id="{3F8AC6C0-DAEE-4310-B80F-CE2AFEE53F6E}"/>
              </a:ext>
            </a:extLst>
          </p:cNvPr>
          <p:cNvSpPr txBox="1"/>
          <p:nvPr/>
        </p:nvSpPr>
        <p:spPr>
          <a:xfrm>
            <a:off x="6364943" y="4170367"/>
            <a:ext cx="557784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65000"/>
                    <a:lumOff val="35000"/>
                  </a:schemeClr>
                </a:solidFill>
              </a:rPr>
              <a:t>Heat recovery: Heat energy which would be wasted otherwise, e.g. from the sewage, flue gases or from the district cooling return water</a:t>
            </a:r>
          </a:p>
          <a:p>
            <a:pPr marL="285750" indent="-285750">
              <a:buFont typeface="Arial" panose="020B0604020202020204" pitchFamily="34" charset="0"/>
              <a:buChar char="•"/>
            </a:pPr>
            <a:r>
              <a:rPr lang="en-US" sz="1400" dirty="0">
                <a:solidFill>
                  <a:schemeClr val="tx1">
                    <a:lumMod val="65000"/>
                    <a:lumOff val="35000"/>
                  </a:schemeClr>
                </a:solidFill>
              </a:rPr>
              <a:t>Other biofuels: Biodegradable share of the municipal and industrial waste and other bio-based fuels</a:t>
            </a:r>
          </a:p>
          <a:p>
            <a:pPr marL="285750" indent="-285750">
              <a:buFont typeface="Arial" panose="020B0604020202020204" pitchFamily="34" charset="0"/>
              <a:buChar char="•"/>
            </a:pPr>
            <a:r>
              <a:rPr lang="en-US" sz="1400" dirty="0">
                <a:solidFill>
                  <a:schemeClr val="tx1">
                    <a:lumMod val="65000"/>
                    <a:lumOff val="35000"/>
                  </a:schemeClr>
                </a:solidFill>
              </a:rPr>
              <a:t>Others: Non-biodegradable share of municipal and mixed waste, plastic and hazardous waste, electricity, steam, hydrogen</a:t>
            </a:r>
          </a:p>
          <a:p>
            <a:pPr marL="285750" indent="-285750">
              <a:buFont typeface="Arial" panose="020B0604020202020204" pitchFamily="34" charset="0"/>
              <a:buChar char="•"/>
            </a:pPr>
            <a:endParaRPr lang="en-US" sz="1400" dirty="0">
              <a:solidFill>
                <a:schemeClr val="tx1">
                  <a:lumMod val="65000"/>
                  <a:lumOff val="35000"/>
                </a:schemeClr>
              </a:solidFill>
            </a:endParaRPr>
          </a:p>
          <a:p>
            <a:r>
              <a:rPr lang="en-US" sz="1400" dirty="0">
                <a:solidFill>
                  <a:schemeClr val="tx1">
                    <a:lumMod val="65000"/>
                    <a:lumOff val="35000"/>
                  </a:schemeClr>
                </a:solidFill>
              </a:rPr>
              <a:t>* = All biomass is considered domestic. From ”Others” all waste, steam, hydrogen and 85 % of electricity are considered domestic.</a:t>
            </a:r>
          </a:p>
        </p:txBody>
      </p:sp>
      <p:sp>
        <p:nvSpPr>
          <p:cNvPr id="3" name="Päivämäärän paikkamerkki 2">
            <a:extLst>
              <a:ext uri="{FF2B5EF4-FFF2-40B4-BE49-F238E27FC236}">
                <a16:creationId xmlns:a16="http://schemas.microsoft.com/office/drawing/2014/main" id="{376500EA-36DE-4D4D-AC1B-5DFC625D9C29}"/>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CECF62B0-6847-4EC5-9A27-86F84F3897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2311" y="1431005"/>
            <a:ext cx="7546523" cy="4925344"/>
          </a:xfrm>
          <a:prstGeom prst="rect">
            <a:avLst/>
          </a:prstGeom>
        </p:spPr>
      </p:pic>
    </p:spTree>
    <p:extLst>
      <p:ext uri="{BB962C8B-B14F-4D97-AF65-F5344CB8AC3E}">
        <p14:creationId xmlns:p14="http://schemas.microsoft.com/office/powerpoint/2010/main" val="272183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4CD7F1-9F98-4163-A724-415E50D8A85A}"/>
              </a:ext>
            </a:extLst>
          </p:cNvPr>
          <p:cNvSpPr>
            <a:spLocks noGrp="1"/>
          </p:cNvSpPr>
          <p:nvPr>
            <p:ph type="title"/>
          </p:nvPr>
        </p:nvSpPr>
        <p:spPr>
          <a:xfrm>
            <a:off x="614081" y="255069"/>
            <a:ext cx="6161743" cy="1124781"/>
          </a:xfrm>
        </p:spPr>
        <p:txBody>
          <a:bodyPr>
            <a:normAutofit/>
          </a:bodyPr>
          <a:lstStyle/>
          <a:p>
            <a:r>
              <a:rPr lang="en-US" sz="3600" dirty="0"/>
              <a:t>Energy sources for separate</a:t>
            </a:r>
            <a:br>
              <a:rPr lang="en-US" sz="3600" dirty="0"/>
            </a:br>
            <a:r>
              <a:rPr lang="en-US" sz="3600" dirty="0"/>
              <a:t>DH production in 2022</a:t>
            </a:r>
          </a:p>
        </p:txBody>
      </p:sp>
      <p:sp>
        <p:nvSpPr>
          <p:cNvPr id="7" name="Dian numeron paikkamerkki 6">
            <a:extLst>
              <a:ext uri="{FF2B5EF4-FFF2-40B4-BE49-F238E27FC236}">
                <a16:creationId xmlns:a16="http://schemas.microsoft.com/office/drawing/2014/main" id="{7FBCC101-9A1F-4EB2-A5F2-A4EC6E6E7789}"/>
              </a:ext>
            </a:extLst>
          </p:cNvPr>
          <p:cNvSpPr>
            <a:spLocks noGrp="1"/>
          </p:cNvSpPr>
          <p:nvPr>
            <p:ph type="sldNum" sz="quarter" idx="12"/>
          </p:nvPr>
        </p:nvSpPr>
        <p:spPr/>
        <p:txBody>
          <a:bodyPr/>
          <a:lstStyle/>
          <a:p>
            <a:fld id="{D5CDC59A-8C4B-3741-8921-09D2C8EE8BFB}" type="slidenum">
              <a:rPr lang="en-US" smtClean="0"/>
              <a:t>14</a:t>
            </a:fld>
            <a:endParaRPr lang="en-US"/>
          </a:p>
        </p:txBody>
      </p:sp>
      <p:sp>
        <p:nvSpPr>
          <p:cNvPr id="4" name="Sisällön paikkamerkki 3">
            <a:extLst>
              <a:ext uri="{FF2B5EF4-FFF2-40B4-BE49-F238E27FC236}">
                <a16:creationId xmlns:a16="http://schemas.microsoft.com/office/drawing/2014/main" id="{54BC3F76-7CBD-48DB-B7F9-FC2019187B30}"/>
              </a:ext>
            </a:extLst>
          </p:cNvPr>
          <p:cNvSpPr>
            <a:spLocks noGrp="1"/>
          </p:cNvSpPr>
          <p:nvPr>
            <p:ph sz="half" idx="4294967295"/>
          </p:nvPr>
        </p:nvSpPr>
        <p:spPr>
          <a:xfrm>
            <a:off x="6364943" y="1316038"/>
            <a:ext cx="5734050" cy="2963862"/>
          </a:xfrm>
        </p:spPr>
        <p:txBody>
          <a:bodyPr/>
          <a:lstStyle/>
          <a:p>
            <a:pPr marL="0" indent="0">
              <a:buNone/>
            </a:pPr>
            <a:endParaRPr lang="en-US" dirty="0"/>
          </a:p>
          <a:p>
            <a:r>
              <a:rPr lang="en-US" dirty="0"/>
              <a:t>Carbon neutral: </a:t>
            </a:r>
            <a:r>
              <a:rPr lang="fi-FI" dirty="0"/>
              <a:t>73</a:t>
            </a:r>
            <a:r>
              <a:rPr lang="en-US" dirty="0"/>
              <a:t> %</a:t>
            </a:r>
          </a:p>
          <a:p>
            <a:pPr lvl="1">
              <a:buFont typeface="Courier New" panose="02070309020205020404" pitchFamily="49" charset="0"/>
              <a:buChar char="o"/>
            </a:pPr>
            <a:r>
              <a:rPr lang="en-US" dirty="0"/>
              <a:t>Renewables + Heat recovery</a:t>
            </a:r>
          </a:p>
          <a:p>
            <a:r>
              <a:rPr lang="en-US" dirty="0"/>
              <a:t>Domestic</a:t>
            </a:r>
            <a:r>
              <a:rPr lang="en-US" baseline="30000" dirty="0"/>
              <a:t>*</a:t>
            </a:r>
            <a:r>
              <a:rPr lang="en-US" dirty="0"/>
              <a:t>: </a:t>
            </a:r>
            <a:r>
              <a:rPr lang="fi-FI" dirty="0"/>
              <a:t>82</a:t>
            </a:r>
            <a:r>
              <a:rPr lang="en-US" dirty="0"/>
              <a:t> %</a:t>
            </a:r>
          </a:p>
          <a:p>
            <a:pPr lvl="1">
              <a:buFont typeface="Courier New" panose="02070309020205020404" pitchFamily="49" charset="0"/>
              <a:buChar char="o"/>
            </a:pPr>
            <a:r>
              <a:rPr lang="en-US" dirty="0"/>
              <a:t>Carbon neutral + Peat + share from ”Others”</a:t>
            </a:r>
          </a:p>
          <a:p>
            <a:r>
              <a:rPr lang="en-US" dirty="0"/>
              <a:t>Share of imported fossil fuels in separate district heat production </a:t>
            </a:r>
            <a:r>
              <a:rPr lang="fi-FI" dirty="0"/>
              <a:t>18</a:t>
            </a:r>
            <a:r>
              <a:rPr lang="en-US" dirty="0"/>
              <a:t> % </a:t>
            </a:r>
          </a:p>
        </p:txBody>
      </p:sp>
      <p:sp>
        <p:nvSpPr>
          <p:cNvPr id="12" name="Tekstiruutu 12">
            <a:extLst>
              <a:ext uri="{FF2B5EF4-FFF2-40B4-BE49-F238E27FC236}">
                <a16:creationId xmlns:a16="http://schemas.microsoft.com/office/drawing/2014/main" id="{234CE374-E90E-49BF-8BA6-F3F6D0E39D86}"/>
              </a:ext>
            </a:extLst>
          </p:cNvPr>
          <p:cNvSpPr txBox="1"/>
          <p:nvPr/>
        </p:nvSpPr>
        <p:spPr>
          <a:xfrm>
            <a:off x="6364943" y="4170367"/>
            <a:ext cx="557784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65000"/>
                    <a:lumOff val="35000"/>
                  </a:schemeClr>
                </a:solidFill>
              </a:rPr>
              <a:t>Heat recovery: Heat energy which would be wasted otherwise, e.g. from the sewage, flue gases or from the district cooling return water</a:t>
            </a:r>
          </a:p>
          <a:p>
            <a:pPr marL="285750" indent="-285750">
              <a:buFont typeface="Arial" panose="020B0604020202020204" pitchFamily="34" charset="0"/>
              <a:buChar char="•"/>
            </a:pPr>
            <a:r>
              <a:rPr lang="en-US" sz="1400" dirty="0">
                <a:solidFill>
                  <a:schemeClr val="tx1">
                    <a:lumMod val="65000"/>
                    <a:lumOff val="35000"/>
                  </a:schemeClr>
                </a:solidFill>
              </a:rPr>
              <a:t>Other biofuels: Biodegradable share of the municipal and industrial waste and other bio-based fuels</a:t>
            </a:r>
          </a:p>
          <a:p>
            <a:pPr marL="285750" indent="-285750">
              <a:buFont typeface="Arial" panose="020B0604020202020204" pitchFamily="34" charset="0"/>
              <a:buChar char="•"/>
            </a:pPr>
            <a:r>
              <a:rPr lang="en-US" sz="1400" dirty="0">
                <a:solidFill>
                  <a:schemeClr val="tx1">
                    <a:lumMod val="65000"/>
                    <a:lumOff val="35000"/>
                  </a:schemeClr>
                </a:solidFill>
              </a:rPr>
              <a:t>Others: Non-biodegradable share of municipal and mixed waste, plastic and hazardous waste, electricity, steam, hydrogen</a:t>
            </a:r>
          </a:p>
          <a:p>
            <a:pPr marL="285750" indent="-285750">
              <a:buFont typeface="Arial" panose="020B0604020202020204" pitchFamily="34" charset="0"/>
              <a:buChar char="•"/>
            </a:pPr>
            <a:endParaRPr lang="en-US" sz="1400" dirty="0">
              <a:solidFill>
                <a:schemeClr val="tx1">
                  <a:lumMod val="65000"/>
                  <a:lumOff val="35000"/>
                </a:schemeClr>
              </a:solidFill>
            </a:endParaRPr>
          </a:p>
          <a:p>
            <a:r>
              <a:rPr lang="en-US" sz="1400" dirty="0">
                <a:solidFill>
                  <a:schemeClr val="tx1">
                    <a:lumMod val="65000"/>
                    <a:lumOff val="35000"/>
                  </a:schemeClr>
                </a:solidFill>
              </a:rPr>
              <a:t>* = All biomass is considered domestic. From ”Others” all waste, steam, hydrogen and 85 % of electricity are considered domestic.</a:t>
            </a:r>
          </a:p>
        </p:txBody>
      </p:sp>
      <p:sp>
        <p:nvSpPr>
          <p:cNvPr id="5" name="Päivämäärän paikkamerkki 4">
            <a:extLst>
              <a:ext uri="{FF2B5EF4-FFF2-40B4-BE49-F238E27FC236}">
                <a16:creationId xmlns:a16="http://schemas.microsoft.com/office/drawing/2014/main" id="{CF71C3D5-AA9F-48D2-A52B-16EF085C41B4}"/>
              </a:ext>
            </a:extLst>
          </p:cNvPr>
          <p:cNvSpPr>
            <a:spLocks noGrp="1"/>
          </p:cNvSpPr>
          <p:nvPr>
            <p:ph type="dt" sz="half" idx="10"/>
          </p:nvPr>
        </p:nvSpPr>
        <p:spPr/>
        <p:txBody>
          <a:bodyPr/>
          <a:lstStyle/>
          <a:p>
            <a:r>
              <a:rPr lang="fi-FI"/>
              <a:t>9.11.2023</a:t>
            </a:r>
            <a:endParaRPr lang="en-US" dirty="0"/>
          </a:p>
        </p:txBody>
      </p:sp>
      <p:pic>
        <p:nvPicPr>
          <p:cNvPr id="3" name="Kuva 2">
            <a:extLst>
              <a:ext uri="{FF2B5EF4-FFF2-40B4-BE49-F238E27FC236}">
                <a16:creationId xmlns:a16="http://schemas.microsoft.com/office/drawing/2014/main" id="{CA685711-EAEC-499C-A2D3-467CCBDA812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09215" y="1294484"/>
            <a:ext cx="8133505" cy="5308445"/>
          </a:xfrm>
          <a:prstGeom prst="rect">
            <a:avLst/>
          </a:prstGeom>
        </p:spPr>
      </p:pic>
    </p:spTree>
    <p:extLst>
      <p:ext uri="{BB962C8B-B14F-4D97-AF65-F5344CB8AC3E}">
        <p14:creationId xmlns:p14="http://schemas.microsoft.com/office/powerpoint/2010/main" val="374097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234C038-3B37-4A00-90C2-8ABCC6C4344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226318" y="2316877"/>
            <a:ext cx="6154217" cy="4016635"/>
          </a:xfrm>
          <a:prstGeom prst="rect">
            <a:avLst/>
          </a:prstGeom>
        </p:spPr>
      </p:pic>
      <p:pic>
        <p:nvPicPr>
          <p:cNvPr id="3" name="Kuva 2">
            <a:extLst>
              <a:ext uri="{FF2B5EF4-FFF2-40B4-BE49-F238E27FC236}">
                <a16:creationId xmlns:a16="http://schemas.microsoft.com/office/drawing/2014/main" id="{65FBFC18-F3AE-4086-9402-24E62DA9098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015" y="1990486"/>
            <a:ext cx="6689298" cy="4365863"/>
          </a:xfrm>
          <a:prstGeom prst="rect">
            <a:avLst/>
          </a:prstGeom>
        </p:spPr>
      </p:pic>
      <p:sp>
        <p:nvSpPr>
          <p:cNvPr id="2" name="Otsikko 1">
            <a:extLst>
              <a:ext uri="{FF2B5EF4-FFF2-40B4-BE49-F238E27FC236}">
                <a16:creationId xmlns:a16="http://schemas.microsoft.com/office/drawing/2014/main" id="{96B14A0D-D61A-4CE7-BA24-A79A5E38B773}"/>
              </a:ext>
            </a:extLst>
          </p:cNvPr>
          <p:cNvSpPr>
            <a:spLocks noGrp="1"/>
          </p:cNvSpPr>
          <p:nvPr>
            <p:ph type="title"/>
          </p:nvPr>
        </p:nvSpPr>
        <p:spPr>
          <a:xfrm>
            <a:off x="614081" y="664648"/>
            <a:ext cx="11671471" cy="1277274"/>
          </a:xfrm>
        </p:spPr>
        <p:txBody>
          <a:bodyPr>
            <a:normAutofit/>
          </a:bodyPr>
          <a:lstStyle/>
          <a:p>
            <a:r>
              <a:rPr lang="en-US" sz="4000" dirty="0"/>
              <a:t>Energy sources for district heat supply in 2022 and 2021</a:t>
            </a:r>
            <a:endParaRPr lang="fi-FI" dirty="0"/>
          </a:p>
        </p:txBody>
      </p:sp>
      <p:sp>
        <p:nvSpPr>
          <p:cNvPr id="4" name="Päivämäärän paikkamerkki 3">
            <a:extLst>
              <a:ext uri="{FF2B5EF4-FFF2-40B4-BE49-F238E27FC236}">
                <a16:creationId xmlns:a16="http://schemas.microsoft.com/office/drawing/2014/main" id="{8BF8E914-FA14-45F5-9C70-C8229F0BA002}"/>
              </a:ext>
            </a:extLst>
          </p:cNvPr>
          <p:cNvSpPr>
            <a:spLocks noGrp="1"/>
          </p:cNvSpPr>
          <p:nvPr>
            <p:ph type="dt" sz="half" idx="10"/>
          </p:nvPr>
        </p:nvSpPr>
        <p:spPr/>
        <p:txBody>
          <a:bodyPr/>
          <a:lstStyle/>
          <a:p>
            <a:r>
              <a:rPr lang="fi-FI"/>
              <a:t>9.11.2023</a:t>
            </a:r>
            <a:endParaRPr lang="en-US" dirty="0"/>
          </a:p>
        </p:txBody>
      </p:sp>
      <p:sp>
        <p:nvSpPr>
          <p:cNvPr id="6" name="Dian numeron paikkamerkki 5">
            <a:extLst>
              <a:ext uri="{FF2B5EF4-FFF2-40B4-BE49-F238E27FC236}">
                <a16:creationId xmlns:a16="http://schemas.microsoft.com/office/drawing/2014/main" id="{02498A30-27F1-4550-8F0A-E2F84200BF37}"/>
              </a:ext>
            </a:extLst>
          </p:cNvPr>
          <p:cNvSpPr>
            <a:spLocks noGrp="1"/>
          </p:cNvSpPr>
          <p:nvPr>
            <p:ph type="sldNum" sz="quarter" idx="12"/>
          </p:nvPr>
        </p:nvSpPr>
        <p:spPr/>
        <p:txBody>
          <a:bodyPr/>
          <a:lstStyle/>
          <a:p>
            <a:fld id="{D5CDC59A-8C4B-3741-8921-09D2C8EE8BFB}" type="slidenum">
              <a:rPr lang="en-US" smtClean="0"/>
              <a:t>15</a:t>
            </a:fld>
            <a:endParaRPr lang="en-US" dirty="0"/>
          </a:p>
        </p:txBody>
      </p:sp>
      <p:sp>
        <p:nvSpPr>
          <p:cNvPr id="8" name="Tekstiruutu 7">
            <a:extLst>
              <a:ext uri="{FF2B5EF4-FFF2-40B4-BE49-F238E27FC236}">
                <a16:creationId xmlns:a16="http://schemas.microsoft.com/office/drawing/2014/main" id="{C2B9CB25-88DC-459C-81C3-309BE1AC3F46}"/>
              </a:ext>
            </a:extLst>
          </p:cNvPr>
          <p:cNvSpPr txBox="1"/>
          <p:nvPr/>
        </p:nvSpPr>
        <p:spPr>
          <a:xfrm>
            <a:off x="9365747" y="5056240"/>
            <a:ext cx="2446135" cy="1277273"/>
          </a:xfrm>
          <a:prstGeom prst="rect">
            <a:avLst/>
          </a:prstGeom>
          <a:noFill/>
        </p:spPr>
        <p:txBody>
          <a:bodyPr wrap="square" rtlCol="0">
            <a:spAutoFit/>
          </a:bodyPr>
          <a:lstStyle>
            <a:defPPr>
              <a:defRPr lang="en-US"/>
            </a:defPPr>
            <a:lvl1pPr>
              <a:lnSpc>
                <a:spcPct val="150000"/>
              </a:lnSpc>
              <a:defRPr b="1">
                <a:solidFill>
                  <a:schemeClr val="tx1">
                    <a:lumMod val="65000"/>
                    <a:lumOff val="35000"/>
                  </a:schemeClr>
                </a:solidFill>
              </a:defRPr>
            </a:lvl1pPr>
          </a:lstStyle>
          <a:p>
            <a:pPr marL="171450" indent="-171450">
              <a:lnSpc>
                <a:spcPct val="100000"/>
              </a:lnSpc>
              <a:buFont typeface="Arial" panose="020B0604020202020204" pitchFamily="34" charset="0"/>
              <a:buChar char="•"/>
            </a:pPr>
            <a:r>
              <a:rPr lang="en-US" sz="1100" b="0" dirty="0"/>
              <a:t>Recovered (recycled) heat: energy that would otherwise go to waste</a:t>
            </a:r>
          </a:p>
          <a:p>
            <a:pPr marL="171450" indent="-171450">
              <a:lnSpc>
                <a:spcPct val="100000"/>
              </a:lnSpc>
              <a:buFont typeface="Arial" panose="020B0604020202020204" pitchFamily="34" charset="0"/>
              <a:buChar char="•"/>
            </a:pPr>
            <a:r>
              <a:rPr lang="en-US" sz="1100" b="0" dirty="0"/>
              <a:t>Other biofuels: includes also the bio share of municipal waste</a:t>
            </a:r>
          </a:p>
          <a:p>
            <a:pPr marL="171450" indent="-171450">
              <a:lnSpc>
                <a:spcPct val="100000"/>
              </a:lnSpc>
              <a:buFont typeface="Arial" panose="020B0604020202020204" pitchFamily="34" charset="0"/>
              <a:buChar char="•"/>
            </a:pPr>
            <a:r>
              <a:rPr lang="en-US" sz="1100" b="0" dirty="0"/>
              <a:t>Other: non-bio share of municipal waste, plastic or hazardous waste, electricity, steam, hydrogen</a:t>
            </a:r>
          </a:p>
        </p:txBody>
      </p:sp>
      <p:sp>
        <p:nvSpPr>
          <p:cNvPr id="11" name="Tekstiruutu 10">
            <a:extLst>
              <a:ext uri="{FF2B5EF4-FFF2-40B4-BE49-F238E27FC236}">
                <a16:creationId xmlns:a16="http://schemas.microsoft.com/office/drawing/2014/main" id="{9B950A33-A9D5-4A13-9D27-6B0D294D351A}"/>
              </a:ext>
            </a:extLst>
          </p:cNvPr>
          <p:cNvSpPr txBox="1"/>
          <p:nvPr/>
        </p:nvSpPr>
        <p:spPr>
          <a:xfrm>
            <a:off x="614081" y="2006235"/>
            <a:ext cx="1012723" cy="461665"/>
          </a:xfrm>
          <a:prstGeom prst="rect">
            <a:avLst/>
          </a:prstGeom>
          <a:noFill/>
        </p:spPr>
        <p:txBody>
          <a:bodyPr wrap="square" rtlCol="0">
            <a:spAutoFit/>
          </a:bodyPr>
          <a:lstStyle/>
          <a:p>
            <a:r>
              <a:rPr lang="fi-FI" sz="2400" b="1" dirty="0">
                <a:solidFill>
                  <a:schemeClr val="accent1"/>
                </a:solidFill>
              </a:rPr>
              <a:t>2022</a:t>
            </a:r>
          </a:p>
        </p:txBody>
      </p:sp>
      <p:sp>
        <p:nvSpPr>
          <p:cNvPr id="12" name="Tekstiruutu 11">
            <a:extLst>
              <a:ext uri="{FF2B5EF4-FFF2-40B4-BE49-F238E27FC236}">
                <a16:creationId xmlns:a16="http://schemas.microsoft.com/office/drawing/2014/main" id="{37EC8C52-0F62-4549-B899-00F584135C81}"/>
              </a:ext>
            </a:extLst>
          </p:cNvPr>
          <p:cNvSpPr txBox="1"/>
          <p:nvPr/>
        </p:nvSpPr>
        <p:spPr>
          <a:xfrm>
            <a:off x="8901204" y="2237067"/>
            <a:ext cx="929085" cy="461665"/>
          </a:xfrm>
          <a:prstGeom prst="rect">
            <a:avLst/>
          </a:prstGeom>
          <a:noFill/>
        </p:spPr>
        <p:txBody>
          <a:bodyPr wrap="square" rtlCol="0">
            <a:spAutoFit/>
          </a:bodyPr>
          <a:lstStyle/>
          <a:p>
            <a:r>
              <a:rPr lang="fi-FI" sz="2400" b="1" dirty="0">
                <a:solidFill>
                  <a:schemeClr val="accent1"/>
                </a:solidFill>
              </a:rPr>
              <a:t>2021</a:t>
            </a:r>
          </a:p>
        </p:txBody>
      </p:sp>
    </p:spTree>
    <p:extLst>
      <p:ext uri="{BB962C8B-B14F-4D97-AF65-F5344CB8AC3E}">
        <p14:creationId xmlns:p14="http://schemas.microsoft.com/office/powerpoint/2010/main" val="348526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a:xfrm>
            <a:off x="614081" y="365125"/>
            <a:ext cx="9478683" cy="982908"/>
          </a:xfrm>
        </p:spPr>
        <p:txBody>
          <a:bodyPr>
            <a:normAutofit/>
          </a:bodyPr>
          <a:lstStyle/>
          <a:p>
            <a:r>
              <a:rPr lang="en-US" dirty="0"/>
              <a:t>Energy sources for district heat supply</a:t>
            </a:r>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16</a:t>
            </a:fld>
            <a:endParaRPr lang="en-US"/>
          </a:p>
        </p:txBody>
      </p:sp>
      <p:sp>
        <p:nvSpPr>
          <p:cNvPr id="3" name="Päivämäärän paikkamerkki 2">
            <a:extLst>
              <a:ext uri="{FF2B5EF4-FFF2-40B4-BE49-F238E27FC236}">
                <a16:creationId xmlns:a16="http://schemas.microsoft.com/office/drawing/2014/main" id="{2C90A031-44A5-4CE3-996C-41829A0B5F3D}"/>
              </a:ext>
            </a:extLst>
          </p:cNvPr>
          <p:cNvSpPr>
            <a:spLocks noGrp="1"/>
          </p:cNvSpPr>
          <p:nvPr>
            <p:ph type="dt" sz="half" idx="10"/>
          </p:nvPr>
        </p:nvSpPr>
        <p:spPr/>
        <p:txBody>
          <a:bodyPr/>
          <a:lstStyle/>
          <a:p>
            <a:r>
              <a:rPr lang="fi-FI"/>
              <a:t>9.11.2023</a:t>
            </a:r>
            <a:endParaRPr lang="en-US" dirty="0"/>
          </a:p>
        </p:txBody>
      </p:sp>
      <p:pic>
        <p:nvPicPr>
          <p:cNvPr id="6" name="Kuva 5">
            <a:extLst>
              <a:ext uri="{FF2B5EF4-FFF2-40B4-BE49-F238E27FC236}">
                <a16:creationId xmlns:a16="http://schemas.microsoft.com/office/drawing/2014/main" id="{5B165002-CAAD-4135-8672-DFD1AB7CC9F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18107" y="1435603"/>
            <a:ext cx="7923374" cy="4768329"/>
          </a:xfrm>
          <a:prstGeom prst="rect">
            <a:avLst/>
          </a:prstGeom>
        </p:spPr>
      </p:pic>
      <p:sp>
        <p:nvSpPr>
          <p:cNvPr id="4" name="Tekstiruutu 3">
            <a:extLst>
              <a:ext uri="{FF2B5EF4-FFF2-40B4-BE49-F238E27FC236}">
                <a16:creationId xmlns:a16="http://schemas.microsoft.com/office/drawing/2014/main" id="{558A4F73-0ECC-31C7-F7CA-6BCD09CBDC94}"/>
              </a:ext>
            </a:extLst>
          </p:cNvPr>
          <p:cNvSpPr txBox="1"/>
          <p:nvPr/>
        </p:nvSpPr>
        <p:spPr>
          <a:xfrm>
            <a:off x="5819589" y="6153003"/>
            <a:ext cx="2712281" cy="276999"/>
          </a:xfrm>
          <a:prstGeom prst="rect">
            <a:avLst/>
          </a:prstGeom>
          <a:noFill/>
        </p:spPr>
        <p:txBody>
          <a:bodyPr wrap="none" rtlCol="0">
            <a:spAutoFit/>
          </a:bodyPr>
          <a:lstStyle/>
          <a:p>
            <a:r>
              <a:rPr lang="fi-FI" sz="1200" dirty="0">
                <a:solidFill>
                  <a:schemeClr val="tx1">
                    <a:lumMod val="65000"/>
                    <a:lumOff val="35000"/>
                  </a:schemeClr>
                </a:solidFill>
              </a:rPr>
              <a:t>*</a:t>
            </a:r>
            <a:r>
              <a:rPr lang="fi-FI" sz="1200" dirty="0" err="1">
                <a:solidFill>
                  <a:schemeClr val="tx1">
                    <a:lumMod val="65000"/>
                    <a:lumOff val="35000"/>
                  </a:schemeClr>
                </a:solidFill>
              </a:rPr>
              <a:t>includes</a:t>
            </a:r>
            <a:r>
              <a:rPr lang="fi-FI" sz="1200" dirty="0">
                <a:solidFill>
                  <a:schemeClr val="tx1">
                    <a:lumMod val="65000"/>
                    <a:lumOff val="35000"/>
                  </a:schemeClr>
                </a:solidFill>
              </a:rPr>
              <a:t>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pumps</a:t>
            </a:r>
            <a:r>
              <a:rPr lang="fi-FI" sz="1200" dirty="0">
                <a:solidFill>
                  <a:schemeClr val="tx1">
                    <a:lumMod val="65000"/>
                    <a:lumOff val="35000"/>
                  </a:schemeClr>
                </a:solidFill>
              </a:rPr>
              <a:t> and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recovery</a:t>
            </a:r>
            <a:endParaRPr lang="fi-FI" sz="1200" dirty="0">
              <a:solidFill>
                <a:schemeClr val="tx1">
                  <a:lumMod val="65000"/>
                  <a:lumOff val="35000"/>
                </a:schemeClr>
              </a:solidFill>
            </a:endParaRPr>
          </a:p>
        </p:txBody>
      </p:sp>
    </p:spTree>
    <p:extLst>
      <p:ext uri="{BB962C8B-B14F-4D97-AF65-F5344CB8AC3E}">
        <p14:creationId xmlns:p14="http://schemas.microsoft.com/office/powerpoint/2010/main" val="192291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2C70D6-C5FC-4BA3-A355-D6A1505A29B7}"/>
              </a:ext>
            </a:extLst>
          </p:cNvPr>
          <p:cNvSpPr>
            <a:spLocks noGrp="1"/>
          </p:cNvSpPr>
          <p:nvPr>
            <p:ph type="title"/>
          </p:nvPr>
        </p:nvSpPr>
        <p:spPr/>
        <p:txBody>
          <a:bodyPr>
            <a:normAutofit/>
          </a:bodyPr>
          <a:lstStyle/>
          <a:p>
            <a:r>
              <a:rPr lang="en-US" sz="3600" dirty="0"/>
              <a:t>Energy sources for district heat and cogeneration by region in 2022</a:t>
            </a:r>
          </a:p>
        </p:txBody>
      </p:sp>
      <p:sp>
        <p:nvSpPr>
          <p:cNvPr id="6" name="Dian numeron paikkamerkki 5">
            <a:extLst>
              <a:ext uri="{FF2B5EF4-FFF2-40B4-BE49-F238E27FC236}">
                <a16:creationId xmlns:a16="http://schemas.microsoft.com/office/drawing/2014/main" id="{27C7678A-C533-45F5-87ED-EEE7B110E1CA}"/>
              </a:ext>
            </a:extLst>
          </p:cNvPr>
          <p:cNvSpPr>
            <a:spLocks noGrp="1"/>
          </p:cNvSpPr>
          <p:nvPr>
            <p:ph type="sldNum" sz="quarter" idx="12"/>
          </p:nvPr>
        </p:nvSpPr>
        <p:spPr/>
        <p:txBody>
          <a:bodyPr/>
          <a:lstStyle/>
          <a:p>
            <a:fld id="{D5CDC59A-8C4B-3741-8921-09D2C8EE8BFB}" type="slidenum">
              <a:rPr lang="en-US" smtClean="0"/>
              <a:t>17</a:t>
            </a:fld>
            <a:endParaRPr lang="en-US"/>
          </a:p>
        </p:txBody>
      </p:sp>
      <p:sp>
        <p:nvSpPr>
          <p:cNvPr id="3" name="Päivämäärän paikkamerkki 2">
            <a:extLst>
              <a:ext uri="{FF2B5EF4-FFF2-40B4-BE49-F238E27FC236}">
                <a16:creationId xmlns:a16="http://schemas.microsoft.com/office/drawing/2014/main" id="{E11B01E0-443B-4271-98C2-5F3AC3EE0A7A}"/>
              </a:ext>
            </a:extLst>
          </p:cNvPr>
          <p:cNvSpPr>
            <a:spLocks noGrp="1"/>
          </p:cNvSpPr>
          <p:nvPr>
            <p:ph type="dt" sz="half" idx="10"/>
          </p:nvPr>
        </p:nvSpPr>
        <p:spPr>
          <a:xfrm>
            <a:off x="10588815" y="6357759"/>
            <a:ext cx="1014507" cy="246581"/>
          </a:xfrm>
        </p:spPr>
        <p:txBody>
          <a:bodyPr/>
          <a:lstStyle/>
          <a:p>
            <a:r>
              <a:rPr lang="fi-FI"/>
              <a:t>9.11.2023</a:t>
            </a:r>
            <a:endParaRPr lang="en-US" dirty="0"/>
          </a:p>
        </p:txBody>
      </p:sp>
      <p:pic>
        <p:nvPicPr>
          <p:cNvPr id="5" name="Kuva 4">
            <a:extLst>
              <a:ext uri="{FF2B5EF4-FFF2-40B4-BE49-F238E27FC236}">
                <a16:creationId xmlns:a16="http://schemas.microsoft.com/office/drawing/2014/main" id="{1B6C053E-C125-4B47-8152-76564E9FAC5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19940" y="1626657"/>
            <a:ext cx="7236154" cy="4727917"/>
          </a:xfrm>
          <a:prstGeom prst="rect">
            <a:avLst/>
          </a:prstGeom>
        </p:spPr>
      </p:pic>
    </p:spTree>
    <p:extLst>
      <p:ext uri="{BB962C8B-B14F-4D97-AF65-F5344CB8AC3E}">
        <p14:creationId xmlns:p14="http://schemas.microsoft.com/office/powerpoint/2010/main" val="223304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2C70D6-C5FC-4BA3-A355-D6A1505A29B7}"/>
              </a:ext>
            </a:extLst>
          </p:cNvPr>
          <p:cNvSpPr>
            <a:spLocks noGrp="1"/>
          </p:cNvSpPr>
          <p:nvPr>
            <p:ph type="title"/>
          </p:nvPr>
        </p:nvSpPr>
        <p:spPr/>
        <p:txBody>
          <a:bodyPr>
            <a:normAutofit/>
          </a:bodyPr>
          <a:lstStyle/>
          <a:p>
            <a:r>
              <a:rPr lang="en-US" sz="3600" dirty="0"/>
              <a:t>Energy sources for DH and cogeneration by region in 2005 and in 2022</a:t>
            </a:r>
          </a:p>
        </p:txBody>
      </p:sp>
      <p:sp>
        <p:nvSpPr>
          <p:cNvPr id="6" name="Dian numeron paikkamerkki 5">
            <a:extLst>
              <a:ext uri="{FF2B5EF4-FFF2-40B4-BE49-F238E27FC236}">
                <a16:creationId xmlns:a16="http://schemas.microsoft.com/office/drawing/2014/main" id="{27C7678A-C533-45F5-87ED-EEE7B110E1CA}"/>
              </a:ext>
            </a:extLst>
          </p:cNvPr>
          <p:cNvSpPr>
            <a:spLocks noGrp="1"/>
          </p:cNvSpPr>
          <p:nvPr>
            <p:ph type="sldNum" sz="quarter" idx="12"/>
          </p:nvPr>
        </p:nvSpPr>
        <p:spPr/>
        <p:txBody>
          <a:bodyPr/>
          <a:lstStyle/>
          <a:p>
            <a:fld id="{D5CDC59A-8C4B-3741-8921-09D2C8EE8BFB}" type="slidenum">
              <a:rPr lang="en-US" smtClean="0"/>
              <a:t>18</a:t>
            </a:fld>
            <a:endParaRPr lang="en-US"/>
          </a:p>
        </p:txBody>
      </p:sp>
      <p:sp>
        <p:nvSpPr>
          <p:cNvPr id="11" name="Tekstiruutu 10">
            <a:extLst>
              <a:ext uri="{FF2B5EF4-FFF2-40B4-BE49-F238E27FC236}">
                <a16:creationId xmlns:a16="http://schemas.microsoft.com/office/drawing/2014/main" id="{A3E9856D-6884-4F34-9B1A-68E1CD58DF46}"/>
              </a:ext>
            </a:extLst>
          </p:cNvPr>
          <p:cNvSpPr txBox="1"/>
          <p:nvPr/>
        </p:nvSpPr>
        <p:spPr>
          <a:xfrm>
            <a:off x="973891" y="1656000"/>
            <a:ext cx="5680783" cy="400110"/>
          </a:xfrm>
          <a:prstGeom prst="rect">
            <a:avLst/>
          </a:prstGeom>
          <a:noFill/>
        </p:spPr>
        <p:txBody>
          <a:bodyPr wrap="square" rtlCol="0">
            <a:spAutoFit/>
          </a:bodyPr>
          <a:lstStyle/>
          <a:p>
            <a:r>
              <a:rPr lang="en-US" sz="2000" b="1" dirty="0">
                <a:solidFill>
                  <a:schemeClr val="accent1"/>
                </a:solidFill>
              </a:rPr>
              <a:t>Year 2005</a:t>
            </a:r>
          </a:p>
        </p:txBody>
      </p:sp>
      <p:sp>
        <p:nvSpPr>
          <p:cNvPr id="13" name="Tekstiruutu 12">
            <a:extLst>
              <a:ext uri="{FF2B5EF4-FFF2-40B4-BE49-F238E27FC236}">
                <a16:creationId xmlns:a16="http://schemas.microsoft.com/office/drawing/2014/main" id="{850D3B1B-9C7A-4E2B-9182-91666F6132B4}"/>
              </a:ext>
            </a:extLst>
          </p:cNvPr>
          <p:cNvSpPr txBox="1"/>
          <p:nvPr/>
        </p:nvSpPr>
        <p:spPr>
          <a:xfrm>
            <a:off x="6796077" y="1656000"/>
            <a:ext cx="5187431" cy="400110"/>
          </a:xfrm>
          <a:prstGeom prst="rect">
            <a:avLst/>
          </a:prstGeom>
          <a:noFill/>
        </p:spPr>
        <p:txBody>
          <a:bodyPr wrap="square" rtlCol="0">
            <a:spAutoFit/>
          </a:bodyPr>
          <a:lstStyle/>
          <a:p>
            <a:r>
              <a:rPr lang="en-US" sz="2000" b="1" dirty="0">
                <a:solidFill>
                  <a:schemeClr val="accent1"/>
                </a:solidFill>
              </a:rPr>
              <a:t>Year 2022</a:t>
            </a:r>
          </a:p>
        </p:txBody>
      </p:sp>
      <p:sp>
        <p:nvSpPr>
          <p:cNvPr id="3" name="Päivämäärän paikkamerkki 2">
            <a:extLst>
              <a:ext uri="{FF2B5EF4-FFF2-40B4-BE49-F238E27FC236}">
                <a16:creationId xmlns:a16="http://schemas.microsoft.com/office/drawing/2014/main" id="{9350B20C-AE59-4197-AA7C-514943B8EA3E}"/>
              </a:ext>
            </a:extLst>
          </p:cNvPr>
          <p:cNvSpPr>
            <a:spLocks noGrp="1"/>
          </p:cNvSpPr>
          <p:nvPr>
            <p:ph type="dt" sz="half" idx="10"/>
          </p:nvPr>
        </p:nvSpPr>
        <p:spPr/>
        <p:txBody>
          <a:bodyPr/>
          <a:lstStyle/>
          <a:p>
            <a:r>
              <a:rPr lang="fi-FI"/>
              <a:t>9.11.2023</a:t>
            </a:r>
            <a:endParaRPr lang="en-US" dirty="0"/>
          </a:p>
        </p:txBody>
      </p:sp>
      <p:pic>
        <p:nvPicPr>
          <p:cNvPr id="9" name="Kuva 8">
            <a:extLst>
              <a:ext uri="{FF2B5EF4-FFF2-40B4-BE49-F238E27FC236}">
                <a16:creationId xmlns:a16="http://schemas.microsoft.com/office/drawing/2014/main" id="{A73DA0FC-D17C-40B7-AD65-1903D35D3A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3237" y="2008800"/>
            <a:ext cx="6177925" cy="4038438"/>
          </a:xfrm>
          <a:prstGeom prst="rect">
            <a:avLst/>
          </a:prstGeom>
        </p:spPr>
      </p:pic>
      <p:pic>
        <p:nvPicPr>
          <p:cNvPr id="10" name="Kuva 9">
            <a:extLst>
              <a:ext uri="{FF2B5EF4-FFF2-40B4-BE49-F238E27FC236}">
                <a16:creationId xmlns:a16="http://schemas.microsoft.com/office/drawing/2014/main" id="{48EDCD1C-E62F-4534-AB5E-F668C313AE7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70197" y="2011965"/>
            <a:ext cx="6171204" cy="4032106"/>
          </a:xfrm>
          <a:prstGeom prst="rect">
            <a:avLst/>
          </a:prstGeom>
        </p:spPr>
      </p:pic>
    </p:spTree>
    <p:extLst>
      <p:ext uri="{BB962C8B-B14F-4D97-AF65-F5344CB8AC3E}">
        <p14:creationId xmlns:p14="http://schemas.microsoft.com/office/powerpoint/2010/main" val="428598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22C02E-4768-4F9C-9296-8ED0BE7E642D}"/>
              </a:ext>
            </a:extLst>
          </p:cNvPr>
          <p:cNvSpPr>
            <a:spLocks noGrp="1"/>
          </p:cNvSpPr>
          <p:nvPr>
            <p:ph type="title"/>
          </p:nvPr>
        </p:nvSpPr>
        <p:spPr/>
        <p:txBody>
          <a:bodyPr>
            <a:normAutofit/>
          </a:bodyPr>
          <a:lstStyle/>
          <a:p>
            <a:r>
              <a:rPr lang="en-US" sz="3600" dirty="0"/>
              <a:t>Renewable fuels in the production of district heat and cogeneration</a:t>
            </a:r>
          </a:p>
        </p:txBody>
      </p:sp>
      <p:sp>
        <p:nvSpPr>
          <p:cNvPr id="6" name="Dian numeron paikkamerkki 5">
            <a:extLst>
              <a:ext uri="{FF2B5EF4-FFF2-40B4-BE49-F238E27FC236}">
                <a16:creationId xmlns:a16="http://schemas.microsoft.com/office/drawing/2014/main" id="{9F290A6B-CAEF-4DF1-834B-10E5BA97307E}"/>
              </a:ext>
            </a:extLst>
          </p:cNvPr>
          <p:cNvSpPr>
            <a:spLocks noGrp="1"/>
          </p:cNvSpPr>
          <p:nvPr>
            <p:ph type="sldNum" sz="quarter" idx="12"/>
          </p:nvPr>
        </p:nvSpPr>
        <p:spPr/>
        <p:txBody>
          <a:bodyPr/>
          <a:lstStyle/>
          <a:p>
            <a:fld id="{D5CDC59A-8C4B-3741-8921-09D2C8EE8BFB}" type="slidenum">
              <a:rPr lang="en-US" smtClean="0"/>
              <a:t>19</a:t>
            </a:fld>
            <a:endParaRPr lang="en-US"/>
          </a:p>
        </p:txBody>
      </p:sp>
      <p:sp>
        <p:nvSpPr>
          <p:cNvPr id="3" name="Päivämäärän paikkamerkki 2">
            <a:extLst>
              <a:ext uri="{FF2B5EF4-FFF2-40B4-BE49-F238E27FC236}">
                <a16:creationId xmlns:a16="http://schemas.microsoft.com/office/drawing/2014/main" id="{6B0BB863-46AC-40C2-A60E-FE195B62F4EC}"/>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710C7991-8034-4F97-BC6E-9B65E9D3A2C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66634" y="1786197"/>
            <a:ext cx="7385636" cy="4562169"/>
          </a:xfrm>
          <a:prstGeom prst="rect">
            <a:avLst/>
          </a:prstGeom>
        </p:spPr>
      </p:pic>
    </p:spTree>
    <p:extLst>
      <p:ext uri="{BB962C8B-B14F-4D97-AF65-F5344CB8AC3E}">
        <p14:creationId xmlns:p14="http://schemas.microsoft.com/office/powerpoint/2010/main" val="75843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224A74-FA40-4ECD-B862-413360E065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7224A74-FA40-4ECD-B862-413360E065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4EEB65-92EE-4A6D-87D1-6C01367DFCA3}"/>
              </a:ext>
            </a:extLst>
          </p:cNvPr>
          <p:cNvSpPr>
            <a:spLocks noGrp="1"/>
          </p:cNvSpPr>
          <p:nvPr>
            <p:ph type="title"/>
          </p:nvPr>
        </p:nvSpPr>
        <p:spPr>
          <a:xfrm>
            <a:off x="766764" y="782959"/>
            <a:ext cx="10658475" cy="480131"/>
          </a:xfrm>
        </p:spPr>
        <p:txBody>
          <a:bodyPr vert="horz"/>
          <a:lstStyle/>
          <a:p>
            <a:r>
              <a:rPr lang="en-US" sz="2800" dirty="0"/>
              <a:t>Statistics 2022</a:t>
            </a:r>
            <a:endParaRPr lang="fi-FI" sz="2800" dirty="0"/>
          </a:p>
        </p:txBody>
      </p:sp>
      <p:sp>
        <p:nvSpPr>
          <p:cNvPr id="7" name="Slide Number Placeholder 6">
            <a:extLst>
              <a:ext uri="{FF2B5EF4-FFF2-40B4-BE49-F238E27FC236}">
                <a16:creationId xmlns:a16="http://schemas.microsoft.com/office/drawing/2014/main" id="{38685F63-30B2-41B1-95DD-A4E1B9C70FA6}"/>
              </a:ext>
            </a:extLst>
          </p:cNvPr>
          <p:cNvSpPr>
            <a:spLocks noGrp="1"/>
          </p:cNvSpPr>
          <p:nvPr>
            <p:ph type="sldNum" sz="quarter" idx="21"/>
          </p:nvPr>
        </p:nvSpPr>
        <p:spPr>
          <a:xfrm>
            <a:off x="5819589" y="6356350"/>
            <a:ext cx="545354" cy="246581"/>
          </a:xfrm>
        </p:spPr>
        <p:txBody>
          <a:bodyPr/>
          <a:lstStyle/>
          <a:p>
            <a:fld id="{0B1617BE-BA58-4B59-88D5-A8C7B239E913}" type="slidenum">
              <a:rPr lang="fi-FI" noProof="0" smtClean="0"/>
              <a:pPr/>
              <a:t>2</a:t>
            </a:fld>
            <a:endParaRPr lang="fi-FI" noProof="0"/>
          </a:p>
        </p:txBody>
      </p:sp>
      <p:pic>
        <p:nvPicPr>
          <p:cNvPr id="18" name="Picture 17">
            <a:extLst>
              <a:ext uri="{FF2B5EF4-FFF2-40B4-BE49-F238E27FC236}">
                <a16:creationId xmlns:a16="http://schemas.microsoft.com/office/drawing/2014/main" id="{52FA56DA-7AFC-4535-9005-F871B889F757}"/>
              </a:ext>
            </a:extLst>
          </p:cNvPr>
          <p:cNvPicPr>
            <a:picLocks noChangeAspect="1"/>
          </p:cNvPicPr>
          <p:nvPr/>
        </p:nvPicPr>
        <p:blipFill rotWithShape="1">
          <a:blip r:embed="rId6"/>
          <a:srcRect l="2086" t="2611"/>
          <a:stretch/>
        </p:blipFill>
        <p:spPr>
          <a:xfrm>
            <a:off x="758673" y="1808163"/>
            <a:ext cx="2223563" cy="4429125"/>
          </a:xfrm>
          <a:prstGeom prst="rect">
            <a:avLst/>
          </a:prstGeom>
          <a:ln>
            <a:solidFill>
              <a:schemeClr val="lt1"/>
            </a:solidFill>
          </a:ln>
        </p:spPr>
      </p:pic>
      <p:sp>
        <p:nvSpPr>
          <p:cNvPr id="5" name="Date Placeholder 4">
            <a:extLst>
              <a:ext uri="{FF2B5EF4-FFF2-40B4-BE49-F238E27FC236}">
                <a16:creationId xmlns:a16="http://schemas.microsoft.com/office/drawing/2014/main" id="{52059BCA-0748-42D6-878D-6B413D6E6CE0}"/>
              </a:ext>
            </a:extLst>
          </p:cNvPr>
          <p:cNvSpPr>
            <a:spLocks noGrp="1"/>
          </p:cNvSpPr>
          <p:nvPr>
            <p:ph type="dt" sz="half" idx="19"/>
          </p:nvPr>
        </p:nvSpPr>
        <p:spPr>
          <a:xfrm>
            <a:off x="10588815" y="6356350"/>
            <a:ext cx="1014507" cy="246581"/>
          </a:xfrm>
        </p:spPr>
        <p:txBody>
          <a:bodyPr/>
          <a:lstStyle/>
          <a:p>
            <a:r>
              <a:rPr lang="fi-FI"/>
              <a:t>9.11.2023</a:t>
            </a:r>
            <a:endParaRPr lang="fi-FI" dirty="0"/>
          </a:p>
        </p:txBody>
      </p:sp>
      <p:sp>
        <p:nvSpPr>
          <p:cNvPr id="35" name="Text Placeholder 6">
            <a:extLst>
              <a:ext uri="{FF2B5EF4-FFF2-40B4-BE49-F238E27FC236}">
                <a16:creationId xmlns:a16="http://schemas.microsoft.com/office/drawing/2014/main" id="{949661AC-DAFE-7D4F-BBA8-ADB449EC01EA}"/>
              </a:ext>
            </a:extLst>
          </p:cNvPr>
          <p:cNvSpPr txBox="1">
            <a:spLocks/>
          </p:cNvSpPr>
          <p:nvPr/>
        </p:nvSpPr>
        <p:spPr>
          <a:xfrm>
            <a:off x="758672" y="1313631"/>
            <a:ext cx="2223563" cy="480131"/>
          </a:xfrm>
          <a:prstGeom prst="rect">
            <a:avLst/>
          </a:prstGeom>
        </p:spPr>
        <p:txBody>
          <a:bodyPr/>
          <a:lst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i-FI" sz="1400" dirty="0" err="1"/>
              <a:t>District</a:t>
            </a:r>
            <a:r>
              <a:rPr lang="fi-FI" sz="1400" dirty="0"/>
              <a:t> </a:t>
            </a:r>
            <a:r>
              <a:rPr lang="fi-FI" sz="1400" dirty="0" err="1"/>
              <a:t>heating</a:t>
            </a:r>
            <a:r>
              <a:rPr lang="fi-FI" sz="1400" dirty="0"/>
              <a:t> </a:t>
            </a:r>
            <a:r>
              <a:rPr lang="fi-FI" sz="1400" dirty="0" err="1"/>
              <a:t>networks</a:t>
            </a:r>
            <a:r>
              <a:rPr lang="fi-FI" sz="1400" dirty="0"/>
              <a:t> in Finland</a:t>
            </a:r>
          </a:p>
        </p:txBody>
      </p:sp>
      <p:sp>
        <p:nvSpPr>
          <p:cNvPr id="42" name="Rectangle 41">
            <a:extLst>
              <a:ext uri="{FF2B5EF4-FFF2-40B4-BE49-F238E27FC236}">
                <a16:creationId xmlns:a16="http://schemas.microsoft.com/office/drawing/2014/main" id="{58FF983C-6589-F632-A5AB-3BC0CF79E2B5}"/>
              </a:ext>
            </a:extLst>
          </p:cNvPr>
          <p:cNvSpPr/>
          <p:nvPr/>
        </p:nvSpPr>
        <p:spPr>
          <a:xfrm>
            <a:off x="7102532" y="3311810"/>
            <a:ext cx="1112430" cy="1431649"/>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37" name="Rectangle 36">
            <a:extLst>
              <a:ext uri="{FF2B5EF4-FFF2-40B4-BE49-F238E27FC236}">
                <a16:creationId xmlns:a16="http://schemas.microsoft.com/office/drawing/2014/main" id="{45BF55D7-69B9-A99E-78B3-8F3D1BE8A3DF}"/>
              </a:ext>
            </a:extLst>
          </p:cNvPr>
          <p:cNvSpPr/>
          <p:nvPr/>
        </p:nvSpPr>
        <p:spPr>
          <a:xfrm>
            <a:off x="3162300" y="3311810"/>
            <a:ext cx="1112430" cy="143164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16" name="Rectangle 15">
            <a:extLst>
              <a:ext uri="{FF2B5EF4-FFF2-40B4-BE49-F238E27FC236}">
                <a16:creationId xmlns:a16="http://schemas.microsoft.com/office/drawing/2014/main" id="{E41B43EC-07C8-4606-9D40-5313638C1478}"/>
              </a:ext>
            </a:extLst>
          </p:cNvPr>
          <p:cNvSpPr/>
          <p:nvPr/>
        </p:nvSpPr>
        <p:spPr>
          <a:xfrm>
            <a:off x="4274729" y="3311811"/>
            <a:ext cx="2564221" cy="1431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~16 200 km</a:t>
            </a:r>
          </a:p>
          <a:p>
            <a:pPr marL="0" marR="0" indent="0" algn="ctr" defTabSz="914400" eaLnBrk="1" fontAlgn="auto" latinLnBrk="0" hangingPunct="1">
              <a:lnSpc>
                <a:spcPct val="95000"/>
              </a:lnSpc>
              <a:spcBef>
                <a:spcPts val="600"/>
              </a:spcBef>
              <a:spcAft>
                <a:spcPts val="0"/>
              </a:spcAft>
              <a:buClrTx/>
              <a:buSzTx/>
              <a:buFontTx/>
              <a:buNone/>
              <a:tabLst/>
            </a:pPr>
            <a:r>
              <a:rPr lang="fi-FI" sz="1200" dirty="0" err="1">
                <a:latin typeface="Verdana"/>
              </a:rPr>
              <a:t>District</a:t>
            </a:r>
            <a:r>
              <a:rPr lang="fi-FI" sz="1200" dirty="0">
                <a:latin typeface="Verdana"/>
              </a:rPr>
              <a:t> </a:t>
            </a:r>
            <a:r>
              <a:rPr lang="fi-FI" sz="1200" dirty="0" err="1">
                <a:latin typeface="Verdana"/>
              </a:rPr>
              <a:t>heating</a:t>
            </a:r>
            <a:r>
              <a:rPr lang="fi-FI" sz="1200" dirty="0">
                <a:latin typeface="Verdana"/>
              </a:rPr>
              <a:t> </a:t>
            </a:r>
            <a:r>
              <a:rPr lang="fi-FI" sz="1200" dirty="0" err="1">
                <a:latin typeface="Verdana"/>
              </a:rPr>
              <a:t>networks</a:t>
            </a:r>
            <a:endParaRPr lang="fi-FI" sz="1200" dirty="0">
              <a:latin typeface="Verdana"/>
            </a:endParaRPr>
          </a:p>
        </p:txBody>
      </p:sp>
      <p:sp>
        <p:nvSpPr>
          <p:cNvPr id="21" name="Rectangle 20">
            <a:extLst>
              <a:ext uri="{FF2B5EF4-FFF2-40B4-BE49-F238E27FC236}">
                <a16:creationId xmlns:a16="http://schemas.microsoft.com/office/drawing/2014/main" id="{97C1198E-C2BC-7D05-652D-D97085F47520}"/>
              </a:ext>
            </a:extLst>
          </p:cNvPr>
          <p:cNvSpPr/>
          <p:nvPr/>
        </p:nvSpPr>
        <p:spPr>
          <a:xfrm>
            <a:off x="8214962" y="3311811"/>
            <a:ext cx="2564221" cy="14316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~9,1 </a:t>
            </a:r>
            <a:r>
              <a:rPr lang="fi-FI" sz="2800" dirty="0" err="1">
                <a:latin typeface="Verdana"/>
              </a:rPr>
              <a:t>cent</a:t>
            </a:r>
            <a:r>
              <a:rPr lang="fi-FI" sz="2800" dirty="0">
                <a:latin typeface="Verdana"/>
              </a:rPr>
              <a:t>/kWh</a:t>
            </a:r>
          </a:p>
          <a:p>
            <a:pPr marL="0" marR="0" indent="0" algn="ctr" defTabSz="914400" eaLnBrk="1" fontAlgn="auto" latinLnBrk="0" hangingPunct="1">
              <a:lnSpc>
                <a:spcPct val="95000"/>
              </a:lnSpc>
              <a:spcBef>
                <a:spcPts val="600"/>
              </a:spcBef>
              <a:spcAft>
                <a:spcPts val="0"/>
              </a:spcAft>
              <a:buClrTx/>
              <a:buSzTx/>
              <a:buFontTx/>
              <a:buNone/>
              <a:tabLst/>
            </a:pPr>
            <a:r>
              <a:rPr lang="fi-FI" sz="1200" dirty="0" err="1">
                <a:latin typeface="Verdana"/>
              </a:rPr>
              <a:t>the</a:t>
            </a:r>
            <a:r>
              <a:rPr lang="fi-FI" sz="1200" dirty="0">
                <a:latin typeface="Verdana"/>
              </a:rPr>
              <a:t> </a:t>
            </a:r>
            <a:r>
              <a:rPr lang="fi-FI" sz="1200" dirty="0" err="1">
                <a:latin typeface="Verdana"/>
              </a:rPr>
              <a:t>average</a:t>
            </a:r>
            <a:r>
              <a:rPr lang="fi-FI" sz="1200" dirty="0">
                <a:latin typeface="Verdana"/>
              </a:rPr>
              <a:t> </a:t>
            </a:r>
            <a:r>
              <a:rPr lang="fi-FI" sz="1200" dirty="0" err="1">
                <a:latin typeface="Verdana"/>
              </a:rPr>
              <a:t>price</a:t>
            </a:r>
            <a:r>
              <a:rPr lang="fi-FI" sz="1200" dirty="0">
                <a:latin typeface="Verdana"/>
              </a:rPr>
              <a:t> </a:t>
            </a:r>
            <a:r>
              <a:rPr lang="fi-FI" sz="1200" dirty="0" err="1">
                <a:latin typeface="Verdana"/>
              </a:rPr>
              <a:t>incl</a:t>
            </a:r>
            <a:r>
              <a:rPr lang="fi-FI" sz="1200" dirty="0">
                <a:latin typeface="Verdana"/>
              </a:rPr>
              <a:t>. </a:t>
            </a:r>
            <a:r>
              <a:rPr lang="fi-FI" sz="1200" dirty="0" err="1">
                <a:latin typeface="Verdana"/>
              </a:rPr>
              <a:t>taxes</a:t>
            </a:r>
            <a:endParaRPr lang="fi-FI" sz="1200" dirty="0">
              <a:latin typeface="Verdana"/>
            </a:endParaRPr>
          </a:p>
        </p:txBody>
      </p:sp>
      <p:sp>
        <p:nvSpPr>
          <p:cNvPr id="43" name="Rectangle 42">
            <a:extLst>
              <a:ext uri="{FF2B5EF4-FFF2-40B4-BE49-F238E27FC236}">
                <a16:creationId xmlns:a16="http://schemas.microsoft.com/office/drawing/2014/main" id="{25996E88-A9FB-7D84-5DE8-43ECFE457735}"/>
              </a:ext>
            </a:extLst>
          </p:cNvPr>
          <p:cNvSpPr/>
          <p:nvPr/>
        </p:nvSpPr>
        <p:spPr>
          <a:xfrm>
            <a:off x="7102532" y="4834079"/>
            <a:ext cx="1112430" cy="1431649"/>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36" name="Rectangle 35">
            <a:extLst>
              <a:ext uri="{FF2B5EF4-FFF2-40B4-BE49-F238E27FC236}">
                <a16:creationId xmlns:a16="http://schemas.microsoft.com/office/drawing/2014/main" id="{4F583E33-AC50-A090-F4D3-F0E72B057A99}"/>
              </a:ext>
            </a:extLst>
          </p:cNvPr>
          <p:cNvSpPr/>
          <p:nvPr/>
        </p:nvSpPr>
        <p:spPr>
          <a:xfrm>
            <a:off x="3162300" y="4834079"/>
            <a:ext cx="1112430" cy="1431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13" name="Rectangle 12">
            <a:extLst>
              <a:ext uri="{FF2B5EF4-FFF2-40B4-BE49-F238E27FC236}">
                <a16:creationId xmlns:a16="http://schemas.microsoft.com/office/drawing/2014/main" id="{9F3040C4-7C62-4340-85D2-F98DC5EA5DAB}"/>
              </a:ext>
            </a:extLst>
          </p:cNvPr>
          <p:cNvSpPr/>
          <p:nvPr/>
        </p:nvSpPr>
        <p:spPr>
          <a:xfrm>
            <a:off x="4274729" y="4834080"/>
            <a:ext cx="2564221" cy="1431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~46 % </a:t>
            </a:r>
            <a:br>
              <a:rPr lang="fi-FI" sz="1400" dirty="0">
                <a:latin typeface="Verdana"/>
              </a:rPr>
            </a:br>
            <a:r>
              <a:rPr lang="fi-FI" sz="1200" dirty="0">
                <a:latin typeface="Verdana"/>
              </a:rPr>
              <a:t>market </a:t>
            </a:r>
            <a:r>
              <a:rPr lang="fi-FI" sz="1200" dirty="0" err="1">
                <a:latin typeface="Verdana"/>
              </a:rPr>
              <a:t>share</a:t>
            </a:r>
            <a:endParaRPr lang="fi-FI" sz="1200" dirty="0">
              <a:latin typeface="Verdana"/>
            </a:endParaRPr>
          </a:p>
        </p:txBody>
      </p:sp>
      <p:sp>
        <p:nvSpPr>
          <p:cNvPr id="20" name="Rectangle 19">
            <a:extLst>
              <a:ext uri="{FF2B5EF4-FFF2-40B4-BE49-F238E27FC236}">
                <a16:creationId xmlns:a16="http://schemas.microsoft.com/office/drawing/2014/main" id="{C3B139C2-F262-4208-ADA3-4248B876C78D}"/>
              </a:ext>
            </a:extLst>
          </p:cNvPr>
          <p:cNvSpPr/>
          <p:nvPr/>
        </p:nvSpPr>
        <p:spPr>
          <a:xfrm>
            <a:off x="8214962" y="4834080"/>
            <a:ext cx="2564221" cy="1431649"/>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~3 </a:t>
            </a:r>
            <a:r>
              <a:rPr lang="fi-FI" sz="2800" dirty="0" err="1">
                <a:latin typeface="Verdana"/>
              </a:rPr>
              <a:t>mrd</a:t>
            </a:r>
            <a:r>
              <a:rPr lang="fi-FI" sz="2800" dirty="0">
                <a:latin typeface="Verdana"/>
              </a:rPr>
              <a:t> EUR </a:t>
            </a:r>
            <a:br>
              <a:rPr lang="fi-FI" sz="1400" dirty="0">
                <a:latin typeface="Verdana"/>
              </a:rPr>
            </a:br>
            <a:r>
              <a:rPr lang="fi-FI" sz="1400" dirty="0" err="1">
                <a:latin typeface="Verdana"/>
              </a:rPr>
              <a:t>the</a:t>
            </a:r>
            <a:r>
              <a:rPr lang="fi-FI" sz="1400" dirty="0">
                <a:latin typeface="Verdana"/>
              </a:rPr>
              <a:t> </a:t>
            </a:r>
            <a:r>
              <a:rPr lang="fi-FI" sz="1400" dirty="0" err="1">
                <a:latin typeface="Verdana"/>
              </a:rPr>
              <a:t>value</a:t>
            </a:r>
            <a:r>
              <a:rPr lang="fi-FI" sz="1400" dirty="0">
                <a:latin typeface="Verdana"/>
              </a:rPr>
              <a:t> of </a:t>
            </a:r>
            <a:r>
              <a:rPr lang="fi-FI" sz="1400" dirty="0" err="1">
                <a:latin typeface="Verdana"/>
              </a:rPr>
              <a:t>sold</a:t>
            </a:r>
            <a:r>
              <a:rPr lang="fi-FI" sz="1400" dirty="0">
                <a:latin typeface="Verdana"/>
              </a:rPr>
              <a:t> </a:t>
            </a:r>
            <a:r>
              <a:rPr lang="fi-FI" sz="1400" dirty="0" err="1">
                <a:latin typeface="Verdana"/>
              </a:rPr>
              <a:t>heat</a:t>
            </a:r>
            <a:r>
              <a:rPr lang="fi-FI" sz="1400" dirty="0">
                <a:latin typeface="Verdana"/>
              </a:rPr>
              <a:t>, </a:t>
            </a:r>
          </a:p>
          <a:p>
            <a:pPr marL="0" marR="0" indent="0" algn="ctr" defTabSz="914400" eaLnBrk="1" fontAlgn="auto" latinLnBrk="0" hangingPunct="1">
              <a:lnSpc>
                <a:spcPct val="95000"/>
              </a:lnSpc>
              <a:spcBef>
                <a:spcPts val="600"/>
              </a:spcBef>
              <a:spcAft>
                <a:spcPts val="0"/>
              </a:spcAft>
              <a:buClrTx/>
              <a:buSzTx/>
              <a:buFontTx/>
              <a:buNone/>
              <a:tabLst/>
            </a:pPr>
            <a:r>
              <a:rPr lang="fi-FI" sz="1400" dirty="0" err="1">
                <a:latin typeface="Verdana"/>
              </a:rPr>
              <a:t>incl</a:t>
            </a:r>
            <a:r>
              <a:rPr lang="fi-FI" sz="1400" dirty="0">
                <a:latin typeface="Verdana"/>
              </a:rPr>
              <a:t>. </a:t>
            </a:r>
            <a:r>
              <a:rPr lang="fi-FI" sz="1400" dirty="0" err="1">
                <a:latin typeface="Verdana"/>
              </a:rPr>
              <a:t>taxes</a:t>
            </a:r>
            <a:endParaRPr lang="fi-FI" sz="1200" dirty="0">
              <a:latin typeface="Verdana"/>
            </a:endParaRPr>
          </a:p>
        </p:txBody>
      </p:sp>
      <p:pic>
        <p:nvPicPr>
          <p:cNvPr id="26" name="Graphic 25" descr="Coins outline">
            <a:extLst>
              <a:ext uri="{FF2B5EF4-FFF2-40B4-BE49-F238E27FC236}">
                <a16:creationId xmlns:a16="http://schemas.microsoft.com/office/drawing/2014/main" id="{DF3F6D23-3E24-E57B-AF5F-A537845444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1547" y="5068457"/>
            <a:ext cx="914400" cy="914400"/>
          </a:xfrm>
          <a:prstGeom prst="rect">
            <a:avLst/>
          </a:prstGeom>
        </p:spPr>
      </p:pic>
      <p:pic>
        <p:nvPicPr>
          <p:cNvPr id="28" name="Graphic 27" descr="Harvey Balls 50% with solid fill">
            <a:extLst>
              <a:ext uri="{FF2B5EF4-FFF2-40B4-BE49-F238E27FC236}">
                <a16:creationId xmlns:a16="http://schemas.microsoft.com/office/drawing/2014/main" id="{FDD56339-598B-7A7B-A6D7-CEF1FBD16B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61315" y="5092704"/>
            <a:ext cx="914400" cy="914400"/>
          </a:xfrm>
          <a:prstGeom prst="rect">
            <a:avLst/>
          </a:prstGeom>
        </p:spPr>
      </p:pic>
      <p:pic>
        <p:nvPicPr>
          <p:cNvPr id="30" name="Graphic 29" descr="Network with solid fill">
            <a:extLst>
              <a:ext uri="{FF2B5EF4-FFF2-40B4-BE49-F238E27FC236}">
                <a16:creationId xmlns:a16="http://schemas.microsoft.com/office/drawing/2014/main" id="{ADB9349D-D238-65A9-06F1-06BE07CCF1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61315" y="3570435"/>
            <a:ext cx="914400" cy="914400"/>
          </a:xfrm>
          <a:prstGeom prst="rect">
            <a:avLst/>
          </a:prstGeom>
        </p:spPr>
      </p:pic>
      <p:pic>
        <p:nvPicPr>
          <p:cNvPr id="32" name="Graphic 31" descr="Supply And Demand with solid fill">
            <a:extLst>
              <a:ext uri="{FF2B5EF4-FFF2-40B4-BE49-F238E27FC236}">
                <a16:creationId xmlns:a16="http://schemas.microsoft.com/office/drawing/2014/main" id="{0522A6D9-923F-C1E9-21FC-FAD5511A21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01547" y="3570434"/>
            <a:ext cx="914400" cy="914400"/>
          </a:xfrm>
          <a:prstGeom prst="rect">
            <a:avLst/>
          </a:prstGeom>
        </p:spPr>
      </p:pic>
      <p:sp>
        <p:nvSpPr>
          <p:cNvPr id="41" name="Rectangle 40">
            <a:extLst>
              <a:ext uri="{FF2B5EF4-FFF2-40B4-BE49-F238E27FC236}">
                <a16:creationId xmlns:a16="http://schemas.microsoft.com/office/drawing/2014/main" id="{BF1B2067-8502-D6E6-4667-8E5A404A8867}"/>
              </a:ext>
            </a:extLst>
          </p:cNvPr>
          <p:cNvSpPr/>
          <p:nvPr/>
        </p:nvSpPr>
        <p:spPr>
          <a:xfrm>
            <a:off x="7102532" y="1789540"/>
            <a:ext cx="1112431" cy="1431649"/>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38" name="Rectangle 37">
            <a:extLst>
              <a:ext uri="{FF2B5EF4-FFF2-40B4-BE49-F238E27FC236}">
                <a16:creationId xmlns:a16="http://schemas.microsoft.com/office/drawing/2014/main" id="{AA206AFA-A945-7D8A-40AB-85D37B31081D}"/>
              </a:ext>
            </a:extLst>
          </p:cNvPr>
          <p:cNvSpPr/>
          <p:nvPr/>
        </p:nvSpPr>
        <p:spPr>
          <a:xfrm>
            <a:off x="3162300" y="1789540"/>
            <a:ext cx="1112431" cy="143164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17" name="Rectangle 16">
            <a:extLst>
              <a:ext uri="{FF2B5EF4-FFF2-40B4-BE49-F238E27FC236}">
                <a16:creationId xmlns:a16="http://schemas.microsoft.com/office/drawing/2014/main" id="{757BE54E-2065-4AF5-90E3-7407DF0969DA}"/>
              </a:ext>
            </a:extLst>
          </p:cNvPr>
          <p:cNvSpPr/>
          <p:nvPr/>
        </p:nvSpPr>
        <p:spPr>
          <a:xfrm>
            <a:off x="4274732" y="1789540"/>
            <a:ext cx="2564221" cy="1431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~33 </a:t>
            </a:r>
            <a:r>
              <a:rPr lang="fi-FI" sz="2800" dirty="0" err="1">
                <a:latin typeface="Verdana"/>
              </a:rPr>
              <a:t>TWh</a:t>
            </a:r>
            <a:endParaRPr lang="fi-FI" sz="2800" dirty="0">
              <a:latin typeface="Verdana"/>
            </a:endParaRPr>
          </a:p>
          <a:p>
            <a:pPr marL="0" marR="0" indent="0" algn="ctr" defTabSz="914400" eaLnBrk="1" fontAlgn="auto" latinLnBrk="0" hangingPunct="1">
              <a:lnSpc>
                <a:spcPct val="95000"/>
              </a:lnSpc>
              <a:spcBef>
                <a:spcPts val="600"/>
              </a:spcBef>
              <a:spcAft>
                <a:spcPts val="0"/>
              </a:spcAft>
              <a:buClrTx/>
              <a:buSzTx/>
              <a:buFontTx/>
              <a:buNone/>
              <a:tabLst/>
            </a:pPr>
            <a:r>
              <a:rPr lang="fi-FI" sz="1200" dirty="0" err="1">
                <a:latin typeface="Verdana"/>
              </a:rPr>
              <a:t>Annual</a:t>
            </a:r>
            <a:r>
              <a:rPr lang="fi-FI" sz="1200" dirty="0">
                <a:latin typeface="Verdana"/>
              </a:rPr>
              <a:t> </a:t>
            </a:r>
            <a:r>
              <a:rPr lang="fi-FI" sz="1200" dirty="0" err="1">
                <a:latin typeface="Verdana"/>
              </a:rPr>
              <a:t>energy</a:t>
            </a:r>
            <a:r>
              <a:rPr lang="fi-FI" sz="1200" dirty="0">
                <a:latin typeface="Verdana"/>
              </a:rPr>
              <a:t> </a:t>
            </a:r>
            <a:r>
              <a:rPr lang="fi-FI" sz="1200" dirty="0" err="1">
                <a:latin typeface="Verdana"/>
              </a:rPr>
              <a:t>sold</a:t>
            </a:r>
            <a:endParaRPr lang="fi-FI" sz="1200" dirty="0">
              <a:latin typeface="Verdana"/>
            </a:endParaRPr>
          </a:p>
        </p:txBody>
      </p:sp>
      <p:sp>
        <p:nvSpPr>
          <p:cNvPr id="22" name="Rectangle 21">
            <a:extLst>
              <a:ext uri="{FF2B5EF4-FFF2-40B4-BE49-F238E27FC236}">
                <a16:creationId xmlns:a16="http://schemas.microsoft.com/office/drawing/2014/main" id="{2A7640D0-B6D0-6484-3BE4-F60C4E093704}"/>
              </a:ext>
            </a:extLst>
          </p:cNvPr>
          <p:cNvSpPr/>
          <p:nvPr/>
        </p:nvSpPr>
        <p:spPr>
          <a:xfrm>
            <a:off x="8214965" y="1789540"/>
            <a:ext cx="2564221" cy="14316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~2,9 </a:t>
            </a:r>
            <a:r>
              <a:rPr lang="fi-FI" sz="2800" dirty="0" err="1">
                <a:latin typeface="Verdana"/>
              </a:rPr>
              <a:t>million</a:t>
            </a:r>
            <a:r>
              <a:rPr lang="fi-FI" sz="2800" dirty="0">
                <a:latin typeface="Verdana"/>
              </a:rPr>
              <a:t> </a:t>
            </a:r>
            <a:r>
              <a:rPr lang="fi-FI" sz="2800" dirty="0" err="1">
                <a:latin typeface="Verdana"/>
              </a:rPr>
              <a:t>people</a:t>
            </a:r>
            <a:endParaRPr lang="fi-FI" sz="2800" dirty="0">
              <a:latin typeface="Verdana"/>
            </a:endParaRPr>
          </a:p>
          <a:p>
            <a:pPr marL="0" marR="0" indent="0" algn="ctr" defTabSz="914400" eaLnBrk="1" fontAlgn="auto" latinLnBrk="0" hangingPunct="1">
              <a:lnSpc>
                <a:spcPct val="95000"/>
              </a:lnSpc>
              <a:spcBef>
                <a:spcPts val="600"/>
              </a:spcBef>
              <a:spcAft>
                <a:spcPts val="0"/>
              </a:spcAft>
              <a:buClrTx/>
              <a:buSzTx/>
              <a:buFontTx/>
              <a:buNone/>
              <a:tabLst/>
            </a:pPr>
            <a:r>
              <a:rPr lang="fi-FI" sz="1200" dirty="0">
                <a:latin typeface="Verdana"/>
              </a:rPr>
              <a:t>live in </a:t>
            </a:r>
            <a:r>
              <a:rPr lang="fi-FI" sz="1200" dirty="0" err="1">
                <a:latin typeface="Verdana"/>
              </a:rPr>
              <a:t>district-heated</a:t>
            </a:r>
            <a:r>
              <a:rPr lang="fi-FI" sz="1200" dirty="0">
                <a:latin typeface="Verdana"/>
              </a:rPr>
              <a:t> </a:t>
            </a:r>
            <a:r>
              <a:rPr lang="fi-FI" sz="1200" dirty="0" err="1">
                <a:latin typeface="Verdana"/>
              </a:rPr>
              <a:t>houses</a:t>
            </a:r>
            <a:endParaRPr lang="fi-FI" sz="1200" dirty="0">
              <a:latin typeface="Verdana"/>
            </a:endParaRPr>
          </a:p>
        </p:txBody>
      </p:sp>
      <p:pic>
        <p:nvPicPr>
          <p:cNvPr id="24" name="Graphic 23" descr="Group success with solid fill">
            <a:extLst>
              <a:ext uri="{FF2B5EF4-FFF2-40B4-BE49-F238E27FC236}">
                <a16:creationId xmlns:a16="http://schemas.microsoft.com/office/drawing/2014/main" id="{87EDD15F-7335-89DF-C60F-1DA3326A304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01550" y="2048164"/>
            <a:ext cx="914400" cy="914400"/>
          </a:xfrm>
          <a:prstGeom prst="rect">
            <a:avLst/>
          </a:prstGeom>
        </p:spPr>
      </p:pic>
      <p:pic>
        <p:nvPicPr>
          <p:cNvPr id="40" name="Graphic 39" descr="Fire with solid fill">
            <a:extLst>
              <a:ext uri="{FF2B5EF4-FFF2-40B4-BE49-F238E27FC236}">
                <a16:creationId xmlns:a16="http://schemas.microsoft.com/office/drawing/2014/main" id="{B80B2BFE-7811-9F15-9094-AD35BE64FD4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61316" y="2017726"/>
            <a:ext cx="914400" cy="914400"/>
          </a:xfrm>
          <a:prstGeom prst="rect">
            <a:avLst/>
          </a:prstGeom>
        </p:spPr>
      </p:pic>
    </p:spTree>
    <p:extLst>
      <p:ext uri="{BB962C8B-B14F-4D97-AF65-F5344CB8AC3E}">
        <p14:creationId xmlns:p14="http://schemas.microsoft.com/office/powerpoint/2010/main" val="106602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0C3295-AFD1-4873-9F37-0D1DA10484D1}"/>
              </a:ext>
            </a:extLst>
          </p:cNvPr>
          <p:cNvSpPr>
            <a:spLocks noGrp="1"/>
          </p:cNvSpPr>
          <p:nvPr>
            <p:ph type="title"/>
          </p:nvPr>
        </p:nvSpPr>
        <p:spPr>
          <a:xfrm>
            <a:off x="614081" y="365125"/>
            <a:ext cx="9478683" cy="938363"/>
          </a:xfrm>
        </p:spPr>
        <p:txBody>
          <a:bodyPr>
            <a:normAutofit/>
          </a:bodyPr>
          <a:lstStyle/>
          <a:p>
            <a:r>
              <a:rPr lang="en-US" sz="3600" dirty="0"/>
              <a:t>Heat recovery</a:t>
            </a:r>
          </a:p>
        </p:txBody>
      </p:sp>
      <p:sp>
        <p:nvSpPr>
          <p:cNvPr id="6" name="Dian numeron paikkamerkki 5">
            <a:extLst>
              <a:ext uri="{FF2B5EF4-FFF2-40B4-BE49-F238E27FC236}">
                <a16:creationId xmlns:a16="http://schemas.microsoft.com/office/drawing/2014/main" id="{4E6A3B19-E9CE-4581-AA73-57C0221AC856}"/>
              </a:ext>
            </a:extLst>
          </p:cNvPr>
          <p:cNvSpPr>
            <a:spLocks noGrp="1"/>
          </p:cNvSpPr>
          <p:nvPr>
            <p:ph type="sldNum" sz="quarter" idx="12"/>
          </p:nvPr>
        </p:nvSpPr>
        <p:spPr/>
        <p:txBody>
          <a:bodyPr/>
          <a:lstStyle/>
          <a:p>
            <a:fld id="{D5CDC59A-8C4B-3741-8921-09D2C8EE8BFB}" type="slidenum">
              <a:rPr lang="en-US" smtClean="0"/>
              <a:t>20</a:t>
            </a:fld>
            <a:endParaRPr lang="en-US"/>
          </a:p>
        </p:txBody>
      </p:sp>
      <p:sp>
        <p:nvSpPr>
          <p:cNvPr id="10" name="Tekstiruutu 9">
            <a:extLst>
              <a:ext uri="{FF2B5EF4-FFF2-40B4-BE49-F238E27FC236}">
                <a16:creationId xmlns:a16="http://schemas.microsoft.com/office/drawing/2014/main" id="{2FAE719C-79F0-4AC6-A119-F7BEAFC2C34B}"/>
              </a:ext>
            </a:extLst>
          </p:cNvPr>
          <p:cNvSpPr txBox="1"/>
          <p:nvPr/>
        </p:nvSpPr>
        <p:spPr>
          <a:xfrm>
            <a:off x="7401636" y="1759741"/>
            <a:ext cx="4790364" cy="2923877"/>
          </a:xfrm>
          <a:prstGeom prst="rect">
            <a:avLst/>
          </a:prstGeom>
          <a:noFill/>
        </p:spPr>
        <p:txBody>
          <a:bodyPr wrap="square" rtlCol="0">
            <a:spAutoFit/>
          </a:bodyPr>
          <a:lstStyle/>
          <a:p>
            <a:r>
              <a:rPr lang="fi-FI" sz="2400" dirty="0">
                <a:solidFill>
                  <a:schemeClr val="tx1">
                    <a:lumMod val="65000"/>
                    <a:lumOff val="35000"/>
                  </a:schemeClr>
                </a:solidFill>
              </a:rPr>
              <a:t>4 935 </a:t>
            </a:r>
            <a:r>
              <a:rPr lang="en-US" sz="2400" dirty="0">
                <a:solidFill>
                  <a:schemeClr val="tx1">
                    <a:lumMod val="65000"/>
                    <a:lumOff val="35000"/>
                  </a:schemeClr>
                </a:solidFill>
              </a:rPr>
              <a:t>GWh of district heat was produced by heat recovery</a:t>
            </a: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Heat recovery by heat exchangers </a:t>
            </a:r>
            <a:r>
              <a:rPr lang="fi-FI" dirty="0">
                <a:solidFill>
                  <a:schemeClr val="tx1">
                    <a:lumMod val="65000"/>
                    <a:lumOff val="35000"/>
                  </a:schemeClr>
                </a:solidFill>
              </a:rPr>
              <a:t>3 485 </a:t>
            </a:r>
            <a:r>
              <a:rPr lang="en-US" dirty="0">
                <a:solidFill>
                  <a:schemeClr val="tx1">
                    <a:lumMod val="65000"/>
                    <a:lumOff val="35000"/>
                  </a:schemeClr>
                </a:solidFill>
              </a:rPr>
              <a:t>GWh</a:t>
            </a:r>
          </a:p>
          <a:p>
            <a:pPr marL="742950" lvl="1" indent="-285750">
              <a:buFont typeface="Arial" panose="020B0604020202020204" pitchFamily="34" charset="0"/>
              <a:buChar char="•"/>
            </a:pPr>
            <a:r>
              <a:rPr lang="en-US" sz="1600" dirty="0">
                <a:solidFill>
                  <a:schemeClr val="tx1">
                    <a:lumMod val="65000"/>
                    <a:lumOff val="35000"/>
                  </a:schemeClr>
                </a:solidFill>
              </a:rPr>
              <a:t>The most significant heat sources: flue gases, industrial processes and geothermal energy</a:t>
            </a:r>
          </a:p>
          <a:p>
            <a:pPr marL="742950" lvl="1"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Heat produced by the heat pumps </a:t>
            </a:r>
            <a:r>
              <a:rPr lang="fi-FI" dirty="0">
                <a:solidFill>
                  <a:schemeClr val="tx1">
                    <a:lumMod val="65000"/>
                    <a:lumOff val="35000"/>
                  </a:schemeClr>
                </a:solidFill>
              </a:rPr>
              <a:t>1 440 </a:t>
            </a:r>
            <a:r>
              <a:rPr lang="en-US" dirty="0">
                <a:solidFill>
                  <a:schemeClr val="tx1">
                    <a:lumMod val="65000"/>
                    <a:lumOff val="35000"/>
                  </a:schemeClr>
                </a:solidFill>
              </a:rPr>
              <a:t>GWh</a:t>
            </a:r>
          </a:p>
          <a:p>
            <a:pPr marL="742950" lvl="1" indent="-285750">
              <a:buFont typeface="Arial" panose="020B0604020202020204" pitchFamily="34" charset="0"/>
              <a:buChar char="•"/>
            </a:pPr>
            <a:r>
              <a:rPr lang="en-US" sz="1600" dirty="0">
                <a:solidFill>
                  <a:schemeClr val="tx1">
                    <a:lumMod val="65000"/>
                    <a:lumOff val="35000"/>
                  </a:schemeClr>
                </a:solidFill>
              </a:rPr>
              <a:t>The most significant heat sources: sewage, district cooling return water and data centers</a:t>
            </a:r>
          </a:p>
        </p:txBody>
      </p:sp>
      <p:sp>
        <p:nvSpPr>
          <p:cNvPr id="3" name="Päivämäärän paikkamerkki 2">
            <a:extLst>
              <a:ext uri="{FF2B5EF4-FFF2-40B4-BE49-F238E27FC236}">
                <a16:creationId xmlns:a16="http://schemas.microsoft.com/office/drawing/2014/main" id="{CE11D8BC-B91A-466B-B5A6-4C0F6EFE7793}"/>
              </a:ext>
            </a:extLst>
          </p:cNvPr>
          <p:cNvSpPr>
            <a:spLocks noGrp="1"/>
          </p:cNvSpPr>
          <p:nvPr>
            <p:ph type="dt" sz="half" idx="10"/>
          </p:nvPr>
        </p:nvSpPr>
        <p:spPr/>
        <p:txBody>
          <a:bodyPr/>
          <a:lstStyle/>
          <a:p>
            <a:r>
              <a:rPr lang="fi-FI"/>
              <a:t>9.11.2023</a:t>
            </a:r>
            <a:endParaRPr lang="en-US" dirty="0"/>
          </a:p>
        </p:txBody>
      </p:sp>
      <p:pic>
        <p:nvPicPr>
          <p:cNvPr id="7" name="Kuva 6">
            <a:extLst>
              <a:ext uri="{FF2B5EF4-FFF2-40B4-BE49-F238E27FC236}">
                <a16:creationId xmlns:a16="http://schemas.microsoft.com/office/drawing/2014/main" id="{5B348144-CD3F-4D4F-B323-023200C231D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3132" y="1423447"/>
            <a:ext cx="6834284" cy="4460491"/>
          </a:xfrm>
          <a:prstGeom prst="rect">
            <a:avLst/>
          </a:prstGeom>
        </p:spPr>
      </p:pic>
    </p:spTree>
    <p:extLst>
      <p:ext uri="{BB962C8B-B14F-4D97-AF65-F5344CB8AC3E}">
        <p14:creationId xmlns:p14="http://schemas.microsoft.com/office/powerpoint/2010/main" val="121390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3A63DF-F56F-422F-8164-53755A453214}"/>
              </a:ext>
            </a:extLst>
          </p:cNvPr>
          <p:cNvSpPr>
            <a:spLocks noGrp="1"/>
          </p:cNvSpPr>
          <p:nvPr>
            <p:ph type="title"/>
          </p:nvPr>
        </p:nvSpPr>
        <p:spPr>
          <a:xfrm>
            <a:off x="614081" y="365126"/>
            <a:ext cx="9478683" cy="964054"/>
          </a:xfrm>
        </p:spPr>
        <p:txBody>
          <a:bodyPr>
            <a:normAutofit/>
          </a:bodyPr>
          <a:lstStyle/>
          <a:p>
            <a:r>
              <a:rPr lang="en-US" sz="3600" dirty="0"/>
              <a:t>CO</a:t>
            </a:r>
            <a:r>
              <a:rPr lang="en-US" sz="3600" baseline="-25000" dirty="0"/>
              <a:t>2</a:t>
            </a:r>
            <a:r>
              <a:rPr lang="en-US" sz="3600" dirty="0"/>
              <a:t> -emissions from the district heat supply</a:t>
            </a:r>
          </a:p>
        </p:txBody>
      </p:sp>
      <p:sp>
        <p:nvSpPr>
          <p:cNvPr id="6" name="Dian numeron paikkamerkki 5">
            <a:extLst>
              <a:ext uri="{FF2B5EF4-FFF2-40B4-BE49-F238E27FC236}">
                <a16:creationId xmlns:a16="http://schemas.microsoft.com/office/drawing/2014/main" id="{C62255A4-0086-40C6-9F18-9E9B46B06D12}"/>
              </a:ext>
            </a:extLst>
          </p:cNvPr>
          <p:cNvSpPr>
            <a:spLocks noGrp="1"/>
          </p:cNvSpPr>
          <p:nvPr>
            <p:ph type="sldNum" sz="quarter" idx="12"/>
          </p:nvPr>
        </p:nvSpPr>
        <p:spPr/>
        <p:txBody>
          <a:bodyPr/>
          <a:lstStyle/>
          <a:p>
            <a:fld id="{D5CDC59A-8C4B-3741-8921-09D2C8EE8BFB}" type="slidenum">
              <a:rPr lang="en-US" smtClean="0"/>
              <a:t>21</a:t>
            </a:fld>
            <a:endParaRPr lang="en-US"/>
          </a:p>
        </p:txBody>
      </p:sp>
      <p:sp>
        <p:nvSpPr>
          <p:cNvPr id="10" name="Tekstiruutu 9">
            <a:extLst>
              <a:ext uri="{FF2B5EF4-FFF2-40B4-BE49-F238E27FC236}">
                <a16:creationId xmlns:a16="http://schemas.microsoft.com/office/drawing/2014/main" id="{1FD332D9-11C0-4740-9AAF-32E859FB6B25}"/>
              </a:ext>
            </a:extLst>
          </p:cNvPr>
          <p:cNvSpPr txBox="1"/>
          <p:nvPr/>
        </p:nvSpPr>
        <p:spPr>
          <a:xfrm>
            <a:off x="7421117" y="1859339"/>
            <a:ext cx="4564401" cy="3139321"/>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Specific emissions from district heat production in 2022 were </a:t>
            </a:r>
            <a:r>
              <a:rPr lang="fi-FI" dirty="0">
                <a:solidFill>
                  <a:schemeClr val="tx1">
                    <a:lumMod val="65000"/>
                    <a:lumOff val="35000"/>
                  </a:schemeClr>
                </a:solidFill>
              </a:rPr>
              <a:t>109,9</a:t>
            </a:r>
            <a:r>
              <a:rPr lang="en-US" dirty="0">
                <a:solidFill>
                  <a:schemeClr val="tx1">
                    <a:lumMod val="65000"/>
                    <a:lumOff val="35000"/>
                  </a:schemeClr>
                </a:solidFill>
              </a:rPr>
              <a:t> gCO</a:t>
            </a:r>
            <a:r>
              <a:rPr lang="en-US" baseline="-25000" dirty="0">
                <a:solidFill>
                  <a:schemeClr val="tx1">
                    <a:lumMod val="65000"/>
                    <a:lumOff val="35000"/>
                  </a:schemeClr>
                </a:solidFill>
              </a:rPr>
              <a:t>2</a:t>
            </a:r>
            <a:r>
              <a:rPr lang="en-US" dirty="0">
                <a:solidFill>
                  <a:schemeClr val="tx1">
                    <a:lumMod val="65000"/>
                    <a:lumOff val="35000"/>
                  </a:schemeClr>
                </a:solidFill>
              </a:rPr>
              <a:t>/kWh, which</a:t>
            </a:r>
          </a:p>
          <a:p>
            <a:pPr marL="742950" lvl="1" indent="-285750">
              <a:buFont typeface="Arial" panose="020B0604020202020204" pitchFamily="34" charset="0"/>
              <a:buChar char="•"/>
            </a:pPr>
            <a:r>
              <a:rPr lang="en-US" dirty="0">
                <a:solidFill>
                  <a:schemeClr val="tx1">
                    <a:lumMod val="65000"/>
                    <a:lumOff val="35000"/>
                  </a:schemeClr>
                </a:solidFill>
              </a:rPr>
              <a:t>Decreased by </a:t>
            </a:r>
            <a:r>
              <a:rPr lang="fi-FI" dirty="0">
                <a:solidFill>
                  <a:schemeClr val="tx1">
                    <a:lumMod val="65000"/>
                    <a:lumOff val="35000"/>
                  </a:schemeClr>
                </a:solidFill>
              </a:rPr>
              <a:t>0,4</a:t>
            </a:r>
            <a:r>
              <a:rPr lang="en-US" dirty="0">
                <a:solidFill>
                  <a:schemeClr val="tx1">
                    <a:lumMod val="65000"/>
                    <a:lumOff val="35000"/>
                  </a:schemeClr>
                </a:solidFill>
              </a:rPr>
              <a:t> % from the previous year</a:t>
            </a:r>
          </a:p>
          <a:p>
            <a:pPr marL="742950" lvl="1" indent="-285750">
              <a:buFont typeface="Arial" panose="020B0604020202020204" pitchFamily="34" charset="0"/>
              <a:buChar char="•"/>
            </a:pPr>
            <a:r>
              <a:rPr lang="en-US" dirty="0">
                <a:solidFill>
                  <a:schemeClr val="tx1">
                    <a:lumMod val="65000"/>
                    <a:lumOff val="35000"/>
                  </a:schemeClr>
                </a:solidFill>
              </a:rPr>
              <a:t>Decreased by </a:t>
            </a:r>
            <a:r>
              <a:rPr lang="fi-FI" dirty="0">
                <a:solidFill>
                  <a:schemeClr val="tx1">
                    <a:lumMod val="65000"/>
                    <a:lumOff val="35000"/>
                  </a:schemeClr>
                </a:solidFill>
              </a:rPr>
              <a:t>43</a:t>
            </a:r>
            <a:r>
              <a:rPr lang="en-US" dirty="0">
                <a:solidFill>
                  <a:schemeClr val="tx1">
                    <a:lumMod val="65000"/>
                    <a:lumOff val="35000"/>
                  </a:schemeClr>
                </a:solidFill>
              </a:rPr>
              <a:t> % since 2010</a:t>
            </a:r>
          </a:p>
          <a:p>
            <a:pPr lvl="1"/>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Fuels used in combined heat and power production were allocated according to the benefit allocation method</a:t>
            </a:r>
          </a:p>
        </p:txBody>
      </p:sp>
      <p:sp>
        <p:nvSpPr>
          <p:cNvPr id="4" name="Päivämäärän paikkamerkki 3">
            <a:extLst>
              <a:ext uri="{FF2B5EF4-FFF2-40B4-BE49-F238E27FC236}">
                <a16:creationId xmlns:a16="http://schemas.microsoft.com/office/drawing/2014/main" id="{6DC3C343-8A50-45B0-B5CA-7165EBAD30D3}"/>
              </a:ext>
            </a:extLst>
          </p:cNvPr>
          <p:cNvSpPr>
            <a:spLocks noGrp="1"/>
          </p:cNvSpPr>
          <p:nvPr>
            <p:ph type="dt" sz="half" idx="10"/>
          </p:nvPr>
        </p:nvSpPr>
        <p:spPr/>
        <p:txBody>
          <a:bodyPr/>
          <a:lstStyle/>
          <a:p>
            <a:r>
              <a:rPr lang="fi-FI"/>
              <a:t>9.11.2023</a:t>
            </a:r>
            <a:endParaRPr lang="en-US" dirty="0"/>
          </a:p>
        </p:txBody>
      </p:sp>
      <p:sp>
        <p:nvSpPr>
          <p:cNvPr id="7" name="Tekstiruutu 6">
            <a:extLst>
              <a:ext uri="{FF2B5EF4-FFF2-40B4-BE49-F238E27FC236}">
                <a16:creationId xmlns:a16="http://schemas.microsoft.com/office/drawing/2014/main" id="{D95CC863-C182-412E-B8E0-21C0DB1F96E3}"/>
              </a:ext>
            </a:extLst>
          </p:cNvPr>
          <p:cNvSpPr txBox="1"/>
          <p:nvPr/>
        </p:nvSpPr>
        <p:spPr>
          <a:xfrm>
            <a:off x="2701349" y="6147818"/>
            <a:ext cx="2336986" cy="646331"/>
          </a:xfrm>
          <a:prstGeom prst="rect">
            <a:avLst/>
          </a:prstGeom>
          <a:noFill/>
        </p:spPr>
        <p:txBody>
          <a:bodyPr wrap="none" rtlCol="0">
            <a:spAutoFit/>
          </a:bodyPr>
          <a:lstStyle/>
          <a:p>
            <a:r>
              <a:rPr lang="fi-FI" sz="1200" dirty="0">
                <a:solidFill>
                  <a:schemeClr val="tx1">
                    <a:lumMod val="65000"/>
                    <a:lumOff val="35000"/>
                  </a:schemeClr>
                </a:solidFill>
              </a:rPr>
              <a:t>Sources:</a:t>
            </a:r>
          </a:p>
          <a:p>
            <a:r>
              <a:rPr lang="fi-FI" sz="1200" dirty="0" err="1">
                <a:solidFill>
                  <a:schemeClr val="tx1">
                    <a:lumMod val="65000"/>
                    <a:lumOff val="35000"/>
                  </a:schemeClr>
                </a:solidFill>
              </a:rPr>
              <a:t>Statistics</a:t>
            </a:r>
            <a:r>
              <a:rPr lang="fi-FI" sz="1200" dirty="0">
                <a:solidFill>
                  <a:schemeClr val="tx1">
                    <a:lumMod val="65000"/>
                    <a:lumOff val="35000"/>
                  </a:schemeClr>
                </a:solidFill>
              </a:rPr>
              <a:t> Finland (2000…2021)</a:t>
            </a:r>
          </a:p>
          <a:p>
            <a:r>
              <a:rPr lang="fi-FI" sz="1200" dirty="0" err="1">
                <a:solidFill>
                  <a:schemeClr val="tx1">
                    <a:lumMod val="65000"/>
                    <a:lumOff val="35000"/>
                  </a:schemeClr>
                </a:solidFill>
              </a:rPr>
              <a:t>Finnish</a:t>
            </a:r>
            <a:r>
              <a:rPr lang="fi-FI" sz="1200" dirty="0">
                <a:solidFill>
                  <a:schemeClr val="tx1">
                    <a:lumMod val="65000"/>
                    <a:lumOff val="35000"/>
                  </a:schemeClr>
                </a:solidFill>
              </a:rPr>
              <a:t> Energy (1976…1999, 2022)</a:t>
            </a:r>
          </a:p>
        </p:txBody>
      </p:sp>
      <p:pic>
        <p:nvPicPr>
          <p:cNvPr id="3" name="Kuva 2">
            <a:extLst>
              <a:ext uri="{FF2B5EF4-FFF2-40B4-BE49-F238E27FC236}">
                <a16:creationId xmlns:a16="http://schemas.microsoft.com/office/drawing/2014/main" id="{29EC959F-0F8E-4258-8AAC-011D0AE4DE8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35526" y="1510564"/>
            <a:ext cx="6983716" cy="4558019"/>
          </a:xfrm>
          <a:prstGeom prst="rect">
            <a:avLst/>
          </a:prstGeom>
        </p:spPr>
      </p:pic>
    </p:spTree>
    <p:extLst>
      <p:ext uri="{BB962C8B-B14F-4D97-AF65-F5344CB8AC3E}">
        <p14:creationId xmlns:p14="http://schemas.microsoft.com/office/powerpoint/2010/main" val="99531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E31165-4B09-483D-B313-E8CB9A794693}"/>
              </a:ext>
            </a:extLst>
          </p:cNvPr>
          <p:cNvSpPr>
            <a:spLocks noGrp="1"/>
          </p:cNvSpPr>
          <p:nvPr>
            <p:ph type="title"/>
          </p:nvPr>
        </p:nvSpPr>
        <p:spPr>
          <a:xfrm>
            <a:off x="614081" y="365126"/>
            <a:ext cx="9478683" cy="1190298"/>
          </a:xfrm>
        </p:spPr>
        <p:txBody>
          <a:bodyPr>
            <a:normAutofit/>
          </a:bodyPr>
          <a:lstStyle/>
          <a:p>
            <a:r>
              <a:rPr lang="en-US" sz="3600" dirty="0"/>
              <a:t>Price of district heat </a:t>
            </a:r>
            <a:r>
              <a:rPr lang="en-US" sz="2400" dirty="0"/>
              <a:t>(incl. VAT)</a:t>
            </a:r>
            <a:br>
              <a:rPr lang="en-US" sz="3600" dirty="0"/>
            </a:br>
            <a:r>
              <a:rPr lang="en-US" sz="2000" dirty="0"/>
              <a:t>Average, minimum and maximum values</a:t>
            </a:r>
            <a:endParaRPr lang="en-US" sz="3600" dirty="0"/>
          </a:p>
        </p:txBody>
      </p:sp>
      <p:sp>
        <p:nvSpPr>
          <p:cNvPr id="6" name="Dian numeron paikkamerkki 5">
            <a:extLst>
              <a:ext uri="{FF2B5EF4-FFF2-40B4-BE49-F238E27FC236}">
                <a16:creationId xmlns:a16="http://schemas.microsoft.com/office/drawing/2014/main" id="{30C65DBC-E89A-49B2-BA22-99A2F23FDFAF}"/>
              </a:ext>
            </a:extLst>
          </p:cNvPr>
          <p:cNvSpPr>
            <a:spLocks noGrp="1"/>
          </p:cNvSpPr>
          <p:nvPr>
            <p:ph type="sldNum" sz="quarter" idx="12"/>
          </p:nvPr>
        </p:nvSpPr>
        <p:spPr/>
        <p:txBody>
          <a:bodyPr/>
          <a:lstStyle/>
          <a:p>
            <a:fld id="{D5CDC59A-8C4B-3741-8921-09D2C8EE8BFB}" type="slidenum">
              <a:rPr lang="en-US" smtClean="0"/>
              <a:t>22</a:t>
            </a:fld>
            <a:endParaRPr lang="en-US"/>
          </a:p>
        </p:txBody>
      </p:sp>
      <p:sp>
        <p:nvSpPr>
          <p:cNvPr id="4" name="Päivämäärän paikkamerkki 3">
            <a:extLst>
              <a:ext uri="{FF2B5EF4-FFF2-40B4-BE49-F238E27FC236}">
                <a16:creationId xmlns:a16="http://schemas.microsoft.com/office/drawing/2014/main" id="{416D414E-678B-4AA6-AAD2-614EB7216850}"/>
              </a:ext>
            </a:extLst>
          </p:cNvPr>
          <p:cNvSpPr>
            <a:spLocks noGrp="1"/>
          </p:cNvSpPr>
          <p:nvPr>
            <p:ph type="dt" sz="half" idx="10"/>
          </p:nvPr>
        </p:nvSpPr>
        <p:spPr/>
        <p:txBody>
          <a:bodyPr/>
          <a:lstStyle/>
          <a:p>
            <a:r>
              <a:rPr lang="fi-FI"/>
              <a:t>9.11.2023</a:t>
            </a:r>
            <a:endParaRPr lang="en-US" dirty="0"/>
          </a:p>
        </p:txBody>
      </p:sp>
      <p:sp>
        <p:nvSpPr>
          <p:cNvPr id="7" name="Tekstiruutu 9">
            <a:extLst>
              <a:ext uri="{FF2B5EF4-FFF2-40B4-BE49-F238E27FC236}">
                <a16:creationId xmlns:a16="http://schemas.microsoft.com/office/drawing/2014/main" id="{013FD767-EC4A-4642-B6CD-3F9BCD66BDDC}"/>
              </a:ext>
            </a:extLst>
          </p:cNvPr>
          <p:cNvSpPr txBox="1"/>
          <p:nvPr/>
        </p:nvSpPr>
        <p:spPr>
          <a:xfrm>
            <a:off x="8157470" y="1867249"/>
            <a:ext cx="3870587" cy="1754326"/>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tx1">
                    <a:lumMod val="65000"/>
                    <a:lumOff val="35000"/>
                  </a:schemeClr>
                </a:solidFill>
              </a:rPr>
              <a:t>The </a:t>
            </a:r>
            <a:r>
              <a:rPr lang="fi-FI" dirty="0" err="1">
                <a:solidFill>
                  <a:schemeClr val="tx1">
                    <a:lumMod val="65000"/>
                    <a:lumOff val="35000"/>
                  </a:schemeClr>
                </a:solidFill>
              </a:rPr>
              <a:t>price</a:t>
            </a:r>
            <a:r>
              <a:rPr lang="fi-FI" dirty="0">
                <a:solidFill>
                  <a:schemeClr val="tx1">
                    <a:lumMod val="65000"/>
                    <a:lumOff val="35000"/>
                  </a:schemeClr>
                </a:solidFill>
              </a:rPr>
              <a:t> </a:t>
            </a:r>
            <a:r>
              <a:rPr lang="fi-FI" dirty="0" err="1">
                <a:solidFill>
                  <a:schemeClr val="tx1">
                    <a:lumMod val="65000"/>
                    <a:lumOff val="35000"/>
                  </a:schemeClr>
                </a:solidFill>
              </a:rPr>
              <a:t>includes</a:t>
            </a:r>
            <a:r>
              <a:rPr lang="fi-FI" dirty="0">
                <a:solidFill>
                  <a:schemeClr val="tx1">
                    <a:lumMod val="65000"/>
                    <a:lumOff val="35000"/>
                  </a:schemeClr>
                </a:solidFill>
              </a:rPr>
              <a:t> </a:t>
            </a:r>
            <a:r>
              <a:rPr lang="fi-FI" dirty="0" err="1">
                <a:solidFill>
                  <a:schemeClr val="tx1">
                    <a:lumMod val="65000"/>
                    <a:lumOff val="35000"/>
                  </a:schemeClr>
                </a:solidFill>
              </a:rPr>
              <a:t>all</a:t>
            </a:r>
            <a:r>
              <a:rPr lang="fi-FI" dirty="0">
                <a:solidFill>
                  <a:schemeClr val="tx1">
                    <a:lumMod val="65000"/>
                    <a:lumOff val="35000"/>
                  </a:schemeClr>
                </a:solidFill>
              </a:rPr>
              <a:t> </a:t>
            </a:r>
            <a:r>
              <a:rPr lang="fi-FI" dirty="0" err="1">
                <a:solidFill>
                  <a:schemeClr val="tx1">
                    <a:lumMod val="65000"/>
                    <a:lumOff val="35000"/>
                  </a:schemeClr>
                </a:solidFill>
              </a:rPr>
              <a:t>taxes</a:t>
            </a:r>
            <a:r>
              <a:rPr lang="fi-FI" dirty="0">
                <a:solidFill>
                  <a:schemeClr val="tx1">
                    <a:lumMod val="65000"/>
                    <a:lumOff val="35000"/>
                  </a:schemeClr>
                </a:solidFill>
              </a:rPr>
              <a:t>, </a:t>
            </a:r>
            <a:r>
              <a:rPr lang="fi-FI" dirty="0" err="1">
                <a:solidFill>
                  <a:schemeClr val="tx1">
                    <a:lumMod val="65000"/>
                    <a:lumOff val="35000"/>
                  </a:schemeClr>
                </a:solidFill>
              </a:rPr>
              <a:t>demand</a:t>
            </a:r>
            <a:r>
              <a:rPr lang="fi-FI" dirty="0">
                <a:solidFill>
                  <a:schemeClr val="tx1">
                    <a:lumMod val="65000"/>
                    <a:lumOff val="35000"/>
                  </a:schemeClr>
                </a:solidFill>
              </a:rPr>
              <a:t> and </a:t>
            </a:r>
            <a:r>
              <a:rPr lang="fi-FI" dirty="0" err="1">
                <a:solidFill>
                  <a:schemeClr val="tx1">
                    <a:lumMod val="65000"/>
                    <a:lumOff val="35000"/>
                  </a:schemeClr>
                </a:solidFill>
              </a:rPr>
              <a:t>energy</a:t>
            </a:r>
            <a:r>
              <a:rPr lang="fi-FI" dirty="0">
                <a:solidFill>
                  <a:schemeClr val="tx1">
                    <a:lumMod val="65000"/>
                    <a:lumOff val="35000"/>
                  </a:schemeClr>
                </a:solidFill>
              </a:rPr>
              <a:t> </a:t>
            </a:r>
            <a:r>
              <a:rPr lang="fi-FI" dirty="0" err="1">
                <a:solidFill>
                  <a:schemeClr val="tx1">
                    <a:lumMod val="65000"/>
                    <a:lumOff val="35000"/>
                  </a:schemeClr>
                </a:solidFill>
              </a:rPr>
              <a:t>charges</a:t>
            </a:r>
            <a:r>
              <a:rPr lang="fi-FI" dirty="0">
                <a:solidFill>
                  <a:schemeClr val="tx1">
                    <a:lumMod val="65000"/>
                    <a:lumOff val="35000"/>
                  </a:schemeClr>
                </a:solidFill>
              </a:rPr>
              <a:t> as </a:t>
            </a:r>
            <a:r>
              <a:rPr lang="fi-FI" dirty="0" err="1">
                <a:solidFill>
                  <a:schemeClr val="tx1">
                    <a:lumMod val="65000"/>
                    <a:lumOff val="35000"/>
                  </a:schemeClr>
                </a:solidFill>
              </a:rPr>
              <a:t>well</a:t>
            </a:r>
            <a:r>
              <a:rPr lang="fi-FI" dirty="0">
                <a:solidFill>
                  <a:schemeClr val="tx1">
                    <a:lumMod val="65000"/>
                    <a:lumOff val="35000"/>
                  </a:schemeClr>
                </a:solidFill>
              </a:rPr>
              <a:t> as </a:t>
            </a:r>
            <a:r>
              <a:rPr lang="fi-FI" dirty="0" err="1">
                <a:solidFill>
                  <a:schemeClr val="tx1">
                    <a:lumMod val="65000"/>
                    <a:lumOff val="35000"/>
                  </a:schemeClr>
                </a:solidFill>
              </a:rPr>
              <a:t>other</a:t>
            </a:r>
            <a:r>
              <a:rPr lang="fi-FI" dirty="0">
                <a:solidFill>
                  <a:schemeClr val="tx1">
                    <a:lumMod val="65000"/>
                    <a:lumOff val="35000"/>
                  </a:schemeClr>
                </a:solidFill>
              </a:rPr>
              <a:t> </a:t>
            </a:r>
            <a:r>
              <a:rPr lang="fi-FI" dirty="0" err="1">
                <a:solidFill>
                  <a:schemeClr val="tx1">
                    <a:lumMod val="65000"/>
                    <a:lumOff val="35000"/>
                  </a:schemeClr>
                </a:solidFill>
              </a:rPr>
              <a:t>possible</a:t>
            </a:r>
            <a:r>
              <a:rPr lang="fi-FI" dirty="0">
                <a:solidFill>
                  <a:schemeClr val="tx1">
                    <a:lumMod val="65000"/>
                    <a:lumOff val="35000"/>
                  </a:schemeClr>
                </a:solidFill>
              </a:rPr>
              <a:t> </a:t>
            </a:r>
            <a:r>
              <a:rPr lang="fi-FI" dirty="0" err="1">
                <a:solidFill>
                  <a:schemeClr val="tx1">
                    <a:lumMod val="65000"/>
                    <a:lumOff val="35000"/>
                  </a:schemeClr>
                </a:solidFill>
              </a:rPr>
              <a:t>annual</a:t>
            </a:r>
            <a:r>
              <a:rPr lang="fi-FI" dirty="0">
                <a:solidFill>
                  <a:schemeClr val="tx1">
                    <a:lumMod val="65000"/>
                    <a:lumOff val="35000"/>
                  </a:schemeClr>
                </a:solidFill>
              </a:rPr>
              <a:t> </a:t>
            </a:r>
            <a:r>
              <a:rPr lang="fi-FI" dirty="0" err="1">
                <a:solidFill>
                  <a:schemeClr val="tx1">
                    <a:lumMod val="65000"/>
                    <a:lumOff val="35000"/>
                  </a:schemeClr>
                </a:solidFill>
              </a:rPr>
              <a:t>charges</a:t>
            </a:r>
            <a:r>
              <a:rPr lang="fi-FI" dirty="0">
                <a:solidFill>
                  <a:schemeClr val="tx1">
                    <a:lumMod val="65000"/>
                    <a:lumOff val="35000"/>
                  </a:schemeClr>
                </a:solidFill>
              </a:rPr>
              <a:t>. Connection </a:t>
            </a:r>
            <a:r>
              <a:rPr lang="fi-FI" dirty="0" err="1">
                <a:solidFill>
                  <a:schemeClr val="tx1">
                    <a:lumMod val="65000"/>
                    <a:lumOff val="35000"/>
                  </a:schemeClr>
                </a:solidFill>
              </a:rPr>
              <a:t>fees</a:t>
            </a:r>
            <a:r>
              <a:rPr lang="fi-FI" dirty="0">
                <a:solidFill>
                  <a:schemeClr val="tx1">
                    <a:lumMod val="65000"/>
                    <a:lumOff val="35000"/>
                  </a:schemeClr>
                </a:solidFill>
              </a:rPr>
              <a:t> </a:t>
            </a:r>
            <a:r>
              <a:rPr lang="fi-FI" dirty="0" err="1">
                <a:solidFill>
                  <a:schemeClr val="tx1">
                    <a:lumMod val="65000"/>
                    <a:lumOff val="35000"/>
                  </a:schemeClr>
                </a:solidFill>
              </a:rPr>
              <a:t>are</a:t>
            </a:r>
            <a:r>
              <a:rPr lang="fi-FI" dirty="0">
                <a:solidFill>
                  <a:schemeClr val="tx1">
                    <a:lumMod val="65000"/>
                    <a:lumOff val="35000"/>
                  </a:schemeClr>
                </a:solidFill>
              </a:rPr>
              <a:t> </a:t>
            </a:r>
            <a:r>
              <a:rPr lang="fi-FI" dirty="0" err="1">
                <a:solidFill>
                  <a:schemeClr val="tx1">
                    <a:lumMod val="65000"/>
                    <a:lumOff val="35000"/>
                  </a:schemeClr>
                </a:solidFill>
              </a:rPr>
              <a:t>excluded</a:t>
            </a:r>
            <a:r>
              <a:rPr lang="fi-FI" dirty="0">
                <a:solidFill>
                  <a:schemeClr val="tx1">
                    <a:lumMod val="65000"/>
                    <a:lumOff val="35000"/>
                  </a:schemeClr>
                </a:solidFill>
              </a:rPr>
              <a:t>.</a:t>
            </a:r>
          </a:p>
          <a:p>
            <a:pPr marL="285750" indent="-285750">
              <a:buFont typeface="Arial" panose="020B0604020202020204" pitchFamily="34" charset="0"/>
              <a:buChar char="•"/>
            </a:pPr>
            <a:endParaRPr lang="fi-FI" dirty="0">
              <a:solidFill>
                <a:schemeClr val="tx1">
                  <a:lumMod val="65000"/>
                  <a:lumOff val="35000"/>
                </a:schemeClr>
              </a:solidFill>
            </a:endParaRPr>
          </a:p>
          <a:p>
            <a:pPr marL="285750" indent="-285750">
              <a:buFont typeface="Arial" panose="020B0604020202020204" pitchFamily="34" charset="0"/>
              <a:buChar char="•"/>
            </a:pPr>
            <a:endParaRPr lang="fi-FI" dirty="0">
              <a:solidFill>
                <a:schemeClr val="tx1">
                  <a:lumMod val="65000"/>
                  <a:lumOff val="35000"/>
                </a:schemeClr>
              </a:solidFill>
            </a:endParaRPr>
          </a:p>
        </p:txBody>
      </p:sp>
      <p:pic>
        <p:nvPicPr>
          <p:cNvPr id="3" name="Kuva 2">
            <a:extLst>
              <a:ext uri="{FF2B5EF4-FFF2-40B4-BE49-F238E27FC236}">
                <a16:creationId xmlns:a16="http://schemas.microsoft.com/office/drawing/2014/main" id="{CEACC95C-0D82-4686-BFB2-A02C7BCEB6A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19750" y="1329179"/>
            <a:ext cx="7066854" cy="4841678"/>
          </a:xfrm>
          <a:prstGeom prst="rect">
            <a:avLst/>
          </a:prstGeom>
        </p:spPr>
      </p:pic>
    </p:spTree>
    <p:extLst>
      <p:ext uri="{BB962C8B-B14F-4D97-AF65-F5344CB8AC3E}">
        <p14:creationId xmlns:p14="http://schemas.microsoft.com/office/powerpoint/2010/main" val="96656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0EE3A9-6661-488F-806A-49C549DB4C9F}"/>
              </a:ext>
            </a:extLst>
          </p:cNvPr>
          <p:cNvSpPr>
            <a:spLocks noGrp="1"/>
          </p:cNvSpPr>
          <p:nvPr>
            <p:ph type="title"/>
          </p:nvPr>
        </p:nvSpPr>
        <p:spPr>
          <a:xfrm>
            <a:off x="614081" y="365126"/>
            <a:ext cx="10236171" cy="1229836"/>
          </a:xfrm>
        </p:spPr>
        <p:txBody>
          <a:bodyPr>
            <a:normAutofit fontScale="90000"/>
          </a:bodyPr>
          <a:lstStyle/>
          <a:p>
            <a:r>
              <a:rPr lang="en-US" dirty="0"/>
              <a:t>The share of district heating companies according to the average heat sales price in 2022 </a:t>
            </a:r>
            <a:r>
              <a:rPr lang="en-US" sz="2700" dirty="0"/>
              <a:t>(incl. VAT)</a:t>
            </a:r>
          </a:p>
        </p:txBody>
      </p:sp>
      <p:sp>
        <p:nvSpPr>
          <p:cNvPr id="5" name="Dian numeron paikkamerkki 4">
            <a:extLst>
              <a:ext uri="{FF2B5EF4-FFF2-40B4-BE49-F238E27FC236}">
                <a16:creationId xmlns:a16="http://schemas.microsoft.com/office/drawing/2014/main" id="{6BD11DC7-42A9-4727-ADBC-6F8C986D2458}"/>
              </a:ext>
            </a:extLst>
          </p:cNvPr>
          <p:cNvSpPr>
            <a:spLocks noGrp="1"/>
          </p:cNvSpPr>
          <p:nvPr>
            <p:ph type="sldNum" sz="quarter" idx="12"/>
          </p:nvPr>
        </p:nvSpPr>
        <p:spPr/>
        <p:txBody>
          <a:bodyPr/>
          <a:lstStyle/>
          <a:p>
            <a:fld id="{D5CDC59A-8C4B-3741-8921-09D2C8EE8BFB}" type="slidenum">
              <a:rPr lang="en-US" smtClean="0"/>
              <a:t>23</a:t>
            </a:fld>
            <a:endParaRPr lang="en-US"/>
          </a:p>
        </p:txBody>
      </p:sp>
      <p:sp>
        <p:nvSpPr>
          <p:cNvPr id="7" name="Tekstiruutu 9">
            <a:extLst>
              <a:ext uri="{FF2B5EF4-FFF2-40B4-BE49-F238E27FC236}">
                <a16:creationId xmlns:a16="http://schemas.microsoft.com/office/drawing/2014/main" id="{646103E8-B025-4647-B3F7-E752D2DC99D0}"/>
              </a:ext>
            </a:extLst>
          </p:cNvPr>
          <p:cNvSpPr txBox="1"/>
          <p:nvPr/>
        </p:nvSpPr>
        <p:spPr>
          <a:xfrm>
            <a:off x="7607431" y="2445494"/>
            <a:ext cx="4440025"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The price includes all taxes, demand and energy charges as well as other possible annual charges. Connection fees are excluded.</a:t>
            </a: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Weighted average price: </a:t>
            </a:r>
            <a:r>
              <a:rPr lang="fi-FI" dirty="0">
                <a:solidFill>
                  <a:schemeClr val="tx1">
                    <a:lumMod val="65000"/>
                    <a:lumOff val="35000"/>
                  </a:schemeClr>
                </a:solidFill>
              </a:rPr>
              <a:t>91,32</a:t>
            </a:r>
            <a:r>
              <a:rPr lang="en-US" dirty="0">
                <a:solidFill>
                  <a:schemeClr val="tx1">
                    <a:lumMod val="65000"/>
                    <a:lumOff val="35000"/>
                  </a:schemeClr>
                </a:solidFill>
              </a:rPr>
              <a:t> €/MWh</a:t>
            </a: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Arithmetical average price: </a:t>
            </a:r>
            <a:r>
              <a:rPr lang="fi-FI" dirty="0">
                <a:solidFill>
                  <a:schemeClr val="tx1">
                    <a:lumMod val="65000"/>
                    <a:lumOff val="35000"/>
                  </a:schemeClr>
                </a:solidFill>
              </a:rPr>
              <a:t>88,22</a:t>
            </a:r>
            <a:r>
              <a:rPr lang="en-US" dirty="0">
                <a:solidFill>
                  <a:schemeClr val="tx1">
                    <a:lumMod val="65000"/>
                    <a:lumOff val="35000"/>
                  </a:schemeClr>
                </a:solidFill>
              </a:rPr>
              <a:t> €/MWh</a:t>
            </a:r>
          </a:p>
          <a:p>
            <a:pPr marL="285750" indent="-285750">
              <a:buFont typeface="Arial" panose="020B0604020202020204" pitchFamily="34" charset="0"/>
              <a:buChar char="•"/>
            </a:pPr>
            <a:endParaRPr lang="en-US" dirty="0">
              <a:solidFill>
                <a:schemeClr val="tx1">
                  <a:lumMod val="65000"/>
                  <a:lumOff val="35000"/>
                </a:schemeClr>
              </a:solidFill>
            </a:endParaRPr>
          </a:p>
        </p:txBody>
      </p:sp>
      <p:sp>
        <p:nvSpPr>
          <p:cNvPr id="3" name="Päivämäärän paikkamerkki 2">
            <a:extLst>
              <a:ext uri="{FF2B5EF4-FFF2-40B4-BE49-F238E27FC236}">
                <a16:creationId xmlns:a16="http://schemas.microsoft.com/office/drawing/2014/main" id="{90B4818D-93C5-4C95-A9CA-5D6A5585D6FC}"/>
              </a:ext>
            </a:extLst>
          </p:cNvPr>
          <p:cNvSpPr>
            <a:spLocks noGrp="1"/>
          </p:cNvSpPr>
          <p:nvPr>
            <p:ph type="dt" sz="half" idx="10"/>
          </p:nvPr>
        </p:nvSpPr>
        <p:spPr/>
        <p:txBody>
          <a:bodyPr/>
          <a:lstStyle/>
          <a:p>
            <a:r>
              <a:rPr lang="fi-FI"/>
              <a:t>9.11.2023</a:t>
            </a:r>
            <a:endParaRPr lang="en-US" dirty="0"/>
          </a:p>
        </p:txBody>
      </p:sp>
      <p:pic>
        <p:nvPicPr>
          <p:cNvPr id="6" name="Kuva 5">
            <a:extLst>
              <a:ext uri="{FF2B5EF4-FFF2-40B4-BE49-F238E27FC236}">
                <a16:creationId xmlns:a16="http://schemas.microsoft.com/office/drawing/2014/main" id="{50A36095-9091-4E97-A989-77D22723329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14081" y="1831015"/>
            <a:ext cx="6795386" cy="4435103"/>
          </a:xfrm>
          <a:prstGeom prst="rect">
            <a:avLst/>
          </a:prstGeom>
        </p:spPr>
      </p:pic>
    </p:spTree>
    <p:extLst>
      <p:ext uri="{BB962C8B-B14F-4D97-AF65-F5344CB8AC3E}">
        <p14:creationId xmlns:p14="http://schemas.microsoft.com/office/powerpoint/2010/main" val="12601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136AE6-86E0-43E0-BCB6-E3CFA7BB0515}"/>
              </a:ext>
            </a:extLst>
          </p:cNvPr>
          <p:cNvSpPr>
            <a:spLocks noGrp="1"/>
          </p:cNvSpPr>
          <p:nvPr>
            <p:ph type="title"/>
          </p:nvPr>
        </p:nvSpPr>
        <p:spPr/>
        <p:txBody>
          <a:bodyPr/>
          <a:lstStyle/>
          <a:p>
            <a:r>
              <a:rPr lang="en-US" sz="3600" dirty="0"/>
              <a:t>Price of district heat in new buildings (€/MWh)</a:t>
            </a:r>
            <a:br>
              <a:rPr lang="en-US" dirty="0"/>
            </a:br>
            <a:r>
              <a:rPr lang="en-US" sz="2000" dirty="0"/>
              <a:t>Fixed price + energy fee, incl. taxes</a:t>
            </a:r>
            <a:endParaRPr lang="fi-FI" sz="2000" dirty="0"/>
          </a:p>
        </p:txBody>
      </p:sp>
      <p:sp>
        <p:nvSpPr>
          <p:cNvPr id="5" name="Päivämäärän paikkamerkki 4">
            <a:extLst>
              <a:ext uri="{FF2B5EF4-FFF2-40B4-BE49-F238E27FC236}">
                <a16:creationId xmlns:a16="http://schemas.microsoft.com/office/drawing/2014/main" id="{4254529F-9940-4CAA-95DB-5D99EC28040B}"/>
              </a:ext>
            </a:extLst>
          </p:cNvPr>
          <p:cNvSpPr>
            <a:spLocks noGrp="1"/>
          </p:cNvSpPr>
          <p:nvPr>
            <p:ph type="dt" sz="half" idx="10"/>
          </p:nvPr>
        </p:nvSpPr>
        <p:spPr/>
        <p:txBody>
          <a:bodyPr/>
          <a:lstStyle/>
          <a:p>
            <a:r>
              <a:rPr lang="fi-FI"/>
              <a:t>9.11.2023</a:t>
            </a:r>
            <a:endParaRPr lang="en-US" dirty="0"/>
          </a:p>
        </p:txBody>
      </p:sp>
      <p:sp>
        <p:nvSpPr>
          <p:cNvPr id="6" name="Dian numeron paikkamerkki 5">
            <a:extLst>
              <a:ext uri="{FF2B5EF4-FFF2-40B4-BE49-F238E27FC236}">
                <a16:creationId xmlns:a16="http://schemas.microsoft.com/office/drawing/2014/main" id="{B833AA84-9805-41B8-992F-B8CA80CA57C2}"/>
              </a:ext>
            </a:extLst>
          </p:cNvPr>
          <p:cNvSpPr>
            <a:spLocks noGrp="1"/>
          </p:cNvSpPr>
          <p:nvPr>
            <p:ph type="sldNum" sz="quarter" idx="12"/>
          </p:nvPr>
        </p:nvSpPr>
        <p:spPr/>
        <p:txBody>
          <a:bodyPr/>
          <a:lstStyle/>
          <a:p>
            <a:fld id="{D5CDC59A-8C4B-3741-8921-09D2C8EE8BFB}" type="slidenum">
              <a:rPr lang="en-US" smtClean="0"/>
              <a:t>24</a:t>
            </a:fld>
            <a:endParaRPr lang="en-US" dirty="0"/>
          </a:p>
        </p:txBody>
      </p:sp>
      <p:sp>
        <p:nvSpPr>
          <p:cNvPr id="7" name="Sisällön paikkamerkki 6">
            <a:extLst>
              <a:ext uri="{FF2B5EF4-FFF2-40B4-BE49-F238E27FC236}">
                <a16:creationId xmlns:a16="http://schemas.microsoft.com/office/drawing/2014/main" id="{621475E9-3474-49B0-9AA0-374E11347490}"/>
              </a:ext>
            </a:extLst>
          </p:cNvPr>
          <p:cNvSpPr txBox="1">
            <a:spLocks noGrp="1"/>
          </p:cNvSpPr>
          <p:nvPr>
            <p:ph sz="half" idx="2"/>
          </p:nvPr>
        </p:nvSpPr>
        <p:spPr>
          <a:xfrm>
            <a:off x="8333473" y="2053411"/>
            <a:ext cx="3242951" cy="1477328"/>
          </a:xfrm>
          <a:prstGeom prst="rect">
            <a:avLst/>
          </a:prstGeom>
          <a:noFill/>
        </p:spPr>
        <p:txBody>
          <a:bodyPr wrap="square" rtlCol="0">
            <a:spAutoFit/>
          </a:bodyPr>
          <a:lstStyle/>
          <a:p>
            <a:pPr marL="285750" lvl="0" indent="-285750">
              <a:lnSpc>
                <a:spcPct val="100000"/>
              </a:lnSpc>
              <a:buFont typeface="Arial" panose="020B0604020202020204" pitchFamily="34" charset="0"/>
              <a:buChar char="•"/>
              <a:defRPr/>
            </a:pPr>
            <a:r>
              <a:rPr lang="en-US" dirty="0">
                <a:solidFill>
                  <a:srgbClr val="000000">
                    <a:lumMod val="65000"/>
                    <a:lumOff val="35000"/>
                  </a:srgbClr>
                </a:solidFill>
              </a:rPr>
              <a:t>The price includes all taxes, demand and energy charges as well as other possible annual charges. Connection fees are excluded.</a:t>
            </a:r>
          </a:p>
        </p:txBody>
      </p:sp>
      <p:pic>
        <p:nvPicPr>
          <p:cNvPr id="10" name="Sisällön paikkamerkki 9">
            <a:extLst>
              <a:ext uri="{FF2B5EF4-FFF2-40B4-BE49-F238E27FC236}">
                <a16:creationId xmlns:a16="http://schemas.microsoft.com/office/drawing/2014/main" id="{B0C7EAD7-03EB-4C3B-8FEA-0B58C6876876}"/>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a:stretch/>
        </p:blipFill>
        <p:spPr>
          <a:xfrm>
            <a:off x="615950" y="1691129"/>
            <a:ext cx="6680396" cy="4474167"/>
          </a:xfrm>
          <a:prstGeom prst="rect">
            <a:avLst/>
          </a:prstGeom>
        </p:spPr>
      </p:pic>
    </p:spTree>
    <p:extLst>
      <p:ext uri="{BB962C8B-B14F-4D97-AF65-F5344CB8AC3E}">
        <p14:creationId xmlns:p14="http://schemas.microsoft.com/office/powerpoint/2010/main" val="4829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955F9-03B2-47B0-88B1-FA93A224CF98}"/>
              </a:ext>
            </a:extLst>
          </p:cNvPr>
          <p:cNvSpPr>
            <a:spLocks noGrp="1"/>
          </p:cNvSpPr>
          <p:nvPr>
            <p:ph type="title"/>
          </p:nvPr>
        </p:nvSpPr>
        <p:spPr/>
        <p:txBody>
          <a:bodyPr>
            <a:normAutofit/>
          </a:bodyPr>
          <a:lstStyle/>
          <a:p>
            <a:r>
              <a:rPr lang="en-US" sz="3600" dirty="0"/>
              <a:t>Real price of district heat</a:t>
            </a:r>
            <a:br>
              <a:rPr lang="en-US" sz="6000" dirty="0"/>
            </a:br>
            <a:r>
              <a:rPr lang="en-US" sz="2000" dirty="0"/>
              <a:t>Corrected with cost-of-living index</a:t>
            </a:r>
            <a:endParaRPr lang="fi-FI" sz="2000" dirty="0"/>
          </a:p>
        </p:txBody>
      </p:sp>
      <p:sp>
        <p:nvSpPr>
          <p:cNvPr id="5" name="Päivämäärän paikkamerkki 4">
            <a:extLst>
              <a:ext uri="{FF2B5EF4-FFF2-40B4-BE49-F238E27FC236}">
                <a16:creationId xmlns:a16="http://schemas.microsoft.com/office/drawing/2014/main" id="{A5DFD65B-DDCA-4069-8E60-CAB0299D2732}"/>
              </a:ext>
            </a:extLst>
          </p:cNvPr>
          <p:cNvSpPr>
            <a:spLocks noGrp="1"/>
          </p:cNvSpPr>
          <p:nvPr>
            <p:ph type="dt" sz="half" idx="10"/>
          </p:nvPr>
        </p:nvSpPr>
        <p:spPr/>
        <p:txBody>
          <a:bodyPr/>
          <a:lstStyle/>
          <a:p>
            <a:r>
              <a:rPr lang="fi-FI"/>
              <a:t>9.11.2023</a:t>
            </a:r>
            <a:endParaRPr lang="en-US" dirty="0"/>
          </a:p>
        </p:txBody>
      </p:sp>
      <p:sp>
        <p:nvSpPr>
          <p:cNvPr id="6" name="Dian numeron paikkamerkki 5">
            <a:extLst>
              <a:ext uri="{FF2B5EF4-FFF2-40B4-BE49-F238E27FC236}">
                <a16:creationId xmlns:a16="http://schemas.microsoft.com/office/drawing/2014/main" id="{8AE8B629-97C9-4EEF-96AB-D0C717BD9686}"/>
              </a:ext>
            </a:extLst>
          </p:cNvPr>
          <p:cNvSpPr>
            <a:spLocks noGrp="1"/>
          </p:cNvSpPr>
          <p:nvPr>
            <p:ph type="sldNum" sz="quarter" idx="12"/>
          </p:nvPr>
        </p:nvSpPr>
        <p:spPr/>
        <p:txBody>
          <a:bodyPr/>
          <a:lstStyle/>
          <a:p>
            <a:fld id="{D5CDC59A-8C4B-3741-8921-09D2C8EE8BFB}" type="slidenum">
              <a:rPr lang="en-US" smtClean="0"/>
              <a:t>25</a:t>
            </a:fld>
            <a:endParaRPr lang="en-US" dirty="0"/>
          </a:p>
        </p:txBody>
      </p:sp>
      <p:pic>
        <p:nvPicPr>
          <p:cNvPr id="10" name="Sisällön paikkamerkki 9">
            <a:extLst>
              <a:ext uri="{FF2B5EF4-FFF2-40B4-BE49-F238E27FC236}">
                <a16:creationId xmlns:a16="http://schemas.microsoft.com/office/drawing/2014/main" id="{11D66D6C-2BA6-4BB7-8C48-4F816273AB84}"/>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a:stretch/>
        </p:blipFill>
        <p:spPr>
          <a:xfrm>
            <a:off x="615949" y="1690833"/>
            <a:ext cx="6850079" cy="4374241"/>
          </a:xfrm>
          <a:prstGeom prst="rect">
            <a:avLst/>
          </a:prstGeom>
        </p:spPr>
      </p:pic>
      <p:sp>
        <p:nvSpPr>
          <p:cNvPr id="7" name="Text Box 1">
            <a:extLst>
              <a:ext uri="{FF2B5EF4-FFF2-40B4-BE49-F238E27FC236}">
                <a16:creationId xmlns:a16="http://schemas.microsoft.com/office/drawing/2014/main" id="{2AB3A60B-A802-457B-B64A-AA2D04590EA8}"/>
              </a:ext>
            </a:extLst>
          </p:cNvPr>
          <p:cNvSpPr txBox="1">
            <a:spLocks noChangeArrowheads="1"/>
          </p:cNvSpPr>
          <p:nvPr/>
        </p:nvSpPr>
        <p:spPr bwMode="auto">
          <a:xfrm>
            <a:off x="614081" y="6065074"/>
            <a:ext cx="4832249" cy="29760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45720"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fi-FI" sz="1200" i="0" u="none" strike="noStrike" baseline="0" dirty="0" err="1">
                <a:solidFill>
                  <a:schemeClr val="bg2">
                    <a:lumMod val="50000"/>
                  </a:schemeClr>
                </a:solidFill>
                <a:latin typeface="+mn-lt"/>
                <a:ea typeface="Verdana"/>
                <a:cs typeface="Verdana"/>
              </a:rPr>
              <a:t>Source</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Finnish</a:t>
            </a:r>
            <a:r>
              <a:rPr lang="fi-FI" sz="1200" i="0" u="none" strike="noStrike" baseline="0" dirty="0">
                <a:solidFill>
                  <a:schemeClr val="bg2">
                    <a:lumMod val="50000"/>
                  </a:schemeClr>
                </a:solidFill>
                <a:latin typeface="+mn-lt"/>
                <a:ea typeface="Verdana"/>
                <a:cs typeface="Verdana"/>
              </a:rPr>
              <a:t> Energy, </a:t>
            </a:r>
            <a:r>
              <a:rPr lang="fi-FI" sz="1200" i="0" u="none" strike="noStrike" baseline="0" dirty="0" err="1">
                <a:solidFill>
                  <a:schemeClr val="bg2">
                    <a:lumMod val="50000"/>
                  </a:schemeClr>
                </a:solidFill>
                <a:latin typeface="+mn-lt"/>
                <a:ea typeface="Verdana"/>
                <a:cs typeface="Verdana"/>
              </a:rPr>
              <a:t>District</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heating</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prices</a:t>
            </a:r>
            <a:r>
              <a:rPr lang="fi-FI" sz="1200" i="0" u="none" strike="noStrike" baseline="0" dirty="0">
                <a:solidFill>
                  <a:schemeClr val="bg2">
                    <a:lumMod val="50000"/>
                  </a:schemeClr>
                </a:solidFill>
                <a:latin typeface="+mn-lt"/>
                <a:ea typeface="Verdana"/>
                <a:cs typeface="Verdana"/>
              </a:rPr>
              <a:t> 07/2022</a:t>
            </a:r>
          </a:p>
        </p:txBody>
      </p:sp>
    </p:spTree>
    <p:extLst>
      <p:ext uri="{BB962C8B-B14F-4D97-AF65-F5344CB8AC3E}">
        <p14:creationId xmlns:p14="http://schemas.microsoft.com/office/powerpoint/2010/main" val="19972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9B377E-20C3-4B40-ACF2-F37A7463B404}"/>
              </a:ext>
            </a:extLst>
          </p:cNvPr>
          <p:cNvSpPr>
            <a:spLocks noGrp="1"/>
          </p:cNvSpPr>
          <p:nvPr>
            <p:ph type="title"/>
          </p:nvPr>
        </p:nvSpPr>
        <p:spPr>
          <a:xfrm>
            <a:off x="614081" y="365125"/>
            <a:ext cx="9478683" cy="973481"/>
          </a:xfrm>
        </p:spPr>
        <p:txBody>
          <a:bodyPr>
            <a:normAutofit/>
          </a:bodyPr>
          <a:lstStyle/>
          <a:p>
            <a:r>
              <a:rPr lang="en-US" sz="3600" dirty="0"/>
              <a:t>District heat consumption in 2022</a:t>
            </a:r>
          </a:p>
        </p:txBody>
      </p:sp>
      <p:sp>
        <p:nvSpPr>
          <p:cNvPr id="6" name="Dian numeron paikkamerkki 5">
            <a:extLst>
              <a:ext uri="{FF2B5EF4-FFF2-40B4-BE49-F238E27FC236}">
                <a16:creationId xmlns:a16="http://schemas.microsoft.com/office/drawing/2014/main" id="{441F2E4A-D495-4307-A04B-EABFB4962760}"/>
              </a:ext>
            </a:extLst>
          </p:cNvPr>
          <p:cNvSpPr>
            <a:spLocks noGrp="1"/>
          </p:cNvSpPr>
          <p:nvPr>
            <p:ph type="sldNum" sz="quarter" idx="12"/>
          </p:nvPr>
        </p:nvSpPr>
        <p:spPr/>
        <p:txBody>
          <a:bodyPr/>
          <a:lstStyle/>
          <a:p>
            <a:fld id="{D5CDC59A-8C4B-3741-8921-09D2C8EE8BFB}" type="slidenum">
              <a:rPr lang="en-US" smtClean="0"/>
              <a:t>26</a:t>
            </a:fld>
            <a:endParaRPr lang="en-US"/>
          </a:p>
        </p:txBody>
      </p:sp>
      <p:sp>
        <p:nvSpPr>
          <p:cNvPr id="3" name="Päivämäärän paikkamerkki 2">
            <a:extLst>
              <a:ext uri="{FF2B5EF4-FFF2-40B4-BE49-F238E27FC236}">
                <a16:creationId xmlns:a16="http://schemas.microsoft.com/office/drawing/2014/main" id="{B23B67E6-E06A-43DD-A560-84DC208419E0}"/>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AA29682F-C5FB-4129-9CF7-C7382AAA28E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37652" y="1289621"/>
            <a:ext cx="7838205" cy="5115714"/>
          </a:xfrm>
          <a:prstGeom prst="rect">
            <a:avLst/>
          </a:prstGeom>
        </p:spPr>
      </p:pic>
    </p:spTree>
    <p:extLst>
      <p:ext uri="{BB962C8B-B14F-4D97-AF65-F5344CB8AC3E}">
        <p14:creationId xmlns:p14="http://schemas.microsoft.com/office/powerpoint/2010/main" val="392107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DA9791-9338-4EB4-9865-FE9A48F66DED}"/>
              </a:ext>
            </a:extLst>
          </p:cNvPr>
          <p:cNvSpPr>
            <a:spLocks noGrp="1"/>
          </p:cNvSpPr>
          <p:nvPr>
            <p:ph type="title"/>
          </p:nvPr>
        </p:nvSpPr>
        <p:spPr>
          <a:xfrm>
            <a:off x="614081" y="365126"/>
            <a:ext cx="9478683" cy="1218578"/>
          </a:xfrm>
        </p:spPr>
        <p:txBody>
          <a:bodyPr>
            <a:normAutofit/>
          </a:bodyPr>
          <a:lstStyle/>
          <a:p>
            <a:r>
              <a:rPr lang="en-US" sz="3600" dirty="0"/>
              <a:t>Distribution of customers according to connected heat load</a:t>
            </a:r>
          </a:p>
        </p:txBody>
      </p:sp>
      <p:sp>
        <p:nvSpPr>
          <p:cNvPr id="5" name="Dian numeron paikkamerkki 4">
            <a:extLst>
              <a:ext uri="{FF2B5EF4-FFF2-40B4-BE49-F238E27FC236}">
                <a16:creationId xmlns:a16="http://schemas.microsoft.com/office/drawing/2014/main" id="{FEC79B3E-4D83-43FC-864D-9193C50A31E6}"/>
              </a:ext>
            </a:extLst>
          </p:cNvPr>
          <p:cNvSpPr>
            <a:spLocks noGrp="1"/>
          </p:cNvSpPr>
          <p:nvPr>
            <p:ph type="sldNum" sz="quarter" idx="12"/>
          </p:nvPr>
        </p:nvSpPr>
        <p:spPr/>
        <p:txBody>
          <a:bodyPr/>
          <a:lstStyle/>
          <a:p>
            <a:fld id="{D5CDC59A-8C4B-3741-8921-09D2C8EE8BFB}" type="slidenum">
              <a:rPr lang="en-US" smtClean="0"/>
              <a:t>27</a:t>
            </a:fld>
            <a:endParaRPr lang="en-US" dirty="0"/>
          </a:p>
        </p:txBody>
      </p:sp>
      <p:sp>
        <p:nvSpPr>
          <p:cNvPr id="9" name="Tekstiruutu 6">
            <a:extLst>
              <a:ext uri="{FF2B5EF4-FFF2-40B4-BE49-F238E27FC236}">
                <a16:creationId xmlns:a16="http://schemas.microsoft.com/office/drawing/2014/main" id="{84C760A6-83DF-4A9F-9049-33D68F53C729}"/>
              </a:ext>
            </a:extLst>
          </p:cNvPr>
          <p:cNvSpPr txBox="1"/>
          <p:nvPr/>
        </p:nvSpPr>
        <p:spPr>
          <a:xfrm>
            <a:off x="8053568" y="1935947"/>
            <a:ext cx="3812992" cy="190821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dirty="0">
                <a:solidFill>
                  <a:schemeClr val="tx1">
                    <a:lumMod val="65000"/>
                    <a:lumOff val="35000"/>
                  </a:schemeClr>
                </a:solidFill>
              </a:rPr>
              <a:t>Number of customers: </a:t>
            </a:r>
            <a:r>
              <a:rPr lang="fi-FI" sz="2000" dirty="0">
                <a:solidFill>
                  <a:schemeClr val="tx1">
                    <a:lumMod val="65000"/>
                    <a:lumOff val="35000"/>
                  </a:schemeClr>
                </a:solidFill>
              </a:rPr>
              <a:t>160 000</a:t>
            </a:r>
            <a:endParaRPr lang="en-US" sz="2000" dirty="0">
              <a:solidFill>
                <a:schemeClr val="tx1">
                  <a:lumMod val="65000"/>
                  <a:lumOff val="35000"/>
                </a:schemeClr>
              </a:solidFill>
            </a:endParaRPr>
          </a:p>
          <a:p>
            <a:pPr marL="285750" indent="-285750">
              <a:lnSpc>
                <a:spcPct val="100000"/>
              </a:lnSpc>
              <a:spcAft>
                <a:spcPts val="800"/>
              </a:spcAft>
              <a:buFont typeface="Arial" panose="020B0604020202020204" pitchFamily="34" charset="0"/>
              <a:buChar char="•"/>
            </a:pPr>
            <a:r>
              <a:rPr lang="fi-FI" sz="2000" dirty="0">
                <a:solidFill>
                  <a:schemeClr val="tx1">
                    <a:lumMod val="65000"/>
                    <a:lumOff val="35000"/>
                  </a:schemeClr>
                </a:solidFill>
              </a:rPr>
              <a:t>120 000 </a:t>
            </a:r>
            <a:r>
              <a:rPr lang="en-US" sz="2000" dirty="0">
                <a:solidFill>
                  <a:schemeClr val="tx1">
                    <a:lumMod val="65000"/>
                    <a:lumOff val="35000"/>
                  </a:schemeClr>
                </a:solidFill>
              </a:rPr>
              <a:t>customers in residential buildings</a:t>
            </a:r>
          </a:p>
          <a:p>
            <a:pPr marL="285750" indent="-285750">
              <a:lnSpc>
                <a:spcPct val="100000"/>
              </a:lnSpc>
              <a:spcAft>
                <a:spcPts val="800"/>
              </a:spcAft>
              <a:buFont typeface="Arial" panose="020B0604020202020204" pitchFamily="34" charset="0"/>
              <a:buChar char="•"/>
            </a:pPr>
            <a:r>
              <a:rPr lang="fi-FI" sz="2000" dirty="0">
                <a:solidFill>
                  <a:schemeClr val="tx1">
                    <a:lumMod val="65000"/>
                    <a:lumOff val="35000"/>
                  </a:schemeClr>
                </a:solidFill>
              </a:rPr>
              <a:t>2,9</a:t>
            </a:r>
            <a:r>
              <a:rPr lang="en-US" sz="2000" dirty="0">
                <a:solidFill>
                  <a:schemeClr val="tx1">
                    <a:lumMod val="65000"/>
                    <a:lumOff val="35000"/>
                  </a:schemeClr>
                </a:solidFill>
              </a:rPr>
              <a:t> million inhabitants</a:t>
            </a:r>
          </a:p>
          <a:p>
            <a:endParaRPr lang="en-US" dirty="0">
              <a:solidFill>
                <a:schemeClr val="tx1">
                  <a:lumMod val="65000"/>
                  <a:lumOff val="35000"/>
                </a:schemeClr>
              </a:solidFill>
            </a:endParaRPr>
          </a:p>
        </p:txBody>
      </p:sp>
      <p:sp>
        <p:nvSpPr>
          <p:cNvPr id="3" name="Päivämäärän paikkamerkki 2">
            <a:extLst>
              <a:ext uri="{FF2B5EF4-FFF2-40B4-BE49-F238E27FC236}">
                <a16:creationId xmlns:a16="http://schemas.microsoft.com/office/drawing/2014/main" id="{7BA84DE4-993B-44AD-8721-CF4C07D22CA8}"/>
              </a:ext>
            </a:extLst>
          </p:cNvPr>
          <p:cNvSpPr>
            <a:spLocks noGrp="1"/>
          </p:cNvSpPr>
          <p:nvPr>
            <p:ph type="dt" sz="half" idx="10"/>
          </p:nvPr>
        </p:nvSpPr>
        <p:spPr/>
        <p:txBody>
          <a:bodyPr/>
          <a:lstStyle/>
          <a:p>
            <a:r>
              <a:rPr lang="fi-FI"/>
              <a:t>9.11.2023</a:t>
            </a:r>
            <a:endParaRPr lang="en-US" dirty="0"/>
          </a:p>
        </p:txBody>
      </p:sp>
      <p:pic>
        <p:nvPicPr>
          <p:cNvPr id="6" name="Kuva 5">
            <a:extLst>
              <a:ext uri="{FF2B5EF4-FFF2-40B4-BE49-F238E27FC236}">
                <a16:creationId xmlns:a16="http://schemas.microsoft.com/office/drawing/2014/main" id="{CC328427-EB37-4B68-B9DC-0870C6E774B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15550" y="1244903"/>
            <a:ext cx="7627765" cy="5016386"/>
          </a:xfrm>
          <a:prstGeom prst="rect">
            <a:avLst/>
          </a:prstGeom>
        </p:spPr>
      </p:pic>
    </p:spTree>
    <p:extLst>
      <p:ext uri="{BB962C8B-B14F-4D97-AF65-F5344CB8AC3E}">
        <p14:creationId xmlns:p14="http://schemas.microsoft.com/office/powerpoint/2010/main" val="192684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79C1DB-285B-4688-BDB6-388653DE58F1}"/>
              </a:ext>
            </a:extLst>
          </p:cNvPr>
          <p:cNvSpPr>
            <a:spLocks noGrp="1"/>
          </p:cNvSpPr>
          <p:nvPr>
            <p:ph type="title"/>
          </p:nvPr>
        </p:nvSpPr>
        <p:spPr>
          <a:xfrm>
            <a:off x="614081" y="365126"/>
            <a:ext cx="9478683" cy="1237432"/>
          </a:xfrm>
        </p:spPr>
        <p:txBody>
          <a:bodyPr>
            <a:normAutofit/>
          </a:bodyPr>
          <a:lstStyle/>
          <a:p>
            <a:r>
              <a:rPr lang="en-US" sz="3600" dirty="0"/>
              <a:t>Production capacity and connected heat load of the customers</a:t>
            </a:r>
          </a:p>
        </p:txBody>
      </p:sp>
      <p:sp>
        <p:nvSpPr>
          <p:cNvPr id="6" name="Dian numeron paikkamerkki 5">
            <a:extLst>
              <a:ext uri="{FF2B5EF4-FFF2-40B4-BE49-F238E27FC236}">
                <a16:creationId xmlns:a16="http://schemas.microsoft.com/office/drawing/2014/main" id="{F607A9D9-E614-4E22-BDB9-7810E9C37013}"/>
              </a:ext>
            </a:extLst>
          </p:cNvPr>
          <p:cNvSpPr>
            <a:spLocks noGrp="1"/>
          </p:cNvSpPr>
          <p:nvPr>
            <p:ph type="sldNum" sz="quarter" idx="12"/>
          </p:nvPr>
        </p:nvSpPr>
        <p:spPr/>
        <p:txBody>
          <a:bodyPr/>
          <a:lstStyle/>
          <a:p>
            <a:fld id="{D5CDC59A-8C4B-3741-8921-09D2C8EE8BFB}" type="slidenum">
              <a:rPr lang="en-US" smtClean="0"/>
              <a:t>28</a:t>
            </a:fld>
            <a:endParaRPr lang="en-US" dirty="0"/>
          </a:p>
        </p:txBody>
      </p:sp>
      <p:sp>
        <p:nvSpPr>
          <p:cNvPr id="3" name="Päivämäärän paikkamerkki 2">
            <a:extLst>
              <a:ext uri="{FF2B5EF4-FFF2-40B4-BE49-F238E27FC236}">
                <a16:creationId xmlns:a16="http://schemas.microsoft.com/office/drawing/2014/main" id="{9390D8CA-4D19-41F1-8BFB-FA01FDF3559F}"/>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2AA37096-E1D4-4DA2-87D2-867BC1DBE69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14081" y="1629717"/>
            <a:ext cx="7238446" cy="4724272"/>
          </a:xfrm>
          <a:prstGeom prst="rect">
            <a:avLst/>
          </a:prstGeom>
        </p:spPr>
      </p:pic>
    </p:spTree>
    <p:extLst>
      <p:ext uri="{BB962C8B-B14F-4D97-AF65-F5344CB8AC3E}">
        <p14:creationId xmlns:p14="http://schemas.microsoft.com/office/powerpoint/2010/main" val="4129304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B14A0D-D61A-4CE7-BA24-A79A5E38B773}"/>
              </a:ext>
            </a:extLst>
          </p:cNvPr>
          <p:cNvSpPr>
            <a:spLocks noGrp="1"/>
          </p:cNvSpPr>
          <p:nvPr>
            <p:ph type="title"/>
          </p:nvPr>
        </p:nvSpPr>
        <p:spPr/>
        <p:txBody>
          <a:bodyPr>
            <a:noAutofit/>
          </a:bodyPr>
          <a:lstStyle/>
          <a:p>
            <a:r>
              <a:rPr lang="en-GB" sz="3600" dirty="0"/>
              <a:t>Estimated monthly district heat demand</a:t>
            </a:r>
            <a:endParaRPr lang="fi-FI" sz="2400" b="0" dirty="0"/>
          </a:p>
        </p:txBody>
      </p:sp>
      <p:sp>
        <p:nvSpPr>
          <p:cNvPr id="4" name="Päivämäärän paikkamerkki 3">
            <a:extLst>
              <a:ext uri="{FF2B5EF4-FFF2-40B4-BE49-F238E27FC236}">
                <a16:creationId xmlns:a16="http://schemas.microsoft.com/office/drawing/2014/main" id="{8BF8E914-FA14-45F5-9C70-C8229F0BA002}"/>
              </a:ext>
            </a:extLst>
          </p:cNvPr>
          <p:cNvSpPr>
            <a:spLocks noGrp="1"/>
          </p:cNvSpPr>
          <p:nvPr>
            <p:ph type="dt" sz="half" idx="10"/>
          </p:nvPr>
        </p:nvSpPr>
        <p:spPr/>
        <p:txBody>
          <a:bodyPr/>
          <a:lstStyle/>
          <a:p>
            <a:r>
              <a:rPr lang="fi-FI"/>
              <a:t>9.11.2023</a:t>
            </a:r>
            <a:endParaRPr lang="en-US" dirty="0"/>
          </a:p>
        </p:txBody>
      </p:sp>
      <p:sp>
        <p:nvSpPr>
          <p:cNvPr id="6" name="Dian numeron paikkamerkki 5">
            <a:extLst>
              <a:ext uri="{FF2B5EF4-FFF2-40B4-BE49-F238E27FC236}">
                <a16:creationId xmlns:a16="http://schemas.microsoft.com/office/drawing/2014/main" id="{02498A30-27F1-4550-8F0A-E2F84200BF37}"/>
              </a:ext>
            </a:extLst>
          </p:cNvPr>
          <p:cNvSpPr>
            <a:spLocks noGrp="1"/>
          </p:cNvSpPr>
          <p:nvPr>
            <p:ph type="sldNum" sz="quarter" idx="12"/>
          </p:nvPr>
        </p:nvSpPr>
        <p:spPr/>
        <p:txBody>
          <a:bodyPr/>
          <a:lstStyle/>
          <a:p>
            <a:fld id="{D5CDC59A-8C4B-3741-8921-09D2C8EE8BFB}" type="slidenum">
              <a:rPr lang="en-US" smtClean="0"/>
              <a:t>29</a:t>
            </a:fld>
            <a:endParaRPr lang="en-US" dirty="0"/>
          </a:p>
        </p:txBody>
      </p:sp>
      <p:sp>
        <p:nvSpPr>
          <p:cNvPr id="8" name="Suorakulmio 7">
            <a:extLst>
              <a:ext uri="{FF2B5EF4-FFF2-40B4-BE49-F238E27FC236}">
                <a16:creationId xmlns:a16="http://schemas.microsoft.com/office/drawing/2014/main" id="{B8D7C065-C678-418C-93A3-0D8B809B7370}"/>
              </a:ext>
            </a:extLst>
          </p:cNvPr>
          <p:cNvSpPr/>
          <p:nvPr/>
        </p:nvSpPr>
        <p:spPr>
          <a:xfrm>
            <a:off x="8439418" y="1827792"/>
            <a:ext cx="3306691" cy="4355038"/>
          </a:xfrm>
          <a:prstGeom prst="rect">
            <a:avLst/>
          </a:prstGeom>
        </p:spPr>
        <p:txBody>
          <a:bodyPr wrap="square">
            <a:spAutoFit/>
          </a:bodyPr>
          <a:lstStyle/>
          <a:p>
            <a:r>
              <a:rPr lang="en-US" dirty="0">
                <a:solidFill>
                  <a:schemeClr val="tx1">
                    <a:lumMod val="65000"/>
                    <a:lumOff val="35000"/>
                  </a:schemeClr>
                </a:solidFill>
              </a:rPr>
              <a:t>Year 2022 was 0,4 </a:t>
            </a:r>
            <a:r>
              <a:rPr lang="en-US" baseline="30000" dirty="0" err="1">
                <a:solidFill>
                  <a:schemeClr val="tx1">
                    <a:lumMod val="65000"/>
                    <a:lumOff val="35000"/>
                  </a:schemeClr>
                </a:solidFill>
              </a:rPr>
              <a:t>o</a:t>
            </a:r>
            <a:r>
              <a:rPr lang="en-US" dirty="0" err="1">
                <a:solidFill>
                  <a:schemeClr val="tx1">
                    <a:lumMod val="65000"/>
                    <a:lumOff val="35000"/>
                  </a:schemeClr>
                </a:solidFill>
              </a:rPr>
              <a:t>C</a:t>
            </a:r>
            <a:r>
              <a:rPr lang="en-US" dirty="0">
                <a:solidFill>
                  <a:schemeClr val="tx1">
                    <a:lumMod val="65000"/>
                    <a:lumOff val="35000"/>
                  </a:schemeClr>
                </a:solidFill>
              </a:rPr>
              <a:t> warmer than the normal period of 1991-2020</a:t>
            </a:r>
          </a:p>
          <a:p>
            <a:pPr marL="228600" indent="-228600">
              <a:spcBef>
                <a:spcPts val="1000"/>
              </a:spcBef>
              <a:buClr>
                <a:schemeClr val="accent3">
                  <a:lumMod val="75000"/>
                </a:schemeClr>
              </a:buClr>
              <a:buFont typeface="Arial"/>
              <a:buChar char="•"/>
            </a:pPr>
            <a:r>
              <a:rPr lang="en-US" dirty="0">
                <a:solidFill>
                  <a:schemeClr val="tx1">
                    <a:lumMod val="65000"/>
                    <a:lumOff val="35000"/>
                  </a:schemeClr>
                </a:solidFill>
              </a:rPr>
              <a:t>Only December was colder than normal months during the heating season.</a:t>
            </a:r>
          </a:p>
          <a:p>
            <a:pPr marL="228600" indent="-228600">
              <a:spcBef>
                <a:spcPts val="1000"/>
              </a:spcBef>
              <a:buClr>
                <a:schemeClr val="accent3">
                  <a:lumMod val="75000"/>
                </a:schemeClr>
              </a:buClr>
              <a:buFont typeface="Arial"/>
              <a:buChar char="•"/>
            </a:pPr>
            <a:r>
              <a:rPr lang="en-US" dirty="0">
                <a:solidFill>
                  <a:schemeClr val="tx1">
                    <a:lumMod val="65000"/>
                    <a:lumOff val="35000"/>
                  </a:schemeClr>
                </a:solidFill>
              </a:rPr>
              <a:t>December was 1,2 </a:t>
            </a:r>
            <a:r>
              <a:rPr lang="en-US" baseline="30000" dirty="0" err="1">
                <a:solidFill>
                  <a:schemeClr val="tx1">
                    <a:lumMod val="65000"/>
                    <a:lumOff val="35000"/>
                  </a:schemeClr>
                </a:solidFill>
              </a:rPr>
              <a:t>o</a:t>
            </a:r>
            <a:r>
              <a:rPr lang="en-US" dirty="0" err="1">
                <a:solidFill>
                  <a:schemeClr val="tx1">
                    <a:lumMod val="65000"/>
                    <a:lumOff val="35000"/>
                  </a:schemeClr>
                </a:solidFill>
              </a:rPr>
              <a:t>C</a:t>
            </a:r>
            <a:r>
              <a:rPr lang="en-US" dirty="0">
                <a:solidFill>
                  <a:schemeClr val="tx1">
                    <a:lumMod val="65000"/>
                    <a:lumOff val="35000"/>
                  </a:schemeClr>
                </a:solidFill>
              </a:rPr>
              <a:t> colder than normal</a:t>
            </a:r>
          </a:p>
          <a:p>
            <a:pPr marL="228600" indent="-228600">
              <a:spcBef>
                <a:spcPts val="1000"/>
              </a:spcBef>
              <a:buClr>
                <a:schemeClr val="accent3">
                  <a:lumMod val="75000"/>
                </a:schemeClr>
              </a:buClr>
              <a:buFont typeface="Arial"/>
              <a:buChar char="•"/>
            </a:pPr>
            <a:endParaRPr lang="en-US" dirty="0">
              <a:solidFill>
                <a:schemeClr val="tx1">
                  <a:lumMod val="65000"/>
                  <a:lumOff val="35000"/>
                </a:schemeClr>
              </a:solidFill>
            </a:endParaRPr>
          </a:p>
          <a:p>
            <a:r>
              <a:rPr lang="en-US" dirty="0">
                <a:solidFill>
                  <a:schemeClr val="tx1">
                    <a:lumMod val="65000"/>
                    <a:lumOff val="35000"/>
                  </a:schemeClr>
                </a:solidFill>
              </a:rPr>
              <a:t>The cold winter months exemplify the need for a wide palette of fuels to ensure the security of supply of heating.</a:t>
            </a:r>
          </a:p>
          <a:p>
            <a:pPr marL="285750" indent="-285750">
              <a:buFont typeface="Arial" panose="020B0604020202020204" pitchFamily="34" charset="0"/>
              <a:buChar char="•"/>
            </a:pPr>
            <a:endParaRPr lang="en-US" dirty="0">
              <a:solidFill>
                <a:schemeClr val="tx1">
                  <a:lumMod val="65000"/>
                  <a:lumOff val="35000"/>
                </a:schemeClr>
              </a:solidFill>
            </a:endParaRPr>
          </a:p>
        </p:txBody>
      </p:sp>
      <p:pic>
        <p:nvPicPr>
          <p:cNvPr id="5" name="Kuva 4">
            <a:extLst>
              <a:ext uri="{FF2B5EF4-FFF2-40B4-BE49-F238E27FC236}">
                <a16:creationId xmlns:a16="http://schemas.microsoft.com/office/drawing/2014/main" id="{EDDB2FE8-861A-4FD2-BED6-FD6DDACF8D2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9325" y="1541230"/>
            <a:ext cx="7319115" cy="4717254"/>
          </a:xfrm>
          <a:prstGeom prst="rect">
            <a:avLst/>
          </a:prstGeom>
        </p:spPr>
      </p:pic>
    </p:spTree>
    <p:extLst>
      <p:ext uri="{BB962C8B-B14F-4D97-AF65-F5344CB8AC3E}">
        <p14:creationId xmlns:p14="http://schemas.microsoft.com/office/powerpoint/2010/main" val="163515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9DD8F-8F1C-2FFF-22A4-0557B5990016}"/>
              </a:ext>
            </a:extLst>
          </p:cNvPr>
          <p:cNvSpPr>
            <a:spLocks noGrp="1"/>
          </p:cNvSpPr>
          <p:nvPr>
            <p:ph type="title"/>
          </p:nvPr>
        </p:nvSpPr>
        <p:spPr/>
        <p:txBody>
          <a:bodyPr/>
          <a:lstStyle/>
          <a:p>
            <a:r>
              <a:rPr lang="fi-FI" dirty="0" err="1"/>
              <a:t>Unusual</a:t>
            </a:r>
            <a:r>
              <a:rPr lang="fi-FI" dirty="0"/>
              <a:t> </a:t>
            </a:r>
            <a:r>
              <a:rPr lang="fi-FI" dirty="0" err="1"/>
              <a:t>year</a:t>
            </a:r>
            <a:r>
              <a:rPr lang="fi-FI" dirty="0"/>
              <a:t> 2022</a:t>
            </a:r>
          </a:p>
        </p:txBody>
      </p:sp>
      <p:sp>
        <p:nvSpPr>
          <p:cNvPr id="3" name="Sisällön paikkamerkki 2">
            <a:extLst>
              <a:ext uri="{FF2B5EF4-FFF2-40B4-BE49-F238E27FC236}">
                <a16:creationId xmlns:a16="http://schemas.microsoft.com/office/drawing/2014/main" id="{F9CF7FCD-9A58-E145-9382-F999CC98F757}"/>
              </a:ext>
            </a:extLst>
          </p:cNvPr>
          <p:cNvSpPr>
            <a:spLocks noGrp="1"/>
          </p:cNvSpPr>
          <p:nvPr>
            <p:ph idx="1"/>
          </p:nvPr>
        </p:nvSpPr>
        <p:spPr/>
        <p:txBody>
          <a:bodyPr/>
          <a:lstStyle/>
          <a:p>
            <a:r>
              <a:rPr lang="en-US" sz="2400" dirty="0"/>
              <a:t>The year 2022 was unusual in Finnish energy system due to the Russia–Ukraine war and the end of Russian fuel imports.
In 2022, natural gas was used less in district heat production than in previous years. Natural gas was replaced especially by oil and coal.</a:t>
            </a:r>
          </a:p>
          <a:p>
            <a:pPr lvl="1"/>
            <a:r>
              <a:rPr lang="en-US" sz="2000" dirty="0"/>
              <a:t>Previously, natural gas was almost entirely imported from Russia. Its imports from Russia ended in May 2022.</a:t>
            </a:r>
          </a:p>
          <a:p>
            <a:r>
              <a:rPr lang="en-US" sz="2400" dirty="0"/>
              <a:t>Imports of electricity, wood and other fuels for energy production from Russia also ended during 2022, which was reflected in the prices of fuels and district heat. 
The year 2022 was warmer than the previous year, which reduced the consumption and production of district heat.</a:t>
            </a:r>
            <a:endParaRPr lang="fi-FI" dirty="0"/>
          </a:p>
        </p:txBody>
      </p:sp>
      <p:sp>
        <p:nvSpPr>
          <p:cNvPr id="4" name="Päivämäärän paikkamerkki 3">
            <a:extLst>
              <a:ext uri="{FF2B5EF4-FFF2-40B4-BE49-F238E27FC236}">
                <a16:creationId xmlns:a16="http://schemas.microsoft.com/office/drawing/2014/main" id="{25999DB1-2235-2D54-090A-BDF7E9A9DAE7}"/>
              </a:ext>
            </a:extLst>
          </p:cNvPr>
          <p:cNvSpPr>
            <a:spLocks noGrp="1"/>
          </p:cNvSpPr>
          <p:nvPr>
            <p:ph type="dt" sz="half" idx="10"/>
          </p:nvPr>
        </p:nvSpPr>
        <p:spPr/>
        <p:txBody>
          <a:bodyPr/>
          <a:lstStyle/>
          <a:p>
            <a:r>
              <a:rPr lang="fi-FI"/>
              <a:t>9.11.2023</a:t>
            </a:r>
            <a:endParaRPr lang="en-US" dirty="0"/>
          </a:p>
        </p:txBody>
      </p:sp>
      <p:sp>
        <p:nvSpPr>
          <p:cNvPr id="5" name="Dian numeron paikkamerkki 4">
            <a:extLst>
              <a:ext uri="{FF2B5EF4-FFF2-40B4-BE49-F238E27FC236}">
                <a16:creationId xmlns:a16="http://schemas.microsoft.com/office/drawing/2014/main" id="{7087B6E1-A281-9974-1801-F4D60AECEF86}"/>
              </a:ext>
            </a:extLst>
          </p:cNvPr>
          <p:cNvSpPr>
            <a:spLocks noGrp="1"/>
          </p:cNvSpPr>
          <p:nvPr>
            <p:ph type="sldNum" sz="quarter" idx="12"/>
          </p:nvPr>
        </p:nvSpPr>
        <p:spPr/>
        <p:txBody>
          <a:bodyPr/>
          <a:lstStyle/>
          <a:p>
            <a:fld id="{D5CDC59A-8C4B-3741-8921-09D2C8EE8BFB}" type="slidenum">
              <a:rPr lang="en-US" smtClean="0"/>
              <a:t>3</a:t>
            </a:fld>
            <a:endParaRPr lang="en-US" dirty="0"/>
          </a:p>
        </p:txBody>
      </p:sp>
    </p:spTree>
    <p:extLst>
      <p:ext uri="{BB962C8B-B14F-4D97-AF65-F5344CB8AC3E}">
        <p14:creationId xmlns:p14="http://schemas.microsoft.com/office/powerpoint/2010/main" val="104768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AEC898-8B4B-4F87-9A78-ADE044BAB62B}"/>
              </a:ext>
            </a:extLst>
          </p:cNvPr>
          <p:cNvSpPr>
            <a:spLocks noGrp="1"/>
          </p:cNvSpPr>
          <p:nvPr>
            <p:ph type="title"/>
          </p:nvPr>
        </p:nvSpPr>
        <p:spPr>
          <a:xfrm>
            <a:off x="614081" y="365126"/>
            <a:ext cx="9478683" cy="964054"/>
          </a:xfrm>
        </p:spPr>
        <p:txBody>
          <a:bodyPr>
            <a:normAutofit/>
          </a:bodyPr>
          <a:lstStyle/>
          <a:p>
            <a:r>
              <a:rPr lang="en-US" sz="3600" dirty="0"/>
              <a:t>Market share of space heating in 2021</a:t>
            </a:r>
            <a:r>
              <a:rPr lang="en-US" dirty="0"/>
              <a:t> </a:t>
            </a:r>
            <a:r>
              <a:rPr lang="en-US" sz="2000" dirty="0"/>
              <a:t>(Statistics Finland)</a:t>
            </a:r>
            <a:endParaRPr lang="en-US" dirty="0"/>
          </a:p>
        </p:txBody>
      </p:sp>
      <p:sp>
        <p:nvSpPr>
          <p:cNvPr id="5" name="Dian numeron paikkamerkki 4">
            <a:extLst>
              <a:ext uri="{FF2B5EF4-FFF2-40B4-BE49-F238E27FC236}">
                <a16:creationId xmlns:a16="http://schemas.microsoft.com/office/drawing/2014/main" id="{70A95179-17CB-48FB-A4FE-84B636EC473F}"/>
              </a:ext>
            </a:extLst>
          </p:cNvPr>
          <p:cNvSpPr>
            <a:spLocks noGrp="1"/>
          </p:cNvSpPr>
          <p:nvPr>
            <p:ph type="sldNum" sz="quarter" idx="12"/>
          </p:nvPr>
        </p:nvSpPr>
        <p:spPr/>
        <p:txBody>
          <a:bodyPr/>
          <a:lstStyle/>
          <a:p>
            <a:fld id="{D5CDC59A-8C4B-3741-8921-09D2C8EE8BFB}" type="slidenum">
              <a:rPr lang="en-US" smtClean="0"/>
              <a:t>4</a:t>
            </a:fld>
            <a:endParaRPr lang="en-US"/>
          </a:p>
        </p:txBody>
      </p:sp>
      <p:sp>
        <p:nvSpPr>
          <p:cNvPr id="7" name="Tekstiruutu 6">
            <a:extLst>
              <a:ext uri="{FF2B5EF4-FFF2-40B4-BE49-F238E27FC236}">
                <a16:creationId xmlns:a16="http://schemas.microsoft.com/office/drawing/2014/main" id="{80B210FF-D377-4A2C-91E2-AD489E37299C}"/>
              </a:ext>
            </a:extLst>
          </p:cNvPr>
          <p:cNvSpPr txBox="1"/>
          <p:nvPr/>
        </p:nvSpPr>
        <p:spPr>
          <a:xfrm>
            <a:off x="7281190" y="2203242"/>
            <a:ext cx="43975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65000"/>
                    <a:lumOff val="35000"/>
                  </a:schemeClr>
                </a:solidFill>
              </a:rPr>
              <a:t>Includes residential, commercial and public buildings</a:t>
            </a:r>
          </a:p>
        </p:txBody>
      </p:sp>
      <p:sp>
        <p:nvSpPr>
          <p:cNvPr id="3" name="Päivämäärän paikkamerkki 2">
            <a:extLst>
              <a:ext uri="{FF2B5EF4-FFF2-40B4-BE49-F238E27FC236}">
                <a16:creationId xmlns:a16="http://schemas.microsoft.com/office/drawing/2014/main" id="{E5465727-B6D8-427E-AC38-9C71AC21390F}"/>
              </a:ext>
            </a:extLst>
          </p:cNvPr>
          <p:cNvSpPr>
            <a:spLocks noGrp="1"/>
          </p:cNvSpPr>
          <p:nvPr>
            <p:ph type="dt" sz="half" idx="10"/>
          </p:nvPr>
        </p:nvSpPr>
        <p:spPr/>
        <p:txBody>
          <a:bodyPr/>
          <a:lstStyle/>
          <a:p>
            <a:r>
              <a:rPr lang="fi-FI"/>
              <a:t>9.11.2023</a:t>
            </a:r>
            <a:endParaRPr lang="en-US" dirty="0"/>
          </a:p>
        </p:txBody>
      </p:sp>
      <p:pic>
        <p:nvPicPr>
          <p:cNvPr id="4" name="Kuva 3">
            <a:extLst>
              <a:ext uri="{FF2B5EF4-FFF2-40B4-BE49-F238E27FC236}">
                <a16:creationId xmlns:a16="http://schemas.microsoft.com/office/drawing/2014/main" id="{223E4524-BCB0-4FFD-AF7A-FDE63A7966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3675" y="1522431"/>
            <a:ext cx="7406442" cy="4833918"/>
          </a:xfrm>
          <a:prstGeom prst="rect">
            <a:avLst/>
          </a:prstGeom>
        </p:spPr>
      </p:pic>
    </p:spTree>
    <p:extLst>
      <p:ext uri="{BB962C8B-B14F-4D97-AF65-F5344CB8AC3E}">
        <p14:creationId xmlns:p14="http://schemas.microsoft.com/office/powerpoint/2010/main" val="219354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a:xfrm>
            <a:off x="614081" y="365126"/>
            <a:ext cx="9478683" cy="1207510"/>
          </a:xfrm>
        </p:spPr>
        <p:txBody>
          <a:bodyPr>
            <a:normAutofit/>
          </a:bodyPr>
          <a:lstStyle/>
          <a:p>
            <a:r>
              <a:rPr lang="en-US" sz="3600" dirty="0"/>
              <a:t>District heat consumption and connected heat load of the customers </a:t>
            </a:r>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5</a:t>
            </a:fld>
            <a:endParaRPr lang="en-US"/>
          </a:p>
        </p:txBody>
      </p:sp>
      <p:sp>
        <p:nvSpPr>
          <p:cNvPr id="4" name="Päivämäärän paikkamerkki 3">
            <a:extLst>
              <a:ext uri="{FF2B5EF4-FFF2-40B4-BE49-F238E27FC236}">
                <a16:creationId xmlns:a16="http://schemas.microsoft.com/office/drawing/2014/main" id="{BD624358-C82E-4FCA-B737-75ED9A7F2934}"/>
              </a:ext>
            </a:extLst>
          </p:cNvPr>
          <p:cNvSpPr>
            <a:spLocks noGrp="1"/>
          </p:cNvSpPr>
          <p:nvPr>
            <p:ph type="dt" sz="half" idx="10"/>
          </p:nvPr>
        </p:nvSpPr>
        <p:spPr/>
        <p:txBody>
          <a:bodyPr/>
          <a:lstStyle/>
          <a:p>
            <a:r>
              <a:rPr lang="fi-FI"/>
              <a:t>9.11.2023</a:t>
            </a:r>
            <a:endParaRPr lang="en-US" dirty="0"/>
          </a:p>
        </p:txBody>
      </p:sp>
      <p:pic>
        <p:nvPicPr>
          <p:cNvPr id="3" name="Kuva 2">
            <a:extLst>
              <a:ext uri="{FF2B5EF4-FFF2-40B4-BE49-F238E27FC236}">
                <a16:creationId xmlns:a16="http://schemas.microsoft.com/office/drawing/2014/main" id="{093D6AC7-7773-4598-9C7A-6D3E56334FB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8678" y="1575022"/>
            <a:ext cx="7322207" cy="4778940"/>
          </a:xfrm>
          <a:prstGeom prst="rect">
            <a:avLst/>
          </a:prstGeom>
        </p:spPr>
      </p:pic>
    </p:spTree>
    <p:extLst>
      <p:ext uri="{BB962C8B-B14F-4D97-AF65-F5344CB8AC3E}">
        <p14:creationId xmlns:p14="http://schemas.microsoft.com/office/powerpoint/2010/main" val="182844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a:xfrm>
            <a:off x="614081" y="365125"/>
            <a:ext cx="9478683" cy="945201"/>
          </a:xfrm>
        </p:spPr>
        <p:txBody>
          <a:bodyPr>
            <a:normAutofit/>
          </a:bodyPr>
          <a:lstStyle/>
          <a:p>
            <a:r>
              <a:rPr lang="en-US" sz="3600" dirty="0"/>
              <a:t>Temperature corrected heat consumption</a:t>
            </a:r>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6</a:t>
            </a:fld>
            <a:endParaRPr lang="en-US"/>
          </a:p>
        </p:txBody>
      </p:sp>
      <p:sp>
        <p:nvSpPr>
          <p:cNvPr id="4" name="Päivämäärän paikkamerkki 3">
            <a:extLst>
              <a:ext uri="{FF2B5EF4-FFF2-40B4-BE49-F238E27FC236}">
                <a16:creationId xmlns:a16="http://schemas.microsoft.com/office/drawing/2014/main" id="{82320542-4C93-4E26-9049-6BA99DD9F7D3}"/>
              </a:ext>
            </a:extLst>
          </p:cNvPr>
          <p:cNvSpPr>
            <a:spLocks noGrp="1"/>
          </p:cNvSpPr>
          <p:nvPr>
            <p:ph type="dt" sz="half" idx="10"/>
          </p:nvPr>
        </p:nvSpPr>
        <p:spPr/>
        <p:txBody>
          <a:bodyPr/>
          <a:lstStyle/>
          <a:p>
            <a:r>
              <a:rPr lang="fi-FI"/>
              <a:t>9.11.2023</a:t>
            </a:r>
            <a:endParaRPr lang="en-US" dirty="0"/>
          </a:p>
        </p:txBody>
      </p:sp>
      <p:sp>
        <p:nvSpPr>
          <p:cNvPr id="7" name="Tekstiruutu 6">
            <a:extLst>
              <a:ext uri="{FF2B5EF4-FFF2-40B4-BE49-F238E27FC236}">
                <a16:creationId xmlns:a16="http://schemas.microsoft.com/office/drawing/2014/main" id="{06A4645C-F26C-4DE0-B3C9-1CB17D0644C7}"/>
              </a:ext>
            </a:extLst>
          </p:cNvPr>
          <p:cNvSpPr txBox="1"/>
          <p:nvPr/>
        </p:nvSpPr>
        <p:spPr>
          <a:xfrm>
            <a:off x="8296172" y="1911863"/>
            <a:ext cx="3608866" cy="190821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fi-FI" dirty="0" err="1">
                <a:solidFill>
                  <a:schemeClr val="tx1">
                    <a:lumMod val="65000"/>
                    <a:lumOff val="35000"/>
                  </a:schemeClr>
                </a:solidFill>
              </a:rPr>
              <a:t>District</a:t>
            </a:r>
            <a:r>
              <a:rPr lang="fi-FI" dirty="0">
                <a:solidFill>
                  <a:schemeClr val="tx1">
                    <a:lumMod val="65000"/>
                    <a:lumOff val="35000"/>
                  </a:schemeClr>
                </a:solidFill>
              </a:rPr>
              <a:t> </a:t>
            </a:r>
            <a:r>
              <a:rPr lang="fi-FI" dirty="0" err="1">
                <a:solidFill>
                  <a:schemeClr val="tx1">
                    <a:lumMod val="65000"/>
                    <a:lumOff val="35000"/>
                  </a:schemeClr>
                </a:solidFill>
              </a:rPr>
              <a:t>heat</a:t>
            </a:r>
            <a:r>
              <a:rPr lang="fi-FI" dirty="0">
                <a:solidFill>
                  <a:schemeClr val="tx1">
                    <a:lumMod val="65000"/>
                    <a:lumOff val="35000"/>
                  </a:schemeClr>
                </a:solidFill>
              </a:rPr>
              <a:t> </a:t>
            </a:r>
            <a:r>
              <a:rPr lang="fi-FI" dirty="0" err="1">
                <a:solidFill>
                  <a:schemeClr val="tx1">
                    <a:lumMod val="65000"/>
                    <a:lumOff val="35000"/>
                  </a:schemeClr>
                </a:solidFill>
              </a:rPr>
              <a:t>consumption</a:t>
            </a:r>
            <a:r>
              <a:rPr lang="fi-FI" dirty="0">
                <a:solidFill>
                  <a:schemeClr val="tx1">
                    <a:lumMod val="65000"/>
                    <a:lumOff val="35000"/>
                  </a:schemeClr>
                </a:solidFill>
              </a:rPr>
              <a:t> 33,0 </a:t>
            </a:r>
            <a:r>
              <a:rPr lang="fi-FI" dirty="0" err="1">
                <a:solidFill>
                  <a:schemeClr val="tx1">
                    <a:lumMod val="65000"/>
                    <a:lumOff val="35000"/>
                  </a:schemeClr>
                </a:solidFill>
              </a:rPr>
              <a:t>TWh</a:t>
            </a:r>
            <a:r>
              <a:rPr lang="fi-FI" dirty="0">
                <a:solidFill>
                  <a:schemeClr val="tx1">
                    <a:lumMod val="65000"/>
                    <a:lumOff val="35000"/>
                  </a:schemeClr>
                </a:solidFill>
              </a:rPr>
              <a:t> (</a:t>
            </a:r>
            <a:r>
              <a:rPr lang="fi-FI" dirty="0" err="1">
                <a:solidFill>
                  <a:schemeClr val="tx1">
                    <a:lumMod val="65000"/>
                    <a:lumOff val="35000"/>
                  </a:schemeClr>
                </a:solidFill>
              </a:rPr>
              <a:t>year</a:t>
            </a:r>
            <a:r>
              <a:rPr lang="fi-FI" dirty="0">
                <a:solidFill>
                  <a:schemeClr val="tx1">
                    <a:lumMod val="65000"/>
                    <a:lumOff val="35000"/>
                  </a:schemeClr>
                </a:solidFill>
              </a:rPr>
              <a:t> 2022)</a:t>
            </a:r>
          </a:p>
          <a:p>
            <a:pPr marL="541338" lvl="1" indent="-187325">
              <a:spcBef>
                <a:spcPts val="600"/>
              </a:spcBef>
              <a:buFont typeface="Arial" panose="020B0604020202020204" pitchFamily="34" charset="0"/>
              <a:buChar char="•"/>
            </a:pPr>
            <a:r>
              <a:rPr lang="fi-FI" dirty="0" err="1">
                <a:solidFill>
                  <a:schemeClr val="tx1">
                    <a:lumMod val="65000"/>
                    <a:lumOff val="35000"/>
                  </a:schemeClr>
                </a:solidFill>
              </a:rPr>
              <a:t>Temperature</a:t>
            </a:r>
            <a:r>
              <a:rPr lang="fi-FI" dirty="0">
                <a:solidFill>
                  <a:schemeClr val="tx1">
                    <a:lumMod val="65000"/>
                    <a:lumOff val="35000"/>
                  </a:schemeClr>
                </a:solidFill>
              </a:rPr>
              <a:t> </a:t>
            </a:r>
            <a:r>
              <a:rPr lang="fi-FI" dirty="0" err="1">
                <a:solidFill>
                  <a:schemeClr val="tx1">
                    <a:lumMod val="65000"/>
                    <a:lumOff val="35000"/>
                  </a:schemeClr>
                </a:solidFill>
              </a:rPr>
              <a:t>corrected</a:t>
            </a:r>
            <a:r>
              <a:rPr lang="fi-FI" dirty="0">
                <a:solidFill>
                  <a:schemeClr val="tx1">
                    <a:lumMod val="65000"/>
                    <a:lumOff val="35000"/>
                  </a:schemeClr>
                </a:solidFill>
              </a:rPr>
              <a:t> </a:t>
            </a:r>
            <a:r>
              <a:rPr lang="fi-FI" dirty="0" err="1">
                <a:solidFill>
                  <a:schemeClr val="tx1">
                    <a:lumMod val="65000"/>
                    <a:lumOff val="35000"/>
                  </a:schemeClr>
                </a:solidFill>
              </a:rPr>
              <a:t>heat</a:t>
            </a:r>
            <a:r>
              <a:rPr lang="fi-FI" dirty="0">
                <a:solidFill>
                  <a:schemeClr val="tx1">
                    <a:lumMod val="65000"/>
                    <a:lumOff val="35000"/>
                  </a:schemeClr>
                </a:solidFill>
              </a:rPr>
              <a:t> </a:t>
            </a:r>
            <a:r>
              <a:rPr lang="fi-FI" dirty="0" err="1">
                <a:solidFill>
                  <a:schemeClr val="tx1">
                    <a:lumMod val="65000"/>
                    <a:lumOff val="35000"/>
                  </a:schemeClr>
                </a:solidFill>
              </a:rPr>
              <a:t>consumption</a:t>
            </a:r>
            <a:r>
              <a:rPr lang="fi-FI" dirty="0">
                <a:solidFill>
                  <a:schemeClr val="tx1">
                    <a:lumMod val="65000"/>
                    <a:lumOff val="35000"/>
                  </a:schemeClr>
                </a:solidFill>
              </a:rPr>
              <a:t> 33,9 TWh</a:t>
            </a:r>
          </a:p>
          <a:p>
            <a:pPr marL="285750" indent="-285750">
              <a:spcBef>
                <a:spcPts val="600"/>
              </a:spcBef>
              <a:buFont typeface="Arial" panose="020B0604020202020204" pitchFamily="34" charset="0"/>
              <a:buChar char="•"/>
            </a:pPr>
            <a:r>
              <a:rPr lang="fi-FI" dirty="0" err="1">
                <a:solidFill>
                  <a:schemeClr val="tx1">
                    <a:lumMod val="65000"/>
                    <a:lumOff val="35000"/>
                  </a:schemeClr>
                </a:solidFill>
              </a:rPr>
              <a:t>Temperature</a:t>
            </a:r>
            <a:r>
              <a:rPr lang="fi-FI" dirty="0">
                <a:solidFill>
                  <a:schemeClr val="tx1">
                    <a:lumMod val="65000"/>
                    <a:lumOff val="35000"/>
                  </a:schemeClr>
                </a:solidFill>
              </a:rPr>
              <a:t> </a:t>
            </a:r>
            <a:r>
              <a:rPr lang="fi-FI" dirty="0" err="1">
                <a:solidFill>
                  <a:schemeClr val="tx1">
                    <a:lumMod val="65000"/>
                    <a:lumOff val="35000"/>
                  </a:schemeClr>
                </a:solidFill>
              </a:rPr>
              <a:t>corrected</a:t>
            </a:r>
            <a:r>
              <a:rPr lang="fi-FI" dirty="0">
                <a:solidFill>
                  <a:schemeClr val="tx1">
                    <a:lumMod val="65000"/>
                    <a:lumOff val="35000"/>
                  </a:schemeClr>
                </a:solidFill>
              </a:rPr>
              <a:t> </a:t>
            </a:r>
            <a:r>
              <a:rPr lang="fi-FI" dirty="0" err="1">
                <a:solidFill>
                  <a:schemeClr val="tx1">
                    <a:lumMod val="65000"/>
                    <a:lumOff val="35000"/>
                  </a:schemeClr>
                </a:solidFill>
              </a:rPr>
              <a:t>heat</a:t>
            </a:r>
            <a:r>
              <a:rPr lang="fi-FI" dirty="0">
                <a:solidFill>
                  <a:schemeClr val="tx1">
                    <a:lumMod val="65000"/>
                    <a:lumOff val="35000"/>
                  </a:schemeClr>
                </a:solidFill>
              </a:rPr>
              <a:t> </a:t>
            </a:r>
            <a:r>
              <a:rPr lang="fi-FI" dirty="0" err="1">
                <a:solidFill>
                  <a:schemeClr val="tx1">
                    <a:lumMod val="65000"/>
                    <a:lumOff val="35000"/>
                  </a:schemeClr>
                </a:solidFill>
              </a:rPr>
              <a:t>consumption</a:t>
            </a:r>
            <a:r>
              <a:rPr lang="fi-FI" dirty="0">
                <a:solidFill>
                  <a:schemeClr val="tx1">
                    <a:lumMod val="65000"/>
                    <a:lumOff val="35000"/>
                  </a:schemeClr>
                </a:solidFill>
              </a:rPr>
              <a:t> </a:t>
            </a:r>
            <a:r>
              <a:rPr lang="fi-FI" dirty="0" err="1">
                <a:solidFill>
                  <a:schemeClr val="tx1">
                    <a:lumMod val="65000"/>
                    <a:lumOff val="35000"/>
                  </a:schemeClr>
                </a:solidFill>
              </a:rPr>
              <a:t>decreased</a:t>
            </a:r>
            <a:r>
              <a:rPr lang="fi-FI" dirty="0">
                <a:solidFill>
                  <a:schemeClr val="tx1">
                    <a:lumMod val="65000"/>
                    <a:lumOff val="35000"/>
                  </a:schemeClr>
                </a:solidFill>
              </a:rPr>
              <a:t> 0,6 % </a:t>
            </a:r>
          </a:p>
        </p:txBody>
      </p:sp>
      <p:pic>
        <p:nvPicPr>
          <p:cNvPr id="3" name="Kuva 2">
            <a:extLst>
              <a:ext uri="{FF2B5EF4-FFF2-40B4-BE49-F238E27FC236}">
                <a16:creationId xmlns:a16="http://schemas.microsoft.com/office/drawing/2014/main" id="{13BBE3F7-B574-471B-AF9A-4F3AF0FF021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91079" y="1478188"/>
            <a:ext cx="7122012" cy="4683778"/>
          </a:xfrm>
          <a:prstGeom prst="rect">
            <a:avLst/>
          </a:prstGeom>
        </p:spPr>
      </p:pic>
    </p:spTree>
    <p:extLst>
      <p:ext uri="{BB962C8B-B14F-4D97-AF65-F5344CB8AC3E}">
        <p14:creationId xmlns:p14="http://schemas.microsoft.com/office/powerpoint/2010/main" val="339990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6A6D0-1D6C-4B38-92DA-92846BA71DDE}"/>
              </a:ext>
            </a:extLst>
          </p:cNvPr>
          <p:cNvSpPr>
            <a:spLocks noGrp="1"/>
          </p:cNvSpPr>
          <p:nvPr>
            <p:ph type="title"/>
          </p:nvPr>
        </p:nvSpPr>
        <p:spPr>
          <a:xfrm>
            <a:off x="614081" y="365125"/>
            <a:ext cx="9478683" cy="1180871"/>
          </a:xfrm>
        </p:spPr>
        <p:txBody>
          <a:bodyPr>
            <a:normAutofit/>
          </a:bodyPr>
          <a:lstStyle/>
          <a:p>
            <a:r>
              <a:rPr lang="en-US" sz="3600" dirty="0"/>
              <a:t>Length of networks</a:t>
            </a:r>
          </a:p>
        </p:txBody>
      </p:sp>
      <p:sp>
        <p:nvSpPr>
          <p:cNvPr id="6" name="Dian numeron paikkamerkki 5">
            <a:extLst>
              <a:ext uri="{FF2B5EF4-FFF2-40B4-BE49-F238E27FC236}">
                <a16:creationId xmlns:a16="http://schemas.microsoft.com/office/drawing/2014/main" id="{3233F10E-85E8-461E-B926-F3B0E208DA75}"/>
              </a:ext>
            </a:extLst>
          </p:cNvPr>
          <p:cNvSpPr>
            <a:spLocks noGrp="1"/>
          </p:cNvSpPr>
          <p:nvPr>
            <p:ph type="sldNum" sz="quarter" idx="12"/>
          </p:nvPr>
        </p:nvSpPr>
        <p:spPr/>
        <p:txBody>
          <a:bodyPr/>
          <a:lstStyle/>
          <a:p>
            <a:fld id="{D5CDC59A-8C4B-3741-8921-09D2C8EE8BFB}" type="slidenum">
              <a:rPr lang="en-US" smtClean="0"/>
              <a:t>7</a:t>
            </a:fld>
            <a:endParaRPr lang="en-US"/>
          </a:p>
        </p:txBody>
      </p:sp>
      <p:sp>
        <p:nvSpPr>
          <p:cNvPr id="3" name="Päivämäärän paikkamerkki 2">
            <a:extLst>
              <a:ext uri="{FF2B5EF4-FFF2-40B4-BE49-F238E27FC236}">
                <a16:creationId xmlns:a16="http://schemas.microsoft.com/office/drawing/2014/main" id="{72C68F51-6E59-4F33-9CAD-D54A9B29A0E6}"/>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A6B8506F-0331-4BA5-BF45-63745EC98F5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53189" y="1547792"/>
            <a:ext cx="7275700" cy="4748586"/>
          </a:xfrm>
          <a:prstGeom prst="rect">
            <a:avLst/>
          </a:prstGeom>
        </p:spPr>
      </p:pic>
    </p:spTree>
    <p:extLst>
      <p:ext uri="{BB962C8B-B14F-4D97-AF65-F5344CB8AC3E}">
        <p14:creationId xmlns:p14="http://schemas.microsoft.com/office/powerpoint/2010/main" val="245808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6A6D0-1D6C-4B38-92DA-92846BA71DDE}"/>
              </a:ext>
            </a:extLst>
          </p:cNvPr>
          <p:cNvSpPr>
            <a:spLocks noGrp="1"/>
          </p:cNvSpPr>
          <p:nvPr>
            <p:ph type="title"/>
          </p:nvPr>
        </p:nvSpPr>
        <p:spPr/>
        <p:txBody>
          <a:bodyPr>
            <a:noAutofit/>
          </a:bodyPr>
          <a:lstStyle/>
          <a:p>
            <a:r>
              <a:rPr lang="en-US" sz="3600" dirty="0"/>
              <a:t>Specific heat consumption in district heated buildings</a:t>
            </a:r>
          </a:p>
        </p:txBody>
      </p:sp>
      <p:sp>
        <p:nvSpPr>
          <p:cNvPr id="6" name="Dian numeron paikkamerkki 5">
            <a:extLst>
              <a:ext uri="{FF2B5EF4-FFF2-40B4-BE49-F238E27FC236}">
                <a16:creationId xmlns:a16="http://schemas.microsoft.com/office/drawing/2014/main" id="{3233F10E-85E8-461E-B926-F3B0E208DA75}"/>
              </a:ext>
            </a:extLst>
          </p:cNvPr>
          <p:cNvSpPr>
            <a:spLocks noGrp="1"/>
          </p:cNvSpPr>
          <p:nvPr>
            <p:ph type="sldNum" sz="quarter" idx="12"/>
          </p:nvPr>
        </p:nvSpPr>
        <p:spPr/>
        <p:txBody>
          <a:bodyPr/>
          <a:lstStyle/>
          <a:p>
            <a:fld id="{D5CDC59A-8C4B-3741-8921-09D2C8EE8BFB}" type="slidenum">
              <a:rPr lang="en-US" smtClean="0"/>
              <a:t>8</a:t>
            </a:fld>
            <a:endParaRPr lang="en-US"/>
          </a:p>
        </p:txBody>
      </p:sp>
      <p:sp>
        <p:nvSpPr>
          <p:cNvPr id="8" name="Tekstiruutu 7">
            <a:extLst>
              <a:ext uri="{FF2B5EF4-FFF2-40B4-BE49-F238E27FC236}">
                <a16:creationId xmlns:a16="http://schemas.microsoft.com/office/drawing/2014/main" id="{6991D9E6-3F44-4780-9080-DE7344420851}"/>
              </a:ext>
            </a:extLst>
          </p:cNvPr>
          <p:cNvSpPr txBox="1"/>
          <p:nvPr/>
        </p:nvSpPr>
        <p:spPr>
          <a:xfrm>
            <a:off x="8562138" y="2345617"/>
            <a:ext cx="3061252"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Includes energy for heating hot tap water</a:t>
            </a:r>
          </a:p>
        </p:txBody>
      </p:sp>
      <p:sp>
        <p:nvSpPr>
          <p:cNvPr id="3" name="Päivämäärän paikkamerkki 2">
            <a:extLst>
              <a:ext uri="{FF2B5EF4-FFF2-40B4-BE49-F238E27FC236}">
                <a16:creationId xmlns:a16="http://schemas.microsoft.com/office/drawing/2014/main" id="{1FC565B6-8489-4600-B2C1-70A202A97EA4}"/>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0B41CF93-E91B-454A-A851-19199E2D6A1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03392" y="1621337"/>
            <a:ext cx="7005610" cy="4579766"/>
          </a:xfrm>
          <a:prstGeom prst="rect">
            <a:avLst/>
          </a:prstGeom>
        </p:spPr>
      </p:pic>
    </p:spTree>
    <p:extLst>
      <p:ext uri="{BB962C8B-B14F-4D97-AF65-F5344CB8AC3E}">
        <p14:creationId xmlns:p14="http://schemas.microsoft.com/office/powerpoint/2010/main" val="37677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6A6D0-1D6C-4B38-92DA-92846BA71DDE}"/>
              </a:ext>
            </a:extLst>
          </p:cNvPr>
          <p:cNvSpPr>
            <a:spLocks noGrp="1"/>
          </p:cNvSpPr>
          <p:nvPr>
            <p:ph type="title"/>
          </p:nvPr>
        </p:nvSpPr>
        <p:spPr>
          <a:xfrm>
            <a:off x="614081" y="365126"/>
            <a:ext cx="9478683" cy="1197716"/>
          </a:xfrm>
        </p:spPr>
        <p:txBody>
          <a:bodyPr>
            <a:normAutofit/>
          </a:bodyPr>
          <a:lstStyle/>
          <a:p>
            <a:r>
              <a:rPr lang="en-US" sz="3600" dirty="0"/>
              <a:t>District</a:t>
            </a:r>
            <a:r>
              <a:rPr lang="fi-FI" sz="3600" dirty="0"/>
              <a:t> </a:t>
            </a:r>
            <a:r>
              <a:rPr lang="fi-FI" sz="3600" dirty="0" err="1"/>
              <a:t>heat</a:t>
            </a:r>
            <a:r>
              <a:rPr lang="fi-FI" sz="3600" dirty="0"/>
              <a:t> </a:t>
            </a:r>
            <a:r>
              <a:rPr lang="fi-FI" sz="3600" dirty="0" err="1"/>
              <a:t>supply</a:t>
            </a:r>
            <a:r>
              <a:rPr lang="fi-FI" sz="3600" dirty="0"/>
              <a:t> 2022</a:t>
            </a:r>
            <a:br>
              <a:rPr lang="fi-FI" sz="3200" dirty="0"/>
            </a:br>
            <a:r>
              <a:rPr lang="fi-FI" sz="2000" dirty="0"/>
              <a:t>Total 33,0 TWh</a:t>
            </a:r>
            <a:endParaRPr lang="fi-FI" sz="2400" dirty="0"/>
          </a:p>
        </p:txBody>
      </p:sp>
      <p:sp>
        <p:nvSpPr>
          <p:cNvPr id="6" name="Dian numeron paikkamerkki 5">
            <a:extLst>
              <a:ext uri="{FF2B5EF4-FFF2-40B4-BE49-F238E27FC236}">
                <a16:creationId xmlns:a16="http://schemas.microsoft.com/office/drawing/2014/main" id="{3233F10E-85E8-461E-B926-F3B0E208DA75}"/>
              </a:ext>
            </a:extLst>
          </p:cNvPr>
          <p:cNvSpPr>
            <a:spLocks noGrp="1"/>
          </p:cNvSpPr>
          <p:nvPr>
            <p:ph type="sldNum" sz="quarter" idx="12"/>
          </p:nvPr>
        </p:nvSpPr>
        <p:spPr/>
        <p:txBody>
          <a:bodyPr/>
          <a:lstStyle/>
          <a:p>
            <a:fld id="{D5CDC59A-8C4B-3741-8921-09D2C8EE8BFB}" type="slidenum">
              <a:rPr lang="en-US" smtClean="0"/>
              <a:t>9</a:t>
            </a:fld>
            <a:endParaRPr lang="en-US"/>
          </a:p>
        </p:txBody>
      </p:sp>
      <p:sp>
        <p:nvSpPr>
          <p:cNvPr id="3" name="Päivämäärän paikkamerkki 2">
            <a:extLst>
              <a:ext uri="{FF2B5EF4-FFF2-40B4-BE49-F238E27FC236}">
                <a16:creationId xmlns:a16="http://schemas.microsoft.com/office/drawing/2014/main" id="{1CBE85C2-43F0-406C-ADBD-653D042029F0}"/>
              </a:ext>
            </a:extLst>
          </p:cNvPr>
          <p:cNvSpPr>
            <a:spLocks noGrp="1"/>
          </p:cNvSpPr>
          <p:nvPr>
            <p:ph type="dt" sz="half" idx="10"/>
          </p:nvPr>
        </p:nvSpPr>
        <p:spPr/>
        <p:txBody>
          <a:bodyPr/>
          <a:lstStyle/>
          <a:p>
            <a:r>
              <a:rPr lang="fi-FI"/>
              <a:t>9.11.2023</a:t>
            </a:r>
            <a:endParaRPr lang="en-US" dirty="0"/>
          </a:p>
        </p:txBody>
      </p:sp>
      <p:pic>
        <p:nvPicPr>
          <p:cNvPr id="5" name="Kuva 4">
            <a:extLst>
              <a:ext uri="{FF2B5EF4-FFF2-40B4-BE49-F238E27FC236}">
                <a16:creationId xmlns:a16="http://schemas.microsoft.com/office/drawing/2014/main" id="{58B0EA43-68CB-4A0D-9DA0-CDAB69DB78F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291" y="1440889"/>
            <a:ext cx="8631763" cy="4945542"/>
          </a:xfrm>
          <a:prstGeom prst="rect">
            <a:avLst/>
          </a:prstGeom>
        </p:spPr>
      </p:pic>
    </p:spTree>
    <p:extLst>
      <p:ext uri="{BB962C8B-B14F-4D97-AF65-F5344CB8AC3E}">
        <p14:creationId xmlns:p14="http://schemas.microsoft.com/office/powerpoint/2010/main" val="111318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6JlFHfENGZZYNIkv3Grd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T_PPT_pohja_Draft_0412_4" id="{3F982F5E-B38A-B740-8CD0-6EEC8B48D752}" vid="{D59C8292-C151-BF48-8839-0370A2968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nergiavuosi2018S_x00e4_hk_x00f6_ xmlns="88d1a8cb-1249-40e7-8069-53c6046dbc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A5DA2A99EA44544FB35B36B75560783A" ma:contentTypeVersion="6" ma:contentTypeDescription="Luo uusi asiakirja." ma:contentTypeScope="" ma:versionID="c638faff9d5fc07fc039fa8d90a23a6d">
  <xsd:schema xmlns:xsd="http://www.w3.org/2001/XMLSchema" xmlns:xs="http://www.w3.org/2001/XMLSchema" xmlns:p="http://schemas.microsoft.com/office/2006/metadata/properties" xmlns:ns2="88d1a8cb-1249-40e7-8069-53c6046dbccb" targetNamespace="http://schemas.microsoft.com/office/2006/metadata/properties" ma:root="true" ma:fieldsID="932d10a7afb1dfa40b6e706dc374de4e" ns2:_="">
    <xsd:import namespace="88d1a8cb-1249-40e7-8069-53c6046db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Energiavuosi2018S_x00e4_hk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1a8cb-1249-40e7-8069-53c6046db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Energiavuosi2018S_x00e4_hk_x00f6_" ma:index="13" nillable="true" ma:displayName="Energiavuosi 2018 Sähkö" ma:format="Dropdown" ma:internalName="Energiavuosi2018S_x00e4_hk_x00f6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3729DE-E3F9-4EC5-BAB8-CDC5FA2833CA}">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88d1a8cb-1249-40e7-8069-53c6046dbccb"/>
    <ds:schemaRef ds:uri="http://purl.org/dc/dcmitype/"/>
  </ds:schemaRefs>
</ds:datastoreItem>
</file>

<file path=customXml/itemProps2.xml><?xml version="1.0" encoding="utf-8"?>
<ds:datastoreItem xmlns:ds="http://schemas.openxmlformats.org/officeDocument/2006/customXml" ds:itemID="{ACC6BE92-CCF4-46B3-80A2-7402BDA9A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d1a8cb-1249-40e7-8069-53c6046dbc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D5C88-74CB-43B1-B425-C2325CD005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4945</TotalTime>
  <Words>1200</Words>
  <Application>Microsoft Office PowerPoint</Application>
  <PresentationFormat>Laajakuva</PresentationFormat>
  <Paragraphs>182</Paragraphs>
  <Slides>29</Slides>
  <Notes>1</Notes>
  <HiddenSlides>0</HiddenSlides>
  <MMClips>0</MMClips>
  <ScaleCrop>false</ScaleCrop>
  <HeadingPairs>
    <vt:vector size="8" baseType="variant">
      <vt:variant>
        <vt:lpstr>Käytetyt fontit</vt:lpstr>
      </vt:variant>
      <vt:variant>
        <vt:i4>5</vt:i4>
      </vt:variant>
      <vt:variant>
        <vt:lpstr>Teema</vt:lpstr>
      </vt:variant>
      <vt:variant>
        <vt:i4>1</vt:i4>
      </vt:variant>
      <vt:variant>
        <vt:lpstr>Upotetut OLE-palvelimet</vt:lpstr>
      </vt:variant>
      <vt:variant>
        <vt:i4>1</vt:i4>
      </vt:variant>
      <vt:variant>
        <vt:lpstr>Dian otsikot</vt:lpstr>
      </vt:variant>
      <vt:variant>
        <vt:i4>29</vt:i4>
      </vt:variant>
    </vt:vector>
  </HeadingPairs>
  <TitlesOfParts>
    <vt:vector size="36" baseType="lpstr">
      <vt:lpstr>Arial</vt:lpstr>
      <vt:lpstr>Calibri</vt:lpstr>
      <vt:lpstr>Courier New</vt:lpstr>
      <vt:lpstr>Lucida Grande</vt:lpstr>
      <vt:lpstr>Verdana</vt:lpstr>
      <vt:lpstr>Energiateollisuus</vt:lpstr>
      <vt:lpstr>think-cell Slide</vt:lpstr>
      <vt:lpstr>District heating in Finland 2022</vt:lpstr>
      <vt:lpstr>Statistics 2022</vt:lpstr>
      <vt:lpstr>Unusual year 2022</vt:lpstr>
      <vt:lpstr>Market share of space heating in 2021 (Statistics Finland)</vt:lpstr>
      <vt:lpstr>District heat consumption and connected heat load of the customers </vt:lpstr>
      <vt:lpstr>Temperature corrected heat consumption</vt:lpstr>
      <vt:lpstr>Length of networks</vt:lpstr>
      <vt:lpstr>Specific heat consumption in district heated buildings</vt:lpstr>
      <vt:lpstr>District heat supply 2022 Total 33,0 TWh</vt:lpstr>
      <vt:lpstr>District heat supply and the share of cogeneration</vt:lpstr>
      <vt:lpstr>District heat supply as well as the fuels used for DH and cogeneration</vt:lpstr>
      <vt:lpstr>Energy sources for district heat supply in 2022 by fuel category</vt:lpstr>
      <vt:lpstr>Energy sources for district heat supply in 2022</vt:lpstr>
      <vt:lpstr>Energy sources for separate DH production in 2022</vt:lpstr>
      <vt:lpstr>Energy sources for district heat supply in 2022 and 2021</vt:lpstr>
      <vt:lpstr>Energy sources for district heat supply</vt:lpstr>
      <vt:lpstr>Energy sources for district heat and cogeneration by region in 2022</vt:lpstr>
      <vt:lpstr>Energy sources for DH and cogeneration by region in 2005 and in 2022</vt:lpstr>
      <vt:lpstr>Renewable fuels in the production of district heat and cogeneration</vt:lpstr>
      <vt:lpstr>Heat recovery</vt:lpstr>
      <vt:lpstr>CO2 -emissions from the district heat supply</vt:lpstr>
      <vt:lpstr>Price of district heat (incl. VAT) Average, minimum and maximum values</vt:lpstr>
      <vt:lpstr>The share of district heating companies according to the average heat sales price in 2022 (incl. VAT)</vt:lpstr>
      <vt:lpstr>Price of district heat in new buildings (€/MWh) Fixed price + energy fee, incl. taxes</vt:lpstr>
      <vt:lpstr>Real price of district heat Corrected with cost-of-living index</vt:lpstr>
      <vt:lpstr>District heat consumption in 2022</vt:lpstr>
      <vt:lpstr>Distribution of customers according to connected heat load</vt:lpstr>
      <vt:lpstr>Production capacity and connected heat load of the customers</vt:lpstr>
      <vt:lpstr>Estimated monthly district heat demand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Tommi Honkavaara</dc:creator>
  <cp:lastModifiedBy>Huttunen Neea</cp:lastModifiedBy>
  <cp:revision>326</cp:revision>
  <dcterms:created xsi:type="dcterms:W3CDTF">2017-11-26T20:31:49Z</dcterms:created>
  <dcterms:modified xsi:type="dcterms:W3CDTF">2023-11-09T13:04:19Z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0x010100A5DA2A99EA44544FB35B36B75560783A</vt:lpwstr>
  </property>
</Properties>
</file>