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577B3-A5DD-4B3D-AC6B-9742425407D3}" type="datetimeFigureOut">
              <a:rPr lang="fi-FI" smtClean="0"/>
              <a:t>11.3.2024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78AC-FD20-447D-B72B-5B5B823BF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0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1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10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864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812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69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81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11.3.2024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6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11.3.2024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56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300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6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12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78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2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72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45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35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9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11.3.2024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6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6D1D-4CE0-4061-A262-84A8518F1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Kaukojäähdytystilasto 2023</a:t>
            </a:r>
          </a:p>
        </p:txBody>
      </p:sp>
    </p:spTree>
    <p:extLst>
      <p:ext uri="{BB962C8B-B14F-4D97-AF65-F5344CB8AC3E}">
        <p14:creationId xmlns:p14="http://schemas.microsoft.com/office/powerpoint/2010/main" val="297486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8BCE-73BE-4E4C-8C53-9BD452F6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Kaukojäähdytyksen käyttö ja sopimusteho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19EE154F-2D0F-45DB-B530-7749ECA8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3DF09EB7-2BA4-4CC8-89EA-704A515F8A30}"/>
              </a:ext>
            </a:extLst>
          </p:cNvPr>
          <p:cNvSpPr txBox="1">
            <a:spLocks/>
          </p:cNvSpPr>
          <p:nvPr/>
        </p:nvSpPr>
        <p:spPr>
          <a:xfrm>
            <a:off x="8826598" y="2271860"/>
            <a:ext cx="3057832" cy="3504971"/>
          </a:xfrm>
          <a:prstGeom prst="rect">
            <a:avLst/>
          </a:prstGeom>
        </p:spPr>
        <p:txBody>
          <a:bodyPr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lnSpc>
                <a:spcPct val="10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1800" dirty="0"/>
              <a:t>Sopimusteho kasvoi edellisvuodesta 7 % ja on 3,5-kertaistunut vuodesta 2010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Kaukojäähdytysenergian käyttö väheni edellisvuodesta 1 %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Kaukojäähdytysenergian käyttö on kolminkertaistunut vuodesta 2010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457200" lvl="1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200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F0350FE-3339-4CBE-842C-E9A1770F49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7894" y="1672240"/>
            <a:ext cx="7692734" cy="46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8BCE-73BE-4E4C-8C53-9BD452F6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Kaukojäähdytyksen käyttö ja asiakasmäärä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A157752-E5A8-4408-B8F5-14DAA1AA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2BCD6EA-04FE-4F56-9EEB-37F1B8206C2F}"/>
              </a:ext>
            </a:extLst>
          </p:cNvPr>
          <p:cNvSpPr txBox="1">
            <a:spLocks/>
          </p:cNvSpPr>
          <p:nvPr/>
        </p:nvSpPr>
        <p:spPr>
          <a:xfrm>
            <a:off x="8826598" y="2384981"/>
            <a:ext cx="3057832" cy="3391850"/>
          </a:xfrm>
          <a:prstGeom prst="rect">
            <a:avLst/>
          </a:prstGeom>
        </p:spPr>
        <p:txBody>
          <a:bodyPr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Kaukojäähdytysenergian käyttö väheni edellisvuodesta 1 %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E64EE9F-37C1-47EF-8878-0847D900E0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7908" y="1649016"/>
            <a:ext cx="7719783" cy="47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8BCE-73BE-4E4C-8C53-9BD452F6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Jäähdytysenergian tuotanto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CBE2CCD-E72F-433C-AA1E-A9BA9B3A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4C362A2D-A9CF-4A8D-866F-9034A7F3D6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594" y="1574264"/>
            <a:ext cx="7663053" cy="46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4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8BCE-73BE-4E4C-8C53-9BD452F6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Jäähdytysenergian tuotanto 2023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D04209D-0998-4626-AA76-3C090C33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  <a:endParaRPr lang="fi-FI" dirty="0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B4DA55C4-6A45-442D-98CD-1F7B6B208D0F}"/>
              </a:ext>
            </a:extLst>
          </p:cNvPr>
          <p:cNvSpPr txBox="1">
            <a:spLocks/>
          </p:cNvSpPr>
          <p:nvPr/>
        </p:nvSpPr>
        <p:spPr>
          <a:xfrm>
            <a:off x="7809721" y="1926358"/>
            <a:ext cx="38762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dirty="0"/>
              <a:t>Yli 90 % kaukojäähdytyksestä tuotetaan energialähteillä, jotka muuten menisivät hukkaan.</a:t>
            </a:r>
          </a:p>
          <a:p>
            <a:pPr>
              <a:lnSpc>
                <a:spcPct val="100000"/>
              </a:lnSpc>
            </a:pPr>
            <a:r>
              <a:rPr lang="fi-FI" dirty="0"/>
              <a:t>Samoilla lämpöpumpuilla tuotetaan usein sekä lämpöä että jäähdytystä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jäähdytysvesi kylmenee ja kaukolämpövesi lämpenee samassa prosessissa.</a:t>
            </a:r>
          </a:p>
          <a:p>
            <a:pPr>
              <a:lnSpc>
                <a:spcPct val="100000"/>
              </a:lnSpc>
            </a:pPr>
            <a:r>
              <a:rPr lang="fi-FI" dirty="0"/>
              <a:t>Kaukojäähdytyksessä hyödynnetään myös vesistöjen ja ulkoilman energiaa aina kun lämpötila on riittävän alhainen.</a:t>
            </a:r>
          </a:p>
          <a:p>
            <a:endParaRPr lang="fi-FI" dirty="0"/>
          </a:p>
        </p:txBody>
      </p:sp>
      <p:pic>
        <p:nvPicPr>
          <p:cNvPr id="3" name="Sisällön paikkamerkki 2">
            <a:extLst>
              <a:ext uri="{FF2B5EF4-FFF2-40B4-BE49-F238E27FC236}">
                <a16:creationId xmlns:a16="http://schemas.microsoft.com/office/drawing/2014/main" id="{93200EFB-685D-49D5-AC5B-57A9BC87B6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976" y="1420073"/>
            <a:ext cx="8095639" cy="493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1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8BCE-73BE-4E4C-8C53-9BD452F6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Kaukojäähdytysverkoston pituus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55C40F2-3CA9-456D-B679-D6BE4ED2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79315405-2ABC-47CF-A6E4-771762F4A0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584" y="1467064"/>
            <a:ext cx="7644220" cy="46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8BCE-73BE-4E4C-8C53-9BD452F6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Tuotantokapasiteetti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2003D37-85AB-4A40-A248-E1070B2B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2E996CDB-47B3-4B5E-862F-9E171CF748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340" y="1567439"/>
            <a:ext cx="7716696" cy="470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41842B-13A0-497E-960D-8853E0C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Kaukojäähdytystä v. 2023 myyneet energiayritykset</a:t>
            </a:r>
          </a:p>
        </p:txBody>
      </p:sp>
      <p:graphicFrame>
        <p:nvGraphicFramePr>
          <p:cNvPr id="6" name="Taulukko 6">
            <a:extLst>
              <a:ext uri="{FF2B5EF4-FFF2-40B4-BE49-F238E27FC236}">
                <a16:creationId xmlns:a16="http://schemas.microsoft.com/office/drawing/2014/main" id="{3E04220E-CECB-425B-8EB9-38642815B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229873"/>
              </p:ext>
            </p:extLst>
          </p:nvPr>
        </p:nvGraphicFramePr>
        <p:xfrm>
          <a:off x="614363" y="1825625"/>
          <a:ext cx="925550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751">
                  <a:extLst>
                    <a:ext uri="{9D8B030D-6E8A-4147-A177-3AD203B41FA5}">
                      <a16:colId xmlns:a16="http://schemas.microsoft.com/office/drawing/2014/main" val="2330032000"/>
                    </a:ext>
                  </a:extLst>
                </a:gridCol>
                <a:gridCol w="4627751">
                  <a:extLst>
                    <a:ext uri="{9D8B030D-6E8A-4147-A177-3AD203B41FA5}">
                      <a16:colId xmlns:a16="http://schemas.microsoft.com/office/drawing/2014/main" val="2385399438"/>
                    </a:ext>
                  </a:extLst>
                </a:gridCol>
              </a:tblGrid>
              <a:tr h="330250">
                <a:tc>
                  <a:txBody>
                    <a:bodyPr/>
                    <a:lstStyle/>
                    <a:p>
                      <a:r>
                        <a:rPr lang="fi-FI" dirty="0"/>
                        <a:t>Energiayhtiö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Kaukojäähdytystoiminnan aloittamisvuosi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882816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Etelä-Savon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24428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en-US" sz="1400" dirty="0"/>
                        <a:t>Fortum Power and Heat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67627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Helen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827645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Jyväskylän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934897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Kuopion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1059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Lahti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00480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Lempäälän Lämpö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088132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Oulun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85942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Pori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14809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Tampereen Sähkölaitos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221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Turku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282133"/>
                  </a:ext>
                </a:extLst>
              </a:tr>
              <a:tr h="290319">
                <a:tc>
                  <a:txBody>
                    <a:bodyPr/>
                    <a:lstStyle/>
                    <a:p>
                      <a:r>
                        <a:rPr lang="fi-FI" sz="1400" dirty="0"/>
                        <a:t>Vierumäen Infra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35794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F8C257-2459-45E0-8295-7F028F3A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11.3.2024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6080685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153</Words>
  <Application>Microsoft Office PowerPoint</Application>
  <PresentationFormat>Laajakuva</PresentationFormat>
  <Paragraphs>50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Lucida Grande</vt:lpstr>
      <vt:lpstr>Energiateollisuus</vt:lpstr>
      <vt:lpstr>Kaukojäähdytystilasto 2023</vt:lpstr>
      <vt:lpstr>Kaukojäähdytyksen käyttö ja sopimusteho</vt:lpstr>
      <vt:lpstr>Kaukojäähdytyksen käyttö ja asiakasmäärä</vt:lpstr>
      <vt:lpstr>Jäähdytysenergian tuotanto</vt:lpstr>
      <vt:lpstr>Jäähdytysenergian tuotanto 2023</vt:lpstr>
      <vt:lpstr>Kaukojäähdytysverkoston pituus</vt:lpstr>
      <vt:lpstr>Tuotantokapasiteetti</vt:lpstr>
      <vt:lpstr>Kaukojäähdytystä v. 2023 myyneet energiayritykset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Kaukojäähdytystilasto</dc:title>
  <dc:creator>Huhdanmäki Joonatan</dc:creator>
  <cp:lastModifiedBy>Huttunen Neea</cp:lastModifiedBy>
  <cp:revision>59</cp:revision>
  <dcterms:created xsi:type="dcterms:W3CDTF">2019-06-12T12:26:45Z</dcterms:created>
  <dcterms:modified xsi:type="dcterms:W3CDTF">2024-03-11T08:38:38Z</dcterms:modified>
</cp:coreProperties>
</file>