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9" r:id="rId3"/>
    <p:sldId id="258" r:id="rId4"/>
    <p:sldId id="263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C6AF8-7F7A-4ED3-A962-C6CBCA839AD2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0CAD5-12AB-46C3-94DB-D82A89A2234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448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97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CE30-3C7F-413E-AE65-16E0E68EA7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897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CE30-3C7F-413E-AE65-16E0E68EA7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913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CE30-3C7F-413E-AE65-16E0E68EA7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028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CE30-3C7F-413E-AE65-16E0E68EA7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095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60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11.3.2024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CE30-3C7F-413E-AE65-16E0E68EA7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369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11.3.2024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CE30-3C7F-413E-AE65-16E0E68EA7A6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73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CE30-3C7F-413E-AE65-16E0E68EA7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60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Suomi on </a:t>
            </a:r>
            <a:r>
              <a:rPr lang="en-US" sz="4800" dirty="0" err="1">
                <a:solidFill>
                  <a:schemeClr val="bg1"/>
                </a:solidFill>
              </a:rPr>
              <a:t>energia-alan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edelläkävijä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53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51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3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85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06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75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28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85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11.3.2024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153DCE30-3C7F-413E-AE65-16E0E68EA7A6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5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CD2E-6994-436C-BC09-33DC755BDF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District cooling in Finland 2023</a:t>
            </a:r>
          </a:p>
        </p:txBody>
      </p:sp>
    </p:spTree>
    <p:extLst>
      <p:ext uri="{BB962C8B-B14F-4D97-AF65-F5344CB8AC3E}">
        <p14:creationId xmlns:p14="http://schemas.microsoft.com/office/powerpoint/2010/main" val="18726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2A52-33F2-4781-97E7-17A7B7FB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Supply and </a:t>
            </a:r>
            <a:r>
              <a:rPr lang="fi-FI" dirty="0" err="1"/>
              <a:t>connected</a:t>
            </a:r>
            <a:r>
              <a:rPr lang="fi-FI" dirty="0"/>
              <a:t> </a:t>
            </a:r>
            <a:r>
              <a:rPr lang="fi-FI" dirty="0" err="1"/>
              <a:t>load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D904BB3B-0FDC-488D-AF59-DA6FE5A9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BA10FE3-0B45-49A0-8EC7-79BCF336284A}"/>
              </a:ext>
            </a:extLst>
          </p:cNvPr>
          <p:cNvSpPr txBox="1">
            <a:spLocks/>
          </p:cNvSpPr>
          <p:nvPr/>
        </p:nvSpPr>
        <p:spPr>
          <a:xfrm>
            <a:off x="8520088" y="2055397"/>
            <a:ext cx="3057832" cy="4695663"/>
          </a:xfrm>
          <a:prstGeom prst="rect">
            <a:avLst/>
          </a:prstGeom>
        </p:spPr>
        <p:txBody>
          <a:bodyPr r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ct val="10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i-FI" sz="1800" dirty="0" err="1"/>
              <a:t>Connected</a:t>
            </a:r>
            <a:r>
              <a:rPr lang="fi-FI" sz="1800" dirty="0"/>
              <a:t> load increased </a:t>
            </a:r>
            <a:r>
              <a:rPr lang="fi-FI" sz="1800" dirty="0" err="1"/>
              <a:t>by</a:t>
            </a:r>
            <a:r>
              <a:rPr lang="fi-FI" sz="1800" dirty="0"/>
              <a:t> 7 % and </a:t>
            </a:r>
            <a:r>
              <a:rPr lang="fi-FI" sz="1800" dirty="0" err="1"/>
              <a:t>has</a:t>
            </a:r>
            <a:r>
              <a:rPr lang="fi-FI" sz="1800" dirty="0"/>
              <a:t> </a:t>
            </a:r>
            <a:r>
              <a:rPr lang="fi-FI" sz="1800" dirty="0" err="1"/>
              <a:t>more</a:t>
            </a:r>
            <a:r>
              <a:rPr lang="fi-FI" sz="1800" dirty="0"/>
              <a:t> </a:t>
            </a:r>
            <a:r>
              <a:rPr lang="fi-FI" sz="1800" dirty="0" err="1"/>
              <a:t>than</a:t>
            </a:r>
            <a:r>
              <a:rPr lang="fi-FI" sz="1800" dirty="0"/>
              <a:t> </a:t>
            </a:r>
            <a:r>
              <a:rPr lang="fi-FI" sz="1800" dirty="0" err="1"/>
              <a:t>tripled</a:t>
            </a:r>
            <a:r>
              <a:rPr lang="fi-FI" sz="1800" dirty="0"/>
              <a:t> </a:t>
            </a:r>
            <a:r>
              <a:rPr lang="fi-FI" sz="1800" dirty="0" err="1"/>
              <a:t>since</a:t>
            </a:r>
            <a:r>
              <a:rPr lang="fi-FI" sz="1800" dirty="0"/>
              <a:t> 2010.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Delivered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decreased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1 % from the </a:t>
            </a:r>
            <a:r>
              <a:rPr lang="fi-FI" dirty="0" err="1"/>
              <a:t>previous</a:t>
            </a:r>
            <a:r>
              <a:rPr lang="fi-FI" dirty="0"/>
              <a:t> </a:t>
            </a:r>
            <a:r>
              <a:rPr lang="fi-FI" dirty="0" err="1"/>
              <a:t>year</a:t>
            </a:r>
            <a:r>
              <a:rPr lang="fi-FI" dirty="0"/>
              <a:t>. It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sz="1800" dirty="0" err="1"/>
              <a:t>tripled</a:t>
            </a:r>
            <a:r>
              <a:rPr lang="fi-FI" sz="1800" dirty="0"/>
              <a:t> </a:t>
            </a:r>
            <a:r>
              <a:rPr lang="fi-FI" sz="1800" dirty="0" err="1"/>
              <a:t>since</a:t>
            </a:r>
            <a:r>
              <a:rPr lang="fi-FI" sz="1800" dirty="0"/>
              <a:t> 2010</a:t>
            </a:r>
            <a:r>
              <a:rPr lang="fi-FI" dirty="0"/>
              <a:t>.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89440A20-F628-4437-AADC-004A7394D9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080" y="1652995"/>
            <a:ext cx="7247875" cy="47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2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2A52-33F2-4781-97E7-17A7B7FB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Supply and </a:t>
            </a:r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customers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F14CACDE-7B2F-4D5F-AF29-6174B838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B6DFB3C1-8B2E-4040-B4A9-313C81496BED}"/>
              </a:ext>
            </a:extLst>
          </p:cNvPr>
          <p:cNvSpPr txBox="1">
            <a:spLocks/>
          </p:cNvSpPr>
          <p:nvPr/>
        </p:nvSpPr>
        <p:spPr>
          <a:xfrm>
            <a:off x="8545490" y="2055396"/>
            <a:ext cx="3057832" cy="4695663"/>
          </a:xfrm>
          <a:prstGeom prst="rect">
            <a:avLst/>
          </a:prstGeom>
        </p:spPr>
        <p:txBody>
          <a:bodyPr r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Delivered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decreased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1 % from the </a:t>
            </a:r>
            <a:r>
              <a:rPr lang="fi-FI" dirty="0" err="1"/>
              <a:t>previous</a:t>
            </a:r>
            <a:r>
              <a:rPr lang="fi-FI" dirty="0"/>
              <a:t> </a:t>
            </a:r>
            <a:r>
              <a:rPr lang="fi-FI" dirty="0" err="1"/>
              <a:t>year</a:t>
            </a:r>
            <a:r>
              <a:rPr lang="fi-FI" dirty="0"/>
              <a:t>.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EAB8B41B-DBE2-4DB1-A20D-8E756CC3F1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081" y="1691869"/>
            <a:ext cx="7466681" cy="454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7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2A52-33F2-4781-97E7-17A7B7FB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District cooling </a:t>
            </a:r>
            <a:r>
              <a:rPr lang="fi-FI" dirty="0" err="1"/>
              <a:t>production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DE0A1339-B85B-4EBC-8563-B788DC55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4090E0E-2C95-43C6-A9C1-615806B93D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7830" y="1599775"/>
            <a:ext cx="7560887" cy="46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0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2A52-33F2-4781-97E7-17A7B7FB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District </a:t>
            </a:r>
            <a:r>
              <a:rPr lang="fi-FI" dirty="0" err="1"/>
              <a:t>cooling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 2023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F84BB82-9614-4A81-8E6A-7D394A279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  <a:endParaRPr lang="fi-FI" dirty="0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B87D6DA-A421-4BD3-A792-8618B70D1034}"/>
              </a:ext>
            </a:extLst>
          </p:cNvPr>
          <p:cNvSpPr txBox="1">
            <a:spLocks/>
          </p:cNvSpPr>
          <p:nvPr/>
        </p:nvSpPr>
        <p:spPr>
          <a:xfrm>
            <a:off x="7727050" y="2012283"/>
            <a:ext cx="387627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</a:t>
            </a:r>
            <a:r>
              <a:rPr lang="en-US" sz="1800" dirty="0"/>
              <a:t> 90% of district cooling energy is produced </a:t>
            </a:r>
            <a:r>
              <a:rPr lang="en-US" dirty="0"/>
              <a:t>from energy sources that would otherwise be unutilized. </a:t>
            </a:r>
            <a:endParaRPr lang="fi-FI" sz="1800" dirty="0"/>
          </a:p>
          <a:p>
            <a:r>
              <a:rPr lang="en-US" sz="1800" dirty="0"/>
              <a:t>Same heat pumps often produce both heat and cooling energy</a:t>
            </a:r>
          </a:p>
          <a:p>
            <a:pPr lvl="1"/>
            <a:r>
              <a:rPr lang="en-US" dirty="0"/>
              <a:t>the cooling water is cooled and the district heating water is warmed up in the same process</a:t>
            </a:r>
            <a:r>
              <a:rPr lang="fi-FI" dirty="0"/>
              <a:t>.</a:t>
            </a:r>
          </a:p>
          <a:p>
            <a:r>
              <a:rPr lang="en-US" dirty="0"/>
              <a:t>District cooling also utilizes the ambient energy from sea, lakes and rivers as well as outdoor air whenever the temperature is low enough.</a:t>
            </a: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16EBBCE-3773-4184-AF8C-C49EAB8E94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6243" y="1531479"/>
            <a:ext cx="7918515" cy="482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1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2A52-33F2-4781-97E7-17A7B7FB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District cooling </a:t>
            </a:r>
            <a:r>
              <a:rPr lang="fi-FI" dirty="0" err="1"/>
              <a:t>network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450913F-F0A6-4AB9-AA96-88D700421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01C0B01-4FAA-4BB7-A5BA-348D187CD2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8523" y="1588493"/>
            <a:ext cx="7540647" cy="46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8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2A52-33F2-4781-97E7-17A7B7FB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capacity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70AA5F2-C6AC-4157-A2DE-F53237F8B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D5631DD-F0A6-4BF2-A165-617D72AB11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8556" y="1596244"/>
            <a:ext cx="7597142" cy="463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4CC731-08D3-471E-9CDA-D3A11985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companies selling district cooling in 2023</a:t>
            </a:r>
            <a:endParaRPr lang="fi-FI" dirty="0"/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5E3A1223-4AE8-41A4-B652-1D7FCF129D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606545"/>
              </p:ext>
            </p:extLst>
          </p:nvPr>
        </p:nvGraphicFramePr>
        <p:xfrm>
          <a:off x="614363" y="1825625"/>
          <a:ext cx="8708746" cy="447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373">
                  <a:extLst>
                    <a:ext uri="{9D8B030D-6E8A-4147-A177-3AD203B41FA5}">
                      <a16:colId xmlns:a16="http://schemas.microsoft.com/office/drawing/2014/main" val="2198215672"/>
                    </a:ext>
                  </a:extLst>
                </a:gridCol>
                <a:gridCol w="4354373">
                  <a:extLst>
                    <a:ext uri="{9D8B030D-6E8A-4147-A177-3AD203B41FA5}">
                      <a16:colId xmlns:a16="http://schemas.microsoft.com/office/drawing/2014/main" val="1830682512"/>
                    </a:ext>
                  </a:extLst>
                </a:gridCol>
              </a:tblGrid>
              <a:tr h="342772">
                <a:tc>
                  <a:txBody>
                    <a:bodyPr/>
                    <a:lstStyle/>
                    <a:p>
                      <a:r>
                        <a:rPr lang="fi-FI" dirty="0"/>
                        <a:t>Energy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District cooling activities started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44997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sz="1600" dirty="0"/>
                        <a:t>Etelä-Savon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11114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en-US" sz="1600" dirty="0"/>
                        <a:t>Fortum Power and Heat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247880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sz="1600" dirty="0"/>
                        <a:t>Helen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1998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303707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sz="1600" dirty="0"/>
                        <a:t>Jyväskylän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285187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sz="1600" dirty="0"/>
                        <a:t>Kuopion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697771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sz="1600" dirty="0"/>
                        <a:t>Lahti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496535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sz="1600" dirty="0"/>
                        <a:t>Lempäälän Lämpö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625602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sz="1600" dirty="0"/>
                        <a:t>Oulun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72126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sz="1600" dirty="0"/>
                        <a:t>Pori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396370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sz="1600" dirty="0"/>
                        <a:t>Tampereen Sähkölaitos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920381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sz="1600" dirty="0"/>
                        <a:t>Turku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274724"/>
                  </a:ext>
                </a:extLst>
              </a:tr>
              <a:tr h="342772">
                <a:tc>
                  <a:txBody>
                    <a:bodyPr/>
                    <a:lstStyle/>
                    <a:p>
                      <a:r>
                        <a:rPr lang="fi-FI" sz="1600" dirty="0"/>
                        <a:t>Vierumäen Infra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2002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01216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033AB1-F603-4B1D-97B6-DEF6823D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</a:p>
        </p:txBody>
      </p:sp>
    </p:spTree>
    <p:extLst>
      <p:ext uri="{BB962C8B-B14F-4D97-AF65-F5344CB8AC3E}">
        <p14:creationId xmlns:p14="http://schemas.microsoft.com/office/powerpoint/2010/main" val="2374254017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ateollisuus" id="{55CFBF0B-11E4-2A4C-8D3A-81BA89ED3745}" vid="{DCA50BD7-A851-F742-8C56-D9351B008F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Energiateollisuus</Template>
  <TotalTime>165</TotalTime>
  <Words>208</Words>
  <Application>Microsoft Office PowerPoint</Application>
  <PresentationFormat>Laajakuva</PresentationFormat>
  <Paragraphs>48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Lucida Grande</vt:lpstr>
      <vt:lpstr>Energiateollisuus</vt:lpstr>
      <vt:lpstr>District cooling in Finland 2023</vt:lpstr>
      <vt:lpstr>Supply and connected load</vt:lpstr>
      <vt:lpstr>Supply and number of customers</vt:lpstr>
      <vt:lpstr>District cooling production</vt:lpstr>
      <vt:lpstr>District cooling production 2023</vt:lpstr>
      <vt:lpstr>District cooling network</vt:lpstr>
      <vt:lpstr>Production capacity</vt:lpstr>
      <vt:lpstr>Energy companies selling district cooling in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cooling in Finland</dc:title>
  <dc:creator>Huhdanmäki Joonatan</dc:creator>
  <cp:lastModifiedBy>Huttunen Neea</cp:lastModifiedBy>
  <cp:revision>47</cp:revision>
  <dcterms:created xsi:type="dcterms:W3CDTF">2019-06-12T12:26:49Z</dcterms:created>
  <dcterms:modified xsi:type="dcterms:W3CDTF">2024-03-11T08:38:33Z</dcterms:modified>
</cp:coreProperties>
</file>