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12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6.xml" ContentType="application/vnd.openxmlformats-officedocument.drawingml.chart+xml"/>
  <Override PartName="/ppt/theme/themeOverride24.xml" ContentType="application/vnd.openxmlformats-officedocument.themeOverride+xml"/>
  <Override PartName="/ppt/drawings/drawing14.xml" ContentType="application/vnd.openxmlformats-officedocument.drawingml.chartshapes+xml"/>
  <Override PartName="/ppt/charts/chart37.xml" ContentType="application/vnd.openxmlformats-officedocument.drawingml.chart+xml"/>
  <Override PartName="/ppt/theme/themeOverride25.xml" ContentType="application/vnd.openxmlformats-officedocument.themeOverride+xml"/>
  <Override PartName="/ppt/drawings/drawing15.xml" ContentType="application/vnd.openxmlformats-officedocument.drawingml.chartshapes+xml"/>
  <Override PartName="/ppt/charts/chart38.xml" ContentType="application/vnd.openxmlformats-officedocument.drawingml.chart+xml"/>
  <Override PartName="/ppt/theme/themeOverride26.xml" ContentType="application/vnd.openxmlformats-officedocument.themeOverride+xml"/>
  <Override PartName="/ppt/drawings/drawing1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1" r:id="rId5"/>
  </p:sldMasterIdLst>
  <p:notesMasterIdLst>
    <p:notesMasterId r:id="rId45"/>
  </p:notesMasterIdLst>
  <p:handoutMasterIdLst>
    <p:handoutMasterId r:id="rId46"/>
  </p:handoutMasterIdLst>
  <p:sldIdLst>
    <p:sldId id="286" r:id="rId6"/>
    <p:sldId id="291" r:id="rId7"/>
    <p:sldId id="292" r:id="rId8"/>
    <p:sldId id="337" r:id="rId9"/>
    <p:sldId id="317" r:id="rId10"/>
    <p:sldId id="294" r:id="rId11"/>
    <p:sldId id="295" r:id="rId12"/>
    <p:sldId id="318" r:id="rId13"/>
    <p:sldId id="296" r:id="rId14"/>
    <p:sldId id="287" r:id="rId15"/>
    <p:sldId id="297" r:id="rId16"/>
    <p:sldId id="328" r:id="rId17"/>
    <p:sldId id="289" r:id="rId18"/>
    <p:sldId id="308" r:id="rId19"/>
    <p:sldId id="327" r:id="rId20"/>
    <p:sldId id="301" r:id="rId21"/>
    <p:sldId id="302" r:id="rId22"/>
    <p:sldId id="306" r:id="rId23"/>
    <p:sldId id="320" r:id="rId24"/>
    <p:sldId id="319" r:id="rId25"/>
    <p:sldId id="299" r:id="rId26"/>
    <p:sldId id="290" r:id="rId27"/>
    <p:sldId id="316" r:id="rId28"/>
    <p:sldId id="310" r:id="rId29"/>
    <p:sldId id="300" r:id="rId30"/>
    <p:sldId id="313" r:id="rId31"/>
    <p:sldId id="304" r:id="rId32"/>
    <p:sldId id="293" r:id="rId33"/>
    <p:sldId id="330" r:id="rId34"/>
    <p:sldId id="331" r:id="rId35"/>
    <p:sldId id="332" r:id="rId36"/>
    <p:sldId id="333" r:id="rId37"/>
    <p:sldId id="334" r:id="rId38"/>
    <p:sldId id="336" r:id="rId39"/>
    <p:sldId id="335" r:id="rId40"/>
    <p:sldId id="326" r:id="rId41"/>
    <p:sldId id="324" r:id="rId42"/>
    <p:sldId id="325" r:id="rId43"/>
    <p:sldId id="32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  <p188:author id="{8333BEFC-3F32-0712-7288-B11514B6BA3A}" name="Pasi Jonna" initials="PJ" userId="S::jonna.pasi@energia.fi::9e260d7c-6b8e-453a-afe2-c682be6a1a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ala Jonna" initials="HJ" lastIdx="1" clrIdx="0">
    <p:extLst>
      <p:ext uri="{19B8F6BF-5375-455C-9EA6-DF929625EA0E}">
        <p15:presenceInfo xmlns:p15="http://schemas.microsoft.com/office/powerpoint/2012/main" userId="S::jonna.hakala@energia.fi::9e260d7c-6b8e-453a-afe2-c682be6a1a58" providerId="AD"/>
      </p:ext>
    </p:extLst>
  </p:cmAuthor>
  <p:cmAuthor id="2" name="Korjula Vesa" initials="KV" lastIdx="1" clrIdx="1">
    <p:extLst>
      <p:ext uri="{19B8F6BF-5375-455C-9EA6-DF929625EA0E}">
        <p15:presenceInfo xmlns:p15="http://schemas.microsoft.com/office/powerpoint/2012/main" userId="S::Vesa.Korjula@energia.fi::c4f3eb68-66d9-4719-a4eb-5f6ace6d8f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8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mikko_vuorenmaa_energia_fi/Documents/tuonti_k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mikko_vuorenmaa_energia_fi/Documents/tuonti_k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ogon\yleiset\ENERGIA\yhteiset\tilastot\ENERGIAVUOSI\Tuulivoimakuvat\tuulivoima.xls" TargetMode="External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ogon\yleiset\ENERGIA\yhteiset\tilastot\ENERGIAVUOSI\2022\Lauhde,%20CHP_kapasiteetti%20ja%20tuotanto_tehoreservi%20poistettu%20lauhde%20ja%20CHP%20KL.xls" TargetMode="External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ogon\yleiset\ENERGIA\yhteiset\tilastot\ENERGIAVUOSI\2022\Lauhde,%20CHP_kapasiteetti%20ja%20tuotanto_tehoreservi%20poistettu%20lauhde%20ja%20CHP%20KL.xls" TargetMode="External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logon\yleiset\ENERGIA\yhteiset\tilastot\ENERGIAVUOSI\2022\Lauhde,%20CHP_kapasiteetti%20ja%20tuotanto_tehoreservi%20poistettu%20lauhde%20ja%20CHP%20KL.xls" TargetMode="External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NORMEERAUKSET\Nettiraportit\electricity%20consumption%20by%20se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logon\yleiset\ENERGIA\yhteiset\tilastot\ENERGIAVUOSI\2022\Liikenne.xlsx" TargetMode="External"/><Relationship Id="rId1" Type="http://schemas.openxmlformats.org/officeDocument/2006/relationships/themeOverride" Target="../theme/themeOverride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logon\yleiset\ENERGIA\yhteiset\tilastot\ENERGIAVUOSI\2022\Liikenne.xlsx" TargetMode="External"/><Relationship Id="rId1" Type="http://schemas.openxmlformats.org/officeDocument/2006/relationships/themeOverride" Target="../theme/themeOverride2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logon\yleiset\ENERGIA\yhteiset\tilastot\ENERGIAVUOSI\2022\Liikenne.xlsx" TargetMode="External"/><Relationship Id="rId1" Type="http://schemas.openxmlformats.org/officeDocument/2006/relationships/themeOverride" Target="../theme/themeOverrid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ogon\yleiset\ENERGIA\yhteiset\tilastot\ENERGIAVUOSI\2022\S&#228;hk&#246;vuosi%20kuvat%202022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124680292299E-2"/>
          <c:y val="7.3757565518862381E-2"/>
          <c:w val="0.91205701574469644"/>
          <c:h val="0.81635612596242513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Vsidata!$A$56:$A$98</c:f>
              <c:numCache>
                <c:formatCode>General</c:formatCod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numCache>
            </c:numRef>
          </c:cat>
          <c:val>
            <c:numRef>
              <c:f>Vsidata!$B$56:$B$98</c:f>
              <c:numCache>
                <c:formatCode>0.000</c:formatCode>
                <c:ptCount val="43"/>
                <c:pt idx="0">
                  <c:v>39.920999999999999</c:v>
                </c:pt>
                <c:pt idx="1">
                  <c:v>41.359000000000002</c:v>
                </c:pt>
                <c:pt idx="2">
                  <c:v>41.668999999999997</c:v>
                </c:pt>
                <c:pt idx="3">
                  <c:v>45.125</c:v>
                </c:pt>
                <c:pt idx="4">
                  <c:v>48.441000000000003</c:v>
                </c:pt>
                <c:pt idx="5">
                  <c:v>52.042999999999999</c:v>
                </c:pt>
                <c:pt idx="6">
                  <c:v>52.722999999999999</c:v>
                </c:pt>
                <c:pt idx="7">
                  <c:v>56.442</c:v>
                </c:pt>
                <c:pt idx="8">
                  <c:v>58.652000000000001</c:v>
                </c:pt>
                <c:pt idx="9">
                  <c:v>60.021999999999998</c:v>
                </c:pt>
                <c:pt idx="10">
                  <c:v>62.334000000000003</c:v>
                </c:pt>
                <c:pt idx="11">
                  <c:v>62.286999999999999</c:v>
                </c:pt>
                <c:pt idx="12">
                  <c:v>63.195999999999998</c:v>
                </c:pt>
                <c:pt idx="13">
                  <c:v>65.545000000000002</c:v>
                </c:pt>
                <c:pt idx="14">
                  <c:v>68.257999999999996</c:v>
                </c:pt>
                <c:pt idx="15">
                  <c:v>68.945999999999998</c:v>
                </c:pt>
                <c:pt idx="16">
                  <c:v>70.018000000000001</c:v>
                </c:pt>
                <c:pt idx="17">
                  <c:v>73.602999999999994</c:v>
                </c:pt>
                <c:pt idx="18">
                  <c:v>76.63</c:v>
                </c:pt>
                <c:pt idx="19">
                  <c:v>77.778999999999996</c:v>
                </c:pt>
                <c:pt idx="20">
                  <c:v>79.158000000000001</c:v>
                </c:pt>
                <c:pt idx="21">
                  <c:v>81.188000000000002</c:v>
                </c:pt>
                <c:pt idx="22">
                  <c:v>83.542000000000002</c:v>
                </c:pt>
                <c:pt idx="23">
                  <c:v>85.228999999999999</c:v>
                </c:pt>
                <c:pt idx="24">
                  <c:v>87.025000000000006</c:v>
                </c:pt>
                <c:pt idx="25">
                  <c:v>84.671999999999997</c:v>
                </c:pt>
                <c:pt idx="26">
                  <c:v>90.024000000000001</c:v>
                </c:pt>
                <c:pt idx="27">
                  <c:v>90.373999999999995</c:v>
                </c:pt>
                <c:pt idx="28">
                  <c:v>87.247</c:v>
                </c:pt>
                <c:pt idx="29">
                  <c:v>81.293000000000006</c:v>
                </c:pt>
                <c:pt idx="30">
                  <c:v>87.703999999999994</c:v>
                </c:pt>
                <c:pt idx="31">
                  <c:v>84.241</c:v>
                </c:pt>
                <c:pt idx="32">
                  <c:v>85.131</c:v>
                </c:pt>
                <c:pt idx="33">
                  <c:v>84.043999999999997</c:v>
                </c:pt>
                <c:pt idx="34">
                  <c:v>83.4</c:v>
                </c:pt>
                <c:pt idx="35">
                  <c:v>82.465999999999994</c:v>
                </c:pt>
                <c:pt idx="36">
                  <c:v>85.119</c:v>
                </c:pt>
                <c:pt idx="37">
                  <c:v>85.448862614485606</c:v>
                </c:pt>
                <c:pt idx="38">
                  <c:v>87.451539782825506</c:v>
                </c:pt>
                <c:pt idx="39">
                  <c:v>86.075399205566896</c:v>
                </c:pt>
                <c:pt idx="40">
                  <c:v>81.556788964498097</c:v>
                </c:pt>
                <c:pt idx="41">
                  <c:v>87.028991867420601</c:v>
                </c:pt>
                <c:pt idx="42">
                  <c:v>81.680340512909595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A0-43DC-9B8E-7D39051C6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557200"/>
        <c:axId val="1"/>
      </c:lineChart>
      <c:catAx>
        <c:axId val="104955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57050872799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4955720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26113702653687"/>
          <c:y val="0.11673238799451281"/>
          <c:w val="0.46391313039050175"/>
          <c:h val="0.7885626784043247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E02-4B5E-997D-839CCBE9E798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2-4B5E-997D-839CCBE9E79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E02-4B5E-997D-839CCBE9E798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E02-4B5E-997D-839CCBE9E798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E02-4B5E-997D-839CCBE9E798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E02-4B5E-997D-839CCBE9E798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E02-4B5E-997D-839CCBE9E798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E02-4B5E-997D-839CCBE9E798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DE02-4B5E-997D-839CCBE9E798}"/>
              </c:ext>
            </c:extLst>
          </c:dPt>
          <c:dPt>
            <c:idx val="9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DE02-4B5E-997D-839CCBE9E798}"/>
              </c:ext>
            </c:extLst>
          </c:dPt>
          <c:dLbls>
            <c:dLbl>
              <c:idx val="0"/>
              <c:layout>
                <c:manualLayout>
                  <c:x val="7.9712971658359222E-2"/>
                  <c:y val="-0.111338451224481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2-4B5E-997D-839CCBE9E798}"/>
                </c:ext>
              </c:extLst>
            </c:dLbl>
            <c:dLbl>
              <c:idx val="1"/>
              <c:layout>
                <c:manualLayout>
                  <c:x val="0.11366341057520715"/>
                  <c:y val="-2.7894259461306902E-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2-4B5E-997D-839CCBE9E798}"/>
                </c:ext>
              </c:extLst>
            </c:dLbl>
            <c:dLbl>
              <c:idx val="2"/>
              <c:layout>
                <c:manualLayout>
                  <c:x val="0.12553008473329214"/>
                  <c:y val="4.731617437636655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02-4B5E-997D-839CCBE9E798}"/>
                </c:ext>
              </c:extLst>
            </c:dLbl>
            <c:dLbl>
              <c:idx val="3"/>
              <c:layout>
                <c:manualLayout>
                  <c:x val="9.3320196596220581E-2"/>
                  <c:y val="0.10576770558104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02-4B5E-997D-839CCBE9E798}"/>
                </c:ext>
              </c:extLst>
            </c:dLbl>
            <c:dLbl>
              <c:idx val="4"/>
              <c:layout>
                <c:manualLayout>
                  <c:x val="5.0086226488241826E-3"/>
                  <c:y val="0.1381399825021871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02-4B5E-997D-839CCBE9E798}"/>
                </c:ext>
              </c:extLst>
            </c:dLbl>
            <c:dLbl>
              <c:idx val="5"/>
              <c:layout>
                <c:manualLayout>
                  <c:x val="-4.0769487854765182E-2"/>
                  <c:y val="0.125147637795275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02-4B5E-997D-839CCBE9E798}"/>
                </c:ext>
              </c:extLst>
            </c:dLbl>
            <c:dLbl>
              <c:idx val="6"/>
              <c:layout>
                <c:manualLayout>
                  <c:x val="-0.1085665818490246"/>
                  <c:y val="6.958942240779390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02-4B5E-997D-839CCBE9E798}"/>
                </c:ext>
              </c:extLst>
            </c:dLbl>
            <c:dLbl>
              <c:idx val="7"/>
              <c:layout>
                <c:manualLayout>
                  <c:x val="-8.6740478208912578E-2"/>
                  <c:y val="-0.1022502165839972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02-4B5E-997D-839CCBE9E798}"/>
                </c:ext>
              </c:extLst>
            </c:dLbl>
            <c:dLbl>
              <c:idx val="8"/>
              <c:layout>
                <c:manualLayout>
                  <c:x val="-2.7107964715419746E-2"/>
                  <c:y val="-0.1263039010774738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02-4B5E-997D-839CCBE9E798}"/>
                </c:ext>
              </c:extLst>
            </c:dLbl>
            <c:dLbl>
              <c:idx val="9"/>
              <c:layout>
                <c:manualLayout>
                  <c:x val="8.4999505031289422E-3"/>
                  <c:y val="-0.1224773134576875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02-4B5E-997D-839CCBE9E798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Vsidata!$BI$4:$BR$4</c:f>
              <c:strCache>
                <c:ptCount val="10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Ydinvoima</c:v>
                </c:pt>
                <c:pt idx="7">
                  <c:v>Maakaasu</c:v>
                </c:pt>
                <c:pt idx="8">
                  <c:v>Hiili</c:v>
                </c:pt>
                <c:pt idx="9">
                  <c:v>Öljy</c:v>
                </c:pt>
              </c:strCache>
            </c:strRef>
          </c:cat>
          <c:val>
            <c:numRef>
              <c:f>Vsidata!$BI$98:$BR$98</c:f>
              <c:numCache>
                <c:formatCode>General</c:formatCode>
                <c:ptCount val="10"/>
                <c:pt idx="0">
                  <c:v>19.3</c:v>
                </c:pt>
                <c:pt idx="1">
                  <c:v>16.7</c:v>
                </c:pt>
                <c:pt idx="2">
                  <c:v>0.6</c:v>
                </c:pt>
                <c:pt idx="3">
                  <c:v>17.399999999999999</c:v>
                </c:pt>
                <c:pt idx="4">
                  <c:v>2.5</c:v>
                </c:pt>
                <c:pt idx="5">
                  <c:v>1.2</c:v>
                </c:pt>
                <c:pt idx="6">
                  <c:v>35</c:v>
                </c:pt>
                <c:pt idx="7">
                  <c:v>1.5</c:v>
                </c:pt>
                <c:pt idx="8">
                  <c:v>5.6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E02-4B5E-997D-839CCBE9E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0.10146992586260746"/>
          <c:w val="0.48913292327008751"/>
          <c:h val="0.80262730206740873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B7-40F1-BBE7-4025217FD533}"/>
              </c:ext>
            </c:extLst>
          </c:dPt>
          <c:dPt>
            <c:idx val="1"/>
            <c:bubble3D val="0"/>
            <c:spPr>
              <a:solidFill>
                <a:srgbClr val="9E78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B7-40F1-BBE7-4025217FD533}"/>
              </c:ext>
            </c:extLst>
          </c:dPt>
          <c:dPt>
            <c:idx val="2"/>
            <c:bubble3D val="0"/>
            <c:spPr>
              <a:solidFill>
                <a:srgbClr val="9E78B2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DB7-40F1-BBE7-4025217FD533}"/>
              </c:ext>
            </c:extLst>
          </c:dPt>
          <c:dPt>
            <c:idx val="3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DB7-40F1-BBE7-4025217FD533}"/>
              </c:ext>
            </c:extLst>
          </c:dPt>
          <c:dPt>
            <c:idx val="4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DB7-40F1-BBE7-4025217FD533}"/>
              </c:ext>
            </c:extLst>
          </c:dPt>
          <c:dPt>
            <c:idx val="5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DB7-40F1-BBE7-4025217FD533}"/>
              </c:ext>
            </c:extLst>
          </c:dPt>
          <c:dPt>
            <c:idx val="6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DB7-40F1-BBE7-4025217FD533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DB7-40F1-BBE7-4025217FD533}"/>
              </c:ext>
            </c:extLst>
          </c:dPt>
          <c:dLbls>
            <c:dLbl>
              <c:idx val="0"/>
              <c:layout>
                <c:manualLayout>
                  <c:x val="8.9906700593723493E-2"/>
                  <c:y val="-9.543285168685855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7-40F1-BBE7-4025217FD533}"/>
                </c:ext>
              </c:extLst>
            </c:dLbl>
            <c:dLbl>
              <c:idx val="1"/>
              <c:layout>
                <c:manualLayout>
                  <c:x val="0.13106037013783997"/>
                  <c:y val="9.093582532153361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7-40F1-BBE7-4025217FD533}"/>
                </c:ext>
              </c:extLst>
            </c:dLbl>
            <c:dLbl>
              <c:idx val="2"/>
              <c:layout>
                <c:manualLayout>
                  <c:x val="0.11150658663560849"/>
                  <c:y val="0.1244698449776035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7-40F1-BBE7-4025217FD533}"/>
                </c:ext>
              </c:extLst>
            </c:dLbl>
            <c:dLbl>
              <c:idx val="3"/>
              <c:layout>
                <c:manualLayout>
                  <c:x val="-1.1874469889737066E-2"/>
                  <c:y val="0.13082811412665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B7-40F1-BBE7-4025217FD533}"/>
                </c:ext>
              </c:extLst>
            </c:dLbl>
            <c:dLbl>
              <c:idx val="4"/>
              <c:layout>
                <c:manualLayout>
                  <c:x val="-0.11195928753180662"/>
                  <c:y val="8.350730688935281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B7-40F1-BBE7-4025217FD533}"/>
                </c:ext>
              </c:extLst>
            </c:dLbl>
            <c:dLbl>
              <c:idx val="5"/>
              <c:layout>
                <c:manualLayout>
                  <c:x val="-9.3299406276505514E-2"/>
                  <c:y val="-7.766837078559336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B7-40F1-BBE7-4025217FD533}"/>
                </c:ext>
              </c:extLst>
            </c:dLbl>
            <c:dLbl>
              <c:idx val="6"/>
              <c:layout>
                <c:manualLayout>
                  <c:x val="-4.5819521030819162E-2"/>
                  <c:y val="-0.1252621385598920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B7-40F1-BBE7-4025217FD533}"/>
                </c:ext>
              </c:extLst>
            </c:dLbl>
            <c:dLbl>
              <c:idx val="7"/>
              <c:layout>
                <c:manualLayout>
                  <c:x val="4.0678802764333361E-2"/>
                  <c:y val="-0.12804455369623038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DB7-40F1-BBE7-4025217FD533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DB7-40F1-BBE7-4025217FD533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DB7-40F1-BBE7-4025217FD533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Vsidata!$X$4:$AE$4</c:f>
              <c:strCache>
                <c:ptCount val="8"/>
                <c:pt idx="0">
                  <c:v>Ydinvoima</c:v>
                </c:pt>
                <c:pt idx="1">
                  <c:v>Yhteistuotanto, kaukolämpö</c:v>
                </c:pt>
                <c:pt idx="2">
                  <c:v>Yhteistuotanto, teollisuus</c:v>
                </c:pt>
                <c:pt idx="3">
                  <c:v>Erillistuotanto</c:v>
                </c:pt>
                <c:pt idx="4">
                  <c:v>Nettotuonti</c:v>
                </c:pt>
                <c:pt idx="5">
                  <c:v>Vesivoima</c:v>
                </c:pt>
                <c:pt idx="6">
                  <c:v>Tuulivoima</c:v>
                </c:pt>
                <c:pt idx="7">
                  <c:v>Aurinkovoima</c:v>
                </c:pt>
              </c:strCache>
            </c:strRef>
          </c:cat>
          <c:val>
            <c:numRef>
              <c:f>Vsidata!$X$97:$AE$97</c:f>
              <c:numCache>
                <c:formatCode>0.0</c:formatCode>
                <c:ptCount val="8"/>
                <c:pt idx="0">
                  <c:v>26</c:v>
                </c:pt>
                <c:pt idx="1">
                  <c:v>12.2</c:v>
                </c:pt>
                <c:pt idx="2">
                  <c:v>10.4</c:v>
                </c:pt>
                <c:pt idx="3">
                  <c:v>3.3</c:v>
                </c:pt>
                <c:pt idx="4">
                  <c:v>20.399999999999999</c:v>
                </c:pt>
                <c:pt idx="5">
                  <c:v>18</c:v>
                </c:pt>
                <c:pt idx="6">
                  <c:v>9.3000000000000007</c:v>
                </c:pt>
                <c:pt idx="7" formatCode="General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DB7-40F1-BBE7-4025217FD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0.10146992586260746"/>
          <c:w val="0.48913292327008751"/>
          <c:h val="0.80262730206740873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66-48B0-BAF9-51046EADE385}"/>
              </c:ext>
            </c:extLst>
          </c:dPt>
          <c:dPt>
            <c:idx val="1"/>
            <c:bubble3D val="0"/>
            <c:spPr>
              <a:solidFill>
                <a:srgbClr val="9E78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66-48B0-BAF9-51046EADE385}"/>
              </c:ext>
            </c:extLst>
          </c:dPt>
          <c:dPt>
            <c:idx val="2"/>
            <c:bubble3D val="0"/>
            <c:spPr>
              <a:solidFill>
                <a:srgbClr val="9E78B2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B66-48B0-BAF9-51046EADE385}"/>
              </c:ext>
            </c:extLst>
          </c:dPt>
          <c:dPt>
            <c:idx val="3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B66-48B0-BAF9-51046EADE385}"/>
              </c:ext>
            </c:extLst>
          </c:dPt>
          <c:dPt>
            <c:idx val="4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B66-48B0-BAF9-51046EADE385}"/>
              </c:ext>
            </c:extLst>
          </c:dPt>
          <c:dPt>
            <c:idx val="5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B66-48B0-BAF9-51046EADE385}"/>
              </c:ext>
            </c:extLst>
          </c:dPt>
          <c:dPt>
            <c:idx val="6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B66-48B0-BAF9-51046EADE385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B66-48B0-BAF9-51046EADE385}"/>
              </c:ext>
            </c:extLst>
          </c:dPt>
          <c:dLbls>
            <c:dLbl>
              <c:idx val="0"/>
              <c:layout>
                <c:manualLayout>
                  <c:x val="8.9906700593723493E-2"/>
                  <c:y val="-9.543285168685855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6-48B0-BAF9-51046EADE385}"/>
                </c:ext>
              </c:extLst>
            </c:dLbl>
            <c:dLbl>
              <c:idx val="1"/>
              <c:layout>
                <c:manualLayout>
                  <c:x val="0.11760136577840621"/>
                  <c:y val="9.093571376689541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6-48B0-BAF9-51046EADE385}"/>
                </c:ext>
              </c:extLst>
            </c:dLbl>
            <c:dLbl>
              <c:idx val="2"/>
              <c:layout>
                <c:manualLayout>
                  <c:x val="0.11535199321458864"/>
                  <c:y val="0.1215173781774145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6-48B0-BAF9-51046EADE385}"/>
                </c:ext>
              </c:extLst>
            </c:dLbl>
            <c:dLbl>
              <c:idx val="3"/>
              <c:layout>
                <c:manualLayout>
                  <c:x val="-1.1874469889737066E-2"/>
                  <c:y val="0.13082811412665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6-48B0-BAF9-51046EADE385}"/>
                </c:ext>
              </c:extLst>
            </c:dLbl>
            <c:dLbl>
              <c:idx val="4"/>
              <c:layout>
                <c:manualLayout>
                  <c:x val="-0.11195928753180662"/>
                  <c:y val="8.350730688935281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6-48B0-BAF9-51046EADE385}"/>
                </c:ext>
              </c:extLst>
            </c:dLbl>
            <c:dLbl>
              <c:idx val="5"/>
              <c:layout>
                <c:manualLayout>
                  <c:x val="-9.3299406276505514E-2"/>
                  <c:y val="-7.766837078559336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6-48B0-BAF9-51046EADE385}"/>
                </c:ext>
              </c:extLst>
            </c:dLbl>
            <c:dLbl>
              <c:idx val="6"/>
              <c:layout>
                <c:manualLayout>
                  <c:x val="-4.5819521030819162E-2"/>
                  <c:y val="-0.1252621385598920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66-48B0-BAF9-51046EADE385}"/>
                </c:ext>
              </c:extLst>
            </c:dLbl>
            <c:dLbl>
              <c:idx val="7"/>
              <c:layout>
                <c:manualLayout>
                  <c:x val="4.0678802764333361E-2"/>
                  <c:y val="-0.12804455369623038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6-48B0-BAF9-51046EADE385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6-48B0-BAF9-51046EADE385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6-48B0-BAF9-51046EADE385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Vsidata!$X$4:$AE$4</c:f>
              <c:strCache>
                <c:ptCount val="8"/>
                <c:pt idx="0">
                  <c:v>Ydinvoima</c:v>
                </c:pt>
                <c:pt idx="1">
                  <c:v>Yhteistuotanto, kaukolämpö</c:v>
                </c:pt>
                <c:pt idx="2">
                  <c:v>Yhteistuotanto, teollisuus</c:v>
                </c:pt>
                <c:pt idx="3">
                  <c:v>Erillistuotanto</c:v>
                </c:pt>
                <c:pt idx="4">
                  <c:v>Nettotuonti</c:v>
                </c:pt>
                <c:pt idx="5">
                  <c:v>Vesivoima</c:v>
                </c:pt>
                <c:pt idx="6">
                  <c:v>Tuulivoima</c:v>
                </c:pt>
                <c:pt idx="7">
                  <c:v>Aurinkovoima</c:v>
                </c:pt>
              </c:strCache>
            </c:strRef>
          </c:cat>
          <c:val>
            <c:numRef>
              <c:f>Vsidata!$X$130:$AE$130</c:f>
              <c:numCache>
                <c:formatCode>0.0\ %</c:formatCode>
                <c:ptCount val="8"/>
                <c:pt idx="0">
                  <c:v>0.2965395540184505</c:v>
                </c:pt>
                <c:pt idx="1">
                  <c:v>0.10559919042277525</c:v>
                </c:pt>
                <c:pt idx="2">
                  <c:v>8.9758970452355827E-2</c:v>
                </c:pt>
                <c:pt idx="3">
                  <c:v>4.5372303897033756E-2</c:v>
                </c:pt>
                <c:pt idx="4">
                  <c:v>0.15325214594348999</c:v>
                </c:pt>
                <c:pt idx="5">
                  <c:v>0.16349341006030191</c:v>
                </c:pt>
                <c:pt idx="6">
                  <c:v>0.14133514469740135</c:v>
                </c:pt>
                <c:pt idx="7">
                  <c:v>4.6492805081915231E-3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66-48B0-BAF9-51046EAD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Suomen</a:t>
            </a:r>
            <a:r>
              <a:rPr lang="en-US" sz="1600" baseline="0"/>
              <a:t> sähkönhankinnan </a:t>
            </a:r>
            <a:r>
              <a:rPr lang="en-US" sz="1600"/>
              <a:t>muutokset 2022 vs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'Tuotanto 2021vs2022 (2)'!$H$1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'Tuotanto 2021vs2022 (2)'!$G$2:$G$8</c:f>
              <c:strCache>
                <c:ptCount val="7"/>
                <c:pt idx="0">
                  <c:v>Nettotuonti</c:v>
                </c:pt>
                <c:pt idx="1">
                  <c:v>Kaasu</c:v>
                </c:pt>
                <c:pt idx="2">
                  <c:v>Vesivoima</c:v>
                </c:pt>
                <c:pt idx="3">
                  <c:v>Puu/turve/jäte</c:v>
                </c:pt>
                <c:pt idx="4">
                  <c:v>Kivihiili</c:v>
                </c:pt>
                <c:pt idx="5">
                  <c:v>Ydinvoima</c:v>
                </c:pt>
                <c:pt idx="6">
                  <c:v>Tuulivoima</c:v>
                </c:pt>
              </c:strCache>
            </c:strRef>
          </c:cat>
          <c:val>
            <c:numRef>
              <c:f>'Tuotanto 2021vs2022 (2)'!$H$2:$H$8</c:f>
              <c:numCache>
                <c:formatCode>0</c:formatCode>
                <c:ptCount val="7"/>
                <c:pt idx="1">
                  <c:v>-5.2</c:v>
                </c:pt>
                <c:pt idx="2">
                  <c:v>-7.9</c:v>
                </c:pt>
                <c:pt idx="3">
                  <c:v>-10.199999999999999</c:v>
                </c:pt>
                <c:pt idx="4">
                  <c:v>-10.299999999999999</c:v>
                </c:pt>
                <c:pt idx="5">
                  <c:v>-8.6999999999999993</c:v>
                </c:pt>
                <c:pt idx="6">
                  <c:v>-5.2999999999999989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708-9DCF-74D5651FFC11}"/>
            </c:ext>
          </c:extLst>
        </c:ser>
        <c:ser>
          <c:idx val="1"/>
          <c:order val="1"/>
          <c:tx>
            <c:strRef>
              <c:f>'Tuotanto 2021vs2022 (2)'!$I$1</c:f>
              <c:strCache>
                <c:ptCount val="1"/>
                <c:pt idx="0">
                  <c:v>Vähentynyt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3.472221359206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E-4708-9DCF-74D5651FFC11}"/>
                </c:ext>
              </c:extLst>
            </c:dLbl>
            <c:dLbl>
              <c:idx val="3"/>
              <c:layout>
                <c:manualLayout>
                  <c:x val="-5.6590254839888552E-17"/>
                  <c:y val="2.07761255229613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E-4708-9DCF-74D5651FFC11}"/>
                </c:ext>
              </c:extLst>
            </c:dLbl>
            <c:dLbl>
              <c:idx val="4"/>
              <c:layout>
                <c:manualLayout>
                  <c:x val="5.8207311669597388E-17"/>
                  <c:y val="2.5252518976050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E-4708-9DCF-74D5651FF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 (2)'!$G$2:$G$8</c:f>
              <c:strCache>
                <c:ptCount val="7"/>
                <c:pt idx="0">
                  <c:v>Nettotuonti</c:v>
                </c:pt>
                <c:pt idx="1">
                  <c:v>Kaasu</c:v>
                </c:pt>
                <c:pt idx="2">
                  <c:v>Vesivoima</c:v>
                </c:pt>
                <c:pt idx="3">
                  <c:v>Puu/turve/jäte</c:v>
                </c:pt>
                <c:pt idx="4">
                  <c:v>Kivihiili</c:v>
                </c:pt>
                <c:pt idx="5">
                  <c:v>Ydinvoima</c:v>
                </c:pt>
                <c:pt idx="6">
                  <c:v>Tuulivoima</c:v>
                </c:pt>
              </c:strCache>
            </c:strRef>
          </c:cat>
          <c:val>
            <c:numRef>
              <c:f>'Tuotanto 2021vs2022 (2)'!$I$2:$I$8</c:f>
              <c:numCache>
                <c:formatCode>0</c:formatCode>
                <c:ptCount val="7"/>
                <c:pt idx="0">
                  <c:v>-5.2</c:v>
                </c:pt>
                <c:pt idx="1">
                  <c:v>-2.7</c:v>
                </c:pt>
                <c:pt idx="2">
                  <c:v>-2.2999999999999998</c:v>
                </c:pt>
                <c:pt idx="3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5E-4708-9DCF-74D5651FFC11}"/>
            </c:ext>
          </c:extLst>
        </c:ser>
        <c:ser>
          <c:idx val="2"/>
          <c:order val="2"/>
          <c:tx>
            <c:strRef>
              <c:f>'Tuotanto 2021vs2022 (2)'!$J$1</c:f>
              <c:strCache>
                <c:ptCount val="1"/>
                <c:pt idx="0">
                  <c:v>Kasvanut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25E-4708-9DCF-74D5651FFC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25E-4708-9DCF-74D5651FFC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25E-4708-9DCF-74D5651FFC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25E-4708-9DCF-74D5651FFC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161FCF-AA7B-4074-B5E3-BC02EBDC3A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25E-4708-9DCF-74D5651FFC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5CEC34C-CAF3-4CA1-AB0F-B0B1B671FB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25E-4708-9DCF-74D5651FFC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2C5ECD2-3561-4DE0-A23C-8A68199143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25E-4708-9DCF-74D5651FF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 (2)'!$G$2:$G$8</c:f>
              <c:strCache>
                <c:ptCount val="7"/>
                <c:pt idx="0">
                  <c:v>Nettotuonti</c:v>
                </c:pt>
                <c:pt idx="1">
                  <c:v>Kaasu</c:v>
                </c:pt>
                <c:pt idx="2">
                  <c:v>Vesivoima</c:v>
                </c:pt>
                <c:pt idx="3">
                  <c:v>Puu/turve/jäte</c:v>
                </c:pt>
                <c:pt idx="4">
                  <c:v>Kivihiili</c:v>
                </c:pt>
                <c:pt idx="5">
                  <c:v>Ydinvoima</c:v>
                </c:pt>
                <c:pt idx="6">
                  <c:v>Tuulivoima</c:v>
                </c:pt>
              </c:strCache>
            </c:strRef>
          </c:cat>
          <c:val>
            <c:numRef>
              <c:f>'Tuotanto 2021vs2022 (2)'!$J$2:$J$8</c:f>
              <c:numCache>
                <c:formatCode>General</c:formatCode>
                <c:ptCount val="7"/>
                <c:pt idx="4" formatCode="0">
                  <c:v>-0.6</c:v>
                </c:pt>
                <c:pt idx="5" formatCode="0">
                  <c:v>-1.6</c:v>
                </c:pt>
                <c:pt idx="6" formatCode="0">
                  <c:v>-3.4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'Tuotanto 2021vs2022 (2)'!$B$2:$B$9</c15:f>
                <c15:dlblRangeCache>
                  <c:ptCount val="8"/>
                  <c:pt idx="0">
                    <c:v>-5</c:v>
                  </c:pt>
                  <c:pt idx="1">
                    <c:v>-3</c:v>
                  </c:pt>
                  <c:pt idx="2">
                    <c:v>-2</c:v>
                  </c:pt>
                  <c:pt idx="3">
                    <c:v>-1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D25E-4708-9DCF-74D5651FFC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78166112"/>
        <c:axId val="107817070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'Tuotanto 2021vs2022 (2)'!$G$2:$G$8</c15:sqref>
                        </c15:formulaRef>
                      </c:ext>
                    </c:extLst>
                    <c:strCache>
                      <c:ptCount val="7"/>
                      <c:pt idx="0">
                        <c:v>Nettotuonti</c:v>
                      </c:pt>
                      <c:pt idx="1">
                        <c:v>Kaasu</c:v>
                      </c:pt>
                      <c:pt idx="2">
                        <c:v>Vesivoima</c:v>
                      </c:pt>
                      <c:pt idx="3">
                        <c:v>Puu/turve/jäte</c:v>
                      </c:pt>
                      <c:pt idx="4">
                        <c:v>Kivihiili</c:v>
                      </c:pt>
                      <c:pt idx="5">
                        <c:v>Ydinvoima</c:v>
                      </c:pt>
                      <c:pt idx="6">
                        <c:v>Tuulivoima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'Tuotanto 2021vs2022 (2)'!$H$9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D25E-4708-9DCF-74D5651FFC11}"/>
                  </c:ext>
                </c:extLst>
              </c15:ser>
            </c15:filteredBarSeries>
          </c:ext>
        </c:extLst>
      </c:barChart>
      <c:catAx>
        <c:axId val="10781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70704"/>
        <c:crosses val="autoZero"/>
        <c:auto val="1"/>
        <c:lblAlgn val="ctr"/>
        <c:lblOffset val="100"/>
        <c:noMultiLvlLbl val="0"/>
      </c:catAx>
      <c:valAx>
        <c:axId val="1078170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28371835199996E-2"/>
          <c:y val="7.9457092915577621E-2"/>
          <c:w val="0.91671174690949886"/>
          <c:h val="0.76077786727598506"/>
        </c:manualLayout>
      </c:layout>
      <c:barChart>
        <c:barDir val="col"/>
        <c:grouping val="stacked"/>
        <c:varyColors val="0"/>
        <c:ser>
          <c:idx val="0"/>
          <c:order val="0"/>
          <c:tx>
            <c:v>Pohjoismaat</c:v>
          </c:tx>
          <c:spPr>
            <a:solidFill>
              <a:srgbClr val="9E78B2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Vsidata!$BY$86:$BY$98</c:f>
              <c:numCache>
                <c:formatCode>0.000</c:formatCode>
                <c:ptCount val="13"/>
                <c:pt idx="0" formatCode="General">
                  <c:v>-4.9719999999999995</c:v>
                </c:pt>
                <c:pt idx="1">
                  <c:v>-3.3207100000000001</c:v>
                </c:pt>
                <c:pt idx="2">
                  <c:v>-0.115277059</c:v>
                </c:pt>
                <c:pt idx="3">
                  <c:v>-0.32900000000000001</c:v>
                </c:pt>
                <c:pt idx="4" formatCode="General">
                  <c:v>-0.13200000000000001</c:v>
                </c:pt>
                <c:pt idx="5" formatCode="General">
                  <c:v>-6.5000000000000002E-2</c:v>
                </c:pt>
                <c:pt idx="6" formatCode="General">
                  <c:v>-0.108</c:v>
                </c:pt>
                <c:pt idx="7">
                  <c:v>-0.12221718500000001</c:v>
                </c:pt>
                <c:pt idx="8">
                  <c:v>-0.24547330899999995</c:v>
                </c:pt>
                <c:pt idx="9">
                  <c:v>-0.101987499</c:v>
                </c:pt>
                <c:pt idx="10">
                  <c:v>-3.9603249E-2</c:v>
                </c:pt>
                <c:pt idx="11">
                  <c:v>-3.2450969000000003E-2</c:v>
                </c:pt>
                <c:pt idx="12">
                  <c:v>-5.4623355999999998E-2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D-4C85-953E-719CA3D146B6}"/>
            </c:ext>
          </c:extLst>
        </c:ser>
        <c:ser>
          <c:idx val="1"/>
          <c:order val="1"/>
          <c:tx>
            <c:v>Pohjoismaat, t</c:v>
          </c:tx>
          <c:spPr>
            <a:solidFill>
              <a:srgbClr val="9E78B2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Vsidata!$CC$86:$CC$98</c:f>
              <c:numCache>
                <c:formatCode>0.000</c:formatCode>
                <c:ptCount val="13"/>
                <c:pt idx="0" formatCode="General">
                  <c:v>2.1139999999999999</c:v>
                </c:pt>
                <c:pt idx="1">
                  <c:v>5.2368399999999999</c:v>
                </c:pt>
                <c:pt idx="2">
                  <c:v>14.312999999999999</c:v>
                </c:pt>
                <c:pt idx="3" formatCode="General">
                  <c:v>12.418999999999999</c:v>
                </c:pt>
                <c:pt idx="4" formatCode="General">
                  <c:v>18.204999999999998</c:v>
                </c:pt>
                <c:pt idx="5" formatCode="General">
                  <c:v>17.506</c:v>
                </c:pt>
                <c:pt idx="6" formatCode="General">
                  <c:v>15.596</c:v>
                </c:pt>
                <c:pt idx="7">
                  <c:v>15.571759238874</c:v>
                </c:pt>
                <c:pt idx="8">
                  <c:v>13.848650441773</c:v>
                </c:pt>
                <c:pt idx="9">
                  <c:v>16.068712682847998</c:v>
                </c:pt>
                <c:pt idx="10">
                  <c:v>18.771323515698999</c:v>
                </c:pt>
                <c:pt idx="11">
                  <c:v>15.28957773094</c:v>
                </c:pt>
                <c:pt idx="12">
                  <c:v>15.727403471345999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D-4C85-953E-719CA3D146B6}"/>
            </c:ext>
          </c:extLst>
        </c:ser>
        <c:ser>
          <c:idx val="2"/>
          <c:order val="2"/>
          <c:tx>
            <c:v>Venäjä, t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Vsidata!$CB$86:$CB$98</c:f>
              <c:numCache>
                <c:formatCode>0.000</c:formatCode>
                <c:ptCount val="13"/>
                <c:pt idx="0" formatCode="General">
                  <c:v>11.638</c:v>
                </c:pt>
                <c:pt idx="1">
                  <c:v>10.768940000000001</c:v>
                </c:pt>
                <c:pt idx="2">
                  <c:v>4.4028137870000004</c:v>
                </c:pt>
                <c:pt idx="3" formatCode="General">
                  <c:v>4.7130000000000001</c:v>
                </c:pt>
                <c:pt idx="4" formatCode="General">
                  <c:v>3.3849999999999998</c:v>
                </c:pt>
                <c:pt idx="5" formatCode="General">
                  <c:v>3.9260000000000002</c:v>
                </c:pt>
                <c:pt idx="6" formatCode="General">
                  <c:v>5.8579999999999997</c:v>
                </c:pt>
                <c:pt idx="7">
                  <c:v>5.7915537920000002</c:v>
                </c:pt>
                <c:pt idx="8">
                  <c:v>7.8497317039999999</c:v>
                </c:pt>
                <c:pt idx="9">
                  <c:v>7.5948611060000033</c:v>
                </c:pt>
                <c:pt idx="10">
                  <c:v>2.9814317990000001</c:v>
                </c:pt>
                <c:pt idx="11">
                  <c:v>9.1484341499999999</c:v>
                </c:pt>
                <c:pt idx="12">
                  <c:v>3.6367247539999998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DD-4C85-953E-719CA3D146B6}"/>
            </c:ext>
          </c:extLst>
        </c:ser>
        <c:ser>
          <c:idx val="3"/>
          <c:order val="3"/>
          <c:tx>
            <c:v>Viro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Vsidata!$BZ$86:$BZ$98</c:f>
              <c:numCache>
                <c:formatCode>General</c:formatCode>
                <c:ptCount val="13"/>
                <c:pt idx="0">
                  <c:v>-0.246</c:v>
                </c:pt>
                <c:pt idx="1">
                  <c:v>-0.48399999999999999</c:v>
                </c:pt>
                <c:pt idx="2" formatCode="0.000">
                  <c:v>-1.5300357</c:v>
                </c:pt>
                <c:pt idx="3">
                  <c:v>-1.544</c:v>
                </c:pt>
                <c:pt idx="4">
                  <c:v>-3.5230000000000001</c:v>
                </c:pt>
                <c:pt idx="5">
                  <c:v>-5.0339999999999998</c:v>
                </c:pt>
                <c:pt idx="6" formatCode="0.000">
                  <c:v>-3.0496300000000001</c:v>
                </c:pt>
                <c:pt idx="7" formatCode="0.000">
                  <c:v>-1.6558170050000001</c:v>
                </c:pt>
                <c:pt idx="8" formatCode="0.000">
                  <c:v>-2.3667112599999998</c:v>
                </c:pt>
                <c:pt idx="9" formatCode="0.000">
                  <c:v>-3.7942949800000001</c:v>
                </c:pt>
                <c:pt idx="10" formatCode="0.000">
                  <c:v>-6.6106624150000002</c:v>
                </c:pt>
                <c:pt idx="11" formatCode="0.000">
                  <c:v>-6.6913772849999997</c:v>
                </c:pt>
                <c:pt idx="12" formatCode="0.000">
                  <c:v>-6.8252781200000001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DD-4C85-953E-719CA3D146B6}"/>
            </c:ext>
          </c:extLst>
        </c:ser>
        <c:ser>
          <c:idx val="4"/>
          <c:order val="4"/>
          <c:tx>
            <c:v>Viro t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Vsidata!$CD$86:$CD$98</c:f>
              <c:numCache>
                <c:formatCode>0.000</c:formatCode>
                <c:ptCount val="13"/>
                <c:pt idx="0" formatCode="General">
                  <c:v>1.9670000000000001</c:v>
                </c:pt>
                <c:pt idx="1">
                  <c:v>1.6499600000000001</c:v>
                </c:pt>
                <c:pt idx="2">
                  <c:v>0.373</c:v>
                </c:pt>
                <c:pt idx="3" formatCode="General">
                  <c:v>0.45900000000000002</c:v>
                </c:pt>
                <c:pt idx="4" formatCode="General">
                  <c:v>3.2000000000000001E-2</c:v>
                </c:pt>
                <c:pt idx="5" formatCode="General">
                  <c:v>2.7E-2</c:v>
                </c:pt>
                <c:pt idx="6">
                  <c:v>0.65525</c:v>
                </c:pt>
                <c:pt idx="7">
                  <c:v>0.84039065000000002</c:v>
                </c:pt>
                <c:pt idx="8">
                  <c:v>0.84965050500000039</c:v>
                </c:pt>
                <c:pt idx="9">
                  <c:v>0.27458427499999999</c:v>
                </c:pt>
                <c:pt idx="10">
                  <c:v>2.1610620000000001E-2</c:v>
                </c:pt>
                <c:pt idx="11">
                  <c:v>5.3950789999999998E-2</c:v>
                </c:pt>
                <c:pt idx="12">
                  <c:v>3.3269970000000003E-2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D-4C85-953E-719CA3D146B6}"/>
            </c:ext>
          </c:extLst>
        </c:ser>
        <c:ser>
          <c:idx val="5"/>
          <c:order val="5"/>
          <c:tx>
            <c:v>Venäjä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Vsidata!$CA$86:$CA$97</c:f>
              <c:numCache>
                <c:formatCode>General</c:formatCode>
                <c:ptCount val="12"/>
                <c:pt idx="3">
                  <c:v>-3.0000000000000001E-3</c:v>
                </c:pt>
                <c:pt idx="5">
                  <c:v>-2.3E-2</c:v>
                </c:pt>
                <c:pt idx="6">
                  <c:v>-1E-3</c:v>
                </c:pt>
                <c:pt idx="7" formatCode="0.000">
                  <c:v>-1.28935E-4</c:v>
                </c:pt>
                <c:pt idx="8" formatCode="0.000">
                  <c:v>-3.6701E-5</c:v>
                </c:pt>
                <c:pt idx="9" formatCode="0.000">
                  <c:v>-3.6701E-5</c:v>
                </c:pt>
                <c:pt idx="10" formatCode="0.000">
                  <c:v>-1.9503475999999999E-2</c:v>
                </c:pt>
                <c:pt idx="11" formatCode="0.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DD-4C85-953E-719CA3D14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9301272"/>
        <c:axId val="1"/>
      </c:barChart>
      <c:catAx>
        <c:axId val="97930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3.054024496937883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7930127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1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1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806451612903225"/>
          <c:y val="0.92906809565470982"/>
          <c:w val="0.66553480475381988"/>
          <c:h val="6.8150262467191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34005863770848E-2"/>
          <c:y val="7.8323924593224736E-2"/>
          <c:w val="0.93924786119292336"/>
          <c:h val="0.84103892041427786"/>
        </c:manualLayout>
      </c:layout>
      <c:barChart>
        <c:barDir val="col"/>
        <c:grouping val="clustered"/>
        <c:varyColors val="0"/>
        <c:ser>
          <c:idx val="0"/>
          <c:order val="0"/>
          <c:tx>
            <c:v>nettotuonti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Vsidata!$O$86:$O$98</c:f>
              <c:numCache>
                <c:formatCode>0.000</c:formatCode>
                <c:ptCount val="13"/>
                <c:pt idx="0">
                  <c:v>10.500999999999999</c:v>
                </c:pt>
                <c:pt idx="1">
                  <c:v>13.851000000000001</c:v>
                </c:pt>
                <c:pt idx="2">
                  <c:v>17.443000000000001</c:v>
                </c:pt>
                <c:pt idx="3">
                  <c:v>15.715</c:v>
                </c:pt>
                <c:pt idx="4">
                  <c:v>17.966999999999999</c:v>
                </c:pt>
                <c:pt idx="5">
                  <c:v>16.337</c:v>
                </c:pt>
                <c:pt idx="6" formatCode="0.0">
                  <c:v>18.951000000000001</c:v>
                </c:pt>
                <c:pt idx="7">
                  <c:v>20.425999999999998</c:v>
                </c:pt>
                <c:pt idx="8">
                  <c:v>19.935811380773</c:v>
                </c:pt>
                <c:pt idx="9">
                  <c:v>20.041849459847999</c:v>
                </c:pt>
                <c:pt idx="10">
                  <c:v>15.104596794699001</c:v>
                </c:pt>
                <c:pt idx="11">
                  <c:v>17.768134416940001</c:v>
                </c:pt>
                <c:pt idx="12">
                  <c:v>12.517496719345999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0-4D18-AF2A-DE0EC113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976585880"/>
        <c:axId val="1"/>
      </c:barChart>
      <c:catAx>
        <c:axId val="97658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1457672268578366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76585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3861851173"/>
          <c:y val="8.2617542409311157E-2"/>
          <c:w val="0.84203490312474105"/>
          <c:h val="0.737997061262378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'Tuonti kuukausittain'!$Z$249</c:f>
              <c:strCache>
                <c:ptCount val="1"/>
                <c:pt idx="0">
                  <c:v>Pohjoismaista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'Tuonti kuukausittain'!$X$252:$Y$275</c:f>
              <c:multiLvlStrCache>
                <c:ptCount val="24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2021</c:v>
                  </c:pt>
                  <c:pt idx="21">
                    <c:v>2022</c:v>
                  </c:pt>
                  <c:pt idx="22">
                    <c:v>2021</c:v>
                  </c:pt>
                  <c:pt idx="23">
                    <c:v>2022</c:v>
                  </c:pt>
                </c:lvl>
                <c:lvl>
                  <c:pt idx="0">
                    <c:v>1</c:v>
                  </c:pt>
                  <c:pt idx="2">
                    <c:v>2</c:v>
                  </c:pt>
                  <c:pt idx="4">
                    <c:v>3</c:v>
                  </c:pt>
                  <c:pt idx="6">
                    <c:v>4</c:v>
                  </c:pt>
                  <c:pt idx="8">
                    <c:v>5</c:v>
                  </c:pt>
                  <c:pt idx="10">
                    <c:v>6</c:v>
                  </c:pt>
                  <c:pt idx="12">
                    <c:v>7</c:v>
                  </c:pt>
                  <c:pt idx="14">
                    <c:v>8</c:v>
                  </c:pt>
                  <c:pt idx="16">
                    <c:v>9</c:v>
                  </c:pt>
                  <c:pt idx="18">
                    <c:v>10</c:v>
                  </c:pt>
                  <c:pt idx="20">
                    <c:v>11</c:v>
                  </c:pt>
                  <c:pt idx="22">
                    <c:v>12</c:v>
                  </c:pt>
                </c:lvl>
              </c:multiLvlStrCache>
            </c:multiLvlStrRef>
          </c:cat>
          <c:val>
            <c:numRef>
              <c:f>'Tuonti kuukausittain'!$Z$252:$Z$275</c:f>
              <c:numCache>
                <c:formatCode>0.0</c:formatCode>
                <c:ptCount val="24"/>
                <c:pt idx="0">
                  <c:v>1269.0242056550001</c:v>
                </c:pt>
                <c:pt idx="1">
                  <c:v>1439.914480206</c:v>
                </c:pt>
                <c:pt idx="2">
                  <c:v>1282.9576922769991</c:v>
                </c:pt>
                <c:pt idx="3">
                  <c:v>1269.0991434680002</c:v>
                </c:pt>
                <c:pt idx="4">
                  <c:v>1236.6297925370011</c:v>
                </c:pt>
                <c:pt idx="5">
                  <c:v>945.76969313300106</c:v>
                </c:pt>
                <c:pt idx="6">
                  <c:v>1299.9622923849986</c:v>
                </c:pt>
                <c:pt idx="7">
                  <c:v>830.01118616500025</c:v>
                </c:pt>
                <c:pt idx="8">
                  <c:v>1132.2389931739995</c:v>
                </c:pt>
                <c:pt idx="9">
                  <c:v>1129.1972573019984</c:v>
                </c:pt>
                <c:pt idx="10">
                  <c:v>1279.1420965319992</c:v>
                </c:pt>
                <c:pt idx="11">
                  <c:v>1549.2602125789997</c:v>
                </c:pt>
                <c:pt idx="12">
                  <c:v>1631.8063266230004</c:v>
                </c:pt>
                <c:pt idx="13">
                  <c:v>1811.6959917110019</c:v>
                </c:pt>
                <c:pt idx="14">
                  <c:v>1311.159156294</c:v>
                </c:pt>
                <c:pt idx="15">
                  <c:v>1562.1029863179999</c:v>
                </c:pt>
                <c:pt idx="16">
                  <c:v>1251.2160397149992</c:v>
                </c:pt>
                <c:pt idx="17">
                  <c:v>1066.9293471730002</c:v>
                </c:pt>
                <c:pt idx="18">
                  <c:v>900.23711531300046</c:v>
                </c:pt>
                <c:pt idx="19">
                  <c:v>1262.8249609610004</c:v>
                </c:pt>
                <c:pt idx="20">
                  <c:v>1310.5173340729998</c:v>
                </c:pt>
                <c:pt idx="21">
                  <c:v>1733.8090416579994</c:v>
                </c:pt>
                <c:pt idx="22">
                  <c:v>1384.686686362</c:v>
                </c:pt>
                <c:pt idx="23">
                  <c:v>1126.789170672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A-4E63-AAC8-AF3BDE21652B}"/>
            </c:ext>
          </c:extLst>
        </c:ser>
        <c:ser>
          <c:idx val="1"/>
          <c:order val="1"/>
          <c:tx>
            <c:strRef>
              <c:f>'Tuonti kuukausittain'!$AA$249</c:f>
              <c:strCache>
                <c:ptCount val="1"/>
                <c:pt idx="0">
                  <c:v>Venäjältä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'Tuonti kuukausittain'!$X$252:$Y$275</c:f>
              <c:multiLvlStrCache>
                <c:ptCount val="24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2021</c:v>
                  </c:pt>
                  <c:pt idx="21">
                    <c:v>2022</c:v>
                  </c:pt>
                  <c:pt idx="22">
                    <c:v>2021</c:v>
                  </c:pt>
                  <c:pt idx="23">
                    <c:v>2022</c:v>
                  </c:pt>
                </c:lvl>
                <c:lvl>
                  <c:pt idx="0">
                    <c:v>1</c:v>
                  </c:pt>
                  <c:pt idx="2">
                    <c:v>2</c:v>
                  </c:pt>
                  <c:pt idx="4">
                    <c:v>3</c:v>
                  </c:pt>
                  <c:pt idx="6">
                    <c:v>4</c:v>
                  </c:pt>
                  <c:pt idx="8">
                    <c:v>5</c:v>
                  </c:pt>
                  <c:pt idx="10">
                    <c:v>6</c:v>
                  </c:pt>
                  <c:pt idx="12">
                    <c:v>7</c:v>
                  </c:pt>
                  <c:pt idx="14">
                    <c:v>8</c:v>
                  </c:pt>
                  <c:pt idx="16">
                    <c:v>9</c:v>
                  </c:pt>
                  <c:pt idx="18">
                    <c:v>10</c:v>
                  </c:pt>
                  <c:pt idx="20">
                    <c:v>11</c:v>
                  </c:pt>
                  <c:pt idx="22">
                    <c:v>12</c:v>
                  </c:pt>
                </c:lvl>
              </c:multiLvlStrCache>
            </c:multiLvlStrRef>
          </c:cat>
          <c:val>
            <c:numRef>
              <c:f>'Tuonti kuukausittain'!$AA$252:$AA$275</c:f>
              <c:numCache>
                <c:formatCode>0.0</c:formatCode>
                <c:ptCount val="24"/>
                <c:pt idx="0">
                  <c:v>927.53887399999951</c:v>
                </c:pt>
                <c:pt idx="1">
                  <c:v>951.41644200000155</c:v>
                </c:pt>
                <c:pt idx="2">
                  <c:v>793.24822899999901</c:v>
                </c:pt>
                <c:pt idx="3">
                  <c:v>802.09090499999957</c:v>
                </c:pt>
                <c:pt idx="4">
                  <c:v>665.04893400000014</c:v>
                </c:pt>
                <c:pt idx="5">
                  <c:v>894.26289499999848</c:v>
                </c:pt>
                <c:pt idx="6">
                  <c:v>420.52084600000018</c:v>
                </c:pt>
                <c:pt idx="7">
                  <c:v>770.98708900000008</c:v>
                </c:pt>
                <c:pt idx="8">
                  <c:v>783.99612400000024</c:v>
                </c:pt>
                <c:pt idx="9">
                  <c:v>217.96244899999985</c:v>
                </c:pt>
                <c:pt idx="10">
                  <c:v>759.73234200000127</c:v>
                </c:pt>
                <c:pt idx="11">
                  <c:v>0</c:v>
                </c:pt>
                <c:pt idx="12">
                  <c:v>405.88836199999992</c:v>
                </c:pt>
                <c:pt idx="13">
                  <c:v>4.3909999999999999E-3</c:v>
                </c:pt>
                <c:pt idx="14">
                  <c:v>925.19361199999969</c:v>
                </c:pt>
                <c:pt idx="15">
                  <c:v>0</c:v>
                </c:pt>
                <c:pt idx="16">
                  <c:v>957.26706900000045</c:v>
                </c:pt>
                <c:pt idx="17">
                  <c:v>5.8299999999999997E-4</c:v>
                </c:pt>
                <c:pt idx="18">
                  <c:v>786.65264499999932</c:v>
                </c:pt>
                <c:pt idx="19">
                  <c:v>0</c:v>
                </c:pt>
                <c:pt idx="20">
                  <c:v>705.73322499999972</c:v>
                </c:pt>
                <c:pt idx="21">
                  <c:v>0</c:v>
                </c:pt>
                <c:pt idx="22">
                  <c:v>1017.6138880000001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A-4E63-AAC8-AF3BDE21652B}"/>
            </c:ext>
          </c:extLst>
        </c:ser>
        <c:ser>
          <c:idx val="2"/>
          <c:order val="2"/>
          <c:tx>
            <c:strRef>
              <c:f>'Tuonti kuukausittain'!$AB$249</c:f>
              <c:strCache>
                <c:ptCount val="1"/>
                <c:pt idx="0">
                  <c:v>Virosta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'Tuonti kuukausittain'!$X$252:$Y$275</c:f>
              <c:multiLvlStrCache>
                <c:ptCount val="24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2021</c:v>
                  </c:pt>
                  <c:pt idx="21">
                    <c:v>2022</c:v>
                  </c:pt>
                  <c:pt idx="22">
                    <c:v>2021</c:v>
                  </c:pt>
                  <c:pt idx="23">
                    <c:v>2022</c:v>
                  </c:pt>
                </c:lvl>
                <c:lvl>
                  <c:pt idx="0">
                    <c:v>1</c:v>
                  </c:pt>
                  <c:pt idx="2">
                    <c:v>2</c:v>
                  </c:pt>
                  <c:pt idx="4">
                    <c:v>3</c:v>
                  </c:pt>
                  <c:pt idx="6">
                    <c:v>4</c:v>
                  </c:pt>
                  <c:pt idx="8">
                    <c:v>5</c:v>
                  </c:pt>
                  <c:pt idx="10">
                    <c:v>6</c:v>
                  </c:pt>
                  <c:pt idx="12">
                    <c:v>7</c:v>
                  </c:pt>
                  <c:pt idx="14">
                    <c:v>8</c:v>
                  </c:pt>
                  <c:pt idx="16">
                    <c:v>9</c:v>
                  </c:pt>
                  <c:pt idx="18">
                    <c:v>10</c:v>
                  </c:pt>
                  <c:pt idx="20">
                    <c:v>11</c:v>
                  </c:pt>
                  <c:pt idx="22">
                    <c:v>12</c:v>
                  </c:pt>
                </c:lvl>
              </c:multiLvlStrCache>
            </c:multiLvlStrRef>
          </c:cat>
          <c:val>
            <c:numRef>
              <c:f>'Tuonti kuukausittain'!$AB$252:$AB$275</c:f>
              <c:numCache>
                <c:formatCode>0.0</c:formatCode>
                <c:ptCount val="24"/>
                <c:pt idx="0">
                  <c:v>20.128874999999994</c:v>
                </c:pt>
                <c:pt idx="1">
                  <c:v>1.1164350000000001</c:v>
                </c:pt>
                <c:pt idx="2">
                  <c:v>23.649439999999995</c:v>
                </c:pt>
                <c:pt idx="3">
                  <c:v>0.21110500000000001</c:v>
                </c:pt>
                <c:pt idx="4">
                  <c:v>0.90771500000000005</c:v>
                </c:pt>
                <c:pt idx="5">
                  <c:v>0</c:v>
                </c:pt>
                <c:pt idx="6">
                  <c:v>1.6840000000000001E-2</c:v>
                </c:pt>
                <c:pt idx="7">
                  <c:v>9.5760000000000012E-2</c:v>
                </c:pt>
                <c:pt idx="8">
                  <c:v>1.2760550000000004</c:v>
                </c:pt>
                <c:pt idx="9">
                  <c:v>17.419664999999998</c:v>
                </c:pt>
                <c:pt idx="10">
                  <c:v>0.65901999999999994</c:v>
                </c:pt>
                <c:pt idx="11">
                  <c:v>0.49265499999999995</c:v>
                </c:pt>
                <c:pt idx="12">
                  <c:v>2.0094599999999998</c:v>
                </c:pt>
                <c:pt idx="13">
                  <c:v>1.7136500000000003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2.3807750000000003</c:v>
                </c:pt>
                <c:pt idx="21">
                  <c:v>5.5788550000000008</c:v>
                </c:pt>
                <c:pt idx="22">
                  <c:v>2.9226099999999997</c:v>
                </c:pt>
                <c:pt idx="23">
                  <c:v>6.641845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A-4E63-AAC8-AF3BDE216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9641784"/>
        <c:axId val="1259638176"/>
      </c:barChart>
      <c:catAx>
        <c:axId val="125964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638176"/>
        <c:crosses val="autoZero"/>
        <c:auto val="1"/>
        <c:lblAlgn val="ctr"/>
        <c:lblOffset val="100"/>
        <c:noMultiLvlLbl val="0"/>
      </c:catAx>
      <c:valAx>
        <c:axId val="12596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64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905158350198"/>
          <c:y val="4.10150415398403E-2"/>
          <c:w val="0.67060898344952002"/>
          <c:h val="0.85089117749847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'Tuonti kuukausittain'!$Z$249</c:f>
              <c:strCache>
                <c:ptCount val="1"/>
                <c:pt idx="0">
                  <c:v>Pohjoismaista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'Tuonti kuukausittain'!$X$250:$Y$251</c:f>
              <c:multiLvlStrCache>
                <c:ptCount val="2"/>
                <c:lvl>
                  <c:pt idx="0">
                    <c:v>2021</c:v>
                  </c:pt>
                  <c:pt idx="1">
                    <c:v>2022</c:v>
                  </c:pt>
                </c:lvl>
                <c:lvl>
                  <c:pt idx="0">
                    <c:v>Yhteensä</c:v>
                  </c:pt>
                </c:lvl>
              </c:multiLvlStrCache>
            </c:multiLvlStrRef>
          </c:cat>
          <c:val>
            <c:numRef>
              <c:f>'Tuonti kuukausittain'!$Z$250:$Z$251</c:f>
              <c:numCache>
                <c:formatCode>0</c:formatCode>
                <c:ptCount val="2"/>
                <c:pt idx="0">
                  <c:v>15289.577730939995</c:v>
                </c:pt>
                <c:pt idx="1">
                  <c:v>15727.403471346002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7-4BFB-9244-14C5DD69E724}"/>
            </c:ext>
          </c:extLst>
        </c:ser>
        <c:ser>
          <c:idx val="1"/>
          <c:order val="1"/>
          <c:tx>
            <c:strRef>
              <c:f>'Tuonti kuukausittain'!$AA$249</c:f>
              <c:strCache>
                <c:ptCount val="1"/>
                <c:pt idx="0">
                  <c:v>Venäjältä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'Tuonti kuukausittain'!$X$250:$Y$251</c:f>
              <c:multiLvlStrCache>
                <c:ptCount val="2"/>
                <c:lvl>
                  <c:pt idx="0">
                    <c:v>2021</c:v>
                  </c:pt>
                  <c:pt idx="1">
                    <c:v>2022</c:v>
                  </c:pt>
                </c:lvl>
                <c:lvl>
                  <c:pt idx="0">
                    <c:v>Yhteensä</c:v>
                  </c:pt>
                </c:lvl>
              </c:multiLvlStrCache>
            </c:multiLvlStrRef>
          </c:cat>
          <c:val>
            <c:numRef>
              <c:f>'Tuonti kuukausittain'!$AA$250:$AA$251</c:f>
              <c:numCache>
                <c:formatCode>0</c:formatCode>
                <c:ptCount val="2"/>
                <c:pt idx="0">
                  <c:v>9148.434150000001</c:v>
                </c:pt>
                <c:pt idx="1">
                  <c:v>3636.7247539999994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7-4BFB-9244-14C5DD69E724}"/>
            </c:ext>
          </c:extLst>
        </c:ser>
        <c:ser>
          <c:idx val="2"/>
          <c:order val="2"/>
          <c:tx>
            <c:strRef>
              <c:f>'Tuonti kuukausittain'!$AB$249</c:f>
              <c:strCache>
                <c:ptCount val="1"/>
                <c:pt idx="0">
                  <c:v>Virosta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'Tuonti kuukausittain'!$X$250:$Y$251</c:f>
              <c:multiLvlStrCache>
                <c:ptCount val="2"/>
                <c:lvl>
                  <c:pt idx="0">
                    <c:v>2021</c:v>
                  </c:pt>
                  <c:pt idx="1">
                    <c:v>2022</c:v>
                  </c:pt>
                </c:lvl>
                <c:lvl>
                  <c:pt idx="0">
                    <c:v>Yhteensä</c:v>
                  </c:pt>
                </c:lvl>
              </c:multiLvlStrCache>
            </c:multiLvlStrRef>
          </c:cat>
          <c:val>
            <c:numRef>
              <c:f>'Tuonti kuukausittain'!$AB$250:$AB$251</c:f>
              <c:numCache>
                <c:formatCode>0</c:formatCode>
                <c:ptCount val="2"/>
                <c:pt idx="0">
                  <c:v>53.950789999999991</c:v>
                </c:pt>
                <c:pt idx="1">
                  <c:v>33.269970000000001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D7-4BFB-9244-14C5DD69E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7207560"/>
        <c:axId val="1107218384"/>
      </c:barChart>
      <c:catAx>
        <c:axId val="110720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18384"/>
        <c:crosses val="autoZero"/>
        <c:auto val="1"/>
        <c:lblAlgn val="ctr"/>
        <c:lblOffset val="100"/>
        <c:noMultiLvlLbl val="0"/>
      </c:catAx>
      <c:valAx>
        <c:axId val="110721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0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62737925475852"/>
          <c:y val="0.28687605715952175"/>
          <c:w val="0.6808117056234112"/>
          <c:h val="0.59967614464858565"/>
        </c:manualLayout>
      </c:layout>
      <c:barChart>
        <c:barDir val="col"/>
        <c:grouping val="clustered"/>
        <c:varyColors val="0"/>
        <c:ser>
          <c:idx val="0"/>
          <c:order val="0"/>
          <c:tx>
            <c:v>Asennettu kapasiteetti vuoden lopussa (MW)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429847735182045E-17"/>
                  <c:y val="3.52427136587049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3-47D8-9A4B-132DA8E0510C}"/>
                </c:ext>
              </c:extLst>
            </c:dLbl>
            <c:dLbl>
              <c:idx val="1"/>
              <c:layout>
                <c:manualLayout>
                  <c:x val="0"/>
                  <c:y val="3.893084345667647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3-47D8-9A4B-132DA8E0510C}"/>
                </c:ext>
              </c:extLst>
            </c:dLbl>
            <c:dLbl>
              <c:idx val="2"/>
              <c:layout>
                <c:manualLayout>
                  <c:x val="-2.8859695470364091E-17"/>
                  <c:y val="3.578057961961424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3-47D8-9A4B-132DA8E0510C}"/>
                </c:ext>
              </c:extLst>
            </c:dLbl>
            <c:dLbl>
              <c:idx val="3"/>
              <c:layout>
                <c:manualLayout>
                  <c:x val="-5.7719390940728182E-17"/>
                  <c:y val="3.489158844705988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3-47D8-9A4B-132DA8E0510C}"/>
                </c:ext>
              </c:extLst>
            </c:dLbl>
            <c:dLbl>
              <c:idx val="4"/>
              <c:layout>
                <c:manualLayout>
                  <c:x val="0"/>
                  <c:y val="3.580774278215213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3-47D8-9A4B-132DA8E0510C}"/>
                </c:ext>
              </c:extLst>
            </c:dLbl>
            <c:dLbl>
              <c:idx val="5"/>
              <c:layout>
                <c:manualLayout>
                  <c:x val="0"/>
                  <c:y val="3.468022747156605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3-47D8-9A4B-132DA8E0510C}"/>
                </c:ext>
              </c:extLst>
            </c:dLbl>
            <c:dLbl>
              <c:idx val="6"/>
              <c:layout>
                <c:manualLayout>
                  <c:x val="-5.7742115110389883E-17"/>
                  <c:y val="4.619991251093613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3-47D8-9A4B-132DA8E0510C}"/>
                </c:ext>
              </c:extLst>
            </c:dLbl>
            <c:dLbl>
              <c:idx val="7"/>
              <c:layout>
                <c:manualLayout>
                  <c:x val="0"/>
                  <c:y val="5.149606299212588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3-47D8-9A4B-132DA8E0510C}"/>
                </c:ext>
              </c:extLst>
            </c:dLbl>
            <c:dLbl>
              <c:idx val="10"/>
              <c:layout>
                <c:manualLayout>
                  <c:x val="7.6989486813853186E-17"/>
                  <c:y val="7.503455818022747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F3-47D8-9A4B-132DA8E0510C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vuosi!$C$9:$C$24</c:f>
              <c:numCache>
                <c:formatCode>General</c:formatCode>
                <c:ptCount val="16"/>
                <c:pt idx="0">
                  <c:v>109</c:v>
                </c:pt>
                <c:pt idx="1">
                  <c:v>142</c:v>
                </c:pt>
                <c:pt idx="2">
                  <c:v>146</c:v>
                </c:pt>
                <c:pt idx="3">
                  <c:v>196</c:v>
                </c:pt>
                <c:pt idx="4">
                  <c:v>199</c:v>
                </c:pt>
                <c:pt idx="5">
                  <c:v>259</c:v>
                </c:pt>
                <c:pt idx="6">
                  <c:v>453</c:v>
                </c:pt>
                <c:pt idx="7">
                  <c:v>631</c:v>
                </c:pt>
                <c:pt idx="8">
                  <c:v>1004</c:v>
                </c:pt>
                <c:pt idx="9">
                  <c:v>1532</c:v>
                </c:pt>
                <c:pt idx="10">
                  <c:v>2044</c:v>
                </c:pt>
                <c:pt idx="11">
                  <c:v>2041</c:v>
                </c:pt>
                <c:pt idx="12" formatCode="0.0">
                  <c:v>2283.8000000000002</c:v>
                </c:pt>
                <c:pt idx="13" formatCode="0.0">
                  <c:v>2585.9</c:v>
                </c:pt>
                <c:pt idx="14">
                  <c:v>3256.9</c:v>
                </c:pt>
                <c:pt idx="15" formatCode="0.0">
                  <c:v>5676.9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F3-47D8-9A4B-132DA8E0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05002384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254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C2F3-47D8-9A4B-132DA8E0510C}"/>
              </c:ext>
            </c:extLst>
          </c:dPt>
          <c:dLbls>
            <c:dLbl>
              <c:idx val="7"/>
              <c:layout>
                <c:manualLayout>
                  <c:x val="-3.7626015252030562E-2"/>
                  <c:y val="-3.809711286089238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F3-47D8-9A4B-132DA8E0510C}"/>
                </c:ext>
              </c:extLst>
            </c:dLbl>
            <c:dLbl>
              <c:idx val="8"/>
              <c:layout>
                <c:manualLayout>
                  <c:x val="-4.2333757867043478E-2"/>
                  <c:y val="-3.81766475432742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F3-47D8-9A4B-132DA8E0510C}"/>
                </c:ext>
              </c:extLst>
            </c:dLbl>
            <c:dLbl>
              <c:idx val="9"/>
              <c:layout>
                <c:manualLayout>
                  <c:x val="-4.3510428964974535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F3-47D8-9A4B-132DA8E0510C}"/>
                </c:ext>
              </c:extLst>
            </c:dLbl>
            <c:dLbl>
              <c:idx val="10"/>
              <c:layout>
                <c:manualLayout>
                  <c:x val="-4.6658857725429062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F3-47D8-9A4B-132DA8E0510C}"/>
                </c:ext>
              </c:extLst>
            </c:dLbl>
            <c:dLbl>
              <c:idx val="11"/>
              <c:layout>
                <c:manualLayout>
                  <c:x val="-5.6501408398330261E-2"/>
                  <c:y val="-3.539307064696250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F3-47D8-9A4B-132DA8E0510C}"/>
                </c:ext>
              </c:extLst>
            </c:dLbl>
            <c:dLbl>
              <c:idx val="12"/>
              <c:layout>
                <c:manualLayout>
                  <c:x val="-4.3925227850455703E-2"/>
                  <c:y val="-4.087489063867016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F3-47D8-9A4B-132DA8E0510C}"/>
                </c:ext>
              </c:extLst>
            </c:dLbl>
            <c:dLbl>
              <c:idx val="13"/>
              <c:layout>
                <c:manualLayout>
                  <c:x val="-4.2350424700849404E-2"/>
                  <c:y val="-4.64304461942257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F3-47D8-9A4B-132DA8E0510C}"/>
                </c:ext>
              </c:extLst>
            </c:dLbl>
            <c:dLbl>
              <c:idx val="14"/>
              <c:layout>
                <c:manualLayout>
                  <c:x val="-2.8233616467233089E-2"/>
                  <c:y val="-2.1694371536891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F3-47D8-9A4B-132DA8E0510C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vuosi!$A$9:$A$23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vuosi!$B$9:$B$24</c:f>
              <c:numCache>
                <c:formatCode>General</c:formatCode>
                <c:ptCount val="16"/>
                <c:pt idx="0">
                  <c:v>188</c:v>
                </c:pt>
                <c:pt idx="1">
                  <c:v>261</c:v>
                </c:pt>
                <c:pt idx="2">
                  <c:v>277</c:v>
                </c:pt>
                <c:pt idx="3">
                  <c:v>294</c:v>
                </c:pt>
                <c:pt idx="4">
                  <c:v>481</c:v>
                </c:pt>
                <c:pt idx="5">
                  <c:v>494</c:v>
                </c:pt>
                <c:pt idx="6">
                  <c:v>774</c:v>
                </c:pt>
                <c:pt idx="7">
                  <c:v>1107</c:v>
                </c:pt>
                <c:pt idx="8">
                  <c:v>2327</c:v>
                </c:pt>
                <c:pt idx="9">
                  <c:v>3068</c:v>
                </c:pt>
                <c:pt idx="10">
                  <c:v>4795</c:v>
                </c:pt>
                <c:pt idx="11" formatCode="0">
                  <c:v>5839</c:v>
                </c:pt>
                <c:pt idx="12" formatCode="0">
                  <c:v>6025</c:v>
                </c:pt>
                <c:pt idx="13" formatCode="0">
                  <c:v>7938</c:v>
                </c:pt>
                <c:pt idx="14" formatCode="0">
                  <c:v>8179.5524569999998</c:v>
                </c:pt>
                <c:pt idx="15" formatCode="0">
                  <c:v>11545.371484604351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2F3-47D8-9A4B-132DA8E0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002384"/>
        <c:axId val="1"/>
      </c:lineChart>
      <c:catAx>
        <c:axId val="80500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00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6438884855705099E-2"/>
          <c:y val="0.66386533624841781"/>
          <c:w val="0.50874394246818444"/>
          <c:h val="3.221277924810550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72186375743696E-2"/>
          <c:y val="6.0112835827477375E-2"/>
          <c:w val="0.88580674819765914"/>
          <c:h val="0.797239141658424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EADB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Vsidata!$H$86:$H$98</c:f>
              <c:numCache>
                <c:formatCode>General</c:formatCode>
                <c:ptCount val="13"/>
                <c:pt idx="0">
                  <c:v>12.743</c:v>
                </c:pt>
                <c:pt idx="1">
                  <c:v>12.278</c:v>
                </c:pt>
                <c:pt idx="2" formatCode="0.000">
                  <c:v>16.667000000000002</c:v>
                </c:pt>
                <c:pt idx="3">
                  <c:v>12.672000000000001</c:v>
                </c:pt>
                <c:pt idx="4" formatCode="0.000">
                  <c:v>13.24</c:v>
                </c:pt>
                <c:pt idx="5">
                  <c:v>16.584</c:v>
                </c:pt>
                <c:pt idx="6" formatCode="0.000">
                  <c:v>15.634</c:v>
                </c:pt>
                <c:pt idx="7" formatCode="0.000">
                  <c:v>14.61024273048745</c:v>
                </c:pt>
                <c:pt idx="8" formatCode="0.000">
                  <c:v>13.1373644545852</c:v>
                </c:pt>
                <c:pt idx="9" formatCode="0.000">
                  <c:v>12.246453473882999</c:v>
                </c:pt>
                <c:pt idx="10" formatCode="0.000">
                  <c:v>15.6693477975129</c:v>
                </c:pt>
                <c:pt idx="11" formatCode="0.000">
                  <c:v>15.6239284927686</c:v>
                </c:pt>
                <c:pt idx="12" formatCode="0.000">
                  <c:v>13.353993912875801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6-4C1D-916B-1D246788C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71945088"/>
        <c:axId val="1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Vsidata!$A$84:$A$97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Vsidata!$F$86:$F$98</c:f>
              <c:numCache>
                <c:formatCode>General</c:formatCode>
                <c:ptCount val="13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96-4C1D-916B-1D246788C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45088"/>
        <c:axId val="1"/>
      </c:lineChart>
      <c:catAx>
        <c:axId val="37194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145209973753280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1945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881843013898074E-2"/>
          <c:y val="0.10172570808607172"/>
          <c:w val="0.93745827573080065"/>
          <c:h val="0.8550036986504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Vsidata!$A$86:$A$98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Vsidata!$D$86:$D$98</c:f>
              <c:numCache>
                <c:formatCode>0.000</c:formatCode>
                <c:ptCount val="13"/>
                <c:pt idx="0">
                  <c:v>6.4109999999999872</c:v>
                </c:pt>
                <c:pt idx="1">
                  <c:v>-3.4629999999999939</c:v>
                </c:pt>
                <c:pt idx="2">
                  <c:v>0.89000000000000057</c:v>
                </c:pt>
                <c:pt idx="3">
                  <c:v>-1.0870000000000033</c:v>
                </c:pt>
                <c:pt idx="4">
                  <c:v>-0.64399999999999125</c:v>
                </c:pt>
                <c:pt idx="5">
                  <c:v>-0.93400000000001171</c:v>
                </c:pt>
                <c:pt idx="6">
                  <c:v>2.6530000000000058</c:v>
                </c:pt>
                <c:pt idx="7">
                  <c:v>0.32986261448560583</c:v>
                </c:pt>
                <c:pt idx="8">
                  <c:v>2.0026771683399005</c:v>
                </c:pt>
                <c:pt idx="9">
                  <c:v>-1.3761405772586102</c:v>
                </c:pt>
                <c:pt idx="10">
                  <c:v>-4.5186102410687994</c:v>
                </c:pt>
                <c:pt idx="11">
                  <c:v>5.4722029029225041</c:v>
                </c:pt>
                <c:pt idx="12">
                  <c:v>-5.3486513545110057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7-4A04-B2D9-EB44DD460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8284592"/>
        <c:axId val="1"/>
      </c:barChart>
      <c:catAx>
        <c:axId val="104828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254669569630199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4828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522573108113551E-2"/>
          <c:y val="9.0591400500824676E-2"/>
          <c:w val="0.89616140957586909"/>
          <c:h val="0.73850925210549101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'3.5'!$A$56:$A$70</c:f>
              <c:numCache>
                <c:formatCode>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'3.5'!$O$56:$O$70</c:f>
              <c:numCache>
                <c:formatCode>#,##0</c:formatCode>
                <c:ptCount val="15"/>
                <c:pt idx="0">
                  <c:v>3150</c:v>
                </c:pt>
                <c:pt idx="1">
                  <c:v>3150</c:v>
                </c:pt>
                <c:pt idx="2">
                  <c:v>3350</c:v>
                </c:pt>
                <c:pt idx="3">
                  <c:v>3490</c:v>
                </c:pt>
                <c:pt idx="4">
                  <c:v>3490</c:v>
                </c:pt>
                <c:pt idx="5">
                  <c:v>3550</c:v>
                </c:pt>
                <c:pt idx="6">
                  <c:v>3430</c:v>
                </c:pt>
                <c:pt idx="7">
                  <c:v>3350</c:v>
                </c:pt>
                <c:pt idx="8">
                  <c:v>3250</c:v>
                </c:pt>
                <c:pt idx="9">
                  <c:v>3021</c:v>
                </c:pt>
                <c:pt idx="10">
                  <c:v>3051</c:v>
                </c:pt>
                <c:pt idx="11">
                  <c:v>3051</c:v>
                </c:pt>
                <c:pt idx="12">
                  <c:v>3061</c:v>
                </c:pt>
                <c:pt idx="13">
                  <c:v>3097</c:v>
                </c:pt>
                <c:pt idx="14">
                  <c:v>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9-45B3-8EE2-47CF568C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4661464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Lbls>
            <c:dLbl>
              <c:idx val="2"/>
              <c:layout>
                <c:manualLayout>
                  <c:x val="-1.8386462022825716E-2"/>
                  <c:y val="-2.982591685433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59-45B3-8EE2-47CF568C9050}"/>
                </c:ext>
              </c:extLst>
            </c:dLbl>
            <c:dLbl>
              <c:idx val="3"/>
              <c:layout>
                <c:manualLayout>
                  <c:x val="-5.7929948839039744E-3"/>
                  <c:y val="-2.4258763061715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59-45B3-8EE2-47CF568C9050}"/>
                </c:ext>
              </c:extLst>
            </c:dLbl>
            <c:dLbl>
              <c:idx val="4"/>
              <c:layout>
                <c:manualLayout>
                  <c:x val="-5.3018496654860289E-2"/>
                  <c:y val="3.14127748645197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59-45B3-8EE2-47CF568C9050}"/>
                </c:ext>
              </c:extLst>
            </c:dLbl>
            <c:dLbl>
              <c:idx val="12"/>
              <c:layout>
                <c:manualLayout>
                  <c:x val="-3.1326802653605421E-2"/>
                  <c:y val="3.13473315835520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59-45B3-8EE2-47CF568C905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'3.5'!$A$56:$A$69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'3.5'!$P$56:$P$70</c:f>
              <c:numCache>
                <c:formatCode>#,##0</c:formatCode>
                <c:ptCount val="15"/>
                <c:pt idx="0">
                  <c:v>14591</c:v>
                </c:pt>
                <c:pt idx="1">
                  <c:v>15257</c:v>
                </c:pt>
                <c:pt idx="2">
                  <c:v>16909</c:v>
                </c:pt>
                <c:pt idx="3">
                  <c:v>14804</c:v>
                </c:pt>
                <c:pt idx="4">
                  <c:v>13897</c:v>
                </c:pt>
                <c:pt idx="5">
                  <c:v>13602</c:v>
                </c:pt>
                <c:pt idx="6">
                  <c:v>12785</c:v>
                </c:pt>
                <c:pt idx="7">
                  <c:v>12119</c:v>
                </c:pt>
                <c:pt idx="8">
                  <c:v>11988</c:v>
                </c:pt>
                <c:pt idx="9">
                  <c:v>11606.846258384843</c:v>
                </c:pt>
                <c:pt idx="10">
                  <c:v>12266.855329486045</c:v>
                </c:pt>
                <c:pt idx="11">
                  <c:v>11983.153741461037</c:v>
                </c:pt>
                <c:pt idx="12">
                  <c:v>9474.9631837534853</c:v>
                </c:pt>
                <c:pt idx="13">
                  <c:v>10646.623835775405</c:v>
                </c:pt>
                <c:pt idx="14">
                  <c:v>8625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59-45B3-8EE2-47CF568C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661464"/>
        <c:axId val="1"/>
      </c:lineChart>
      <c:catAx>
        <c:axId val="9846614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84661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659247318494636E-3"/>
          <c:y val="0.92628652668416456"/>
          <c:w val="0.99526815053630102"/>
          <c:h val="6.8150262467191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53292305403952E-2"/>
          <c:y val="9.3374977397136433E-2"/>
          <c:w val="0.89117905716330914"/>
          <c:h val="0.72737494452024398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'3.5'!$A$56:$A$70</c:f>
              <c:numCache>
                <c:formatCode>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'3.5'!$K$56:$K$70</c:f>
              <c:numCache>
                <c:formatCode>#,##0</c:formatCode>
                <c:ptCount val="15"/>
                <c:pt idx="0">
                  <c:v>2450</c:v>
                </c:pt>
                <c:pt idx="1">
                  <c:v>2450</c:v>
                </c:pt>
                <c:pt idx="2">
                  <c:v>2300</c:v>
                </c:pt>
                <c:pt idx="3">
                  <c:v>2365</c:v>
                </c:pt>
                <c:pt idx="4">
                  <c:v>2370</c:v>
                </c:pt>
                <c:pt idx="5">
                  <c:v>2330</c:v>
                </c:pt>
                <c:pt idx="6">
                  <c:v>2330</c:v>
                </c:pt>
                <c:pt idx="7">
                  <c:v>2250</c:v>
                </c:pt>
                <c:pt idx="8">
                  <c:v>2000</c:v>
                </c:pt>
                <c:pt idx="9">
                  <c:v>1990</c:v>
                </c:pt>
                <c:pt idx="10">
                  <c:v>2250</c:v>
                </c:pt>
                <c:pt idx="11">
                  <c:v>2250</c:v>
                </c:pt>
                <c:pt idx="12">
                  <c:v>2250</c:v>
                </c:pt>
                <c:pt idx="13">
                  <c:v>2250</c:v>
                </c:pt>
                <c:pt idx="14">
                  <c:v>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7-4D85-B5D3-9C693CE83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4675568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1"/>
              <c:layout>
                <c:manualLayout>
                  <c:x val="-3.2888657512852214E-2"/>
                  <c:y val="2.02784672792727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7-4D85-B5D3-9C693CE83151}"/>
                </c:ext>
              </c:extLst>
            </c:dLbl>
            <c:dLbl>
              <c:idx val="2"/>
              <c:layout>
                <c:manualLayout>
                  <c:x val="-3.4462840905217423E-2"/>
                  <c:y val="-3.26094937506507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87-4D85-B5D3-9C693CE83151}"/>
                </c:ext>
              </c:extLst>
            </c:dLbl>
            <c:dLbl>
              <c:idx val="4"/>
              <c:layout>
                <c:manualLayout>
                  <c:x val="-3.2888657512852276E-2"/>
                  <c:y val="2.58456210718962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87-4D85-B5D3-9C693CE83151}"/>
                </c:ext>
              </c:extLst>
            </c:dLbl>
            <c:dLbl>
              <c:idx val="5"/>
              <c:layout>
                <c:manualLayout>
                  <c:x val="-3.2888657512852214E-2"/>
                  <c:y val="-3.2609493750650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7-4D85-B5D3-9C693CE83151}"/>
                </c:ext>
              </c:extLst>
            </c:dLbl>
            <c:dLbl>
              <c:idx val="9"/>
              <c:layout>
                <c:manualLayout>
                  <c:x val="-3.2888657512852332E-2"/>
                  <c:y val="-2.98259168543389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87-4D85-B5D3-9C693CE8315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'3.5'!$A$56:$A$69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'3.5'!$L$56:$L$70</c:f>
              <c:numCache>
                <c:formatCode>#,##0</c:formatCode>
                <c:ptCount val="15"/>
                <c:pt idx="0">
                  <c:v>11885</c:v>
                </c:pt>
                <c:pt idx="1">
                  <c:v>9536</c:v>
                </c:pt>
                <c:pt idx="2">
                  <c:v>11189</c:v>
                </c:pt>
                <c:pt idx="3">
                  <c:v>10739</c:v>
                </c:pt>
                <c:pt idx="4">
                  <c:v>9389</c:v>
                </c:pt>
                <c:pt idx="5">
                  <c:v>9724</c:v>
                </c:pt>
                <c:pt idx="6">
                  <c:v>9277</c:v>
                </c:pt>
                <c:pt idx="7">
                  <c:v>8710</c:v>
                </c:pt>
                <c:pt idx="8">
                  <c:v>8879</c:v>
                </c:pt>
                <c:pt idx="9">
                  <c:v>9109.4836544439149</c:v>
                </c:pt>
                <c:pt idx="10">
                  <c:v>9553.7200368806425</c:v>
                </c:pt>
                <c:pt idx="11">
                  <c:v>9575.5129769572923</c:v>
                </c:pt>
                <c:pt idx="12">
                  <c:v>8613.5695210444337</c:v>
                </c:pt>
                <c:pt idx="13">
                  <c:v>9066.4659033351254</c:v>
                </c:pt>
                <c:pt idx="14">
                  <c:v>7331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D87-4D85-B5D3-9C693CE83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675568"/>
        <c:axId val="1"/>
      </c:lineChart>
      <c:catAx>
        <c:axId val="984675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8467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772831545663093E-3"/>
          <c:y val="0.91794160104986877"/>
          <c:w val="0.99526815053630102"/>
          <c:h val="7.927668416447941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504919399252788E-2"/>
          <c:y val="8.2226625935972047E-2"/>
          <c:w val="0.89117905716330914"/>
          <c:h val="0.7357256752091792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3"/>
              <c:layout>
                <c:manualLayout>
                  <c:x val="-1.1548423022077977E-16"/>
                  <c:y val="1.92751531058616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8-41DB-AD41-D58405B95E9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'3.5'!$A$56:$A$70</c:f>
              <c:numCache>
                <c:formatCode>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'3.5'!$I$56:$I$70</c:f>
              <c:numCache>
                <c:formatCode>#,##0</c:formatCode>
                <c:ptCount val="15"/>
                <c:pt idx="0">
                  <c:v>2650</c:v>
                </c:pt>
                <c:pt idx="1">
                  <c:v>2650</c:v>
                </c:pt>
                <c:pt idx="2">
                  <c:v>2200</c:v>
                </c:pt>
                <c:pt idx="3">
                  <c:v>2200</c:v>
                </c:pt>
                <c:pt idx="4">
                  <c:v>2045</c:v>
                </c:pt>
                <c:pt idx="5">
                  <c:v>2045</c:v>
                </c:pt>
                <c:pt idx="6">
                  <c:v>1650</c:v>
                </c:pt>
                <c:pt idx="7">
                  <c:v>1600</c:v>
                </c:pt>
                <c:pt idx="8">
                  <c:v>960</c:v>
                </c:pt>
                <c:pt idx="9">
                  <c:v>502</c:v>
                </c:pt>
                <c:pt idx="10">
                  <c:v>502</c:v>
                </c:pt>
                <c:pt idx="11">
                  <c:v>502</c:v>
                </c:pt>
                <c:pt idx="12">
                  <c:v>370</c:v>
                </c:pt>
                <c:pt idx="13">
                  <c:v>540</c:v>
                </c:pt>
                <c:pt idx="14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8-41DB-AD41-D58405B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6869119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4445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6C18-41DB-AD41-D58405B95E93}"/>
              </c:ext>
            </c:extLst>
          </c:dPt>
          <c:dLbls>
            <c:dLbl>
              <c:idx val="1"/>
              <c:layout>
                <c:manualLayout>
                  <c:x val="-2.8166107335756585E-2"/>
                  <c:y val="3.4196351760831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8-41DB-AD41-D58405B95E93}"/>
                </c:ext>
              </c:extLst>
            </c:dLbl>
            <c:dLbl>
              <c:idx val="2"/>
              <c:layout>
                <c:manualLayout>
                  <c:x val="-4.548212465177396E-2"/>
                  <c:y val="-3.5393070646962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18-41DB-AD41-D58405B95E93}"/>
                </c:ext>
              </c:extLst>
            </c:dLbl>
            <c:dLbl>
              <c:idx val="3"/>
              <c:layout>
                <c:manualLayout>
                  <c:x val="-7.6967780602228255E-3"/>
                  <c:y val="-4.0028433945756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8-41DB-AD41-D58405B95E93}"/>
                </c:ext>
              </c:extLst>
            </c:dLbl>
            <c:dLbl>
              <c:idx val="4"/>
              <c:layout>
                <c:manualLayout>
                  <c:x val="-3.131447412048706E-2"/>
                  <c:y val="3.41963517608315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18-41DB-AD41-D58405B95E93}"/>
                </c:ext>
              </c:extLst>
            </c:dLbl>
            <c:dLbl>
              <c:idx val="5"/>
              <c:layout>
                <c:manualLayout>
                  <c:x val="-3.4462840905217368E-2"/>
                  <c:y val="-3.26094937506507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18-41DB-AD41-D58405B95E93}"/>
                </c:ext>
              </c:extLst>
            </c:dLbl>
            <c:dLbl>
              <c:idx val="6"/>
              <c:layout>
                <c:manualLayout>
                  <c:x val="-2.5016554033108124E-2"/>
                  <c:y val="-3.81767279090113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18-41DB-AD41-D58405B95E93}"/>
                </c:ext>
              </c:extLst>
            </c:dLbl>
            <c:dLbl>
              <c:idx val="7"/>
              <c:layout>
                <c:manualLayout>
                  <c:x val="-2.3443557158660953E-2"/>
                  <c:y val="-3.8176647543274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18-41DB-AD41-D58405B95E93}"/>
                </c:ext>
              </c:extLst>
            </c:dLbl>
            <c:dLbl>
              <c:idx val="8"/>
              <c:layout>
                <c:manualLayout>
                  <c:x val="-2.5017740551026162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18-41DB-AD41-D58405B95E9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'3.5'!$A$56:$A$69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'3.5'!$J$56:$J$70</c:f>
              <c:numCache>
                <c:formatCode>#,##0</c:formatCode>
                <c:ptCount val="15"/>
                <c:pt idx="0">
                  <c:v>8779</c:v>
                </c:pt>
                <c:pt idx="1">
                  <c:v>8963</c:v>
                </c:pt>
                <c:pt idx="2">
                  <c:v>14179</c:v>
                </c:pt>
                <c:pt idx="3">
                  <c:v>9822</c:v>
                </c:pt>
                <c:pt idx="4">
                  <c:v>5177</c:v>
                </c:pt>
                <c:pt idx="5">
                  <c:v>8883</c:v>
                </c:pt>
                <c:pt idx="6">
                  <c:v>6379</c:v>
                </c:pt>
                <c:pt idx="7">
                  <c:v>4062</c:v>
                </c:pt>
                <c:pt idx="8">
                  <c:v>4319</c:v>
                </c:pt>
                <c:pt idx="9">
                  <c:v>3283.9078720060352</c:v>
                </c:pt>
                <c:pt idx="10">
                  <c:v>4748.0291581007132</c:v>
                </c:pt>
                <c:pt idx="11">
                  <c:v>3141.5234160841032</c:v>
                </c:pt>
                <c:pt idx="12">
                  <c:v>2311.0760604387197</c:v>
                </c:pt>
                <c:pt idx="13">
                  <c:v>2847.5864986014358</c:v>
                </c:pt>
                <c:pt idx="14">
                  <c:v>3706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C18-41DB-AD41-D58405B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869119"/>
        <c:axId val="1"/>
      </c:lineChart>
      <c:catAx>
        <c:axId val="596869119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96869119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8864157728315452E-4"/>
          <c:y val="0.92767745698454362"/>
          <c:w val="0.99684543369086731"/>
          <c:h val="7.093175853018374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10171854312371E-2"/>
          <c:y val="8.7193238059379785E-2"/>
          <c:w val="0.88412456869857547"/>
          <c:h val="0.7418944565401258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>
                <a:solidFill>
                  <a:srgbClr val="DB5800"/>
                </a:solidFill>
                <a:prstDash val="sysDash"/>
              </a:ln>
            </c:spPr>
            <c:trendlineType val="exp"/>
            <c:dispRSqr val="0"/>
            <c:dispEq val="0"/>
          </c:trendline>
          <c:cat>
            <c:strRef>
              <c:f>'Hiili ja CO2'!$B$254:$B$446</c:f>
              <c:strCache>
                <c:ptCount val="193"/>
                <c:pt idx="0">
                  <c:v>12/06</c:v>
                </c:pt>
                <c:pt idx="12">
                  <c:v>12/07</c:v>
                </c:pt>
                <c:pt idx="24">
                  <c:v>12/08</c:v>
                </c:pt>
                <c:pt idx="36">
                  <c:v>12/09</c:v>
                </c:pt>
                <c:pt idx="48">
                  <c:v>12/10</c:v>
                </c:pt>
                <c:pt idx="60">
                  <c:v>12/11</c:v>
                </c:pt>
                <c:pt idx="72">
                  <c:v>12/12</c:v>
                </c:pt>
                <c:pt idx="84">
                  <c:v>12/13</c:v>
                </c:pt>
                <c:pt idx="96">
                  <c:v>12/14</c:v>
                </c:pt>
                <c:pt idx="108">
                  <c:v>12/15</c:v>
                </c:pt>
                <c:pt idx="120">
                  <c:v>12/16</c:v>
                </c:pt>
                <c:pt idx="132">
                  <c:v>12/17</c:v>
                </c:pt>
                <c:pt idx="144">
                  <c:v>12/18</c:v>
                </c:pt>
                <c:pt idx="156">
                  <c:v>12/19</c:v>
                </c:pt>
                <c:pt idx="168">
                  <c:v>12/20</c:v>
                </c:pt>
                <c:pt idx="180">
                  <c:v>12/21</c:v>
                </c:pt>
                <c:pt idx="192">
                  <c:v>12/22</c:v>
                </c:pt>
              </c:strCache>
            </c:strRef>
          </c:cat>
          <c:val>
            <c:numRef>
              <c:f>'Hiili ja CO2'!$C$254:$C$446</c:f>
              <c:numCache>
                <c:formatCode>General</c:formatCode>
                <c:ptCount val="193"/>
                <c:pt idx="0">
                  <c:v>15871.242876040633</c:v>
                </c:pt>
                <c:pt idx="1">
                  <c:v>16023.697847949206</c:v>
                </c:pt>
                <c:pt idx="2">
                  <c:v>16295.683742231124</c:v>
                </c:pt>
                <c:pt idx="3">
                  <c:v>16067.798369962456</c:v>
                </c:pt>
                <c:pt idx="4">
                  <c:v>15963.774475331118</c:v>
                </c:pt>
                <c:pt idx="5">
                  <c:v>15646.370099342554</c:v>
                </c:pt>
                <c:pt idx="6">
                  <c:v>15267.002302013898</c:v>
                </c:pt>
                <c:pt idx="7">
                  <c:v>14226.060790996615</c:v>
                </c:pt>
                <c:pt idx="8">
                  <c:v>13438.573407169046</c:v>
                </c:pt>
                <c:pt idx="9">
                  <c:v>12927.884864574691</c:v>
                </c:pt>
                <c:pt idx="10">
                  <c:v>12837.230161984802</c:v>
                </c:pt>
                <c:pt idx="11">
                  <c:v>13012.359301361044</c:v>
                </c:pt>
                <c:pt idx="12">
                  <c:v>13629.783307184704</c:v>
                </c:pt>
                <c:pt idx="13">
                  <c:v>13155.00660817986</c:v>
                </c:pt>
                <c:pt idx="14">
                  <c:v>12234.530081797302</c:v>
                </c:pt>
                <c:pt idx="15">
                  <c:v>11630.698288640584</c:v>
                </c:pt>
                <c:pt idx="16">
                  <c:v>11258.241393361042</c:v>
                </c:pt>
                <c:pt idx="17">
                  <c:v>10945.252944884802</c:v>
                </c:pt>
                <c:pt idx="18">
                  <c:v>10573.278395292176</c:v>
                </c:pt>
                <c:pt idx="19">
                  <c:v>10551.739163497678</c:v>
                </c:pt>
                <c:pt idx="20">
                  <c:v>10321.635920408797</c:v>
                </c:pt>
                <c:pt idx="21">
                  <c:v>10043.464457375292</c:v>
                </c:pt>
                <c:pt idx="22">
                  <c:v>9552.2188162813836</c:v>
                </c:pt>
                <c:pt idx="23">
                  <c:v>8970.6678303492408</c:v>
                </c:pt>
                <c:pt idx="24">
                  <c:v>8547.2088669812274</c:v>
                </c:pt>
                <c:pt idx="25">
                  <c:v>9048.3869897476761</c:v>
                </c:pt>
                <c:pt idx="26">
                  <c:v>9791.9876743641435</c:v>
                </c:pt>
                <c:pt idx="27">
                  <c:v>10238.48772510155</c:v>
                </c:pt>
                <c:pt idx="28">
                  <c:v>10422.699446915771</c:v>
                </c:pt>
                <c:pt idx="29">
                  <c:v>10654.45364547274</c:v>
                </c:pt>
                <c:pt idx="30">
                  <c:v>10703.054767446007</c:v>
                </c:pt>
                <c:pt idx="31">
                  <c:v>10898.522012801352</c:v>
                </c:pt>
                <c:pt idx="32">
                  <c:v>10988.733927429534</c:v>
                </c:pt>
                <c:pt idx="33">
                  <c:v>10788.42466477235</c:v>
                </c:pt>
                <c:pt idx="34">
                  <c:v>10598.54325598351</c:v>
                </c:pt>
                <c:pt idx="35">
                  <c:v>10515.632892222475</c:v>
                </c:pt>
                <c:pt idx="36">
                  <c:v>10804.753520521193</c:v>
                </c:pt>
                <c:pt idx="37" formatCode="0">
                  <c:v>11388.573816302838</c:v>
                </c:pt>
                <c:pt idx="38" formatCode="0">
                  <c:v>11767.821813324916</c:v>
                </c:pt>
                <c:pt idx="39" formatCode="0">
                  <c:v>12284.233915300154</c:v>
                </c:pt>
                <c:pt idx="40" formatCode="0">
                  <c:v>12853.991984043052</c:v>
                </c:pt>
                <c:pt idx="41" formatCode="0">
                  <c:v>13138.890438803001</c:v>
                </c:pt>
                <c:pt idx="42" formatCode="0">
                  <c:v>13275.351994491331</c:v>
                </c:pt>
                <c:pt idx="43" formatCode="0">
                  <c:v>13204.539778045355</c:v>
                </c:pt>
                <c:pt idx="44" formatCode="0">
                  <c:v>13029.513255811256</c:v>
                </c:pt>
                <c:pt idx="45" formatCode="0">
                  <c:v>13192.684006614207</c:v>
                </c:pt>
                <c:pt idx="46" formatCode="0">
                  <c:v>13457.226384725413</c:v>
                </c:pt>
                <c:pt idx="47" formatCode="0">
                  <c:v>13733.44300297418</c:v>
                </c:pt>
                <c:pt idx="48" formatCode="0">
                  <c:v>14046.543575485717</c:v>
                </c:pt>
                <c:pt idx="49" formatCode="0">
                  <c:v>13938.446391319771</c:v>
                </c:pt>
                <c:pt idx="50" formatCode="0">
                  <c:v>13817.378939670427</c:v>
                </c:pt>
                <c:pt idx="51" formatCode="0">
                  <c:v>13851.779272365593</c:v>
                </c:pt>
                <c:pt idx="52" formatCode="0">
                  <c:v>13329.246280900456</c:v>
                </c:pt>
                <c:pt idx="53" formatCode="0">
                  <c:v>13470.444512483562</c:v>
                </c:pt>
                <c:pt idx="54" formatCode="0">
                  <c:v>13279.822260027411</c:v>
                </c:pt>
                <c:pt idx="55" formatCode="0">
                  <c:v>13059.170775026825</c:v>
                </c:pt>
                <c:pt idx="56" formatCode="0">
                  <c:v>12867.35732549535</c:v>
                </c:pt>
                <c:pt idx="57" formatCode="0">
                  <c:v>12234.961694632928</c:v>
                </c:pt>
                <c:pt idx="58" formatCode="0">
                  <c:v>11573.240265447961</c:v>
                </c:pt>
                <c:pt idx="59" formatCode="0">
                  <c:v>10848.754245570402</c:v>
                </c:pt>
                <c:pt idx="60" formatCode="0">
                  <c:v>9613.7180313505305</c:v>
                </c:pt>
                <c:pt idx="61" formatCode="0">
                  <c:v>8675.1009421207527</c:v>
                </c:pt>
                <c:pt idx="62" formatCode="0">
                  <c:v>8070.866813032153</c:v>
                </c:pt>
                <c:pt idx="63" formatCode="0">
                  <c:v>7123.3258471585741</c:v>
                </c:pt>
                <c:pt idx="64" formatCode="0">
                  <c:v>6996.5195125209912</c:v>
                </c:pt>
                <c:pt idx="65" formatCode="0">
                  <c:v>6389.1893160179497</c:v>
                </c:pt>
                <c:pt idx="66" formatCode="0">
                  <c:v>6143.5000991689867</c:v>
                </c:pt>
                <c:pt idx="67" formatCode="0">
                  <c:v>6122.6361555499079</c:v>
                </c:pt>
                <c:pt idx="68" formatCode="0">
                  <c:v>6054.0243646946728</c:v>
                </c:pt>
                <c:pt idx="69" formatCode="0">
                  <c:v>6278.9506692402992</c:v>
                </c:pt>
                <c:pt idx="70" formatCode="0">
                  <c:v>6506.8280059094031</c:v>
                </c:pt>
                <c:pt idx="71" formatCode="0">
                  <c:v>6461.3183843849574</c:v>
                </c:pt>
                <c:pt idx="72" formatCode="0">
                  <c:v>7058.7039816387814</c:v>
                </c:pt>
                <c:pt idx="73" formatCode="0">
                  <c:v>7404.9997815443157</c:v>
                </c:pt>
                <c:pt idx="74" formatCode="0">
                  <c:v>7543.4577701268581</c:v>
                </c:pt>
                <c:pt idx="75" formatCode="0">
                  <c:v>8284.3393399697652</c:v>
                </c:pt>
                <c:pt idx="76" formatCode="0">
                  <c:v>8860.8518753565913</c:v>
                </c:pt>
                <c:pt idx="77" formatCode="0">
                  <c:v>8949.7019109708253</c:v>
                </c:pt>
                <c:pt idx="78" formatCode="0">
                  <c:v>9198.7781589018323</c:v>
                </c:pt>
                <c:pt idx="79" formatCode="0">
                  <c:v>9598.9082964064401</c:v>
                </c:pt>
                <c:pt idx="80" formatCode="0">
                  <c:v>9975.7031109361924</c:v>
                </c:pt>
                <c:pt idx="81" formatCode="0">
                  <c:v>10191.034526044508</c:v>
                </c:pt>
                <c:pt idx="82" formatCode="0">
                  <c:v>10494.647548830118</c:v>
                </c:pt>
                <c:pt idx="83" formatCode="0">
                  <c:v>10797.682693530971</c:v>
                </c:pt>
                <c:pt idx="84" formatCode="0">
                  <c:v>10396.058656913467</c:v>
                </c:pt>
                <c:pt idx="85" formatCode="0">
                  <c:v>10200.882572340419</c:v>
                </c:pt>
                <c:pt idx="86" formatCode="0">
                  <c:v>9730.6084753115447</c:v>
                </c:pt>
                <c:pt idx="87" formatCode="0">
                  <c:v>8948.9173386994171</c:v>
                </c:pt>
                <c:pt idx="88" formatCode="0">
                  <c:v>8345.4465993344675</c:v>
                </c:pt>
                <c:pt idx="89" formatCode="0">
                  <c:v>8382.5168021884219</c:v>
                </c:pt>
                <c:pt idx="90" formatCode="0">
                  <c:v>8262.3694915121196</c:v>
                </c:pt>
                <c:pt idx="91" formatCode="0">
                  <c:v>8345.1076384662683</c:v>
                </c:pt>
                <c:pt idx="92" formatCode="0">
                  <c:v>8419.5879452702793</c:v>
                </c:pt>
                <c:pt idx="93" formatCode="0">
                  <c:v>8401.1303503376821</c:v>
                </c:pt>
                <c:pt idx="94" formatCode="0">
                  <c:v>8207.5351525733658</c:v>
                </c:pt>
                <c:pt idx="95" formatCode="0">
                  <c:v>7998.2350779131848</c:v>
                </c:pt>
                <c:pt idx="96" formatCode="0">
                  <c:v>7942.8667081117092</c:v>
                </c:pt>
                <c:pt idx="97" formatCode="0">
                  <c:v>7723.2678830724299</c:v>
                </c:pt>
                <c:pt idx="98" formatCode="0">
                  <c:v>7705.9767059825635</c:v>
                </c:pt>
                <c:pt idx="99" formatCode="0">
                  <c:v>7641.4930448923024</c:v>
                </c:pt>
                <c:pt idx="100" formatCode="0">
                  <c:v>7559.0771499374487</c:v>
                </c:pt>
                <c:pt idx="101" formatCode="0">
                  <c:v>7380.7239736422234</c:v>
                </c:pt>
                <c:pt idx="102" formatCode="0">
                  <c:v>7194.6818714424235</c:v>
                </c:pt>
                <c:pt idx="103" formatCode="0">
                  <c:v>6694.8331953188135</c:v>
                </c:pt>
                <c:pt idx="104" formatCode="0">
                  <c:v>6229.871277129052</c:v>
                </c:pt>
                <c:pt idx="105" formatCode="0">
                  <c:v>5800.4216489079035</c:v>
                </c:pt>
                <c:pt idx="106" formatCode="0">
                  <c:v>5548.4687185536059</c:v>
                </c:pt>
                <c:pt idx="107" formatCode="0">
                  <c:v>5397.3769170362584</c:v>
                </c:pt>
                <c:pt idx="108" formatCode="0">
                  <c:v>5285.9954857821158</c:v>
                </c:pt>
                <c:pt idx="109" formatCode="0">
                  <c:v>5393.0291356494436</c:v>
                </c:pt>
                <c:pt idx="110" formatCode="0">
                  <c:v>5360.7722748727901</c:v>
                </c:pt>
                <c:pt idx="111" formatCode="0">
                  <c:v>5485.9014254469848</c:v>
                </c:pt>
                <c:pt idx="112" formatCode="0">
                  <c:v>5621.6291365188226</c:v>
                </c:pt>
                <c:pt idx="113" formatCode="0">
                  <c:v>5693.5225672043935</c:v>
                </c:pt>
                <c:pt idx="114" formatCode="0">
                  <c:v>5846.8991650822281</c:v>
                </c:pt>
                <c:pt idx="115" formatCode="0">
                  <c:v>5925.2109107873803</c:v>
                </c:pt>
                <c:pt idx="116" formatCode="0">
                  <c:v>6013.4151637072446</c:v>
                </c:pt>
                <c:pt idx="117" formatCode="0">
                  <c:v>6096.5170739103023</c:v>
                </c:pt>
                <c:pt idx="118" formatCode="0">
                  <c:v>6421.3300670183926</c:v>
                </c:pt>
                <c:pt idx="119" formatCode="0">
                  <c:v>6824.0079083739511</c:v>
                </c:pt>
                <c:pt idx="120" formatCode="0">
                  <c:v>6995.0209418195745</c:v>
                </c:pt>
                <c:pt idx="121" formatCode="0">
                  <c:v>6763.18248334701</c:v>
                </c:pt>
                <c:pt idx="122" formatCode="0">
                  <c:v>6765.1196882804779</c:v>
                </c:pt>
                <c:pt idx="123" formatCode="0">
                  <c:v>6783.5530270272038</c:v>
                </c:pt>
                <c:pt idx="124" formatCode="0">
                  <c:v>6750.0218827046856</c:v>
                </c:pt>
                <c:pt idx="125" formatCode="0">
                  <c:v>6915.5727111750875</c:v>
                </c:pt>
                <c:pt idx="126" formatCode="0">
                  <c:v>6974.6511287539961</c:v>
                </c:pt>
                <c:pt idx="127" formatCode="0">
                  <c:v>7030.701380725025</c:v>
                </c:pt>
                <c:pt idx="128" formatCode="0">
                  <c:v>6977.482395663128</c:v>
                </c:pt>
                <c:pt idx="129" formatCode="0">
                  <c:v>6921.0029829456698</c:v>
                </c:pt>
                <c:pt idx="130" formatCode="0">
                  <c:v>6568.1629279157996</c:v>
                </c:pt>
                <c:pt idx="131" formatCode="0">
                  <c:v>6158.8609764478178</c:v>
                </c:pt>
                <c:pt idx="132" formatCode="0">
                  <c:v>5927.4647507695108</c:v>
                </c:pt>
                <c:pt idx="133" formatCode="0">
                  <c:v>5888.9379902257297</c:v>
                </c:pt>
                <c:pt idx="134" formatCode="0">
                  <c:v>5883.6744857894955</c:v>
                </c:pt>
                <c:pt idx="135" formatCode="0">
                  <c:v>6043.3905451916944</c:v>
                </c:pt>
                <c:pt idx="136" formatCode="0">
                  <c:v>6022.6498360581509</c:v>
                </c:pt>
                <c:pt idx="137" formatCode="0">
                  <c:v>5790.2688144801068</c:v>
                </c:pt>
                <c:pt idx="138" formatCode="0">
                  <c:v>5734.0024576449841</c:v>
                </c:pt>
                <c:pt idx="139" formatCode="0">
                  <c:v>5939.4599604178165</c:v>
                </c:pt>
                <c:pt idx="140" formatCode="0">
                  <c:v>5971.7943218056016</c:v>
                </c:pt>
                <c:pt idx="141" formatCode="0">
                  <c:v>5926.1950120224674</c:v>
                </c:pt>
                <c:pt idx="142" formatCode="0">
                  <c:v>5874.0481766324174</c:v>
                </c:pt>
                <c:pt idx="143" formatCode="0">
                  <c:v>5963.2916373550006</c:v>
                </c:pt>
                <c:pt idx="144" formatCode="0">
                  <c:v>6136.2614456315032</c:v>
                </c:pt>
                <c:pt idx="145" formatCode="0">
                  <c:v>6266.3221220027226</c:v>
                </c:pt>
                <c:pt idx="146" formatCode="0">
                  <c:v>6190.8797479612304</c:v>
                </c:pt>
                <c:pt idx="147" formatCode="0">
                  <c:v>5888.3478968987583</c:v>
                </c:pt>
                <c:pt idx="148" formatCode="0">
                  <c:v>5716.81471157341</c:v>
                </c:pt>
                <c:pt idx="149" formatCode="0">
                  <c:v>5704.2731162177452</c:v>
                </c:pt>
                <c:pt idx="150" formatCode="0">
                  <c:v>5582.7620283195838</c:v>
                </c:pt>
                <c:pt idx="151" formatCode="0">
                  <c:v>5296.1586378864395</c:v>
                </c:pt>
                <c:pt idx="152" formatCode="0">
                  <c:v>5184.7387206880894</c:v>
                </c:pt>
                <c:pt idx="153" formatCode="0">
                  <c:v>5154.5800739158403</c:v>
                </c:pt>
                <c:pt idx="154" formatCode="0">
                  <c:v>5090.6199589563103</c:v>
                </c:pt>
                <c:pt idx="155" formatCode="0">
                  <c:v>4961.3367647202658</c:v>
                </c:pt>
                <c:pt idx="156" formatCode="0">
                  <c:v>4658.7455673187833</c:v>
                </c:pt>
                <c:pt idx="157" formatCode="0">
                  <c:v>4276.69357680129</c:v>
                </c:pt>
                <c:pt idx="158" formatCode="0">
                  <c:v>4120.7641681989735</c:v>
                </c:pt>
                <c:pt idx="159" formatCode="0">
                  <c:v>3937.5898419399587</c:v>
                </c:pt>
                <c:pt idx="160" formatCode="0">
                  <c:v>3881.0433312114919</c:v>
                </c:pt>
                <c:pt idx="161" formatCode="0">
                  <c:v>3743.9680269129963</c:v>
                </c:pt>
                <c:pt idx="162" formatCode="0">
                  <c:v>3690.1958462910193</c:v>
                </c:pt>
                <c:pt idx="163" formatCode="0">
                  <c:v>3593.9627418473447</c:v>
                </c:pt>
                <c:pt idx="164" formatCode="0">
                  <c:v>3533.077221797771</c:v>
                </c:pt>
                <c:pt idx="165" formatCode="0">
                  <c:v>3356.6672469182913</c:v>
                </c:pt>
                <c:pt idx="166" formatCode="0">
                  <c:v>3125.9758492780356</c:v>
                </c:pt>
                <c:pt idx="167" formatCode="0">
                  <c:v>2900.1449565021476</c:v>
                </c:pt>
                <c:pt idx="168" formatCode="0">
                  <c:v>2794.4260663771443</c:v>
                </c:pt>
                <c:pt idx="169" formatCode="0">
                  <c:v>2775.0778675338556</c:v>
                </c:pt>
                <c:pt idx="170" formatCode="0">
                  <c:v>2748.3833746699383</c:v>
                </c:pt>
                <c:pt idx="171" formatCode="0">
                  <c:v>2702.8371868124659</c:v>
                </c:pt>
                <c:pt idx="172" formatCode="0">
                  <c:v>2614.5955709290697</c:v>
                </c:pt>
                <c:pt idx="173" formatCode="0">
                  <c:v>2611.0204120804351</c:v>
                </c:pt>
                <c:pt idx="174" formatCode="0">
                  <c:v>2576.9287962932463</c:v>
                </c:pt>
                <c:pt idx="175" formatCode="0">
                  <c:v>2585.0410268344913</c:v>
                </c:pt>
                <c:pt idx="176" formatCode="0">
                  <c:v>2602.4545019996494</c:v>
                </c:pt>
                <c:pt idx="177" formatCode="0">
                  <c:v>2808.1629373998067</c:v>
                </c:pt>
                <c:pt idx="178" formatCode="0">
                  <c:v>2921.5654194861872</c:v>
                </c:pt>
                <c:pt idx="179" formatCode="0">
                  <c:v>2990.293355196482</c:v>
                </c:pt>
                <c:pt idx="180" formatCode="0">
                  <c:v>3176.6012741797144</c:v>
                </c:pt>
                <c:pt idx="181" formatCode="0">
                  <c:v>3248.4826687875343</c:v>
                </c:pt>
                <c:pt idx="182" formatCode="0">
                  <c:v>3243.9693845027514</c:v>
                </c:pt>
                <c:pt idx="183" formatCode="0">
                  <c:v>3267.7994234161342</c:v>
                </c:pt>
                <c:pt idx="184" formatCode="0">
                  <c:v>3391.9992289699062</c:v>
                </c:pt>
                <c:pt idx="185" formatCode="0">
                  <c:v>3519.5920191386449</c:v>
                </c:pt>
                <c:pt idx="186" formatCode="0">
                  <c:v>3547.00486631883</c:v>
                </c:pt>
                <c:pt idx="187" formatCode="0">
                  <c:v>3546.9637624886718</c:v>
                </c:pt>
                <c:pt idx="188" formatCode="0">
                  <c:v>3574.3303682374262</c:v>
                </c:pt>
                <c:pt idx="189" formatCode="0">
                  <c:v>3537.3157145648274</c:v>
                </c:pt>
                <c:pt idx="190" formatCode="0">
                  <c:v>3538.1857676209243</c:v>
                </c:pt>
                <c:pt idx="191" formatCode="0">
                  <c:v>3727.7146840968217</c:v>
                </c:pt>
                <c:pt idx="192" formatCode="0">
                  <c:v>3839.8125847727733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9-420A-B074-F36A7B2E2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161184"/>
        <c:axId val="1"/>
      </c:lineChart>
      <c:catAx>
        <c:axId val="4111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6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GWh</a:t>
                </a:r>
              </a:p>
            </c:rich>
          </c:tx>
          <c:layout>
            <c:manualLayout>
              <c:xMode val="edge"/>
              <c:yMode val="edge"/>
              <c:x val="1.5247851300140881E-2"/>
              <c:y val="4.8834551744650206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11611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351975456710294E-2"/>
          <c:y val="7.8063127638936441E-2"/>
          <c:w val="0.87042828022919061"/>
          <c:h val="0.78092530806530536"/>
        </c:manualLayout>
      </c:layout>
      <c:barChart>
        <c:barDir val="col"/>
        <c:grouping val="stacked"/>
        <c:varyColors val="0"/>
        <c:ser>
          <c:idx val="0"/>
          <c:order val="0"/>
          <c:tx>
            <c:v>Erillistuotanto</c:v>
          </c:tx>
          <c:spPr>
            <a:solidFill>
              <a:srgbClr val="460D56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CO2'!$A$44:$A$56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'Hiili ja CO2'!$D$44:$D$56</c:f>
              <c:numCache>
                <c:formatCode>0</c:formatCode>
                <c:ptCount val="13"/>
                <c:pt idx="0">
                  <c:v>12539.832536503529</c:v>
                </c:pt>
                <c:pt idx="1">
                  <c:v>8157.3546251982489</c:v>
                </c:pt>
                <c:pt idx="2">
                  <c:v>4165.9389059184869</c:v>
                </c:pt>
                <c:pt idx="3">
                  <c:v>7337.9255463050031</c:v>
                </c:pt>
                <c:pt idx="4">
                  <c:v>5220.0542697639303</c:v>
                </c:pt>
                <c:pt idx="5">
                  <c:v>2938.3891142608945</c:v>
                </c:pt>
                <c:pt idx="6">
                  <c:v>3346.2077106780785</c:v>
                </c:pt>
                <c:pt idx="7">
                  <c:v>2275.6631083421462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1406.2199295249673</c:v>
                </c:pt>
                <c:pt idx="11">
                  <c:v>1725.6117950583543</c:v>
                </c:pt>
                <c:pt idx="12">
                  <c:v>1990.6067677196424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4-4387-91A6-25A565B5D609}"/>
            </c:ext>
          </c:extLst>
        </c:ser>
        <c:ser>
          <c:idx val="1"/>
          <c:order val="1"/>
          <c:tx>
            <c:v>Yhteistuotanto</c:v>
          </c:tx>
          <c:spPr>
            <a:solidFill>
              <a:srgbClr val="9E78B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CO2'!$A$44:$A$56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'Hiili ja CO2'!$E$44:$E$56</c:f>
              <c:numCache>
                <c:formatCode>0</c:formatCode>
                <c:ptCount val="13"/>
                <c:pt idx="0">
                  <c:v>6471.6908858347379</c:v>
                </c:pt>
                <c:pt idx="1">
                  <c:v>5643.6557944862634</c:v>
                </c:pt>
                <c:pt idx="2">
                  <c:v>4885.3028165599198</c:v>
                </c:pt>
                <c:pt idx="3">
                  <c:v>4610.2828005080664</c:v>
                </c:pt>
                <c:pt idx="4">
                  <c:v>4228.5617780706034</c:v>
                </c:pt>
                <c:pt idx="5">
                  <c:v>3965.2069990952541</c:v>
                </c:pt>
                <c:pt idx="6">
                  <c:v>4119.1533778709118</c:v>
                </c:pt>
                <c:pt idx="7">
                  <c:v>3953.4723134783026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2882.9052766958425</c:v>
                </c:pt>
                <c:pt idx="11">
                  <c:v>2959.4490242307043</c:v>
                </c:pt>
                <c:pt idx="12">
                  <c:v>2405.7765143636561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4-4387-91A6-25A565B5D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843624"/>
        <c:axId val="1"/>
      </c:barChart>
      <c:lineChart>
        <c:grouping val="standard"/>
        <c:varyColors val="0"/>
        <c:ser>
          <c:idx val="2"/>
          <c:order val="2"/>
          <c:tx>
            <c:v>Ominaishiilidioksidipäästöt</c:v>
          </c:tx>
          <c:spPr>
            <a:ln w="38100">
              <a:solidFill>
                <a:srgbClr val="B21C58"/>
              </a:solidFill>
            </a:ln>
            <a:effectLst/>
          </c:spPr>
          <c:marker>
            <c:symbol val="square"/>
            <c:size val="5"/>
            <c:spPr>
              <a:solidFill>
                <a:srgbClr val="B21C58"/>
              </a:solidFill>
              <a:ln>
                <a:solidFill>
                  <a:srgbClr val="B21C58"/>
                </a:solidFill>
              </a:ln>
            </c:spPr>
          </c:marker>
          <c:dLbls>
            <c:dLbl>
              <c:idx val="1"/>
              <c:layout>
                <c:manualLayout>
                  <c:x val="-2.3250630382680989E-2"/>
                  <c:y val="-3.09942613105564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E4-4387-91A6-25A565B5D609}"/>
                </c:ext>
              </c:extLst>
            </c:dLbl>
            <c:dLbl>
              <c:idx val="2"/>
              <c:layout>
                <c:manualLayout>
                  <c:x val="-2.7387135036248702E-2"/>
                  <c:y val="-3.099426131055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4-4387-91A6-25A565B5D609}"/>
                </c:ext>
              </c:extLst>
            </c:dLbl>
            <c:dLbl>
              <c:idx val="4"/>
              <c:layout>
                <c:manualLayout>
                  <c:x val="-1.9114125729113279E-2"/>
                  <c:y val="-3.55140353218559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E4-4387-91A6-25A565B5D609}"/>
                </c:ext>
              </c:extLst>
            </c:dLbl>
            <c:dLbl>
              <c:idx val="5"/>
              <c:layout>
                <c:manualLayout>
                  <c:x val="-2.3250630382681065E-2"/>
                  <c:y val="-3.09942613105565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4-4387-91A6-25A565B5D60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'Hiili ja CO2'!$A$44:$A$56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'Hiili ja CO2'!$L$44:$L$56</c:f>
              <c:numCache>
                <c:formatCode>0</c:formatCode>
                <c:ptCount val="13"/>
                <c:pt idx="0">
                  <c:v>226.74770066860668</c:v>
                </c:pt>
                <c:pt idx="1">
                  <c:v>182.0824997762542</c:v>
                </c:pt>
                <c:pt idx="2">
                  <c:v>124.01045074537724</c:v>
                </c:pt>
                <c:pt idx="3">
                  <c:v>159.75395322306659</c:v>
                </c:pt>
                <c:pt idx="4">
                  <c:v>132.96275501149071</c:v>
                </c:pt>
                <c:pt idx="5">
                  <c:v>97.192195780517636</c:v>
                </c:pt>
                <c:pt idx="6">
                  <c:v>111.1564356227962</c:v>
                </c:pt>
                <c:pt idx="7">
                  <c:v>94.994397823974566</c:v>
                </c:pt>
                <c:pt idx="8">
                  <c:v>107.18169476795391</c:v>
                </c:pt>
                <c:pt idx="9">
                  <c:v>82.662631256100241</c:v>
                </c:pt>
                <c:pt idx="10">
                  <c:v>64.420813383738135</c:v>
                </c:pt>
                <c:pt idx="11">
                  <c:v>67.598031949109654</c:v>
                </c:pt>
                <c:pt idx="12">
                  <c:v>63.566825184455872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E4-4387-91A6-25A565B5D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40984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1" i="0" u="none" strike="noStrike" baseline="0">
                    <a:solidFill>
                      <a:srgbClr val="424242"/>
                    </a:solidFill>
                    <a:latin typeface="Calibri"/>
                    <a:cs typeface="Calibri"/>
                  </a:rPr>
                  <a:t>1000 t CO</a:t>
                </a:r>
                <a:r>
                  <a:rPr lang="en-US" sz="1400" b="1" i="0" u="none" strike="noStrike" baseline="-25000">
                    <a:solidFill>
                      <a:srgbClr val="424242"/>
                    </a:solidFill>
                    <a:latin typeface="Calibri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8180634397448E-3"/>
              <c:y val="3.891460132368950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6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9843624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one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10171854312371E-2"/>
          <c:y val="9.8530729396871145E-2"/>
          <c:w val="0.86865968310505026"/>
          <c:h val="0.7368245289505132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Kulhuiput!$A$12:$A$54</c:f>
              <c:numCache>
                <c:formatCode>General</c:formatCod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numCache>
            </c:numRef>
          </c:cat>
          <c:val>
            <c:numRef>
              <c:f>Kulhuiput!$B$12:$B$54</c:f>
              <c:numCache>
                <c:formatCode>General</c:formatCode>
                <c:ptCount val="43"/>
                <c:pt idx="0">
                  <c:v>6600</c:v>
                </c:pt>
                <c:pt idx="1">
                  <c:v>6680</c:v>
                </c:pt>
                <c:pt idx="2">
                  <c:v>7120</c:v>
                </c:pt>
                <c:pt idx="3">
                  <c:v>7150</c:v>
                </c:pt>
                <c:pt idx="4">
                  <c:v>7720</c:v>
                </c:pt>
                <c:pt idx="5">
                  <c:v>8840</c:v>
                </c:pt>
                <c:pt idx="6">
                  <c:v>8870</c:v>
                </c:pt>
                <c:pt idx="7">
                  <c:v>10050</c:v>
                </c:pt>
                <c:pt idx="8">
                  <c:v>9480</c:v>
                </c:pt>
                <c:pt idx="9">
                  <c:v>9930</c:v>
                </c:pt>
                <c:pt idx="10">
                  <c:v>10450</c:v>
                </c:pt>
                <c:pt idx="11">
                  <c:v>10270</c:v>
                </c:pt>
                <c:pt idx="12">
                  <c:v>10400</c:v>
                </c:pt>
                <c:pt idx="13">
                  <c:v>10380</c:v>
                </c:pt>
                <c:pt idx="14">
                  <c:v>11300</c:v>
                </c:pt>
                <c:pt idx="15">
                  <c:v>10860</c:v>
                </c:pt>
                <c:pt idx="16">
                  <c:v>11220</c:v>
                </c:pt>
                <c:pt idx="17">
                  <c:v>11320</c:v>
                </c:pt>
                <c:pt idx="18">
                  <c:v>12190</c:v>
                </c:pt>
                <c:pt idx="19">
                  <c:v>13080</c:v>
                </c:pt>
                <c:pt idx="20">
                  <c:v>12400</c:v>
                </c:pt>
                <c:pt idx="21">
                  <c:v>13310</c:v>
                </c:pt>
                <c:pt idx="22">
                  <c:v>13550</c:v>
                </c:pt>
                <c:pt idx="23">
                  <c:v>14040</c:v>
                </c:pt>
                <c:pt idx="24">
                  <c:v>13570</c:v>
                </c:pt>
                <c:pt idx="25">
                  <c:v>13475</c:v>
                </c:pt>
                <c:pt idx="26">
                  <c:v>14849</c:v>
                </c:pt>
                <c:pt idx="27">
                  <c:v>14921</c:v>
                </c:pt>
                <c:pt idx="28">
                  <c:v>13816</c:v>
                </c:pt>
                <c:pt idx="29">
                  <c:v>13342</c:v>
                </c:pt>
                <c:pt idx="30">
                  <c:v>14624</c:v>
                </c:pt>
                <c:pt idx="31">
                  <c:v>14965</c:v>
                </c:pt>
                <c:pt idx="32">
                  <c:v>14441</c:v>
                </c:pt>
                <c:pt idx="33">
                  <c:v>14170</c:v>
                </c:pt>
                <c:pt idx="34">
                  <c:v>14388</c:v>
                </c:pt>
                <c:pt idx="35">
                  <c:v>13567</c:v>
                </c:pt>
                <c:pt idx="36">
                  <c:v>15149</c:v>
                </c:pt>
                <c:pt idx="37">
                  <c:v>14363</c:v>
                </c:pt>
                <c:pt idx="38" formatCode="0">
                  <c:v>14184</c:v>
                </c:pt>
                <c:pt idx="39" formatCode="0">
                  <c:v>14714</c:v>
                </c:pt>
                <c:pt idx="40" formatCode="0">
                  <c:v>12844</c:v>
                </c:pt>
                <c:pt idx="41" formatCode="0">
                  <c:v>14764.572801774904</c:v>
                </c:pt>
                <c:pt idx="42" formatCode="0">
                  <c:v>14057.688179044872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27-4F83-B806-7B0A0569B1EC}"/>
            </c:ext>
          </c:extLst>
        </c:ser>
        <c:ser>
          <c:idx val="1"/>
          <c:order val="1"/>
          <c:tx>
            <c:v>Vuoden 2022 käyttöhuippu 14 058 MW (11.1.2022)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8"/>
            <c:bubble3D val="0"/>
            <c:spPr>
              <a:ln w="38100" cap="rnd">
                <a:solidFill>
                  <a:srgbClr val="460D5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27-4F83-B806-7B0A0569B1EC}"/>
              </c:ext>
            </c:extLst>
          </c:dPt>
          <c:dPt>
            <c:idx val="39"/>
            <c:bubble3D val="0"/>
            <c:spPr>
              <a:ln w="38100" cap="rnd">
                <a:solidFill>
                  <a:srgbClr val="460D5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27-4F83-B806-7B0A0569B1EC}"/>
              </c:ext>
            </c:extLst>
          </c:dPt>
          <c:cat>
            <c:numRef>
              <c:f>Kulhuiput!$A$12:$A$54</c:f>
              <c:numCache>
                <c:formatCode>General</c:formatCode>
                <c:ptCount val="4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</c:numCache>
            </c:numRef>
          </c:cat>
          <c:val>
            <c:numRef>
              <c:f>Kulhuiput!$C$12:$C$54</c:f>
              <c:numCache>
                <c:formatCode>General</c:formatCode>
                <c:ptCount val="43"/>
                <c:pt idx="41" formatCode="0">
                  <c:v>14764.572801774904</c:v>
                </c:pt>
                <c:pt idx="42" formatCode="0">
                  <c:v>14057.688179044872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27-4F83-B806-7B0A0569B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92648"/>
        <c:axId val="1"/>
      </c:lineChart>
      <c:catAx>
        <c:axId val="41469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1.0165529308836395E-2"/>
              <c:y val="3.041675865283195E-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4692648"/>
        <c:crossesAt val="1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07945128885776"/>
          <c:y val="0.15037661817696515"/>
          <c:w val="0.85411427501241766"/>
          <c:h val="0.75941100582766141"/>
        </c:manualLayout>
      </c:layout>
      <c:barChart>
        <c:barDir val="bar"/>
        <c:grouping val="stacked"/>
        <c:varyColors val="0"/>
        <c:ser>
          <c:idx val="0"/>
          <c:order val="0"/>
          <c:tx>
            <c:v>Ydinvoima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11.1.22'!$P$2:$P$25</c:f>
              <c:numCache>
                <c:formatCode>0</c:formatCode>
                <c:ptCount val="24"/>
                <c:pt idx="0">
                  <c:v>2798.5371483906438</c:v>
                </c:pt>
                <c:pt idx="1">
                  <c:v>2799.9093370293804</c:v>
                </c:pt>
                <c:pt idx="2">
                  <c:v>2797.9562503460147</c:v>
                </c:pt>
                <c:pt idx="3">
                  <c:v>2800.026911590729</c:v>
                </c:pt>
                <c:pt idx="4">
                  <c:v>2800.6448295265777</c:v>
                </c:pt>
                <c:pt idx="5">
                  <c:v>2800.7225483044181</c:v>
                </c:pt>
                <c:pt idx="6">
                  <c:v>2800.7605645902254</c:v>
                </c:pt>
                <c:pt idx="7">
                  <c:v>2799.9845264978831</c:v>
                </c:pt>
                <c:pt idx="8">
                  <c:v>2799.1573656986179</c:v>
                </c:pt>
                <c:pt idx="9">
                  <c:v>2799.6686694135824</c:v>
                </c:pt>
                <c:pt idx="10">
                  <c:v>2799.8327679376025</c:v>
                </c:pt>
                <c:pt idx="11">
                  <c:v>2800.0529711414842</c:v>
                </c:pt>
                <c:pt idx="12">
                  <c:v>2799.3530422664944</c:v>
                </c:pt>
                <c:pt idx="13">
                  <c:v>2799.6249046974613</c:v>
                </c:pt>
                <c:pt idx="14">
                  <c:v>2799.6249046974613</c:v>
                </c:pt>
                <c:pt idx="15">
                  <c:v>2799.6807027943719</c:v>
                </c:pt>
                <c:pt idx="16">
                  <c:v>2799.783331436905</c:v>
                </c:pt>
                <c:pt idx="17">
                  <c:v>2799.7804955446172</c:v>
                </c:pt>
                <c:pt idx="18">
                  <c:v>2800.7620975049758</c:v>
                </c:pt>
                <c:pt idx="19">
                  <c:v>2800.9487298758258</c:v>
                </c:pt>
                <c:pt idx="20">
                  <c:v>2801.6742584271456</c:v>
                </c:pt>
                <c:pt idx="21">
                  <c:v>2801.0762683830512</c:v>
                </c:pt>
                <c:pt idx="22">
                  <c:v>2801.0375622856063</c:v>
                </c:pt>
                <c:pt idx="23">
                  <c:v>2800.2172229569792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3-499F-A62E-D304DF1630A8}"/>
            </c:ext>
          </c:extLst>
        </c:ser>
        <c:ser>
          <c:idx val="1"/>
          <c:order val="1"/>
          <c:tx>
            <c:v>Vesivoima</c:v>
          </c:tx>
          <c:spPr>
            <a:solidFill>
              <a:srgbClr val="4EADB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11.1.22'!$L$2:$L$25</c:f>
              <c:numCache>
                <c:formatCode>0</c:formatCode>
                <c:ptCount val="24"/>
                <c:pt idx="0">
                  <c:v>1532.0502853253747</c:v>
                </c:pt>
                <c:pt idx="1">
                  <c:v>1558.1899442699992</c:v>
                </c:pt>
                <c:pt idx="2">
                  <c:v>1464.6164912694899</c:v>
                </c:pt>
                <c:pt idx="3">
                  <c:v>1376.0298349437096</c:v>
                </c:pt>
                <c:pt idx="4">
                  <c:v>1393.9415391227205</c:v>
                </c:pt>
                <c:pt idx="5">
                  <c:v>1519.4508739676915</c:v>
                </c:pt>
                <c:pt idx="6">
                  <c:v>1816.1701177350837</c:v>
                </c:pt>
                <c:pt idx="7">
                  <c:v>1984.0246086096183</c:v>
                </c:pt>
                <c:pt idx="8">
                  <c:v>2222.705634586227</c:v>
                </c:pt>
                <c:pt idx="9">
                  <c:v>2250.947524602163</c:v>
                </c:pt>
                <c:pt idx="10">
                  <c:v>2286.4181233109721</c:v>
                </c:pt>
                <c:pt idx="11">
                  <c:v>2247.5442871776227</c:v>
                </c:pt>
                <c:pt idx="12">
                  <c:v>2045.449882690097</c:v>
                </c:pt>
                <c:pt idx="13">
                  <c:v>2102.9229923706916</c:v>
                </c:pt>
                <c:pt idx="14">
                  <c:v>2022.582945266643</c:v>
                </c:pt>
                <c:pt idx="15">
                  <c:v>1940.4381421682692</c:v>
                </c:pt>
                <c:pt idx="16">
                  <c:v>2044.1554147158238</c:v>
                </c:pt>
                <c:pt idx="17">
                  <c:v>2198.1426401674794</c:v>
                </c:pt>
                <c:pt idx="18">
                  <c:v>2206.2953259128976</c:v>
                </c:pt>
                <c:pt idx="19">
                  <c:v>2280.9373018996007</c:v>
                </c:pt>
                <c:pt idx="20">
                  <c:v>2217.5613147641907</c:v>
                </c:pt>
                <c:pt idx="21">
                  <c:v>1925.5090865050377</c:v>
                </c:pt>
                <c:pt idx="22">
                  <c:v>1720.3152888056127</c:v>
                </c:pt>
                <c:pt idx="23">
                  <c:v>1580.8710740307274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3-499F-A62E-D304DF1630A8}"/>
            </c:ext>
          </c:extLst>
        </c:ser>
        <c:ser>
          <c:idx val="2"/>
          <c:order val="2"/>
          <c:tx>
            <c:v>Tuuli- ja aurinkovoima</c:v>
          </c:tx>
          <c:spPr>
            <a:solidFill>
              <a:srgbClr val="4EADBB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11.1.22'!$O$2:$O$25</c:f>
              <c:numCache>
                <c:formatCode>0</c:formatCode>
                <c:ptCount val="24"/>
                <c:pt idx="0">
                  <c:v>1414.3877312919026</c:v>
                </c:pt>
                <c:pt idx="1">
                  <c:v>1725.4944786311996</c:v>
                </c:pt>
                <c:pt idx="2">
                  <c:v>1952.6210698502027</c:v>
                </c:pt>
                <c:pt idx="3">
                  <c:v>2131.3999353032486</c:v>
                </c:pt>
                <c:pt idx="4">
                  <c:v>2234.6402856449913</c:v>
                </c:pt>
                <c:pt idx="5">
                  <c:v>2280.3190648350956</c:v>
                </c:pt>
                <c:pt idx="6">
                  <c:v>2305.998331644048</c:v>
                </c:pt>
                <c:pt idx="7">
                  <c:v>2362.14476326573</c:v>
                </c:pt>
                <c:pt idx="8">
                  <c:v>2407.4445980855712</c:v>
                </c:pt>
                <c:pt idx="9">
                  <c:v>2393.894464769458</c:v>
                </c:pt>
                <c:pt idx="10">
                  <c:v>2403.17511839998</c:v>
                </c:pt>
                <c:pt idx="11">
                  <c:v>2446.4578121565678</c:v>
                </c:pt>
                <c:pt idx="12">
                  <c:v>2531.6344196528994</c:v>
                </c:pt>
                <c:pt idx="13">
                  <c:v>2549.450625207749</c:v>
                </c:pt>
                <c:pt idx="14">
                  <c:v>2542.2334084306622</c:v>
                </c:pt>
                <c:pt idx="15">
                  <c:v>2574.3356759202206</c:v>
                </c:pt>
                <c:pt idx="16">
                  <c:v>2461.1625215442537</c:v>
                </c:pt>
                <c:pt idx="17">
                  <c:v>2429.71660232358</c:v>
                </c:pt>
                <c:pt idx="18">
                  <c:v>2352.4155579816565</c:v>
                </c:pt>
                <c:pt idx="19">
                  <c:v>2411.0972428144792</c:v>
                </c:pt>
                <c:pt idx="20">
                  <c:v>2455.1077573185453</c:v>
                </c:pt>
                <c:pt idx="21">
                  <c:v>2457.859564186127</c:v>
                </c:pt>
                <c:pt idx="22">
                  <c:v>2434.1627611932022</c:v>
                </c:pt>
                <c:pt idx="23">
                  <c:v>2381.9694444760348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3-499F-A62E-D304DF1630A8}"/>
            </c:ext>
          </c:extLst>
        </c:ser>
        <c:ser>
          <c:idx val="3"/>
          <c:order val="3"/>
          <c:tx>
            <c:v>Yhteistuotanto</c:v>
          </c:tx>
          <c:spPr>
            <a:solidFill>
              <a:srgbClr val="9E78B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11.1.22'!$R$2:$R$25</c:f>
              <c:numCache>
                <c:formatCode>0</c:formatCode>
                <c:ptCount val="24"/>
                <c:pt idx="0">
                  <c:v>3179.9967319128277</c:v>
                </c:pt>
                <c:pt idx="1">
                  <c:v>3139.0659885550144</c:v>
                </c:pt>
                <c:pt idx="2">
                  <c:v>3135.0896891634575</c:v>
                </c:pt>
                <c:pt idx="3">
                  <c:v>3102.3952982140936</c:v>
                </c:pt>
                <c:pt idx="4">
                  <c:v>3073.9468927800817</c:v>
                </c:pt>
                <c:pt idx="5">
                  <c:v>3061.7804015300276</c:v>
                </c:pt>
                <c:pt idx="6">
                  <c:v>3058.5691899523554</c:v>
                </c:pt>
                <c:pt idx="7">
                  <c:v>3101.3268098750427</c:v>
                </c:pt>
                <c:pt idx="8">
                  <c:v>3338.3162676207194</c:v>
                </c:pt>
                <c:pt idx="9">
                  <c:v>3438.3785428335195</c:v>
                </c:pt>
                <c:pt idx="10">
                  <c:v>3212.584503919054</c:v>
                </c:pt>
                <c:pt idx="11">
                  <c:v>3141.3036540405174</c:v>
                </c:pt>
                <c:pt idx="12">
                  <c:v>3074.4634147947299</c:v>
                </c:pt>
                <c:pt idx="13">
                  <c:v>3051.3773323877972</c:v>
                </c:pt>
                <c:pt idx="14">
                  <c:v>2959.3671661653375</c:v>
                </c:pt>
                <c:pt idx="15">
                  <c:v>2856.3015216100334</c:v>
                </c:pt>
                <c:pt idx="16">
                  <c:v>2847.4882440823962</c:v>
                </c:pt>
                <c:pt idx="17">
                  <c:v>2853.9240493157331</c:v>
                </c:pt>
                <c:pt idx="18">
                  <c:v>2824.7220203225079</c:v>
                </c:pt>
                <c:pt idx="19">
                  <c:v>2784.9242650104889</c:v>
                </c:pt>
                <c:pt idx="20">
                  <c:v>2688.4245063062881</c:v>
                </c:pt>
                <c:pt idx="21">
                  <c:v>2563.3257335605504</c:v>
                </c:pt>
                <c:pt idx="22">
                  <c:v>2541.3715425061914</c:v>
                </c:pt>
                <c:pt idx="23">
                  <c:v>2510.078743774236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3-499F-A62E-D304DF1630A8}"/>
            </c:ext>
          </c:extLst>
        </c:ser>
        <c:ser>
          <c:idx val="4"/>
          <c:order val="4"/>
          <c:tx>
            <c:v>Erillistuotanto</c:v>
          </c:tx>
          <c:spPr>
            <a:solidFill>
              <a:srgbClr val="9E78B2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11.1.22'!$U$2:$U$25</c:f>
              <c:numCache>
                <c:formatCode>0</c:formatCode>
                <c:ptCount val="24"/>
                <c:pt idx="0">
                  <c:v>669.42671962923305</c:v>
                </c:pt>
                <c:pt idx="1">
                  <c:v>614.4832760276978</c:v>
                </c:pt>
                <c:pt idx="2">
                  <c:v>616.69106074538399</c:v>
                </c:pt>
                <c:pt idx="3">
                  <c:v>623.35834848209345</c:v>
                </c:pt>
                <c:pt idx="4">
                  <c:v>631.51287005034476</c:v>
                </c:pt>
                <c:pt idx="5">
                  <c:v>631.35467464414296</c:v>
                </c:pt>
                <c:pt idx="6">
                  <c:v>619.5028093621479</c:v>
                </c:pt>
                <c:pt idx="7">
                  <c:v>614.5891661546018</c:v>
                </c:pt>
                <c:pt idx="8">
                  <c:v>660.74877005373492</c:v>
                </c:pt>
                <c:pt idx="9">
                  <c:v>692.99204661015347</c:v>
                </c:pt>
                <c:pt idx="10">
                  <c:v>631.78677166038551</c:v>
                </c:pt>
                <c:pt idx="11">
                  <c:v>656.44386749505543</c:v>
                </c:pt>
                <c:pt idx="12">
                  <c:v>673.55656260930914</c:v>
                </c:pt>
                <c:pt idx="13">
                  <c:v>681.81034030411433</c:v>
                </c:pt>
                <c:pt idx="14">
                  <c:v>683.75929505967997</c:v>
                </c:pt>
                <c:pt idx="15">
                  <c:v>669.56304762431932</c:v>
                </c:pt>
                <c:pt idx="16">
                  <c:v>682.14613445611144</c:v>
                </c:pt>
                <c:pt idx="17">
                  <c:v>689.76762898182301</c:v>
                </c:pt>
                <c:pt idx="18">
                  <c:v>709.91608540310665</c:v>
                </c:pt>
                <c:pt idx="19">
                  <c:v>716.38183394480518</c:v>
                </c:pt>
                <c:pt idx="20">
                  <c:v>748.26686182506444</c:v>
                </c:pt>
                <c:pt idx="21">
                  <c:v>716.21399263894523</c:v>
                </c:pt>
                <c:pt idx="22">
                  <c:v>726.02426418671655</c:v>
                </c:pt>
                <c:pt idx="23">
                  <c:v>703.71110093599771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3-499F-A62E-D304DF1630A8}"/>
            </c:ext>
          </c:extLst>
        </c:ser>
        <c:ser>
          <c:idx val="5"/>
          <c:order val="5"/>
          <c:tx>
            <c:v>Nettotuonti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11.1.22'!$A$2:$A$25</c:f>
              <c:strCache>
                <c:ptCount val="24"/>
                <c:pt idx="0">
                  <c:v>1  12638</c:v>
                </c:pt>
                <c:pt idx="1">
                  <c:v>2  12357</c:v>
                </c:pt>
                <c:pt idx="2">
                  <c:v>3  12189</c:v>
                </c:pt>
                <c:pt idx="3">
                  <c:v>4  12186</c:v>
                </c:pt>
                <c:pt idx="4">
                  <c:v>5  12293</c:v>
                </c:pt>
                <c:pt idx="5">
                  <c:v>6  12627</c:v>
                </c:pt>
                <c:pt idx="6">
                  <c:v>7  13505</c:v>
                </c:pt>
                <c:pt idx="7">
                  <c:v>8  13863</c:v>
                </c:pt>
                <c:pt idx="8">
                  <c:v>9  14058</c:v>
                </c:pt>
                <c:pt idx="9">
                  <c:v>10  13893</c:v>
                </c:pt>
                <c:pt idx="10">
                  <c:v>11  13788</c:v>
                </c:pt>
                <c:pt idx="11">
                  <c:v>12  13798</c:v>
                </c:pt>
                <c:pt idx="12">
                  <c:v>13  13650</c:v>
                </c:pt>
                <c:pt idx="13">
                  <c:v>14  13484</c:v>
                </c:pt>
                <c:pt idx="14">
                  <c:v>15  13325</c:v>
                </c:pt>
                <c:pt idx="15">
                  <c:v>16  13292</c:v>
                </c:pt>
                <c:pt idx="16">
                  <c:v>17  13456</c:v>
                </c:pt>
                <c:pt idx="17">
                  <c:v>18  13434</c:v>
                </c:pt>
                <c:pt idx="18">
                  <c:v>19  13312</c:v>
                </c:pt>
                <c:pt idx="19">
                  <c:v>20  13224</c:v>
                </c:pt>
                <c:pt idx="20">
                  <c:v>21  12855</c:v>
                </c:pt>
                <c:pt idx="21">
                  <c:v>22  12282</c:v>
                </c:pt>
                <c:pt idx="22">
                  <c:v>23  12270</c:v>
                </c:pt>
                <c:pt idx="23">
                  <c:v>24  11932</c:v>
                </c:pt>
              </c:strCache>
            </c:strRef>
          </c:cat>
          <c:val>
            <c:numRef>
              <c:f>'data 11.1.22'!$AM$2:$AM$25</c:f>
              <c:numCache>
                <c:formatCode>0</c:formatCode>
                <c:ptCount val="24"/>
                <c:pt idx="0">
                  <c:v>3043.9636759999994</c:v>
                </c:pt>
                <c:pt idx="1">
                  <c:v>2520.009309</c:v>
                </c:pt>
                <c:pt idx="2">
                  <c:v>2221.9128750000004</c:v>
                </c:pt>
                <c:pt idx="3">
                  <c:v>2152.4850390000001</c:v>
                </c:pt>
                <c:pt idx="4">
                  <c:v>2157.9480510000003</c:v>
                </c:pt>
                <c:pt idx="5">
                  <c:v>2333.3076840000003</c:v>
                </c:pt>
                <c:pt idx="6">
                  <c:v>2903.8502419999995</c:v>
                </c:pt>
                <c:pt idx="7">
                  <c:v>3000.9379490000001</c:v>
                </c:pt>
                <c:pt idx="8">
                  <c:v>2629.3155429999997</c:v>
                </c:pt>
                <c:pt idx="9">
                  <c:v>2316.654082</c:v>
                </c:pt>
                <c:pt idx="10">
                  <c:v>2453.8357969999997</c:v>
                </c:pt>
                <c:pt idx="11">
                  <c:v>2506.6010940000006</c:v>
                </c:pt>
                <c:pt idx="12">
                  <c:v>2525.9738160000006</c:v>
                </c:pt>
                <c:pt idx="13">
                  <c:v>2299.2408199999995</c:v>
                </c:pt>
                <c:pt idx="14">
                  <c:v>2317.0546559999998</c:v>
                </c:pt>
                <c:pt idx="15">
                  <c:v>2451.5034379999997</c:v>
                </c:pt>
                <c:pt idx="16">
                  <c:v>2621.0161760000001</c:v>
                </c:pt>
                <c:pt idx="17">
                  <c:v>2462.2233199999996</c:v>
                </c:pt>
                <c:pt idx="18">
                  <c:v>2417.4971759999999</c:v>
                </c:pt>
                <c:pt idx="19">
                  <c:v>2229.4460119999999</c:v>
                </c:pt>
                <c:pt idx="20">
                  <c:v>1944.3034199999995</c:v>
                </c:pt>
                <c:pt idx="21">
                  <c:v>1817.9129819999998</c:v>
                </c:pt>
                <c:pt idx="22">
                  <c:v>2046.7048440000003</c:v>
                </c:pt>
                <c:pt idx="23">
                  <c:v>1955.5262950000001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3-499F-A62E-D304DF16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74431968"/>
        <c:axId val="1"/>
      </c:barChart>
      <c:catAx>
        <c:axId val="974431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MW </a:t>
                </a:r>
              </a:p>
            </c:rich>
          </c:tx>
          <c:layout>
            <c:manualLayout>
              <c:xMode val="edge"/>
              <c:yMode val="edge"/>
              <c:x val="0.92907857724680964"/>
              <c:y val="4.740139665799694E-2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noFill/>
          <a:ln w="9525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74431968"/>
        <c:crosses val="autoZero"/>
        <c:crossBetween val="between"/>
        <c:majorUnit val="2000"/>
        <c:minorUnit val="1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570135172801454"/>
          <c:y val="0.57538746781807826"/>
          <c:w val="0.14429862817189923"/>
          <c:h val="0.3580670329767142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666935333870665E-2"/>
          <c:y val="7.1085098319929263E-2"/>
          <c:w val="0.89571095542191081"/>
          <c:h val="0.70735946776706382"/>
        </c:manualLayout>
      </c:layout>
      <c:areaChart>
        <c:grouping val="stacked"/>
        <c:varyColors val="0"/>
        <c:ser>
          <c:idx val="0"/>
          <c:order val="0"/>
          <c:tx>
            <c:v>Ydinvoima</c:v>
          </c:tx>
          <c:spPr>
            <a:solidFill>
              <a:srgbClr val="EA7911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viikkotehot!$N$2:$N$53</c:f>
              <c:numCache>
                <c:formatCode>0</c:formatCode>
                <c:ptCount val="52"/>
                <c:pt idx="0">
                  <c:v>2801.7857142857142</c:v>
                </c:pt>
                <c:pt idx="1">
                  <c:v>2798.8095238095239</c:v>
                </c:pt>
                <c:pt idx="2">
                  <c:v>2800.5952380952381</c:v>
                </c:pt>
                <c:pt idx="3">
                  <c:v>2799.4047619047619</c:v>
                </c:pt>
                <c:pt idx="4">
                  <c:v>2791.6666666666665</c:v>
                </c:pt>
                <c:pt idx="5">
                  <c:v>2800.5952380952381</c:v>
                </c:pt>
                <c:pt idx="6">
                  <c:v>2800.5952380952381</c:v>
                </c:pt>
                <c:pt idx="7">
                  <c:v>2800.5952380952381</c:v>
                </c:pt>
                <c:pt idx="8">
                  <c:v>2800.5952380952381</c:v>
                </c:pt>
                <c:pt idx="9">
                  <c:v>2823.2142857142858</c:v>
                </c:pt>
                <c:pt idx="10">
                  <c:v>3089.8809523809527</c:v>
                </c:pt>
                <c:pt idx="11">
                  <c:v>2956.5476190476188</c:v>
                </c:pt>
                <c:pt idx="12">
                  <c:v>3183.9285714285716</c:v>
                </c:pt>
                <c:pt idx="13">
                  <c:v>3155.9523809523812</c:v>
                </c:pt>
                <c:pt idx="14">
                  <c:v>3604.1666666666665</c:v>
                </c:pt>
                <c:pt idx="15">
                  <c:v>3516.6666666666665</c:v>
                </c:pt>
                <c:pt idx="16">
                  <c:v>2066.6666666666665</c:v>
                </c:pt>
                <c:pt idx="17">
                  <c:v>2432.1428571428573</c:v>
                </c:pt>
                <c:pt idx="18">
                  <c:v>1896.4285714285716</c:v>
                </c:pt>
                <c:pt idx="19">
                  <c:v>1892.8571428571429</c:v>
                </c:pt>
                <c:pt idx="20">
                  <c:v>1886.3095238095239</c:v>
                </c:pt>
                <c:pt idx="21">
                  <c:v>1886.3095238095239</c:v>
                </c:pt>
                <c:pt idx="22">
                  <c:v>2157.1428571428569</c:v>
                </c:pt>
                <c:pt idx="23">
                  <c:v>2758.3333333333335</c:v>
                </c:pt>
                <c:pt idx="24">
                  <c:v>2750.5952380952385</c:v>
                </c:pt>
                <c:pt idx="25">
                  <c:v>2704.7619047619046</c:v>
                </c:pt>
                <c:pt idx="26">
                  <c:v>2643.4523809523812</c:v>
                </c:pt>
                <c:pt idx="27">
                  <c:v>1920.2380952380954</c:v>
                </c:pt>
                <c:pt idx="28">
                  <c:v>2702.3809523809527</c:v>
                </c:pt>
                <c:pt idx="29">
                  <c:v>2708.9285714285716</c:v>
                </c:pt>
                <c:pt idx="30">
                  <c:v>2641.0714285714284</c:v>
                </c:pt>
                <c:pt idx="31">
                  <c:v>2516.0714285714284</c:v>
                </c:pt>
                <c:pt idx="32">
                  <c:v>2204.7619047619046</c:v>
                </c:pt>
                <c:pt idx="33">
                  <c:v>2221.4285714285716</c:v>
                </c:pt>
                <c:pt idx="34">
                  <c:v>2882.7380952380954</c:v>
                </c:pt>
                <c:pt idx="35">
                  <c:v>3116.0714285714284</c:v>
                </c:pt>
                <c:pt idx="36">
                  <c:v>3704.1666666666665</c:v>
                </c:pt>
                <c:pt idx="37">
                  <c:v>3193.4523809523807</c:v>
                </c:pt>
                <c:pt idx="38">
                  <c:v>3661.3095238095239</c:v>
                </c:pt>
                <c:pt idx="39">
                  <c:v>3672.0238095238096</c:v>
                </c:pt>
                <c:pt idx="40">
                  <c:v>2760.1190476190473</c:v>
                </c:pt>
                <c:pt idx="41">
                  <c:v>2752.9761904761908</c:v>
                </c:pt>
                <c:pt idx="42">
                  <c:v>2784.5238095238092</c:v>
                </c:pt>
                <c:pt idx="43">
                  <c:v>2782.7380952380954</c:v>
                </c:pt>
                <c:pt idx="44">
                  <c:v>2743.4523809523807</c:v>
                </c:pt>
                <c:pt idx="45">
                  <c:v>2788.6904761904761</c:v>
                </c:pt>
                <c:pt idx="46">
                  <c:v>2794.0476190476188</c:v>
                </c:pt>
                <c:pt idx="47">
                  <c:v>2795.2380952380954</c:v>
                </c:pt>
                <c:pt idx="48">
                  <c:v>2794.0476190476188</c:v>
                </c:pt>
                <c:pt idx="49">
                  <c:v>2797.0238095238096</c:v>
                </c:pt>
                <c:pt idx="50">
                  <c:v>2798.2142857142858</c:v>
                </c:pt>
                <c:pt idx="51">
                  <c:v>3659.5238095238092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4-430E-AD19-5960878AF5B0}"/>
            </c:ext>
          </c:extLst>
        </c:ser>
        <c:ser>
          <c:idx val="1"/>
          <c:order val="1"/>
          <c:tx>
            <c:v>Yhteistuotanto, teollisuus</c:v>
          </c:tx>
          <c:spPr>
            <a:solidFill>
              <a:srgbClr val="9E78B2">
                <a:lumMod val="75000"/>
              </a:srgbClr>
            </a:solidFill>
            <a:ln w="12700">
              <a:noFill/>
            </a:ln>
            <a:effectLst/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viikkotehot!$R$2:$R$53</c:f>
              <c:numCache>
                <c:formatCode>0</c:formatCode>
                <c:ptCount val="52"/>
                <c:pt idx="0">
                  <c:v>682.7380952380953</c:v>
                </c:pt>
                <c:pt idx="1">
                  <c:v>737.5</c:v>
                </c:pt>
                <c:pt idx="2">
                  <c:v>759.52380952380952</c:v>
                </c:pt>
                <c:pt idx="3">
                  <c:v>795.23809523809518</c:v>
                </c:pt>
                <c:pt idx="4">
                  <c:v>829.76190476190482</c:v>
                </c:pt>
                <c:pt idx="5">
                  <c:v>772.61904761904771</c:v>
                </c:pt>
                <c:pt idx="6">
                  <c:v>825.59523809523807</c:v>
                </c:pt>
                <c:pt idx="7">
                  <c:v>830.95238095238085</c:v>
                </c:pt>
                <c:pt idx="8">
                  <c:v>787.50000000000011</c:v>
                </c:pt>
                <c:pt idx="9">
                  <c:v>777.38095238095241</c:v>
                </c:pt>
                <c:pt idx="10">
                  <c:v>759.52380952380952</c:v>
                </c:pt>
                <c:pt idx="11">
                  <c:v>731.54761904761915</c:v>
                </c:pt>
                <c:pt idx="12">
                  <c:v>801.19047619047615</c:v>
                </c:pt>
                <c:pt idx="13">
                  <c:v>758.33333333333337</c:v>
                </c:pt>
                <c:pt idx="14">
                  <c:v>732.14285714285711</c:v>
                </c:pt>
                <c:pt idx="15">
                  <c:v>733.92857142857133</c:v>
                </c:pt>
                <c:pt idx="16">
                  <c:v>823.21428571428578</c:v>
                </c:pt>
                <c:pt idx="17">
                  <c:v>911.90476190476193</c:v>
                </c:pt>
                <c:pt idx="18">
                  <c:v>851.19047619047615</c:v>
                </c:pt>
                <c:pt idx="19">
                  <c:v>873.21428571428567</c:v>
                </c:pt>
                <c:pt idx="20">
                  <c:v>746.42857142857144</c:v>
                </c:pt>
                <c:pt idx="21">
                  <c:v>694.64285714285711</c:v>
                </c:pt>
                <c:pt idx="22">
                  <c:v>720.83333333333337</c:v>
                </c:pt>
                <c:pt idx="23">
                  <c:v>883.92857142857144</c:v>
                </c:pt>
                <c:pt idx="24">
                  <c:v>888.09523809523807</c:v>
                </c:pt>
                <c:pt idx="25">
                  <c:v>848.80952380952374</c:v>
                </c:pt>
                <c:pt idx="26">
                  <c:v>894.64285714285722</c:v>
                </c:pt>
                <c:pt idx="27">
                  <c:v>891.07142857142856</c:v>
                </c:pt>
                <c:pt idx="28">
                  <c:v>892.85714285714289</c:v>
                </c:pt>
                <c:pt idx="29">
                  <c:v>902.97619047619037</c:v>
                </c:pt>
                <c:pt idx="30">
                  <c:v>847.02380952380963</c:v>
                </c:pt>
                <c:pt idx="31">
                  <c:v>941.07142857142856</c:v>
                </c:pt>
                <c:pt idx="32">
                  <c:v>935.11904761904759</c:v>
                </c:pt>
                <c:pt idx="33">
                  <c:v>892.26190476190482</c:v>
                </c:pt>
                <c:pt idx="34">
                  <c:v>844.64285714285711</c:v>
                </c:pt>
                <c:pt idx="35">
                  <c:v>892.26190476190482</c:v>
                </c:pt>
                <c:pt idx="36">
                  <c:v>799.40476190476193</c:v>
                </c:pt>
                <c:pt idx="37">
                  <c:v>769.64285714285722</c:v>
                </c:pt>
                <c:pt idx="38">
                  <c:v>829.16666666666674</c:v>
                </c:pt>
                <c:pt idx="39">
                  <c:v>663.69047619047615</c:v>
                </c:pt>
                <c:pt idx="40">
                  <c:v>826.78571428571433</c:v>
                </c:pt>
                <c:pt idx="41">
                  <c:v>834.5238095238094</c:v>
                </c:pt>
                <c:pt idx="42">
                  <c:v>809.52380952380952</c:v>
                </c:pt>
                <c:pt idx="43">
                  <c:v>885.71428571428578</c:v>
                </c:pt>
                <c:pt idx="44">
                  <c:v>849.40476190476193</c:v>
                </c:pt>
                <c:pt idx="45">
                  <c:v>986.90476190476193</c:v>
                </c:pt>
                <c:pt idx="46">
                  <c:v>957.14285714285722</c:v>
                </c:pt>
                <c:pt idx="47">
                  <c:v>991.66666666666663</c:v>
                </c:pt>
                <c:pt idx="48">
                  <c:v>1005.952380952381</c:v>
                </c:pt>
                <c:pt idx="49">
                  <c:v>980.35714285714278</c:v>
                </c:pt>
                <c:pt idx="50">
                  <c:v>918.45238095238096</c:v>
                </c:pt>
                <c:pt idx="51">
                  <c:v>926.19047619047615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4-430E-AD19-5960878AF5B0}"/>
            </c:ext>
          </c:extLst>
        </c:ser>
        <c:ser>
          <c:idx val="2"/>
          <c:order val="2"/>
          <c:tx>
            <c:v>Yhteistuotanto, kaukolämpö</c:v>
          </c:tx>
          <c:spPr>
            <a:solidFill>
              <a:srgbClr val="9E78B2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viikkotehot!$Q$2:$Q$53</c:f>
              <c:numCache>
                <c:formatCode>0</c:formatCode>
                <c:ptCount val="52"/>
                <c:pt idx="0">
                  <c:v>1823.8095238095239</c:v>
                </c:pt>
                <c:pt idx="1">
                  <c:v>1573.2142857142858</c:v>
                </c:pt>
                <c:pt idx="2">
                  <c:v>1525.5952380952383</c:v>
                </c:pt>
                <c:pt idx="3">
                  <c:v>1504.1666666666667</c:v>
                </c:pt>
                <c:pt idx="4">
                  <c:v>2072.0238095238096</c:v>
                </c:pt>
                <c:pt idx="5">
                  <c:v>1468.4523809523807</c:v>
                </c:pt>
                <c:pt idx="6">
                  <c:v>1428.5714285714287</c:v>
                </c:pt>
                <c:pt idx="7">
                  <c:v>1502.9761904761904</c:v>
                </c:pt>
                <c:pt idx="8">
                  <c:v>1430.3571428571429</c:v>
                </c:pt>
                <c:pt idx="9">
                  <c:v>1573.2142857142858</c:v>
                </c:pt>
                <c:pt idx="10">
                  <c:v>1089.2857142857142</c:v>
                </c:pt>
                <c:pt idx="11">
                  <c:v>1081.547619047619</c:v>
                </c:pt>
                <c:pt idx="12">
                  <c:v>1494.047619047619</c:v>
                </c:pt>
                <c:pt idx="13">
                  <c:v>1137.5</c:v>
                </c:pt>
                <c:pt idx="14">
                  <c:v>1145.2380952380952</c:v>
                </c:pt>
                <c:pt idx="15">
                  <c:v>880.35714285714289</c:v>
                </c:pt>
                <c:pt idx="16">
                  <c:v>1085.7142857142858</c:v>
                </c:pt>
                <c:pt idx="17">
                  <c:v>975.00000000000011</c:v>
                </c:pt>
                <c:pt idx="18">
                  <c:v>838.69047619047626</c:v>
                </c:pt>
                <c:pt idx="19">
                  <c:v>816.07142857142856</c:v>
                </c:pt>
                <c:pt idx="20">
                  <c:v>649.40476190476181</c:v>
                </c:pt>
                <c:pt idx="21">
                  <c:v>537.5</c:v>
                </c:pt>
                <c:pt idx="22">
                  <c:v>376.1904761904762</c:v>
                </c:pt>
                <c:pt idx="23">
                  <c:v>275</c:v>
                </c:pt>
                <c:pt idx="24">
                  <c:v>223.21428571428572</c:v>
                </c:pt>
                <c:pt idx="25">
                  <c:v>179.76190476190476</c:v>
                </c:pt>
                <c:pt idx="26">
                  <c:v>201.78571428571428</c:v>
                </c:pt>
                <c:pt idx="27">
                  <c:v>219.04761904761901</c:v>
                </c:pt>
                <c:pt idx="28">
                  <c:v>171.42857142857142</c:v>
                </c:pt>
                <c:pt idx="29">
                  <c:v>181.54761904761904</c:v>
                </c:pt>
                <c:pt idx="30">
                  <c:v>173.21428571428572</c:v>
                </c:pt>
                <c:pt idx="31">
                  <c:v>198.21428571428569</c:v>
                </c:pt>
                <c:pt idx="32">
                  <c:v>193.45238095238096</c:v>
                </c:pt>
                <c:pt idx="33">
                  <c:v>287.5</c:v>
                </c:pt>
                <c:pt idx="34">
                  <c:v>426.78571428571433</c:v>
                </c:pt>
                <c:pt idx="35">
                  <c:v>616.66666666666663</c:v>
                </c:pt>
                <c:pt idx="36">
                  <c:v>482.14285714285717</c:v>
                </c:pt>
                <c:pt idx="37">
                  <c:v>779.16666666666663</c:v>
                </c:pt>
                <c:pt idx="38">
                  <c:v>866.66666666666663</c:v>
                </c:pt>
                <c:pt idx="39">
                  <c:v>660.71428571428567</c:v>
                </c:pt>
                <c:pt idx="40">
                  <c:v>682.14285714285711</c:v>
                </c:pt>
                <c:pt idx="41">
                  <c:v>1048.8095238095236</c:v>
                </c:pt>
                <c:pt idx="42">
                  <c:v>1069.6428571428571</c:v>
                </c:pt>
                <c:pt idx="43">
                  <c:v>1018.4523809523808</c:v>
                </c:pt>
                <c:pt idx="44">
                  <c:v>938.69047619047603</c:v>
                </c:pt>
                <c:pt idx="45">
                  <c:v>1460.7142857142858</c:v>
                </c:pt>
                <c:pt idx="46">
                  <c:v>1846.4285714285713</c:v>
                </c:pt>
                <c:pt idx="47">
                  <c:v>1944.0476190476193</c:v>
                </c:pt>
                <c:pt idx="48">
                  <c:v>2050</c:v>
                </c:pt>
                <c:pt idx="49">
                  <c:v>2230.9523809523812</c:v>
                </c:pt>
                <c:pt idx="50">
                  <c:v>1495.2380952380952</c:v>
                </c:pt>
                <c:pt idx="51">
                  <c:v>1089.2857142857142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4-430E-AD19-5960878AF5B0}"/>
            </c:ext>
          </c:extLst>
        </c:ser>
        <c:ser>
          <c:idx val="3"/>
          <c:order val="3"/>
          <c:tx>
            <c:v>Erillistuotanto</c:v>
          </c:tx>
          <c:spPr>
            <a:solidFill>
              <a:srgbClr val="460D56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viikkotehot!$S$2:$S$53</c:f>
              <c:numCache>
                <c:formatCode>0</c:formatCode>
                <c:ptCount val="52"/>
                <c:pt idx="0">
                  <c:v>654.76190476190482</c:v>
                </c:pt>
                <c:pt idx="1">
                  <c:v>494.04761904761909</c:v>
                </c:pt>
                <c:pt idx="2">
                  <c:v>302.38095238095241</c:v>
                </c:pt>
                <c:pt idx="3">
                  <c:v>482.14285714285717</c:v>
                </c:pt>
                <c:pt idx="4">
                  <c:v>519.64285714285711</c:v>
                </c:pt>
                <c:pt idx="5">
                  <c:v>430.35714285714283</c:v>
                </c:pt>
                <c:pt idx="6">
                  <c:v>458.33333333333331</c:v>
                </c:pt>
                <c:pt idx="7">
                  <c:v>479.16666666666669</c:v>
                </c:pt>
                <c:pt idx="8">
                  <c:v>522.0238095238094</c:v>
                </c:pt>
                <c:pt idx="9">
                  <c:v>569.04761904761904</c:v>
                </c:pt>
                <c:pt idx="10">
                  <c:v>446.42857142857144</c:v>
                </c:pt>
                <c:pt idx="11">
                  <c:v>313.6904761904762</c:v>
                </c:pt>
                <c:pt idx="12">
                  <c:v>467.26190476190476</c:v>
                </c:pt>
                <c:pt idx="13">
                  <c:v>372.61904761904765</c:v>
                </c:pt>
                <c:pt idx="14">
                  <c:v>288.09523809523807</c:v>
                </c:pt>
                <c:pt idx="15">
                  <c:v>271.42857142857144</c:v>
                </c:pt>
                <c:pt idx="16">
                  <c:v>473.21428571428572</c:v>
                </c:pt>
                <c:pt idx="17">
                  <c:v>348.21428571428572</c:v>
                </c:pt>
                <c:pt idx="18">
                  <c:v>263.6904761904762</c:v>
                </c:pt>
                <c:pt idx="19">
                  <c:v>342.85714285714283</c:v>
                </c:pt>
                <c:pt idx="20">
                  <c:v>335.11904761904765</c:v>
                </c:pt>
                <c:pt idx="21">
                  <c:v>407.14285714285711</c:v>
                </c:pt>
                <c:pt idx="22">
                  <c:v>424.99999999999994</c:v>
                </c:pt>
                <c:pt idx="23">
                  <c:v>297.61904761904759</c:v>
                </c:pt>
                <c:pt idx="24">
                  <c:v>255.95238095238093</c:v>
                </c:pt>
                <c:pt idx="25">
                  <c:v>310.71428571428572</c:v>
                </c:pt>
                <c:pt idx="26">
                  <c:v>317.85714285714289</c:v>
                </c:pt>
                <c:pt idx="27">
                  <c:v>309.52380952380952</c:v>
                </c:pt>
                <c:pt idx="28">
                  <c:v>141.07142857142858</c:v>
                </c:pt>
                <c:pt idx="29">
                  <c:v>194.64285714285717</c:v>
                </c:pt>
                <c:pt idx="30">
                  <c:v>247.61904761904762</c:v>
                </c:pt>
                <c:pt idx="31">
                  <c:v>324.40476190476193</c:v>
                </c:pt>
                <c:pt idx="32">
                  <c:v>464.28571428571428</c:v>
                </c:pt>
                <c:pt idx="33">
                  <c:v>447.61904761904754</c:v>
                </c:pt>
                <c:pt idx="34">
                  <c:v>426.19047619047615</c:v>
                </c:pt>
                <c:pt idx="35">
                  <c:v>469.64285714285711</c:v>
                </c:pt>
                <c:pt idx="36">
                  <c:v>292.85714285714289</c:v>
                </c:pt>
                <c:pt idx="37">
                  <c:v>337.5</c:v>
                </c:pt>
                <c:pt idx="38">
                  <c:v>353.57142857142856</c:v>
                </c:pt>
                <c:pt idx="39">
                  <c:v>295.23809523809524</c:v>
                </c:pt>
                <c:pt idx="40">
                  <c:v>341.07142857142856</c:v>
                </c:pt>
                <c:pt idx="41">
                  <c:v>352.38095238095241</c:v>
                </c:pt>
                <c:pt idx="42">
                  <c:v>358.33333333333331</c:v>
                </c:pt>
                <c:pt idx="43">
                  <c:v>384.52380952380952</c:v>
                </c:pt>
                <c:pt idx="44">
                  <c:v>507.14285714285711</c:v>
                </c:pt>
                <c:pt idx="45">
                  <c:v>514.88095238095229</c:v>
                </c:pt>
                <c:pt idx="46">
                  <c:v>792.85714285714278</c:v>
                </c:pt>
                <c:pt idx="47">
                  <c:v>820.83333333333337</c:v>
                </c:pt>
                <c:pt idx="48">
                  <c:v>909.5238095238094</c:v>
                </c:pt>
                <c:pt idx="49">
                  <c:v>884.52380952380952</c:v>
                </c:pt>
                <c:pt idx="50">
                  <c:v>665.47619047619048</c:v>
                </c:pt>
                <c:pt idx="51">
                  <c:v>257.73809523809518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C4-430E-AD19-5960878AF5B0}"/>
            </c:ext>
          </c:extLst>
        </c:ser>
        <c:ser>
          <c:idx val="4"/>
          <c:order val="4"/>
          <c:tx>
            <c:v>Vesivoima</c:v>
          </c:tx>
          <c:spPr>
            <a:solidFill>
              <a:srgbClr val="4EADB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viikkotehot!$K$2:$K$53</c:f>
              <c:numCache>
                <c:formatCode>0</c:formatCode>
                <c:ptCount val="52"/>
                <c:pt idx="0">
                  <c:v>1724.4047619047617</c:v>
                </c:pt>
                <c:pt idx="1">
                  <c:v>1530.9523809523807</c:v>
                </c:pt>
                <c:pt idx="2">
                  <c:v>1639.2857142857142</c:v>
                </c:pt>
                <c:pt idx="3">
                  <c:v>1613.0952380952381</c:v>
                </c:pt>
                <c:pt idx="4">
                  <c:v>1748.8095238095239</c:v>
                </c:pt>
                <c:pt idx="5">
                  <c:v>1538.6904761904764</c:v>
                </c:pt>
                <c:pt idx="6">
                  <c:v>1662.5</c:v>
                </c:pt>
                <c:pt idx="7">
                  <c:v>1730.3571428571427</c:v>
                </c:pt>
                <c:pt idx="8">
                  <c:v>1695.8333333333333</c:v>
                </c:pt>
                <c:pt idx="9">
                  <c:v>1762.5000000000002</c:v>
                </c:pt>
                <c:pt idx="10">
                  <c:v>1388.0952380952381</c:v>
                </c:pt>
                <c:pt idx="11">
                  <c:v>1520.2380952380952</c:v>
                </c:pt>
                <c:pt idx="12">
                  <c:v>1644.6428571428573</c:v>
                </c:pt>
                <c:pt idx="13">
                  <c:v>1484.5238095238096</c:v>
                </c:pt>
                <c:pt idx="14">
                  <c:v>1644.6428571428573</c:v>
                </c:pt>
                <c:pt idx="15">
                  <c:v>1552.3809523809525</c:v>
                </c:pt>
                <c:pt idx="16">
                  <c:v>2302.3809523809527</c:v>
                </c:pt>
                <c:pt idx="17">
                  <c:v>2171.4285714285716</c:v>
                </c:pt>
                <c:pt idx="18">
                  <c:v>2274.4047619047619</c:v>
                </c:pt>
                <c:pt idx="19">
                  <c:v>2301.7857142857142</c:v>
                </c:pt>
                <c:pt idx="20">
                  <c:v>2078.5714285714284</c:v>
                </c:pt>
                <c:pt idx="21">
                  <c:v>2031.5476190476193</c:v>
                </c:pt>
                <c:pt idx="22">
                  <c:v>1741.0714285714287</c:v>
                </c:pt>
                <c:pt idx="23">
                  <c:v>1726.1904761904764</c:v>
                </c:pt>
                <c:pt idx="24">
                  <c:v>1600.5952380952381</c:v>
                </c:pt>
                <c:pt idx="25">
                  <c:v>1558.3333333333333</c:v>
                </c:pt>
                <c:pt idx="26">
                  <c:v>1217.8571428571427</c:v>
                </c:pt>
                <c:pt idx="27">
                  <c:v>1670.8333333333333</c:v>
                </c:pt>
                <c:pt idx="28">
                  <c:v>1467.8571428571427</c:v>
                </c:pt>
                <c:pt idx="29">
                  <c:v>1230.3571428571427</c:v>
                </c:pt>
                <c:pt idx="30">
                  <c:v>1152.3809523809523</c:v>
                </c:pt>
                <c:pt idx="31">
                  <c:v>1557.7380952380952</c:v>
                </c:pt>
                <c:pt idx="32">
                  <c:v>1385.1190476190475</c:v>
                </c:pt>
                <c:pt idx="33">
                  <c:v>1632.7380952380952</c:v>
                </c:pt>
                <c:pt idx="34">
                  <c:v>1271.4285714285713</c:v>
                </c:pt>
                <c:pt idx="35">
                  <c:v>1384.5238095238094</c:v>
                </c:pt>
                <c:pt idx="36">
                  <c:v>858.92857142857144</c:v>
                </c:pt>
                <c:pt idx="37">
                  <c:v>1361.9047619047619</c:v>
                </c:pt>
                <c:pt idx="38">
                  <c:v>1102.9761904761906</c:v>
                </c:pt>
                <c:pt idx="39">
                  <c:v>855.35714285714278</c:v>
                </c:pt>
                <c:pt idx="40">
                  <c:v>988.69047619047615</c:v>
                </c:pt>
                <c:pt idx="41">
                  <c:v>1205.952380952381</c:v>
                </c:pt>
                <c:pt idx="42">
                  <c:v>1152.3809523809523</c:v>
                </c:pt>
                <c:pt idx="43">
                  <c:v>1170.8333333333333</c:v>
                </c:pt>
                <c:pt idx="44">
                  <c:v>1319.047619047619</c:v>
                </c:pt>
                <c:pt idx="45">
                  <c:v>1769.047619047619</c:v>
                </c:pt>
                <c:pt idx="46">
                  <c:v>1444.047619047619</c:v>
                </c:pt>
                <c:pt idx="47">
                  <c:v>1435.7142857142858</c:v>
                </c:pt>
                <c:pt idx="48">
                  <c:v>1377.3809523809523</c:v>
                </c:pt>
                <c:pt idx="49">
                  <c:v>1445.8333333333333</c:v>
                </c:pt>
                <c:pt idx="50">
                  <c:v>1224.4047619047617</c:v>
                </c:pt>
                <c:pt idx="51">
                  <c:v>925.59523809523819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4-430E-AD19-5960878AF5B0}"/>
            </c:ext>
          </c:extLst>
        </c:ser>
        <c:ser>
          <c:idx val="5"/>
          <c:order val="5"/>
          <c:tx>
            <c:v>Tuulivoima</c:v>
          </c:tx>
          <c:spPr>
            <a:solidFill>
              <a:srgbClr val="4EADBB">
                <a:lumMod val="75000"/>
              </a:srgbClr>
            </a:solidFill>
            <a:ln w="12700">
              <a:noFill/>
            </a:ln>
            <a:effectLst/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viikkotehot!$L$2:$L$53</c:f>
              <c:numCache>
                <c:formatCode>0</c:formatCode>
                <c:ptCount val="52"/>
                <c:pt idx="0">
                  <c:v>1005.3571428571429</c:v>
                </c:pt>
                <c:pt idx="1">
                  <c:v>2189.2857142857147</c:v>
                </c:pt>
                <c:pt idx="2">
                  <c:v>2291.6666666666665</c:v>
                </c:pt>
                <c:pt idx="3">
                  <c:v>1548.2142857142858</c:v>
                </c:pt>
                <c:pt idx="4">
                  <c:v>1376.7857142857142</c:v>
                </c:pt>
                <c:pt idx="5">
                  <c:v>1732.7380952380954</c:v>
                </c:pt>
                <c:pt idx="6">
                  <c:v>1341.6666666666667</c:v>
                </c:pt>
                <c:pt idx="7">
                  <c:v>1645.8333333333333</c:v>
                </c:pt>
                <c:pt idx="8">
                  <c:v>1784.5238095238096</c:v>
                </c:pt>
                <c:pt idx="9">
                  <c:v>967.26190476190482</c:v>
                </c:pt>
                <c:pt idx="10">
                  <c:v>1927.3809523809525</c:v>
                </c:pt>
                <c:pt idx="11">
                  <c:v>1774.4047619047619</c:v>
                </c:pt>
                <c:pt idx="12">
                  <c:v>1174.4047619047619</c:v>
                </c:pt>
                <c:pt idx="13">
                  <c:v>1587.5</c:v>
                </c:pt>
                <c:pt idx="14">
                  <c:v>703.57142857142867</c:v>
                </c:pt>
                <c:pt idx="15">
                  <c:v>516.66666666666663</c:v>
                </c:pt>
                <c:pt idx="16">
                  <c:v>1008.9285714285714</c:v>
                </c:pt>
                <c:pt idx="17">
                  <c:v>1803.5714285714287</c:v>
                </c:pt>
                <c:pt idx="18">
                  <c:v>1418.452380952381</c:v>
                </c:pt>
                <c:pt idx="19">
                  <c:v>1022.6190476190477</c:v>
                </c:pt>
                <c:pt idx="20">
                  <c:v>583.92857142857133</c:v>
                </c:pt>
                <c:pt idx="21">
                  <c:v>1208.9285714285713</c:v>
                </c:pt>
                <c:pt idx="22">
                  <c:v>820.83333333333337</c:v>
                </c:pt>
                <c:pt idx="23">
                  <c:v>1040.4761904761906</c:v>
                </c:pt>
                <c:pt idx="24">
                  <c:v>714.28571428571433</c:v>
                </c:pt>
                <c:pt idx="25">
                  <c:v>825.59523809523807</c:v>
                </c:pt>
                <c:pt idx="26">
                  <c:v>813.09523809523807</c:v>
                </c:pt>
                <c:pt idx="27">
                  <c:v>498.8095238095238</c:v>
                </c:pt>
                <c:pt idx="28">
                  <c:v>636.30952380952385</c:v>
                </c:pt>
                <c:pt idx="29">
                  <c:v>1144.6428571428573</c:v>
                </c:pt>
                <c:pt idx="30">
                  <c:v>1689.8809523809521</c:v>
                </c:pt>
                <c:pt idx="31">
                  <c:v>1183.3333333333333</c:v>
                </c:pt>
                <c:pt idx="32">
                  <c:v>1664.2857142857144</c:v>
                </c:pt>
                <c:pt idx="33">
                  <c:v>789.88095238095229</c:v>
                </c:pt>
                <c:pt idx="34">
                  <c:v>1425</c:v>
                </c:pt>
                <c:pt idx="35">
                  <c:v>805.35714285714289</c:v>
                </c:pt>
                <c:pt idx="36">
                  <c:v>1371.4285714285713</c:v>
                </c:pt>
                <c:pt idx="37">
                  <c:v>1256.547619047619</c:v>
                </c:pt>
                <c:pt idx="38">
                  <c:v>855.35714285714278</c:v>
                </c:pt>
                <c:pt idx="39">
                  <c:v>2358.9285714285716</c:v>
                </c:pt>
                <c:pt idx="40">
                  <c:v>2569.0476190476193</c:v>
                </c:pt>
                <c:pt idx="41">
                  <c:v>1540.4761904761906</c:v>
                </c:pt>
                <c:pt idx="42">
                  <c:v>1711.9047619047619</c:v>
                </c:pt>
                <c:pt idx="43">
                  <c:v>1467.2619047619046</c:v>
                </c:pt>
                <c:pt idx="44">
                  <c:v>1523.8095238095236</c:v>
                </c:pt>
                <c:pt idx="45">
                  <c:v>414.28571428571428</c:v>
                </c:pt>
                <c:pt idx="46">
                  <c:v>400.59523809523807</c:v>
                </c:pt>
                <c:pt idx="47">
                  <c:v>268.45238095238096</c:v>
                </c:pt>
                <c:pt idx="48">
                  <c:v>1491.6666666666667</c:v>
                </c:pt>
                <c:pt idx="49">
                  <c:v>2294.0476190476188</c:v>
                </c:pt>
                <c:pt idx="50">
                  <c:v>1855.952380952381</c:v>
                </c:pt>
                <c:pt idx="51">
                  <c:v>2680.9523809523807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C4-430E-AD19-5960878AF5B0}"/>
            </c:ext>
          </c:extLst>
        </c:ser>
        <c:ser>
          <c:idx val="7"/>
          <c:order val="6"/>
          <c:tx>
            <c:v>Aurinkovoima</c:v>
          </c:tx>
          <c:spPr>
            <a:solidFill>
              <a:srgbClr val="FFFF00"/>
            </a:solidFill>
            <a:ln w="25400">
              <a:noFill/>
            </a:ln>
          </c:spPr>
          <c:val>
            <c:numRef>
              <c:f>viikkotehot!$M$2:$M$53</c:f>
              <c:numCache>
                <c:formatCode>0</c:formatCode>
                <c:ptCount val="52"/>
                <c:pt idx="0">
                  <c:v>1.1904761904761907</c:v>
                </c:pt>
                <c:pt idx="1">
                  <c:v>2.9761904761904758</c:v>
                </c:pt>
                <c:pt idx="2">
                  <c:v>2.9761904761904758</c:v>
                </c:pt>
                <c:pt idx="3">
                  <c:v>3.5714285714285712</c:v>
                </c:pt>
                <c:pt idx="4">
                  <c:v>4.166666666666667</c:v>
                </c:pt>
                <c:pt idx="5">
                  <c:v>7.7380952380952381</c:v>
                </c:pt>
                <c:pt idx="6">
                  <c:v>7.1428571428571423</c:v>
                </c:pt>
                <c:pt idx="7">
                  <c:v>13.690476190476188</c:v>
                </c:pt>
                <c:pt idx="8">
                  <c:v>27.380952380952376</c:v>
                </c:pt>
                <c:pt idx="9">
                  <c:v>25.595238095238095</c:v>
                </c:pt>
                <c:pt idx="10">
                  <c:v>44.642857142857146</c:v>
                </c:pt>
                <c:pt idx="11">
                  <c:v>38.69047619047619</c:v>
                </c:pt>
                <c:pt idx="12">
                  <c:v>41.666666666666664</c:v>
                </c:pt>
                <c:pt idx="13">
                  <c:v>41.071428571428569</c:v>
                </c:pt>
                <c:pt idx="14">
                  <c:v>54.761904761904752</c:v>
                </c:pt>
                <c:pt idx="15">
                  <c:v>76.785714285714292</c:v>
                </c:pt>
                <c:pt idx="16">
                  <c:v>66.666666666666671</c:v>
                </c:pt>
                <c:pt idx="17">
                  <c:v>69.047619047619051</c:v>
                </c:pt>
                <c:pt idx="18">
                  <c:v>79.761904761904773</c:v>
                </c:pt>
                <c:pt idx="19">
                  <c:v>102.38095238095238</c:v>
                </c:pt>
                <c:pt idx="20">
                  <c:v>88.69047619047619</c:v>
                </c:pt>
                <c:pt idx="21">
                  <c:v>80.952380952380963</c:v>
                </c:pt>
                <c:pt idx="22">
                  <c:v>113.6904761904762</c:v>
                </c:pt>
                <c:pt idx="23">
                  <c:v>100.59523809523809</c:v>
                </c:pt>
                <c:pt idx="24">
                  <c:v>106.54761904761904</c:v>
                </c:pt>
                <c:pt idx="25">
                  <c:v>115.47619047619047</c:v>
                </c:pt>
                <c:pt idx="26">
                  <c:v>98.809523809523824</c:v>
                </c:pt>
                <c:pt idx="27">
                  <c:v>80.357142857142861</c:v>
                </c:pt>
                <c:pt idx="28">
                  <c:v>93.452380952380949</c:v>
                </c:pt>
                <c:pt idx="29">
                  <c:v>73.214285714285722</c:v>
                </c:pt>
                <c:pt idx="30">
                  <c:v>82.142857142857139</c:v>
                </c:pt>
                <c:pt idx="31">
                  <c:v>88.095238095238102</c:v>
                </c:pt>
                <c:pt idx="32">
                  <c:v>73.214285714285722</c:v>
                </c:pt>
                <c:pt idx="33">
                  <c:v>60.714285714285708</c:v>
                </c:pt>
                <c:pt idx="34">
                  <c:v>55.357142857142861</c:v>
                </c:pt>
                <c:pt idx="35">
                  <c:v>51.785714285714285</c:v>
                </c:pt>
                <c:pt idx="36">
                  <c:v>32.738095238095241</c:v>
                </c:pt>
                <c:pt idx="37">
                  <c:v>36.904761904761905</c:v>
                </c:pt>
                <c:pt idx="38">
                  <c:v>26.19047619047619</c:v>
                </c:pt>
                <c:pt idx="39">
                  <c:v>21.428571428571427</c:v>
                </c:pt>
                <c:pt idx="40">
                  <c:v>17.261904761904763</c:v>
                </c:pt>
                <c:pt idx="41">
                  <c:v>17.261904761904763</c:v>
                </c:pt>
                <c:pt idx="42">
                  <c:v>9.5238095238095255</c:v>
                </c:pt>
                <c:pt idx="43">
                  <c:v>7.1428571428571423</c:v>
                </c:pt>
                <c:pt idx="44">
                  <c:v>5.3571428571428568</c:v>
                </c:pt>
                <c:pt idx="45">
                  <c:v>3.5714285714285712</c:v>
                </c:pt>
                <c:pt idx="46">
                  <c:v>1.7857142857142856</c:v>
                </c:pt>
                <c:pt idx="47">
                  <c:v>1.1904761904761907</c:v>
                </c:pt>
                <c:pt idx="48">
                  <c:v>1.7857142857142856</c:v>
                </c:pt>
                <c:pt idx="49">
                  <c:v>1.7857142857142856</c:v>
                </c:pt>
                <c:pt idx="50">
                  <c:v>1.7857142857142856</c:v>
                </c:pt>
                <c:pt idx="51">
                  <c:v>1.7857142857142856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C4-430E-AD19-5960878AF5B0}"/>
            </c:ext>
          </c:extLst>
        </c:ser>
        <c:ser>
          <c:idx val="6"/>
          <c:order val="7"/>
          <c:tx>
            <c:v>Nettotuonti</c:v>
          </c:tx>
          <c:spPr>
            <a:solidFill>
              <a:srgbClr val="B21C5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viikkotehot!$AK$2:$AK$53</c:f>
              <c:numCache>
                <c:formatCode>0</c:formatCode>
                <c:ptCount val="52"/>
                <c:pt idx="0">
                  <c:v>2935.1190476190477</c:v>
                </c:pt>
                <c:pt idx="1">
                  <c:v>2210.1190476190477</c:v>
                </c:pt>
                <c:pt idx="2">
                  <c:v>1920.2380952380952</c:v>
                </c:pt>
                <c:pt idx="3">
                  <c:v>2348.2142857142858</c:v>
                </c:pt>
                <c:pt idx="4">
                  <c:v>2450.5952380952385</c:v>
                </c:pt>
                <c:pt idx="5">
                  <c:v>2098.8095238095234</c:v>
                </c:pt>
                <c:pt idx="6">
                  <c:v>2300</c:v>
                </c:pt>
                <c:pt idx="7">
                  <c:v>2083.3333333333335</c:v>
                </c:pt>
                <c:pt idx="8">
                  <c:v>1441.666666666667</c:v>
                </c:pt>
                <c:pt idx="9">
                  <c:v>2039.8809523809525</c:v>
                </c:pt>
                <c:pt idx="10">
                  <c:v>1189.8809523809523</c:v>
                </c:pt>
                <c:pt idx="11">
                  <c:v>1367.2619047619044</c:v>
                </c:pt>
                <c:pt idx="12">
                  <c:v>1523.2142857142858</c:v>
                </c:pt>
                <c:pt idx="13">
                  <c:v>1599.4047619047617</c:v>
                </c:pt>
                <c:pt idx="14">
                  <c:v>1103.5714285714287</c:v>
                </c:pt>
                <c:pt idx="15">
                  <c:v>1089.8809523809521</c:v>
                </c:pt>
                <c:pt idx="16">
                  <c:v>1488.6904761904761</c:v>
                </c:pt>
                <c:pt idx="17">
                  <c:v>476.78571428571428</c:v>
                </c:pt>
                <c:pt idx="18">
                  <c:v>1165.4761904761906</c:v>
                </c:pt>
                <c:pt idx="19">
                  <c:v>1126.785714285714</c:v>
                </c:pt>
                <c:pt idx="20">
                  <c:v>1899.4047619047617</c:v>
                </c:pt>
                <c:pt idx="21">
                  <c:v>1384.5238095238096</c:v>
                </c:pt>
                <c:pt idx="22">
                  <c:v>1716.0714285714282</c:v>
                </c:pt>
                <c:pt idx="23">
                  <c:v>1183.3333333333333</c:v>
                </c:pt>
                <c:pt idx="24">
                  <c:v>1327.3809523809527</c:v>
                </c:pt>
                <c:pt idx="25">
                  <c:v>1592.2619047619046</c:v>
                </c:pt>
                <c:pt idx="26">
                  <c:v>1680.9523809523807</c:v>
                </c:pt>
                <c:pt idx="27">
                  <c:v>2245.2380952380959</c:v>
                </c:pt>
                <c:pt idx="28">
                  <c:v>1666.0714285714284</c:v>
                </c:pt>
                <c:pt idx="29">
                  <c:v>1376.7857142857142</c:v>
                </c:pt>
                <c:pt idx="30">
                  <c:v>1125.5952380952381</c:v>
                </c:pt>
                <c:pt idx="31">
                  <c:v>1244.047619047619</c:v>
                </c:pt>
                <c:pt idx="32">
                  <c:v>1372.0238095238096</c:v>
                </c:pt>
                <c:pt idx="33">
                  <c:v>1648.8095238095236</c:v>
                </c:pt>
                <c:pt idx="34">
                  <c:v>869.04761904761915</c:v>
                </c:pt>
                <c:pt idx="35">
                  <c:v>835.71428571428567</c:v>
                </c:pt>
                <c:pt idx="36">
                  <c:v>541.66666666666652</c:v>
                </c:pt>
                <c:pt idx="37">
                  <c:v>414.88095238095246</c:v>
                </c:pt>
                <c:pt idx="38">
                  <c:v>732.73809523809541</c:v>
                </c:pt>
                <c:pt idx="39">
                  <c:v>17.857142857142858</c:v>
                </c:pt>
                <c:pt idx="40">
                  <c:v>518.45238095238074</c:v>
                </c:pt>
                <c:pt idx="41">
                  <c:v>1211.9047619047619</c:v>
                </c:pt>
                <c:pt idx="42">
                  <c:v>1313.0952380952383</c:v>
                </c:pt>
                <c:pt idx="43">
                  <c:v>1573.2142857142856</c:v>
                </c:pt>
                <c:pt idx="44">
                  <c:v>1232.7380952380952</c:v>
                </c:pt>
                <c:pt idx="45">
                  <c:v>2130.9523809523803</c:v>
                </c:pt>
                <c:pt idx="46">
                  <c:v>2263.6904761904761</c:v>
                </c:pt>
                <c:pt idx="47">
                  <c:v>1944.6428571428571</c:v>
                </c:pt>
                <c:pt idx="48">
                  <c:v>857.73809523809518</c:v>
                </c:pt>
                <c:pt idx="49">
                  <c:v>527.97619047619071</c:v>
                </c:pt>
                <c:pt idx="50">
                  <c:v>854.16666666666663</c:v>
                </c:pt>
                <c:pt idx="51">
                  <c:v>259.52380952380963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C4-430E-AD19-5960878AF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298040"/>
        <c:axId val="1"/>
      </c:areaChart>
      <c:catAx>
        <c:axId val="104829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9.4451003541912628E-3"/>
              <c:y val="2.8205492349528453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4829804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6122508477971593E-2"/>
          <c:y val="0.8471248297487286"/>
          <c:w val="0.80491829667892456"/>
          <c:h val="7.861221562801956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Suomen vuotuiset sähkön spot-hinnat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'Suomi 10v hinnat'!$A$2:$A$11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'Suomi 10v hinnat'!$B$2:$B$11</c:f>
              <c:numCache>
                <c:formatCode>General</c:formatCode>
                <c:ptCount val="10"/>
                <c:pt idx="0">
                  <c:v>41.16</c:v>
                </c:pt>
                <c:pt idx="1">
                  <c:v>36.020000000000003</c:v>
                </c:pt>
                <c:pt idx="2">
                  <c:v>29.66</c:v>
                </c:pt>
                <c:pt idx="3">
                  <c:v>32.450000000000003</c:v>
                </c:pt>
                <c:pt idx="4">
                  <c:v>33.19</c:v>
                </c:pt>
                <c:pt idx="5">
                  <c:v>46.8</c:v>
                </c:pt>
                <c:pt idx="6">
                  <c:v>44.04</c:v>
                </c:pt>
                <c:pt idx="7">
                  <c:v>28.02</c:v>
                </c:pt>
                <c:pt idx="8">
                  <c:v>72.34</c:v>
                </c:pt>
                <c:pt idx="9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9-4EE8-B779-0F97E29C0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877271"/>
        <c:axId val="389009335"/>
      </c:barChart>
      <c:catAx>
        <c:axId val="1523877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09335"/>
        <c:crosses val="autoZero"/>
        <c:auto val="1"/>
        <c:lblAlgn val="ctr"/>
        <c:lblOffset val="100"/>
        <c:noMultiLvlLbl val="0"/>
      </c:catAx>
      <c:valAx>
        <c:axId val="389009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77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Sähkön spot-hinnat 2022 keskimäärin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E0-43EA-AE99-FEA8317197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0-43EA-AE99-FEA8317197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E0-43EA-AE99-FEA8317197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585-4ED5-882F-9145BD7FCCC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E0-43EA-AE99-FEA8317197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E0-43EA-AE99-FEA8317197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E0-43EA-AE99-FEA8317197B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E0-43EA-AE99-FEA8317197B5}"/>
              </c:ext>
            </c:extLst>
          </c:dPt>
          <c:cat>
            <c:strRef>
              <c:f>Pylväsdiagrammi!$B$3:$B$14</c:f>
              <c:strCache>
                <c:ptCount val="8"/>
                <c:pt idx="0">
                  <c:v>Suomi</c:v>
                </c:pt>
                <c:pt idx="1">
                  <c:v>Pohjois-Ruotsi</c:v>
                </c:pt>
                <c:pt idx="2">
                  <c:v>Tukholma</c:v>
                </c:pt>
                <c:pt idx="3">
                  <c:v>Oslo</c:v>
                </c:pt>
                <c:pt idx="4">
                  <c:v>Kööpenhamina</c:v>
                </c:pt>
                <c:pt idx="5">
                  <c:v>Saksa</c:v>
                </c:pt>
                <c:pt idx="6">
                  <c:v>Ranska</c:v>
                </c:pt>
                <c:pt idx="7">
                  <c:v>Viro</c:v>
                </c:pt>
              </c:strCache>
            </c:strRef>
          </c:cat>
          <c:val>
            <c:numRef>
              <c:f>Pylväsdiagrammi!$C$3:$C$10</c:f>
              <c:numCache>
                <c:formatCode>General</c:formatCode>
                <c:ptCount val="8"/>
                <c:pt idx="0">
                  <c:v>154</c:v>
                </c:pt>
                <c:pt idx="1">
                  <c:v>59</c:v>
                </c:pt>
                <c:pt idx="2">
                  <c:v>128.80000000000001</c:v>
                </c:pt>
                <c:pt idx="3">
                  <c:v>193</c:v>
                </c:pt>
                <c:pt idx="4">
                  <c:v>212</c:v>
                </c:pt>
                <c:pt idx="5">
                  <c:v>236</c:v>
                </c:pt>
                <c:pt idx="6">
                  <c:v>277</c:v>
                </c:pt>
                <c:pt idx="7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E0-43EA-AE99-FEA831719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430520"/>
        <c:axId val="899436752"/>
      </c:barChart>
      <c:catAx>
        <c:axId val="89943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36752"/>
        <c:crosses val="autoZero"/>
        <c:auto val="1"/>
        <c:lblAlgn val="ctr"/>
        <c:lblOffset val="100"/>
        <c:noMultiLvlLbl val="0"/>
      </c:catAx>
      <c:valAx>
        <c:axId val="8994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3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Sähkön kulutuksen muutokset kuukausittain verrattuna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Teollisuus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Taul1!$GL$38:$GW$38</c:f>
              <c:numCache>
                <c:formatCode>0.0\ %</c:formatCode>
                <c:ptCount val="12"/>
                <c:pt idx="0">
                  <c:v>-2.9894518572473376E-2</c:v>
                </c:pt>
                <c:pt idx="1">
                  <c:v>-3.5489365900628712E-2</c:v>
                </c:pt>
                <c:pt idx="2">
                  <c:v>-4.4285137336467051E-2</c:v>
                </c:pt>
                <c:pt idx="3">
                  <c:v>-2.3583843823235473E-2</c:v>
                </c:pt>
                <c:pt idx="4">
                  <c:v>-1.0765582687020129E-2</c:v>
                </c:pt>
                <c:pt idx="5">
                  <c:v>1.4513235530333659E-3</c:v>
                </c:pt>
                <c:pt idx="6">
                  <c:v>-1.9972481580081001E-2</c:v>
                </c:pt>
                <c:pt idx="7">
                  <c:v>-7.7000860315485189E-4</c:v>
                </c:pt>
                <c:pt idx="8">
                  <c:v>-1.9650927578990472E-2</c:v>
                </c:pt>
                <c:pt idx="9">
                  <c:v>-2.90681008778041E-2</c:v>
                </c:pt>
                <c:pt idx="10">
                  <c:v>-3.0470986153674821E-2</c:v>
                </c:pt>
                <c:pt idx="11">
                  <c:v>-3.022063319776537E-2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1-403B-95B3-60A465A0B198}"/>
            </c:ext>
          </c:extLst>
        </c:ser>
        <c:ser>
          <c:idx val="1"/>
          <c:order val="1"/>
          <c:tx>
            <c:v>Muu kulutus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Taul1!$GL$39:$GW$39</c:f>
              <c:numCache>
                <c:formatCode>0.0\ %</c:formatCode>
                <c:ptCount val="12"/>
                <c:pt idx="0">
                  <c:v>-6.4436930036547123E-3</c:v>
                </c:pt>
                <c:pt idx="1">
                  <c:v>-7.1142323473584984E-2</c:v>
                </c:pt>
                <c:pt idx="2">
                  <c:v>-2.4942929905480395E-2</c:v>
                </c:pt>
                <c:pt idx="3">
                  <c:v>9.1971339949664353E-3</c:v>
                </c:pt>
                <c:pt idx="4">
                  <c:v>-2.8229284889140231E-3</c:v>
                </c:pt>
                <c:pt idx="5">
                  <c:v>7.7811140043474525E-3</c:v>
                </c:pt>
                <c:pt idx="6">
                  <c:v>-9.7700415829069728E-3</c:v>
                </c:pt>
                <c:pt idx="7">
                  <c:v>-2.6282366942787325E-2</c:v>
                </c:pt>
                <c:pt idx="8">
                  <c:v>-5.2811884918045657E-2</c:v>
                </c:pt>
                <c:pt idx="9">
                  <c:v>-4.3313380144520547E-2</c:v>
                </c:pt>
                <c:pt idx="10">
                  <c:v>-5.947002392536143E-2</c:v>
                </c:pt>
                <c:pt idx="11">
                  <c:v>-0.130021925490547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1-403B-95B3-60A465A0B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611728"/>
        <c:axId val="1094608120"/>
      </c:barChart>
      <c:catAx>
        <c:axId val="10946117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8120"/>
        <c:crosses val="autoZero"/>
        <c:auto val="1"/>
        <c:lblAlgn val="ctr"/>
        <c:lblOffset val="100"/>
        <c:noMultiLvlLbl val="0"/>
      </c:catAx>
      <c:valAx>
        <c:axId val="109460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/>
                  <a:t>Muutos</a:t>
                </a:r>
                <a:r>
                  <a:rPr lang="en-US" sz="1200" dirty="0"/>
                  <a:t>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Sähkön spot-hinnat 2020-2022</a:t>
            </a:r>
          </a:p>
        </c:rich>
      </c:tx>
      <c:layout>
        <c:manualLayout>
          <c:xMode val="edge"/>
          <c:yMode val="edge"/>
          <c:x val="0.36524776786279906"/>
          <c:y val="1.6985138004246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Suomi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hinnoille'!$B$3:$B$38</c:f>
              <c:numCache>
                <c:formatCode>General</c:formatCode>
                <c:ptCount val="36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4-47EE-8086-F4DB57F75936}"/>
            </c:ext>
          </c:extLst>
        </c:ser>
        <c:ser>
          <c:idx val="1"/>
          <c:order val="1"/>
          <c:tx>
            <c:v>Tukholma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hinnoille'!$C$3:$C$38</c:f>
              <c:numCache>
                <c:formatCode>General</c:formatCode>
                <c:ptCount val="36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111.9</c:v>
                </c:pt>
                <c:pt idx="35">
                  <c:v>245.8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A4-47EE-8086-F4DB57F75936}"/>
            </c:ext>
          </c:extLst>
        </c:ser>
        <c:ser>
          <c:idx val="2"/>
          <c:order val="2"/>
          <c:tx>
            <c:v>Ranska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hinnoille'!$D$3:$D$38</c:f>
              <c:numCache>
                <c:formatCode>General</c:formatCode>
                <c:ptCount val="36"/>
                <c:pt idx="0">
                  <c:v>38.01</c:v>
                </c:pt>
                <c:pt idx="1">
                  <c:v>26.25</c:v>
                </c:pt>
                <c:pt idx="2">
                  <c:v>23.83</c:v>
                </c:pt>
                <c:pt idx="3">
                  <c:v>13.45</c:v>
                </c:pt>
                <c:pt idx="4">
                  <c:v>14.86</c:v>
                </c:pt>
                <c:pt idx="5">
                  <c:v>25.79</c:v>
                </c:pt>
                <c:pt idx="6">
                  <c:v>33.409999999999997</c:v>
                </c:pt>
                <c:pt idx="7">
                  <c:v>36.75</c:v>
                </c:pt>
                <c:pt idx="8">
                  <c:v>47.2</c:v>
                </c:pt>
                <c:pt idx="9">
                  <c:v>37.89</c:v>
                </c:pt>
                <c:pt idx="10">
                  <c:v>40.11</c:v>
                </c:pt>
                <c:pt idx="11">
                  <c:v>48.42</c:v>
                </c:pt>
                <c:pt idx="12">
                  <c:v>59.48</c:v>
                </c:pt>
                <c:pt idx="13">
                  <c:v>49.01</c:v>
                </c:pt>
                <c:pt idx="14">
                  <c:v>50.22</c:v>
                </c:pt>
                <c:pt idx="15">
                  <c:v>63.1</c:v>
                </c:pt>
                <c:pt idx="16">
                  <c:v>55.28</c:v>
                </c:pt>
                <c:pt idx="17">
                  <c:v>73.510000000000005</c:v>
                </c:pt>
                <c:pt idx="18">
                  <c:v>78.37</c:v>
                </c:pt>
                <c:pt idx="19">
                  <c:v>77.3</c:v>
                </c:pt>
                <c:pt idx="20">
                  <c:v>135.31</c:v>
                </c:pt>
                <c:pt idx="21">
                  <c:v>172.45</c:v>
                </c:pt>
                <c:pt idx="22">
                  <c:v>217.06</c:v>
                </c:pt>
                <c:pt idx="23">
                  <c:v>274.67</c:v>
                </c:pt>
                <c:pt idx="24">
                  <c:v>211.42</c:v>
                </c:pt>
                <c:pt idx="25">
                  <c:v>185.55</c:v>
                </c:pt>
                <c:pt idx="26">
                  <c:v>295.2</c:v>
                </c:pt>
                <c:pt idx="27">
                  <c:v>233.1</c:v>
                </c:pt>
                <c:pt idx="28">
                  <c:v>197.43</c:v>
                </c:pt>
                <c:pt idx="29">
                  <c:v>248.4</c:v>
                </c:pt>
                <c:pt idx="30">
                  <c:v>400.87</c:v>
                </c:pt>
                <c:pt idx="31">
                  <c:v>492.49</c:v>
                </c:pt>
                <c:pt idx="32">
                  <c:v>394.7</c:v>
                </c:pt>
                <c:pt idx="33">
                  <c:v>178.88</c:v>
                </c:pt>
                <c:pt idx="34">
                  <c:v>191.88</c:v>
                </c:pt>
                <c:pt idx="35">
                  <c:v>270.89999999999998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A4-47EE-8086-F4DB57F75936}"/>
            </c:ext>
          </c:extLst>
        </c:ser>
        <c:ser>
          <c:idx val="3"/>
          <c:order val="3"/>
          <c:tx>
            <c:v>Saksa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hinnoille'!$E$3:$E$38</c:f>
              <c:numCache>
                <c:formatCode>General</c:formatCode>
                <c:ptCount val="36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A4-47EE-8086-F4DB57F75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961680"/>
        <c:axId val="2134960696"/>
      </c:lineChart>
      <c:catAx>
        <c:axId val="21349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60696"/>
        <c:crosses val="autoZero"/>
        <c:auto val="1"/>
        <c:lblAlgn val="ctr"/>
        <c:lblOffset val="100"/>
        <c:tickLblSkip val="2"/>
        <c:noMultiLvlLbl val="0"/>
      </c:catAx>
      <c:valAx>
        <c:axId val="213496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Suomen ja Saksan sähkön spot-hinta</a:t>
            </a:r>
            <a:r>
              <a:rPr lang="en-US" baseline="0"/>
              <a:t> sekä kaasun kuukausituotteiden hinta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Kaasu!$B$31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Kaasu!$B$32:$B$55</c:f>
              <c:numCache>
                <c:formatCode>0.0</c:formatCode>
                <c:ptCount val="24"/>
                <c:pt idx="0">
                  <c:v>51.22</c:v>
                </c:pt>
                <c:pt idx="1">
                  <c:v>57.13</c:v>
                </c:pt>
                <c:pt idx="2">
                  <c:v>38.35</c:v>
                </c:pt>
                <c:pt idx="3">
                  <c:v>36.76</c:v>
                </c:pt>
                <c:pt idx="4">
                  <c:v>45.94</c:v>
                </c:pt>
                <c:pt idx="5">
                  <c:v>56.16</c:v>
                </c:pt>
                <c:pt idx="6">
                  <c:v>78.760000000000005</c:v>
                </c:pt>
                <c:pt idx="7">
                  <c:v>68.2</c:v>
                </c:pt>
                <c:pt idx="8">
                  <c:v>89.27</c:v>
                </c:pt>
                <c:pt idx="9">
                  <c:v>64.84</c:v>
                </c:pt>
                <c:pt idx="10">
                  <c:v>85.9</c:v>
                </c:pt>
                <c:pt idx="11">
                  <c:v>193.38</c:v>
                </c:pt>
                <c:pt idx="12">
                  <c:v>106.71</c:v>
                </c:pt>
                <c:pt idx="13">
                  <c:v>81.040000000000006</c:v>
                </c:pt>
                <c:pt idx="14">
                  <c:v>86.48</c:v>
                </c:pt>
                <c:pt idx="15">
                  <c:v>79.36</c:v>
                </c:pt>
                <c:pt idx="16">
                  <c:v>132.66</c:v>
                </c:pt>
                <c:pt idx="17">
                  <c:v>140.1</c:v>
                </c:pt>
                <c:pt idx="18">
                  <c:v>184.13</c:v>
                </c:pt>
                <c:pt idx="19">
                  <c:v>261.49</c:v>
                </c:pt>
                <c:pt idx="20">
                  <c:v>214.98</c:v>
                </c:pt>
                <c:pt idx="21">
                  <c:v>113.48</c:v>
                </c:pt>
                <c:pt idx="22">
                  <c:v>195.35</c:v>
                </c:pt>
                <c:pt idx="2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2-47AB-9BDF-ED2CC238EAF9}"/>
            </c:ext>
          </c:extLst>
        </c:ser>
        <c:ser>
          <c:idx val="1"/>
          <c:order val="1"/>
          <c:tx>
            <c:strRef>
              <c:f>Kaasu!$C$31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Kaasu!$C$32:$C$55</c:f>
              <c:numCache>
                <c:formatCode>0.0</c:formatCode>
                <c:ptCount val="24"/>
                <c:pt idx="0">
                  <c:v>52.81</c:v>
                </c:pt>
                <c:pt idx="1">
                  <c:v>48.7</c:v>
                </c:pt>
                <c:pt idx="2">
                  <c:v>47.16</c:v>
                </c:pt>
                <c:pt idx="3">
                  <c:v>53.61</c:v>
                </c:pt>
                <c:pt idx="4">
                  <c:v>53.35</c:v>
                </c:pt>
                <c:pt idx="5">
                  <c:v>74.08</c:v>
                </c:pt>
                <c:pt idx="6">
                  <c:v>81.37</c:v>
                </c:pt>
                <c:pt idx="7">
                  <c:v>82.7</c:v>
                </c:pt>
                <c:pt idx="8">
                  <c:v>128.37</c:v>
                </c:pt>
                <c:pt idx="9">
                  <c:v>139.49</c:v>
                </c:pt>
                <c:pt idx="10">
                  <c:v>176.15</c:v>
                </c:pt>
                <c:pt idx="11">
                  <c:v>221.06</c:v>
                </c:pt>
                <c:pt idx="12">
                  <c:v>167.73</c:v>
                </c:pt>
                <c:pt idx="13">
                  <c:v>128.80000000000001</c:v>
                </c:pt>
                <c:pt idx="14">
                  <c:v>252.01</c:v>
                </c:pt>
                <c:pt idx="15">
                  <c:v>165.73</c:v>
                </c:pt>
                <c:pt idx="16">
                  <c:v>177.48</c:v>
                </c:pt>
                <c:pt idx="17">
                  <c:v>218.03</c:v>
                </c:pt>
                <c:pt idx="18">
                  <c:v>315</c:v>
                </c:pt>
                <c:pt idx="19">
                  <c:v>465.18</c:v>
                </c:pt>
                <c:pt idx="20">
                  <c:v>346.12</c:v>
                </c:pt>
                <c:pt idx="21">
                  <c:v>152.6</c:v>
                </c:pt>
                <c:pt idx="22">
                  <c:v>173.63</c:v>
                </c:pt>
                <c:pt idx="23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2-47AB-9BDF-ED2CC238E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083888"/>
        <c:axId val="795084872"/>
      </c:lineChart>
      <c:lineChart>
        <c:grouping val="standard"/>
        <c:varyColors val="0"/>
        <c:ser>
          <c:idx val="2"/>
          <c:order val="2"/>
          <c:tx>
            <c:strRef>
              <c:f>Kaasu!$D$31</c:f>
              <c:strCache>
                <c:ptCount val="1"/>
                <c:pt idx="0">
                  <c:v>Kaasu (TTF)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Kaasu!$D$32:$D$55</c:f>
              <c:numCache>
                <c:formatCode>0.0</c:formatCode>
                <c:ptCount val="24"/>
                <c:pt idx="0">
                  <c:v>20.91962600719609</c:v>
                </c:pt>
                <c:pt idx="1">
                  <c:v>17.720146942258214</c:v>
                </c:pt>
                <c:pt idx="2">
                  <c:v>17.997288476945837</c:v>
                </c:pt>
                <c:pt idx="3">
                  <c:v>20.95349225762746</c:v>
                </c:pt>
                <c:pt idx="4">
                  <c:v>25.375229228869294</c:v>
                </c:pt>
                <c:pt idx="5">
                  <c:v>30.390368338290926</c:v>
                </c:pt>
                <c:pt idx="6">
                  <c:v>36.565048893631406</c:v>
                </c:pt>
                <c:pt idx="7">
                  <c:v>45.457344618937768</c:v>
                </c:pt>
                <c:pt idx="8">
                  <c:v>75.08443962496024</c:v>
                </c:pt>
                <c:pt idx="9">
                  <c:v>90.686648669377632</c:v>
                </c:pt>
                <c:pt idx="10">
                  <c:v>84.518865922156493</c:v>
                </c:pt>
                <c:pt idx="11">
                  <c:v>125.91933495696003</c:v>
                </c:pt>
                <c:pt idx="12">
                  <c:v>84.888834336957729</c:v>
                </c:pt>
                <c:pt idx="13">
                  <c:v>106.73108853072556</c:v>
                </c:pt>
                <c:pt idx="14">
                  <c:v>153.82537203386553</c:v>
                </c:pt>
                <c:pt idx="15">
                  <c:v>100.98790484255906</c:v>
                </c:pt>
                <c:pt idx="16">
                  <c:v>94.548187042890589</c:v>
                </c:pt>
                <c:pt idx="17">
                  <c:v>116.49894072541714</c:v>
                </c:pt>
                <c:pt idx="18">
                  <c:v>178.04272096367518</c:v>
                </c:pt>
                <c:pt idx="19">
                  <c:v>266.41343379448864</c:v>
                </c:pt>
                <c:pt idx="20">
                  <c:v>204.17829362552354</c:v>
                </c:pt>
                <c:pt idx="21">
                  <c:v>134.61711547553446</c:v>
                </c:pt>
                <c:pt idx="22">
                  <c:v>119.82210483527408</c:v>
                </c:pt>
                <c:pt idx="23">
                  <c:v>118.36542153974624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2-47AB-9BDF-ED2CC238E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27344"/>
        <c:axId val="785926688"/>
      </c:lineChart>
      <c:dateAx>
        <c:axId val="795083888"/>
        <c:scaling>
          <c:orientation val="minMax"/>
        </c:scaling>
        <c:delete val="0"/>
        <c:axPos val="b"/>
        <c:numFmt formatCode="[$-40B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84872"/>
        <c:crosses val="autoZero"/>
        <c:auto val="1"/>
        <c:lblOffset val="100"/>
        <c:baseTimeUnit val="months"/>
      </c:dateAx>
      <c:valAx>
        <c:axId val="79508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€/MWh (</a:t>
                </a:r>
                <a:r>
                  <a:rPr lang="en-US" sz="1400" err="1"/>
                  <a:t>Sähkö</a:t>
                </a:r>
                <a:r>
                  <a:rPr lang="en-US" sz="14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83888"/>
        <c:crosses val="autoZero"/>
        <c:crossBetween val="between"/>
      </c:valAx>
      <c:valAx>
        <c:axId val="785926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€/MWh</a:t>
                </a:r>
                <a:r>
                  <a:rPr lang="en-US" sz="1400" baseline="0"/>
                  <a:t> (</a:t>
                </a:r>
                <a:r>
                  <a:rPr lang="en-US" sz="1400" baseline="0" err="1"/>
                  <a:t>Kaasu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927344"/>
        <c:crosses val="max"/>
        <c:crossBetween val="between"/>
      </c:valAx>
      <c:dateAx>
        <c:axId val="785927344"/>
        <c:scaling>
          <c:orientation val="minMax"/>
        </c:scaling>
        <c:delete val="1"/>
        <c:axPos val="b"/>
        <c:numFmt formatCode="[$-40B]mmmm\ yyyy;@" sourceLinked="1"/>
        <c:majorTickMark val="out"/>
        <c:minorTickMark val="none"/>
        <c:tickLblPos val="nextTo"/>
        <c:crossAx val="7859266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Sähkön</a:t>
            </a:r>
            <a:r>
              <a:rPr lang="fi-FI" baseline="0"/>
              <a:t> tuotannon muutos tuotantomuodoittain 2022 vs. 2021 </a:t>
            </a:r>
            <a:r>
              <a:rPr lang="fi-FI" sz="1400" b="0" i="0" u="none" strike="noStrike" baseline="0">
                <a:effectLst/>
              </a:rPr>
              <a:t>tammikuu-marraskuu</a:t>
            </a:r>
            <a:endParaRPr lang="fi-FI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'Tuotanto 2021vs2022'!$H$1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2021vs2022'!$H$2:$H$10</c:f>
              <c:numCache>
                <c:formatCode>0</c:formatCode>
                <c:ptCount val="9"/>
                <c:pt idx="1">
                  <c:v>-112.17</c:v>
                </c:pt>
                <c:pt idx="2">
                  <c:v>-176.81</c:v>
                </c:pt>
                <c:pt idx="3">
                  <c:v>-181.66</c:v>
                </c:pt>
                <c:pt idx="4">
                  <c:v>-183.42</c:v>
                </c:pt>
                <c:pt idx="5">
                  <c:v>-172.84</c:v>
                </c:pt>
                <c:pt idx="6">
                  <c:v>-139.11000000000001</c:v>
                </c:pt>
                <c:pt idx="7">
                  <c:v>-101.97000000000001</c:v>
                </c:pt>
                <c:pt idx="8">
                  <c:v>-63.860000000000014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3-45A5-8CDC-EEA321F5E500}"/>
            </c:ext>
          </c:extLst>
        </c:ser>
        <c:ser>
          <c:idx val="1"/>
          <c:order val="1"/>
          <c:tx>
            <c:strRef>
              <c:f>'Tuotanto 2021vs2022'!$I$1</c:f>
              <c:strCache>
                <c:ptCount val="1"/>
                <c:pt idx="0">
                  <c:v>Vähentynyt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93-45A5-8CDC-EEA321F5E5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893-45A5-8CDC-EEA321F5E500}"/>
                </c:ext>
              </c:extLst>
            </c:dLbl>
            <c:dLbl>
              <c:idx val="2"/>
              <c:layout>
                <c:manualLayout>
                  <c:x val="0"/>
                  <c:y val="3.472221359206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93-45A5-8CDC-EEA321F5E500}"/>
                </c:ext>
              </c:extLst>
            </c:dLbl>
            <c:dLbl>
              <c:idx val="3"/>
              <c:layout>
                <c:manualLayout>
                  <c:x val="0"/>
                  <c:y val="3.7878778464075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93-45A5-8CDC-EEA321F5E500}"/>
                </c:ext>
              </c:extLst>
            </c:dLbl>
            <c:dLbl>
              <c:idx val="4"/>
              <c:layout>
                <c:manualLayout>
                  <c:x val="5.8207311669597388E-17"/>
                  <c:y val="2.5252518976050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93-45A5-8CDC-EEA321F5E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2021vs2022'!$I$2:$I$10</c:f>
              <c:numCache>
                <c:formatCode>0</c:formatCode>
                <c:ptCount val="9"/>
                <c:pt idx="0">
                  <c:v>-112.17</c:v>
                </c:pt>
                <c:pt idx="1">
                  <c:v>-64.64</c:v>
                </c:pt>
                <c:pt idx="2">
                  <c:v>-4.8499999999999996</c:v>
                </c:pt>
                <c:pt idx="3">
                  <c:v>-1.76</c:v>
                </c:pt>
                <c:pt idx="4">
                  <c:v>-0.55000000000000004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93-45A5-8CDC-EEA321F5E500}"/>
            </c:ext>
          </c:extLst>
        </c:ser>
        <c:ser>
          <c:idx val="2"/>
          <c:order val="2"/>
          <c:tx>
            <c:strRef>
              <c:f>'Tuotanto 2021vs2022'!$J$1</c:f>
              <c:strCache>
                <c:ptCount val="1"/>
                <c:pt idx="0">
                  <c:v>Kasvanut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893-45A5-8CDC-EEA321F5E5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893-45A5-8CDC-EEA321F5E5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893-45A5-8CDC-EEA321F5E5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893-45A5-8CDC-EEA321F5E5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893-45A5-8CDC-EEA321F5E50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0CB163C-6D10-4519-81F8-5C35B297CC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893-45A5-8CDC-EEA321F5E50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B2CD7AB-E341-4708-9224-6FFC4D4339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893-45A5-8CDC-EEA321F5E50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405F49B-DEC6-41D8-9F30-5A0F4E6771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893-45A5-8CDC-EEA321F5E50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0BCD0CB-08EB-4F85-B3F9-3ADF95803E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893-45A5-8CDC-EEA321F5E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2021vs2022'!$J$2:$J$10</c:f>
              <c:numCache>
                <c:formatCode>General</c:formatCode>
                <c:ptCount val="9"/>
                <c:pt idx="5" formatCode="0">
                  <c:v>-11.13</c:v>
                </c:pt>
                <c:pt idx="6" formatCode="0">
                  <c:v>-33.729999999999997</c:v>
                </c:pt>
                <c:pt idx="7" formatCode="0">
                  <c:v>-37.14</c:v>
                </c:pt>
                <c:pt idx="8" formatCode="0">
                  <c:v>-38.11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'Tuotanto 2021vs2022'!$B$2:$B$10</c15:f>
                <c15:dlblRangeCache>
                  <c:ptCount val="9"/>
                  <c:pt idx="0">
                    <c:v>-112</c:v>
                  </c:pt>
                  <c:pt idx="1">
                    <c:v>-65</c:v>
                  </c:pt>
                  <c:pt idx="2">
                    <c:v>-5</c:v>
                  </c:pt>
                  <c:pt idx="3">
                    <c:v>-2</c:v>
                  </c:pt>
                  <c:pt idx="4">
                    <c:v>-1</c:v>
                  </c:pt>
                  <c:pt idx="5">
                    <c:v>11</c:v>
                  </c:pt>
                  <c:pt idx="6">
                    <c:v>34</c:v>
                  </c:pt>
                  <c:pt idx="7">
                    <c:v>37</c:v>
                  </c:pt>
                  <c:pt idx="8">
                    <c:v>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1893-45A5-8CDC-EEA321F5E5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78166112"/>
        <c:axId val="1078170704"/>
      </c:barChart>
      <c:catAx>
        <c:axId val="10781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70704"/>
        <c:crosses val="autoZero"/>
        <c:auto val="1"/>
        <c:lblAlgn val="ctr"/>
        <c:lblOffset val="100"/>
        <c:noMultiLvlLbl val="0"/>
      </c:catAx>
      <c:valAx>
        <c:axId val="1078170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err="1"/>
                  <a:t>TWh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</a:t>
            </a:r>
            <a:r>
              <a:rPr lang="en-US" err="1"/>
              <a:t>Sähkön</a:t>
            </a:r>
            <a:r>
              <a:rPr lang="en-US"/>
              <a:t> spot-</a:t>
            </a:r>
            <a:r>
              <a:rPr lang="en-US" err="1"/>
              <a:t>hinnat</a:t>
            </a:r>
            <a:r>
              <a:rPr lang="en-US"/>
              <a:t> </a:t>
            </a:r>
            <a:r>
              <a:rPr lang="en-US" err="1"/>
              <a:t>Suomessa</a:t>
            </a:r>
            <a:r>
              <a:rPr lang="en-US"/>
              <a:t> </a:t>
            </a:r>
            <a:r>
              <a:rPr lang="en-US" err="1"/>
              <a:t>viikoittain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'2022 viikkohinnat'!$B$3:$B$54</c:f>
              <c:numCache>
                <c:formatCode>General</c:formatCode>
                <c:ptCount val="52"/>
                <c:pt idx="0">
                  <c:v>138.29</c:v>
                </c:pt>
                <c:pt idx="1">
                  <c:v>97.55</c:v>
                </c:pt>
                <c:pt idx="2">
                  <c:v>103.22</c:v>
                </c:pt>
                <c:pt idx="3">
                  <c:v>88.88</c:v>
                </c:pt>
                <c:pt idx="4">
                  <c:v>120.16</c:v>
                </c:pt>
                <c:pt idx="5">
                  <c:v>70.77</c:v>
                </c:pt>
                <c:pt idx="6">
                  <c:v>69.55</c:v>
                </c:pt>
                <c:pt idx="7">
                  <c:v>75.069999999999993</c:v>
                </c:pt>
                <c:pt idx="8">
                  <c:v>92.71</c:v>
                </c:pt>
                <c:pt idx="9">
                  <c:v>118.64</c:v>
                </c:pt>
                <c:pt idx="10">
                  <c:v>58.27</c:v>
                </c:pt>
                <c:pt idx="11">
                  <c:v>67.42</c:v>
                </c:pt>
                <c:pt idx="12">
                  <c:v>96.72</c:v>
                </c:pt>
                <c:pt idx="13">
                  <c:v>51.14</c:v>
                </c:pt>
                <c:pt idx="14">
                  <c:v>79.17</c:v>
                </c:pt>
                <c:pt idx="15">
                  <c:v>61.81</c:v>
                </c:pt>
                <c:pt idx="16">
                  <c:v>129.32</c:v>
                </c:pt>
                <c:pt idx="17">
                  <c:v>96.82</c:v>
                </c:pt>
                <c:pt idx="18">
                  <c:v>105.52</c:v>
                </c:pt>
                <c:pt idx="19">
                  <c:v>174.71</c:v>
                </c:pt>
                <c:pt idx="20">
                  <c:v>146.49</c:v>
                </c:pt>
                <c:pt idx="21">
                  <c:v>133.69999999999999</c:v>
                </c:pt>
                <c:pt idx="22">
                  <c:v>143.41</c:v>
                </c:pt>
                <c:pt idx="23">
                  <c:v>120.49</c:v>
                </c:pt>
                <c:pt idx="24">
                  <c:v>124.3</c:v>
                </c:pt>
                <c:pt idx="25">
                  <c:v>168.03</c:v>
                </c:pt>
                <c:pt idx="26">
                  <c:v>160.76</c:v>
                </c:pt>
                <c:pt idx="27">
                  <c:v>299.83</c:v>
                </c:pt>
                <c:pt idx="28">
                  <c:v>186.14</c:v>
                </c:pt>
                <c:pt idx="29">
                  <c:v>124.3</c:v>
                </c:pt>
                <c:pt idx="30">
                  <c:v>84.47</c:v>
                </c:pt>
                <c:pt idx="31">
                  <c:v>269.95</c:v>
                </c:pt>
                <c:pt idx="32">
                  <c:v>260.56</c:v>
                </c:pt>
                <c:pt idx="33">
                  <c:v>385.35</c:v>
                </c:pt>
                <c:pt idx="34">
                  <c:v>292.20999999999998</c:v>
                </c:pt>
                <c:pt idx="35">
                  <c:v>298.47000000000003</c:v>
                </c:pt>
                <c:pt idx="36">
                  <c:v>122.55</c:v>
                </c:pt>
                <c:pt idx="37">
                  <c:v>197.97</c:v>
                </c:pt>
                <c:pt idx="38">
                  <c:v>241.46</c:v>
                </c:pt>
                <c:pt idx="39">
                  <c:v>79.97</c:v>
                </c:pt>
                <c:pt idx="40">
                  <c:v>69.8</c:v>
                </c:pt>
                <c:pt idx="41">
                  <c:v>137.61000000000001</c:v>
                </c:pt>
                <c:pt idx="42">
                  <c:v>120.81</c:v>
                </c:pt>
                <c:pt idx="43">
                  <c:v>111.02</c:v>
                </c:pt>
                <c:pt idx="44">
                  <c:v>105.94</c:v>
                </c:pt>
                <c:pt idx="45">
                  <c:v>231.11</c:v>
                </c:pt>
                <c:pt idx="46">
                  <c:v>261.36</c:v>
                </c:pt>
                <c:pt idx="47">
                  <c:v>346</c:v>
                </c:pt>
                <c:pt idx="48">
                  <c:v>328.66</c:v>
                </c:pt>
                <c:pt idx="49">
                  <c:v>347.38</c:v>
                </c:pt>
                <c:pt idx="50">
                  <c:v>170.08</c:v>
                </c:pt>
                <c:pt idx="51">
                  <c:v>48.32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C-4AFC-9C95-59AAA8686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11528"/>
        <c:axId val="100615136"/>
      </c:lineChart>
      <c:catAx>
        <c:axId val="100611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5136"/>
        <c:crosses val="autoZero"/>
        <c:auto val="1"/>
        <c:lblAlgn val="ctr"/>
        <c:lblOffset val="100"/>
        <c:tickLblSkip val="2"/>
        <c:noMultiLvlLbl val="0"/>
      </c:catAx>
      <c:valAx>
        <c:axId val="1006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Suomen ja Tukholman alueen sähkön spot-hinnat vuosittain </a:t>
            </a:r>
          </a:p>
        </c:rich>
      </c:tx>
      <c:layout>
        <c:manualLayout>
          <c:xMode val="edge"/>
          <c:yMode val="edge"/>
          <c:x val="0.12247744265306025"/>
          <c:y val="2.86304414182844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93974810322325E-2"/>
          <c:y val="0.12542877616034423"/>
          <c:w val="0.89134867563932108"/>
          <c:h val="0.73729202914984737"/>
        </c:manualLayout>
      </c:layout>
      <c:lineChart>
        <c:grouping val="standard"/>
        <c:varyColors val="0"/>
        <c:ser>
          <c:idx val="0"/>
          <c:order val="0"/>
          <c:tx>
            <c:v>Suomi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'Suomi vs Ruotsi 20v'!$B$4:$B$24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'Suomi vs Ruotsi 20v'!$C$4:$C$24</c:f>
              <c:numCache>
                <c:formatCode>General</c:formatCode>
                <c:ptCount val="21"/>
                <c:pt idx="0">
                  <c:v>27.28</c:v>
                </c:pt>
                <c:pt idx="1">
                  <c:v>35.299999999999997</c:v>
                </c:pt>
                <c:pt idx="2">
                  <c:v>27.68</c:v>
                </c:pt>
                <c:pt idx="3">
                  <c:v>30.53</c:v>
                </c:pt>
                <c:pt idx="4">
                  <c:v>48.57</c:v>
                </c:pt>
                <c:pt idx="5">
                  <c:v>30.009999999999998</c:v>
                </c:pt>
                <c:pt idx="6">
                  <c:v>51.02</c:v>
                </c:pt>
                <c:pt idx="7">
                  <c:v>36.979999999999997</c:v>
                </c:pt>
                <c:pt idx="8">
                  <c:v>56.64</c:v>
                </c:pt>
                <c:pt idx="9">
                  <c:v>49.3</c:v>
                </c:pt>
                <c:pt idx="10">
                  <c:v>36.64</c:v>
                </c:pt>
                <c:pt idx="11">
                  <c:v>41.16</c:v>
                </c:pt>
                <c:pt idx="12">
                  <c:v>36.020000000000003</c:v>
                </c:pt>
                <c:pt idx="13">
                  <c:v>29.66</c:v>
                </c:pt>
                <c:pt idx="14">
                  <c:v>32.450000000000003</c:v>
                </c:pt>
                <c:pt idx="15">
                  <c:v>33.19</c:v>
                </c:pt>
                <c:pt idx="16">
                  <c:v>46.8</c:v>
                </c:pt>
                <c:pt idx="17" formatCode="0.00">
                  <c:v>44.04</c:v>
                </c:pt>
                <c:pt idx="18" formatCode="0.00">
                  <c:v>28.02</c:v>
                </c:pt>
                <c:pt idx="19" formatCode="0.00">
                  <c:v>72.34</c:v>
                </c:pt>
                <c:pt idx="20" formatCode="0.00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B-4264-B5EF-D0D977B3ED44}"/>
            </c:ext>
          </c:extLst>
        </c:ser>
        <c:ser>
          <c:idx val="1"/>
          <c:order val="1"/>
          <c:tx>
            <c:v>Tukholma (2002-2011 Ruotsi)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'Suomi vs Ruotsi 20v'!$B$4:$B$24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'Suomi vs Ruotsi 20v'!$D$4:$D$24</c:f>
              <c:numCache>
                <c:formatCode>General</c:formatCode>
                <c:ptCount val="21"/>
                <c:pt idx="0">
                  <c:v>27.54</c:v>
                </c:pt>
                <c:pt idx="1">
                  <c:v>36.53</c:v>
                </c:pt>
                <c:pt idx="2">
                  <c:v>28.08</c:v>
                </c:pt>
                <c:pt idx="3">
                  <c:v>29.76</c:v>
                </c:pt>
                <c:pt idx="4">
                  <c:v>48.12</c:v>
                </c:pt>
                <c:pt idx="5">
                  <c:v>30.25</c:v>
                </c:pt>
                <c:pt idx="6">
                  <c:v>51.12</c:v>
                </c:pt>
                <c:pt idx="7">
                  <c:v>37.01</c:v>
                </c:pt>
                <c:pt idx="8">
                  <c:v>56.82</c:v>
                </c:pt>
                <c:pt idx="9">
                  <c:v>47.95</c:v>
                </c:pt>
                <c:pt idx="10">
                  <c:v>32.32</c:v>
                </c:pt>
                <c:pt idx="11">
                  <c:v>39.450000000000003</c:v>
                </c:pt>
                <c:pt idx="12">
                  <c:v>31.62</c:v>
                </c:pt>
                <c:pt idx="13">
                  <c:v>22</c:v>
                </c:pt>
                <c:pt idx="14">
                  <c:v>29.24</c:v>
                </c:pt>
                <c:pt idx="15">
                  <c:v>31.24</c:v>
                </c:pt>
                <c:pt idx="16">
                  <c:v>44.54</c:v>
                </c:pt>
                <c:pt idx="17" formatCode="0.00">
                  <c:v>38.36</c:v>
                </c:pt>
                <c:pt idx="18" formatCode="0.00">
                  <c:v>21.19</c:v>
                </c:pt>
                <c:pt idx="19" formatCode="0.00">
                  <c:v>66</c:v>
                </c:pt>
                <c:pt idx="20" formatCode="0.00">
                  <c:v>128.80000000000001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B-4264-B5EF-D0D977B3E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17432"/>
        <c:axId val="100616776"/>
      </c:lineChart>
      <c:catAx>
        <c:axId val="10061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6776"/>
        <c:crosses val="autoZero"/>
        <c:auto val="1"/>
        <c:lblAlgn val="ctr"/>
        <c:lblOffset val="100"/>
        <c:noMultiLvlLbl val="0"/>
      </c:catAx>
      <c:valAx>
        <c:axId val="10061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69547313135744"/>
          <c:y val="0.95041387895590435"/>
          <c:w val="0.46060885580792915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Sähkön toteutuneet spot-hinnat &amp; futuurit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'Johdannaiset vs toteutuneet'!$C$1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toteutuneet'!$C$2:$C$73</c:f>
              <c:numCache>
                <c:formatCode>General</c:formatCode>
                <c:ptCount val="72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7-4BF5-AF31-5A3DE8CD2099}"/>
            </c:ext>
          </c:extLst>
        </c:ser>
        <c:ser>
          <c:idx val="1"/>
          <c:order val="1"/>
          <c:tx>
            <c:strRef>
              <c:f>'Johdannaiset vs toteutuneet'!$D$1</c:f>
              <c:strCache>
                <c:ptCount val="1"/>
                <c:pt idx="0">
                  <c:v>Tukholma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toteutuneet'!$D$2:$D$73</c:f>
              <c:numCache>
                <c:formatCode>General</c:formatCode>
                <c:ptCount val="72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120.04</c:v>
                </c:pt>
                <c:pt idx="35">
                  <c:v>245.8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7-4BF5-AF31-5A3DE8CD2099}"/>
            </c:ext>
          </c:extLst>
        </c:ser>
        <c:ser>
          <c:idx val="2"/>
          <c:order val="2"/>
          <c:tx>
            <c:strRef>
              <c:f>'Johdannaiset vs toteutuneet'!$E$1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toteutuneet'!$E$2:$E$73</c:f>
              <c:numCache>
                <c:formatCode>General</c:formatCode>
                <c:ptCount val="72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7-4BF5-AF31-5A3DE8CD2099}"/>
            </c:ext>
          </c:extLst>
        </c:ser>
        <c:ser>
          <c:idx val="3"/>
          <c:order val="3"/>
          <c:tx>
            <c:strRef>
              <c:f>'Johdannaiset vs toteutuneet'!$F$1</c:f>
              <c:strCache>
                <c:ptCount val="1"/>
                <c:pt idx="0">
                  <c:v>Suomi Fut.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toteutuneet'!$F$2:$F$73</c:f>
              <c:numCache>
                <c:formatCode>General</c:formatCode>
                <c:ptCount val="72"/>
                <c:pt idx="36" formatCode="0">
                  <c:v>263.5</c:v>
                </c:pt>
                <c:pt idx="37" formatCode="0">
                  <c:v>286</c:v>
                </c:pt>
                <c:pt idx="38" formatCode="0">
                  <c:v>219.75</c:v>
                </c:pt>
                <c:pt idx="39" formatCode="0">
                  <c:v>134</c:v>
                </c:pt>
                <c:pt idx="40" formatCode="0">
                  <c:v>134</c:v>
                </c:pt>
                <c:pt idx="41" formatCode="0">
                  <c:v>134</c:v>
                </c:pt>
                <c:pt idx="42" formatCode="0">
                  <c:v>114.5</c:v>
                </c:pt>
                <c:pt idx="43" formatCode="0">
                  <c:v>114.5</c:v>
                </c:pt>
                <c:pt idx="44" formatCode="0">
                  <c:v>114.5</c:v>
                </c:pt>
                <c:pt idx="45" formatCode="0">
                  <c:v>158.5</c:v>
                </c:pt>
                <c:pt idx="46" formatCode="0">
                  <c:v>158.5</c:v>
                </c:pt>
                <c:pt idx="47" formatCode="0">
                  <c:v>158.5</c:v>
                </c:pt>
                <c:pt idx="48" formatCode="0">
                  <c:v>86.5</c:v>
                </c:pt>
                <c:pt idx="49" formatCode="0">
                  <c:v>86.5</c:v>
                </c:pt>
                <c:pt idx="50" formatCode="0">
                  <c:v>86.5</c:v>
                </c:pt>
                <c:pt idx="51" formatCode="0">
                  <c:v>86.5</c:v>
                </c:pt>
                <c:pt idx="52" formatCode="0">
                  <c:v>86.5</c:v>
                </c:pt>
                <c:pt idx="53" formatCode="0">
                  <c:v>86.5</c:v>
                </c:pt>
                <c:pt idx="54" formatCode="0">
                  <c:v>86.5</c:v>
                </c:pt>
                <c:pt idx="55" formatCode="0">
                  <c:v>86.5</c:v>
                </c:pt>
                <c:pt idx="56" formatCode="0">
                  <c:v>86.5</c:v>
                </c:pt>
                <c:pt idx="57" formatCode="0">
                  <c:v>86.5</c:v>
                </c:pt>
                <c:pt idx="58" formatCode="0">
                  <c:v>86.5</c:v>
                </c:pt>
                <c:pt idx="59" formatCode="0">
                  <c:v>86.5</c:v>
                </c:pt>
                <c:pt idx="60" formatCode="0">
                  <c:v>69.05</c:v>
                </c:pt>
                <c:pt idx="61" formatCode="0">
                  <c:v>69.05</c:v>
                </c:pt>
                <c:pt idx="62" formatCode="0">
                  <c:v>69.05</c:v>
                </c:pt>
                <c:pt idx="63" formatCode="0">
                  <c:v>69.05</c:v>
                </c:pt>
                <c:pt idx="64" formatCode="0">
                  <c:v>69.05</c:v>
                </c:pt>
                <c:pt idx="65" formatCode="0">
                  <c:v>69.05</c:v>
                </c:pt>
                <c:pt idx="66" formatCode="0">
                  <c:v>69.05</c:v>
                </c:pt>
                <c:pt idx="67" formatCode="0">
                  <c:v>69.05</c:v>
                </c:pt>
                <c:pt idx="68" formatCode="0">
                  <c:v>69.05</c:v>
                </c:pt>
                <c:pt idx="69" formatCode="0">
                  <c:v>69.05</c:v>
                </c:pt>
                <c:pt idx="70" formatCode="0">
                  <c:v>69.05</c:v>
                </c:pt>
                <c:pt idx="71" formatCode="0">
                  <c:v>69.05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7-4BF5-AF31-5A3DE8CD2099}"/>
            </c:ext>
          </c:extLst>
        </c:ser>
        <c:ser>
          <c:idx val="4"/>
          <c:order val="4"/>
          <c:tx>
            <c:strRef>
              <c:f>'Johdannaiset vs toteutuneet'!$G$1</c:f>
              <c:strCache>
                <c:ptCount val="1"/>
                <c:pt idx="0">
                  <c:v>Tukholma Fut.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toteutuneet'!$G$2:$G$73</c:f>
              <c:numCache>
                <c:formatCode>General</c:formatCode>
                <c:ptCount val="72"/>
                <c:pt idx="36" formatCode="0">
                  <c:v>191</c:v>
                </c:pt>
                <c:pt idx="37" formatCode="0">
                  <c:v>207.25</c:v>
                </c:pt>
                <c:pt idx="38" formatCode="0">
                  <c:v>164</c:v>
                </c:pt>
                <c:pt idx="39" formatCode="0">
                  <c:v>117</c:v>
                </c:pt>
                <c:pt idx="40" formatCode="0">
                  <c:v>117</c:v>
                </c:pt>
                <c:pt idx="41" formatCode="0">
                  <c:v>117</c:v>
                </c:pt>
                <c:pt idx="42" formatCode="0">
                  <c:v>92.9</c:v>
                </c:pt>
                <c:pt idx="43" formatCode="0">
                  <c:v>92.9</c:v>
                </c:pt>
                <c:pt idx="44" formatCode="0">
                  <c:v>92.9</c:v>
                </c:pt>
                <c:pt idx="45" formatCode="0">
                  <c:v>154</c:v>
                </c:pt>
                <c:pt idx="46" formatCode="0">
                  <c:v>154</c:v>
                </c:pt>
                <c:pt idx="47" formatCode="0">
                  <c:v>154</c:v>
                </c:pt>
                <c:pt idx="48" formatCode="0">
                  <c:v>85.7</c:v>
                </c:pt>
                <c:pt idx="49" formatCode="0">
                  <c:v>85.7</c:v>
                </c:pt>
                <c:pt idx="50" formatCode="0">
                  <c:v>85.7</c:v>
                </c:pt>
                <c:pt idx="51" formatCode="0">
                  <c:v>85.7</c:v>
                </c:pt>
                <c:pt idx="52" formatCode="0">
                  <c:v>85.7</c:v>
                </c:pt>
                <c:pt idx="53" formatCode="0">
                  <c:v>85.7</c:v>
                </c:pt>
                <c:pt idx="54" formatCode="0">
                  <c:v>85.7</c:v>
                </c:pt>
                <c:pt idx="55" formatCode="0">
                  <c:v>85.7</c:v>
                </c:pt>
                <c:pt idx="56" formatCode="0">
                  <c:v>85.7</c:v>
                </c:pt>
                <c:pt idx="57" formatCode="0">
                  <c:v>85.7</c:v>
                </c:pt>
                <c:pt idx="58" formatCode="0">
                  <c:v>85.7</c:v>
                </c:pt>
                <c:pt idx="59" formatCode="0">
                  <c:v>85.7</c:v>
                </c:pt>
                <c:pt idx="60" formatCode="0">
                  <c:v>68</c:v>
                </c:pt>
                <c:pt idx="61" formatCode="0">
                  <c:v>68</c:v>
                </c:pt>
                <c:pt idx="62" formatCode="0">
                  <c:v>68</c:v>
                </c:pt>
                <c:pt idx="63" formatCode="0">
                  <c:v>68</c:v>
                </c:pt>
                <c:pt idx="64" formatCode="0">
                  <c:v>68</c:v>
                </c:pt>
                <c:pt idx="65" formatCode="0">
                  <c:v>68</c:v>
                </c:pt>
                <c:pt idx="66" formatCode="0">
                  <c:v>68</c:v>
                </c:pt>
                <c:pt idx="67" formatCode="0">
                  <c:v>68</c:v>
                </c:pt>
                <c:pt idx="68" formatCode="0">
                  <c:v>68</c:v>
                </c:pt>
                <c:pt idx="69" formatCode="0">
                  <c:v>68</c:v>
                </c:pt>
                <c:pt idx="70" formatCode="0">
                  <c:v>68</c:v>
                </c:pt>
                <c:pt idx="71" formatCode="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47-4BF5-AF31-5A3DE8CD2099}"/>
            </c:ext>
          </c:extLst>
        </c:ser>
        <c:ser>
          <c:idx val="5"/>
          <c:order val="5"/>
          <c:tx>
            <c:strRef>
              <c:f>'Johdannaiset vs toteutuneet'!$H$1</c:f>
              <c:strCache>
                <c:ptCount val="1"/>
                <c:pt idx="0">
                  <c:v>Saksa Fut.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toteutuneet'!$H$2:$H$73</c:f>
              <c:numCache>
                <c:formatCode>General</c:formatCode>
                <c:ptCount val="72"/>
                <c:pt idx="36">
                  <c:v>202</c:v>
                </c:pt>
                <c:pt idx="37">
                  <c:v>219</c:v>
                </c:pt>
                <c:pt idx="38">
                  <c:v>225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236</c:v>
                </c:pt>
                <c:pt idx="43">
                  <c:v>236</c:v>
                </c:pt>
                <c:pt idx="44">
                  <c:v>236</c:v>
                </c:pt>
                <c:pt idx="45">
                  <c:v>303</c:v>
                </c:pt>
                <c:pt idx="46">
                  <c:v>303</c:v>
                </c:pt>
                <c:pt idx="47">
                  <c:v>303</c:v>
                </c:pt>
                <c:pt idx="48">
                  <c:v>225</c:v>
                </c:pt>
                <c:pt idx="49">
                  <c:v>225</c:v>
                </c:pt>
                <c:pt idx="50">
                  <c:v>225</c:v>
                </c:pt>
                <c:pt idx="51">
                  <c:v>225</c:v>
                </c:pt>
                <c:pt idx="52">
                  <c:v>225</c:v>
                </c:pt>
                <c:pt idx="53">
                  <c:v>225</c:v>
                </c:pt>
                <c:pt idx="54">
                  <c:v>225</c:v>
                </c:pt>
                <c:pt idx="55">
                  <c:v>225</c:v>
                </c:pt>
                <c:pt idx="56">
                  <c:v>225</c:v>
                </c:pt>
                <c:pt idx="57">
                  <c:v>225</c:v>
                </c:pt>
                <c:pt idx="58">
                  <c:v>225</c:v>
                </c:pt>
                <c:pt idx="59">
                  <c:v>225</c:v>
                </c:pt>
                <c:pt idx="60">
                  <c:v>166</c:v>
                </c:pt>
                <c:pt idx="61">
                  <c:v>166</c:v>
                </c:pt>
                <c:pt idx="62">
                  <c:v>166</c:v>
                </c:pt>
                <c:pt idx="63">
                  <c:v>166</c:v>
                </c:pt>
                <c:pt idx="64">
                  <c:v>166</c:v>
                </c:pt>
                <c:pt idx="65">
                  <c:v>166</c:v>
                </c:pt>
                <c:pt idx="66">
                  <c:v>166</c:v>
                </c:pt>
                <c:pt idx="67">
                  <c:v>166</c:v>
                </c:pt>
                <c:pt idx="68">
                  <c:v>166</c:v>
                </c:pt>
                <c:pt idx="69">
                  <c:v>166</c:v>
                </c:pt>
                <c:pt idx="70">
                  <c:v>166</c:v>
                </c:pt>
                <c:pt idx="71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47-4BF5-AF31-5A3DE8CD2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567664"/>
        <c:axId val="694560776"/>
      </c:lineChart>
      <c:catAx>
        <c:axId val="6945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60776"/>
        <c:crosses val="autoZero"/>
        <c:auto val="1"/>
        <c:lblAlgn val="ctr"/>
        <c:lblOffset val="100"/>
        <c:tickLblSkip val="3"/>
        <c:noMultiLvlLbl val="0"/>
      </c:catAx>
      <c:valAx>
        <c:axId val="69456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01195139232387E-2"/>
          <c:y val="8.5772711246915018E-2"/>
          <c:w val="0.90040966253264132"/>
          <c:h val="0.75433755138149627"/>
        </c:manualLayout>
      </c:layout>
      <c:barChart>
        <c:barDir val="col"/>
        <c:grouping val="stacked"/>
        <c:varyColors val="0"/>
        <c:ser>
          <c:idx val="0"/>
          <c:order val="0"/>
          <c:tx>
            <c:v>Bensiini</c:v>
          </c:tx>
          <c:spPr>
            <a:solidFill>
              <a:srgbClr val="460D56"/>
            </a:solidFill>
          </c:spPr>
          <c:invertIfNegative val="0"/>
          <c:cat>
            <c:strRef>
              <c:f>ensirek_data!$A$5:$A$11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ensirek_data!$D$5:$D$11</c:f>
              <c:numCache>
                <c:formatCode>0</c:formatCode>
                <c:ptCount val="7"/>
                <c:pt idx="0">
                  <c:v>77927</c:v>
                </c:pt>
                <c:pt idx="1">
                  <c:v>79034</c:v>
                </c:pt>
                <c:pt idx="2">
                  <c:v>84700</c:v>
                </c:pt>
                <c:pt idx="3">
                  <c:v>82334</c:v>
                </c:pt>
                <c:pt idx="4">
                  <c:v>62967</c:v>
                </c:pt>
                <c:pt idx="5">
                  <c:v>56632</c:v>
                </c:pt>
                <c:pt idx="6">
                  <c:v>43328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A-4EF3-A4D8-66AD4E47C8DF}"/>
            </c:ext>
          </c:extLst>
        </c:ser>
        <c:ser>
          <c:idx val="2"/>
          <c:order val="1"/>
          <c:tx>
            <c:v>Diesel</c:v>
          </c:tx>
          <c:spPr>
            <a:solidFill>
              <a:srgbClr val="9E78B2"/>
            </a:solidFill>
          </c:spPr>
          <c:invertIfNegative val="0"/>
          <c:cat>
            <c:strRef>
              <c:f>ensirek_data!$A$5:$A$11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ensirek_data!$E$5:$E$11</c:f>
              <c:numCache>
                <c:formatCode>0</c:formatCode>
                <c:ptCount val="7"/>
                <c:pt idx="0">
                  <c:v>39463</c:v>
                </c:pt>
                <c:pt idx="1">
                  <c:v>36064</c:v>
                </c:pt>
                <c:pt idx="2">
                  <c:v>28936</c:v>
                </c:pt>
                <c:pt idx="3">
                  <c:v>21863</c:v>
                </c:pt>
                <c:pt idx="4">
                  <c:v>14134</c:v>
                </c:pt>
                <c:pt idx="5">
                  <c:v>10632</c:v>
                </c:pt>
                <c:pt idx="6">
                  <c:v>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A-4EF3-A4D8-66AD4E47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096240917518189"/>
          <c:y val="0.92288555841904263"/>
          <c:w val="0.45667606914161196"/>
          <c:h val="7.7114427860696513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338716361643252E-2"/>
          <c:y val="8.5772711246915018E-2"/>
          <c:w val="0.9292720880178601"/>
          <c:h val="0.75433755138149627"/>
        </c:manualLayout>
      </c:layout>
      <c:barChart>
        <c:barDir val="col"/>
        <c:grouping val="stacked"/>
        <c:varyColors val="0"/>
        <c:ser>
          <c:idx val="0"/>
          <c:order val="0"/>
          <c:tx>
            <c:v>Sähköautojen osuus</c:v>
          </c:tx>
          <c:invertIfNegative val="0"/>
          <c:cat>
            <c:strRef>
              <c:f>ensirek_data!$A$5:$A$11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ensirek_data!$P$5:$P$11</c:f>
              <c:numCache>
                <c:formatCode>0.0</c:formatCode>
                <c:ptCount val="7"/>
                <c:pt idx="0">
                  <c:v>0.18739495798319328</c:v>
                </c:pt>
                <c:pt idx="1">
                  <c:v>0.42331790162496735</c:v>
                </c:pt>
                <c:pt idx="2">
                  <c:v>0.64395668229534042</c:v>
                </c:pt>
                <c:pt idx="3">
                  <c:v>1.6610772046268489</c:v>
                </c:pt>
                <c:pt idx="4">
                  <c:v>4.4026592269158566</c:v>
                </c:pt>
                <c:pt idx="5">
                  <c:v>10.308587443263168</c:v>
                </c:pt>
                <c:pt idx="6">
                  <c:v>17.786237117187692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9-4E84-9C4B-AF3526DBA6DE}"/>
            </c:ext>
          </c:extLst>
        </c:ser>
        <c:ser>
          <c:idx val="1"/>
          <c:order val="1"/>
          <c:tx>
            <c:v>Ladattavien hybridien osuus</c:v>
          </c:tx>
          <c:invertIfNegative val="0"/>
          <c:cat>
            <c:strRef>
              <c:f>ensirek_data!$A$5:$A$11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ensirek_data!$R$5:$R$11</c:f>
              <c:numCache>
                <c:formatCode>0.0</c:formatCode>
                <c:ptCount val="7"/>
                <c:pt idx="0">
                  <c:v>1.015126050420168</c:v>
                </c:pt>
                <c:pt idx="1">
                  <c:v>2.1528498064711981</c:v>
                </c:pt>
                <c:pt idx="2">
                  <c:v>4.0927762333513131</c:v>
                </c:pt>
                <c:pt idx="3">
                  <c:v>5.2249065260982634</c:v>
                </c:pt>
                <c:pt idx="4">
                  <c:v>13.723436252190957</c:v>
                </c:pt>
                <c:pt idx="5">
                  <c:v>20.453691575024624</c:v>
                </c:pt>
                <c:pt idx="6">
                  <c:v>19.793630199025682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9-4E84-9C4B-AF3526DBA6DE}"/>
            </c:ext>
          </c:extLst>
        </c:ser>
        <c:ser>
          <c:idx val="2"/>
          <c:order val="2"/>
          <c:tx>
            <c:v>Kaasuautojen osuus</c:v>
          </c:tx>
          <c:invertIfNegative val="0"/>
          <c:cat>
            <c:strRef>
              <c:f>ensirek_data!$A$5:$A$11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ensirek_data!$Q$5:$Q$11</c:f>
              <c:numCache>
                <c:formatCode>0.0</c:formatCode>
                <c:ptCount val="7"/>
                <c:pt idx="0">
                  <c:v>0.13865546218487396</c:v>
                </c:pt>
                <c:pt idx="1">
                  <c:v>0.36513277172034031</c:v>
                </c:pt>
                <c:pt idx="2">
                  <c:v>0.96344550018671415</c:v>
                </c:pt>
                <c:pt idx="3">
                  <c:v>1.8756074709070689</c:v>
                </c:pt>
                <c:pt idx="4">
                  <c:v>1.9093747083043799</c:v>
                </c:pt>
                <c:pt idx="5">
                  <c:v>0.92302068419288996</c:v>
                </c:pt>
                <c:pt idx="6">
                  <c:v>0.72829200225219715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19-4E84-9C4B-AF3526DBA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5.9422750424448216E-2"/>
          <c:y val="0.92288557213930345"/>
          <c:w val="0.79764220312155643"/>
          <c:h val="7.7114427860696513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01195139232387E-2"/>
          <c:y val="8.5772711246915018E-2"/>
          <c:w val="0.90040966253264132"/>
          <c:h val="0.75433755138149627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Sähköautot</c:v>
          </c:tx>
          <c:spPr>
            <a:solidFill>
              <a:srgbClr val="EA7911"/>
            </a:soli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-1.697792869269918E-3"/>
                  <c:y val="7.46268656716417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0A-4E6C-B63C-E4679BFABA4B}"/>
                </c:ext>
              </c:extLst>
            </c:dLbl>
            <c:dLbl>
              <c:idx val="2"/>
              <c:layout>
                <c:manualLayout>
                  <c:x val="-5.0933786078098476E-3"/>
                  <c:y val="-1.8241911987610735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0A-4E6C-B63C-E4679BFABA4B}"/>
                </c:ext>
              </c:extLst>
            </c:dLbl>
            <c:dLbl>
              <c:idx val="3"/>
              <c:layout>
                <c:manualLayout>
                  <c:x val="-1.0186757215619695E-2"/>
                  <c:y val="-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0A-4E6C-B63C-E4679BFABA4B}"/>
                </c:ext>
              </c:extLst>
            </c:dLbl>
            <c:dLbl>
              <c:idx val="4"/>
              <c:layout>
                <c:manualLayout>
                  <c:x val="-8.488964346349745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A-4E6C-B63C-E4679BFABA4B}"/>
                </c:ext>
              </c:extLst>
            </c:dLbl>
            <c:dLbl>
              <c:idx val="5"/>
              <c:layout>
                <c:manualLayout>
                  <c:x val="-8.4889643463497456E-3"/>
                  <c:y val="9.927135973674932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0A-4E6C-B63C-E4679BFABA4B}"/>
                </c:ext>
              </c:extLst>
            </c:dLbl>
            <c:dLbl>
              <c:idx val="6"/>
              <c:layout>
                <c:manualLayout>
                  <c:x val="-8.4802748552865528E-3"/>
                  <c:y val="-1.49253731343284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0A-4E6C-B63C-E4679BFABA4B}"/>
                </c:ext>
              </c:extLst>
            </c:dLbl>
            <c:dLbl>
              <c:idx val="7"/>
              <c:layout>
                <c:manualLayout>
                  <c:x val="-8.4817642069550461E-3"/>
                  <c:y val="7.448789571694599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0A-4E6C-B63C-E4679BFABA4B}"/>
                </c:ext>
              </c:extLst>
            </c:dLbl>
            <c:dLbl>
              <c:idx val="8"/>
              <c:layout>
                <c:manualLayout>
                  <c:x val="-8.481764206955046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0A-4E6C-B63C-E4679BFABA4B}"/>
                </c:ext>
              </c:extLst>
            </c:dLbl>
            <c:dLbl>
              <c:idx val="9"/>
              <c:layout>
                <c:manualLayout>
                  <c:x val="-8.494712778899366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0A-4E6C-B63C-E4679BFABA4B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(liikennedata!$A$8:$A$14,liikennedata!$A$15)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(liikennedata!$B$8:$B$14,liikennedata!$B$15)</c:f>
              <c:numCache>
                <c:formatCode>General</c:formatCode>
                <c:ptCount val="8"/>
                <c:pt idx="0">
                  <c:v>614</c:v>
                </c:pt>
                <c:pt idx="1">
                  <c:v>844</c:v>
                </c:pt>
                <c:pt idx="2">
                  <c:v>1449</c:v>
                </c:pt>
                <c:pt idx="3">
                  <c:v>2404</c:v>
                </c:pt>
                <c:pt idx="4" formatCode="0">
                  <c:v>4661</c:v>
                </c:pt>
                <c:pt idx="5" formatCode="0">
                  <c:v>9697</c:v>
                </c:pt>
                <c:pt idx="6" formatCode="0">
                  <c:v>22921</c:v>
                </c:pt>
                <c:pt idx="7" formatCode="0">
                  <c:v>44889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0A-4E6C-B63C-E4679BFABA4B}"/>
            </c:ext>
          </c:extLst>
        </c:ser>
        <c:ser>
          <c:idx val="2"/>
          <c:order val="1"/>
          <c:tx>
            <c:v>Kaasuautot</c:v>
          </c:tx>
          <c:invertIfNegative val="0"/>
          <c:dLbls>
            <c:dLbl>
              <c:idx val="0"/>
              <c:layout>
                <c:manualLayout>
                  <c:x val="-1.5562921517443795E-17"/>
                  <c:y val="-1.741293532338317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0A-4E6C-B63C-E4679BFABA4B}"/>
                </c:ext>
              </c:extLst>
            </c:dLbl>
            <c:dLbl>
              <c:idx val="1"/>
              <c:layout>
                <c:manualLayout>
                  <c:x val="0"/>
                  <c:y val="-9.9502487562188151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0A-4E6C-B63C-E4679BFABA4B}"/>
                </c:ext>
              </c:extLst>
            </c:dLbl>
            <c:dLbl>
              <c:idx val="2"/>
              <c:layout>
                <c:manualLayout>
                  <c:x val="-5.0933786078098476E-3"/>
                  <c:y val="-1.243781094527372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0A-4E6C-B63C-E4679BFABA4B}"/>
                </c:ext>
              </c:extLst>
            </c:dLbl>
            <c:dLbl>
              <c:idx val="3"/>
              <c:layout>
                <c:manualLayout>
                  <c:x val="-5.093378607809909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0A-4E6C-B63C-E4679BFABA4B}"/>
                </c:ext>
              </c:extLst>
            </c:dLbl>
            <c:dLbl>
              <c:idx val="4"/>
              <c:layout>
                <c:manualLayout>
                  <c:x val="-6.7911714770797962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0A-4E6C-B63C-E4679BFABA4B}"/>
                </c:ext>
              </c:extLst>
            </c:dLbl>
            <c:dLbl>
              <c:idx val="5"/>
              <c:layout>
                <c:manualLayout>
                  <c:x val="-1.1884550084889768E-2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0A-4E6C-B63C-E4679BFABA4B}"/>
                </c:ext>
              </c:extLst>
            </c:dLbl>
            <c:dLbl>
              <c:idx val="6"/>
              <c:layout>
                <c:manualLayout>
                  <c:x val="-1.0186757215619695E-2"/>
                  <c:y val="-2.73631840796020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30A-4E6C-B63C-E4679BFABA4B}"/>
                </c:ext>
              </c:extLst>
            </c:dLbl>
            <c:dLbl>
              <c:idx val="7"/>
              <c:layout>
                <c:manualLayout>
                  <c:x val="-2.35633106265892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30A-4E6C-B63C-E4679BFABA4B}"/>
                </c:ext>
              </c:extLst>
            </c:dLbl>
            <c:dLbl>
              <c:idx val="8"/>
              <c:layout>
                <c:manualLayout>
                  <c:x val="-1.3582342954159592E-2"/>
                  <c:y val="-2.487562189054726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0A-4E6C-B63C-E4679BFABA4B}"/>
                </c:ext>
              </c:extLst>
            </c:dLbl>
            <c:dLbl>
              <c:idx val="9"/>
              <c:layout>
                <c:manualLayout>
                  <c:x val="-1.8688413183826028E-2"/>
                  <c:y val="3.4877927254608871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30A-4E6C-B63C-E4679BFABA4B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53E0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(liikennedata!$A$8:$A$14,liikennedata!$A$15)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(liikennedata!$H$8:$H$14,liikennedata!$H$15)</c:f>
              <c:numCache>
                <c:formatCode>General</c:formatCode>
                <c:ptCount val="8"/>
                <c:pt idx="0">
                  <c:v>1508</c:v>
                </c:pt>
                <c:pt idx="1">
                  <c:v>1825</c:v>
                </c:pt>
                <c:pt idx="2">
                  <c:v>3161</c:v>
                </c:pt>
                <c:pt idx="3">
                  <c:v>5607</c:v>
                </c:pt>
                <c:pt idx="4">
                  <c:v>9388</c:v>
                </c:pt>
                <c:pt idx="5">
                  <c:v>12366</c:v>
                </c:pt>
                <c:pt idx="6">
                  <c:v>14395</c:v>
                </c:pt>
                <c:pt idx="7">
                  <c:v>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30A-4E6C-B63C-E4679BFABA4B}"/>
            </c:ext>
          </c:extLst>
        </c:ser>
        <c:ser>
          <c:idx val="1"/>
          <c:order val="2"/>
          <c:tx>
            <c:v>Ladattavat hybridihenkilöautot</c:v>
          </c:tx>
          <c:spPr>
            <a:solidFill>
              <a:srgbClr val="460D56"/>
            </a:soli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6.7911714770797962E-3"/>
                  <c:y val="-3.233830845771144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30A-4E6C-B63C-E4679BFABA4B}"/>
                </c:ext>
              </c:extLst>
            </c:dLbl>
            <c:dLbl>
              <c:idx val="2"/>
              <c:layout>
                <c:manualLayout>
                  <c:x val="6.7911714770797962E-3"/>
                  <c:y val="-4.975124378109452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0A-4E6C-B63C-E4679BFABA4B}"/>
                </c:ext>
              </c:extLst>
            </c:dLbl>
            <c:dLbl>
              <c:idx val="7"/>
              <c:layout>
                <c:manualLayout>
                  <c:x val="-1.2439777131500452E-16"/>
                  <c:y val="9.931719428926110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30A-4E6C-B63C-E4679BFABA4B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(liikennedata!$A$8:$A$14,liikennedata!$A$15)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(liikennedata!$G$8:$G$14,liikennedata!$G$15)</c:f>
              <c:numCache>
                <c:formatCode>General</c:formatCode>
                <c:ptCount val="8"/>
                <c:pt idx="0">
                  <c:v>1017</c:v>
                </c:pt>
                <c:pt idx="1">
                  <c:v>2437</c:v>
                </c:pt>
                <c:pt idx="2">
                  <c:v>5719</c:v>
                </c:pt>
                <c:pt idx="3">
                  <c:v>13095</c:v>
                </c:pt>
                <c:pt idx="4">
                  <c:v>24704</c:v>
                </c:pt>
                <c:pt idx="5" formatCode="0">
                  <c:v>45621</c:v>
                </c:pt>
                <c:pt idx="6" formatCode="0">
                  <c:v>76990</c:v>
                </c:pt>
                <c:pt idx="7" formatCode="0">
                  <c:v>104039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0A-4E6C-B63C-E4679BFA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744043715031287"/>
          <c:y val="0.92910446555669068"/>
          <c:w val="0.60101867572156198"/>
          <c:h val="7.089552238805974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DB58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B64-4D73-BE39-E2E992855B06}"/>
              </c:ext>
            </c:extLst>
          </c:dPt>
          <c:dPt>
            <c:idx val="1"/>
            <c:bubble3D val="0"/>
            <c:spPr>
              <a:solidFill>
                <a:srgbClr val="DB58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B64-4D73-BE39-E2E992855B06}"/>
              </c:ext>
            </c:extLst>
          </c:dPt>
          <c:dPt>
            <c:idx val="2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B64-4D73-BE39-E2E992855B06}"/>
              </c:ext>
            </c:extLst>
          </c:dPt>
          <c:dPt>
            <c:idx val="3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64-4D73-BE39-E2E992855B06}"/>
              </c:ext>
            </c:extLst>
          </c:dPt>
          <c:dPt>
            <c:idx val="4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B64-4D73-BE39-E2E992855B06}"/>
              </c:ext>
            </c:extLst>
          </c:dPt>
          <c:dPt>
            <c:idx val="5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64-4D73-BE39-E2E992855B06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B64-4D73-BE39-E2E992855B06}"/>
              </c:ext>
            </c:extLst>
          </c:dPt>
          <c:dLbls>
            <c:dLbl>
              <c:idx val="0"/>
              <c:layout>
                <c:manualLayout>
                  <c:x val="0.10414409208023297"/>
                  <c:y val="-9.136224416021453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4-4D73-BE39-E2E992855B06}"/>
                </c:ext>
              </c:extLst>
            </c:dLbl>
            <c:dLbl>
              <c:idx val="1"/>
              <c:layout>
                <c:manualLayout>
                  <c:x val="0.11500437445319323"/>
                  <c:y val="0.1113327549415254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4-4D73-BE39-E2E992855B06}"/>
                </c:ext>
              </c:extLst>
            </c:dLbl>
            <c:dLbl>
              <c:idx val="2"/>
              <c:layout>
                <c:manualLayout>
                  <c:x val="-3.0534352166223931E-2"/>
                  <c:y val="0.1264412691318425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4-4D73-BE39-E2E992855B06}"/>
                </c:ext>
              </c:extLst>
            </c:dLbl>
            <c:dLbl>
              <c:idx val="3"/>
              <c:layout>
                <c:manualLayout>
                  <c:x val="-0.12894871321512946"/>
                  <c:y val="8.35167098269644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64-4D73-BE39-E2E992855B06}"/>
                </c:ext>
              </c:extLst>
            </c:dLbl>
            <c:dLbl>
              <c:idx val="4"/>
              <c:layout>
                <c:manualLayout>
                  <c:x val="-0.13570822731128074"/>
                  <c:y val="-3.89700765483646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64-4D73-BE39-E2E992855B06}"/>
                </c:ext>
              </c:extLst>
            </c:dLbl>
            <c:dLbl>
              <c:idx val="5"/>
              <c:layout>
                <c:manualLayout>
                  <c:x val="-9.3299406276505514E-2"/>
                  <c:y val="-8.90744606819763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64-4D73-BE39-E2E992855B06}"/>
                </c:ext>
              </c:extLst>
            </c:dLbl>
            <c:dLbl>
              <c:idx val="6"/>
              <c:layout>
                <c:manualLayout>
                  <c:x val="-3.2230637200884239E-2"/>
                  <c:y val="-0.1252609603340292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64-4D73-BE39-E2E992855B06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Kulutus!$B$44:$H$44</c:f>
              <c:strCache>
                <c:ptCount val="7"/>
                <c:pt idx="0">
                  <c:v>Asuminen ja maatalous</c:v>
                </c:pt>
                <c:pt idx="1">
                  <c:v>Palvelut ja rakentaminen</c:v>
                </c:pt>
                <c:pt idx="2">
                  <c:v>Häviöt</c:v>
                </c:pt>
                <c:pt idx="3">
                  <c:v>Metsäteollisuus</c:v>
                </c:pt>
                <c:pt idx="4">
                  <c:v>Kemianteollisuus</c:v>
                </c:pt>
                <c:pt idx="5">
                  <c:v>Metallinjalostus</c:v>
                </c:pt>
                <c:pt idx="6">
                  <c:v>Muu teollisuus</c:v>
                </c:pt>
              </c:strCache>
            </c:strRef>
          </c:cat>
          <c:val>
            <c:numRef>
              <c:f>Kulutus!$B$47:$H$47</c:f>
              <c:numCache>
                <c:formatCode>0.00</c:formatCode>
                <c:ptCount val="7"/>
                <c:pt idx="0">
                  <c:v>30</c:v>
                </c:pt>
                <c:pt idx="1">
                  <c:v>22</c:v>
                </c:pt>
                <c:pt idx="2">
                  <c:v>4</c:v>
                </c:pt>
                <c:pt idx="3">
                  <c:v>20</c:v>
                </c:pt>
                <c:pt idx="4">
                  <c:v>8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64-4D73-BE39-E2E992855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359433124294569E-2"/>
          <c:y val="9.894213118975996E-2"/>
          <c:w val="0.92398068562040436"/>
          <c:h val="0.73015852141655568"/>
        </c:manualLayout>
      </c:layout>
      <c:barChart>
        <c:barDir val="col"/>
        <c:grouping val="stacked"/>
        <c:varyColors val="0"/>
        <c:ser>
          <c:idx val="0"/>
          <c:order val="0"/>
          <c:tx>
            <c:v>Metsäteollisuus</c:v>
          </c:tx>
          <c:spPr>
            <a:solidFill>
              <a:srgbClr val="14B063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Kulutus!$A$30:$A$42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Kulutus!$G$30:$G$42</c:f>
              <c:numCache>
                <c:formatCode>General</c:formatCode>
                <c:ptCount val="13"/>
                <c:pt idx="0" formatCode="0.000">
                  <c:v>22.09</c:v>
                </c:pt>
                <c:pt idx="1">
                  <c:v>21.532</c:v>
                </c:pt>
                <c:pt idx="2" formatCode="0.000">
                  <c:v>20.441244618077299</c:v>
                </c:pt>
                <c:pt idx="3" formatCode="0.000">
                  <c:v>20.149999999999999</c:v>
                </c:pt>
                <c:pt idx="4">
                  <c:v>19.577999999999999</c:v>
                </c:pt>
                <c:pt idx="5" formatCode="0.000">
                  <c:v>19.335288276112099</c:v>
                </c:pt>
                <c:pt idx="6" formatCode="0.000">
                  <c:v>19.4846471020245</c:v>
                </c:pt>
                <c:pt idx="7" formatCode="0.000">
                  <c:v>19.902427539432502</c:v>
                </c:pt>
                <c:pt idx="8" formatCode="0.000">
                  <c:v>20.402360981946</c:v>
                </c:pt>
                <c:pt idx="9" formatCode="0.000">
                  <c:v>19.551552298175999</c:v>
                </c:pt>
                <c:pt idx="10" formatCode="0.000">
                  <c:v>17.283999999999999</c:v>
                </c:pt>
                <c:pt idx="11" formatCode="0.000">
                  <c:v>18.085000000000001</c:v>
                </c:pt>
                <c:pt idx="12" formatCode="0.000">
                  <c:v>15.978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0-4405-9BD7-0329233D2669}"/>
            </c:ext>
          </c:extLst>
        </c:ser>
        <c:ser>
          <c:idx val="1"/>
          <c:order val="1"/>
          <c:tx>
            <c:v>Kemianteollisuus</c:v>
          </c:tx>
          <c:spPr>
            <a:solidFill>
              <a:srgbClr val="4EADB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Kulutus!$H$30:$H$42</c:f>
              <c:numCache>
                <c:formatCode>General</c:formatCode>
                <c:ptCount val="13"/>
                <c:pt idx="0" formatCode="0.000">
                  <c:v>6.7329999999999997</c:v>
                </c:pt>
                <c:pt idx="1">
                  <c:v>7.032</c:v>
                </c:pt>
                <c:pt idx="2">
                  <c:v>6.7510000000000003</c:v>
                </c:pt>
                <c:pt idx="3">
                  <c:v>7.1230000000000002</c:v>
                </c:pt>
                <c:pt idx="4" formatCode="0.000">
                  <c:v>6.9248907872276799</c:v>
                </c:pt>
                <c:pt idx="5" formatCode="0.000">
                  <c:v>6.7761806609118302</c:v>
                </c:pt>
                <c:pt idx="6" formatCode="0.000">
                  <c:v>7.00642897004359</c:v>
                </c:pt>
                <c:pt idx="7" formatCode="0.000">
                  <c:v>7.0140357954658104</c:v>
                </c:pt>
                <c:pt idx="8" formatCode="0.000">
                  <c:v>7.1131687667666696</c:v>
                </c:pt>
                <c:pt idx="9" formatCode="0.000">
                  <c:v>7.0264311763749996</c:v>
                </c:pt>
                <c:pt idx="10" formatCode="0.000">
                  <c:v>6.6680000000000001</c:v>
                </c:pt>
                <c:pt idx="11" formatCode="0.000">
                  <c:v>6.3769999999999998</c:v>
                </c:pt>
                <c:pt idx="12" formatCode="0.000">
                  <c:v>6.7619999999999996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0-4405-9BD7-0329233D2669}"/>
            </c:ext>
          </c:extLst>
        </c:ser>
        <c:ser>
          <c:idx val="2"/>
          <c:order val="2"/>
          <c:tx>
            <c:v>Metallinjalostus</c:v>
          </c:tx>
          <c:spPr>
            <a:solidFill>
              <a:srgbClr val="FFFFFF">
                <a:lumMod val="5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Kulutus!$A$30:$A$42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Kulutus!$I$30:$I$42</c:f>
              <c:numCache>
                <c:formatCode>General</c:formatCode>
                <c:ptCount val="13"/>
                <c:pt idx="0" formatCode="0.000">
                  <c:v>8.0299999999999994</c:v>
                </c:pt>
                <c:pt idx="1">
                  <c:v>7.9470000000000001</c:v>
                </c:pt>
                <c:pt idx="2">
                  <c:v>7.6340000000000003</c:v>
                </c:pt>
                <c:pt idx="3" formatCode="0.000">
                  <c:v>8.2552879902544998</c:v>
                </c:pt>
                <c:pt idx="4" formatCode="0.000">
                  <c:v>8.3603695393099802</c:v>
                </c:pt>
                <c:pt idx="5" formatCode="0.000">
                  <c:v>8.5228990800550708</c:v>
                </c:pt>
                <c:pt idx="6" formatCode="0.000">
                  <c:v>8.4473947447935203</c:v>
                </c:pt>
                <c:pt idx="7" formatCode="0.000">
                  <c:v>8.4822806414896004</c:v>
                </c:pt>
                <c:pt idx="8" formatCode="0.000">
                  <c:v>8.5857872481635393</c:v>
                </c:pt>
                <c:pt idx="9" formatCode="0.000">
                  <c:v>8.7182797006150601</c:v>
                </c:pt>
                <c:pt idx="10" formatCode="0.000">
                  <c:v>8.5310000000000006</c:v>
                </c:pt>
                <c:pt idx="11" formatCode="0.000">
                  <c:v>8.843</c:v>
                </c:pt>
                <c:pt idx="12" formatCode="0.000">
                  <c:v>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0-4405-9BD7-0329233D2669}"/>
            </c:ext>
          </c:extLst>
        </c:ser>
        <c:ser>
          <c:idx val="3"/>
          <c:order val="3"/>
          <c:tx>
            <c:v>Muu teollisuus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Kulutus!$J$30:$J$42</c:f>
              <c:numCache>
                <c:formatCode>General</c:formatCode>
                <c:ptCount val="13"/>
                <c:pt idx="0" formatCode="0.000">
                  <c:v>4.6130000000000004</c:v>
                </c:pt>
                <c:pt idx="1">
                  <c:v>3.8450000000000002</c:v>
                </c:pt>
                <c:pt idx="2" formatCode="0.000">
                  <c:v>4.4948496755199896</c:v>
                </c:pt>
                <c:pt idx="3" formatCode="0.000">
                  <c:v>4.30469036438123</c:v>
                </c:pt>
                <c:pt idx="4" formatCode="0.000">
                  <c:v>4.3868052863351403</c:v>
                </c:pt>
                <c:pt idx="5" formatCode="0.000">
                  <c:v>4.4687600916660202</c:v>
                </c:pt>
                <c:pt idx="6" formatCode="0.000">
                  <c:v>4.7636782697573601</c:v>
                </c:pt>
                <c:pt idx="7" formatCode="0.000">
                  <c:v>4.5248846334168196</c:v>
                </c:pt>
                <c:pt idx="8" formatCode="0.000">
                  <c:v>4.6444675539561402</c:v>
                </c:pt>
                <c:pt idx="9" formatCode="0.000">
                  <c:v>4.4994861402671598</c:v>
                </c:pt>
                <c:pt idx="10" formatCode="0.000">
                  <c:v>4.3689999999999998</c:v>
                </c:pt>
                <c:pt idx="11" formatCode="0.000">
                  <c:v>5.226</c:v>
                </c:pt>
                <c:pt idx="12" formatCode="0.000">
                  <c:v>5.1989999999999998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0-4405-9BD7-0329233D2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457322752"/>
        <c:axId val="1"/>
      </c:barChart>
      <c:catAx>
        <c:axId val="4573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7048020866550558E-4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732275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6793893129770993E-2"/>
          <c:y val="0.92523364485981308"/>
          <c:w val="0.93320610687022898"/>
          <c:h val="7.476635514018692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61487085356159E-2"/>
          <c:y val="9.0525865895155586E-2"/>
          <c:w val="0.91816756157114343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D8D-49E6-8A8C-7A114699C0E5}"/>
              </c:ext>
            </c:extLst>
          </c:dPt>
          <c:dPt>
            <c:idx val="1"/>
            <c:invertIfNegative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D8D-49E6-8A8C-7A114699C0E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D8D-49E6-8A8C-7A114699C0E5}"/>
              </c:ext>
            </c:extLst>
          </c:dPt>
          <c:cat>
            <c:strRef>
              <c:f>Kulutus!$A$51:$A$54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Kulutus!$B$51:$B$54</c:f>
              <c:numCache>
                <c:formatCode>0.000</c:formatCode>
                <c:ptCount val="4"/>
                <c:pt idx="0">
                  <c:v>-2.1070000000000011</c:v>
                </c:pt>
                <c:pt idx="1">
                  <c:v>0.38499999999999979</c:v>
                </c:pt>
                <c:pt idx="2">
                  <c:v>-0.36299999999999955</c:v>
                </c:pt>
                <c:pt idx="3">
                  <c:v>-2.7000000000000135E-2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D-49E6-8A8C-7A114699C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441752"/>
        <c:axId val="1"/>
      </c:barChart>
      <c:catAx>
        <c:axId val="41644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1.9971282580127689E-2"/>
              <c:y val="2.6531058617672793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6441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61487085356159E-2"/>
          <c:y val="9.0525865895155586E-2"/>
          <c:w val="0.91816756157114343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B89-4742-9883-2EE092C673E5}"/>
              </c:ext>
            </c:extLst>
          </c:dPt>
          <c:dPt>
            <c:idx val="1"/>
            <c:invertIfNegative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B89-4742-9883-2EE092C673E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B89-4742-9883-2EE092C673E5}"/>
              </c:ext>
            </c:extLst>
          </c:dPt>
          <c:cat>
            <c:strRef>
              <c:f>Kulutus!$A$51:$A$54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Kulutus!$C$51:$C$54</c:f>
              <c:numCache>
                <c:formatCode>General</c:formatCode>
                <c:ptCount val="4"/>
                <c:pt idx="0">
                  <c:v>-11.650539120818364</c:v>
                </c:pt>
                <c:pt idx="1">
                  <c:v>6.037321624588361</c:v>
                </c:pt>
                <c:pt idx="2">
                  <c:v>-4.104941761845522</c:v>
                </c:pt>
                <c:pt idx="3">
                  <c:v>-0.51664753157290733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89-4742-9883-2EE092C67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427976"/>
        <c:axId val="1"/>
      </c:barChart>
      <c:catAx>
        <c:axId val="41642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9971282580127689E-2"/>
              <c:y val="2.6531058617672793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6427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72096038928922"/>
          <c:y val="7.5439778361038226E-2"/>
          <c:w val="0.48913292327008751"/>
          <c:h val="0.80262730206740873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1D2-4C24-BE9F-F94145B4E0BA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2-4C24-BE9F-F94145B4E0B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1D2-4C24-BE9F-F94145B4E0BA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1D2-4C24-BE9F-F94145B4E0BA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1D2-4C24-BE9F-F94145B4E0BA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61D2-4C24-BE9F-F94145B4E0BA}"/>
              </c:ext>
            </c:extLst>
          </c:dPt>
          <c:dPt>
            <c:idx val="6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1D2-4C24-BE9F-F94145B4E0BA}"/>
              </c:ext>
            </c:extLst>
          </c:dPt>
          <c:dPt>
            <c:idx val="7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1D2-4C24-BE9F-F94145B4E0BA}"/>
              </c:ext>
            </c:extLst>
          </c:dPt>
          <c:dPt>
            <c:idx val="8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D2-4C24-BE9F-F94145B4E0BA}"/>
              </c:ext>
            </c:extLst>
          </c:dPt>
          <c:dPt>
            <c:idx val="9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61D2-4C24-BE9F-F94145B4E0BA}"/>
              </c:ext>
            </c:extLst>
          </c:dPt>
          <c:dPt>
            <c:idx val="1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61D2-4C24-BE9F-F94145B4E0BA}"/>
              </c:ext>
            </c:extLst>
          </c:dPt>
          <c:dLbls>
            <c:dLbl>
              <c:idx val="0"/>
              <c:layout>
                <c:manualLayout>
                  <c:x val="4.9174097295563012E-2"/>
                  <c:y val="-0.1335710848643919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2-4C24-BE9F-F94145B4E0BA}"/>
                </c:ext>
              </c:extLst>
            </c:dLbl>
            <c:dLbl>
              <c:idx val="1"/>
              <c:layout>
                <c:manualLayout>
                  <c:x val="9.8413536131635115E-2"/>
                  <c:y val="-5.9045465172435564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2-4C24-BE9F-F94145B4E0BA}"/>
                </c:ext>
              </c:extLst>
            </c:dLbl>
            <c:dLbl>
              <c:idx val="2"/>
              <c:layout>
                <c:manualLayout>
                  <c:x val="0.10969408535308299"/>
                  <c:y val="1.8557888597258675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424242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/>
                      <a:t>Aurinkovoima
0,5 %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1D2-4C24-BE9F-F94145B4E0BA}"/>
                </c:ext>
              </c:extLst>
            </c:dLbl>
            <c:dLbl>
              <c:idx val="3"/>
              <c:layout>
                <c:manualLayout>
                  <c:x val="9.3311828387863727E-2"/>
                  <c:y val="6.117875598190548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2-4C24-BE9F-F94145B4E0BA}"/>
                </c:ext>
              </c:extLst>
            </c:dLbl>
            <c:dLbl>
              <c:idx val="4"/>
              <c:layout>
                <c:manualLayout>
                  <c:x val="3.8944872977465253E-2"/>
                  <c:y val="0.11875969670457859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2-4C24-BE9F-F94145B4E0BA}"/>
                </c:ext>
              </c:extLst>
            </c:dLbl>
            <c:dLbl>
              <c:idx val="5"/>
              <c:layout>
                <c:manualLayout>
                  <c:x val="-6.4266584673520219E-4"/>
                  <c:y val="0.1289737532808399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D2-4C24-BE9F-F94145B4E0BA}"/>
                </c:ext>
              </c:extLst>
            </c:dLbl>
            <c:dLbl>
              <c:idx val="6"/>
              <c:layout>
                <c:manualLayout>
                  <c:x val="-8.9880699163369174E-2"/>
                  <c:y val="0.1196927074432891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D2-4C24-BE9F-F94145B4E0BA}"/>
                </c:ext>
              </c:extLst>
            </c:dLbl>
            <c:dLbl>
              <c:idx val="7"/>
              <c:layout>
                <c:manualLayout>
                  <c:x val="-0.11535199321458865"/>
                  <c:y val="0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D2-4C24-BE9F-F94145B4E0BA}"/>
                </c:ext>
              </c:extLst>
            </c:dLbl>
            <c:dLbl>
              <c:idx val="8"/>
              <c:layout>
                <c:manualLayout>
                  <c:x val="-7.9687713059636692E-2"/>
                  <c:y val="-0.107634733158355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D2-4C24-BE9F-F94145B4E0BA}"/>
                </c:ext>
              </c:extLst>
            </c:dLbl>
            <c:dLbl>
              <c:idx val="9"/>
              <c:layout>
                <c:manualLayout>
                  <c:x val="-3.0508399752783195E-2"/>
                  <c:y val="-0.13500234423952431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D2-4C24-BE9F-F94145B4E0BA}"/>
                </c:ext>
              </c:extLst>
            </c:dLbl>
            <c:dLbl>
              <c:idx val="10"/>
              <c:layout>
                <c:manualLayout>
                  <c:x val="1.3581138749093672E-2"/>
                  <c:y val="-0.1308280642715987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D2-4C24-BE9F-F94145B4E0BA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Vsidata!$AV$4:$BF$4</c:f>
              <c:strCache>
                <c:ptCount val="11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Nettotuonti</c:v>
                </c:pt>
                <c:pt idx="7">
                  <c:v>Ydinvoima</c:v>
                </c:pt>
                <c:pt idx="8">
                  <c:v>Maakaasu</c:v>
                </c:pt>
                <c:pt idx="9">
                  <c:v>Kivihiili</c:v>
                </c:pt>
                <c:pt idx="10">
                  <c:v>Öljy</c:v>
                </c:pt>
              </c:strCache>
            </c:strRef>
          </c:cat>
          <c:val>
            <c:numRef>
              <c:f>Vsidata!$AV$98:$BF$98</c:f>
              <c:numCache>
                <c:formatCode>General</c:formatCode>
                <c:ptCount val="11"/>
                <c:pt idx="0">
                  <c:v>16.3</c:v>
                </c:pt>
                <c:pt idx="1">
                  <c:v>14.1</c:v>
                </c:pt>
                <c:pt idx="2">
                  <c:v>0.5</c:v>
                </c:pt>
                <c:pt idx="3">
                  <c:v>14.8</c:v>
                </c:pt>
                <c:pt idx="4">
                  <c:v>2.1</c:v>
                </c:pt>
                <c:pt idx="5">
                  <c:v>1</c:v>
                </c:pt>
                <c:pt idx="6">
                  <c:v>15.3</c:v>
                </c:pt>
                <c:pt idx="7">
                  <c:v>29.7</c:v>
                </c:pt>
                <c:pt idx="8">
                  <c:v>1.3</c:v>
                </c:pt>
                <c:pt idx="9">
                  <c:v>4.7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1D2-4C24-BE9F-F94145B4E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543654666256704"/>
          <c:y val="9.1533464566929137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504-4188-BECB-4E50E8B99F88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04-4188-BECB-4E50E8B99F8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504-4188-BECB-4E50E8B99F88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504-4188-BECB-4E50E8B99F88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504-4188-BECB-4E50E8B99F88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504-4188-BECB-4E50E8B99F88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504-4188-BECB-4E50E8B99F88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504-4188-BECB-4E50E8B99F88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504-4188-BECB-4E50E8B99F88}"/>
              </c:ext>
            </c:extLst>
          </c:dPt>
          <c:dPt>
            <c:idx val="9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504-4188-BECB-4E50E8B99F88}"/>
              </c:ext>
            </c:extLst>
          </c:dPt>
          <c:dLbls>
            <c:dLbl>
              <c:idx val="0"/>
              <c:layout>
                <c:manualLayout>
                  <c:x val="7.9712971658359222E-2"/>
                  <c:y val="-0.111338451224481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4-4188-BECB-4E50E8B99F88}"/>
                </c:ext>
              </c:extLst>
            </c:dLbl>
            <c:dLbl>
              <c:idx val="1"/>
              <c:layout>
                <c:manualLayout>
                  <c:x val="0.11366341057520715"/>
                  <c:y val="-2.7894259461306902E-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4-4188-BECB-4E50E8B99F88}"/>
                </c:ext>
              </c:extLst>
            </c:dLbl>
            <c:dLbl>
              <c:idx val="2"/>
              <c:layout>
                <c:manualLayout>
                  <c:x val="0.12553008473329214"/>
                  <c:y val="4.731617437636655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4-4188-BECB-4E50E8B99F88}"/>
                </c:ext>
              </c:extLst>
            </c:dLbl>
            <c:dLbl>
              <c:idx val="3"/>
              <c:layout>
                <c:manualLayout>
                  <c:x val="9.3320196596220581E-2"/>
                  <c:y val="0.10576770558104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4-4188-BECB-4E50E8B99F88}"/>
                </c:ext>
              </c:extLst>
            </c:dLbl>
            <c:dLbl>
              <c:idx val="4"/>
              <c:layout>
                <c:manualLayout>
                  <c:x val="5.0086226488241826E-3"/>
                  <c:y val="0.1381399825021871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04-4188-BECB-4E50E8B99F88}"/>
                </c:ext>
              </c:extLst>
            </c:dLbl>
            <c:dLbl>
              <c:idx val="5"/>
              <c:layout>
                <c:manualLayout>
                  <c:x val="-4.0769487854765182E-2"/>
                  <c:y val="0.125147637795275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04-4188-BECB-4E50E8B99F88}"/>
                </c:ext>
              </c:extLst>
            </c:dLbl>
            <c:dLbl>
              <c:idx val="6"/>
              <c:layout>
                <c:manualLayout>
                  <c:x val="-0.1085665818490246"/>
                  <c:y val="6.958942240779390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04-4188-BECB-4E50E8B99F88}"/>
                </c:ext>
              </c:extLst>
            </c:dLbl>
            <c:dLbl>
              <c:idx val="7"/>
              <c:layout>
                <c:manualLayout>
                  <c:x val="-7.1210479424016954E-2"/>
                  <c:y val="-0.10855012071738111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04-4188-BECB-4E50E8B99F88}"/>
                </c:ext>
              </c:extLst>
            </c:dLbl>
            <c:dLbl>
              <c:idx val="8"/>
              <c:layout>
                <c:manualLayout>
                  <c:x val="-2.7107964715419746E-2"/>
                  <c:y val="-0.1263039010774738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04-4188-BECB-4E50E8B99F88}"/>
                </c:ext>
              </c:extLst>
            </c:dLbl>
            <c:dLbl>
              <c:idx val="9"/>
              <c:layout>
                <c:manualLayout>
                  <c:x val="2.3261729955108477E-2"/>
                  <c:y val="-0.1197128603150064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04-4188-BECB-4E50E8B99F88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Vsidata!$BI$4:$BR$4</c:f>
              <c:strCache>
                <c:ptCount val="10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Ydinvoima</c:v>
                </c:pt>
                <c:pt idx="7">
                  <c:v>Maakaasu</c:v>
                </c:pt>
                <c:pt idx="8">
                  <c:v>Hiili</c:v>
                </c:pt>
                <c:pt idx="9">
                  <c:v>Öljy</c:v>
                </c:pt>
              </c:strCache>
            </c:strRef>
          </c:cat>
          <c:val>
            <c:numRef>
              <c:f>Vsidata!$BI$97:$BR$97</c:f>
              <c:numCache>
                <c:formatCode>General</c:formatCode>
                <c:ptCount val="10"/>
                <c:pt idx="0">
                  <c:v>22.6</c:v>
                </c:pt>
                <c:pt idx="1">
                  <c:v>11.7</c:v>
                </c:pt>
                <c:pt idx="2">
                  <c:v>0.4</c:v>
                </c:pt>
                <c:pt idx="3">
                  <c:v>18.3</c:v>
                </c:pt>
                <c:pt idx="4">
                  <c:v>2.9</c:v>
                </c:pt>
                <c:pt idx="5">
                  <c:v>1.2</c:v>
                </c:pt>
                <c:pt idx="6">
                  <c:v>32.700000000000003</c:v>
                </c:pt>
                <c:pt idx="7">
                  <c:v>5.3</c:v>
                </c:pt>
                <c:pt idx="8">
                  <c:v>4.7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504-4188-BECB-4E50E8B99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0.78225</cdr:x>
      <cdr:y>0.51225</cdr:y>
    </cdr:from>
    <cdr:to>
      <cdr:x>0.78325</cdr:x>
      <cdr:y>0.5135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4550" y="2351913"/>
          <a:ext cx="1562100" cy="774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Muu käyttö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yhteensä 52 %</a:t>
          </a:r>
        </a:p>
      </cdr:txBody>
    </cdr:sp>
  </cdr:relSizeAnchor>
  <cdr:relSizeAnchor xmlns:cdr="http://schemas.openxmlformats.org/drawingml/2006/chartDrawing">
    <cdr:from>
      <cdr:x>0.04932</cdr:x>
      <cdr:y>0.4662</cdr:y>
    </cdr:from>
    <cdr:to>
      <cdr:x>0.28032</cdr:x>
      <cdr:y>0.61984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425" y="2136141"/>
          <a:ext cx="1682625" cy="728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Teollisuus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yhteensä 44 %</a:t>
          </a:r>
        </a:p>
      </cdr:txBody>
    </cdr:sp>
  </cdr:relSizeAnchor>
  <cdr:relSizeAnchor xmlns:cdr="http://schemas.openxmlformats.org/drawingml/2006/chartDrawing">
    <cdr:from>
      <cdr:x>0.43881</cdr:x>
      <cdr:y>0.45042</cdr:y>
    </cdr:from>
    <cdr:to>
      <cdr:x>0.59927</cdr:x>
      <cdr:y>0.53237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85235" y="2063592"/>
          <a:ext cx="1201308" cy="3754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82 TWh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0.1118</cdr:x>
      <cdr:y>0.2199</cdr:y>
    </cdr:from>
    <cdr:to>
      <cdr:x>0.22364</cdr:x>
      <cdr:y>0.39248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0.2358</cdr:x>
      <cdr:y>0.0866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0.09405</cdr:x>
      <cdr:y>0.21365</cdr:y>
    </cdr:from>
    <cdr:to>
      <cdr:x>0.20539</cdr:x>
      <cdr:y>0.39398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0.2193</cdr:x>
      <cdr:y>0.0801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0.79871</cdr:x>
      <cdr:y>0</cdr:y>
    </cdr:from>
    <cdr:to>
      <cdr:x>0.98125</cdr:x>
      <cdr:y>0.09277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852160" y="0"/>
          <a:ext cx="1370851" cy="346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ts val="16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 CO</a:t>
          </a:r>
          <a:r>
            <a:rPr lang="fi-FI" sz="1400" b="1" i="0" baseline="-25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/ kWh(e)</a:t>
          </a:r>
          <a:endParaRPr lang="fi-FI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0.70925</cdr:x>
      <cdr:y>0.39375</cdr:y>
    </cdr:from>
    <cdr:to>
      <cdr:x>0.73975</cdr:x>
      <cdr:y>0.406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093" y="1358575"/>
          <a:ext cx="336189" cy="8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>
              <a:solidFill>
                <a:schemeClr val="tx1">
                  <a:lumMod val="75000"/>
                  <a:lumOff val="25000"/>
                </a:schemeClr>
              </a:solidFill>
            </a:rPr>
            <a:t>Lähde: Traficom</a:t>
          </a:r>
        </a:p>
        <a:p xmlns:a="http://schemas.openxmlformats.org/drawingml/2006/main">
          <a:pPr>
            <a:lnSpc>
              <a:spcPts val="1500"/>
            </a:lnSpc>
          </a:pPr>
          <a:endParaRPr lang="fi-FI" sz="140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0.83976</cdr:x>
      <cdr:y>0.95668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856817" y="3810000"/>
          <a:ext cx="1117599" cy="1725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 dirty="0" err="1">
              <a:solidFill>
                <a:schemeClr val="tx1">
                  <a:lumMod val="75000"/>
                  <a:lumOff val="25000"/>
                </a:schemeClr>
              </a:solidFill>
            </a:rPr>
            <a:t>Lähde:Traficom</a:t>
          </a:r>
          <a:r>
            <a:rPr lang="fi-FI" sz="11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fi-FI" sz="1100" dirty="0" err="1">
              <a:solidFill>
                <a:schemeClr val="tx1">
                  <a:lumMod val="75000"/>
                  <a:lumOff val="25000"/>
                </a:schemeClr>
              </a:solidFill>
            </a:rPr>
            <a:t>Traficom</a:t>
          </a:r>
          <a:endParaRPr lang="fi-FI" sz="1100" dirty="0">
            <a:solidFill>
              <a:schemeClr val="tx1">
                <a:lumMod val="75000"/>
                <a:lumOff val="25000"/>
              </a:schemeClr>
            </a:solidFill>
          </a:endParaRPr>
        </a:p>
        <a:p xmlns:a="http://schemas.openxmlformats.org/drawingml/2006/main">
          <a:pPr>
            <a:lnSpc>
              <a:spcPts val="1500"/>
            </a:lnSpc>
          </a:pPr>
          <a:endParaRPr lang="fi-FI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>
              <a:solidFill>
                <a:schemeClr val="tx1">
                  <a:lumMod val="75000"/>
                  <a:lumOff val="25000"/>
                </a:schemeClr>
              </a:solidFill>
            </a:rPr>
            <a:t>Lähde: Traficom</a:t>
          </a:r>
        </a:p>
        <a:p xmlns:a="http://schemas.openxmlformats.org/drawingml/2006/main">
          <a:pPr>
            <a:lnSpc>
              <a:spcPts val="1500"/>
            </a:lnSpc>
          </a:pPr>
          <a:endParaRPr lang="fi-FI" sz="140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0.46168</cdr:x>
      <cdr:y>0.41427</cdr:y>
    </cdr:from>
    <cdr:to>
      <cdr:x>0.58433</cdr:x>
      <cdr:y>0.4961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456414" y="1897983"/>
          <a:ext cx="918265" cy="3749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82 TWh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0.44571</cdr:x>
      <cdr:y>0.45267</cdr:y>
    </cdr:from>
    <cdr:to>
      <cdr:x>0.61355</cdr:x>
      <cdr:y>0.5656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221753" y="1373989"/>
          <a:ext cx="836639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600" b="1">
              <a:solidFill>
                <a:schemeClr val="tx1">
                  <a:lumMod val="65000"/>
                  <a:lumOff val="35000"/>
                </a:schemeClr>
              </a:solidFill>
            </a:rPr>
            <a:t>69 TWh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0.44546</cdr:x>
      <cdr:y>0.45617</cdr:y>
    </cdr:from>
    <cdr:to>
      <cdr:x>0.55721</cdr:x>
      <cdr:y>0.53115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35003" y="2085609"/>
          <a:ext cx="836639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600" b="1">
              <a:solidFill>
                <a:schemeClr val="tx1">
                  <a:lumMod val="65000"/>
                  <a:lumOff val="35000"/>
                </a:schemeClr>
              </a:solidFill>
            </a:rPr>
            <a:t>69 TWh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0.42859</cdr:x>
      <cdr:y>0.45897</cdr:y>
    </cdr:from>
    <cdr:to>
      <cdr:x>0.59664</cdr:x>
      <cdr:y>0.54103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830930" y="1974292"/>
          <a:ext cx="1110016" cy="3529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>
                  <a:lumMod val="65000"/>
                  <a:lumOff val="35000"/>
                </a:schemeClr>
              </a:solidFill>
            </a:rPr>
            <a:t>87 </a:t>
          </a:r>
          <a:r>
            <a:rPr lang="fi-FI" sz="1800" b="1" dirty="0" err="1">
              <a:solidFill>
                <a:schemeClr val="tx1">
                  <a:lumMod val="65000"/>
                  <a:lumOff val="35000"/>
                </a:schemeClr>
              </a:solidFill>
            </a:rPr>
            <a:t>TWh</a:t>
          </a:r>
          <a:endParaRPr lang="fi-FI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0.44359</cdr:x>
      <cdr:y>0.45213</cdr:y>
    </cdr:from>
    <cdr:to>
      <cdr:x>0.61214</cdr:x>
      <cdr:y>0.53396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21034" y="2071436"/>
          <a:ext cx="1261875" cy="3749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>
                  <a:lumMod val="65000"/>
                  <a:lumOff val="35000"/>
                </a:schemeClr>
              </a:solidFill>
            </a:rPr>
            <a:t>82 </a:t>
          </a:r>
          <a:r>
            <a:rPr lang="fi-FI" sz="1800" b="1" dirty="0" err="1">
              <a:solidFill>
                <a:schemeClr val="tx1">
                  <a:lumMod val="65000"/>
                  <a:lumOff val="35000"/>
                </a:schemeClr>
              </a:solidFill>
            </a:rPr>
            <a:t>TWh</a:t>
          </a:r>
          <a:endParaRPr lang="fi-FI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0.1438</cdr:x>
      <cdr:y>0.11945</cdr:y>
    </cdr:from>
    <cdr:to>
      <cdr:x>0.25596</cdr:x>
      <cdr:y>0.16842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88094" y="376318"/>
          <a:ext cx="901960" cy="2634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fi-FI" sz="1400">
              <a:solidFill>
                <a:schemeClr val="tx1">
                  <a:lumMod val="75000"/>
                  <a:lumOff val="25000"/>
                </a:schemeClr>
              </a:solidFill>
            </a:rPr>
            <a:t>Tuonti</a:t>
          </a:r>
        </a:p>
      </cdr:txBody>
    </cdr:sp>
  </cdr:relSizeAnchor>
  <cdr:relSizeAnchor xmlns:cdr="http://schemas.openxmlformats.org/drawingml/2006/chartDrawing">
    <cdr:from>
      <cdr:x>0.15044</cdr:x>
      <cdr:y>0.73367</cdr:y>
    </cdr:from>
    <cdr:to>
      <cdr:x>0.26922</cdr:x>
      <cdr:y>0.79691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059876" y="3570325"/>
          <a:ext cx="8368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dirty="0">
              <a:solidFill>
                <a:schemeClr val="tx1">
                  <a:lumMod val="75000"/>
                  <a:lumOff val="25000"/>
                </a:schemeClr>
              </a:solidFill>
            </a:rPr>
            <a:t>Vienti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0.05105</cdr:x>
      <cdr:y>0.20565</cdr:y>
    </cdr:from>
    <cdr:to>
      <cdr:x>0.16614</cdr:x>
      <cdr:y>0.42098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0.17905</cdr:x>
      <cdr:y>0.06227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44680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0.09405</cdr:x>
      <cdr:y>0.2114</cdr:y>
    </cdr:from>
    <cdr:to>
      <cdr:x>0.20464</cdr:x>
      <cdr:y>0.39273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0.2178</cdr:x>
      <cdr:y>0.0746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6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2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0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7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2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7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5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BA4-2108-5D42-A961-57A538B29F73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E18-7BDE-7644-B1AB-E01BE08F67EB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3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2364-7285-9240-9323-75750ECB2DC1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1375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32CA8-7082-D044-9DFF-82CF3BBD2E92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1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62BB25-0710-D14B-A0B8-2BB442136615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CA22-5161-054B-A204-A85D83115CFE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5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  <p:extLst>
      <p:ext uri="{BB962C8B-B14F-4D97-AF65-F5344CB8AC3E}">
        <p14:creationId xmlns:p14="http://schemas.microsoft.com/office/powerpoint/2010/main" val="13982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604703-971B-B949-B918-085A9AB89765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Energiavuosi</a:t>
            </a:r>
            <a:r>
              <a:rPr lang="en-US"/>
              <a:t> 2022</a:t>
            </a:r>
            <a:br>
              <a:rPr lang="en-US" dirty="0"/>
            </a:br>
            <a:r>
              <a:rPr lang="en-US" dirty="0" err="1"/>
              <a:t>Sähkö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848571"/>
            <a:ext cx="9144000" cy="1522781"/>
          </a:xfrm>
        </p:spPr>
        <p:txBody>
          <a:bodyPr>
            <a:noAutofit/>
          </a:bodyPr>
          <a:lstStyle/>
          <a:p>
            <a:r>
              <a:rPr lang="en-US" dirty="0" err="1"/>
              <a:t>Energiateollisuus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  <a:p>
            <a:r>
              <a:rPr lang="en-US" dirty="0"/>
              <a:t>12.1.2023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EA551-2E76-4A80-A72E-97B60614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8" y="201912"/>
            <a:ext cx="11211475" cy="1401516"/>
          </a:xfrm>
        </p:spPr>
        <p:txBody>
          <a:bodyPr>
            <a:normAutofit/>
          </a:bodyPr>
          <a:lstStyle/>
          <a:p>
            <a:r>
              <a:rPr lang="fi-FI" dirty="0"/>
              <a:t>Hiilidioksidivapaan sähkön osuus jo 89 prosenttia</a:t>
            </a:r>
            <a:br>
              <a:rPr lang="fi-FI" dirty="0"/>
            </a:br>
            <a:r>
              <a:rPr lang="fi-FI" dirty="0"/>
              <a:t>Suomen sähköntuotannosta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792242-CF8D-45FA-AA6E-31BCD724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A38AF-F7C7-4DE0-8F1E-42DBF4A8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71CA1E1-EA8D-4FD7-AB7E-CB087B0878D4}"/>
              </a:ext>
            </a:extLst>
          </p:cNvPr>
          <p:cNvSpPr txBox="1"/>
          <p:nvPr/>
        </p:nvSpPr>
        <p:spPr>
          <a:xfrm>
            <a:off x="676447" y="172764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603B65-A0FC-45C6-991E-8E8A3B447B68}"/>
              </a:ext>
            </a:extLst>
          </p:cNvPr>
          <p:cNvSpPr txBox="1"/>
          <p:nvPr/>
        </p:nvSpPr>
        <p:spPr>
          <a:xfrm>
            <a:off x="7083304" y="172764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F0F331D-E6B2-4692-A33E-8869A78A2D8A}"/>
              </a:ext>
            </a:extLst>
          </p:cNvPr>
          <p:cNvSpPr txBox="1"/>
          <p:nvPr/>
        </p:nvSpPr>
        <p:spPr>
          <a:xfrm>
            <a:off x="6605969" y="5567441"/>
            <a:ext cx="4949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Uusiutuvat: 54 % (53 % vuonna 2021)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Hiilidioksidineutraalit: 89 % (86 % vuonna 2021)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Kotimaiset: 57 % (57 % vuonna 2021)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3FB796-F689-8DDB-FBA4-C564F328C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26581"/>
              </p:ext>
            </p:extLst>
          </p:nvPr>
        </p:nvGraphicFramePr>
        <p:xfrm>
          <a:off x="6686287" y="1288434"/>
          <a:ext cx="6022295" cy="459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6F9B8E-0CD5-442F-0633-EFA201954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41573"/>
              </p:ext>
            </p:extLst>
          </p:nvPr>
        </p:nvGraphicFramePr>
        <p:xfrm>
          <a:off x="-167203" y="1727643"/>
          <a:ext cx="6853490" cy="403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72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C7000-58BF-4E5B-AE6D-B56468A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68" y="129003"/>
            <a:ext cx="11082996" cy="1077781"/>
          </a:xfrm>
        </p:spPr>
        <p:txBody>
          <a:bodyPr>
            <a:noAutofit/>
          </a:bodyPr>
          <a:lstStyle/>
          <a:p>
            <a:r>
              <a:rPr lang="fi-FI" sz="3800"/>
              <a:t>Sähkön</a:t>
            </a:r>
            <a:r>
              <a:rPr lang="fi-FI" sz="3800" dirty="0"/>
              <a:t> tuotanto</a:t>
            </a:r>
            <a:r>
              <a:rPr lang="fi-FI" sz="3800"/>
              <a:t> ja tuonti</a:t>
            </a:r>
            <a:endParaRPr lang="fi-FI" sz="3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6C6DE8-3475-4F3F-BD2B-1D8A5B4B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5E4F4D-A368-4D82-AC5A-8F9FF190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8744C2-96CC-4795-8080-7D71372ED456}"/>
              </a:ext>
            </a:extLst>
          </p:cNvPr>
          <p:cNvSpPr txBox="1"/>
          <p:nvPr/>
        </p:nvSpPr>
        <p:spPr>
          <a:xfrm>
            <a:off x="871793" y="166426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E6ED4AA-AEED-4561-AD59-5A7A47EE213F}"/>
              </a:ext>
            </a:extLst>
          </p:cNvPr>
          <p:cNvSpPr txBox="1"/>
          <p:nvPr/>
        </p:nvSpPr>
        <p:spPr>
          <a:xfrm>
            <a:off x="7059858" y="166426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FB0DB3-DC02-1B41-6912-029CD17D2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4796"/>
              </p:ext>
            </p:extLst>
          </p:nvPr>
        </p:nvGraphicFramePr>
        <p:xfrm>
          <a:off x="6364943" y="1664269"/>
          <a:ext cx="6605269" cy="430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C6DE32-0F0F-D6B5-26CC-C0858553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423"/>
              </p:ext>
            </p:extLst>
          </p:nvPr>
        </p:nvGraphicFramePr>
        <p:xfrm>
          <a:off x="66676" y="1524292"/>
          <a:ext cx="748665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03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6DFF-84EE-B965-4B21-5B67368E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11374719" cy="1032160"/>
          </a:xfrm>
        </p:spPr>
        <p:txBody>
          <a:bodyPr>
            <a:normAutofit fontScale="90000"/>
          </a:bodyPr>
          <a:lstStyle/>
          <a:p>
            <a:r>
              <a:rPr lang="fi-FI"/>
              <a:t>Venäläisen energian tuonnin loppuminen ja energiakriisi muuttivat sähkön hankintaa edellisvuoteen verrattuna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C39C-EDEE-EF31-B46A-EDAEF16C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87DE5-8208-E298-D34C-A3811250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E5C33297-6108-44ED-AF1F-F433A7BCF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22586"/>
              </p:ext>
            </p:extLst>
          </p:nvPr>
        </p:nvGraphicFramePr>
        <p:xfrm>
          <a:off x="1310640" y="1422400"/>
          <a:ext cx="101092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6ED5AF-5BA5-3C3C-8904-0569BFA466C1}"/>
              </a:ext>
            </a:extLst>
          </p:cNvPr>
          <p:cNvSpPr txBox="1"/>
          <p:nvPr/>
        </p:nvSpPr>
        <p:spPr>
          <a:xfrm>
            <a:off x="11126547" y="2849880"/>
            <a:ext cx="124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Kulutus vähentynyt 5,4 </a:t>
            </a:r>
            <a:r>
              <a:rPr lang="fi-FI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F17AC-76FD-2D98-177C-D5C0F3AF21A1}"/>
              </a:ext>
            </a:extLst>
          </p:cNvPr>
          <p:cNvCxnSpPr>
            <a:cxnSpLocks/>
          </p:cNvCxnSpPr>
          <p:nvPr/>
        </p:nvCxnSpPr>
        <p:spPr>
          <a:xfrm>
            <a:off x="11126548" y="2849880"/>
            <a:ext cx="0" cy="14040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5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5554-515D-4A44-90F4-416BB09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Autofit/>
          </a:bodyPr>
          <a:lstStyle/>
          <a:p>
            <a:br>
              <a:rPr lang="fi-FI" dirty="0"/>
            </a:br>
            <a:r>
              <a:rPr lang="fi-FI" dirty="0"/>
              <a:t>Sähkön nettotuonti väheni lähes 30 prosenttia (5,3 </a:t>
            </a:r>
            <a:r>
              <a:rPr lang="fi-FI" dirty="0" err="1"/>
              <a:t>TWh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517937-0004-426C-B7CF-638A389C5599}"/>
              </a:ext>
            </a:extLst>
          </p:cNvPr>
          <p:cNvSpPr txBox="1"/>
          <p:nvPr/>
        </p:nvSpPr>
        <p:spPr>
          <a:xfrm>
            <a:off x="8232589" y="2098495"/>
            <a:ext cx="3017003" cy="436948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Tuonti Venäjältä päättyi 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toukokuussa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Tuonti Pohjoismaista kasvoi 3 % (0,4 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Vienti Viroon kasvoi 2 % </a:t>
            </a:r>
            <a:br>
              <a:rPr lang="fi-FI"/>
            </a:b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(+0,1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2AC0AB-8EF7-40F7-A454-5EB4D038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9C7796-1A81-4D12-9E1C-287CF2F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ED6A95-F2A2-233C-8539-B87F18C79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07785"/>
              </p:ext>
            </p:extLst>
          </p:nvPr>
        </p:nvGraphicFramePr>
        <p:xfrm>
          <a:off x="948112" y="1489949"/>
          <a:ext cx="7045182" cy="486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429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5554-515D-4A44-90F4-416BB09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nettotuonti</a:t>
            </a:r>
            <a:br>
              <a:rPr lang="fi-FI" dirty="0"/>
            </a:br>
            <a:r>
              <a:rPr lang="fi-FI" sz="3200" b="0" dirty="0"/>
              <a:t>12,5 </a:t>
            </a:r>
            <a:r>
              <a:rPr lang="fi-FI" sz="3200" b="0" dirty="0" err="1"/>
              <a:t>TWh</a:t>
            </a:r>
            <a:r>
              <a:rPr lang="fi-FI" sz="3200" b="0" dirty="0"/>
              <a:t> vuonna 2022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2AC0AB-8EF7-40F7-A454-5EB4D038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9C7796-1A81-4D12-9E1C-287CF2F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834957-73A1-4DC1-4DA6-B4CA8A7D8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5397"/>
              </p:ext>
            </p:extLst>
          </p:nvPr>
        </p:nvGraphicFramePr>
        <p:xfrm>
          <a:off x="1396076" y="1560806"/>
          <a:ext cx="8428643" cy="477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77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54B3-D9D4-025F-F245-A6D10842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Sähkön tuonnissa merkittävä muutos toukokuun jälkeen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E731-67B5-EFDD-B11A-C2B63066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B743A-71B4-5DF2-A28E-06A6EAE2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65A543-8954-4B29-B6A3-F67B1967E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930709"/>
              </p:ext>
            </p:extLst>
          </p:nvPr>
        </p:nvGraphicFramePr>
        <p:xfrm>
          <a:off x="485279" y="1534161"/>
          <a:ext cx="9308961" cy="482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5582A0-5361-A937-797E-E6AA86333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86944"/>
              </p:ext>
            </p:extLst>
          </p:nvPr>
        </p:nvGraphicFramePr>
        <p:xfrm>
          <a:off x="10158210" y="1690688"/>
          <a:ext cx="1875716" cy="433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01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5823-96B3-4B16-BAD1-39E046C6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577919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Tuulivoima rajussa kasvussa: </a:t>
            </a:r>
            <a:br>
              <a:rPr lang="fi-FI" dirty="0"/>
            </a:br>
            <a:r>
              <a:rPr lang="fi-FI" sz="3600" b="0" dirty="0"/>
              <a:t>Kapasiteetti kasvoi 76 prosenttia ja tuotanto 41 prosenttia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CC55F8-EAB7-4CC8-90FF-8489C02A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8FD5F6-D46C-4486-BDBE-501BFF72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955FD4-EC24-D761-101A-27AB4D637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27461"/>
              </p:ext>
            </p:extLst>
          </p:nvPr>
        </p:nvGraphicFramePr>
        <p:xfrm>
          <a:off x="47625" y="0"/>
          <a:ext cx="120967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68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C11E8-B526-4F94-BDF9-0C133281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Vesivoiman tuotanto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A60771-91AE-44A4-B265-FC9099EC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91EC44-6F64-40D2-9017-6594B2BF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90C5E9E-B62F-4444-B937-5B914869963E}"/>
              </a:ext>
            </a:extLst>
          </p:cNvPr>
          <p:cNvSpPr txBox="1"/>
          <p:nvPr/>
        </p:nvSpPr>
        <p:spPr>
          <a:xfrm>
            <a:off x="8701453" y="2289958"/>
            <a:ext cx="316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Normaali vesivuosi</a:t>
            </a:r>
          </a:p>
          <a:p>
            <a:b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vesivoiman tuotanto laskennallisesti, kun rakennettujen jokien virtaamat ovat keskimääräisellä tasolla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9D7785F6-E3D0-416B-BA22-44CF90237839}"/>
              </a:ext>
            </a:extLst>
          </p:cNvPr>
          <p:cNvCxnSpPr>
            <a:cxnSpLocks/>
          </p:cNvCxnSpPr>
          <p:nvPr/>
        </p:nvCxnSpPr>
        <p:spPr>
          <a:xfrm flipH="1">
            <a:off x="8050209" y="2534062"/>
            <a:ext cx="651244" cy="53540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7A1BC5-8A3C-FFB1-3AEF-31454CC78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49144"/>
              </p:ext>
            </p:extLst>
          </p:nvPr>
        </p:nvGraphicFramePr>
        <p:xfrm>
          <a:off x="92468" y="1366463"/>
          <a:ext cx="8496728" cy="535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57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F0461-C377-4FEA-868C-52550186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06960"/>
            <a:ext cx="9478683" cy="1044225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Yhteistuotantosähkön tuotanto ja kapasiteetti kaukolämmityksessä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B71ECC-D801-4135-9E6C-1772C0C8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23AD88-CD9F-4F7A-B8B1-ECEA495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02D2D3-6652-4AEE-97FD-240213F86A75}"/>
              </a:ext>
            </a:extLst>
          </p:cNvPr>
          <p:cNvSpPr txBox="1"/>
          <p:nvPr/>
        </p:nvSpPr>
        <p:spPr>
          <a:xfrm>
            <a:off x="6737708" y="6048753"/>
            <a:ext cx="486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*Tehoreservi ei sisälly kapasiteettiin vuodesta 2017 lähtien</a:t>
            </a:r>
          </a:p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2022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01D578-6CFB-AE93-A215-923CF26A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11380"/>
              </p:ext>
            </p:extLst>
          </p:nvPr>
        </p:nvGraphicFramePr>
        <p:xfrm>
          <a:off x="1451348" y="1561672"/>
          <a:ext cx="9551932" cy="444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35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D8C94-FD57-495E-B444-C8D0C45B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20566"/>
            <a:ext cx="9478683" cy="1078684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Yhteistuotantosähkön tuotanto ja kapasiteetti teollisuudessa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FA835E-502D-435A-8375-197DBB1A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68F39D-6BF9-427B-816D-A84F86DC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48872E1-1E7E-4076-9F21-FADC4B2D22BE}"/>
              </a:ext>
            </a:extLst>
          </p:cNvPr>
          <p:cNvSpPr txBox="1"/>
          <p:nvPr/>
        </p:nvSpPr>
        <p:spPr>
          <a:xfrm>
            <a:off x="6748770" y="6048573"/>
            <a:ext cx="4865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2022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8262AE-1005-AE52-484B-2CE34142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73888"/>
              </p:ext>
            </p:extLst>
          </p:nvPr>
        </p:nvGraphicFramePr>
        <p:xfrm>
          <a:off x="1080247" y="1350953"/>
          <a:ext cx="9478683" cy="482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28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9EB8A-AF2F-4E3C-BBC2-31952298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296935" cy="1325563"/>
          </a:xfrm>
        </p:spPr>
        <p:txBody>
          <a:bodyPr/>
          <a:lstStyle/>
          <a:p>
            <a:r>
              <a:rPr lang="fi-FI" dirty="0"/>
              <a:t>Sähkön kokonaiskäyttö </a:t>
            </a:r>
            <a:r>
              <a:rPr lang="fi-FI"/>
              <a:t>82 </a:t>
            </a:r>
            <a:r>
              <a:rPr lang="fi-FI" err="1"/>
              <a:t>TWh</a:t>
            </a:r>
            <a:br>
              <a:rPr lang="fi-FI"/>
            </a:br>
            <a:r>
              <a:rPr lang="fi-FI"/>
              <a:t>vähennystä</a:t>
            </a:r>
            <a:r>
              <a:rPr lang="fi-FI" dirty="0"/>
              <a:t> 6 prosenttia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241AA4-ED8A-4A89-8FED-03D0700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1367A1-FABD-48F0-A5CF-7C4280D7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288805-4F5F-1374-B9A3-9A32978E8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54520"/>
              </p:ext>
            </p:extLst>
          </p:nvPr>
        </p:nvGraphicFramePr>
        <p:xfrm>
          <a:off x="473633" y="1763354"/>
          <a:ext cx="10011487" cy="483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86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1A84B-C7BB-4036-83A4-F342D2F3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29018"/>
          </a:xfrm>
        </p:spPr>
        <p:txBody>
          <a:bodyPr/>
          <a:lstStyle/>
          <a:p>
            <a:r>
              <a:rPr lang="fi-FI" dirty="0"/>
              <a:t>Lauhdetuotanto ja kapasiteetti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C6F015-36A9-4DA9-8D62-18A68705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0236A5-A062-4732-82DD-3E76899B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A56FDA-101A-4F50-A235-11501E2116EB}"/>
              </a:ext>
            </a:extLst>
          </p:cNvPr>
          <p:cNvSpPr txBox="1"/>
          <p:nvPr/>
        </p:nvSpPr>
        <p:spPr>
          <a:xfrm>
            <a:off x="6715128" y="6061987"/>
            <a:ext cx="486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*Tehoreservi ei sisälly kapasiteettiin vuodesta 2017 lähtien</a:t>
            </a:r>
          </a:p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2022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7CB7A3-F49A-EF23-7D7F-29DDC204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66858"/>
              </p:ext>
            </p:extLst>
          </p:nvPr>
        </p:nvGraphicFramePr>
        <p:xfrm>
          <a:off x="743549" y="1127759"/>
          <a:ext cx="10697433" cy="508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91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04A11-A9D7-4DE5-A027-764036E0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tuotanto kivihiilellä </a:t>
            </a:r>
            <a:br>
              <a:rPr lang="fi-FI" dirty="0"/>
            </a:br>
            <a:r>
              <a:rPr lang="fi-FI" sz="3200" b="0" dirty="0"/>
              <a:t>liukuva 12 kk summa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435265-2BB7-413B-99F3-FC400D24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CF5D06-A749-49CA-98AD-FB6C1BBE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C890E8-1C64-83C3-19C6-FAFEED9B7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11634"/>
              </p:ext>
            </p:extLst>
          </p:nvPr>
        </p:nvGraphicFramePr>
        <p:xfrm>
          <a:off x="1730006" y="1582224"/>
          <a:ext cx="8409464" cy="505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6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3DAC4-3ADE-46E1-927E-2CB5ECA2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 dirty="0">
                <a:latin typeface="+mj-lt"/>
                <a:ea typeface="+mj-ea"/>
                <a:cs typeface="+mj-cs"/>
              </a:rPr>
              <a:t>Sähköntuotannon hiilidioksidipäästöt </a:t>
            </a:r>
            <a:r>
              <a:rPr lang="fi-FI" dirty="0"/>
              <a:t>edelleen lasku-uralla</a:t>
            </a:r>
            <a:r>
              <a:rPr lang="fi-FI"/>
              <a:t> – päästöissä väliaikainen tasanne</a:t>
            </a:r>
            <a:endParaRPr lang="fi-FI" b="1" kern="1200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0078921-C6C0-433B-B69C-E196FA3279AE}"/>
              </a:ext>
            </a:extLst>
          </p:cNvPr>
          <p:cNvSpPr txBox="1"/>
          <p:nvPr/>
        </p:nvSpPr>
        <p:spPr>
          <a:xfrm>
            <a:off x="8273987" y="2024109"/>
            <a:ext cx="3321863" cy="415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Sähkön hiilidioksidipäästöt: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4,4 Mt vuonna 2022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 Mt vuonna 2021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4,3 Mt vuonna 2020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6,9 Mt vuonna 2015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Mt vuonna 2010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Laskua edellisvuoteen </a:t>
            </a:r>
            <a:r>
              <a:rPr lang="fi-FI" b="1" dirty="0">
                <a:solidFill>
                  <a:schemeClr val="accent1"/>
                </a:solidFill>
                <a:sym typeface="Wingdings" panose="05000000000000000000" pitchFamily="2" charset="2"/>
              </a:rPr>
              <a:t>6%</a:t>
            </a:r>
            <a:endParaRPr lang="fi-FI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Päästöt laskeneet viimeisen 5 vuoden aikana </a:t>
            </a:r>
            <a:r>
              <a:rPr lang="fi-FI" b="1" dirty="0">
                <a:solidFill>
                  <a:schemeClr val="accent1"/>
                </a:solidFill>
              </a:rPr>
              <a:t>39 %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Päästöt laskeneet vuodesta 2010 </a:t>
            </a:r>
            <a:r>
              <a:rPr lang="fi-FI" b="1" dirty="0">
                <a:solidFill>
                  <a:schemeClr val="accent1"/>
                </a:solidFill>
              </a:rPr>
              <a:t>77% </a:t>
            </a:r>
            <a:endParaRPr lang="fi-FI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5E3F3C5-F7A5-4137-A462-32206405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12.1.2023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433F90-CC14-437A-AEE9-49CB5182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D4D7FB-390D-4311-A7E2-595ACD5BB98E}"/>
              </a:ext>
            </a:extLst>
          </p:cNvPr>
          <p:cNvSpPr txBox="1"/>
          <p:nvPr/>
        </p:nvSpPr>
        <p:spPr>
          <a:xfrm>
            <a:off x="5658957" y="1869268"/>
            <a:ext cx="21872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EU-27, v. 2020: 229 g CO</a:t>
            </a:r>
            <a:r>
              <a:rPr lang="fi-FI" sz="1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kWh</a:t>
            </a:r>
            <a:b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EEA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7E55EF-4939-B56C-1610-67DC5AF5E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31322"/>
              </p:ext>
            </p:extLst>
          </p:nvPr>
        </p:nvGraphicFramePr>
        <p:xfrm>
          <a:off x="719191" y="1473200"/>
          <a:ext cx="7916809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043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61253-2B91-43DA-94F8-A9F2E19C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käyttöhuiput</a:t>
            </a:r>
            <a:br>
              <a:rPr lang="fi-FI" dirty="0"/>
            </a:br>
            <a:r>
              <a:rPr lang="fi-FI" sz="3200" b="0" dirty="0"/>
              <a:t>suurin sähköteho megawattia (MW)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F6EA1A-561A-486E-987A-E2FB85C1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A469EF-FA76-40EC-85A9-91D60161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111ECF-FFC8-28C7-AEEA-95FB545AA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63446"/>
              </p:ext>
            </p:extLst>
          </p:nvPr>
        </p:nvGraphicFramePr>
        <p:xfrm>
          <a:off x="1345536" y="1615906"/>
          <a:ext cx="8948106" cy="481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92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11993A-BF11-4D1E-8628-F6D2748A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45B5B3-F280-4AD0-A3EF-E4DAC007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528C01B1-5FE1-4745-BCEC-1C1F5201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/>
          <a:lstStyle/>
          <a:p>
            <a:r>
              <a:rPr lang="fi-FI" dirty="0"/>
              <a:t>Sähkön hankinta tunneittain vuoden 2022 kysyntähuipun päivänä 11.1.</a:t>
            </a:r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E44590EC-B4C8-459D-A453-2A09C504EAD7}"/>
              </a:ext>
            </a:extLst>
          </p:cNvPr>
          <p:cNvCxnSpPr>
            <a:cxnSpLocks/>
          </p:cNvCxnSpPr>
          <p:nvPr/>
        </p:nvCxnSpPr>
        <p:spPr>
          <a:xfrm flipH="1">
            <a:off x="8252954" y="3694914"/>
            <a:ext cx="20109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09D2E5-AB39-406F-DAC8-BB737412C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83006"/>
              </p:ext>
            </p:extLst>
          </p:nvPr>
        </p:nvGraphicFramePr>
        <p:xfrm>
          <a:off x="0" y="1592498"/>
          <a:ext cx="9478682" cy="496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12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B1322-41D6-41D2-802E-3452FBD4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700" dirty="0"/>
              <a:t>Sähkön tuotannon ja tuonnin aikavaihtelu 2022</a:t>
            </a:r>
            <a:br>
              <a:rPr lang="fi-FI" sz="3700" dirty="0"/>
            </a:br>
            <a:r>
              <a:rPr lang="fi-FI" sz="3200" b="0" dirty="0"/>
              <a:t>viikkokeskiteho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0FC252A-6973-4A0E-9982-F5F89307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FDDB4DB-5278-4F16-B7D7-A8EA28E9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2EF903-7F51-2AD9-A0EE-3D267440A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2202"/>
              </p:ext>
            </p:extLst>
          </p:nvPr>
        </p:nvGraphicFramePr>
        <p:xfrm>
          <a:off x="614081" y="1420728"/>
          <a:ext cx="11181920" cy="55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21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3ADD4-6C50-4A5C-90C6-A558159B1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0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Sähkön </a:t>
            </a:r>
            <a:r>
              <a:rPr lang="fi-FI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tukkumarkkinahinnat ennen kokemattomassa nousussa ja muutoksessa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91551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49A4C-29A9-4D03-825C-E5E1AD92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45" y="423525"/>
            <a:ext cx="10989241" cy="1325563"/>
          </a:xfrm>
        </p:spPr>
        <p:txBody>
          <a:bodyPr>
            <a:normAutofit fontScale="90000"/>
          </a:bodyPr>
          <a:lstStyle/>
          <a:p>
            <a:r>
              <a:rPr lang="fi-FI" sz="4400"/>
              <a:t>Energiakriisi nosti sähkön</a:t>
            </a:r>
            <a:r>
              <a:rPr lang="fi-FI" sz="4400" dirty="0"/>
              <a:t> </a:t>
            </a:r>
            <a:r>
              <a:rPr lang="fi-FI" sz="4400"/>
              <a:t>tukkuhintaa</a:t>
            </a:r>
            <a:r>
              <a:rPr lang="fi-FI" sz="4400" dirty="0"/>
              <a:t> Suomessa </a:t>
            </a:r>
            <a:r>
              <a:rPr lang="fi-FI" sz="4400"/>
              <a:t>ennätyksellisesti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0FFEA1-B323-423D-B2FA-7A89C4D6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3E3203-AA6B-43DB-A47F-D78A3646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27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2460D0F-6726-4342-9D09-C5B96E70DEA0}"/>
              </a:ext>
            </a:extLst>
          </p:cNvPr>
          <p:cNvSpPr txBox="1"/>
          <p:nvPr/>
        </p:nvSpPr>
        <p:spPr>
          <a:xfrm>
            <a:off x="8566519" y="6017102"/>
            <a:ext cx="180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B86AB52-78A4-4981-8AF7-3AA21FBB2528}"/>
              </a:ext>
            </a:extLst>
          </p:cNvPr>
          <p:cNvSpPr txBox="1"/>
          <p:nvPr/>
        </p:nvSpPr>
        <p:spPr>
          <a:xfrm>
            <a:off x="8413776" y="1086306"/>
            <a:ext cx="317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Sähkön keskihinta Suomessa </a:t>
            </a: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154,04 €/MWh vuonna 2022</a:t>
            </a:r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00000000-0008-0000-0100-00002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930572"/>
              </p:ext>
            </p:extLst>
          </p:nvPr>
        </p:nvGraphicFramePr>
        <p:xfrm>
          <a:off x="1097280" y="1463040"/>
          <a:ext cx="9601200" cy="422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03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6201-F0CB-C627-A71E-DE2E2DD9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480639" cy="1325563"/>
          </a:xfrm>
        </p:spPr>
        <p:txBody>
          <a:bodyPr>
            <a:normAutofit fontScale="90000"/>
          </a:bodyPr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hinta</a:t>
            </a:r>
            <a:r>
              <a:rPr lang="en-US"/>
              <a:t> </a:t>
            </a:r>
            <a:r>
              <a:rPr lang="en-US" err="1"/>
              <a:t>Suomessa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 koko </a:t>
            </a:r>
            <a:r>
              <a:rPr lang="en-US" err="1"/>
              <a:t>EU:n</a:t>
            </a:r>
            <a:r>
              <a:rPr lang="en-US"/>
              <a:t> </a:t>
            </a:r>
            <a:r>
              <a:rPr lang="en-US" err="1"/>
              <a:t>toiseksi</a:t>
            </a:r>
            <a:r>
              <a:rPr lang="en-US"/>
              <a:t> </a:t>
            </a:r>
            <a:r>
              <a:rPr lang="en-US" err="1"/>
              <a:t>alin</a:t>
            </a:r>
            <a:br>
              <a:rPr lang="en-US"/>
            </a:br>
            <a:r>
              <a:rPr lang="en-US"/>
              <a:t> - </a:t>
            </a:r>
            <a:r>
              <a:rPr lang="en-US" err="1"/>
              <a:t>hintaerot</a:t>
            </a:r>
            <a:r>
              <a:rPr lang="en-US"/>
              <a:t> </a:t>
            </a:r>
            <a:r>
              <a:rPr lang="en-US" err="1"/>
              <a:t>suuret</a:t>
            </a:r>
            <a:r>
              <a:rPr lang="en-US"/>
              <a:t> </a:t>
            </a:r>
            <a:r>
              <a:rPr lang="en-US" err="1"/>
              <a:t>Keski-Eurooppaan</a:t>
            </a:r>
            <a:r>
              <a:rPr lang="en-US"/>
              <a:t> </a:t>
            </a:r>
            <a:r>
              <a:rPr lang="en-US" err="1"/>
              <a:t>verrattuna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C80D-E6A4-E66F-0461-3EC78417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D94A-DE5A-FEBB-652A-C82A350E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3DE64-2CB3-675C-FD90-25D5F5E0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36E1DA-5FAE-65AB-724C-9F15070ECD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4363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CAB9EE2-F5B0-E6B0-D3C2-5BD3265B9B94}"/>
              </a:ext>
            </a:extLst>
          </p:cNvPr>
          <p:cNvSpPr txBox="1"/>
          <p:nvPr/>
        </p:nvSpPr>
        <p:spPr>
          <a:xfrm>
            <a:off x="10093325" y="5915353"/>
            <a:ext cx="1200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Nord </a:t>
            </a:r>
            <a:r>
              <a:rPr kumimoji="0" lang="fi-FI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5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7DA4-412E-D319-A701-1D39A2A0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615537" cy="772795"/>
          </a:xfrm>
        </p:spPr>
        <p:txBody>
          <a:bodyPr>
            <a:normAutofit fontScale="90000"/>
          </a:bodyPr>
          <a:lstStyle/>
          <a:p>
            <a:r>
              <a:rPr lang="fi-FI"/>
              <a:t>Sähkön hinta nousi Euroopassa pääosin Venäjän maakaasun ja muun energian vähetessä markkinoilta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7F39-1B5A-D4E9-48FC-4EA4E8AD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56B3-3D86-0213-DC2E-4D0D70BC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1F0F-B517-959A-460D-E276F7C8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A17D-F240-EF88-EA12-5F028628BC46}"/>
              </a:ext>
            </a:extLst>
          </p:cNvPr>
          <p:cNvSpPr txBox="1"/>
          <p:nvPr/>
        </p:nvSpPr>
        <p:spPr>
          <a:xfrm>
            <a:off x="9948014" y="6110129"/>
            <a:ext cx="1281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Nord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FD008769-917C-E098-98C8-492160F33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150004"/>
              </p:ext>
            </p:extLst>
          </p:nvPr>
        </p:nvGraphicFramePr>
        <p:xfrm>
          <a:off x="614080" y="1259840"/>
          <a:ext cx="10989242" cy="509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82D75BDB-CD4B-487E-0B53-0B8D37BD13E4}"/>
              </a:ext>
            </a:extLst>
          </p:cNvPr>
          <p:cNvSpPr/>
          <p:nvPr/>
        </p:nvSpPr>
        <p:spPr>
          <a:xfrm>
            <a:off x="2464440" y="1864249"/>
            <a:ext cx="1331596" cy="160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Yhteiskunta alkaa avautua koronarajoitusten jälkeen ja sähkön kysyntä kasvaa. Poikkeuksellisen halvat hinnat loppuvat.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241B3A5-EDE4-EF76-1598-0E8C57C5EA8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130238" y="3472069"/>
            <a:ext cx="2537771" cy="160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C13BEF5-8535-4E09-B581-8C9ADB963166}"/>
              </a:ext>
            </a:extLst>
          </p:cNvPr>
          <p:cNvSpPr/>
          <p:nvPr/>
        </p:nvSpPr>
        <p:spPr>
          <a:xfrm>
            <a:off x="5006021" y="1864249"/>
            <a:ext cx="1323976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Kylmä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joulukuu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nosti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kaasun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hintoja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0A2651FE-0603-09C2-537B-84C2C2BD646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668009" y="2683399"/>
            <a:ext cx="1940806" cy="132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8B36513-5000-4B61-A125-5749E72CE980}"/>
              </a:ext>
            </a:extLst>
          </p:cNvPr>
          <p:cNvSpPr/>
          <p:nvPr/>
        </p:nvSpPr>
        <p:spPr>
          <a:xfrm>
            <a:off x="6523358" y="1870128"/>
            <a:ext cx="1316356" cy="664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 hyökkää Ukrainaan.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D78D0F43-048D-6195-F35F-E3CA7FBC73ED}"/>
              </a:ext>
            </a:extLst>
          </p:cNvPr>
          <p:cNvCxnSpPr>
            <a:stCxn id="15" idx="2"/>
          </p:cNvCxnSpPr>
          <p:nvPr/>
        </p:nvCxnSpPr>
        <p:spPr>
          <a:xfrm>
            <a:off x="7181536" y="2534973"/>
            <a:ext cx="1041082" cy="146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4A2215F-2BB7-44AC-BCF6-6A3240DA1AC8}"/>
              </a:ext>
            </a:extLst>
          </p:cNvPr>
          <p:cNvSpPr/>
          <p:nvPr/>
        </p:nvSpPr>
        <p:spPr>
          <a:xfrm>
            <a:off x="8349775" y="1843458"/>
            <a:ext cx="1329691" cy="1146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Kaasun ja sähkön tuonti Venäjältä vähenee merkittävästi kevään ja kesän aikana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9C0B2365-CDC0-FA64-DEB9-81D17B73A32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014621" y="2990267"/>
            <a:ext cx="276224" cy="115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CAD29C0B-14DB-4BCE-A2FD-FFAAA2813530}"/>
              </a:ext>
            </a:extLst>
          </p:cNvPr>
          <p:cNvSpPr/>
          <p:nvPr/>
        </p:nvSpPr>
        <p:spPr>
          <a:xfrm>
            <a:off x="4344033" y="2990267"/>
            <a:ext cx="1323976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 alkaa rajoittaa kaasun tuontia Eurooppaan.</a:t>
            </a:r>
          </a:p>
        </p:txBody>
      </p: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C16A284D-BC2C-1251-09E8-A9E75396D65F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006021" y="3809417"/>
            <a:ext cx="1453991" cy="116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42FEE3A5-B121-783E-3F2A-C4EC2A09C811}"/>
              </a:ext>
            </a:extLst>
          </p:cNvPr>
          <p:cNvCxnSpPr>
            <a:stCxn id="17" idx="2"/>
          </p:cNvCxnSpPr>
          <p:nvPr/>
        </p:nvCxnSpPr>
        <p:spPr>
          <a:xfrm>
            <a:off x="9014621" y="2990267"/>
            <a:ext cx="638174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3BB6-9263-4CC8-A909-4B4DD0D7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Sähkönkäyttö väheni edellisvuodesta</a:t>
            </a:r>
            <a:br>
              <a:rPr lang="fi-FI" dirty="0"/>
            </a:br>
            <a:r>
              <a:rPr lang="fi-FI" sz="3200" b="0" dirty="0"/>
              <a:t>muutos 5,4 terawattituntia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DDBAA9-F46A-49E4-A1EA-21AC0646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22ED06-6BE5-4ABC-A9A3-31A220C6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825F6A-92F8-13E5-5BBF-4B088E604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49307"/>
              </p:ext>
            </p:extLst>
          </p:nvPr>
        </p:nvGraphicFramePr>
        <p:xfrm>
          <a:off x="1080247" y="1690688"/>
          <a:ext cx="9973833" cy="47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616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80ED8-1F94-E251-9AFC-1EE328CC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49" y="500062"/>
            <a:ext cx="9818788" cy="1325563"/>
          </a:xfrm>
        </p:spPr>
        <p:txBody>
          <a:bodyPr>
            <a:normAutofit/>
          </a:bodyPr>
          <a:lstStyle/>
          <a:p>
            <a:r>
              <a:rPr lang="fi-FI"/>
              <a:t>Sähkön hinta on seurannut Keski-Euroopassa maakaasun moninkertaistunutta hintaa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716D46-E8B3-E58E-D731-CDC6C092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10.1.2023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6187DD-B0F9-2DCC-7511-D6B5AF8B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AB780F-6245-D60B-1779-9C6FA27E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30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AAD6338-E3C9-7799-E8BF-71A0ED39E6E9}"/>
              </a:ext>
            </a:extLst>
          </p:cNvPr>
          <p:cNvSpPr txBox="1"/>
          <p:nvPr/>
        </p:nvSpPr>
        <p:spPr>
          <a:xfrm>
            <a:off x="8056792" y="1825625"/>
            <a:ext cx="3812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Maakaasun hinta on jopa 20-30-kertaistunut vuoden 2020 alhaisista hinnoista.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Maakaasulla tuotetaan noin 20 % EU:n sähköstä. Monissa maissa osuus on paljon suurempi.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Kaasu on sähkön riittävyyden kannalta toistaiseksi välttämätön polttoaine.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Suomen sähkön tukkuhinta seuraa osittain Keski-Euroopan hintoja, mutta ei täysimääräisesti. Silloin, kun pohjoismaista tuotantoa on tarjolla paljon, hintataso meillä laskee huomattavasti alemmaksi.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34871BFA-DB46-0B7D-E5D8-23CFF0C25B26}"/>
              </a:ext>
            </a:extLst>
          </p:cNvPr>
          <p:cNvGraphicFramePr>
            <a:graphicFrameLocks/>
          </p:cNvGraphicFramePr>
          <p:nvPr/>
        </p:nvGraphicFramePr>
        <p:xfrm>
          <a:off x="290649" y="1953895"/>
          <a:ext cx="7678891" cy="440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930C3991-CECD-0C2F-DB70-C9F162190AED}"/>
              </a:ext>
            </a:extLst>
          </p:cNvPr>
          <p:cNvSpPr txBox="1"/>
          <p:nvPr/>
        </p:nvSpPr>
        <p:spPr>
          <a:xfrm>
            <a:off x="5920912" y="5993635"/>
            <a:ext cx="237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Nord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&amp; Trading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Economics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0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5CC14D-6F2D-D136-157A-F8FBE947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Kaasun lisäksi kuuma ja kuiva kesä sekä haasteet ydinvoimaloissa vaikuttivat osaltaan kriisiin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2BA39F8-F75D-DE78-8CA4-1CD92BC2FB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7580191"/>
              </p:ext>
            </p:extLst>
          </p:nvPr>
        </p:nvGraphicFramePr>
        <p:xfrm>
          <a:off x="596151" y="1825625"/>
          <a:ext cx="60976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98BA0692-F35A-E0AD-0927-A0216DF1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5823" y="1825625"/>
            <a:ext cx="482002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hintojen</a:t>
            </a:r>
            <a:r>
              <a:rPr lang="en-US"/>
              <a:t> </a:t>
            </a:r>
            <a:r>
              <a:rPr lang="en-US" err="1"/>
              <a:t>nousua</a:t>
            </a:r>
            <a:r>
              <a:rPr lang="en-US"/>
              <a:t> </a:t>
            </a:r>
            <a:r>
              <a:rPr lang="en-US" err="1"/>
              <a:t>selittää</a:t>
            </a:r>
            <a:r>
              <a:rPr lang="en-US"/>
              <a:t> </a:t>
            </a:r>
            <a:r>
              <a:rPr lang="en-US" err="1"/>
              <a:t>osin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alentunut</a:t>
            </a:r>
            <a:r>
              <a:rPr lang="en-US"/>
              <a:t> </a:t>
            </a:r>
            <a:r>
              <a:rPr lang="en-US" err="1"/>
              <a:t>ydin</a:t>
            </a:r>
            <a:r>
              <a:rPr lang="en-US"/>
              <a:t>- ja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tarjonta</a:t>
            </a:r>
            <a:r>
              <a:rPr lang="en-US"/>
              <a:t>.</a:t>
            </a:r>
          </a:p>
          <a:p>
            <a:r>
              <a:rPr lang="en-US" err="1"/>
              <a:t>Erityisesti</a:t>
            </a:r>
            <a:r>
              <a:rPr lang="en-US"/>
              <a:t> </a:t>
            </a:r>
            <a:r>
              <a:rPr lang="en-US" err="1"/>
              <a:t>Ranskan</a:t>
            </a:r>
            <a:r>
              <a:rPr lang="en-US"/>
              <a:t> </a:t>
            </a:r>
            <a:r>
              <a:rPr lang="en-US" err="1"/>
              <a:t>ydinvoimaloissa</a:t>
            </a:r>
            <a:r>
              <a:rPr lang="en-US"/>
              <a:t> on </a:t>
            </a:r>
            <a:r>
              <a:rPr lang="en-US" err="1"/>
              <a:t>paljon</a:t>
            </a:r>
            <a:r>
              <a:rPr lang="en-US"/>
              <a:t> </a:t>
            </a:r>
            <a:r>
              <a:rPr lang="en-US" err="1"/>
              <a:t>vikoja</a:t>
            </a:r>
            <a:r>
              <a:rPr lang="en-US"/>
              <a:t> ja </a:t>
            </a:r>
            <a:r>
              <a:rPr lang="en-US" err="1"/>
              <a:t>huoltoja</a:t>
            </a:r>
            <a:r>
              <a:rPr lang="en-US"/>
              <a:t>, </a:t>
            </a:r>
            <a:r>
              <a:rPr lang="en-US" err="1"/>
              <a:t>minkä</a:t>
            </a:r>
            <a:r>
              <a:rPr lang="en-US"/>
              <a:t> </a:t>
            </a:r>
            <a:r>
              <a:rPr lang="en-US" err="1"/>
              <a:t>vuoksi</a:t>
            </a:r>
            <a:r>
              <a:rPr lang="en-US"/>
              <a:t> </a:t>
            </a:r>
            <a:r>
              <a:rPr lang="en-US" err="1"/>
              <a:t>tuotanto</a:t>
            </a:r>
            <a:r>
              <a:rPr lang="en-US"/>
              <a:t> on </a:t>
            </a:r>
            <a:r>
              <a:rPr lang="en-US" err="1"/>
              <a:t>romahtanut</a:t>
            </a:r>
            <a:r>
              <a:rPr lang="en-US"/>
              <a:t> </a:t>
            </a:r>
            <a:r>
              <a:rPr lang="en-US" err="1"/>
              <a:t>aiemmasta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Kuiva</a:t>
            </a:r>
            <a:r>
              <a:rPr lang="en-US"/>
              <a:t> </a:t>
            </a:r>
            <a:r>
              <a:rPr lang="en-US" err="1"/>
              <a:t>vuosi</a:t>
            </a:r>
            <a:r>
              <a:rPr lang="en-US"/>
              <a:t> on </a:t>
            </a:r>
            <a:r>
              <a:rPr lang="en-US" err="1"/>
              <a:t>vähentänyt</a:t>
            </a:r>
            <a:r>
              <a:rPr lang="en-US"/>
              <a:t>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tarjontaa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käytön</a:t>
            </a:r>
            <a:r>
              <a:rPr lang="en-US"/>
              <a:t> </a:t>
            </a:r>
            <a:r>
              <a:rPr lang="en-US" err="1"/>
              <a:t>väheneminen</a:t>
            </a:r>
            <a:r>
              <a:rPr lang="en-US"/>
              <a:t> ja </a:t>
            </a:r>
            <a:r>
              <a:rPr lang="en-US" err="1"/>
              <a:t>lisääntynyt</a:t>
            </a:r>
            <a:r>
              <a:rPr lang="en-US"/>
              <a:t> </a:t>
            </a:r>
            <a:r>
              <a:rPr lang="en-US" err="1"/>
              <a:t>tuuli</a:t>
            </a:r>
            <a:r>
              <a:rPr lang="en-US"/>
              <a:t> –ja </a:t>
            </a:r>
            <a:r>
              <a:rPr lang="en-US" err="1"/>
              <a:t>aurinkosähkön</a:t>
            </a:r>
            <a:r>
              <a:rPr lang="en-US"/>
              <a:t> </a:t>
            </a:r>
            <a:r>
              <a:rPr lang="en-US" err="1"/>
              <a:t>tuotanto</a:t>
            </a:r>
            <a:r>
              <a:rPr lang="en-US"/>
              <a:t> </a:t>
            </a:r>
            <a:r>
              <a:rPr lang="en-US" err="1"/>
              <a:t>eivät</a:t>
            </a:r>
            <a:r>
              <a:rPr lang="en-US"/>
              <a:t> ole </a:t>
            </a:r>
            <a:r>
              <a:rPr lang="en-US" err="1"/>
              <a:t>riittäneet</a:t>
            </a:r>
            <a:r>
              <a:rPr lang="en-US"/>
              <a:t> </a:t>
            </a:r>
            <a:r>
              <a:rPr lang="en-US" err="1"/>
              <a:t>kattamaan</a:t>
            </a:r>
            <a:r>
              <a:rPr lang="en-US"/>
              <a:t> </a:t>
            </a:r>
            <a:r>
              <a:rPr lang="en-US" err="1"/>
              <a:t>ydin</a:t>
            </a:r>
            <a:r>
              <a:rPr lang="en-US"/>
              <a:t>- ja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vajetta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tuotannossa</a:t>
            </a:r>
            <a:r>
              <a:rPr lang="en-US"/>
              <a:t> on </a:t>
            </a:r>
            <a:r>
              <a:rPr lang="en-US" err="1"/>
              <a:t>jouduttu</a:t>
            </a:r>
            <a:r>
              <a:rPr lang="en-US"/>
              <a:t> </a:t>
            </a:r>
            <a:r>
              <a:rPr lang="en-US" err="1"/>
              <a:t>ottamaan</a:t>
            </a:r>
            <a:r>
              <a:rPr lang="en-US"/>
              <a:t> </a:t>
            </a:r>
            <a:r>
              <a:rPr lang="en-US" err="1"/>
              <a:t>käyttöön</a:t>
            </a:r>
            <a:r>
              <a:rPr lang="en-US"/>
              <a:t> </a:t>
            </a:r>
            <a:r>
              <a:rPr lang="en-US" err="1"/>
              <a:t>enemmän</a:t>
            </a:r>
            <a:r>
              <a:rPr lang="en-US"/>
              <a:t> </a:t>
            </a:r>
            <a:r>
              <a:rPr lang="en-US" err="1"/>
              <a:t>hiilivoimaa</a:t>
            </a:r>
            <a:r>
              <a:rPr lang="en-US"/>
              <a:t> ja </a:t>
            </a:r>
            <a:r>
              <a:rPr lang="en-US" err="1"/>
              <a:t>jopa</a:t>
            </a:r>
            <a:r>
              <a:rPr lang="en-US"/>
              <a:t> </a:t>
            </a:r>
            <a:r>
              <a:rPr lang="en-US" err="1"/>
              <a:t>huippukallista</a:t>
            </a:r>
            <a:r>
              <a:rPr lang="en-US"/>
              <a:t> </a:t>
            </a:r>
            <a:r>
              <a:rPr lang="en-US" err="1"/>
              <a:t>maakaasua</a:t>
            </a:r>
            <a:r>
              <a:rPr lang="en-US"/>
              <a:t> on </a:t>
            </a:r>
            <a:r>
              <a:rPr lang="en-US" err="1"/>
              <a:t>tarvittu</a:t>
            </a:r>
            <a:r>
              <a:rPr lang="en-US"/>
              <a:t> </a:t>
            </a:r>
            <a:r>
              <a:rPr lang="en-US" err="1"/>
              <a:t>hieman</a:t>
            </a:r>
            <a:r>
              <a:rPr lang="en-US"/>
              <a:t> </a:t>
            </a:r>
            <a:r>
              <a:rPr lang="en-US" err="1"/>
              <a:t>enemmän</a:t>
            </a:r>
            <a:r>
              <a:rPr lang="en-US"/>
              <a:t> </a:t>
            </a:r>
            <a:r>
              <a:rPr lang="en-US" err="1"/>
              <a:t>kuin</a:t>
            </a:r>
            <a:r>
              <a:rPr lang="en-US"/>
              <a:t> </a:t>
            </a:r>
            <a:r>
              <a:rPr lang="en-US" err="1"/>
              <a:t>edellisvuonna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5AFD2B-E342-ECF0-F23F-600B30B3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AA8E2D-CFDB-35E8-C834-B2BC0385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22F9A3-7811-BC71-7386-85B3516A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C741A10-B72D-878B-E02A-D62DB94B29AD}"/>
              </a:ext>
            </a:extLst>
          </p:cNvPr>
          <p:cNvSpPr txBox="1"/>
          <p:nvPr/>
        </p:nvSpPr>
        <p:spPr>
          <a:xfrm>
            <a:off x="4087387" y="6035825"/>
            <a:ext cx="1791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Lähteet: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Bruegel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3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2AD41-174F-7976-3BDE-20505249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591" y="471450"/>
            <a:ext cx="5135318" cy="1236958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Korkeat hinnat eivät ole Suomen ilmiö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1CE442-3B1E-489D-54A9-C7133442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6FCA07-5FEA-3333-358C-80CDC13F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63C3D4-7158-EC5F-8E78-ABDFD764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D196B-6762-767F-07C3-CCB634BE04FF}"/>
              </a:ext>
            </a:extLst>
          </p:cNvPr>
          <p:cNvSpPr txBox="1"/>
          <p:nvPr/>
        </p:nvSpPr>
        <p:spPr>
          <a:xfrm>
            <a:off x="6775823" y="6356350"/>
            <a:ext cx="229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Nord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024EAA5-2495-2A34-D856-84D145BB1D13}"/>
              </a:ext>
            </a:extLst>
          </p:cNvPr>
          <p:cNvSpPr txBox="1"/>
          <p:nvPr/>
        </p:nvSpPr>
        <p:spPr>
          <a:xfrm>
            <a:off x="6445591" y="1720874"/>
            <a:ext cx="4850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Hinnat ovat olleet hyvin korkealla koko Euroopassa.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tukkumarkkinat ovat yhteiset eli sähkön hinnanmuodostus tapahtuu koko alueen tarjonnan ja kysynnän mukaan.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 kulkee verkossa kohti korkeampaa hintaa.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siirtoyhteydet eivät ole riittävät siihen, että hinta olisi kaikkialla sama.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Korkeimmillaan hinnat ovat olleet maissa, joissa on paljon fossiilipolttoaineisiin perustuvaa tuotantoa tai joilla ei ole ollut riittävästi omaa tuotantokapasiteettia.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 on ollut edullisin ja Suomeen on tuotu paljon sähköä Ruotsista. Vastaavasti Suomesta on viety sähköä Viroon.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5E1FB-FE6E-9DE8-03B4-F45024A4452C}"/>
              </a:ext>
            </a:extLst>
          </p:cNvPr>
          <p:cNvSpPr txBox="1"/>
          <p:nvPr/>
        </p:nvSpPr>
        <p:spPr>
          <a:xfrm>
            <a:off x="992777" y="305988"/>
            <a:ext cx="482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spot-hinnat maittain 2022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4C6171BF-40F7-1CA5-77AD-974BFDE180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3" b="53"/>
          <a:stretch>
            <a:fillRect/>
          </a:stretch>
        </p:blipFill>
        <p:spPr>
          <a:xfrm>
            <a:off x="245235" y="1036320"/>
            <a:ext cx="5013757" cy="565658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C2315D-E528-1506-7325-32D2238F901E}"/>
              </a:ext>
            </a:extLst>
          </p:cNvPr>
          <p:cNvSpPr txBox="1"/>
          <p:nvPr/>
        </p:nvSpPr>
        <p:spPr>
          <a:xfrm>
            <a:off x="1124537" y="1136098"/>
            <a:ext cx="181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Norjan, Tanskan, Ruotsin ja Italian hinnat ovat pääkaupunkien hinta--alueilta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5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FE72F-43CD-373F-672F-70C06EF4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 anchor="ctr">
            <a:normAutofit fontScale="90000"/>
          </a:bodyPr>
          <a:lstStyle/>
          <a:p>
            <a:r>
              <a:rPr lang="fi-FI"/>
              <a:t>Sähkön hinnanvaihtelut ovat olleet tänä vuonna suuria – korkeimmat hinnat elokuussa ja joulukuun alkupuolella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CAB982-FF55-C8CE-7223-9E0A3FB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B9B86D-56C1-1C52-09ED-3D63977A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E76B3B-77F5-796D-38F6-ABCCA054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9776F1-608D-E69E-C304-32F06C1CA5EA}"/>
              </a:ext>
            </a:extLst>
          </p:cNvPr>
          <p:cNvGraphicFramePr>
            <a:graphicFrameLocks/>
          </p:cNvGraphicFramePr>
          <p:nvPr/>
        </p:nvGraphicFramePr>
        <p:xfrm>
          <a:off x="614081" y="1605280"/>
          <a:ext cx="6300525" cy="45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63B445-42D9-9574-47DF-422E0CCE5EAB}"/>
              </a:ext>
            </a:extLst>
          </p:cNvPr>
          <p:cNvSpPr txBox="1"/>
          <p:nvPr/>
        </p:nvSpPr>
        <p:spPr>
          <a:xfrm>
            <a:off x="10393680" y="5915353"/>
            <a:ext cx="130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Nord </a:t>
            </a:r>
            <a:r>
              <a:rPr kumimoji="0" lang="fi-FI" sz="105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865294-037D-16A2-2561-2811E7CE5452}"/>
              </a:ext>
            </a:extLst>
          </p:cNvPr>
          <p:cNvSpPr txBox="1"/>
          <p:nvPr/>
        </p:nvSpPr>
        <p:spPr>
          <a:xfrm>
            <a:off x="7265253" y="2013417"/>
            <a:ext cx="4088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Tammi-huhtikuussa Suomessa olivat Euroopan edullisimmat sähkön tukkuhinnat yhdessä Ruotsin kanssa.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Hinnat nousivat, kun Venäjän sähköntuonti loppui ja kaasu kallistui.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Marraskuun lopulla ja joulukuun alussa oli kylmä, heikkotuulinen sää laajalti Keski- ja Luoteis-Euroopassa.</a:t>
            </a:r>
          </a:p>
        </p:txBody>
      </p:sp>
    </p:spTree>
    <p:extLst>
      <p:ext uri="{BB962C8B-B14F-4D97-AF65-F5344CB8AC3E}">
        <p14:creationId xmlns:p14="http://schemas.microsoft.com/office/powerpoint/2010/main" val="393010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5E0D6-2ED6-08EB-5A68-D4BB28B6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393553" cy="896073"/>
          </a:xfrm>
        </p:spPr>
        <p:txBody>
          <a:bodyPr>
            <a:normAutofit fontScale="90000"/>
          </a:bodyPr>
          <a:lstStyle/>
          <a:p>
            <a:r>
              <a:rPr lang="fi-FI">
                <a:cs typeface="Calibri"/>
              </a:rPr>
              <a:t>Hintaero Suomen ja Ruotsin välillä kasvoi edelleen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C7F943-ACEB-D7A0-4657-6FB10BE0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98E5BA-3E47-5CC9-BD4D-F364399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2AE06F-EDAE-0BB3-D30A-DFA5D19B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14BD4-9C7C-9AB5-257B-60E2516357D9}"/>
              </a:ext>
            </a:extLst>
          </p:cNvPr>
          <p:cNvSpPr txBox="1"/>
          <p:nvPr/>
        </p:nvSpPr>
        <p:spPr>
          <a:xfrm>
            <a:off x="9895482" y="5930742"/>
            <a:ext cx="138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Nord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BE53D50A-15FD-CC6B-8E37-F540572189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4362" y="1825625"/>
          <a:ext cx="6052241" cy="443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BF86256-25FE-F36A-2968-5F18FDD6BA2C}"/>
              </a:ext>
            </a:extLst>
          </p:cNvPr>
          <p:cNvSpPr txBox="1"/>
          <p:nvPr/>
        </p:nvSpPr>
        <p:spPr>
          <a:xfrm>
            <a:off x="6888480" y="1735164"/>
            <a:ext cx="46155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Suomen ja Ruotsin hintaero syntyy siitä, että maiden välinen siirtokapasiteetti ei ole riittävä siirtämään edullisempaa sähköä naapuriin.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Viime vuosina Suomi on yleensä tuonut sähköä mittavasti Ruotsista.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Suomen haaste on, että tuotantokykymme ei ole riittävän suuri. Pakkasilla kovan kulutuksen aikaan tai heikon tuulen vallitessa hinnat voivat nousta hyvin korkeiksi, vaikka Ruotsissa sähkö olisi edullisempaa.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Oman sähköntuotannon lisääminen ja siirtokapasiteetin kasvattaminen alentavat hintaeroa.</a:t>
            </a:r>
          </a:p>
        </p:txBody>
      </p:sp>
    </p:spTree>
    <p:extLst>
      <p:ext uri="{BB962C8B-B14F-4D97-AF65-F5344CB8AC3E}">
        <p14:creationId xmlns:p14="http://schemas.microsoft.com/office/powerpoint/2010/main" val="4188224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AEEFF-8CE3-92D6-7572-8E9D871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67428" cy="1325563"/>
          </a:xfrm>
        </p:spPr>
        <p:txBody>
          <a:bodyPr/>
          <a:lstStyle/>
          <a:p>
            <a:r>
              <a:rPr lang="en-US" err="1"/>
              <a:t>Näkymät</a:t>
            </a:r>
            <a:r>
              <a:rPr lang="en-US"/>
              <a:t> </a:t>
            </a:r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hintojen</a:t>
            </a:r>
            <a:r>
              <a:rPr lang="en-US"/>
              <a:t> </a:t>
            </a:r>
            <a:r>
              <a:rPr lang="en-US" err="1"/>
              <a:t>osalta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lupaavat</a:t>
            </a:r>
            <a:r>
              <a:rPr lang="en-US"/>
              <a:t> </a:t>
            </a:r>
            <a:r>
              <a:rPr lang="en-US" err="1"/>
              <a:t>erityisesti</a:t>
            </a:r>
            <a:r>
              <a:rPr lang="en-US"/>
              <a:t> </a:t>
            </a:r>
            <a:r>
              <a:rPr lang="en-US" err="1"/>
              <a:t>Suomen</a:t>
            </a:r>
            <a:r>
              <a:rPr lang="en-US"/>
              <a:t> ja </a:t>
            </a:r>
            <a:r>
              <a:rPr lang="en-US" err="1"/>
              <a:t>Ruotsin</a:t>
            </a:r>
            <a:r>
              <a:rPr lang="en-US"/>
              <a:t> </a:t>
            </a:r>
            <a:r>
              <a:rPr lang="en-US" err="1"/>
              <a:t>osalta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3FACA0-DE6A-93B7-F0FB-C2FE14DB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EABF1-F421-3D4A-B156-8B2510367E3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41AB7D-E9B4-A70F-EC2D-FC32C87B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EBD00D-80DF-7FEF-3AF8-6AA0467C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1735F65-1C56-6834-8482-1D3C1CEA2CBF}"/>
              </a:ext>
            </a:extLst>
          </p:cNvPr>
          <p:cNvSpPr txBox="1"/>
          <p:nvPr/>
        </p:nvSpPr>
        <p:spPr>
          <a:xfrm>
            <a:off x="6280875" y="6051213"/>
            <a:ext cx="1921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Lähteet: Nord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Nasdaq OMX &amp; EEX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B3D98BA-1D84-286D-C4E8-8B70C9F27F73}"/>
              </a:ext>
            </a:extLst>
          </p:cNvPr>
          <p:cNvSpPr txBox="1"/>
          <p:nvPr/>
        </p:nvSpPr>
        <p:spPr>
          <a:xfrm>
            <a:off x="4200405" y="6020435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Futuurien hinnat haettu 29.12.2022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59097D6-6864-C3C1-3630-9F2FB826F5C9}"/>
              </a:ext>
            </a:extLst>
          </p:cNvPr>
          <p:cNvSpPr txBox="1"/>
          <p:nvPr/>
        </p:nvSpPr>
        <p:spPr>
          <a:xfrm>
            <a:off x="7816059" y="1825625"/>
            <a:ext cx="4010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johdannaismarkkinoilla käydään kauppaa tulevaisuuden sähkön toimituksista.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Hintanäkymät ovat Suomen ja Ruotsin osalta alenevat.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Saksassa korkeat hinnat näyttäisivät jatkuvan.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Suomen ja Ruotsin tilannetta selittää se, että meille on koko ajan tulossa runsaasti uutta sähköntuotantoa. Meillä ei ole myöskään sähköntuotannossa kaasuriippuvuutta, joka pitäisi hintoja jatkuvasti korkeana.</a:t>
            </a:r>
          </a:p>
        </p:txBody>
      </p:sp>
      <p:graphicFrame>
        <p:nvGraphicFramePr>
          <p:cNvPr id="13" name="Kaavio 1">
            <a:extLst>
              <a:ext uri="{FF2B5EF4-FFF2-40B4-BE49-F238E27FC236}">
                <a16:creationId xmlns:a16="http://schemas.microsoft.com/office/drawing/2014/main" id="{2729377B-FB49-7D59-6F47-2B04DA9ECD45}"/>
              </a:ext>
            </a:extLst>
          </p:cNvPr>
          <p:cNvGraphicFramePr>
            <a:graphicFrameLocks/>
          </p:cNvGraphicFramePr>
          <p:nvPr/>
        </p:nvGraphicFramePr>
        <p:xfrm>
          <a:off x="273565" y="1945958"/>
          <a:ext cx="7670800" cy="41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948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3ADD4-6C50-4A5C-90C6-A558159B1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Liikenteen </a:t>
            </a:r>
            <a:r>
              <a:rPr lang="fi-FI" dirty="0" err="1"/>
              <a:t>vähähiilistyminen</a:t>
            </a:r>
            <a:r>
              <a:rPr lang="fi-FI" dirty="0"/>
              <a:t> etenee</a:t>
            </a:r>
          </a:p>
        </p:txBody>
      </p:sp>
    </p:spTree>
    <p:extLst>
      <p:ext uri="{BB962C8B-B14F-4D97-AF65-F5344CB8AC3E}">
        <p14:creationId xmlns:p14="http://schemas.microsoft.com/office/powerpoint/2010/main" val="2413568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DA44D-96E0-4DD2-B9BB-76F0CA74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2" y="177743"/>
            <a:ext cx="9478683" cy="1325563"/>
          </a:xfrm>
        </p:spPr>
        <p:txBody>
          <a:bodyPr>
            <a:normAutofit/>
          </a:bodyPr>
          <a:lstStyle/>
          <a:p>
            <a:r>
              <a:rPr lang="fi-FI" sz="3800" dirty="0"/>
              <a:t>Bensiini- ja dieselautojen myynti Suomessa</a:t>
            </a:r>
            <a:br>
              <a:rPr lang="fi-FI" dirty="0"/>
            </a:br>
            <a:r>
              <a:rPr lang="fi-FI" sz="3200" b="0" dirty="0"/>
              <a:t>(uudet henkilöautot, sis. ei-ladattavat hybridit)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AACB8B-A21D-44C8-A645-1DFB2BF9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38D59A4-CAC4-412E-A3EB-6C716359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3" name="Kaavio 1">
            <a:extLst>
              <a:ext uri="{FF2B5EF4-FFF2-40B4-BE49-F238E27FC236}">
                <a16:creationId xmlns:a16="http://schemas.microsoft.com/office/drawing/2014/main" id="{D84195BA-5BA5-44B3-9BE9-E13ABDF15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30478"/>
              </p:ext>
            </p:extLst>
          </p:nvPr>
        </p:nvGraphicFramePr>
        <p:xfrm>
          <a:off x="614363" y="1503306"/>
          <a:ext cx="9974452" cy="467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32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98AB9-4E1C-45A5-8598-973663BF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2" y="152473"/>
            <a:ext cx="9478683" cy="1325563"/>
          </a:xfrm>
        </p:spPr>
        <p:txBody>
          <a:bodyPr>
            <a:normAutofit/>
          </a:bodyPr>
          <a:lstStyle/>
          <a:p>
            <a:r>
              <a:rPr lang="fi-FI" sz="3600" dirty="0"/>
              <a:t>Vaihtoehtoiset käyttövoimat henkilöautojen ensirekisteröinneissä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754DEE-701F-44BA-8A39-F87DB9D0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078A3E-D852-4819-AB54-3DF52817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997F6EDF-AA7F-4880-B2BE-BAA4D7048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08181"/>
              </p:ext>
            </p:extLst>
          </p:nvPr>
        </p:nvGraphicFramePr>
        <p:xfrm>
          <a:off x="753533" y="1478036"/>
          <a:ext cx="10239587" cy="480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337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2E03-1FAA-293D-85B4-B5976406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Vaihtoehtoiset käyttövoimat henkilöautojen autokannassa vuoden lopussa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1DD3-AB74-27EA-A0A5-36251B33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DC64-CB77-C1F6-F108-5ED7455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9637FE58-6B7C-4D63-8870-8366D2A38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906508"/>
              </p:ext>
            </p:extLst>
          </p:nvPr>
        </p:nvGraphicFramePr>
        <p:xfrm>
          <a:off x="640370" y="1422400"/>
          <a:ext cx="1077947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74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C9FD-2696-F97E-6176-19AA4519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99919" cy="925195"/>
          </a:xfrm>
        </p:spPr>
        <p:txBody>
          <a:bodyPr>
            <a:normAutofit/>
          </a:bodyPr>
          <a:lstStyle/>
          <a:p>
            <a:r>
              <a:rPr lang="fi-FI" dirty="0"/>
              <a:t>Sähkön kulutus laski eniten talvikuukausina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5D42-1F44-18D2-5932-6C6C24D3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889E1-410E-C30F-C78E-2EEE68D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963604-0D47-8D77-E9E6-DC08B4DD7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56488"/>
              </p:ext>
            </p:extLst>
          </p:nvPr>
        </p:nvGraphicFramePr>
        <p:xfrm>
          <a:off x="995680" y="1178560"/>
          <a:ext cx="10454640" cy="488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014D5F-EF7E-48AA-9548-C7876A2D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kokonaiskäyttö 2022</a:t>
            </a:r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A338CF-15BD-42C9-A1C1-6906142C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15BE57-8479-4B21-8C74-F9C39188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BC536E-794E-9890-C6E6-AE00E919A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61031"/>
              </p:ext>
            </p:extLst>
          </p:nvPr>
        </p:nvGraphicFramePr>
        <p:xfrm>
          <a:off x="2076264" y="1473200"/>
          <a:ext cx="7687496" cy="472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B467E-BDA3-E95C-0F97-6D574922382B}"/>
              </a:ext>
            </a:extLst>
          </p:cNvPr>
          <p:cNvSpPr txBox="1"/>
          <p:nvPr/>
        </p:nvSpPr>
        <p:spPr>
          <a:xfrm>
            <a:off x="7992533" y="4254360"/>
            <a:ext cx="117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kulutus 52%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7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BB34D-03A7-41C0-BD9F-5EC3A7F9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700" dirty="0"/>
              <a:t>Teollisuuden sähkönkäyttö väheni 6 prosenttia</a:t>
            </a:r>
            <a:br>
              <a:rPr lang="fi-FI" sz="3700" dirty="0"/>
            </a:br>
            <a:r>
              <a:rPr lang="fi-FI" sz="3200" b="0" dirty="0"/>
              <a:t>Käyttö yhteensä 36 terawattituntia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F0DC94-23FB-481E-B17D-D976073E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EE5A09-4EE6-46FD-9BC0-903BC92A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F22361-8201-E4AF-B785-82F68A0D1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71376"/>
              </p:ext>
            </p:extLst>
          </p:nvPr>
        </p:nvGraphicFramePr>
        <p:xfrm>
          <a:off x="1703731" y="1628511"/>
          <a:ext cx="8591736" cy="479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72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A38A4-D1CB-42EC-9D5F-6E316BE5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Teollisuuden sähkönkäyttö 2021-2022: </a:t>
            </a:r>
            <a:r>
              <a:rPr lang="fi-FI" sz="3200" b="0" dirty="0"/>
              <a:t>metsäteollisuudessa eniten laskua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78A4C89-FEA0-490F-AC4B-B0A5137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D58D94-8E04-46DF-B774-6ABBB799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AB8565-1D75-D38D-F2FF-7007D8A3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53432"/>
              </p:ext>
            </p:extLst>
          </p:nvPr>
        </p:nvGraphicFramePr>
        <p:xfrm>
          <a:off x="1574800" y="1629304"/>
          <a:ext cx="88900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16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A38A4-D1CB-42EC-9D5F-6E316BE5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Teollisuuden sähkönkäytön muutos 2021-2022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78A4C89-FEA0-490F-AC4B-B0A5137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D58D94-8E04-46DF-B774-6ABBB799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A76E17-CBF6-8A49-D81D-16DEA926A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26100"/>
              </p:ext>
            </p:extLst>
          </p:nvPr>
        </p:nvGraphicFramePr>
        <p:xfrm>
          <a:off x="1645920" y="1570037"/>
          <a:ext cx="7669344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57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C90B4-D4FE-4589-82A7-2A64106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Sähkön tuotanto energialähteittäin ja nettotuonti 2022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A074CB-A82B-48A2-9882-718AE57C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CAA930-3018-4346-A9EA-00B3E374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50614E-7607-BB9D-A11E-8567D72C6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12622"/>
              </p:ext>
            </p:extLst>
          </p:nvPr>
        </p:nvGraphicFramePr>
        <p:xfrm>
          <a:off x="2099236" y="1432561"/>
          <a:ext cx="7999804" cy="468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71235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1_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6" ma:contentTypeDescription="Create a new document." ma:contentTypeScope="" ma:versionID="473892cb26a74bf78eed7bc52b11af9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b66235e915d4b44b0f712238323a030c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457D2-421C-4314-BCA6-CAA177E11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0DE65-ACD1-4789-B96B-3EB5E1B22518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B75692-C574-4441-B48D-C01D447220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3637f4e-3105-4f21-b1b4-ef4680048a14"/>
    <ds:schemaRef ds:uri="2c39e6aa-46e8-428a-81cc-27a4ca9f522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29311</TotalTime>
  <Words>1492</Words>
  <Application>Microsoft Office PowerPoint</Application>
  <PresentationFormat>Widescreen</PresentationFormat>
  <Paragraphs>373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Lucida Grande</vt:lpstr>
      <vt:lpstr>Segoe UI</vt:lpstr>
      <vt:lpstr>Wingdings</vt:lpstr>
      <vt:lpstr>Energiateollisuus</vt:lpstr>
      <vt:lpstr>1_Energiateollisuus</vt:lpstr>
      <vt:lpstr>Energiavuosi 2022 Sähkö</vt:lpstr>
      <vt:lpstr>Sähkön kokonaiskäyttö 82 TWh vähennystä 6 prosenttia</vt:lpstr>
      <vt:lpstr>Sähkönkäyttö väheni edellisvuodesta muutos 5,4 terawattituntia </vt:lpstr>
      <vt:lpstr>Sähkön kulutus laski eniten talvikuukausina</vt:lpstr>
      <vt:lpstr>Sähkön kokonaiskäyttö 2022</vt:lpstr>
      <vt:lpstr>Teollisuuden sähkönkäyttö väheni 6 prosenttia Käyttö yhteensä 36 terawattituntia </vt:lpstr>
      <vt:lpstr>Teollisuuden sähkönkäyttö 2021-2022: metsäteollisuudessa eniten laskua</vt:lpstr>
      <vt:lpstr>Teollisuuden sähkönkäytön muutos 2021-2022</vt:lpstr>
      <vt:lpstr>Sähkön tuotanto energialähteittäin ja nettotuonti 2022</vt:lpstr>
      <vt:lpstr>Hiilidioksidivapaan sähkön osuus jo 89 prosenttia Suomen sähköntuotannosta</vt:lpstr>
      <vt:lpstr>Sähkön tuotanto ja tuonti</vt:lpstr>
      <vt:lpstr>Venäläisen energian tuonnin loppuminen ja energiakriisi muuttivat sähkön hankintaa edellisvuoteen verrattuna</vt:lpstr>
      <vt:lpstr> Sähkön nettotuonti väheni lähes 30 prosenttia (5,3 TWh) </vt:lpstr>
      <vt:lpstr>Sähkön nettotuonti 12,5 TWh vuonna 2022</vt:lpstr>
      <vt:lpstr>Sähkön tuonnissa merkittävä muutos toukokuun jälkeen</vt:lpstr>
      <vt:lpstr>Tuulivoima rajussa kasvussa:  Kapasiteetti kasvoi 76 prosenttia ja tuotanto 41 prosenttia</vt:lpstr>
      <vt:lpstr>Vesivoiman tuotanto</vt:lpstr>
      <vt:lpstr>Yhteistuotantosähkön tuotanto ja kapasiteetti kaukolämmityksessä</vt:lpstr>
      <vt:lpstr>Yhteistuotantosähkön tuotanto ja kapasiteetti teollisuudessa</vt:lpstr>
      <vt:lpstr>Lauhdetuotanto ja kapasiteetti</vt:lpstr>
      <vt:lpstr>Sähkön tuotanto kivihiilellä  liukuva 12 kk summa</vt:lpstr>
      <vt:lpstr>Sähköntuotannon hiilidioksidipäästöt edelleen lasku-uralla – päästöissä väliaikainen tasanne</vt:lpstr>
      <vt:lpstr>Sähkön käyttöhuiput suurin sähköteho megawattia (MW)</vt:lpstr>
      <vt:lpstr>Sähkön hankinta tunneittain vuoden 2022 kysyntähuipun päivänä 11.1.</vt:lpstr>
      <vt:lpstr>Sähkön tuotannon ja tuonnin aikavaihtelu 2022 viikkokeskiteho</vt:lpstr>
      <vt:lpstr>Sähkön tukkumarkkinahinnat ennen kokemattomassa nousussa ja muutoksessa</vt:lpstr>
      <vt:lpstr>Energiakriisi nosti sähkön tukkuhintaa Suomessa ennätyksellisesti </vt:lpstr>
      <vt:lpstr>Sähkön hinta Suomessa oli koko EU:n toiseksi alin  - hintaerot suuret Keski-Eurooppaan verrattuna</vt:lpstr>
      <vt:lpstr>Sähkön hinta nousi Euroopassa pääosin Venäjän maakaasun ja muun energian vähetessä markkinoilta</vt:lpstr>
      <vt:lpstr>Sähkön hinta on seurannut Keski-Euroopassa maakaasun moninkertaistunutta hintaa</vt:lpstr>
      <vt:lpstr>Kaasun lisäksi kuuma ja kuiva kesä sekä haasteet ydinvoimaloissa vaikuttivat osaltaan kriisiin</vt:lpstr>
      <vt:lpstr>Korkeat hinnat eivät ole Suomen ilmiö</vt:lpstr>
      <vt:lpstr>Sähkön hinnanvaihtelut ovat olleet tänä vuonna suuria – korkeimmat hinnat elokuussa ja joulukuun alkupuolella</vt:lpstr>
      <vt:lpstr>Hintaero Suomen ja Ruotsin välillä kasvoi edelleen</vt:lpstr>
      <vt:lpstr>Näkymät sähkön hintojen osalta ovat lupaavat erityisesti Suomen ja Ruotsin osalta</vt:lpstr>
      <vt:lpstr>Liikenteen vähähiilistyminen etenee</vt:lpstr>
      <vt:lpstr>Bensiini- ja dieselautojen myynti Suomessa (uudet henkilöautot, sis. ei-ladattavat hybridit)</vt:lpstr>
      <vt:lpstr>Vaihtoehtoiset käyttövoimat henkilöautojen ensirekisteröinneissä</vt:lpstr>
      <vt:lpstr>Vaihtoehtoiset käyttövoimat henkilöautojen autokannassa vuoden lopussa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2020 Sähkö</dc:title>
  <dc:creator>Wilhelms Taina</dc:creator>
  <cp:lastModifiedBy>Veli-Petteri Liedes</cp:lastModifiedBy>
  <cp:revision>37</cp:revision>
  <dcterms:created xsi:type="dcterms:W3CDTF">2021-02-04T00:01:20Z</dcterms:created>
  <dcterms:modified xsi:type="dcterms:W3CDTF">2023-01-12T13:03:26Z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0x010100C023BE75E6072349999047A5FA9D42AC</vt:lpwstr>
  </property>
</Properties>
</file>