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30717733" r:id="rId6"/>
    <p:sldId id="230717734" r:id="rId7"/>
    <p:sldId id="261" r:id="rId8"/>
    <p:sldId id="306" r:id="rId9"/>
    <p:sldId id="269" r:id="rId10"/>
    <p:sldId id="272" r:id="rId11"/>
    <p:sldId id="273" r:id="rId12"/>
    <p:sldId id="274" r:id="rId13"/>
    <p:sldId id="275" r:id="rId14"/>
    <p:sldId id="266" r:id="rId15"/>
    <p:sldId id="309" r:id="rId16"/>
    <p:sldId id="278" r:id="rId17"/>
    <p:sldId id="279" r:id="rId18"/>
    <p:sldId id="264" r:id="rId19"/>
    <p:sldId id="304" r:id="rId20"/>
    <p:sldId id="280" r:id="rId21"/>
    <p:sldId id="293" r:id="rId22"/>
    <p:sldId id="303" r:id="rId23"/>
    <p:sldId id="305" r:id="rId24"/>
    <p:sldId id="284" r:id="rId25"/>
    <p:sldId id="285" r:id="rId26"/>
    <p:sldId id="287" r:id="rId27"/>
    <p:sldId id="307" r:id="rId28"/>
    <p:sldId id="308" r:id="rId29"/>
    <p:sldId id="288" r:id="rId30"/>
    <p:sldId id="286" r:id="rId31"/>
    <p:sldId id="290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6FFE83-CEA1-AD2D-DA04-2327BE67894E}" name="Vuorenmaa Mikko" initials="VM" userId="S::mikko.vuorenmaa@energia.fi::6a1bce60-70f0-4286-abb4-71a3853c60fc" providerId="AD"/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45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9.11.2023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9.11.2023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FBA1413-D840-4048-B977-C0B3B3389A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44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FBA1413-D840-4048-B977-C0B3B3389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47A0ED3-EBDF-4A88-A4D3-BD4EA652B4D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82F03808-5700-F64A-B0B7-5EC2FE9B66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08163"/>
            <a:ext cx="106584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CCE1D5B0-D380-4A55-BFCF-AF4809BCA3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9.11.2023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47F536C0-7643-40EB-AA89-B95D5A27C5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8.11.2022</a:t>
            </a:r>
            <a:endParaRPr lang="en-GB" noProof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67F99E9-0F02-4D45-BC0C-D2B04AECD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21" name="Source / Footnote Placeholder">
            <a:extLst>
              <a:ext uri="{FF2B5EF4-FFF2-40B4-BE49-F238E27FC236}">
                <a16:creationId xmlns:a16="http://schemas.microsoft.com/office/drawing/2014/main" id="{AA37DF42-5A4E-4D6A-9AE9-5A61F1B87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</p:spTree>
    <p:extLst>
      <p:ext uri="{BB962C8B-B14F-4D97-AF65-F5344CB8AC3E}">
        <p14:creationId xmlns:p14="http://schemas.microsoft.com/office/powerpoint/2010/main" val="62225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54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  <p:sldLayoutId id="2147483672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5.svg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Kaukolämpö 2022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76F36-56F4-4671-B810-257EDE01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396319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hankinta ja yhteistuotannon osuus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FD0643-A21D-4F59-B4AA-13DCFCE3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5FDD1B0-76ED-4F1D-B1B1-EE5506F4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416" y="1691446"/>
            <a:ext cx="7705370" cy="463556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BCE03-B0DF-D450-755E-53D326AF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CA0876A-B724-4328-B4AE-B009F5CD0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451" y="1351106"/>
            <a:ext cx="7543919" cy="4923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Kaukolämmön hankinta sekä kaukolämmön ja siihen liittyvän sähkön tuotantoon käytetyt polttoaineet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115F23E-8C1C-4ACB-9DE1-97F06B92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9241"/>
              </p:ext>
            </p:extLst>
          </p:nvPr>
        </p:nvGraphicFramePr>
        <p:xfrm>
          <a:off x="8202165" y="2880840"/>
          <a:ext cx="3514867" cy="290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55">
                  <a:extLst>
                    <a:ext uri="{9D8B030D-6E8A-4147-A177-3AD203B41FA5}">
                      <a16:colId xmlns:a16="http://schemas.microsoft.com/office/drawing/2014/main" val="1304246720"/>
                    </a:ext>
                  </a:extLst>
                </a:gridCol>
                <a:gridCol w="811312">
                  <a:extLst>
                    <a:ext uri="{9D8B030D-6E8A-4147-A177-3AD203B41FA5}">
                      <a16:colId xmlns:a16="http://schemas.microsoft.com/office/drawing/2014/main" val="3487307987"/>
                    </a:ext>
                  </a:extLst>
                </a:gridCol>
              </a:tblGrid>
              <a:tr h="477088">
                <a:tc>
                  <a:txBody>
                    <a:bodyPr/>
                    <a:lstStyle/>
                    <a:p>
                      <a:pPr algn="l"/>
                      <a:r>
                        <a:rPr lang="fi-FI" sz="1200"/>
                        <a:t>Kaukolämmön hankinta yhteensä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36,9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85230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r>
                        <a:rPr lang="fi-FI" sz="1200"/>
                        <a:t>Kaukolämmön tuotanto polttoaineilla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31,8 </a:t>
                      </a:r>
                      <a:r>
                        <a:rPr lang="fi-FI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65066"/>
                  </a:ext>
                </a:extLst>
              </a:tr>
              <a:tr h="737766">
                <a:tc>
                  <a:txBody>
                    <a:bodyPr/>
                    <a:lstStyle/>
                    <a:p>
                      <a:r>
                        <a:rPr lang="fi-FI" sz="1200"/>
                        <a:t>Kaukolämmön tuotantoon liittyvä sähkön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9332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r>
                        <a:rPr lang="fi-FI" sz="1200"/>
                        <a:t>Edellisiin käytetyt polttoaineet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612897"/>
                  </a:ext>
                </a:extLst>
              </a:tr>
              <a:tr h="737766">
                <a:tc>
                  <a:txBody>
                    <a:bodyPr/>
                    <a:lstStyle/>
                    <a:p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Lämmön talteenotto ja lämpöpumpun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239371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E2B6A-C8BA-5B3C-49D6-978D8E05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9051213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hankinnan energialähteet 2022 polttoaineluokittain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092266" y="4062522"/>
            <a:ext cx="4899094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Jäte sisältää yhdyskuntajätteen, kierrätyspolttoaineet, purkupuun, kyllästetyn puun, muovijätteet ja vaaralliset jätteet. 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Jätteen bio-osuus on 54 % ja fossiilinen osuus 46 %.</a:t>
            </a: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Muut: Sähkö, höyry, vety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798A-DCAB-4F54-842A-733F35D3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44252" y="1768319"/>
            <a:ext cx="7026447" cy="458840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3EC98B-4F98-E6B9-4E84-FC83955F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161743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hankinnan energialähteet 2022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69EDD1-4D2E-46B7-B78C-9BD742089CE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60479" y="1767763"/>
            <a:ext cx="5738812" cy="2529084"/>
          </a:xfrm>
        </p:spPr>
        <p:txBody>
          <a:bodyPr/>
          <a:lstStyle/>
          <a:p>
            <a:r>
              <a:rPr lang="fi-FI"/>
              <a:t>Hiilidioksidineutraalit 61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/>
              <a:t>Uusiutuvat + hukkalämmöt</a:t>
            </a:r>
          </a:p>
          <a:p>
            <a:r>
              <a:rPr lang="fi-FI"/>
              <a:t>Kotimaiset</a:t>
            </a:r>
            <a:r>
              <a:rPr lang="fi-FI" baseline="30000"/>
              <a:t>*</a:t>
            </a:r>
            <a:r>
              <a:rPr lang="fi-FI"/>
              <a:t> 76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/>
              <a:t>Hiilidioksidineutraalit + turve + osa luokasta ”Muut”</a:t>
            </a:r>
          </a:p>
          <a:p>
            <a:r>
              <a:rPr lang="fi-FI"/>
              <a:t>Fossiiliset tuontipolttoaineet 24 prosenttia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338626" y="4202447"/>
            <a:ext cx="5738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Hukkalämmöt: muuten hyödyntämättä jäävä lämpöenergia, esim. lämmön talteenotto jätevedestä, savukaasuista tai kaukojäähdytyksen paluuvedestä. Sis. myös lämpöpumpuilla tuotetun uusiutuvan lämmön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Jätteen bio-osuus,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Muut: Jätteen ei-bio-osuus, muovi- ja ongelmajätteet, sähkö, höyry, vety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* Biomassan on laskennassa oletettu olevan kokonaan kotimaista. Luokasta ”muut” kotimaiseksi lasketaan kaikki jätteet, höyry, vety sekä 85 % sähköstä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798A-DCAB-4F54-842A-733F35D3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44387" y="1767764"/>
            <a:ext cx="7026718" cy="458858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2A5273-E6E8-6C7B-F3A4-1622FAF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4CD7F1-9F98-4163-A724-415E50D8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288995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erillistuotannon energianlähteet 2022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BCC101-9A1F-4EB2-A5F2-A4EC6E6E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BC3F76-7CBD-48DB-B7F9-FC2019187B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4943" y="1690688"/>
            <a:ext cx="5578475" cy="2016073"/>
          </a:xfrm>
        </p:spPr>
        <p:txBody>
          <a:bodyPr/>
          <a:lstStyle/>
          <a:p>
            <a:r>
              <a:rPr lang="fi-FI"/>
              <a:t>Hiilidioksidineutraalit 73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/>
              <a:t>Uusiutuvat + hukkalämmöt</a:t>
            </a:r>
          </a:p>
          <a:p>
            <a:r>
              <a:rPr lang="fi-FI"/>
              <a:t>Kotimaiset</a:t>
            </a:r>
            <a:r>
              <a:rPr lang="fi-FI" baseline="30000"/>
              <a:t>*</a:t>
            </a:r>
            <a:r>
              <a:rPr lang="fi-FI"/>
              <a:t> 82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/>
              <a:t>Hiilidioksidineutraalit + turve + osa luokasta ”Muut”</a:t>
            </a:r>
          </a:p>
          <a:p>
            <a:r>
              <a:rPr lang="fi-FI"/>
              <a:t>Fossiiliset tuontipolttoaineet kaukolämmön erillistuotannossa 18 prosenttia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4B2721F-99D2-4BEF-B6CD-747C4626D312}"/>
              </a:ext>
            </a:extLst>
          </p:cNvPr>
          <p:cNvSpPr txBox="1"/>
          <p:nvPr/>
        </p:nvSpPr>
        <p:spPr>
          <a:xfrm>
            <a:off x="6224380" y="4181400"/>
            <a:ext cx="5719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Hukkalämmöt: muuten hyödyntämättä jäävä lämpöenergia, esim. lämmön talteenotto jätevedestä, savukaasuista tai kaukojäähdytyksen paluuvedestä. Sis. myös lämpöpumpuilla tuotetun uusiutuvan lämmön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Jätteen bio-osuus,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Muut: Yhdyskuntien ja teollisuuden jätteen ei-bio-osuus, muovi- ja ongelmajätteet, sähkö, höyry, vety</a:t>
            </a:r>
          </a:p>
          <a:p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* Biomassan on laskennassa oletettu olevan kokonaan kotimaista. Luokasta ”muut” kotimaiseksi lasketaan kaikki jätteet, höyry, vety sekä 85 % sähköstä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DB02A8-5082-4430-80F3-5FA3A015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92303" y="1553215"/>
            <a:ext cx="7569909" cy="494060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022B7B-F01A-C6BF-7A2D-3749FA3F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3DDCB7C-C40B-40DD-B644-BC9625BEE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2" r="4342"/>
          <a:stretch/>
        </p:blipFill>
        <p:spPr>
          <a:xfrm>
            <a:off x="-545750" y="1804318"/>
            <a:ext cx="6365339" cy="4552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28F98D-00F5-4A49-807A-C9433FC4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9" y="311178"/>
            <a:ext cx="10419433" cy="1013819"/>
          </a:xfrm>
        </p:spPr>
        <p:txBody>
          <a:bodyPr>
            <a:normAutofit fontScale="90000"/>
          </a:bodyPr>
          <a:lstStyle/>
          <a:p>
            <a:r>
              <a:rPr lang="fi-FI" sz="4000"/>
              <a:t>Kaukolämmön hankinnan energialähteet 2022 ja 2021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BA4685-CD36-4381-8DF2-2FF3B5D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942F32-AEA6-4729-B543-FDEF9C7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5601B5-6B7D-4796-8D9C-3ED9FD3D19DF}"/>
              </a:ext>
            </a:extLst>
          </p:cNvPr>
          <p:cNvSpPr txBox="1"/>
          <p:nvPr/>
        </p:nvSpPr>
        <p:spPr>
          <a:xfrm>
            <a:off x="9073997" y="3429000"/>
            <a:ext cx="2802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Hukkalämmöt: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 biomassa: Jätteen bio-osuus, muut bioperäiset polttoaineet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Muut: Jätteen ei-bio-osuus, muovi- ja ongelmajätteet, sähkö, höyry, vety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E27978-716C-4847-9898-969F66A853A5}"/>
              </a:ext>
            </a:extLst>
          </p:cNvPr>
          <p:cNvSpPr txBox="1"/>
          <p:nvPr/>
        </p:nvSpPr>
        <p:spPr>
          <a:xfrm>
            <a:off x="648377" y="1724724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673B476-1141-4264-AF86-9E94B0A3735C}"/>
              </a:ext>
            </a:extLst>
          </p:cNvPr>
          <p:cNvSpPr txBox="1"/>
          <p:nvPr/>
        </p:nvSpPr>
        <p:spPr>
          <a:xfrm>
            <a:off x="8144912" y="2186389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2021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3D2D71-E849-45B3-84F7-B13E7BEAF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085" r="6085"/>
          <a:stretch/>
        </p:blipFill>
        <p:spPr>
          <a:xfrm>
            <a:off x="4512180" y="2569552"/>
            <a:ext cx="5200204" cy="3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hankinnan energialähteet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1A9019-AB6E-4F0A-8C3E-A5DE98F2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340" y="1474514"/>
            <a:ext cx="7797838" cy="469278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6F763D5-197A-49F3-9D48-C6C5E530CD38}"/>
              </a:ext>
            </a:extLst>
          </p:cNvPr>
          <p:cNvSpPr txBox="1"/>
          <p:nvPr/>
        </p:nvSpPr>
        <p:spPr>
          <a:xfrm>
            <a:off x="8674992" y="1570604"/>
            <a:ext cx="3311958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Biomassan käyttö on kaksinkertaistunut vuodesta 2010.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määrä on yli kolminkertaistunut vuodesta 2010. Hukkalämpöjä hyödyntämällä vältetään polttoaineiden käyttöä.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C4D5A9-8180-3B7B-6D23-AF4F071D3C64}"/>
              </a:ext>
            </a:extLst>
          </p:cNvPr>
          <p:cNvSpPr txBox="1"/>
          <p:nvPr/>
        </p:nvSpPr>
        <p:spPr>
          <a:xfrm>
            <a:off x="5735678" y="6124181"/>
            <a:ext cx="2692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 ja hukkalämmöt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90ECF33-3A94-98FB-F5F6-7457F05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Kaukolämmön ja siihen liittyvän yhteistuotantosähkön energialähteet 2022 alueittain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4F19A04-DF96-48ED-9A8D-FEB31DF5E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0080" y="1554600"/>
            <a:ext cx="7408212" cy="484033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AC7B70-313B-5AA8-FDD4-BDA2C376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Kaukolämmön ja siihen liittyvän yhteistuotantosähkön tuotannon energialähteet vuosina 2005 ja 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3E9856D-6884-4F34-9B1A-68E1CD58DF46}"/>
              </a:ext>
            </a:extLst>
          </p:cNvPr>
          <p:cNvSpPr txBox="1"/>
          <p:nvPr/>
        </p:nvSpPr>
        <p:spPr>
          <a:xfrm>
            <a:off x="614081" y="1677470"/>
            <a:ext cx="568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Vuosi 2005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50D3B1B-9C7A-4E2B-9182-91666F6132B4}"/>
              </a:ext>
            </a:extLst>
          </p:cNvPr>
          <p:cNvSpPr txBox="1"/>
          <p:nvPr/>
        </p:nvSpPr>
        <p:spPr>
          <a:xfrm>
            <a:off x="6775824" y="1677470"/>
            <a:ext cx="518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Vuosi 2022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93C71A-9300-4A88-BCF7-0F73F65F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91" y="2008800"/>
            <a:ext cx="6168075" cy="403199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0726090-9BEA-456D-96A5-16D84FC27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71378" y="2009403"/>
            <a:ext cx="6171862" cy="40325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313871-6DF8-1E66-CECB-A844404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290A6B-CAEF-4DF1-834B-10E5BA9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F56FAE-20F1-4340-AFA1-5036AF7B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8543567" cy="1325563"/>
          </a:xfrm>
        </p:spPr>
        <p:txBody>
          <a:bodyPr>
            <a:noAutofit/>
          </a:bodyPr>
          <a:lstStyle/>
          <a:p>
            <a:r>
              <a:rPr lang="fi-FI" sz="3200"/>
              <a:t>Uusiutuvien polttoaineiden käyttö kaukolämmön ja siihen liittyvän sähkön tuotantoon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E4A1B2-F047-4904-AFBD-24ECA1DE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0928" y="1698933"/>
            <a:ext cx="7627185" cy="471137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F4C101-8E01-A2F8-5B2E-5322E5DE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8FF983C-6589-F632-A5AB-3BC0CF79E2B5}"/>
              </a:ext>
            </a:extLst>
          </p:cNvPr>
          <p:cNvSpPr/>
          <p:nvPr/>
        </p:nvSpPr>
        <p:spPr>
          <a:xfrm>
            <a:off x="7102532" y="3311810"/>
            <a:ext cx="1112430" cy="1431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i-FI" sz="1200">
              <a:latin typeface="Verdan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BF55D7-69B9-A99E-78B3-8F3D1BE8A3DF}"/>
              </a:ext>
            </a:extLst>
          </p:cNvPr>
          <p:cNvSpPr/>
          <p:nvPr/>
        </p:nvSpPr>
        <p:spPr>
          <a:xfrm>
            <a:off x="3162300" y="3311810"/>
            <a:ext cx="1112430" cy="143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i-FI" sz="1200">
              <a:latin typeface="Verdana"/>
            </a:endParaRP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7224A74-FA40-4ECD-B862-413360E065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7224A74-FA40-4ECD-B862-413360E06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4EEB65-92EE-4A6D-87D1-6C01367D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782959"/>
            <a:ext cx="10658475" cy="480131"/>
          </a:xfrm>
        </p:spPr>
        <p:txBody>
          <a:bodyPr vert="horz"/>
          <a:lstStyle/>
          <a:p>
            <a:r>
              <a:rPr lang="fi-FI" sz="2800"/>
              <a:t>Tilastotietoja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85F63-30B2-41B1-95DD-A4E1B9C70F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fi-FI" noProof="0" smtClean="0"/>
              <a:pPr/>
              <a:t>2</a:t>
            </a:fld>
            <a:endParaRPr lang="fi-FI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B43EC-07C8-4606-9D40-5313638C1478}"/>
              </a:ext>
            </a:extLst>
          </p:cNvPr>
          <p:cNvSpPr/>
          <p:nvPr/>
        </p:nvSpPr>
        <p:spPr>
          <a:xfrm>
            <a:off x="4274729" y="3311811"/>
            <a:ext cx="2564221" cy="143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>
                <a:latin typeface="Verdana"/>
              </a:rPr>
              <a:t>~16 200 km</a:t>
            </a:r>
          </a:p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>
                <a:latin typeface="Verdana"/>
              </a:rPr>
              <a:t>kaukolämpöverkkoja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A56DA-7AFC-4535-9005-F871B889F7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6" t="2611"/>
          <a:stretch/>
        </p:blipFill>
        <p:spPr>
          <a:xfrm>
            <a:off x="758673" y="1808163"/>
            <a:ext cx="2223563" cy="4429125"/>
          </a:xfrm>
          <a:prstGeom prst="rect">
            <a:avLst/>
          </a:prstGeom>
          <a:ln>
            <a:solidFill>
              <a:schemeClr val="lt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59BCA-0748-42D6-878D-6B413D6E6C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9.11.2023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C1198E-C2BC-7D05-652D-D97085F47520}"/>
              </a:ext>
            </a:extLst>
          </p:cNvPr>
          <p:cNvSpPr/>
          <p:nvPr/>
        </p:nvSpPr>
        <p:spPr>
          <a:xfrm>
            <a:off x="8214962" y="3311811"/>
            <a:ext cx="2564221" cy="1431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>
                <a:latin typeface="Verdana"/>
              </a:rPr>
              <a:t>~9,1 </a:t>
            </a:r>
            <a:r>
              <a:rPr lang="fi-FI" sz="2800" err="1">
                <a:latin typeface="Verdana"/>
              </a:rPr>
              <a:t>snt</a:t>
            </a:r>
            <a:r>
              <a:rPr lang="fi-FI" sz="2800">
                <a:latin typeface="Verdana"/>
              </a:rPr>
              <a:t>/kWh</a:t>
            </a:r>
          </a:p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>
                <a:latin typeface="Verdana"/>
              </a:rPr>
              <a:t>keskimääräinen hinta veroineen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01ECCC5C-76E0-74EC-4794-6C4B3A267363}"/>
              </a:ext>
            </a:extLst>
          </p:cNvPr>
          <p:cNvGrpSpPr/>
          <p:nvPr/>
        </p:nvGrpSpPr>
        <p:grpSpPr>
          <a:xfrm>
            <a:off x="7102532" y="1808161"/>
            <a:ext cx="3676654" cy="1431649"/>
            <a:chOff x="7102529" y="4815460"/>
            <a:chExt cx="3676654" cy="143164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1B2067-8502-D6E6-4667-8E5A404A8867}"/>
                </a:ext>
              </a:extLst>
            </p:cNvPr>
            <p:cNvSpPr/>
            <p:nvPr/>
          </p:nvSpPr>
          <p:spPr>
            <a:xfrm>
              <a:off x="7102529" y="4815460"/>
              <a:ext cx="1112431" cy="14316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7640D0-B6D0-6484-3BE4-F60C4E093704}"/>
                </a:ext>
              </a:extLst>
            </p:cNvPr>
            <p:cNvSpPr/>
            <p:nvPr/>
          </p:nvSpPr>
          <p:spPr>
            <a:xfrm>
              <a:off x="8214962" y="4815460"/>
              <a:ext cx="2564221" cy="14316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~2,9 milj. ihmistä</a:t>
              </a:r>
            </a:p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200">
                  <a:latin typeface="Verdana"/>
                </a:rPr>
                <a:t>asuu kaukolämmitetyissä taloissa</a:t>
              </a:r>
            </a:p>
          </p:txBody>
        </p:sp>
        <p:pic>
          <p:nvPicPr>
            <p:cNvPr id="24" name="Graphic 23" descr="Group success with solid fill">
              <a:extLst>
                <a:ext uri="{FF2B5EF4-FFF2-40B4-BE49-F238E27FC236}">
                  <a16:creationId xmlns:a16="http://schemas.microsoft.com/office/drawing/2014/main" id="{87EDD15F-7335-89DF-C60F-1DA3326A3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547" y="5074084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8B418B97-27BB-4F7A-B962-3AE3FBA9A4FE}"/>
              </a:ext>
            </a:extLst>
          </p:cNvPr>
          <p:cNvGrpSpPr/>
          <p:nvPr/>
        </p:nvGrpSpPr>
        <p:grpSpPr>
          <a:xfrm>
            <a:off x="7102532" y="4834079"/>
            <a:ext cx="3676651" cy="1431650"/>
            <a:chOff x="7102532" y="1808162"/>
            <a:chExt cx="3676651" cy="143165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996E88-A9FB-7D84-5DE8-43ECFE457735}"/>
                </a:ext>
              </a:extLst>
            </p:cNvPr>
            <p:cNvSpPr/>
            <p:nvPr/>
          </p:nvSpPr>
          <p:spPr>
            <a:xfrm>
              <a:off x="7102532" y="1808162"/>
              <a:ext cx="1112430" cy="1431649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B139C2-F262-4208-ADA3-4248B876C78D}"/>
                </a:ext>
              </a:extLst>
            </p:cNvPr>
            <p:cNvSpPr/>
            <p:nvPr/>
          </p:nvSpPr>
          <p:spPr>
            <a:xfrm>
              <a:off x="8214962" y="1808163"/>
              <a:ext cx="2564221" cy="1431649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~3 mrd. EUR </a:t>
              </a:r>
              <a:br>
                <a:rPr lang="fi-FI" sz="1400">
                  <a:latin typeface="Verdana"/>
                </a:rPr>
              </a:br>
              <a:r>
                <a:rPr lang="fi-FI" sz="1200">
                  <a:latin typeface="Verdana"/>
                </a:rPr>
                <a:t>myydyn lämmön arvo veroineen</a:t>
              </a:r>
            </a:p>
          </p:txBody>
        </p:sp>
        <p:pic>
          <p:nvPicPr>
            <p:cNvPr id="26" name="Graphic 25" descr="Coins outline">
              <a:extLst>
                <a:ext uri="{FF2B5EF4-FFF2-40B4-BE49-F238E27FC236}">
                  <a16:creationId xmlns:a16="http://schemas.microsoft.com/office/drawing/2014/main" id="{DF3F6D23-3E24-E57B-AF5F-A5378454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01547" y="2042540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F7BFCE9B-93E0-3ED9-CE2B-D12647DF1AB8}"/>
              </a:ext>
            </a:extLst>
          </p:cNvPr>
          <p:cNvGrpSpPr/>
          <p:nvPr/>
        </p:nvGrpSpPr>
        <p:grpSpPr>
          <a:xfrm>
            <a:off x="3162300" y="4834079"/>
            <a:ext cx="3676650" cy="1431650"/>
            <a:chOff x="3162300" y="1808162"/>
            <a:chExt cx="3676650" cy="14316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583E33-AC50-A090-F4D3-F0E72B057A99}"/>
                </a:ext>
              </a:extLst>
            </p:cNvPr>
            <p:cNvSpPr/>
            <p:nvPr/>
          </p:nvSpPr>
          <p:spPr>
            <a:xfrm>
              <a:off x="3162300" y="1808162"/>
              <a:ext cx="1112430" cy="1431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3040C4-7C62-4340-85D2-F98DC5EA5DAB}"/>
                </a:ext>
              </a:extLst>
            </p:cNvPr>
            <p:cNvSpPr/>
            <p:nvPr/>
          </p:nvSpPr>
          <p:spPr>
            <a:xfrm>
              <a:off x="4274729" y="1808163"/>
              <a:ext cx="2564221" cy="1431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46 % </a:t>
              </a:r>
              <a:br>
                <a:rPr lang="fi-FI" sz="1400">
                  <a:latin typeface="Verdana"/>
                </a:rPr>
              </a:br>
              <a:r>
                <a:rPr lang="fi-FI" sz="1200">
                  <a:latin typeface="Verdana"/>
                </a:rPr>
                <a:t>markkinaosuus*</a:t>
              </a:r>
            </a:p>
          </p:txBody>
        </p:sp>
        <p:pic>
          <p:nvPicPr>
            <p:cNvPr id="28" name="Graphic 27" descr="Harvey Balls 50% with solid fill">
              <a:extLst>
                <a:ext uri="{FF2B5EF4-FFF2-40B4-BE49-F238E27FC236}">
                  <a16:creationId xmlns:a16="http://schemas.microsoft.com/office/drawing/2014/main" id="{FDD56339-598B-7A7B-A6D7-CEF1FBD1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61315" y="2066787"/>
              <a:ext cx="914400" cy="914400"/>
            </a:xfrm>
            <a:prstGeom prst="rect">
              <a:avLst/>
            </a:prstGeom>
          </p:spPr>
        </p:pic>
      </p:grpSp>
      <p:pic>
        <p:nvPicPr>
          <p:cNvPr id="30" name="Graphic 29" descr="Network with solid fill">
            <a:extLst>
              <a:ext uri="{FF2B5EF4-FFF2-40B4-BE49-F238E27FC236}">
                <a16:creationId xmlns:a16="http://schemas.microsoft.com/office/drawing/2014/main" id="{ADB9349D-D238-65A9-06F1-06BE07CCF1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1315" y="3570435"/>
            <a:ext cx="914400" cy="914400"/>
          </a:xfrm>
          <a:prstGeom prst="rect">
            <a:avLst/>
          </a:prstGeom>
        </p:spPr>
      </p:pic>
      <p:pic>
        <p:nvPicPr>
          <p:cNvPr id="32" name="Graphic 31" descr="Supply And Demand with solid fill">
            <a:extLst>
              <a:ext uri="{FF2B5EF4-FFF2-40B4-BE49-F238E27FC236}">
                <a16:creationId xmlns:a16="http://schemas.microsoft.com/office/drawing/2014/main" id="{0522A6D9-923F-C1E9-21FC-FAD5511A21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01547" y="3570434"/>
            <a:ext cx="914400" cy="914400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661AC-DAFE-7D4F-BBA8-ADB449EC01EA}"/>
              </a:ext>
            </a:extLst>
          </p:cNvPr>
          <p:cNvSpPr txBox="1">
            <a:spLocks/>
          </p:cNvSpPr>
          <p:nvPr/>
        </p:nvSpPr>
        <p:spPr>
          <a:xfrm>
            <a:off x="758672" y="1313631"/>
            <a:ext cx="2223563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/>
              <a:t>Kaukolämpöverkot Suomessa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D4299FDF-48F4-94BC-55E4-42D79B7C3654}"/>
              </a:ext>
            </a:extLst>
          </p:cNvPr>
          <p:cNvGrpSpPr/>
          <p:nvPr/>
        </p:nvGrpSpPr>
        <p:grpSpPr>
          <a:xfrm>
            <a:off x="3162298" y="1808161"/>
            <a:ext cx="3676652" cy="1431649"/>
            <a:chOff x="3162297" y="4815460"/>
            <a:chExt cx="3676652" cy="14316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206AFA-A945-7D8A-40AB-85D37B31081D}"/>
                </a:ext>
              </a:extLst>
            </p:cNvPr>
            <p:cNvSpPr/>
            <p:nvPr/>
          </p:nvSpPr>
          <p:spPr>
            <a:xfrm>
              <a:off x="3162297" y="4815460"/>
              <a:ext cx="1112431" cy="14316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7BE54E-2065-4AF5-90E3-7407DF0969DA}"/>
                </a:ext>
              </a:extLst>
            </p:cNvPr>
            <p:cNvSpPr/>
            <p:nvPr/>
          </p:nvSpPr>
          <p:spPr>
            <a:xfrm>
              <a:off x="4274728" y="4815460"/>
              <a:ext cx="2564221" cy="14316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~33 </a:t>
              </a:r>
              <a:r>
                <a:rPr lang="fi-FI" sz="2800" err="1">
                  <a:latin typeface="Verdana"/>
                </a:rPr>
                <a:t>TWh</a:t>
              </a:r>
              <a:endParaRPr lang="fi-FI" sz="2800">
                <a:latin typeface="Verdana"/>
              </a:endParaRPr>
            </a:p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200">
                  <a:latin typeface="Verdana"/>
                </a:rPr>
                <a:t>myytyä energiaa vuosittain</a:t>
              </a:r>
            </a:p>
          </p:txBody>
        </p:sp>
        <p:pic>
          <p:nvPicPr>
            <p:cNvPr id="40" name="Graphic 39" descr="Fire with solid fill">
              <a:extLst>
                <a:ext uri="{FF2B5EF4-FFF2-40B4-BE49-F238E27FC236}">
                  <a16:creationId xmlns:a16="http://schemas.microsoft.com/office/drawing/2014/main" id="{B80B2BFE-7811-9F15-9094-AD35BE64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61313" y="504364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BE165D-D084-6E68-12D6-A8DBE423EBFD}"/>
              </a:ext>
            </a:extLst>
          </p:cNvPr>
          <p:cNvSpPr txBox="1"/>
          <p:nvPr/>
        </p:nvSpPr>
        <p:spPr>
          <a:xfrm>
            <a:off x="3162298" y="6279624"/>
            <a:ext cx="2846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*lämmityksen markkinaosuus asuin- ja kerrostaloissa</a:t>
            </a:r>
          </a:p>
        </p:txBody>
      </p:sp>
    </p:spTree>
    <p:extLst>
      <p:ext uri="{BB962C8B-B14F-4D97-AF65-F5344CB8AC3E}">
        <p14:creationId xmlns:p14="http://schemas.microsoft.com/office/powerpoint/2010/main" val="77455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C3295-AFD1-4873-9F37-0D1DA104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8545961" cy="1325563"/>
          </a:xfrm>
        </p:spPr>
        <p:txBody>
          <a:bodyPr>
            <a:normAutofit/>
          </a:bodyPr>
          <a:lstStyle/>
          <a:p>
            <a:r>
              <a:rPr lang="fi-FI" sz="3600"/>
              <a:t>Hukka- ja ympäristölämpöjen hyödyntäminen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6A3B19-E9CE-4581-AA73-57C022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A23A80B5-D539-470D-880C-CA145B667BB1}"/>
              </a:ext>
            </a:extLst>
          </p:cNvPr>
          <p:cNvSpPr txBox="1"/>
          <p:nvPr/>
        </p:nvSpPr>
        <p:spPr>
          <a:xfrm>
            <a:off x="7079227" y="1526915"/>
            <a:ext cx="483527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Hukka- ja ympäristölämpöjen talteenotolla tuotettiin 4 935 </a:t>
            </a:r>
            <a:r>
              <a:rPr 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kaukolämpöä</a:t>
            </a:r>
          </a:p>
          <a:p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Siirtimillä talteen otettua lämpöä 3 485 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savukaasut, teollisuusprosessit sekä geoterminen energia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Lämpöpumpuilla tuotettua lämpöä 1 440 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jätevesi, kaukojäähdytyksen paluuvesi ja datakeskukset</a:t>
            </a:r>
          </a:p>
          <a:p>
            <a:pPr lvl="1"/>
            <a:endParaRPr lang="fi-FI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2B6EADA-F3AA-4487-A7D5-D48DCE453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2" y="1690688"/>
            <a:ext cx="6311419" cy="4119236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E64F99-FCE9-9AD2-B49D-735CB4AB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A63DF-F56F-422F-8164-53755A4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hankinnan hiilidioksidipäästöt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255A4-0086-40C6-9F18-9E9B46B0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21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FD332D9-11C0-4740-9AAF-32E859FB6B25}"/>
              </a:ext>
            </a:extLst>
          </p:cNvPr>
          <p:cNvSpPr txBox="1"/>
          <p:nvPr/>
        </p:nvSpPr>
        <p:spPr>
          <a:xfrm>
            <a:off x="7521143" y="2201512"/>
            <a:ext cx="435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Vuonna 2022 kaukolämmön tuotannon ominaispäästöt olivat 109,9 gCO</a:t>
            </a:r>
            <a:r>
              <a:rPr lang="fi-FI" baseline="-250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/kWh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Laskua edellisvuoteen: 0,4 %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Päästöt laskeneet 43 % vuodesta 2010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Yhteistuotantolaitosten polttoaineet on jyvitetty hyödynjakomenetelmällä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56609BB-4757-41A6-861E-3C358157BC34}"/>
              </a:ext>
            </a:extLst>
          </p:cNvPr>
          <p:cNvSpPr txBox="1"/>
          <p:nvPr/>
        </p:nvSpPr>
        <p:spPr>
          <a:xfrm>
            <a:off x="2495176" y="6118355"/>
            <a:ext cx="38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</a:t>
            </a:r>
          </a:p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Tilastokeskus (2000…2021)</a:t>
            </a:r>
          </a:p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Energiateollisuus ry (1976…1999, 2022)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FAD7EA-594C-433C-BABC-E015B2A3B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2" y="1540395"/>
            <a:ext cx="6763051" cy="441399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03CB20-1032-3BAC-5388-3EE87615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31165-4B09-483D-B313-E8CB9A7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695730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keskihinta sekä minimi- ja maksimiarvot </a:t>
            </a:r>
            <a:r>
              <a:rPr lang="fi-FI" sz="2000"/>
              <a:t>(sis. alv)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C65DBC-E89A-49B2-BA22-99A2F23F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22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DEA2D510-32D6-4407-8ADB-B71B2850E0B4}"/>
              </a:ext>
            </a:extLst>
          </p:cNvPr>
          <p:cNvSpPr txBox="1"/>
          <p:nvPr/>
        </p:nvSpPr>
        <p:spPr>
          <a:xfrm>
            <a:off x="8189261" y="1875673"/>
            <a:ext cx="3870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89E050E-0900-4FCE-86BC-7E01DA4F3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660" y="1507238"/>
            <a:ext cx="6954209" cy="476450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F50714-53E0-BABB-9D2B-BBA0EF8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E3A9-6661-488F-806A-49C549DB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380151" cy="1325563"/>
          </a:xfrm>
        </p:spPr>
        <p:txBody>
          <a:bodyPr>
            <a:normAutofit/>
          </a:bodyPr>
          <a:lstStyle/>
          <a:p>
            <a:r>
              <a:rPr lang="fi-FI" sz="3600"/>
              <a:t>Kaukolämpöyritysten lukumäärän jakautuma lämmön keskihinnan mukaan vuonna 2022 </a:t>
            </a:r>
            <a:r>
              <a:rPr lang="fi-FI" sz="2000"/>
              <a:t>(sis. alv)</a:t>
            </a:r>
            <a:endParaRPr lang="fi-FI" sz="360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D11DC7-42A9-4727-ADBC-6F8C986D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2160C043-C7B8-47F9-94B0-63E325F64656}"/>
              </a:ext>
            </a:extLst>
          </p:cNvPr>
          <p:cNvSpPr txBox="1"/>
          <p:nvPr/>
        </p:nvSpPr>
        <p:spPr>
          <a:xfrm>
            <a:off x="7689165" y="2445494"/>
            <a:ext cx="41642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Lämmön myynnillä painotettu keskihinta: 91,32 €/MWh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Aritmeettinen keskihinta: </a:t>
            </a:r>
            <a:b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88,22 €/MWh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10A85C-961D-45CE-8FF5-7AD81628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849275"/>
            <a:ext cx="6684198" cy="436253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B53ED7-A2FE-0282-7E30-472CC766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030245" cy="1099691"/>
          </a:xfrm>
        </p:spPr>
        <p:txBody>
          <a:bodyPr>
            <a:normAutofit/>
          </a:bodyPr>
          <a:lstStyle/>
          <a:p>
            <a:r>
              <a:rPr lang="fi-FI" sz="3600"/>
              <a:t>Kaukolämmön hinta uudisrakennuksissa (€/MWh)</a:t>
            </a:r>
            <a:br>
              <a:rPr lang="fi-FI" sz="3600"/>
            </a:br>
            <a:r>
              <a:rPr lang="fi-FI" sz="2000"/>
              <a:t>Teho- ja energiamaksu, sis. verot</a:t>
            </a:r>
            <a:endParaRPr lang="fi-FI" sz="360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70D8E98-0F7C-40E9-B33F-3D02F033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6479" y="1584561"/>
            <a:ext cx="6697084" cy="4489443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026038B-F7AF-4BA4-8EA6-93CE818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73A045B-9272-CA85-B9C4-0ED0DBF4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086481"/>
          </a:xfrm>
        </p:spPr>
        <p:txBody>
          <a:bodyPr>
            <a:normAutofit/>
          </a:bodyPr>
          <a:lstStyle/>
          <a:p>
            <a:r>
              <a:rPr lang="fi-FI" sz="3600"/>
              <a:t>Kaukolämmön reaalihinnan kehitys</a:t>
            </a:r>
            <a:br>
              <a:rPr lang="fi-FI" sz="3600"/>
            </a:br>
            <a:r>
              <a:rPr lang="fi-FI" sz="2000"/>
              <a:t>Elinkustannusindeksillä korjattuna, verollinen ja veroton keskihinta</a:t>
            </a:r>
            <a:endParaRPr lang="fi-FI" sz="36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5E8D3A-0E60-454D-ACEE-0D80F843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271" y="1567724"/>
            <a:ext cx="7032820" cy="4486075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4EE0C7-9A9C-4EC9-AF25-D42CBD8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4EA2CB7-B5E6-4307-BDEE-1D2554BD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1" y="605874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Lähde: Energiateollisuus, Hintatilasto 07/2022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4A6069-F5A9-C17C-8DE3-DD95D480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B377E-20C3-4B40-ACF2-F37A7463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käytön jakaantuminen 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1F2E4A-D495-4307-A04B-EABFB496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26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1EE700-B048-41EF-B966-22D14DA4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5837" y="1412877"/>
            <a:ext cx="7568602" cy="493975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AB460C1-6F10-31DB-6E99-D8ECB3AE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A9791-9338-4EB4-9865-FE9A48F6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Asiakkaiden osuudet sopimusteholuokittain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C79B3E-4D83-43FC-864D-9193C50A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27</a:t>
            </a:fld>
            <a:endParaRPr lang="en-US"/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DC30C998-394A-4D9B-907F-CC890140D23E}"/>
              </a:ext>
            </a:extLst>
          </p:cNvPr>
          <p:cNvSpPr txBox="1"/>
          <p:nvPr/>
        </p:nvSpPr>
        <p:spPr>
          <a:xfrm>
            <a:off x="7786580" y="1841679"/>
            <a:ext cx="3812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Kaukolämpöasiakkaita: 160 000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Noin 120 000 asuintaloasiakasta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2,9 miljoonaa asukasta</a:t>
            </a:r>
          </a:p>
          <a:p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9FBBF2-8C14-493F-9851-316060F5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569" y="1232266"/>
            <a:ext cx="7331734" cy="4819087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52CA29-18BE-1BFE-00DA-61FAAADF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6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tuotantokapasiteetti ja asiakkaiden sopimusteho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7A9D9-E614-4E22-BDB9-7810E9C3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230D24-098B-41BC-A5F5-582A86D9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92992"/>
            <a:ext cx="7069069" cy="461372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948EE-2517-874E-4316-857981C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2800">
                <a:cs typeface="Calibri"/>
              </a:rPr>
              <a:t>Kaukolämmön arvioitu kulutus kuukausittain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29</a:t>
            </a:fld>
            <a:endParaRPr lang="en-US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485975" y="2094512"/>
            <a:ext cx="3371484" cy="160556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Vuosi 2022 oli noin 0,4 astetta normaalivuotta lämpimämpi.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Lämmityskuukausista vain joulukuu oli normaalia kylmempi, 1,2 astetta.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896C3D4-83E1-4860-BB2A-9A557F86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4676" y="1427940"/>
            <a:ext cx="7624661" cy="49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EA7572-02CF-6A65-ECBE-524BDE0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Poikkeuksellinen vuosi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2FCD2A-1822-4E3D-5FF3-13EDF399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Vuosi 2022 oli poikkeuksellinen Suomen energiajärjestelmässä Ukrainan sodan ja Venäjän polttoaineiden tuonnin loppumisen vuoksi.</a:t>
            </a:r>
          </a:p>
          <a:p>
            <a:r>
              <a:rPr lang="fi-FI" sz="2400" dirty="0"/>
              <a:t>Aiemmin maakaasu tuotiin lähes täysin Venäjältä, mutta sen tuonti Venäjältä lopetettiin toukokuussa 2022.</a:t>
            </a:r>
          </a:p>
          <a:p>
            <a:pPr lvl="1"/>
            <a:r>
              <a:rPr lang="fi-FI" sz="2200" dirty="0"/>
              <a:t>Maakaasua käytettiin vuonna 2022 selvästi vähemmän kaukolämmöntuotannossa kuin aiempina vuosina. Maakaasua korvattiin erityisesti öljyllä ja kivihiilellä.</a:t>
            </a:r>
          </a:p>
          <a:p>
            <a:r>
              <a:rPr lang="fi-FI" sz="2400" dirty="0"/>
              <a:t>Myös sähkön sekä puun ja muiden energiantuotannon polttoaineiden tuonti Venäjältä lopetettiin vuoden 2022 aikana, mikä näkyi polttoaineiden ja kaukolämmön hinnassa. </a:t>
            </a:r>
          </a:p>
          <a:p>
            <a:r>
              <a:rPr lang="fi-FI" sz="2400" dirty="0"/>
              <a:t>Vuosi 2022 oli lämpimämpi kuin edellinen vuosi, mikä vähensi kaukolämmön tarvetta ja kulutusta.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8B43B7-C0AF-E015-FF02-14278980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E9EADE-2A6F-758F-64D2-E07ADF26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255069"/>
            <a:ext cx="7329718" cy="1435619"/>
          </a:xfrm>
        </p:spPr>
        <p:txBody>
          <a:bodyPr>
            <a:normAutofit/>
          </a:bodyPr>
          <a:lstStyle/>
          <a:p>
            <a:r>
              <a:rPr lang="fi-FI" sz="3600"/>
              <a:t>Lämmityksen markkinaosuudet 2021 </a:t>
            </a:r>
            <a:r>
              <a:rPr lang="fi-FI" sz="2000"/>
              <a:t>Asuin- ja palvelurakennukset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6834F6-18E7-49D6-A1F4-4DE635DA4A60}"/>
              </a:ext>
            </a:extLst>
          </p:cNvPr>
          <p:cNvSpPr txBox="1"/>
          <p:nvPr/>
        </p:nvSpPr>
        <p:spPr>
          <a:xfrm>
            <a:off x="5489735" y="4356162"/>
            <a:ext cx="4021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Lämpöpumppu: lämpöpumpuilla ympäristöstä (maasta, ilmasta tai vedestä) </a:t>
            </a:r>
            <a:r>
              <a:rPr lang="fi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talteenotettu</a:t>
            </a: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energia, jota käytetään rakennusten lämmitykseen. 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Lämpöpumppujen sähkö: arvioitu lämpöpumppujen käyttämä sähkö.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Sähkö: sisältää myös lämmönjakolaitteiden käyttämän sähkön sekä kiukaiden sähkön. 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Puu: sisältää myös kiukaiden käyttämän puun.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0DF8BF7-1039-4E82-8A6D-CBEC2144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86" y="6134613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Lähde: Tilastokeskus, Energia 2022 –taulukkopalvelu, Taulukko 7.2</a:t>
            </a:r>
            <a:endParaRPr lang="fi-FI" sz="120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242FA2-B9EE-4E1E-88E1-E5317746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28" y="1440869"/>
            <a:ext cx="6833158" cy="445975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7BD7E3-CDE2-79E8-CE0B-A6CBAEE0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käyttö ja asiakkaiden sopimusteho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496130-124D-4966-B300-8147EE8B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727" y="1670755"/>
            <a:ext cx="7175601" cy="468325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D13F1-6967-8B05-44F5-362F852E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7904277" cy="1223043"/>
          </a:xfrm>
        </p:spPr>
        <p:txBody>
          <a:bodyPr>
            <a:normAutofit/>
          </a:bodyPr>
          <a:lstStyle/>
          <a:p>
            <a:r>
              <a:rPr lang="fi-FI" sz="3600"/>
              <a:t>Kaukolämmön mitattu ja lämpötilakorjattu käyttö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59AE806-088A-49C6-AEE7-E35F7D97FD99}"/>
              </a:ext>
            </a:extLst>
          </p:cNvPr>
          <p:cNvSpPr txBox="1"/>
          <p:nvPr/>
        </p:nvSpPr>
        <p:spPr>
          <a:xfrm>
            <a:off x="7969053" y="2024985"/>
            <a:ext cx="3608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käyttö 33,0 TWh (v. 2022)</a:t>
            </a:r>
          </a:p>
          <a:p>
            <a:pPr marL="541338" lvl="1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lämpötilakorjattuna 33,9 TWh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 lämmön käyttö laski 0,6 %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4CDA337-FACF-4209-8B3F-8E786092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688" y="1645403"/>
            <a:ext cx="7076291" cy="465371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85C727-226C-C7F3-B8ED-FCF55156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535308" cy="1025525"/>
          </a:xfrm>
        </p:spPr>
        <p:txBody>
          <a:bodyPr>
            <a:normAutofit/>
          </a:bodyPr>
          <a:lstStyle/>
          <a:p>
            <a:r>
              <a:rPr lang="fi-FI" sz="3600"/>
              <a:t>Kaukolämpöverkon johtopituus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0F408F-718E-427B-AADA-9F28E8D3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6985" y="1354126"/>
            <a:ext cx="7433174" cy="4851364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F9F5BA-EF7C-D734-C187-89F64B0A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166340" cy="1325563"/>
          </a:xfrm>
        </p:spPr>
        <p:txBody>
          <a:bodyPr>
            <a:noAutofit/>
          </a:bodyPr>
          <a:lstStyle/>
          <a:p>
            <a:r>
              <a:rPr lang="fi-FI" sz="3600"/>
              <a:t>Lämpöindeksin kehitys kaukolämmitetyissä rakennuksissa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5C45941-A978-4290-8A56-21029AEF8E8C}"/>
              </a:ext>
            </a:extLst>
          </p:cNvPr>
          <p:cNvSpPr txBox="1"/>
          <p:nvPr/>
        </p:nvSpPr>
        <p:spPr>
          <a:xfrm>
            <a:off x="8282609" y="2337019"/>
            <a:ext cx="3442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Lämpöindeksi kertoo, kuinka paljon tilojen ja käyttöveden lämmittämiseen on käytetty energiaa rakennustilavuutta tai pinta-alaa kohden.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Lämpöindeksi on normeerattu vastaamaan vertailukautta 1991-2020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C5BC85-97CD-42D4-9904-A0C6F54D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815" y="1598542"/>
            <a:ext cx="6954872" cy="454659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1B3EA-B5BC-B899-16BD-5B6B3B49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hankinta 2022</a:t>
            </a:r>
            <a:br>
              <a:rPr lang="fi-FI"/>
            </a:br>
            <a:r>
              <a:rPr lang="fi-FI" sz="2000"/>
              <a:t>Yhteensä 33,0 TWh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27BE1-D750-4222-BFD8-9FE596FE0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62" y="1479618"/>
            <a:ext cx="8716920" cy="4994332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4F0786-14C1-F3C6-0045-6EC5E72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lFHfENGZZYNIkv3Grd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DED46-6EAD-47D0-8BD8-2D3E2C4C6B4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f3637f4e-3105-4f21-b1b4-ef4680048a14"/>
    <ds:schemaRef ds:uri="2c39e6aa-46e8-428a-81cc-27a4ca9f522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55B3C5-37EB-4692-8559-6856140D1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83DB3-FB7D-4868-8C3A-0D8405DAD17E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21</TotalTime>
  <Words>1000</Words>
  <Application>Microsoft Office PowerPoint</Application>
  <PresentationFormat>Laajakuva</PresentationFormat>
  <Paragraphs>184</Paragraphs>
  <Slides>29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Lucida Grande</vt:lpstr>
      <vt:lpstr>Verdana</vt:lpstr>
      <vt:lpstr>Energiateollisuus</vt:lpstr>
      <vt:lpstr>think-cell Slide</vt:lpstr>
      <vt:lpstr>Kaukolämpö 2022</vt:lpstr>
      <vt:lpstr>Tilastotietoja 2022</vt:lpstr>
      <vt:lpstr>Poikkeuksellinen vuosi 2022</vt:lpstr>
      <vt:lpstr>Lämmityksen markkinaosuudet 2021 Asuin- ja palvelurakennukset</vt:lpstr>
      <vt:lpstr>Kaukolämmön käyttö ja asiakkaiden sopimusteho</vt:lpstr>
      <vt:lpstr>Kaukolämmön mitattu ja lämpötilakorjattu käyttö</vt:lpstr>
      <vt:lpstr>Kaukolämpöverkon johtopituus</vt:lpstr>
      <vt:lpstr>Lämpöindeksin kehitys kaukolämmitetyissä rakennuksissa</vt:lpstr>
      <vt:lpstr>Kaukolämmön hankinta 2022 Yhteensä 33,0 TWh</vt:lpstr>
      <vt:lpstr>Kaukolämmön hankinta ja yhteistuotannon osuus</vt:lpstr>
      <vt:lpstr>Kaukolämmön hankinta sekä kaukolämmön ja siihen liittyvän sähkön tuotantoon käytetyt polttoaineet</vt:lpstr>
      <vt:lpstr>Kaukolämmön hankinnan energialähteet 2022 polttoaineluokittain</vt:lpstr>
      <vt:lpstr>Kaukolämmön hankinnan energialähteet 2022</vt:lpstr>
      <vt:lpstr>Kaukolämmön erillistuotannon energianlähteet 2022</vt:lpstr>
      <vt:lpstr>Kaukolämmön hankinnan energialähteet 2022 ja 2021</vt:lpstr>
      <vt:lpstr>Kaukolämmön hankinnan energialähteet</vt:lpstr>
      <vt:lpstr>Kaukolämmön ja siihen liittyvän yhteistuotantosähkön energialähteet 2022 alueittain</vt:lpstr>
      <vt:lpstr>Kaukolämmön ja siihen liittyvän yhteistuotantosähkön tuotannon energialähteet vuosina 2005 ja 2022</vt:lpstr>
      <vt:lpstr>Uusiutuvien polttoaineiden käyttö kaukolämmön ja siihen liittyvän sähkön tuotantoon</vt:lpstr>
      <vt:lpstr>Hukka- ja ympäristölämpöjen hyödyntäminen</vt:lpstr>
      <vt:lpstr>Kaukolämmön hankinnan hiilidioksidipäästöt</vt:lpstr>
      <vt:lpstr>Kaukolämmön keskihinta sekä minimi- ja maksimiarvot (sis. alv)</vt:lpstr>
      <vt:lpstr>Kaukolämpöyritysten lukumäärän jakautuma lämmön keskihinnan mukaan vuonna 2022 (sis. alv)</vt:lpstr>
      <vt:lpstr>Kaukolämmön hinta uudisrakennuksissa (€/MWh) Teho- ja energiamaksu, sis. verot</vt:lpstr>
      <vt:lpstr>Kaukolämmön reaalihinnan kehitys Elinkustannusindeksillä korjattuna, verollinen ja veroton keskihinta</vt:lpstr>
      <vt:lpstr>Kaukolämmön käytön jakaantuminen 2022</vt:lpstr>
      <vt:lpstr>Asiakkaiden osuudet sopimusteholuokittain</vt:lpstr>
      <vt:lpstr>Kaukolämmön tuotantokapasiteetti ja asiakkaiden sopimusteho</vt:lpstr>
      <vt:lpstr>Kaukolämmön arvioitu kulutus kuukausittain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Kaukojäähdytysenergian myynti ja asiakasmäärä</dc:title>
  <dc:creator>Tiitinen Mirja</dc:creator>
  <cp:lastModifiedBy>Huttunen Neea</cp:lastModifiedBy>
  <cp:revision>4</cp:revision>
  <dcterms:created xsi:type="dcterms:W3CDTF">2017-12-28T08:25:13Z</dcterms:created>
  <dcterms:modified xsi:type="dcterms:W3CDTF">2023-11-09T12:43:59Z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