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71" r:id="rId3"/>
    <p:sldId id="261" r:id="rId4"/>
    <p:sldId id="306" r:id="rId5"/>
    <p:sldId id="269" r:id="rId6"/>
    <p:sldId id="272" r:id="rId7"/>
    <p:sldId id="273" r:id="rId8"/>
    <p:sldId id="274" r:id="rId9"/>
    <p:sldId id="275" r:id="rId10"/>
    <p:sldId id="266" r:id="rId11"/>
    <p:sldId id="309" r:id="rId12"/>
    <p:sldId id="278" r:id="rId13"/>
    <p:sldId id="279" r:id="rId14"/>
    <p:sldId id="264" r:id="rId15"/>
    <p:sldId id="304" r:id="rId16"/>
    <p:sldId id="280" r:id="rId17"/>
    <p:sldId id="293" r:id="rId18"/>
    <p:sldId id="303" r:id="rId19"/>
    <p:sldId id="305" r:id="rId20"/>
    <p:sldId id="284" r:id="rId21"/>
    <p:sldId id="285" r:id="rId22"/>
    <p:sldId id="287" r:id="rId23"/>
    <p:sldId id="307" r:id="rId24"/>
    <p:sldId id="308" r:id="rId25"/>
    <p:sldId id="288" r:id="rId26"/>
    <p:sldId id="286" r:id="rId27"/>
    <p:sldId id="290" r:id="rId28"/>
    <p:sldId id="31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47C4EA-1D5F-C4CE-90AF-9E6E8684EFE4}" name="Huttunen Neea" initials="HN" userId="S::neea.huttunen@energia.fi::2244a6da-0b88-4971-ba1f-380dc951390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986F4-4B4A-414D-B0A3-971C452E03C0}" type="datetimeFigureOut">
              <a:rPr lang="fi-FI" smtClean="0"/>
              <a:t>8.11.2022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A0A38-E614-4BA1-A813-38F8731195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148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9D6097-F58A-4259-AB86-8695682BDB19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4008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286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8.11.2022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1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109802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6" y="1825625"/>
            <a:ext cx="5278718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2647" y="1825625"/>
            <a:ext cx="5283204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8.11.2022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72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8.11.2022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89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8.11.2022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5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74047"/>
            <a:ext cx="9144000" cy="1829081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6" y="5951123"/>
            <a:ext cx="2137832" cy="4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86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237288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5" y="1825625"/>
            <a:ext cx="5390777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8.11.2022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8.11.2022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28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48759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8638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0132" y="1825625"/>
            <a:ext cx="5390777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/>
              <a:t>8.11.2022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8.11.2022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7" y="6405771"/>
            <a:ext cx="1490123" cy="1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31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pictu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48759" y="141287"/>
            <a:ext cx="11895604" cy="3169179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413620"/>
            <a:ext cx="9478683" cy="83016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81" y="4258730"/>
            <a:ext cx="9478683" cy="203897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8.11.2022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98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2074" y="2407444"/>
            <a:ext cx="9137945" cy="878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Suomi on </a:t>
            </a:r>
            <a:r>
              <a:rPr lang="en-US" sz="4800" dirty="0" err="1">
                <a:solidFill>
                  <a:schemeClr val="bg1"/>
                </a:solidFill>
              </a:rPr>
              <a:t>energia-alan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edelläkävijä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woosh_1.png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5" name="Picture 14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85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3" name="Picture 12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560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" b="2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6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77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5" name="Picture 14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3" name="Picture 12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12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11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583014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81" y="1825625"/>
            <a:ext cx="947868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88815" y="6356350"/>
            <a:ext cx="1014507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/>
              <a:t>8.11.2022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5824" y="6356350"/>
            <a:ext cx="3812992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8.11.2022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9589" y="6356350"/>
            <a:ext cx="545354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595959"/>
                </a:solidFill>
              </a:defRPr>
            </a:lvl1pPr>
          </a:lstStyle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ET_vesileima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2" y="6405771"/>
            <a:ext cx="1490134" cy="1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63" r:id="rId3"/>
    <p:sldLayoutId id="2147483664" r:id="rId4"/>
    <p:sldLayoutId id="2147483666" r:id="rId5"/>
    <p:sldLayoutId id="2147483669" r:id="rId6"/>
    <p:sldLayoutId id="2147483667" r:id="rId7"/>
    <p:sldLayoutId id="2147483668" r:id="rId8"/>
    <p:sldLayoutId id="2147483670" r:id="rId9"/>
    <p:sldLayoutId id="2147483650" r:id="rId10"/>
    <p:sldLayoutId id="2147483652" r:id="rId11"/>
    <p:sldLayoutId id="2147483654" r:id="rId12"/>
    <p:sldLayoutId id="2147483655" r:id="rId13"/>
    <p:sldLayoutId id="2147483658" r:id="rId14"/>
    <p:sldLayoutId id="2147483659" r:id="rId15"/>
    <p:sldLayoutId id="2147483660" r:id="rId16"/>
    <p:sldLayoutId id="2147483661" r:id="rId17"/>
    <p:sldLayoutId id="2147483671" r:id="rId1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>
            <a:lumMod val="75000"/>
          </a:schemeClr>
        </a:buClr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50000"/>
          </a:schemeClr>
        </a:buClr>
        <a:buFont typeface="Lucida Grande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710FFB-ACCD-4797-AAB6-ED49953B30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Kaukolämpö 2021</a:t>
            </a:r>
          </a:p>
        </p:txBody>
      </p:sp>
    </p:spTree>
    <p:extLst>
      <p:ext uri="{BB962C8B-B14F-4D97-AF65-F5344CB8AC3E}">
        <p14:creationId xmlns:p14="http://schemas.microsoft.com/office/powerpoint/2010/main" val="2012634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CA0876A-B724-4328-B4AE-B009F5CD0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39451" y="1351106"/>
            <a:ext cx="7543919" cy="492364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0EF11A0-872B-4CFB-8A0A-E3E5EB28A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Kaukolämmön hankinta sekä kaukolämmön ja siihen liittyvän sähkön tuotantoon käytetyt polttoaineet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072D8E7-1C6E-4C8E-8720-B0FC2681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11" name="Taulukko 10">
            <a:extLst>
              <a:ext uri="{FF2B5EF4-FFF2-40B4-BE49-F238E27FC236}">
                <a16:creationId xmlns:a16="http://schemas.microsoft.com/office/drawing/2014/main" id="{7115F23E-8C1C-4ACB-9DE1-97F06B923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898403"/>
              </p:ext>
            </p:extLst>
          </p:nvPr>
        </p:nvGraphicFramePr>
        <p:xfrm>
          <a:off x="8202165" y="2880840"/>
          <a:ext cx="3514867" cy="2906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3555">
                  <a:extLst>
                    <a:ext uri="{9D8B030D-6E8A-4147-A177-3AD203B41FA5}">
                      <a16:colId xmlns:a16="http://schemas.microsoft.com/office/drawing/2014/main" val="1304246720"/>
                    </a:ext>
                  </a:extLst>
                </a:gridCol>
                <a:gridCol w="811312">
                  <a:extLst>
                    <a:ext uri="{9D8B030D-6E8A-4147-A177-3AD203B41FA5}">
                      <a16:colId xmlns:a16="http://schemas.microsoft.com/office/drawing/2014/main" val="3487307987"/>
                    </a:ext>
                  </a:extLst>
                </a:gridCol>
              </a:tblGrid>
              <a:tr h="477088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Kaukolämmön hankinta yhteensä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39,1 TWh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852302"/>
                  </a:ext>
                </a:extLst>
              </a:tr>
              <a:tr h="477088">
                <a:tc>
                  <a:txBody>
                    <a:bodyPr/>
                    <a:lstStyle/>
                    <a:p>
                      <a:r>
                        <a:rPr lang="fi-FI" sz="1200" dirty="0"/>
                        <a:t>Kaukolämmön tuotanto polttoaineilla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33,7 </a:t>
                      </a:r>
                      <a:r>
                        <a:rPr lang="fi-FI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TWh</a:t>
                      </a:r>
                      <a:endParaRPr lang="fi-FI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1665066"/>
                  </a:ext>
                </a:extLst>
              </a:tr>
              <a:tr h="737766">
                <a:tc>
                  <a:txBody>
                    <a:bodyPr/>
                    <a:lstStyle/>
                    <a:p>
                      <a:r>
                        <a:rPr lang="fi-FI" sz="1200" dirty="0"/>
                        <a:t>Kaukolämmön tuotantoon liittyvä sähkön tuotanto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9,9 TWh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2093322"/>
                  </a:ext>
                </a:extLst>
              </a:tr>
              <a:tr h="477088">
                <a:tc>
                  <a:txBody>
                    <a:bodyPr/>
                    <a:lstStyle/>
                    <a:p>
                      <a:r>
                        <a:rPr lang="fi-FI" sz="1200" dirty="0"/>
                        <a:t>Edellisiin käytetyt polttoaineet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52,0 TWh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8612897"/>
                  </a:ext>
                </a:extLst>
              </a:tr>
              <a:tr h="737766">
                <a:tc>
                  <a:txBody>
                    <a:bodyPr/>
                    <a:lstStyle/>
                    <a:p>
                      <a:r>
                        <a:rPr lang="fi-FI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Lämmön talteenotto ja lämpöpumpun tuotanto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5,4 TWh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9239371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DE2B6A-C8BA-5B3C-49D6-978D8E05F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F9E9C6-8010-4AC4-ADA7-421FECB0E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0" y="365125"/>
            <a:ext cx="9051213" cy="1325563"/>
          </a:xfrm>
        </p:spPr>
        <p:txBody>
          <a:bodyPr>
            <a:normAutofit/>
          </a:bodyPr>
          <a:lstStyle/>
          <a:p>
            <a:r>
              <a:rPr lang="fi-FI" sz="3600" dirty="0"/>
              <a:t>Kaukolämmön hankinnan energialähteet 2021 polttoaineluokittain</a:t>
            </a:r>
            <a:endParaRPr lang="fi-FI" sz="3600" dirty="0">
              <a:solidFill>
                <a:srgbClr val="FF0000"/>
              </a:solidFill>
            </a:endParaRP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5D6C049-2558-48CB-8CD1-C27A1E42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11</a:t>
            </a:fld>
            <a:endParaRPr lang="en-US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3F8AC6C0-DAEE-4310-B80F-CE2AFEE53F6E}"/>
              </a:ext>
            </a:extLst>
          </p:cNvPr>
          <p:cNvSpPr txBox="1"/>
          <p:nvPr/>
        </p:nvSpPr>
        <p:spPr>
          <a:xfrm>
            <a:off x="6092266" y="4062522"/>
            <a:ext cx="4899094" cy="1910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Jäte sisältää yhdyskuntajätteen, kierrätyspolttoaineet, purkupuun, kyllästetyn puun, muovijätteet ja vaaralliset jätteet. </a:t>
            </a:r>
          </a:p>
          <a:p>
            <a:pPr marL="7429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Jätteen bio-osuus on 55 % ja fossiilinen osuus 45 %.</a:t>
            </a:r>
            <a:endParaRPr lang="fi-FI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Muu biomassa: Muut bioperäiset polttoaineet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Muut: Sähkö, höyry, vety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34D798A-DCAB-4F54-842A-733F35D39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444252" y="1768319"/>
            <a:ext cx="7026447" cy="4588407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93EC98B-4F98-E6B9-4E84-FC83955F5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44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F9E9C6-8010-4AC4-ADA7-421FECB0E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6161743" cy="1325563"/>
          </a:xfrm>
        </p:spPr>
        <p:txBody>
          <a:bodyPr>
            <a:normAutofit/>
          </a:bodyPr>
          <a:lstStyle/>
          <a:p>
            <a:r>
              <a:rPr lang="fi-FI" sz="3600" dirty="0"/>
              <a:t>Kaukolämmön hankinnan energialähteet 2021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5D6C049-2558-48CB-8CD1-C27A1E42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12</a:t>
            </a:fld>
            <a:endParaRPr lang="en-US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A69EDD1-4D2E-46B7-B78C-9BD742089CE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460479" y="1767763"/>
            <a:ext cx="5738812" cy="2529084"/>
          </a:xfrm>
        </p:spPr>
        <p:txBody>
          <a:bodyPr/>
          <a:lstStyle/>
          <a:p>
            <a:r>
              <a:rPr lang="fi-FI" dirty="0"/>
              <a:t>Hiilidioksidineutraalit 60 prosenttia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dirty="0"/>
              <a:t>Uusiutuvat + hukkalämmöt</a:t>
            </a:r>
          </a:p>
          <a:p>
            <a:r>
              <a:rPr lang="fi-FI" dirty="0"/>
              <a:t>Kotimaiset</a:t>
            </a:r>
            <a:r>
              <a:rPr lang="fi-FI" baseline="30000" dirty="0"/>
              <a:t>*</a:t>
            </a:r>
            <a:r>
              <a:rPr lang="fi-FI" dirty="0"/>
              <a:t> 76 prosenttia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dirty="0"/>
              <a:t>Hiilidioksidineutraalit + turve + osa luokasta ”Muut”</a:t>
            </a:r>
          </a:p>
          <a:p>
            <a:r>
              <a:rPr lang="fi-FI" dirty="0"/>
              <a:t>Fossiiliset tuontipolttoaineet 24 prosenttia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3F8AC6C0-DAEE-4310-B80F-CE2AFEE53F6E}"/>
              </a:ext>
            </a:extLst>
          </p:cNvPr>
          <p:cNvSpPr txBox="1"/>
          <p:nvPr/>
        </p:nvSpPr>
        <p:spPr>
          <a:xfrm>
            <a:off x="6338626" y="4202447"/>
            <a:ext cx="57388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Hukkalämmöt: muuten hyödyntämättä jäävä lämpöenergia, esim. lämmön talteenotto jätevedestä, savukaasuista tai kaukojäähdytyksen paluuvedestä. Sis. myös lämpöpumpuilla tuotetun uusiutuvan lämmön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Muu biomassa: Jätteen bio-osuus, muut bioperäiset polttoaineet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Muut: Jätteen ei-bio-osuus, muovi- ja ongelmajätteet, sähkö, höyry, vety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 Biomassan on laskennassa oletettu olevan kokonaan kotimaista. Luokasta ”muut” kotimaiseksi lasketaan kaikki jätteet, höyry, vety sekä 80 % sähköstä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34D798A-DCAB-4F54-842A-733F35D39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444388" y="1767764"/>
            <a:ext cx="7026720" cy="4588584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F2A5273-E6E8-6C7B-F3A4-1622FAFD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35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4CD7F1-9F98-4163-A724-415E50D8A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6288995" cy="1325563"/>
          </a:xfrm>
        </p:spPr>
        <p:txBody>
          <a:bodyPr>
            <a:normAutofit/>
          </a:bodyPr>
          <a:lstStyle/>
          <a:p>
            <a:r>
              <a:rPr lang="fi-FI" sz="3600" dirty="0"/>
              <a:t>Kaukolämmön erillistuotannon energianlähteet 2021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FBCC101-9A1F-4EB2-A5F2-A4EC6E6E7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13</a:t>
            </a:fld>
            <a:endParaRPr lang="en-US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4BC3F76-7CBD-48DB-B7F9-FC2019187B3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364943" y="1690688"/>
            <a:ext cx="5578475" cy="2016073"/>
          </a:xfrm>
        </p:spPr>
        <p:txBody>
          <a:bodyPr/>
          <a:lstStyle/>
          <a:p>
            <a:r>
              <a:rPr lang="fi-FI" dirty="0"/>
              <a:t>Hiilidioksidineutraalit 75 prosenttia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dirty="0"/>
              <a:t>Uusiutuvat + hukkalämmöt</a:t>
            </a:r>
          </a:p>
          <a:p>
            <a:r>
              <a:rPr lang="fi-FI" dirty="0"/>
              <a:t>Kotimaiset</a:t>
            </a:r>
            <a:r>
              <a:rPr lang="fi-FI" baseline="30000" dirty="0"/>
              <a:t>*</a:t>
            </a:r>
            <a:r>
              <a:rPr lang="fi-FI" dirty="0"/>
              <a:t> 84 prosenttia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dirty="0"/>
              <a:t>Hiilidioksidineutraalit + turve + osa luokasta ”Muut”</a:t>
            </a:r>
          </a:p>
          <a:p>
            <a:r>
              <a:rPr lang="fi-FI" dirty="0"/>
              <a:t>Fossiiliset tuontipolttoaineet kaukolämmön erillistuotannossa 16 prosenttia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44B2721F-99D2-4BEF-B6CD-747C4626D312}"/>
              </a:ext>
            </a:extLst>
          </p:cNvPr>
          <p:cNvSpPr txBox="1"/>
          <p:nvPr/>
        </p:nvSpPr>
        <p:spPr>
          <a:xfrm>
            <a:off x="6224380" y="4181400"/>
            <a:ext cx="57190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Hukkalämmöt: muuten hyödyntämättä jäävä lämpöenergia, esim. lämmön talteenotto jätevedestä, savukaasuista tai kaukojäähdytyksen paluuvedestä. Sis. myös lämpöpumpuilla tuotetun uusiutuvan lämmön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Muu biomassa: Jätteen bio-osuus, muut bioperäiset polttoaineet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Muut: Yhdyskuntien ja teollisuuden jätteen ei-bio-osuus, muovi- ja ongelmajätteet, sähkö, höyry, vety</a:t>
            </a:r>
          </a:p>
          <a:p>
            <a:endParaRPr lang="fi-FI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 Biomassan on laskennassa oletettu olevan kokonaan kotimaista. Luokasta ”muut” kotimaiseksi lasketaan kaikki jätteet, höyry, vety sekä 80 % sähköstä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DDB02A8-5082-4430-80F3-5FA3A0152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492303" y="1553215"/>
            <a:ext cx="7569909" cy="4940607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D022B7B-F01A-C6BF-7A2D-3749FA3F3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73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63DDCB7C-C40B-40DD-B644-BC9625BEED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342" r="4342"/>
          <a:stretch/>
        </p:blipFill>
        <p:spPr>
          <a:xfrm>
            <a:off x="-545750" y="1804318"/>
            <a:ext cx="6365339" cy="455203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028F98D-00F5-4A49-807A-C9433FC49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19" y="311178"/>
            <a:ext cx="10419433" cy="1013819"/>
          </a:xfrm>
        </p:spPr>
        <p:txBody>
          <a:bodyPr>
            <a:normAutofit fontScale="90000"/>
          </a:bodyPr>
          <a:lstStyle/>
          <a:p>
            <a:r>
              <a:rPr lang="fi-FI" sz="4000" dirty="0"/>
              <a:t>Kaukolämmön hankinnan energialähteet 2021 ja 2020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0BA4685-CD36-4381-8DF2-2FF3B5D93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F942F32-AEA6-4729-B543-FDEF9C78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14</a:t>
            </a:fld>
            <a:endParaRPr lang="en-US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225601B5-6B7D-4796-8D9C-3ED9FD3D19DF}"/>
              </a:ext>
            </a:extLst>
          </p:cNvPr>
          <p:cNvSpPr txBox="1"/>
          <p:nvPr/>
        </p:nvSpPr>
        <p:spPr>
          <a:xfrm>
            <a:off x="9073997" y="3429000"/>
            <a:ext cx="28020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b="0" dirty="0"/>
              <a:t>Hukkalämmöt: muuten hyödyntämättä jäävä lämpöenergia, esimerkiksi lämmön talteenotto jätevedestä, savukaasuista, kaukojäähdytyksen paluuvedestä.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b="0" dirty="0"/>
              <a:t>Muu biomassa: Jätteen bio-osuus, muut bioperäiset polttoaineet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b="0" dirty="0"/>
              <a:t>Muut: Jätteen ei-bio-osuus, muovi- ja ongelmajätteet, sähkö, höyry, vety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2E27978-716C-4847-9898-969F66A853A5}"/>
              </a:ext>
            </a:extLst>
          </p:cNvPr>
          <p:cNvSpPr txBox="1"/>
          <p:nvPr/>
        </p:nvSpPr>
        <p:spPr>
          <a:xfrm>
            <a:off x="648377" y="1724724"/>
            <a:ext cx="1012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chemeClr val="accent1"/>
                </a:solidFill>
              </a:rPr>
              <a:t>2021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F673B476-1141-4264-AF86-9E94B0A3735C}"/>
              </a:ext>
            </a:extLst>
          </p:cNvPr>
          <p:cNvSpPr txBox="1"/>
          <p:nvPr/>
        </p:nvSpPr>
        <p:spPr>
          <a:xfrm>
            <a:off x="8144912" y="2186389"/>
            <a:ext cx="92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chemeClr val="accent1"/>
                </a:solidFill>
              </a:rPr>
              <a:t>2020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F3D2D71-E849-45B3-84F7-B13E7BEAF3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109" r="6109"/>
          <a:stretch/>
        </p:blipFill>
        <p:spPr>
          <a:xfrm>
            <a:off x="4512180" y="2569552"/>
            <a:ext cx="5200204" cy="386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56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EF11A0-872B-4CFB-8A0A-E3E5EB28A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Kaukolämmön hankinnan energialähteet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072D8E7-1C6E-4C8E-8720-B0FC2681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15</a:t>
            </a:fld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51A9019-AB6E-4F0A-8C3E-A5DE98F2C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19340" y="1472799"/>
            <a:ext cx="7797838" cy="4696212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36F763D5-197A-49F3-9D48-C6C5E530CD38}"/>
              </a:ext>
            </a:extLst>
          </p:cNvPr>
          <p:cNvSpPr txBox="1"/>
          <p:nvPr/>
        </p:nvSpPr>
        <p:spPr>
          <a:xfrm>
            <a:off x="8674992" y="1570604"/>
            <a:ext cx="3311958" cy="367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Biomassa ja hukkalämmöt ovat korvanneet fossiilisia polttoaineita kaukolämmön tuotannossa. </a:t>
            </a:r>
          </a:p>
          <a:p>
            <a:pPr marL="2286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Biomassan käyttö on kaksinkertaistunut 2010-luvulla.</a:t>
            </a:r>
          </a:p>
          <a:p>
            <a:pPr marL="2286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Hukkalämpöjen määrä on yli kolminkertaistunut 2010-luvulla. Hukkalämpöjä hyödyntämällä vältetään polttoaineiden käyttöä.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2C4D5A9-8180-3B7B-6D23-AF4F071D3C64}"/>
              </a:ext>
            </a:extLst>
          </p:cNvPr>
          <p:cNvSpPr txBox="1"/>
          <p:nvPr/>
        </p:nvSpPr>
        <p:spPr>
          <a:xfrm>
            <a:off x="5735678" y="6124181"/>
            <a:ext cx="2692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*sisältää lämpöpumput ja hukkalämmöt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990ECF33-3A94-98FB-F5F6-7457F05AD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12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2C70D6-C5FC-4BA3-A355-D6A1505A2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 dirty="0"/>
              <a:t>Kaukolämmön ja siihen liittyvän yhteistuotantosähkön energialähteet 2021 alueittain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C7678A-C533-45F5-87ED-EEE7B110E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16</a:t>
            </a:fld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4F19A04-DF96-48ED-9A8D-FEB31DF5E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6049" y="1554600"/>
            <a:ext cx="7416275" cy="484033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CAC7B70-313B-5AA8-FDD4-BDA2C3761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46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2C70D6-C5FC-4BA3-A355-D6A1505A2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 dirty="0"/>
              <a:t>Kaukolämmön ja siihen liittyvän yhteistuotantosähkön tuotannon energialähteet vuosina 2005 ja 2021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C7678A-C533-45F5-87ED-EEE7B110E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17</a:t>
            </a:fld>
            <a:endParaRPr lang="en-US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A3E9856D-6884-4F34-9B1A-68E1CD58DF46}"/>
              </a:ext>
            </a:extLst>
          </p:cNvPr>
          <p:cNvSpPr txBox="1"/>
          <p:nvPr/>
        </p:nvSpPr>
        <p:spPr>
          <a:xfrm>
            <a:off x="614081" y="1677470"/>
            <a:ext cx="5680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chemeClr val="accent1"/>
                </a:solidFill>
              </a:rPr>
              <a:t>Vuosi 2005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850D3B1B-9C7A-4E2B-9182-91666F6132B4}"/>
              </a:ext>
            </a:extLst>
          </p:cNvPr>
          <p:cNvSpPr txBox="1"/>
          <p:nvPr/>
        </p:nvSpPr>
        <p:spPr>
          <a:xfrm>
            <a:off x="6775824" y="1677470"/>
            <a:ext cx="5187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chemeClr val="accent1"/>
                </a:solidFill>
              </a:rPr>
              <a:t>Vuosi 2021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693C71A-9300-4A88-BCF7-0F73F65FB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8491" y="2008800"/>
            <a:ext cx="6168075" cy="4031999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0726090-9BEA-456D-96A5-16D84FC27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968019" y="2009403"/>
            <a:ext cx="6178581" cy="4032536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313871-6DF8-1E66-CECB-A84440460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84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290A6B-CAEF-4DF1-834B-10E5BA973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18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0F56FAE-20F1-4340-AFA1-5036AF7B4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0" y="365125"/>
            <a:ext cx="8543567" cy="1325563"/>
          </a:xfrm>
        </p:spPr>
        <p:txBody>
          <a:bodyPr>
            <a:noAutofit/>
          </a:bodyPr>
          <a:lstStyle/>
          <a:p>
            <a:r>
              <a:rPr lang="fi-FI" sz="3200" dirty="0"/>
              <a:t>Uusiutuvien polttoaineiden käyttö kaukolämmön ja siihen liittyvän sähkön tuotantoon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4E4A1B2-F047-4904-AFBD-24ECA1DEA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4486" y="1698933"/>
            <a:ext cx="7640069" cy="4711376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FF4C101-8E01-A2F8-5B2E-5322E5DEA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33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0C3295-AFD1-4873-9F37-0D1DA1048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8545961" cy="1325563"/>
          </a:xfrm>
        </p:spPr>
        <p:txBody>
          <a:bodyPr>
            <a:normAutofit/>
          </a:bodyPr>
          <a:lstStyle/>
          <a:p>
            <a:r>
              <a:rPr lang="fi-FI" sz="3600" dirty="0"/>
              <a:t>Hukka- ja ympäristölämpöjen hyödyntäminen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6A3B19-E9CE-4581-AA73-57C0221A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19</a:t>
            </a:fld>
            <a:endParaRPr lang="en-US"/>
          </a:p>
        </p:txBody>
      </p:sp>
      <p:sp>
        <p:nvSpPr>
          <p:cNvPr id="8" name="Tekstiruutu 9">
            <a:extLst>
              <a:ext uri="{FF2B5EF4-FFF2-40B4-BE49-F238E27FC236}">
                <a16:creationId xmlns:a16="http://schemas.microsoft.com/office/drawing/2014/main" id="{A23A80B5-D539-470D-880C-CA145B667BB1}"/>
              </a:ext>
            </a:extLst>
          </p:cNvPr>
          <p:cNvSpPr txBox="1"/>
          <p:nvPr/>
        </p:nvSpPr>
        <p:spPr>
          <a:xfrm>
            <a:off x="7079227" y="1526915"/>
            <a:ext cx="483527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Hukka- ja ympäristölämpöjen talteenotolla tuotettiin 5 410 GWh kaukolämpöä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Siirtimillä talteen otettua lämpöä 3 770 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GWh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Merkittävimmät lämmönlähteet: savukaasut, teollisuusprosessit sekä geoterminen energia</a:t>
            </a: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Lämpöpumpuilla tuotettua lämpöä 1 630 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GWh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Merkittävimmät lämmönlähteet: jätevesi, kaukojäähdytyksen paluuvesi ja datakeskukset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2B6EADA-F3AA-4487-A7D5-D48DCE453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4081" y="1690688"/>
            <a:ext cx="6311421" cy="4119236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2E64F99-FCE9-9AD2-B49D-735CB4AB1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75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3BAA94-E4F5-43F5-B6F7-FAA2DA08D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Tilastotietoja 2021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43549C-666E-4A11-8BB8-030FC9BFF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6459538">
              <a:lnSpc>
                <a:spcPct val="100000"/>
              </a:lnSpc>
            </a:pPr>
            <a:r>
              <a:rPr lang="fi-FI" sz="2800" dirty="0"/>
              <a:t>Kaukolämmön myynti (sis. verot)</a:t>
            </a:r>
            <a:r>
              <a:rPr lang="fi-FI" sz="2800" dirty="0">
                <a:solidFill>
                  <a:srgbClr val="FF0000"/>
                </a:solidFill>
              </a:rPr>
              <a:t>	</a:t>
            </a:r>
            <a:r>
              <a:rPr lang="fi-FI" sz="2800" dirty="0"/>
              <a:t>2 920 milj. €</a:t>
            </a:r>
          </a:p>
          <a:p>
            <a:pPr defTabSz="6459538">
              <a:lnSpc>
                <a:spcPct val="100000"/>
              </a:lnSpc>
            </a:pPr>
            <a:r>
              <a:rPr lang="fi-FI" sz="2800" dirty="0"/>
              <a:t>Kaukolämpöenergian myynti	35,3 </a:t>
            </a:r>
            <a:r>
              <a:rPr lang="fi-FI" sz="2800" dirty="0" err="1"/>
              <a:t>TWh</a:t>
            </a:r>
            <a:endParaRPr lang="fi-FI" sz="2800" dirty="0"/>
          </a:p>
          <a:p>
            <a:pPr defTabSz="6459538">
              <a:lnSpc>
                <a:spcPct val="100000"/>
              </a:lnSpc>
            </a:pPr>
            <a:r>
              <a:rPr lang="fi-FI" sz="2800" dirty="0"/>
              <a:t>Kaukolämmön keskihinta (sis. verot)    	8,28 </a:t>
            </a:r>
            <a:r>
              <a:rPr lang="fi-FI" sz="2800" dirty="0" err="1"/>
              <a:t>snt</a:t>
            </a:r>
            <a:r>
              <a:rPr lang="fi-FI" sz="2800" dirty="0"/>
              <a:t>/kWh</a:t>
            </a:r>
          </a:p>
          <a:p>
            <a:pPr defTabSz="6459538">
              <a:lnSpc>
                <a:spcPct val="100000"/>
              </a:lnSpc>
            </a:pPr>
            <a:r>
              <a:rPr lang="fi-FI" sz="2800" dirty="0"/>
              <a:t>Kaukolämpötalojen asukkaat	3,00 miljoonaa</a:t>
            </a:r>
          </a:p>
          <a:p>
            <a:pPr defTabSz="6459538">
              <a:lnSpc>
                <a:spcPct val="100000"/>
              </a:lnSpc>
            </a:pPr>
            <a:r>
              <a:rPr lang="fi-FI" sz="2800" dirty="0"/>
              <a:t>Kaukolämmön markkinaosuus	46 %</a:t>
            </a:r>
          </a:p>
          <a:p>
            <a:pPr defTabSz="6459538">
              <a:lnSpc>
                <a:spcPct val="100000"/>
              </a:lnSpc>
            </a:pPr>
            <a:r>
              <a:rPr lang="fi-FI" sz="2800" dirty="0"/>
              <a:t>Kaukolämpöverkon pituus	16 090 km</a:t>
            </a:r>
          </a:p>
          <a:p>
            <a:pPr>
              <a:lnSpc>
                <a:spcPct val="100000"/>
              </a:lnSpc>
            </a:pPr>
            <a:endParaRPr lang="fi-FI" sz="280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F3134B-CFC1-4131-B575-8B1714DAA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</a:t>
            </a:fld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302F355-AD0B-A293-CDB8-DB67545B6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72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3A63DF-F56F-422F-8164-53755A453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Kaukolämmön hankinnan hiilidioksidipäästöt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2255A4-0086-40C6-9F18-9E9B46B0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20</a:t>
            </a:fld>
            <a:endParaRPr lang="en-US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FD332D9-11C0-4740-9AAF-32E859FB6B25}"/>
              </a:ext>
            </a:extLst>
          </p:cNvPr>
          <p:cNvSpPr txBox="1"/>
          <p:nvPr/>
        </p:nvSpPr>
        <p:spPr>
          <a:xfrm>
            <a:off x="7521143" y="2201512"/>
            <a:ext cx="43513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Vuonna 2021 kaukolämmön tuotannon ominaispäästöt olivat 102,5 gCO</a:t>
            </a:r>
            <a:r>
              <a:rPr lang="fi-FI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/kWh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Laskua edellisvuoteen: 16,6 %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Kuluvalla vuosikymmenellä päästöt laskeneet 48 %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Yhteistuotantolaitosten polttoaineet on jyvitetty hyödynjakomenetelmällä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56609BB-4757-41A6-861E-3C358157BC34}"/>
              </a:ext>
            </a:extLst>
          </p:cNvPr>
          <p:cNvSpPr txBox="1"/>
          <p:nvPr/>
        </p:nvSpPr>
        <p:spPr>
          <a:xfrm>
            <a:off x="2495176" y="6118355"/>
            <a:ext cx="3812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Lähteet: </a:t>
            </a:r>
          </a:p>
          <a:p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Tilastokeskus (2000…2020)</a:t>
            </a:r>
          </a:p>
          <a:p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Energiateollisuus ry (1976…1999, 2021)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AFAD7EA-594C-433C-BABC-E015B2A3B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4082" y="1540395"/>
            <a:ext cx="6763051" cy="44140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D03CB20-1032-3BAC-5388-3EE876151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12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E31165-4B09-483D-B313-E8CB9A794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2" y="365125"/>
            <a:ext cx="7695730" cy="1325563"/>
          </a:xfrm>
        </p:spPr>
        <p:txBody>
          <a:bodyPr>
            <a:normAutofit/>
          </a:bodyPr>
          <a:lstStyle/>
          <a:p>
            <a:r>
              <a:rPr lang="fi-FI" sz="3600" dirty="0"/>
              <a:t>Kaukolämmön keskihinta sekä minimi- ja maksimiarvot </a:t>
            </a:r>
            <a:r>
              <a:rPr lang="fi-FI" sz="2000" dirty="0"/>
              <a:t>(sis. alv)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0C65DBC-E89A-49B2-BA22-99A2F23F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21</a:t>
            </a:fld>
            <a:endParaRPr lang="en-US"/>
          </a:p>
        </p:txBody>
      </p:sp>
      <p:sp>
        <p:nvSpPr>
          <p:cNvPr id="8" name="Tekstiruutu 9">
            <a:extLst>
              <a:ext uri="{FF2B5EF4-FFF2-40B4-BE49-F238E27FC236}">
                <a16:creationId xmlns:a16="http://schemas.microsoft.com/office/drawing/2014/main" id="{DEA2D510-32D6-4407-8ADB-B71B2850E0B4}"/>
              </a:ext>
            </a:extLst>
          </p:cNvPr>
          <p:cNvSpPr txBox="1"/>
          <p:nvPr/>
        </p:nvSpPr>
        <p:spPr>
          <a:xfrm>
            <a:off x="8189261" y="1875673"/>
            <a:ext cx="38705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Hinta sisältää kaikki verot, teho- ja energiamaksut ja mahdolliset muut vuotuiset kaukolämpömaksut. Ei sisällä liittymismaksuja.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89E050E-0900-4FCE-86BC-7E01DA4F3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9659" y="1507238"/>
            <a:ext cx="6954211" cy="4764502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DF50714-53E0-BABB-9D2B-BBA0EF8E4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68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0EE3A9-6661-488F-806A-49C549DB4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380151" cy="1325563"/>
          </a:xfrm>
        </p:spPr>
        <p:txBody>
          <a:bodyPr>
            <a:normAutofit/>
          </a:bodyPr>
          <a:lstStyle/>
          <a:p>
            <a:r>
              <a:rPr lang="fi-FI" sz="3600" dirty="0"/>
              <a:t>Kaukolämpöyritysten lukumäärän jakautuma lämmön keskihinnan mukaan vuonna 2021 </a:t>
            </a:r>
            <a:r>
              <a:rPr lang="fi-FI" sz="2000" dirty="0"/>
              <a:t>(sis. alv)</a:t>
            </a:r>
            <a:endParaRPr lang="fi-FI" sz="360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BD11DC7-42A9-4727-ADBC-6F8C986D2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22</a:t>
            </a:fld>
            <a:endParaRPr lang="en-US"/>
          </a:p>
        </p:txBody>
      </p:sp>
      <p:sp>
        <p:nvSpPr>
          <p:cNvPr id="8" name="Tekstiruutu 9">
            <a:extLst>
              <a:ext uri="{FF2B5EF4-FFF2-40B4-BE49-F238E27FC236}">
                <a16:creationId xmlns:a16="http://schemas.microsoft.com/office/drawing/2014/main" id="{2160C043-C7B8-47F9-94B0-63E325F64656}"/>
              </a:ext>
            </a:extLst>
          </p:cNvPr>
          <p:cNvSpPr txBox="1"/>
          <p:nvPr/>
        </p:nvSpPr>
        <p:spPr>
          <a:xfrm>
            <a:off x="7689165" y="2445494"/>
            <a:ext cx="41642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Hinta sisältää kaikki verot, teho- ja energiamaksut ja mahdolliset muut vuotuiset kaukolämpömaksut. Ei sisällä liittymismaksuja.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Lämmön myynnillä painotettu keskihinta: 82,83 €/MWh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Aritmeettinen keskihinta: </a:t>
            </a:r>
            <a:b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82,78 €/MWh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C10A85C-961D-45CE-8FF5-7AD816282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4081" y="1849275"/>
            <a:ext cx="6684198" cy="4362535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1B53ED7-A2FE-0282-7E30-472CC7663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3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B530289-AFB9-4089-B0D1-16383309E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030245" cy="1099691"/>
          </a:xfrm>
        </p:spPr>
        <p:txBody>
          <a:bodyPr>
            <a:normAutofit/>
          </a:bodyPr>
          <a:lstStyle/>
          <a:p>
            <a:r>
              <a:rPr lang="fi-FI" sz="3600" dirty="0"/>
              <a:t>Kaukolämmön hinta uudisrakennuksissa (€/MWh)</a:t>
            </a:r>
            <a:br>
              <a:rPr lang="fi-FI" sz="3600" dirty="0"/>
            </a:br>
            <a:r>
              <a:rPr lang="fi-FI" sz="2000" dirty="0"/>
              <a:t>Teho- ja energiamaksu, sis. verot</a:t>
            </a:r>
            <a:endParaRPr lang="fi-FI" sz="3600" dirty="0"/>
          </a:p>
        </p:txBody>
      </p:sp>
      <p:sp>
        <p:nvSpPr>
          <p:cNvPr id="8" name="Tekstiruutu 8">
            <a:extLst>
              <a:ext uri="{FF2B5EF4-FFF2-40B4-BE49-F238E27FC236}">
                <a16:creationId xmlns:a16="http://schemas.microsoft.com/office/drawing/2014/main" id="{8D1FBC1A-9ABE-4286-BFC3-18618206BDB3}"/>
              </a:ext>
            </a:extLst>
          </p:cNvPr>
          <p:cNvSpPr txBox="1"/>
          <p:nvPr/>
        </p:nvSpPr>
        <p:spPr>
          <a:xfrm>
            <a:off x="8037926" y="2048586"/>
            <a:ext cx="3763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Hinta sisältää kaikki verot, teho- ja energiamaksut ja mahdolliset muut vuotuiset kaukolämpömaksut. Ei sisällä liittymismaksuja.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E70D8E98-0F7C-40E9-B33F-3D02F033F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616479" y="1584561"/>
            <a:ext cx="6697084" cy="4489443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2026038B-F7AF-4BA4-8EA6-93CE818D8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23</a:t>
            </a:fld>
            <a:endParaRPr lang="en-US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73A045B-9272-CA85-B9C4-0ED0DBF4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67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79C1DB-285B-4688-BDB6-388653DE5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086481"/>
          </a:xfrm>
        </p:spPr>
        <p:txBody>
          <a:bodyPr>
            <a:normAutofit/>
          </a:bodyPr>
          <a:lstStyle/>
          <a:p>
            <a:r>
              <a:rPr lang="fi-FI" sz="3600" dirty="0"/>
              <a:t>Kaukolämmön reaalihinnan kehitys</a:t>
            </a:r>
            <a:br>
              <a:rPr lang="fi-FI" sz="3600" dirty="0"/>
            </a:br>
            <a:r>
              <a:rPr lang="fi-FI" sz="2000" dirty="0"/>
              <a:t>Elinkustannusindeksillä korjattuna, verollinen ja veroton keskihinta</a:t>
            </a:r>
            <a:endParaRPr lang="fi-FI" sz="36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35E8D3A-0E60-454D-ACEE-0D80F84368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8270" y="1562470"/>
            <a:ext cx="7032822" cy="4496585"/>
          </a:xfrm>
          <a:prstGeom prst="rect">
            <a:avLst/>
          </a:prstGeo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A4EE0C7-9A9C-4EC9-AF25-D42CBD8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24</a:t>
            </a:fld>
            <a:endParaRPr lang="en-US"/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F4EA2CB7-B5E6-4307-BDEE-1D2554BD6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081" y="6169919"/>
            <a:ext cx="4832249" cy="29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32004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fi-FI" sz="1200" i="0" u="none" strike="noStrike" baseline="0" dirty="0">
                <a:solidFill>
                  <a:schemeClr val="bg2">
                    <a:lumMod val="50000"/>
                  </a:schemeClr>
                </a:solidFill>
                <a:latin typeface="+mn-lt"/>
                <a:ea typeface="Verdana"/>
                <a:cs typeface="Verdana"/>
              </a:rPr>
              <a:t>Lähde: Energiateollisuus, Hintatilasto 07/2021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A4A6069-F5A9-C17C-8DE3-DD95D480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86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9B377E-20C3-4B40-ACF2-F37A7463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Kaukolämmön käytön jakaantuminen 2021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41F2E4A-D495-4307-A04B-EABFB4962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25</a:t>
            </a:fld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D1EE700-B048-41EF-B966-22D14DA47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95838" y="1412877"/>
            <a:ext cx="7568604" cy="4939754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AB460C1-6F10-31DB-6E99-D8ECB3AE8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70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DA9791-9338-4EB4-9865-FE9A48F66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Asiakkaiden osuudet sopimusteholuokittain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EC79B3E-4D83-43FC-864D-9193C50A3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26</a:t>
            </a:fld>
            <a:endParaRPr lang="en-US"/>
          </a:p>
        </p:txBody>
      </p:sp>
      <p:sp>
        <p:nvSpPr>
          <p:cNvPr id="9" name="Tekstiruutu 6">
            <a:extLst>
              <a:ext uri="{FF2B5EF4-FFF2-40B4-BE49-F238E27FC236}">
                <a16:creationId xmlns:a16="http://schemas.microsoft.com/office/drawing/2014/main" id="{DC30C998-394A-4D9B-907F-CC890140D23E}"/>
              </a:ext>
            </a:extLst>
          </p:cNvPr>
          <p:cNvSpPr txBox="1"/>
          <p:nvPr/>
        </p:nvSpPr>
        <p:spPr>
          <a:xfrm>
            <a:off x="7786580" y="1841679"/>
            <a:ext cx="38129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Kaukolämpöasiakkaita: 155 000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Noin 115 100 asuintaloasiakasta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3,0 miljoonaa asukasta</a:t>
            </a:r>
          </a:p>
          <a:p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C9FBBF2-8C14-493F-9851-316060F54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7569" y="1232266"/>
            <a:ext cx="7331734" cy="4819088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B52CA29-18BE-1BFE-00DA-61FAAADF8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46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79C1DB-285B-4688-BDB6-388653DE5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Kaukolämmön tuotantokapasiteetti ja asiakkaiden sopimusteho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607A9D9-E614-4E22-BDB9-7810E9C37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27</a:t>
            </a:fld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A230D24-098B-41BC-A5F5-582A86D9D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4081" y="1692992"/>
            <a:ext cx="7069069" cy="4613727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F0948EE-2517-874E-4316-857981C8E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04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7FCF6F-B60C-4497-BEF9-B352EED64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702800" cy="1325563"/>
          </a:xfrm>
        </p:spPr>
        <p:txBody>
          <a:bodyPr>
            <a:noAutofit/>
          </a:bodyPr>
          <a:lstStyle/>
          <a:p>
            <a:r>
              <a:rPr lang="fi-FI" sz="2800" dirty="0">
                <a:cs typeface="Calibri"/>
              </a:rPr>
              <a:t>Kaukolämmön arvioitu kulutus kuukausittain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5390E1-2372-4720-86C9-28A4E71B3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89757D9-FB3A-47FB-98B9-4A03C23F9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28</a:t>
            </a:fld>
            <a:endParaRPr lang="en-US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94B1B0BE-D93A-4D2D-84FB-259AAE7856A4}"/>
              </a:ext>
            </a:extLst>
          </p:cNvPr>
          <p:cNvSpPr/>
          <p:nvPr/>
        </p:nvSpPr>
        <p:spPr>
          <a:xfrm>
            <a:off x="8485975" y="2094512"/>
            <a:ext cx="3371484" cy="324704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Vuosi 2021 oli noin 0,5 astetta normaalivuotta kylmempi.</a:t>
            </a:r>
          </a:p>
          <a:p>
            <a:pPr marL="2286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Lämmityskuukausista vain maaliskuu ja lokakuu olivat normaalia lämpimämpiä.</a:t>
            </a:r>
          </a:p>
          <a:p>
            <a:pPr marL="2286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Joulukuu oli jopa 5 astetta normaalia kylmempi</a:t>
            </a:r>
          </a:p>
          <a:p>
            <a:pPr marL="685800" lvl="1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kaukolämpöä kului silloin noin 23 prosenttia normaalivuotta enemmän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896C3D4-83E1-4860-BB2A-9A557F86E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72" y="1427940"/>
            <a:ext cx="7629269" cy="493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AEC898-8B4B-4F87-9A78-ADE044BAB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2" y="255069"/>
            <a:ext cx="7329718" cy="1435619"/>
          </a:xfrm>
        </p:spPr>
        <p:txBody>
          <a:bodyPr>
            <a:normAutofit/>
          </a:bodyPr>
          <a:lstStyle/>
          <a:p>
            <a:r>
              <a:rPr lang="fi-FI" sz="3600" dirty="0"/>
              <a:t>Lämmityksen markkinaosuudet 2020 </a:t>
            </a:r>
            <a:r>
              <a:rPr lang="fi-FI" sz="2000" dirty="0"/>
              <a:t>Asuin- ja palvelurakennukset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A95179-17CB-48FB-A4FE-84B636EC4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3</a:t>
            </a:fld>
            <a:endParaRPr lang="en-US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56834F6-18E7-49D6-A1F4-4DE635DA4A60}"/>
              </a:ext>
            </a:extLst>
          </p:cNvPr>
          <p:cNvSpPr txBox="1"/>
          <p:nvPr/>
        </p:nvSpPr>
        <p:spPr>
          <a:xfrm>
            <a:off x="5489735" y="4356162"/>
            <a:ext cx="40217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Lämpöpumppu: lämpöpumpuilla ympäristöstä (maasta, ilmasta tai vedestä) </a:t>
            </a:r>
            <a:r>
              <a:rPr lang="fi-FI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talteenotettu</a:t>
            </a:r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energia, jota käytetään rakennusten lämmitykseen. </a:t>
            </a:r>
          </a:p>
          <a:p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Lämpöpumppujen sähkö: arvioitu lämpöpumppujen käyttämä sähkö.</a:t>
            </a:r>
          </a:p>
          <a:p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Sähkö: sisältää myös lämmönjakolaitteiden käyttämän sähkön sekä kiukaiden sähkön. </a:t>
            </a:r>
          </a:p>
          <a:p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Puu: sisältää myös kiukaiden käyttämän puun.</a:t>
            </a:r>
          </a:p>
        </p:txBody>
      </p:sp>
      <p:sp>
        <p:nvSpPr>
          <p:cNvPr id="9" name="Text Box 1">
            <a:extLst>
              <a:ext uri="{FF2B5EF4-FFF2-40B4-BE49-F238E27FC236}">
                <a16:creationId xmlns:a16="http://schemas.microsoft.com/office/drawing/2014/main" id="{B0DF8BF7-1039-4E82-8A6D-CBEC21449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486" y="6134613"/>
            <a:ext cx="4832249" cy="29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32004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Lähde: Tilastokeskus, Energia 2021 –taulukkopalvelu, Taulukko 7.2</a:t>
            </a:r>
            <a:endParaRPr lang="fi-FI" sz="1200" i="0" u="none" strike="noStrike" baseline="0" dirty="0">
              <a:solidFill>
                <a:srgbClr val="000000"/>
              </a:solidFill>
              <a:latin typeface="+mn-lt"/>
              <a:ea typeface="Verdana"/>
              <a:cs typeface="Verdana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A242FA2-B9EE-4E1E-88E1-E53177469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55598" y="1440869"/>
            <a:ext cx="7219410" cy="4459756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87BD7E3-CDE2-79E8-CE0B-A6CBAEE01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49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EF11A0-872B-4CFB-8A0A-E3E5EB28A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Kaukolämmön käyttö ja asiakkaiden sopimusteho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072D8E7-1C6E-4C8E-8720-B0FC2681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4</a:t>
            </a:fld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2496130-124D-4966-B300-8147EE8B6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4727" y="1670755"/>
            <a:ext cx="7175601" cy="4683256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ED13F1-6967-8B05-44F5-362F852EE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23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EF11A0-872B-4CFB-8A0A-E3E5EB28A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7904277" cy="1223043"/>
          </a:xfrm>
        </p:spPr>
        <p:txBody>
          <a:bodyPr>
            <a:normAutofit/>
          </a:bodyPr>
          <a:lstStyle/>
          <a:p>
            <a:r>
              <a:rPr lang="fi-FI" sz="3600" dirty="0"/>
              <a:t>Kaukolämmön mitattu ja lämpötilakorjattu käyttö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072D8E7-1C6E-4C8E-8720-B0FC2681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5</a:t>
            </a:fld>
            <a:endParaRPr lang="en-US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59AE806-088A-49C6-AEE7-E35F7D97FD99}"/>
              </a:ext>
            </a:extLst>
          </p:cNvPr>
          <p:cNvSpPr txBox="1"/>
          <p:nvPr/>
        </p:nvSpPr>
        <p:spPr>
          <a:xfrm>
            <a:off x="7969053" y="2024985"/>
            <a:ext cx="36088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Kaukolämmön käyttö 35,3 TWh (v. 2021)</a:t>
            </a:r>
          </a:p>
          <a:p>
            <a:pPr marL="541338" lvl="1" indent="-1873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lämpötilakorjattuna 35,7 TWh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Lämpötilakorjattu lämmön käyttö laski 0,2 % 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4CDA337-FACF-4209-8B3F-8E7860929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4081" y="1645403"/>
            <a:ext cx="7087506" cy="465371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85C727-226C-C7F3-B8ED-FCF551564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06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66A6D0-1D6C-4B38-92DA-92846BA71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2" y="365125"/>
            <a:ext cx="7535308" cy="1025525"/>
          </a:xfrm>
        </p:spPr>
        <p:txBody>
          <a:bodyPr>
            <a:normAutofit/>
          </a:bodyPr>
          <a:lstStyle/>
          <a:p>
            <a:r>
              <a:rPr lang="fi-FI" sz="3600" dirty="0"/>
              <a:t>Kaukolämpöverkon johtopituus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233F10E-85E8-461E-B926-F3B0E208D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6</a:t>
            </a:fld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0F408F-718E-427B-AADA-9F28E8D32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6985" y="1354126"/>
            <a:ext cx="7433174" cy="4851365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DF9F5BA-EF7C-D734-C187-89F64B0AD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86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66A6D0-1D6C-4B38-92DA-92846BA71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2" y="365125"/>
            <a:ext cx="7166340" cy="1325563"/>
          </a:xfrm>
        </p:spPr>
        <p:txBody>
          <a:bodyPr>
            <a:noAutofit/>
          </a:bodyPr>
          <a:lstStyle/>
          <a:p>
            <a:r>
              <a:rPr lang="fi-FI" sz="3600" dirty="0"/>
              <a:t>Lämpöindeksin kehitys kaukolämmitetyissä rakennuksissa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233F10E-85E8-461E-B926-F3B0E208D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7</a:t>
            </a:fld>
            <a:endParaRPr lang="en-US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5C45941-A978-4290-8A56-21029AEF8E8C}"/>
              </a:ext>
            </a:extLst>
          </p:cNvPr>
          <p:cNvSpPr txBox="1"/>
          <p:nvPr/>
        </p:nvSpPr>
        <p:spPr>
          <a:xfrm>
            <a:off x="8282609" y="2337019"/>
            <a:ext cx="3061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Sisältää lämpimän käyttöveden lämmityksen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BC5BC85-97CD-42D4-9904-A0C6F54DF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65028" y="1598542"/>
            <a:ext cx="7464447" cy="4546597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91B3EA-B5BC-B899-16BD-5B6B3B49F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9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66A6D0-1D6C-4B38-92DA-92846BA7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Kaukolämmön hankinta 2021</a:t>
            </a:r>
            <a:br>
              <a:rPr lang="fi-FI" dirty="0"/>
            </a:br>
            <a:r>
              <a:rPr lang="fi-FI" sz="2000" dirty="0"/>
              <a:t>Yhteensä 35,3 TWh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233F10E-85E8-461E-B926-F3B0E208D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8</a:t>
            </a:fld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6227BE1-D750-4222-BFD8-9FE596FE0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1479618"/>
            <a:ext cx="8731644" cy="4994332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A4F0786-14C1-F3C6-0045-6EC5E72E4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8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576F36-56F4-4671-B810-257EDE017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6396319" cy="1325563"/>
          </a:xfrm>
        </p:spPr>
        <p:txBody>
          <a:bodyPr>
            <a:normAutofit/>
          </a:bodyPr>
          <a:lstStyle/>
          <a:p>
            <a:r>
              <a:rPr lang="fi-FI" sz="3600" dirty="0"/>
              <a:t>Kaukolämmön hankinta ja yhteistuotannon osuus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1FD0643-A21D-4F59-B4AA-13DCFCE3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9</a:t>
            </a:fld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5FDD1B0-76ED-4F1D-B1B1-EE5506F41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28416" y="1691446"/>
            <a:ext cx="7705370" cy="4635563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F3BCE03-B0DF-D450-755E-53D326AFD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5168"/>
      </p:ext>
    </p:extLst>
  </p:cSld>
  <p:clrMapOvr>
    <a:masterClrMapping/>
  </p:clrMapOvr>
</p:sld>
</file>

<file path=ppt/theme/theme1.xml><?xml version="1.0" encoding="utf-8"?>
<a:theme xmlns:a="http://schemas.openxmlformats.org/drawingml/2006/main" name="Energiateollisuus">
  <a:themeElements>
    <a:clrScheme name="Energiateollisuus">
      <a:dk1>
        <a:srgbClr val="000000"/>
      </a:dk1>
      <a:lt1>
        <a:srgbClr val="FFFFFF"/>
      </a:lt1>
      <a:dk2>
        <a:srgbClr val="DB5800"/>
      </a:dk2>
      <a:lt2>
        <a:srgbClr val="E7E6E6"/>
      </a:lt2>
      <a:accent1>
        <a:srgbClr val="460D56"/>
      </a:accent1>
      <a:accent2>
        <a:srgbClr val="9E78B2"/>
      </a:accent2>
      <a:accent3>
        <a:srgbClr val="B21C58"/>
      </a:accent3>
      <a:accent4>
        <a:srgbClr val="EA7911"/>
      </a:accent4>
      <a:accent5>
        <a:srgbClr val="4EADBB"/>
      </a:accent5>
      <a:accent6>
        <a:srgbClr val="14B063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ateollisuus" id="{55CFBF0B-11E4-2A4C-8D3A-81BA89ED3745}" vid="{DCA50BD7-A851-F742-8C56-D9351B008FF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Energiateollisuus</Template>
  <TotalTime>11130</TotalTime>
  <Words>898</Words>
  <Application>Microsoft Office PowerPoint</Application>
  <PresentationFormat>Laajakuva</PresentationFormat>
  <Paragraphs>170</Paragraphs>
  <Slides>28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28</vt:i4>
      </vt:variant>
    </vt:vector>
  </HeadingPairs>
  <TitlesOfParts>
    <vt:vector size="33" baseType="lpstr">
      <vt:lpstr>Arial</vt:lpstr>
      <vt:lpstr>Calibri</vt:lpstr>
      <vt:lpstr>Courier New</vt:lpstr>
      <vt:lpstr>Lucida Grande</vt:lpstr>
      <vt:lpstr>Energiateollisuus</vt:lpstr>
      <vt:lpstr>Kaukolämpö 2021</vt:lpstr>
      <vt:lpstr>Tilastotietoja 2021</vt:lpstr>
      <vt:lpstr>Lämmityksen markkinaosuudet 2020 Asuin- ja palvelurakennukset</vt:lpstr>
      <vt:lpstr>Kaukolämmön käyttö ja asiakkaiden sopimusteho</vt:lpstr>
      <vt:lpstr>Kaukolämmön mitattu ja lämpötilakorjattu käyttö</vt:lpstr>
      <vt:lpstr>Kaukolämpöverkon johtopituus</vt:lpstr>
      <vt:lpstr>Lämpöindeksin kehitys kaukolämmitetyissä rakennuksissa</vt:lpstr>
      <vt:lpstr>Kaukolämmön hankinta 2021 Yhteensä 35,3 TWh</vt:lpstr>
      <vt:lpstr>Kaukolämmön hankinta ja yhteistuotannon osuus</vt:lpstr>
      <vt:lpstr>Kaukolämmön hankinta sekä kaukolämmön ja siihen liittyvän sähkön tuotantoon käytetyt polttoaineet</vt:lpstr>
      <vt:lpstr>Kaukolämmön hankinnan energialähteet 2021 polttoaineluokittain</vt:lpstr>
      <vt:lpstr>Kaukolämmön hankinnan energialähteet 2021</vt:lpstr>
      <vt:lpstr>Kaukolämmön erillistuotannon energianlähteet 2021</vt:lpstr>
      <vt:lpstr>Kaukolämmön hankinnan energialähteet 2021 ja 2020</vt:lpstr>
      <vt:lpstr>Kaukolämmön hankinnan energialähteet</vt:lpstr>
      <vt:lpstr>Kaukolämmön ja siihen liittyvän yhteistuotantosähkön energialähteet 2021 alueittain</vt:lpstr>
      <vt:lpstr>Kaukolämmön ja siihen liittyvän yhteistuotantosähkön tuotannon energialähteet vuosina 2005 ja 2021</vt:lpstr>
      <vt:lpstr>Uusiutuvien polttoaineiden käyttö kaukolämmön ja siihen liittyvän sähkön tuotantoon</vt:lpstr>
      <vt:lpstr>Hukka- ja ympäristölämpöjen hyödyntäminen</vt:lpstr>
      <vt:lpstr>Kaukolämmön hankinnan hiilidioksidipäästöt</vt:lpstr>
      <vt:lpstr>Kaukolämmön keskihinta sekä minimi- ja maksimiarvot (sis. alv)</vt:lpstr>
      <vt:lpstr>Kaukolämpöyritysten lukumäärän jakautuma lämmön keskihinnan mukaan vuonna 2021 (sis. alv)</vt:lpstr>
      <vt:lpstr>Kaukolämmön hinta uudisrakennuksissa (€/MWh) Teho- ja energiamaksu, sis. verot</vt:lpstr>
      <vt:lpstr>Kaukolämmön reaalihinnan kehitys Elinkustannusindeksillä korjattuna, verollinen ja veroton keskihinta</vt:lpstr>
      <vt:lpstr>Kaukolämmön käytön jakaantuminen 2021</vt:lpstr>
      <vt:lpstr>Asiakkaiden osuudet sopimusteholuokittain</vt:lpstr>
      <vt:lpstr>Kaukolämmön tuotantokapasiteetti ja asiakkaiden sopimusteho</vt:lpstr>
      <vt:lpstr>Kaukolämmön arvioitu kulutus kuukausittain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Kaukojäähdytysenergian myynti ja asiakasmäärä</dc:title>
  <dc:creator>Tiitinen Mirja</dc:creator>
  <cp:lastModifiedBy>Huttunen Neea</cp:lastModifiedBy>
  <cp:revision>380</cp:revision>
  <dcterms:created xsi:type="dcterms:W3CDTF">2017-12-28T08:25:13Z</dcterms:created>
  <dcterms:modified xsi:type="dcterms:W3CDTF">2022-11-08T13:02:55Z</dcterms:modified>
</cp:coreProperties>
</file>