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5"/>
  </p:notesMasterIdLst>
  <p:handoutMasterIdLst>
    <p:handoutMasterId r:id="rId16"/>
  </p:handoutMasterIdLst>
  <p:sldIdLst>
    <p:sldId id="256" r:id="rId5"/>
    <p:sldId id="257" r:id="rId6"/>
    <p:sldId id="258" r:id="rId7"/>
    <p:sldId id="267" r:id="rId8"/>
    <p:sldId id="262" r:id="rId9"/>
    <p:sldId id="263" r:id="rId10"/>
    <p:sldId id="264" r:id="rId11"/>
    <p:sldId id="265" r:id="rId12"/>
    <p:sldId id="260" r:id="rId13"/>
    <p:sldId id="266" r:id="rId1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619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632F9C-32D8-2C58-6294-80F8F6824C02}" name="Lehto Ina" initials="LI" userId="S::ina.lehto@energia.fi::05fe9cbc-044f-4086-aa2d-78fe14bde1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K" initials="IK" lastIdx="2" clrIdx="0">
    <p:extLst>
      <p:ext uri="{19B8F6BF-5375-455C-9EA6-DF929625EA0E}">
        <p15:presenceInfo xmlns:p15="http://schemas.microsoft.com/office/powerpoint/2012/main" userId="IK" providerId="None"/>
      </p:ext>
    </p:extLst>
  </p:cmAuthor>
  <p:cmAuthor id="2" name="Sarvaranta Anni" initials="SA" lastIdx="11" clrIdx="1">
    <p:extLst>
      <p:ext uri="{19B8F6BF-5375-455C-9EA6-DF929625EA0E}">
        <p15:presenceInfo xmlns:p15="http://schemas.microsoft.com/office/powerpoint/2012/main" userId="S::anni.sarvaranta@gasgrid.fi::431e0924-c760-4f3f-8aa6-9d2ee25a9c47" providerId="AD"/>
      </p:ext>
    </p:extLst>
  </p:cmAuthor>
  <p:cmAuthor id="3" name="Joronen Jukka" initials="JJ" lastIdx="11" clrIdx="2">
    <p:extLst>
      <p:ext uri="{19B8F6BF-5375-455C-9EA6-DF929625EA0E}">
        <p15:presenceInfo xmlns:p15="http://schemas.microsoft.com/office/powerpoint/2012/main" userId="S::jukka.joronen_sahkolaitos.fi#ext#@elinkeinoelama.onmicrosoft.com::ba5bcfab-e141-4c4e-a398-490a4f64d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1D0"/>
    <a:srgbClr val="A7008E"/>
    <a:srgbClr val="7D2083"/>
    <a:srgbClr val="960A8D"/>
    <a:srgbClr val="65BBAA"/>
    <a:srgbClr val="008E55"/>
    <a:srgbClr val="73C1E1"/>
    <a:srgbClr val="DFEBED"/>
    <a:srgbClr val="B3EBED"/>
    <a:srgbClr val="425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A0500-71F7-4285-94AF-C7FE9949EB8A}" v="41" dt="2022-08-11T14:07:36.879"/>
    <p1510:client id="{9B812407-BE82-4F2D-AA82-A820580F064D}" vWet="4" dt="2022-08-11T13:41:17.750"/>
    <p1510:client id="{B58ABB33-1975-456A-A51E-7C156A763443}" v="1" dt="2022-08-15T13:10:14.871"/>
    <p1510:client id="{DC75A913-2129-41F9-865F-63BD94572F05}" v="2" dt="2022-08-15T13:07:26.72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56"/>
      </p:cViewPr>
      <p:guideLst>
        <p:guide orient="horz" pos="504"/>
        <p:guide pos="61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latin typeface="Neo Sans W1G" panose="020B0504030504040204" pitchFamily="34" charset="0"/>
            </a:endParaRPr>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9D0AEB9F-39EE-7549-801B-59AC627CA4F9}" type="datetimeFigureOut">
              <a:rPr lang="fi-FI">
                <a:latin typeface="Neo Sans W1G" panose="020B0504030504040204" pitchFamily="34" charset="0"/>
              </a:rPr>
              <a:t>15.8.2022</a:t>
            </a:fld>
            <a:endParaRPr lang="en-US">
              <a:latin typeface="Neo Sans W1G" panose="020B0504030504040204" pitchFamily="34" charset="0"/>
            </a:endParaRPr>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latin typeface="Neo Sans W1G" panose="020B0504030504040204" pitchFamily="34" charset="0"/>
            </a:endParaRPr>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F9C4C3E-BAB1-954A-8793-B718BA3697E5}" type="slidenum">
              <a:rPr>
                <a:latin typeface="Neo Sans W1G" panose="020B0504030504040204" pitchFamily="34" charset="0"/>
              </a:rPr>
              <a:t>‹#›</a:t>
            </a:fld>
            <a:endParaRPr lang="en-US">
              <a:latin typeface="Neo Sans W1G" panose="020B0504030504040204" pitchFamily="34" charset="0"/>
            </a:endParaRPr>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b="0" i="0">
                <a:latin typeface="Neo Sans W1G" panose="020B0504030504040204" pitchFamily="34" charset="0"/>
              </a:defRPr>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b="0" i="0">
                <a:latin typeface="Neo Sans W1G" panose="020B0504030504040204" pitchFamily="34" charset="0"/>
              </a:defRPr>
            </a:lvl1pPr>
          </a:lstStyle>
          <a:p>
            <a:fld id="{559DC59A-DF76-7B46-BA37-12E170675C6C}" type="datetimeFigureOut">
              <a:rPr lang="fi-FI" smtClean="0"/>
              <a:pPr/>
              <a:t>15.8.2022</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b="0" i="0">
                <a:latin typeface="Neo Sans W1G" panose="020B0504030504040204" pitchFamily="34" charset="0"/>
              </a:defRPr>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b="0" i="0">
                <a:latin typeface="Neo Sans W1G" panose="020B0504030504040204" pitchFamily="34" charset="0"/>
              </a:defRPr>
            </a:lvl1pPr>
          </a:lstStyle>
          <a:p>
            <a:fld id="{CDDB8A9B-03CC-2744-AE50-132135BAD170}" type="slidenum">
              <a:rPr lang="fi-FI" smtClean="0"/>
              <a:pPr/>
              <a:t>‹#›</a:t>
            </a:fld>
            <a:endParaRPr lang="fi-FI"/>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Neo Sans W1G" panose="020B05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DDB8A9B-03CC-2744-AE50-132135BAD170}" type="slidenum">
              <a:rPr lang="fi-FI" smtClean="0"/>
              <a:pPr/>
              <a:t>2</a:t>
            </a:fld>
            <a:endParaRPr lang="fi-FI"/>
          </a:p>
        </p:txBody>
      </p:sp>
    </p:spTree>
    <p:extLst>
      <p:ext uri="{BB962C8B-B14F-4D97-AF65-F5344CB8AC3E}">
        <p14:creationId xmlns:p14="http://schemas.microsoft.com/office/powerpoint/2010/main" val="159907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baseline="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95325" y="549276"/>
            <a:ext cx="10907997" cy="835388"/>
          </a:xfrm>
        </p:spPr>
        <p:txBody>
          <a:bodyPr lIns="0" tIns="0" rIns="0" bIns="0" anchor="t" anchorCtr="0"/>
          <a:lstStyle>
            <a:lvl1pPr>
              <a:defRPr b="1" i="0" baseline="0">
                <a:solidFill>
                  <a:schemeClr val="accent1"/>
                </a:solidFill>
                <a:latin typeface="Calibri" panose="020F050202020403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Content Placeholder 2"/>
          <p:cNvSpPr>
            <a:spLocks noGrp="1"/>
          </p:cNvSpPr>
          <p:nvPr>
            <p:ph idx="1"/>
          </p:nvPr>
        </p:nvSpPr>
        <p:spPr>
          <a:xfrm>
            <a:off x="695325" y="1799499"/>
            <a:ext cx="10907997" cy="4351338"/>
          </a:xfrm>
        </p:spPr>
        <p:txBody>
          <a:bodyPr lIns="0" tIns="0" rIns="0" bIns="0"/>
          <a:lstStyle>
            <a:lvl1pPr>
              <a:defRPr b="0" i="0" baseline="0">
                <a:latin typeface="+mn-lt"/>
              </a:defRPr>
            </a:lvl1pPr>
            <a:lvl2pPr>
              <a:defRPr b="0" i="0" baseline="0">
                <a:latin typeface="+mn-lt"/>
              </a:defRPr>
            </a:lvl2pPr>
            <a:lvl3pPr>
              <a:defRPr b="0" i="0" baseline="0">
                <a:latin typeface="+mn-lt"/>
              </a:defRPr>
            </a:lvl3pPr>
            <a:lvl4pPr>
              <a:defRPr b="0" i="0" baseline="0">
                <a:latin typeface="+mn-lt"/>
              </a:defRPr>
            </a:lvl4pPr>
            <a:lvl5pPr>
              <a:defRPr b="0" i="0" baseline="0">
                <a:latin typeface="+mn-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lvl1pPr>
              <a:defRPr b="0" i="0">
                <a:latin typeface="Neo Sans W1G" panose="020B0504030504040204" pitchFamily="34" charset="0"/>
              </a:defRPr>
            </a:lvl1pPr>
          </a:lstStyle>
          <a:p>
            <a:fld id="{BB8EABF1-F421-3D4A-B156-8B2510367E3F}" type="datetime1">
              <a:rPr lang="fi-FI" smtClean="0"/>
              <a:pPr/>
              <a:t>15.8.2022</a:t>
            </a:fld>
            <a:endParaRPr lang="fi-FI"/>
          </a:p>
        </p:txBody>
      </p:sp>
      <p:sp>
        <p:nvSpPr>
          <p:cNvPr id="5" name="Footer Placeholder 4"/>
          <p:cNvSpPr>
            <a:spLocks noGrp="1"/>
          </p:cNvSpPr>
          <p:nvPr>
            <p:ph type="ftr" sz="quarter" idx="11"/>
          </p:nvPr>
        </p:nvSpPr>
        <p:spPr/>
        <p:txBody>
          <a:bodyPr/>
          <a:lstStyle>
            <a:lvl1pPr>
              <a:defRPr b="0" i="0">
                <a:latin typeface="Neo Sans W1G" panose="020B0504030504040204" pitchFamily="34" charset="0"/>
              </a:defRPr>
            </a:lvl1pPr>
          </a:lstStyle>
          <a:p>
            <a:r>
              <a:rPr lang="fi-FI"/>
              <a:t>Tekijä tai esityksen nimi</a:t>
            </a:r>
          </a:p>
        </p:txBody>
      </p:sp>
      <p:sp>
        <p:nvSpPr>
          <p:cNvPr id="6" name="Slide Number Placeholder 5"/>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46" userDrawn="1">
          <p15:clr>
            <a:srgbClr val="FBAE40"/>
          </p15:clr>
        </p15:guide>
        <p15:guide id="2" pos="43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lvl1pPr>
              <a:defRPr b="0" i="0">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Content Placeholder 2"/>
          <p:cNvSpPr>
            <a:spLocks noGrp="1"/>
          </p:cNvSpPr>
          <p:nvPr>
            <p:ph sz="half" idx="1"/>
          </p:nvPr>
        </p:nvSpPr>
        <p:spPr>
          <a:xfrm>
            <a:off x="615576" y="1825625"/>
            <a:ext cx="5278718" cy="4351338"/>
          </a:xfrm>
        </p:spPr>
        <p:txBody>
          <a:bodyPr/>
          <a:lstStyle>
            <a:lvl1pPr>
              <a:defRPr b="0" i="0">
                <a:latin typeface="Neo Sans W1G" panose="020B0504030504040204" pitchFamily="34" charset="0"/>
              </a:defRPr>
            </a:lvl1pPr>
            <a:lvl2pPr>
              <a:defRPr b="0" i="0">
                <a:latin typeface="Neo Sans W1G" panose="020B0504030504040204" pitchFamily="34" charset="0"/>
              </a:defRPr>
            </a:lvl2pPr>
            <a:lvl3pPr>
              <a:defRPr b="0" i="0">
                <a:latin typeface="Neo Sans W1G" panose="020B0504030504040204" pitchFamily="34" charset="0"/>
              </a:defRPr>
            </a:lvl3pPr>
            <a:lvl4pPr>
              <a:defRPr b="0" i="0">
                <a:latin typeface="Neo Sans W1G" panose="020B0504030504040204" pitchFamily="34" charset="0"/>
              </a:defRPr>
            </a:lvl4pPr>
            <a:lvl5pPr>
              <a:defRPr b="0" i="0">
                <a:latin typeface="Neo Sans W1G" panose="020B050403050404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2647" y="1825625"/>
            <a:ext cx="5283204" cy="4351338"/>
          </a:xfrm>
        </p:spPr>
        <p:txBody>
          <a:bodyPr/>
          <a:lstStyle>
            <a:lvl1pPr>
              <a:defRPr b="0" i="0">
                <a:latin typeface="Neo Sans W1G" panose="020B0504030504040204" pitchFamily="34" charset="0"/>
              </a:defRPr>
            </a:lvl1pPr>
            <a:lvl2pPr>
              <a:defRPr b="0" i="0">
                <a:latin typeface="Neo Sans W1G" panose="020B0504030504040204" pitchFamily="34" charset="0"/>
              </a:defRPr>
            </a:lvl2pPr>
            <a:lvl3pPr>
              <a:defRPr b="0" i="0">
                <a:latin typeface="Neo Sans W1G" panose="020B0504030504040204" pitchFamily="34" charset="0"/>
              </a:defRPr>
            </a:lvl3pPr>
            <a:lvl4pPr>
              <a:defRPr b="0" i="0">
                <a:latin typeface="Neo Sans W1G" panose="020B0504030504040204" pitchFamily="34" charset="0"/>
              </a:defRPr>
            </a:lvl4pPr>
            <a:lvl5pPr>
              <a:defRPr b="0" i="0">
                <a:latin typeface="Neo Sans W1G" panose="020B050403050404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b="0" i="0">
                <a:latin typeface="Neo Sans W1G" panose="020B0504030504040204" pitchFamily="34" charset="0"/>
              </a:defRPr>
            </a:lvl1pPr>
          </a:lstStyle>
          <a:p>
            <a:fld id="{7B3B9BA4-2108-5D42-A961-57A538B29F73}" type="datetime1">
              <a:rPr lang="fi-FI" smtClean="0"/>
              <a:pPr/>
              <a:t>15.8.2022</a:t>
            </a:fld>
            <a:endParaRPr lang="fi-FI"/>
          </a:p>
        </p:txBody>
      </p:sp>
      <p:sp>
        <p:nvSpPr>
          <p:cNvPr id="6" name="Footer Placeholder 5"/>
          <p:cNvSpPr>
            <a:spLocks noGrp="1"/>
          </p:cNvSpPr>
          <p:nvPr>
            <p:ph type="ftr" sz="quarter" idx="11"/>
          </p:nvPr>
        </p:nvSpPr>
        <p:spPr/>
        <p:txBody>
          <a:bodyPr/>
          <a:lstStyle>
            <a:lvl1pPr>
              <a:defRPr b="0" i="0">
                <a:latin typeface="Neo Sans W1G" panose="020B0504030504040204" pitchFamily="34" charset="0"/>
              </a:defRPr>
            </a:lvl1pPr>
          </a:lstStyle>
          <a:p>
            <a:r>
              <a:rPr lang="fi-FI"/>
              <a:t>Tekijä tai esityksen nimi</a:t>
            </a:r>
          </a:p>
        </p:txBody>
      </p:sp>
      <p:sp>
        <p:nvSpPr>
          <p:cNvPr id="7" name="Slide Number Placeholder 6"/>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Date Placeholder 2"/>
          <p:cNvSpPr>
            <a:spLocks noGrp="1"/>
          </p:cNvSpPr>
          <p:nvPr>
            <p:ph type="dt" sz="half" idx="10"/>
          </p:nvPr>
        </p:nvSpPr>
        <p:spPr/>
        <p:txBody>
          <a:bodyPr/>
          <a:lstStyle>
            <a:lvl1pPr>
              <a:defRPr b="0" i="0">
                <a:latin typeface="Neo Sans W1G" panose="020B0504030504040204" pitchFamily="34" charset="0"/>
              </a:defRPr>
            </a:lvl1pPr>
          </a:lstStyle>
          <a:p>
            <a:fld id="{0B188E18-7BDE-7644-B1AB-E01BE08F67EB}" type="datetime1">
              <a:rPr lang="fi-FI" smtClean="0"/>
              <a:pPr/>
              <a:t>15.8.2022</a:t>
            </a:fld>
            <a:endParaRPr lang="fi-FI"/>
          </a:p>
        </p:txBody>
      </p:sp>
      <p:sp>
        <p:nvSpPr>
          <p:cNvPr id="4" name="Footer Placeholder 3"/>
          <p:cNvSpPr>
            <a:spLocks noGrp="1"/>
          </p:cNvSpPr>
          <p:nvPr>
            <p:ph type="ftr" sz="quarter" idx="11"/>
          </p:nvPr>
        </p:nvSpPr>
        <p:spPr/>
        <p:txBody>
          <a:bodyPr/>
          <a:lstStyle>
            <a:lvl1pPr>
              <a:defRPr b="0" i="0">
                <a:latin typeface="Neo Sans W1G" panose="020B0504030504040204" pitchFamily="34" charset="0"/>
              </a:defRPr>
            </a:lvl1pPr>
          </a:lstStyle>
          <a:p>
            <a:r>
              <a:rPr lang="fi-FI"/>
              <a:t>Tekijä tai esityksen nimi</a:t>
            </a:r>
          </a:p>
        </p:txBody>
      </p:sp>
      <p:sp>
        <p:nvSpPr>
          <p:cNvPr id="5" name="Slide Number Placeholder 4"/>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Neo Sans W1G" panose="020B0504030504040204" pitchFamily="34" charset="0"/>
              </a:defRPr>
            </a:lvl1pPr>
          </a:lstStyle>
          <a:p>
            <a:fld id="{7CE72364-7285-9240-9323-75750ECB2DC1}" type="datetime1">
              <a:rPr lang="fi-FI" smtClean="0"/>
              <a:pPr/>
              <a:t>15.8.2022</a:t>
            </a:fld>
            <a:endParaRPr lang="fi-FI"/>
          </a:p>
        </p:txBody>
      </p:sp>
      <p:sp>
        <p:nvSpPr>
          <p:cNvPr id="3" name="Footer Placeholder 2"/>
          <p:cNvSpPr>
            <a:spLocks noGrp="1"/>
          </p:cNvSpPr>
          <p:nvPr>
            <p:ph type="ftr" sz="quarter" idx="11"/>
          </p:nvPr>
        </p:nvSpPr>
        <p:spPr/>
        <p:txBody>
          <a:bodyPr/>
          <a:lstStyle>
            <a:lvl1pPr>
              <a:defRPr b="0" i="0">
                <a:latin typeface="Neo Sans W1G" panose="020B0504030504040204" pitchFamily="34" charset="0"/>
              </a:defRPr>
            </a:lvl1pPr>
          </a:lstStyle>
          <a:p>
            <a:r>
              <a:rPr lang="fi-FI"/>
              <a:t>Tekijä tai esityksen nimi</a:t>
            </a:r>
          </a:p>
        </p:txBody>
      </p:sp>
      <p:sp>
        <p:nvSpPr>
          <p:cNvPr id="4" name="Slide Number Placeholder 3"/>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lvl1pPr>
              <a:defRPr b="0" i="0">
                <a:latin typeface="Neo Sans W1G" panose="020B0504030504040204" pitchFamily="34" charset="0"/>
              </a:defRPr>
            </a:lvl1p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b="0" i="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lvl1pPr>
              <a:defRPr b="0" i="0">
                <a:latin typeface="Neo Sans W1G" panose="020B0504030504040204" pitchFamily="34" charset="0"/>
              </a:defRPr>
            </a:lvl1p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b="0" i="0">
                <a:solidFill>
                  <a:schemeClr val="tx2"/>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Content Placeholder 2"/>
          <p:cNvSpPr>
            <a:spLocks noGrp="1"/>
          </p:cNvSpPr>
          <p:nvPr>
            <p:ph sz="half" idx="1"/>
          </p:nvPr>
        </p:nvSpPr>
        <p:spPr>
          <a:xfrm>
            <a:off x="615575" y="1825625"/>
            <a:ext cx="5390777" cy="4351338"/>
          </a:xfrm>
        </p:spPr>
        <p:txBody>
          <a:bodyPr/>
          <a:lstStyle>
            <a:lvl1pPr>
              <a:defRPr b="0" i="0">
                <a:latin typeface="Neo Sans W1G" panose="020B0504030504040204" pitchFamily="34" charset="0"/>
              </a:defRPr>
            </a:lvl1pPr>
            <a:lvl2pPr>
              <a:defRPr b="0" i="0">
                <a:latin typeface="Neo Sans W1G" panose="020B0504030504040204" pitchFamily="34" charset="0"/>
              </a:defRPr>
            </a:lvl2pPr>
            <a:lvl3pPr>
              <a:defRPr b="0" i="0">
                <a:latin typeface="Neo Sans W1G" panose="020B0504030504040204" pitchFamily="34" charset="0"/>
              </a:defRPr>
            </a:lvl3pPr>
            <a:lvl4pPr>
              <a:defRPr b="0" i="0">
                <a:latin typeface="Neo Sans W1G" panose="020B0504030504040204" pitchFamily="34" charset="0"/>
              </a:defRPr>
            </a:lvl4pPr>
            <a:lvl5pPr>
              <a:defRPr b="0" i="0">
                <a:latin typeface="Neo Sans W1G" panose="020B050403050404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b="0" i="0">
                <a:solidFill>
                  <a:schemeClr val="bg1"/>
                </a:solidFill>
                <a:latin typeface="Neo Sans W1G" panose="020B0504030504040204" pitchFamily="34" charset="0"/>
              </a:defRPr>
            </a:lvl1pPr>
          </a:lstStyle>
          <a:p>
            <a:fld id="{79932CA8-7082-D044-9DFF-82CF3BBD2E92}" type="datetime1">
              <a:rPr lang="fi-FI" smtClean="0"/>
              <a:pPr/>
              <a:t>15.8.2022</a:t>
            </a:fld>
            <a:endParaRPr lang="fi-FI"/>
          </a:p>
        </p:txBody>
      </p:sp>
      <p:sp>
        <p:nvSpPr>
          <p:cNvPr id="6" name="Footer Placeholder 5"/>
          <p:cNvSpPr>
            <a:spLocks noGrp="1"/>
          </p:cNvSpPr>
          <p:nvPr>
            <p:ph type="ftr" sz="quarter" idx="11"/>
          </p:nvPr>
        </p:nvSpPr>
        <p:spPr/>
        <p:txBody>
          <a:bodyPr/>
          <a:lstStyle>
            <a:lvl1pPr>
              <a:defRPr b="0" i="0">
                <a:solidFill>
                  <a:schemeClr val="bg1"/>
                </a:solidFill>
                <a:latin typeface="Neo Sans W1G" panose="020B0504030504040204" pitchFamily="34" charset="0"/>
              </a:defRPr>
            </a:lvl1pPr>
          </a:lstStyle>
          <a:p>
            <a:r>
              <a:rPr lang="fi-FI"/>
              <a:t>Tekijä tai esityksen nimi</a:t>
            </a:r>
          </a:p>
        </p:txBody>
      </p:sp>
      <p:sp>
        <p:nvSpPr>
          <p:cNvPr id="7" name="Slide Number Placeholder 6"/>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lvl1pPr>
              <a:defRPr b="0" i="0">
                <a:latin typeface="Neo Sans W1G" panose="020B0504030504040204" pitchFamily="34" charset="0"/>
              </a:defRPr>
            </a:lvl1p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b="0" i="0">
                <a:solidFill>
                  <a:schemeClr val="tx2"/>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Content Placeholder 2"/>
          <p:cNvSpPr>
            <a:spLocks noGrp="1"/>
          </p:cNvSpPr>
          <p:nvPr>
            <p:ph sz="half" idx="1"/>
          </p:nvPr>
        </p:nvSpPr>
        <p:spPr>
          <a:xfrm>
            <a:off x="6190132" y="1825625"/>
            <a:ext cx="5390777" cy="4351338"/>
          </a:xfrm>
        </p:spPr>
        <p:txBody>
          <a:bodyPr/>
          <a:lstStyle>
            <a:lvl1pPr>
              <a:defRPr b="0" i="0">
                <a:latin typeface="Neo Sans W1G" panose="020B0504030504040204" pitchFamily="34" charset="0"/>
              </a:defRPr>
            </a:lvl1pPr>
            <a:lvl2pPr>
              <a:defRPr b="0" i="0">
                <a:latin typeface="Neo Sans W1G" panose="020B0504030504040204" pitchFamily="34" charset="0"/>
              </a:defRPr>
            </a:lvl2pPr>
            <a:lvl3pPr>
              <a:defRPr b="0" i="0">
                <a:latin typeface="Neo Sans W1G" panose="020B0504030504040204" pitchFamily="34" charset="0"/>
              </a:defRPr>
            </a:lvl3pPr>
            <a:lvl4pPr>
              <a:defRPr b="0" i="0">
                <a:latin typeface="Neo Sans W1G" panose="020B0504030504040204" pitchFamily="34" charset="0"/>
              </a:defRPr>
            </a:lvl4pPr>
            <a:lvl5pPr>
              <a:defRPr b="0" i="0">
                <a:latin typeface="Neo Sans W1G" panose="020B050403050404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b="0" i="0">
                <a:solidFill>
                  <a:schemeClr val="tx1">
                    <a:lumMod val="65000"/>
                    <a:lumOff val="35000"/>
                  </a:schemeClr>
                </a:solidFill>
                <a:latin typeface="Neo Sans W1G" panose="020B0504030504040204" pitchFamily="34" charset="0"/>
              </a:defRPr>
            </a:lvl1pPr>
          </a:lstStyle>
          <a:p>
            <a:fld id="{A562BB25-0710-D14B-A0B8-2BB442136615}" type="datetime1">
              <a:rPr lang="fi-FI" smtClean="0"/>
              <a:pPr/>
              <a:t>15.8.2022</a:t>
            </a:fld>
            <a:endParaRPr lang="fi-FI"/>
          </a:p>
        </p:txBody>
      </p:sp>
      <p:sp>
        <p:nvSpPr>
          <p:cNvPr id="6" name="Footer Placeholder 5"/>
          <p:cNvSpPr>
            <a:spLocks noGrp="1"/>
          </p:cNvSpPr>
          <p:nvPr>
            <p:ph type="ftr" sz="quarter" idx="11"/>
          </p:nvPr>
        </p:nvSpPr>
        <p:spPr/>
        <p:txBody>
          <a:bodyPr/>
          <a:lstStyle>
            <a:lvl1pPr>
              <a:defRPr b="0" i="0">
                <a:solidFill>
                  <a:schemeClr val="tx1">
                    <a:lumMod val="65000"/>
                    <a:lumOff val="35000"/>
                  </a:schemeClr>
                </a:solidFill>
                <a:latin typeface="Neo Sans W1G" panose="020B0504030504040204" pitchFamily="34" charset="0"/>
              </a:defRPr>
            </a:lvl1pPr>
          </a:lstStyle>
          <a:p>
            <a:r>
              <a:rPr lang="fi-FI"/>
              <a:t>Tekijä tai esityksen nimi</a:t>
            </a:r>
          </a:p>
        </p:txBody>
      </p:sp>
      <p:sp>
        <p:nvSpPr>
          <p:cNvPr id="7" name="Slide Number Placeholder 6"/>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lvl1pPr>
              <a:defRPr b="0" i="0">
                <a:latin typeface="Neo Sans W1G" panose="020B0504030504040204" pitchFamily="34" charset="0"/>
              </a:defRPr>
            </a:lvl1p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b="0" i="0">
                <a:solidFill>
                  <a:schemeClr val="tx2"/>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Content Placeholder 2"/>
          <p:cNvSpPr>
            <a:spLocks noGrp="1"/>
          </p:cNvSpPr>
          <p:nvPr>
            <p:ph idx="1"/>
          </p:nvPr>
        </p:nvSpPr>
        <p:spPr>
          <a:xfrm>
            <a:off x="614081" y="4258730"/>
            <a:ext cx="9478683" cy="2038975"/>
          </a:xfrm>
        </p:spPr>
        <p:txBody>
          <a:bodyPr/>
          <a:lstStyle>
            <a:lvl1pPr>
              <a:defRPr b="0" i="0">
                <a:latin typeface="Neo Sans W1G" panose="020B0504030504040204" pitchFamily="34" charset="0"/>
              </a:defRPr>
            </a:lvl1pPr>
            <a:lvl2pPr>
              <a:defRPr b="0" i="0">
                <a:latin typeface="Neo Sans W1G" panose="020B0504030504040204" pitchFamily="34" charset="0"/>
              </a:defRPr>
            </a:lvl2pPr>
            <a:lvl3pPr>
              <a:defRPr b="0" i="0">
                <a:latin typeface="Neo Sans W1G" panose="020B0504030504040204" pitchFamily="34" charset="0"/>
              </a:defRPr>
            </a:lvl3pPr>
            <a:lvl4pPr>
              <a:defRPr b="0" i="0">
                <a:latin typeface="Neo Sans W1G" panose="020B0504030504040204" pitchFamily="34" charset="0"/>
              </a:defRPr>
            </a:lvl4pPr>
            <a:lvl5pPr>
              <a:defRPr b="0" i="0">
                <a:latin typeface="Neo Sans W1G" panose="020B050403050404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lvl1pPr>
              <a:defRPr b="0" i="0">
                <a:latin typeface="Neo Sans W1G" panose="020B0504030504040204" pitchFamily="34" charset="0"/>
              </a:defRPr>
            </a:lvl1pPr>
          </a:lstStyle>
          <a:p>
            <a:fld id="{FB9CCA22-5161-054B-A204-A85D83115CFE}" type="datetime1">
              <a:rPr lang="fi-FI" smtClean="0"/>
              <a:pPr/>
              <a:t>15.8.2022</a:t>
            </a:fld>
            <a:endParaRPr lang="fi-FI"/>
          </a:p>
        </p:txBody>
      </p:sp>
      <p:sp>
        <p:nvSpPr>
          <p:cNvPr id="5" name="Footer Placeholder 4"/>
          <p:cNvSpPr>
            <a:spLocks noGrp="1"/>
          </p:cNvSpPr>
          <p:nvPr>
            <p:ph type="ftr" sz="quarter" idx="11"/>
          </p:nvPr>
        </p:nvSpPr>
        <p:spPr/>
        <p:txBody>
          <a:bodyPr/>
          <a:lstStyle>
            <a:lvl1pPr>
              <a:defRPr b="0" i="0">
                <a:latin typeface="Neo Sans W1G" panose="020B0504030504040204" pitchFamily="34" charset="0"/>
              </a:defRPr>
            </a:lvl1pPr>
          </a:lstStyle>
          <a:p>
            <a:r>
              <a:rPr lang="fi-FI"/>
              <a:t>Tekijä tai esityksen nimi</a:t>
            </a:r>
          </a:p>
        </p:txBody>
      </p:sp>
      <p:sp>
        <p:nvSpPr>
          <p:cNvPr id="6" name="Slide Number Placeholder 5"/>
          <p:cNvSpPr>
            <a:spLocks noGrp="1"/>
          </p:cNvSpPr>
          <p:nvPr>
            <p:ph type="sldNum" sz="quarter" idx="12"/>
          </p:nvPr>
        </p:nvSpPr>
        <p:spPr/>
        <p:txBody>
          <a:bodyPr/>
          <a:lstStyle>
            <a:lvl1pPr>
              <a:defRPr b="0" i="0">
                <a:latin typeface="Neo Sans W1G" panose="020B0504030504040204" pitchFamily="34" charset="0"/>
              </a:defRPr>
            </a:lvl1pPr>
          </a:lstStyle>
          <a:p>
            <a:fld id="{D5CDC59A-8C4B-3741-8921-09D2C8EE8BF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b="0" i="0">
                <a:solidFill>
                  <a:schemeClr val="bg1"/>
                </a:solidFill>
                <a:latin typeface="Neo Sans W1G" panose="020B0504030504040204" pitchFamily="34" charset="0"/>
              </a:rPr>
              <a:t>Suomi on </a:t>
            </a:r>
            <a:r>
              <a:rPr lang="en-US" sz="4800" b="0" i="0" err="1">
                <a:solidFill>
                  <a:schemeClr val="bg1"/>
                </a:solidFill>
                <a:latin typeface="Neo Sans W1G" panose="020B0504030504040204" pitchFamily="34" charset="0"/>
              </a:rPr>
              <a:t>energia-alan</a:t>
            </a:r>
            <a:r>
              <a:rPr lang="en-US" sz="4800" b="0" i="0">
                <a:solidFill>
                  <a:schemeClr val="bg1"/>
                </a:solidFill>
                <a:latin typeface="Neo Sans W1G" panose="020B0504030504040204" pitchFamily="34" charset="0"/>
              </a:rPr>
              <a:t> </a:t>
            </a:r>
            <a:r>
              <a:rPr lang="en-US" sz="4800" b="0" i="0" err="1">
                <a:solidFill>
                  <a:schemeClr val="bg1"/>
                </a:solidFill>
                <a:latin typeface="Neo Sans W1G" panose="020B0504030504040204" pitchFamily="34" charset="0"/>
              </a:rPr>
              <a:t>edelläkävijä</a:t>
            </a:r>
            <a:endParaRPr lang="en-US" sz="4800" b="0" i="0">
              <a:solidFill>
                <a:schemeClr val="bg1"/>
              </a:solidFill>
              <a:latin typeface="Neo Sans W1G" panose="020B0504030504040204" pitchFamily="34" charset="0"/>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b="0" i="0" noProof="0">
                <a:solidFill>
                  <a:schemeClr val="bg1"/>
                </a:solidFill>
                <a:latin typeface="Neo Sans W1G" panose="020B0504030504040204" pitchFamily="34" charset="0"/>
              </a:rPr>
              <a:t>Suomi on energia-alan edelläkävijä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baseline="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baseline="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Neo Sans W1G" panose="020B0504030504040204" pitchFamily="34"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b="0" i="0">
                <a:solidFill>
                  <a:schemeClr val="bg1"/>
                </a:solidFill>
                <a:latin typeface="Neo Sans W1G" panose="020B0504030504040204" pitchFamily="34" charset="0"/>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lvl1pPr>
              <a:defRPr b="0" i="0">
                <a:latin typeface="Neo Sans W1G" panose="020B0504030504040204" pitchFamily="34" charset="0"/>
              </a:defRPr>
            </a:lvl1p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b="0" i="0">
                <a:solidFill>
                  <a:schemeClr val="bg1"/>
                </a:solidFill>
                <a:latin typeface="Neo Sans W1G" panose="020B0504030504040204" pitchFamily="34" charset="0"/>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b="0" i="0">
                <a:solidFill>
                  <a:srgbClr val="FFFFFF"/>
                </a:solidFill>
                <a:latin typeface="Neo Sans W1G" panose="020B05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a:t>
            </a:r>
            <a:r>
              <a:rPr lang="fi-FI" noProof="0" err="1"/>
              <a:t>napsautt</a:t>
            </a:r>
            <a:r>
              <a:rPr lang="fi-FI" noProof="0"/>
              <a:t>.</a:t>
            </a:r>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b="0" i="0">
                <a:solidFill>
                  <a:schemeClr val="tx1">
                    <a:lumMod val="65000"/>
                    <a:lumOff val="35000"/>
                  </a:schemeClr>
                </a:solidFill>
                <a:latin typeface="Neo Sans W1G" panose="020B0504030504040204" pitchFamily="34" charset="0"/>
              </a:defRPr>
            </a:lvl1pPr>
          </a:lstStyle>
          <a:p>
            <a:fld id="{A8604703-971B-B949-B918-085A9AB89765}" type="datetime1">
              <a:rPr lang="fi-FI" smtClean="0"/>
              <a:pPr/>
              <a:t>15.8.2022</a:t>
            </a:fld>
            <a:endParaRPr lang="fi-FI"/>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b="0" i="0">
                <a:solidFill>
                  <a:schemeClr val="tx1">
                    <a:lumMod val="65000"/>
                    <a:lumOff val="35000"/>
                  </a:schemeClr>
                </a:solidFill>
                <a:latin typeface="Neo Sans W1G" panose="020B0504030504040204" pitchFamily="34" charset="0"/>
              </a:defRPr>
            </a:lvl1pPr>
          </a:lstStyle>
          <a:p>
            <a:r>
              <a:rPr lang="fi-FI"/>
              <a:t>Tekijä tai esityksen nimi</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0" i="0">
                <a:solidFill>
                  <a:srgbClr val="595959"/>
                </a:solidFill>
                <a:latin typeface="Neo Sans W1G" panose="020B0504030504040204" pitchFamily="34" charset="0"/>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p:txStyles>
    <p:titleStyle>
      <a:lvl1pPr algn="l" defTabSz="914400" rtl="0" eaLnBrk="1" latinLnBrk="0" hangingPunct="1">
        <a:lnSpc>
          <a:spcPct val="90000"/>
        </a:lnSpc>
        <a:spcBef>
          <a:spcPct val="0"/>
        </a:spcBef>
        <a:buNone/>
        <a:defRPr sz="3200" b="0" i="0" kern="1200" baseline="0">
          <a:solidFill>
            <a:schemeClr val="accent1"/>
          </a:solidFill>
          <a:latin typeface="Neo Sans W1G" panose="020B050403050404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b="0" i="0" kern="1200">
          <a:solidFill>
            <a:schemeClr val="tx1">
              <a:lumMod val="65000"/>
              <a:lumOff val="35000"/>
            </a:schemeClr>
          </a:solidFill>
          <a:latin typeface="Neo Sans W1G" panose="020B0504030504040204" pitchFamily="34" charset="0"/>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b="0" i="0" kern="1200">
          <a:solidFill>
            <a:schemeClr val="tx1">
              <a:lumMod val="65000"/>
              <a:lumOff val="35000"/>
            </a:schemeClr>
          </a:solidFill>
          <a:latin typeface="Neo Sans W1G" panose="020B05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1600" b="0" i="0" kern="1200">
          <a:solidFill>
            <a:schemeClr val="tx1">
              <a:lumMod val="65000"/>
              <a:lumOff val="35000"/>
            </a:schemeClr>
          </a:solidFill>
          <a:latin typeface="Neo Sans W1G" panose="020B05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lumMod val="65000"/>
              <a:lumOff val="35000"/>
            </a:schemeClr>
          </a:solidFill>
          <a:latin typeface="Neo Sans W1G" panose="020B05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400" b="0" i="0" kern="1200">
          <a:solidFill>
            <a:schemeClr val="tx1">
              <a:lumMod val="65000"/>
              <a:lumOff val="35000"/>
            </a:schemeClr>
          </a:solidFill>
          <a:latin typeface="Neo Sans W1G" panose="020B05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svg"/><Relationship Id="rId21" Type="http://schemas.openxmlformats.org/officeDocument/2006/relationships/image" Target="../media/image32.svg"/><Relationship Id="rId34" Type="http://schemas.openxmlformats.org/officeDocument/2006/relationships/image" Target="../media/image45.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33" Type="http://schemas.openxmlformats.org/officeDocument/2006/relationships/image" Target="../media/image44.sv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sv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svg"/><Relationship Id="rId31" Type="http://schemas.openxmlformats.org/officeDocument/2006/relationships/image" Target="../media/image42.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 Id="rId30" Type="http://schemas.openxmlformats.org/officeDocument/2006/relationships/image" Target="../media/image41.png"/><Relationship Id="rId35" Type="http://schemas.openxmlformats.org/officeDocument/2006/relationships/image" Target="../media/image46.sv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33.png"/><Relationship Id="rId3" Type="http://schemas.openxmlformats.org/officeDocument/2006/relationships/tags" Target="../tags/tag3.xml"/><Relationship Id="rId21" Type="http://schemas.openxmlformats.org/officeDocument/2006/relationships/image" Target="../media/image45.pn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24.svg"/><Relationship Id="rId2" Type="http://schemas.openxmlformats.org/officeDocument/2006/relationships/tags" Target="../tags/tag2.xml"/><Relationship Id="rId16" Type="http://schemas.openxmlformats.org/officeDocument/2006/relationships/image" Target="../media/image23.png"/><Relationship Id="rId20" Type="http://schemas.openxmlformats.org/officeDocument/2006/relationships/hyperlink" Target="http://energia.fi/energiaverkot2035" TargetMode="External"/><Relationship Id="rId1" Type="http://schemas.openxmlformats.org/officeDocument/2006/relationships/tags" Target="../tags/tag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slideLayout" Target="../slideLayouts/slideLayout12.xml"/><Relationship Id="rId15" Type="http://schemas.openxmlformats.org/officeDocument/2006/relationships/image" Target="../media/image18.svg"/><Relationship Id="rId10" Type="http://schemas.openxmlformats.org/officeDocument/2006/relationships/image" Target="../media/image58.png"/><Relationship Id="rId19" Type="http://schemas.openxmlformats.org/officeDocument/2006/relationships/image" Target="../media/image34.svg"/><Relationship Id="rId4" Type="http://schemas.openxmlformats.org/officeDocument/2006/relationships/tags" Target="../tags/tag4.xml"/><Relationship Id="rId9" Type="http://schemas.openxmlformats.org/officeDocument/2006/relationships/image" Target="../media/image57.svg"/><Relationship Id="rId14" Type="http://schemas.openxmlformats.org/officeDocument/2006/relationships/image" Target="../media/image17.png"/><Relationship Id="rId22"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46.svg"/><Relationship Id="rId2" Type="http://schemas.openxmlformats.org/officeDocument/2006/relationships/image" Target="../media/image50.emf"/><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53.png"/><Relationship Id="rId4" Type="http://schemas.openxmlformats.org/officeDocument/2006/relationships/image" Target="../media/image52.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accent4">
                <a:lumMod val="0"/>
                <a:lumOff val="100000"/>
              </a:schemeClr>
            </a:gs>
            <a:gs pos="100000">
              <a:srgbClr val="ACEBF0"/>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9" name="Ryhmä 48">
            <a:extLst>
              <a:ext uri="{FF2B5EF4-FFF2-40B4-BE49-F238E27FC236}">
                <a16:creationId xmlns:a16="http://schemas.microsoft.com/office/drawing/2014/main" id="{C65D1AEA-5F4D-8B2F-6DFF-DAEAA0F1B422}"/>
              </a:ext>
            </a:extLst>
          </p:cNvPr>
          <p:cNvGrpSpPr/>
          <p:nvPr/>
        </p:nvGrpSpPr>
        <p:grpSpPr>
          <a:xfrm>
            <a:off x="1061634" y="836908"/>
            <a:ext cx="10290874" cy="3851329"/>
            <a:chOff x="1061634" y="836908"/>
            <a:chExt cx="10290874" cy="3851329"/>
          </a:xfrm>
        </p:grpSpPr>
        <p:sp>
          <p:nvSpPr>
            <p:cNvPr id="41" name="Puolivapaa piirto 40">
              <a:extLst>
                <a:ext uri="{FF2B5EF4-FFF2-40B4-BE49-F238E27FC236}">
                  <a16:creationId xmlns:a16="http://schemas.microsoft.com/office/drawing/2014/main" id="{ABF6A918-AB34-23BE-AC55-DFC74481C7B2}"/>
                </a:ext>
              </a:extLst>
            </p:cNvPr>
            <p:cNvSpPr/>
            <p:nvPr/>
          </p:nvSpPr>
          <p:spPr>
            <a:xfrm>
              <a:off x="1061634" y="836908"/>
              <a:ext cx="10290874" cy="3851329"/>
            </a:xfrm>
            <a:custGeom>
              <a:avLst/>
              <a:gdLst>
                <a:gd name="connsiteX0" fmla="*/ 2619213 w 10290874"/>
                <a:gd name="connsiteY0" fmla="*/ 3649851 h 3851329"/>
                <a:gd name="connsiteX1" fmla="*/ 1844298 w 10290874"/>
                <a:gd name="connsiteY1" fmla="*/ 2828441 h 3851329"/>
                <a:gd name="connsiteX2" fmla="*/ 0 w 10290874"/>
                <a:gd name="connsiteY2" fmla="*/ 2224007 h 3851329"/>
                <a:gd name="connsiteX3" fmla="*/ 1914041 w 10290874"/>
                <a:gd name="connsiteY3" fmla="*/ 1433594 h 3851329"/>
                <a:gd name="connsiteX4" fmla="*/ 3611105 w 10290874"/>
                <a:gd name="connsiteY4" fmla="*/ 1115878 h 3851329"/>
                <a:gd name="connsiteX5" fmla="*/ 6780508 w 10290874"/>
                <a:gd name="connsiteY5" fmla="*/ 1108129 h 3851329"/>
                <a:gd name="connsiteX6" fmla="*/ 8245098 w 10290874"/>
                <a:gd name="connsiteY6" fmla="*/ 178231 h 3851329"/>
                <a:gd name="connsiteX7" fmla="*/ 9825925 w 10290874"/>
                <a:gd name="connsiteY7" fmla="*/ 1038387 h 3851329"/>
                <a:gd name="connsiteX8" fmla="*/ 10290874 w 10290874"/>
                <a:gd name="connsiteY8" fmla="*/ 2448733 h 3851329"/>
                <a:gd name="connsiteX9" fmla="*/ 10166888 w 10290874"/>
                <a:gd name="connsiteY9" fmla="*/ 3851329 h 3851329"/>
                <a:gd name="connsiteX10" fmla="*/ 7710407 w 10290874"/>
                <a:gd name="connsiteY10" fmla="*/ 3432875 h 3851329"/>
                <a:gd name="connsiteX11" fmla="*/ 5091193 w 10290874"/>
                <a:gd name="connsiteY11" fmla="*/ 821411 h 3851329"/>
                <a:gd name="connsiteX12" fmla="*/ 1976034 w 10290874"/>
                <a:gd name="connsiteY12" fmla="*/ 0 h 3851329"/>
                <a:gd name="connsiteX13" fmla="*/ 898902 w 10290874"/>
                <a:gd name="connsiteY13" fmla="*/ 821411 h 385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0874" h="3851329">
                  <a:moveTo>
                    <a:pt x="2619213" y="3649851"/>
                  </a:moveTo>
                  <a:lnTo>
                    <a:pt x="1844298" y="2828441"/>
                  </a:lnTo>
                  <a:lnTo>
                    <a:pt x="0" y="2224007"/>
                  </a:lnTo>
                  <a:lnTo>
                    <a:pt x="1914041" y="1433594"/>
                  </a:lnTo>
                  <a:lnTo>
                    <a:pt x="3611105" y="1115878"/>
                  </a:lnTo>
                  <a:lnTo>
                    <a:pt x="6780508" y="1108129"/>
                  </a:lnTo>
                  <a:lnTo>
                    <a:pt x="8245098" y="178231"/>
                  </a:lnTo>
                  <a:lnTo>
                    <a:pt x="9825925" y="1038387"/>
                  </a:lnTo>
                  <a:lnTo>
                    <a:pt x="10290874" y="2448733"/>
                  </a:lnTo>
                  <a:lnTo>
                    <a:pt x="10166888" y="3851329"/>
                  </a:lnTo>
                  <a:lnTo>
                    <a:pt x="7710407" y="3432875"/>
                  </a:lnTo>
                  <a:lnTo>
                    <a:pt x="5091193" y="821411"/>
                  </a:lnTo>
                  <a:lnTo>
                    <a:pt x="1976034" y="0"/>
                  </a:lnTo>
                  <a:lnTo>
                    <a:pt x="898902" y="821411"/>
                  </a:lnTo>
                </a:path>
              </a:pathLst>
            </a:custGeom>
            <a:noFill/>
            <a:ln w="25400">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43" name="Suora yhdysviiva 42">
              <a:extLst>
                <a:ext uri="{FF2B5EF4-FFF2-40B4-BE49-F238E27FC236}">
                  <a16:creationId xmlns:a16="http://schemas.microsoft.com/office/drawing/2014/main" id="{6867A33C-AF54-4F91-DAD0-13AC7F4D0595}"/>
                </a:ext>
              </a:extLst>
            </p:cNvPr>
            <p:cNvCxnSpPr>
              <a:cxnSpLocks/>
            </p:cNvCxnSpPr>
            <p:nvPr/>
          </p:nvCxnSpPr>
          <p:spPr>
            <a:xfrm flipH="1">
              <a:off x="8812155" y="997249"/>
              <a:ext cx="524927" cy="3189221"/>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uora yhdysviiva 44">
              <a:extLst>
                <a:ext uri="{FF2B5EF4-FFF2-40B4-BE49-F238E27FC236}">
                  <a16:creationId xmlns:a16="http://schemas.microsoft.com/office/drawing/2014/main" id="{F58207EE-C5A0-3CF2-6F8A-4DFCAEDADA38}"/>
                </a:ext>
              </a:extLst>
            </p:cNvPr>
            <p:cNvCxnSpPr>
              <a:cxnSpLocks/>
            </p:cNvCxnSpPr>
            <p:nvPr/>
          </p:nvCxnSpPr>
          <p:spPr>
            <a:xfrm flipH="1">
              <a:off x="3689965" y="1813606"/>
              <a:ext cx="879736" cy="2760322"/>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uora yhdysviiva 46">
              <a:extLst>
                <a:ext uri="{FF2B5EF4-FFF2-40B4-BE49-F238E27FC236}">
                  <a16:creationId xmlns:a16="http://schemas.microsoft.com/office/drawing/2014/main" id="{6672012B-D613-F36B-2579-2A13739ED10F}"/>
                </a:ext>
              </a:extLst>
            </p:cNvPr>
            <p:cNvCxnSpPr>
              <a:cxnSpLocks/>
            </p:cNvCxnSpPr>
            <p:nvPr/>
          </p:nvCxnSpPr>
          <p:spPr>
            <a:xfrm flipH="1" flipV="1">
              <a:off x="1946933" y="1779685"/>
              <a:ext cx="1041940" cy="483372"/>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0" name="Ellipsi 49">
            <a:extLst>
              <a:ext uri="{FF2B5EF4-FFF2-40B4-BE49-F238E27FC236}">
                <a16:creationId xmlns:a16="http://schemas.microsoft.com/office/drawing/2014/main" id="{33EFF8A8-E22D-4684-4DA7-EC71A1918981}"/>
              </a:ext>
            </a:extLst>
          </p:cNvPr>
          <p:cNvSpPr/>
          <p:nvPr/>
        </p:nvSpPr>
        <p:spPr>
          <a:xfrm>
            <a:off x="2697614" y="455630"/>
            <a:ext cx="757932" cy="75793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1" name="Ellipsi 50">
            <a:extLst>
              <a:ext uri="{FF2B5EF4-FFF2-40B4-BE49-F238E27FC236}">
                <a16:creationId xmlns:a16="http://schemas.microsoft.com/office/drawing/2014/main" id="{8DFA3D9F-F18C-C0E7-0929-3508D6C73D16}"/>
              </a:ext>
            </a:extLst>
          </p:cNvPr>
          <p:cNvSpPr/>
          <p:nvPr/>
        </p:nvSpPr>
        <p:spPr>
          <a:xfrm>
            <a:off x="1558489" y="1300288"/>
            <a:ext cx="757932" cy="75793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2" name="Ellipsi 51">
            <a:extLst>
              <a:ext uri="{FF2B5EF4-FFF2-40B4-BE49-F238E27FC236}">
                <a16:creationId xmlns:a16="http://schemas.microsoft.com/office/drawing/2014/main" id="{B8E317DC-D625-20FD-DC9C-D7C00BD08E2A}"/>
              </a:ext>
            </a:extLst>
          </p:cNvPr>
          <p:cNvSpPr/>
          <p:nvPr/>
        </p:nvSpPr>
        <p:spPr>
          <a:xfrm>
            <a:off x="8958930" y="618363"/>
            <a:ext cx="757932" cy="75793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3" name="Ellipsi 52">
            <a:extLst>
              <a:ext uri="{FF2B5EF4-FFF2-40B4-BE49-F238E27FC236}">
                <a16:creationId xmlns:a16="http://schemas.microsoft.com/office/drawing/2014/main" id="{11B8CAB6-82B3-4AB3-B801-5F0AF56FCB70}"/>
              </a:ext>
            </a:extLst>
          </p:cNvPr>
          <p:cNvSpPr/>
          <p:nvPr/>
        </p:nvSpPr>
        <p:spPr>
          <a:xfrm>
            <a:off x="8439736" y="3873007"/>
            <a:ext cx="757932" cy="75793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4" name="Ellipsi 53">
            <a:extLst>
              <a:ext uri="{FF2B5EF4-FFF2-40B4-BE49-F238E27FC236}">
                <a16:creationId xmlns:a16="http://schemas.microsoft.com/office/drawing/2014/main" id="{3CFF039C-AF28-E62C-7F62-D4A738AE86AE}"/>
              </a:ext>
            </a:extLst>
          </p:cNvPr>
          <p:cNvSpPr/>
          <p:nvPr/>
        </p:nvSpPr>
        <p:spPr>
          <a:xfrm>
            <a:off x="3364149" y="4190369"/>
            <a:ext cx="682980" cy="682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5" name="Ellipsi 54">
            <a:extLst>
              <a:ext uri="{FF2B5EF4-FFF2-40B4-BE49-F238E27FC236}">
                <a16:creationId xmlns:a16="http://schemas.microsoft.com/office/drawing/2014/main" id="{3890239B-F13E-5C82-8451-2A2A37DF272A}"/>
              </a:ext>
            </a:extLst>
          </p:cNvPr>
          <p:cNvSpPr/>
          <p:nvPr/>
        </p:nvSpPr>
        <p:spPr>
          <a:xfrm>
            <a:off x="2689973" y="1904369"/>
            <a:ext cx="682980" cy="682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6" name="Ellipsi 55">
            <a:extLst>
              <a:ext uri="{FF2B5EF4-FFF2-40B4-BE49-F238E27FC236}">
                <a16:creationId xmlns:a16="http://schemas.microsoft.com/office/drawing/2014/main" id="{13188F86-1E8D-41FB-C56E-66E305C67A5B}"/>
              </a:ext>
            </a:extLst>
          </p:cNvPr>
          <p:cNvSpPr/>
          <p:nvPr/>
        </p:nvSpPr>
        <p:spPr>
          <a:xfrm>
            <a:off x="866579" y="2667921"/>
            <a:ext cx="682980" cy="682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7" name="Ellipsi 56">
            <a:extLst>
              <a:ext uri="{FF2B5EF4-FFF2-40B4-BE49-F238E27FC236}">
                <a16:creationId xmlns:a16="http://schemas.microsoft.com/office/drawing/2014/main" id="{1B3506D3-9234-7A41-11A3-2218D47841DE}"/>
              </a:ext>
            </a:extLst>
          </p:cNvPr>
          <p:cNvSpPr/>
          <p:nvPr/>
        </p:nvSpPr>
        <p:spPr>
          <a:xfrm>
            <a:off x="10924979" y="4279745"/>
            <a:ext cx="682980" cy="682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256A4F78-9F6B-DD18-8F08-B1347D3E6A34}"/>
              </a:ext>
            </a:extLst>
          </p:cNvPr>
          <p:cNvSpPr/>
          <p:nvPr/>
        </p:nvSpPr>
        <p:spPr>
          <a:xfrm>
            <a:off x="10971474" y="2892646"/>
            <a:ext cx="682980" cy="682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55812F4D-482D-808A-C02E-7563802F8AA4}"/>
              </a:ext>
            </a:extLst>
          </p:cNvPr>
          <p:cNvSpPr/>
          <p:nvPr/>
        </p:nvSpPr>
        <p:spPr>
          <a:xfrm>
            <a:off x="10483277" y="1536544"/>
            <a:ext cx="682980" cy="68298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5B3CC393-DBBB-47C6-7CAC-950293CF8321}"/>
              </a:ext>
            </a:extLst>
          </p:cNvPr>
          <p:cNvSpPr/>
          <p:nvPr/>
        </p:nvSpPr>
        <p:spPr>
          <a:xfrm>
            <a:off x="3822556" y="1044572"/>
            <a:ext cx="1470226" cy="147022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133EBD5D-9799-E525-BE05-E679A403FED8}"/>
              </a:ext>
            </a:extLst>
          </p:cNvPr>
          <p:cNvSpPr/>
          <p:nvPr/>
        </p:nvSpPr>
        <p:spPr>
          <a:xfrm>
            <a:off x="5442891" y="1044572"/>
            <a:ext cx="1470226" cy="147022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162DA36E-3BC7-5156-F07B-72CC4C3A5AC2}"/>
              </a:ext>
            </a:extLst>
          </p:cNvPr>
          <p:cNvSpPr/>
          <p:nvPr/>
        </p:nvSpPr>
        <p:spPr>
          <a:xfrm>
            <a:off x="7045411" y="1044572"/>
            <a:ext cx="1470226" cy="147022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36" name="Kuva 35">
            <a:extLst>
              <a:ext uri="{FF2B5EF4-FFF2-40B4-BE49-F238E27FC236}">
                <a16:creationId xmlns:a16="http://schemas.microsoft.com/office/drawing/2014/main" id="{15092821-4EC4-D446-CB4D-D0E444935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54132" y="2131922"/>
            <a:ext cx="1691673" cy="3690923"/>
          </a:xfrm>
          <a:prstGeom prst="rect">
            <a:avLst/>
          </a:prstGeom>
        </p:spPr>
      </p:pic>
      <p:pic>
        <p:nvPicPr>
          <p:cNvPr id="38" name="Kuva 37">
            <a:extLst>
              <a:ext uri="{FF2B5EF4-FFF2-40B4-BE49-F238E27FC236}">
                <a16:creationId xmlns:a16="http://schemas.microsoft.com/office/drawing/2014/main" id="{4B7FE6DA-0CEB-FAC0-8998-F0CEC956912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724013" y="2490194"/>
            <a:ext cx="1691673" cy="3480015"/>
          </a:xfrm>
          <a:prstGeom prst="rect">
            <a:avLst/>
          </a:prstGeom>
        </p:spPr>
      </p:pic>
      <p:sp>
        <p:nvSpPr>
          <p:cNvPr id="2" name="Otsikko 1">
            <a:extLst>
              <a:ext uri="{FF2B5EF4-FFF2-40B4-BE49-F238E27FC236}">
                <a16:creationId xmlns:a16="http://schemas.microsoft.com/office/drawing/2014/main" id="{AE322736-FC46-E5E7-D1D2-62B0FC157F75}"/>
              </a:ext>
            </a:extLst>
          </p:cNvPr>
          <p:cNvSpPr>
            <a:spLocks noGrp="1"/>
          </p:cNvSpPr>
          <p:nvPr>
            <p:ph type="ctrTitle"/>
          </p:nvPr>
        </p:nvSpPr>
        <p:spPr>
          <a:xfrm>
            <a:off x="1524000" y="2675306"/>
            <a:ext cx="9144000" cy="1829081"/>
          </a:xfrm>
        </p:spPr>
        <p:txBody>
          <a:bodyPr>
            <a:normAutofit/>
          </a:bodyPr>
          <a:lstStyle/>
          <a:p>
            <a:r>
              <a:rPr lang="fi-FI" sz="6000" b="1">
                <a:solidFill>
                  <a:schemeClr val="accent1"/>
                </a:solidFill>
                <a:latin typeface="+mj-lt"/>
              </a:rPr>
              <a:t>Energiaverkot </a:t>
            </a:r>
            <a:br>
              <a:rPr lang="fi-FI" sz="6000" b="1">
                <a:solidFill>
                  <a:schemeClr val="accent1"/>
                </a:solidFill>
                <a:latin typeface="+mj-lt"/>
              </a:rPr>
            </a:br>
            <a:r>
              <a:rPr lang="fi-FI" sz="6000" b="1">
                <a:solidFill>
                  <a:schemeClr val="accent1"/>
                </a:solidFill>
                <a:latin typeface="+mj-lt"/>
              </a:rPr>
              <a:t>2035</a:t>
            </a:r>
          </a:p>
        </p:txBody>
      </p:sp>
      <p:sp>
        <p:nvSpPr>
          <p:cNvPr id="3" name="Alaotsikko 2">
            <a:extLst>
              <a:ext uri="{FF2B5EF4-FFF2-40B4-BE49-F238E27FC236}">
                <a16:creationId xmlns:a16="http://schemas.microsoft.com/office/drawing/2014/main" id="{60194FA3-C7D6-6B29-B296-BE80DE4C74FC}"/>
              </a:ext>
            </a:extLst>
          </p:cNvPr>
          <p:cNvSpPr>
            <a:spLocks noGrp="1"/>
          </p:cNvSpPr>
          <p:nvPr>
            <p:ph type="subTitle" idx="1"/>
          </p:nvPr>
        </p:nvSpPr>
        <p:spPr>
          <a:xfrm>
            <a:off x="4107710" y="4509077"/>
            <a:ext cx="3976579" cy="745840"/>
          </a:xfrm>
        </p:spPr>
        <p:txBody>
          <a:bodyPr>
            <a:normAutofit fontScale="62500" lnSpcReduction="20000"/>
          </a:bodyPr>
          <a:lstStyle/>
          <a:p>
            <a:pPr>
              <a:lnSpc>
                <a:spcPct val="120000"/>
              </a:lnSpc>
              <a:spcAft>
                <a:spcPts val="600"/>
              </a:spcAft>
            </a:pPr>
            <a:r>
              <a:rPr lang="fi-FI" sz="3100">
                <a:solidFill>
                  <a:schemeClr val="tx1"/>
                </a:solidFill>
                <a:latin typeface="+mj-lt"/>
              </a:rPr>
              <a:t>Visio ja tiekartta energiaverkkojen roolista energiamurroksessa</a:t>
            </a:r>
          </a:p>
        </p:txBody>
      </p:sp>
      <p:pic>
        <p:nvPicPr>
          <p:cNvPr id="6" name="Kuva 5">
            <a:extLst>
              <a:ext uri="{FF2B5EF4-FFF2-40B4-BE49-F238E27FC236}">
                <a16:creationId xmlns:a16="http://schemas.microsoft.com/office/drawing/2014/main" id="{E433A8D6-3B2A-8DE5-2A2A-273875897B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17596" y="1044572"/>
            <a:ext cx="1470227" cy="1470227"/>
          </a:xfrm>
          <a:prstGeom prst="rect">
            <a:avLst/>
          </a:prstGeom>
        </p:spPr>
      </p:pic>
      <p:pic>
        <p:nvPicPr>
          <p:cNvPr id="8" name="Kuva 7">
            <a:extLst>
              <a:ext uri="{FF2B5EF4-FFF2-40B4-BE49-F238E27FC236}">
                <a16:creationId xmlns:a16="http://schemas.microsoft.com/office/drawing/2014/main" id="{92F3CD4C-F4F0-2DBA-B6B2-666EBBC62A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2811" y="3846204"/>
            <a:ext cx="818689" cy="818689"/>
          </a:xfrm>
          <a:prstGeom prst="rect">
            <a:avLst/>
          </a:prstGeom>
        </p:spPr>
      </p:pic>
      <p:pic>
        <p:nvPicPr>
          <p:cNvPr id="10" name="Kuva 9">
            <a:extLst>
              <a:ext uri="{FF2B5EF4-FFF2-40B4-BE49-F238E27FC236}">
                <a16:creationId xmlns:a16="http://schemas.microsoft.com/office/drawing/2014/main" id="{7D8BD46F-D433-178F-37E5-152AF52060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98699" y="4230202"/>
            <a:ext cx="736600" cy="736600"/>
          </a:xfrm>
          <a:prstGeom prst="rect">
            <a:avLst/>
          </a:prstGeom>
        </p:spPr>
      </p:pic>
      <p:pic>
        <p:nvPicPr>
          <p:cNvPr id="12" name="Kuva 11">
            <a:extLst>
              <a:ext uri="{FF2B5EF4-FFF2-40B4-BE49-F238E27FC236}">
                <a16:creationId xmlns:a16="http://schemas.microsoft.com/office/drawing/2014/main" id="{F31408EA-D65F-1484-564B-97BAF4596F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5411" y="1044572"/>
            <a:ext cx="1470227" cy="1470227"/>
          </a:xfrm>
          <a:prstGeom prst="rect">
            <a:avLst/>
          </a:prstGeom>
        </p:spPr>
      </p:pic>
      <p:pic>
        <p:nvPicPr>
          <p:cNvPr id="16" name="Kuva 15">
            <a:extLst>
              <a:ext uri="{FF2B5EF4-FFF2-40B4-BE49-F238E27FC236}">
                <a16:creationId xmlns:a16="http://schemas.microsoft.com/office/drawing/2014/main" id="{0D68B793-4993-67EE-6DE3-A76194E156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65812" y="1875413"/>
            <a:ext cx="736600" cy="736600"/>
          </a:xfrm>
          <a:prstGeom prst="rect">
            <a:avLst/>
          </a:prstGeom>
        </p:spPr>
      </p:pic>
      <p:pic>
        <p:nvPicPr>
          <p:cNvPr id="20" name="Kuva 19">
            <a:extLst>
              <a:ext uri="{FF2B5EF4-FFF2-40B4-BE49-F238E27FC236}">
                <a16:creationId xmlns:a16="http://schemas.microsoft.com/office/drawing/2014/main" id="{2D8FC1A8-3B06-69DD-A2B7-050FC6E373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83712" y="1191433"/>
            <a:ext cx="962167" cy="962167"/>
          </a:xfrm>
          <a:prstGeom prst="rect">
            <a:avLst/>
          </a:prstGeom>
        </p:spPr>
      </p:pic>
      <p:pic>
        <p:nvPicPr>
          <p:cNvPr id="22" name="Kuva 21">
            <a:extLst>
              <a:ext uri="{FF2B5EF4-FFF2-40B4-BE49-F238E27FC236}">
                <a16:creationId xmlns:a16="http://schemas.microsoft.com/office/drawing/2014/main" id="{9B0A9908-8A7F-8A1F-B940-EA3AC7E45C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937032" y="597199"/>
            <a:ext cx="800100" cy="800100"/>
          </a:xfrm>
          <a:prstGeom prst="rect">
            <a:avLst/>
          </a:prstGeom>
        </p:spPr>
      </p:pic>
      <p:pic>
        <p:nvPicPr>
          <p:cNvPr id="24" name="Kuva 23">
            <a:extLst>
              <a:ext uri="{FF2B5EF4-FFF2-40B4-BE49-F238E27FC236}">
                <a16:creationId xmlns:a16="http://schemas.microsoft.com/office/drawing/2014/main" id="{835FC49E-2704-BA51-1220-2896121002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34519" y="2641111"/>
            <a:ext cx="736600" cy="736600"/>
          </a:xfrm>
          <a:prstGeom prst="rect">
            <a:avLst/>
          </a:prstGeom>
        </p:spPr>
      </p:pic>
      <p:pic>
        <p:nvPicPr>
          <p:cNvPr id="26" name="Kuva 25">
            <a:extLst>
              <a:ext uri="{FF2B5EF4-FFF2-40B4-BE49-F238E27FC236}">
                <a16:creationId xmlns:a16="http://schemas.microsoft.com/office/drawing/2014/main" id="{956EF03D-7A48-D4D5-E128-F55CF695554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437932" y="1044572"/>
            <a:ext cx="1470227" cy="1470227"/>
          </a:xfrm>
          <a:prstGeom prst="rect">
            <a:avLst/>
          </a:prstGeom>
        </p:spPr>
      </p:pic>
      <p:pic>
        <p:nvPicPr>
          <p:cNvPr id="28" name="Kuva 27">
            <a:extLst>
              <a:ext uri="{FF2B5EF4-FFF2-40B4-BE49-F238E27FC236}">
                <a16:creationId xmlns:a16="http://schemas.microsoft.com/office/drawing/2014/main" id="{BF6E5E75-E683-5539-121A-731E51DF9B1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665812" y="430122"/>
            <a:ext cx="808875" cy="808875"/>
          </a:xfrm>
          <a:prstGeom prst="rect">
            <a:avLst/>
          </a:prstGeom>
        </p:spPr>
      </p:pic>
      <p:pic>
        <p:nvPicPr>
          <p:cNvPr id="30" name="Kuva 29">
            <a:extLst>
              <a:ext uri="{FF2B5EF4-FFF2-40B4-BE49-F238E27FC236}">
                <a16:creationId xmlns:a16="http://schemas.microsoft.com/office/drawing/2014/main" id="{F2E8E17E-6893-13D2-3349-6D261B5E892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473002" y="1526163"/>
            <a:ext cx="698500" cy="698500"/>
          </a:xfrm>
          <a:prstGeom prst="rect">
            <a:avLst/>
          </a:prstGeom>
        </p:spPr>
      </p:pic>
      <p:pic>
        <p:nvPicPr>
          <p:cNvPr id="32" name="Kuva 31">
            <a:extLst>
              <a:ext uri="{FF2B5EF4-FFF2-40B4-BE49-F238E27FC236}">
                <a16:creationId xmlns:a16="http://schemas.microsoft.com/office/drawing/2014/main" id="{FC256D79-25C8-F14B-16CC-CE5F2D046A9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338799" y="4155000"/>
            <a:ext cx="736600" cy="736600"/>
          </a:xfrm>
          <a:prstGeom prst="rect">
            <a:avLst/>
          </a:prstGeom>
        </p:spPr>
      </p:pic>
      <p:pic>
        <p:nvPicPr>
          <p:cNvPr id="34" name="Kuva 33">
            <a:extLst>
              <a:ext uri="{FF2B5EF4-FFF2-40B4-BE49-F238E27FC236}">
                <a16:creationId xmlns:a16="http://schemas.microsoft.com/office/drawing/2014/main" id="{347220E3-0199-D681-8D05-ED6B41ECF54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946737" y="2859132"/>
            <a:ext cx="736600" cy="736600"/>
          </a:xfrm>
          <a:prstGeom prst="rect">
            <a:avLst/>
          </a:prstGeom>
        </p:spPr>
      </p:pic>
      <p:pic>
        <p:nvPicPr>
          <p:cNvPr id="40" name="Kuva 39">
            <a:extLst>
              <a:ext uri="{FF2B5EF4-FFF2-40B4-BE49-F238E27FC236}">
                <a16:creationId xmlns:a16="http://schemas.microsoft.com/office/drawing/2014/main" id="{ED342921-3749-54A5-CCAF-7C9D5B7B6CB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609686" y="3301722"/>
            <a:ext cx="588298" cy="588298"/>
          </a:xfrm>
          <a:prstGeom prst="rect">
            <a:avLst/>
          </a:prstGeom>
        </p:spPr>
      </p:pic>
      <p:pic>
        <p:nvPicPr>
          <p:cNvPr id="5" name="Kuva 4">
            <a:extLst>
              <a:ext uri="{FF2B5EF4-FFF2-40B4-BE49-F238E27FC236}">
                <a16:creationId xmlns:a16="http://schemas.microsoft.com/office/drawing/2014/main" id="{68A165F0-F4B7-6C3A-969F-12C467B43CE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281527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Viisikulmio 36">
            <a:extLst>
              <a:ext uri="{FF2B5EF4-FFF2-40B4-BE49-F238E27FC236}">
                <a16:creationId xmlns:a16="http://schemas.microsoft.com/office/drawing/2014/main" id="{A98B4278-F046-D6AB-F48F-722FFC2324B1}"/>
              </a:ext>
            </a:extLst>
          </p:cNvPr>
          <p:cNvSpPr/>
          <p:nvPr/>
        </p:nvSpPr>
        <p:spPr>
          <a:xfrm>
            <a:off x="695326" y="1239864"/>
            <a:ext cx="5665162" cy="4998204"/>
          </a:xfrm>
          <a:prstGeom prst="homePlate">
            <a:avLst>
              <a:gd name="adj" fmla="val 10310"/>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itle 2">
            <a:extLst>
              <a:ext uri="{FF2B5EF4-FFF2-40B4-BE49-F238E27FC236}">
                <a16:creationId xmlns:a16="http://schemas.microsoft.com/office/drawing/2014/main" id="{17661966-7449-D7A1-4A58-9A7CEE11CB26}"/>
              </a:ext>
            </a:extLst>
          </p:cNvPr>
          <p:cNvSpPr>
            <a:spLocks noGrp="1"/>
          </p:cNvSpPr>
          <p:nvPr>
            <p:ph type="title"/>
          </p:nvPr>
        </p:nvSpPr>
        <p:spPr>
          <a:xfrm>
            <a:off x="617424" y="696752"/>
            <a:ext cx="10729913" cy="480131"/>
          </a:xfrm>
        </p:spPr>
        <p:txBody>
          <a:bodyPr vert="horz"/>
          <a:lstStyle/>
          <a:p>
            <a:r>
              <a:rPr lang="fi-FI" sz="2800" b="1">
                <a:latin typeface="+mj-lt"/>
              </a:rPr>
              <a:t>Toisiaan tasapainottavat energiaverkot 2035 ja miten ne tehdään</a:t>
            </a:r>
          </a:p>
        </p:txBody>
      </p:sp>
      <p:sp>
        <p:nvSpPr>
          <p:cNvPr id="8" name="Oval 17">
            <a:extLst>
              <a:ext uri="{FF2B5EF4-FFF2-40B4-BE49-F238E27FC236}">
                <a16:creationId xmlns:a16="http://schemas.microsoft.com/office/drawing/2014/main" id="{D59434E6-58DC-47C9-6D7B-B871BEF2E9C0}"/>
              </a:ext>
            </a:extLst>
          </p:cNvPr>
          <p:cNvSpPr/>
          <p:nvPr/>
        </p:nvSpPr>
        <p:spPr>
          <a:xfrm>
            <a:off x="842264" y="1463749"/>
            <a:ext cx="720001"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ea typeface="+mn-ea"/>
              <a:cs typeface="+mn-cs"/>
            </a:endParaRPr>
          </a:p>
        </p:txBody>
      </p:sp>
      <p:sp>
        <p:nvSpPr>
          <p:cNvPr id="9" name="TextBox 21">
            <a:extLst>
              <a:ext uri="{FF2B5EF4-FFF2-40B4-BE49-F238E27FC236}">
                <a16:creationId xmlns:a16="http://schemas.microsoft.com/office/drawing/2014/main" id="{7616A773-5337-B414-0B02-53AEAAA919E9}"/>
              </a:ext>
            </a:extLst>
          </p:cNvPr>
          <p:cNvSpPr txBox="1"/>
          <p:nvPr/>
        </p:nvSpPr>
        <p:spPr>
          <a:xfrm>
            <a:off x="788264" y="2183748"/>
            <a:ext cx="828001" cy="2923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ea typeface="+mn-ea"/>
                <a:cs typeface="+mn-cs"/>
              </a:rPr>
              <a:t>Poliittinen ympäristö</a:t>
            </a:r>
          </a:p>
        </p:txBody>
      </p:sp>
      <p:pic>
        <p:nvPicPr>
          <p:cNvPr id="10" name="Legal 2">
            <a:extLst>
              <a:ext uri="{FF2B5EF4-FFF2-40B4-BE49-F238E27FC236}">
                <a16:creationId xmlns:a16="http://schemas.microsoft.com/office/drawing/2014/main" id="{73E0D9EA-DDB6-8834-85C5-963334A1313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882" y="1568988"/>
            <a:ext cx="485957" cy="485956"/>
          </a:xfrm>
          <a:prstGeom prst="rect">
            <a:avLst/>
          </a:prstGeom>
        </p:spPr>
      </p:pic>
      <p:sp>
        <p:nvSpPr>
          <p:cNvPr id="11" name="Oval 18">
            <a:extLst>
              <a:ext uri="{FF2B5EF4-FFF2-40B4-BE49-F238E27FC236}">
                <a16:creationId xmlns:a16="http://schemas.microsoft.com/office/drawing/2014/main" id="{C5A78801-ABEB-8006-E4AB-29178753B02D}"/>
              </a:ext>
            </a:extLst>
          </p:cNvPr>
          <p:cNvSpPr/>
          <p:nvPr/>
        </p:nvSpPr>
        <p:spPr>
          <a:xfrm>
            <a:off x="842264" y="2690550"/>
            <a:ext cx="720001"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ea typeface="+mn-ea"/>
              <a:cs typeface="+mn-cs"/>
            </a:endParaRPr>
          </a:p>
        </p:txBody>
      </p:sp>
      <p:sp>
        <p:nvSpPr>
          <p:cNvPr id="12" name="TextBox 25">
            <a:extLst>
              <a:ext uri="{FF2B5EF4-FFF2-40B4-BE49-F238E27FC236}">
                <a16:creationId xmlns:a16="http://schemas.microsoft.com/office/drawing/2014/main" id="{036A735C-174E-D945-97E5-868947112C8B}"/>
              </a:ext>
            </a:extLst>
          </p:cNvPr>
          <p:cNvSpPr txBox="1"/>
          <p:nvPr/>
        </p:nvSpPr>
        <p:spPr>
          <a:xfrm>
            <a:off x="788264" y="3411659"/>
            <a:ext cx="828001" cy="2923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ea typeface="+mn-ea"/>
                <a:cs typeface="+mn-cs"/>
              </a:rPr>
              <a:t>Taloudellinen ympäristö</a:t>
            </a:r>
          </a:p>
        </p:txBody>
      </p:sp>
      <p:pic>
        <p:nvPicPr>
          <p:cNvPr id="13" name="Money 4">
            <a:extLst>
              <a:ext uri="{FF2B5EF4-FFF2-40B4-BE49-F238E27FC236}">
                <a16:creationId xmlns:a16="http://schemas.microsoft.com/office/drawing/2014/main" id="{F15FC9F4-50C8-B025-0467-FC3CA4C4D704}"/>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6706" y="2812118"/>
            <a:ext cx="391116" cy="496417"/>
          </a:xfrm>
          <a:prstGeom prst="rect">
            <a:avLst/>
          </a:prstGeom>
        </p:spPr>
      </p:pic>
      <p:sp>
        <p:nvSpPr>
          <p:cNvPr id="14" name="Oval 20">
            <a:extLst>
              <a:ext uri="{FF2B5EF4-FFF2-40B4-BE49-F238E27FC236}">
                <a16:creationId xmlns:a16="http://schemas.microsoft.com/office/drawing/2014/main" id="{9FA7A715-9A61-07F8-2BAB-93C8B094B449}"/>
              </a:ext>
            </a:extLst>
          </p:cNvPr>
          <p:cNvSpPr/>
          <p:nvPr/>
        </p:nvSpPr>
        <p:spPr>
          <a:xfrm>
            <a:off x="842264" y="5141661"/>
            <a:ext cx="720001"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ea typeface="+mn-ea"/>
              <a:cs typeface="+mn-cs"/>
            </a:endParaRPr>
          </a:p>
        </p:txBody>
      </p:sp>
      <p:sp>
        <p:nvSpPr>
          <p:cNvPr id="15" name="TextBox 27">
            <a:extLst>
              <a:ext uri="{FF2B5EF4-FFF2-40B4-BE49-F238E27FC236}">
                <a16:creationId xmlns:a16="http://schemas.microsoft.com/office/drawing/2014/main" id="{B92DDDA8-D53F-FCDF-0350-F84DFB5A137C}"/>
              </a:ext>
            </a:extLst>
          </p:cNvPr>
          <p:cNvSpPr txBox="1"/>
          <p:nvPr/>
        </p:nvSpPr>
        <p:spPr>
          <a:xfrm>
            <a:off x="788264" y="5861661"/>
            <a:ext cx="828001" cy="2923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ea typeface="+mn-ea"/>
                <a:cs typeface="+mn-cs"/>
              </a:rPr>
              <a:t>Teknologinen ympäristö</a:t>
            </a:r>
          </a:p>
        </p:txBody>
      </p:sp>
      <p:pic>
        <p:nvPicPr>
          <p:cNvPr id="16" name="Process 2">
            <a:extLst>
              <a:ext uri="{FF2B5EF4-FFF2-40B4-BE49-F238E27FC236}">
                <a16:creationId xmlns:a16="http://schemas.microsoft.com/office/drawing/2014/main" id="{4ADE47D8-5456-795A-37AD-E44D359B1F6E}"/>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3283" y="5251855"/>
            <a:ext cx="504001" cy="504000"/>
          </a:xfrm>
          <a:prstGeom prst="rect">
            <a:avLst/>
          </a:prstGeom>
        </p:spPr>
      </p:pic>
      <p:sp>
        <p:nvSpPr>
          <p:cNvPr id="17" name="Oval 19">
            <a:extLst>
              <a:ext uri="{FF2B5EF4-FFF2-40B4-BE49-F238E27FC236}">
                <a16:creationId xmlns:a16="http://schemas.microsoft.com/office/drawing/2014/main" id="{3F3E93E0-9772-9202-D213-D1C825F41B82}"/>
              </a:ext>
            </a:extLst>
          </p:cNvPr>
          <p:cNvSpPr/>
          <p:nvPr/>
        </p:nvSpPr>
        <p:spPr>
          <a:xfrm>
            <a:off x="842264" y="3886179"/>
            <a:ext cx="720001"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5000"/>
              </a:lnSpc>
              <a:spcBef>
                <a:spcPts val="60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ea typeface="+mn-ea"/>
              <a:cs typeface="+mn-cs"/>
            </a:endParaRPr>
          </a:p>
        </p:txBody>
      </p:sp>
      <p:sp>
        <p:nvSpPr>
          <p:cNvPr id="18" name="TextBox 26">
            <a:extLst>
              <a:ext uri="{FF2B5EF4-FFF2-40B4-BE49-F238E27FC236}">
                <a16:creationId xmlns:a16="http://schemas.microsoft.com/office/drawing/2014/main" id="{E2ED62FE-4457-6DAD-7480-6435A37D879F}"/>
              </a:ext>
            </a:extLst>
          </p:cNvPr>
          <p:cNvSpPr txBox="1"/>
          <p:nvPr/>
        </p:nvSpPr>
        <p:spPr>
          <a:xfrm>
            <a:off x="788264" y="4602576"/>
            <a:ext cx="828001" cy="2923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60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ea typeface="+mn-ea"/>
                <a:cs typeface="+mn-cs"/>
              </a:rPr>
              <a:t>Sosiaalinen ympäristö</a:t>
            </a:r>
          </a:p>
        </p:txBody>
      </p:sp>
      <p:pic>
        <p:nvPicPr>
          <p:cNvPr id="19" name="Person 5">
            <a:extLst>
              <a:ext uri="{FF2B5EF4-FFF2-40B4-BE49-F238E27FC236}">
                <a16:creationId xmlns:a16="http://schemas.microsoft.com/office/drawing/2014/main" id="{D3D34CA2-C084-77AF-FE83-71997CBACD55}"/>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3494" y="4012179"/>
            <a:ext cx="453819" cy="468000"/>
          </a:xfrm>
          <a:prstGeom prst="rect">
            <a:avLst/>
          </a:prstGeom>
        </p:spPr>
      </p:pic>
      <p:sp>
        <p:nvSpPr>
          <p:cNvPr id="20" name="TextBox 45">
            <a:extLst>
              <a:ext uri="{FF2B5EF4-FFF2-40B4-BE49-F238E27FC236}">
                <a16:creationId xmlns:a16="http://schemas.microsoft.com/office/drawing/2014/main" id="{6982DCB8-9D9B-C346-37A8-7C5BBD99652C}"/>
              </a:ext>
            </a:extLst>
          </p:cNvPr>
          <p:cNvSpPr txBox="1"/>
          <p:nvPr/>
        </p:nvSpPr>
        <p:spPr>
          <a:xfrm>
            <a:off x="1759698" y="2690554"/>
            <a:ext cx="3966926" cy="1012387"/>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ea typeface="+mn-ea"/>
                <a:cs typeface="+mn-cs"/>
              </a:rPr>
              <a:t>Teollinen tuotanto on vahvaa ja investointiympäristö suotuisa myös vientiteollisuudelle. Geopoliittisen epävarmuuden johdosta energiainfrastruktuuriin kohdistuvat investoinnit sekä päästöttömään energiaan ja erityisesti sähköön perustuvien jalosteiden vienti on entistä tärkeämpää.</a:t>
            </a:r>
          </a:p>
        </p:txBody>
      </p:sp>
      <p:sp>
        <p:nvSpPr>
          <p:cNvPr id="21" name="TextBox 46">
            <a:extLst>
              <a:ext uri="{FF2B5EF4-FFF2-40B4-BE49-F238E27FC236}">
                <a16:creationId xmlns:a16="http://schemas.microsoft.com/office/drawing/2014/main" id="{C0D2136F-7198-8739-7EDA-738DB035B0C9}"/>
              </a:ext>
            </a:extLst>
          </p:cNvPr>
          <p:cNvSpPr txBox="1"/>
          <p:nvPr/>
        </p:nvSpPr>
        <p:spPr>
          <a:xfrm>
            <a:off x="1745900" y="3914855"/>
            <a:ext cx="3966926" cy="1012387"/>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ea typeface="+mn-ea"/>
                <a:cs typeface="+mn-cs"/>
              </a:rPr>
              <a:t>Verkkojen vahvistamiselle, hiilineutraalille teolliselle tuotannolle ja energiainvestoinneille on yhteiskunnallinen hyväksyntä. Hiilineutraalisuus on vahvasti tunnustettu yhteiskunnallinen tavoite. Energiaverkkojen asiakkaalla on aktiivinen rooli paitsi kuluttajana, niin halutessaan myös tuottajana, varastoijana ja energiajärjestelmän jouston tarjoajana. Kehittyvä energiajärjestelmä kohtelee kaikkia tasavertaisesti ja oikeudenmukaisesti.</a:t>
            </a:r>
          </a:p>
        </p:txBody>
      </p:sp>
      <p:sp>
        <p:nvSpPr>
          <p:cNvPr id="22" name="TextBox 47">
            <a:extLst>
              <a:ext uri="{FF2B5EF4-FFF2-40B4-BE49-F238E27FC236}">
                <a16:creationId xmlns:a16="http://schemas.microsoft.com/office/drawing/2014/main" id="{C78E0675-D844-275D-E5C2-FC4718A9FF53}"/>
              </a:ext>
            </a:extLst>
          </p:cNvPr>
          <p:cNvSpPr txBox="1"/>
          <p:nvPr/>
        </p:nvSpPr>
        <p:spPr>
          <a:xfrm>
            <a:off x="1745900" y="5141661"/>
            <a:ext cx="3966926" cy="1012387"/>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ea typeface="+mn-ea"/>
                <a:cs typeface="+mn-cs"/>
              </a:rPr>
              <a:t>Verkkoja kehitetään yhteissuunnittelun kautta tasapainoisesti ja kustannustehokkaasti. Verkkojen välillä on huomioitu mahdollisuudet sektori-integraatiolle, joka tehostaa energiajärjestelmän toimintaa ja laskee energian hintaa. Jouston ja integroinnin mahdollistavat teknologiat ja markkina-alustat kehittyvät vahvasti.</a:t>
            </a:r>
          </a:p>
        </p:txBody>
      </p:sp>
      <p:sp>
        <p:nvSpPr>
          <p:cNvPr id="24" name="TextBox 55">
            <a:extLst>
              <a:ext uri="{FF2B5EF4-FFF2-40B4-BE49-F238E27FC236}">
                <a16:creationId xmlns:a16="http://schemas.microsoft.com/office/drawing/2014/main" id="{13D13AEE-693D-8167-1293-F5A7F1308880}"/>
              </a:ext>
            </a:extLst>
          </p:cNvPr>
          <p:cNvSpPr txBox="1"/>
          <p:nvPr/>
        </p:nvSpPr>
        <p:spPr>
          <a:xfrm>
            <a:off x="8173687" y="1463748"/>
            <a:ext cx="3450515" cy="1258622"/>
          </a:xfrm>
          <a:prstGeom prst="rect">
            <a:avLst/>
          </a:prstGeom>
          <a:noFill/>
          <a:extLst>
            <a:ext uri="{909E8E84-426E-40DD-AFC4-6F175D3DCCD1}">
              <a14:hiddenFill xmlns:a14="http://schemas.microsoft.com/office/drawing/2010/main">
                <a:solidFill>
                  <a:schemeClr val="accent1"/>
                </a:solidFill>
              </a14:hiddenFill>
            </a:ext>
          </a:extLst>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ea typeface="+mn-ea"/>
                <a:cs typeface="+mn-cs"/>
              </a:rPr>
              <a:t>Verkko on toimitus- ja säävarma. Huipputehon suhteellinen tarve laskee, kun hyödynnetään verkkojen välisiä joustoja. Sähkön siirtoyhteydet naapurimaihin, kuten myös sisäiset pohjois-etelä -yhteydet ovat vahvat ja uudelle puhtaalle sähköntuotannolle on rakennettu vahvat verkkoliitynnät. Sähkön kantaverkko on laajentunut nykytilanteesta merkittävästi. Paikalliset sähköverkot on olennaisin osin maakaapeloitu ja ne mahdollistavat lisääntyvän sähkönkäytön ja hajautetun sähköntuotannon.</a:t>
            </a:r>
          </a:p>
        </p:txBody>
      </p:sp>
      <p:sp>
        <p:nvSpPr>
          <p:cNvPr id="25" name="TextBox 56">
            <a:extLst>
              <a:ext uri="{FF2B5EF4-FFF2-40B4-BE49-F238E27FC236}">
                <a16:creationId xmlns:a16="http://schemas.microsoft.com/office/drawing/2014/main" id="{FD33A8A8-3AEB-F6DE-80E6-81A14A3B4FA4}"/>
              </a:ext>
            </a:extLst>
          </p:cNvPr>
          <p:cNvSpPr txBox="1"/>
          <p:nvPr/>
        </p:nvSpPr>
        <p:spPr>
          <a:xfrm>
            <a:off x="8173687" y="3141155"/>
            <a:ext cx="3450515" cy="1148111"/>
          </a:xfrm>
          <a:prstGeom prst="rect">
            <a:avLst/>
          </a:prstGeom>
          <a:noFill/>
          <a:extLst>
            <a:ext uri="{909E8E84-426E-40DD-AFC4-6F175D3DCCD1}">
              <a14:hiddenFill xmlns:a14="http://schemas.microsoft.com/office/drawing/2010/main">
                <a:solidFill>
                  <a:schemeClr val="accent1"/>
                </a:solidFill>
              </a14:hiddenFill>
            </a:ext>
          </a:extLst>
        </p:spPr>
        <p:txBody>
          <a:bodyPr wrap="square" lIns="0" tIns="0" rIns="0" bIns="0" anchor="t" anchorCtr="0">
            <a:noAutofit/>
          </a:bodyPr>
          <a:lstStyle>
            <a:defPPr>
              <a:defRPr lang="de-DE"/>
            </a:defPPr>
            <a:lvl1pPr>
              <a:defRPr sz="900" b="0">
                <a:solidFill>
                  <a:schemeClr val="dk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ea typeface="+mn-ea"/>
                <a:cs typeface="+mn-cs"/>
              </a:rPr>
              <a:t>Kaukolämpöverkon ylläpitoa ja maltillista kasvua tukee sekä integraatio muihin verkkoihin että rooli jouston tarjoajana. Uudet teknologiat, kuten kaksisuuntainen kaukolämpö ja hukkalämpöjen hyödyntäminen lisäävät kaukolämmön tarjontaa. Keskitetty järjestelmä koetaan kestäväksi, kustannustehokkaaksi ja helpoksi ratkaisuksi.</a:t>
            </a:r>
          </a:p>
        </p:txBody>
      </p:sp>
      <p:sp>
        <p:nvSpPr>
          <p:cNvPr id="26" name="TextBox 57">
            <a:extLst>
              <a:ext uri="{FF2B5EF4-FFF2-40B4-BE49-F238E27FC236}">
                <a16:creationId xmlns:a16="http://schemas.microsoft.com/office/drawing/2014/main" id="{47EDE90C-3000-4071-648D-F93A4D8D8408}"/>
              </a:ext>
            </a:extLst>
          </p:cNvPr>
          <p:cNvSpPr txBox="1"/>
          <p:nvPr/>
        </p:nvSpPr>
        <p:spPr>
          <a:xfrm>
            <a:off x="8173688" y="4710233"/>
            <a:ext cx="2782258" cy="1324686"/>
          </a:xfrm>
          <a:prstGeom prst="rect">
            <a:avLst/>
          </a:prstGeom>
          <a:noFill/>
          <a:extLst>
            <a:ext uri="{909E8E84-426E-40DD-AFC4-6F175D3DCCD1}">
              <a14:hiddenFill xmlns:a14="http://schemas.microsoft.com/office/drawing/2010/main">
                <a:solidFill>
                  <a:schemeClr val="accent1"/>
                </a:solidFill>
              </a14:hiddenFill>
            </a:ext>
          </a:extLst>
        </p:spPr>
        <p:txBody>
          <a:bodyPr wrap="square" lIns="0" tIns="0" rIns="0" bIns="0" anchor="t" anchorCtr="0">
            <a:noAutofit/>
          </a:bodyPr>
          <a:lstStyle>
            <a:defPPr>
              <a:defRPr lang="de-DE"/>
            </a:defPPr>
            <a:lvl1pPr>
              <a:defRPr sz="900" b="0">
                <a:solidFill>
                  <a:schemeClr val="dk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ea typeface="+mn-ea"/>
                <a:cs typeface="+mn-cs"/>
              </a:rPr>
              <a:t>Nykyinen kaasuverkko säilyy maakaasun ja uusiutuvien kaasujen käytössä. Tuleva </a:t>
            </a:r>
            <a:r>
              <a:rPr kumimoji="0" lang="fi-FI" sz="1000" b="0" i="0" u="none" strike="noStrike" kern="1200" cap="none" spc="0" normalizeH="0" baseline="0" noProof="0" err="1">
                <a:ln>
                  <a:noFill/>
                </a:ln>
                <a:solidFill>
                  <a:srgbClr val="000000"/>
                </a:solidFill>
                <a:effectLst/>
                <a:uLnTx/>
                <a:uFillTx/>
                <a:ea typeface="+mn-ea"/>
                <a:cs typeface="+mn-cs"/>
              </a:rPr>
              <a:t>vetyinfrastruktuuri</a:t>
            </a:r>
            <a:r>
              <a:rPr kumimoji="0" lang="fi-FI" sz="1000" b="0" i="0" u="none" strike="noStrike" kern="1200" cap="none" spc="0" normalizeH="0" baseline="0" noProof="0">
                <a:ln>
                  <a:noFill/>
                </a:ln>
                <a:solidFill>
                  <a:srgbClr val="000000"/>
                </a:solidFill>
                <a:effectLst/>
                <a:uLnTx/>
                <a:uFillTx/>
                <a:ea typeface="+mn-ea"/>
                <a:cs typeface="+mn-cs"/>
              </a:rPr>
              <a:t> mahdollistaa vetytalouden kasvun ja edistää tehokasta energian siirtoa, varastointia ja uusiutuvan tuotannon tasapainottamista. Vetyverkkoa rakennetaan sekä Pohjois-Ruotsin ja Suomen että Pohjois- ja Etelä-Suomen välille. Lisäksi mahdollistetaan integroituminen kehittyvään eurooppalaiseen vetymarkkinaan. Suomessa on koko maan kattava biokaasujakeluasemien verkosto ja vedyn jakeluasemia.</a:t>
            </a:r>
          </a:p>
        </p:txBody>
      </p:sp>
      <p:sp>
        <p:nvSpPr>
          <p:cNvPr id="27" name="TextBox 91">
            <a:extLst>
              <a:ext uri="{FF2B5EF4-FFF2-40B4-BE49-F238E27FC236}">
                <a16:creationId xmlns:a16="http://schemas.microsoft.com/office/drawing/2014/main" id="{F4763BAA-4279-08D2-D8CD-71147728598B}"/>
              </a:ext>
            </a:extLst>
          </p:cNvPr>
          <p:cNvSpPr txBox="1"/>
          <p:nvPr/>
        </p:nvSpPr>
        <p:spPr>
          <a:xfrm>
            <a:off x="1756967" y="1463748"/>
            <a:ext cx="3969293" cy="1007537"/>
          </a:xfrm>
          <a:prstGeom prst="rect">
            <a:avLst/>
          </a:prstGeom>
          <a:noFill/>
        </p:spPr>
        <p:txBody>
          <a:bodyPr wrap="square" lIns="0" tIns="0" rIns="0" bIns="0" anchor="t" anchorCtr="0">
            <a:noAutofit/>
          </a:bodyPr>
          <a:lstStyle>
            <a:defPPr>
              <a:defRPr lang="de-DE"/>
            </a:defPPr>
            <a:lvl1pPr>
              <a:defRPr sz="900"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ea typeface="+mn-ea"/>
                <a:cs typeface="+mn-cs"/>
              </a:rPr>
              <a:t>Päätöksenteko on pitkäjänteistä ja verkkoja kehitetään kunnianhimoisesti vastaamaan yhteiskunnan sähköistymistä, niiden yhteistoimintaa korostaen. Poliittinen ohjaus mahdollistaa joustavuuden </a:t>
            </a:r>
            <a:r>
              <a:rPr kumimoji="0" lang="fi-FI" sz="1000" b="0" i="0" u="none" strike="noStrike" kern="1200" cap="none" spc="0" normalizeH="0" baseline="0" noProof="0">
                <a:ln>
                  <a:noFill/>
                </a:ln>
                <a:solidFill>
                  <a:srgbClr val="000000"/>
                </a:solidFill>
                <a:effectLst/>
                <a:uLnTx/>
                <a:uFillTx/>
                <a:ea typeface="+mn-ea"/>
                <a:cs typeface="+mn-cs"/>
              </a:rPr>
              <a:t>ja energiajärjestelmän </a:t>
            </a:r>
            <a:r>
              <a:rPr kumimoji="0" lang="fi-FI" sz="1000" b="0" i="0" u="none" strike="noStrike" kern="1200" cap="none" spc="0" normalizeH="0" baseline="0" noProof="0" dirty="0">
                <a:ln>
                  <a:noFill/>
                </a:ln>
                <a:solidFill>
                  <a:srgbClr val="000000"/>
                </a:solidFill>
                <a:effectLst/>
                <a:uLnTx/>
                <a:uFillTx/>
                <a:ea typeface="+mn-ea"/>
                <a:cs typeface="+mn-cs"/>
              </a:rPr>
              <a:t>integroinnin. Verkkojen </a:t>
            </a:r>
            <a:r>
              <a:rPr kumimoji="0" lang="fi-FI" sz="1000" b="0" i="0" u="none" strike="noStrike" kern="1200" cap="none" spc="0" normalizeH="0" baseline="0" noProof="0" dirty="0" err="1">
                <a:ln>
                  <a:noFill/>
                </a:ln>
                <a:solidFill>
                  <a:srgbClr val="000000"/>
                </a:solidFill>
                <a:effectLst/>
                <a:uLnTx/>
                <a:uFillTx/>
                <a:ea typeface="+mn-ea"/>
                <a:cs typeface="+mn-cs"/>
              </a:rPr>
              <a:t>luvittamista</a:t>
            </a:r>
            <a:r>
              <a:rPr kumimoji="0" lang="fi-FI" sz="1000" b="0" i="0" u="none" strike="noStrike" kern="1200" cap="none" spc="0" normalizeH="0" baseline="0" noProof="0" dirty="0">
                <a:ln>
                  <a:noFill/>
                </a:ln>
                <a:solidFill>
                  <a:srgbClr val="000000"/>
                </a:solidFill>
                <a:effectLst/>
                <a:uLnTx/>
                <a:uFillTx/>
                <a:ea typeface="+mn-ea"/>
                <a:cs typeface="+mn-cs"/>
              </a:rPr>
              <a:t> on sujuvoitettu ja resurssit varmistettu. Verotus tukee energiamuotojen välisiä muunnoksia ja varastointia. Energiaomavaraisuutta, huoltovarmuutta sekä energiajärjestelmän </a:t>
            </a:r>
            <a:r>
              <a:rPr kumimoji="0" lang="fi-FI" sz="1000" b="0" i="0" u="none" strike="noStrike" kern="1200" cap="none" spc="0" normalizeH="0" baseline="0" noProof="0" dirty="0" err="1">
                <a:ln>
                  <a:noFill/>
                </a:ln>
                <a:solidFill>
                  <a:srgbClr val="000000"/>
                </a:solidFill>
                <a:effectLst/>
                <a:uLnTx/>
                <a:uFillTx/>
                <a:ea typeface="+mn-ea"/>
                <a:cs typeface="+mn-cs"/>
              </a:rPr>
              <a:t>resilienssiä</a:t>
            </a:r>
            <a:r>
              <a:rPr kumimoji="0" lang="fi-FI" sz="1000" b="0" i="0" u="none" strike="noStrike" kern="1200" cap="none" spc="0" normalizeH="0" baseline="0" noProof="0" dirty="0">
                <a:ln>
                  <a:noFill/>
                </a:ln>
                <a:solidFill>
                  <a:srgbClr val="000000"/>
                </a:solidFill>
                <a:effectLst/>
                <a:uLnTx/>
                <a:uFillTx/>
                <a:ea typeface="+mn-ea"/>
                <a:cs typeface="+mn-cs"/>
              </a:rPr>
              <a:t> kehitetään.</a:t>
            </a:r>
          </a:p>
        </p:txBody>
      </p:sp>
      <p:pic>
        <p:nvPicPr>
          <p:cNvPr id="30" name="Kuva 29">
            <a:extLst>
              <a:ext uri="{FF2B5EF4-FFF2-40B4-BE49-F238E27FC236}">
                <a16:creationId xmlns:a16="http://schemas.microsoft.com/office/drawing/2014/main" id="{989344D3-397C-0CFC-A6EF-928E6DC3077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42086" y="3431598"/>
            <a:ext cx="1010396" cy="1010396"/>
          </a:xfrm>
          <a:prstGeom prst="rect">
            <a:avLst/>
          </a:prstGeom>
        </p:spPr>
      </p:pic>
      <p:pic>
        <p:nvPicPr>
          <p:cNvPr id="31" name="Kuva 30">
            <a:extLst>
              <a:ext uri="{FF2B5EF4-FFF2-40B4-BE49-F238E27FC236}">
                <a16:creationId xmlns:a16="http://schemas.microsoft.com/office/drawing/2014/main" id="{A66C1C97-B7FC-485F-6C2B-65C2A5A06CC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42086" y="4961104"/>
            <a:ext cx="1010396" cy="1010396"/>
          </a:xfrm>
          <a:prstGeom prst="rect">
            <a:avLst/>
          </a:prstGeom>
        </p:spPr>
      </p:pic>
      <p:pic>
        <p:nvPicPr>
          <p:cNvPr id="32" name="Kuva 31">
            <a:extLst>
              <a:ext uri="{FF2B5EF4-FFF2-40B4-BE49-F238E27FC236}">
                <a16:creationId xmlns:a16="http://schemas.microsoft.com/office/drawing/2014/main" id="{668298FE-CEC2-FCA5-4C11-1810CDC6EC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742086" y="1737797"/>
            <a:ext cx="1010396" cy="1010396"/>
          </a:xfrm>
          <a:prstGeom prst="rect">
            <a:avLst/>
          </a:prstGeom>
        </p:spPr>
      </p:pic>
      <p:sp>
        <p:nvSpPr>
          <p:cNvPr id="33" name="Tekstiruutu 32">
            <a:extLst>
              <a:ext uri="{FF2B5EF4-FFF2-40B4-BE49-F238E27FC236}">
                <a16:creationId xmlns:a16="http://schemas.microsoft.com/office/drawing/2014/main" id="{97CB25DD-D470-5965-170F-2B8A60C017D9}"/>
              </a:ext>
            </a:extLst>
          </p:cNvPr>
          <p:cNvSpPr txBox="1"/>
          <p:nvPr/>
        </p:nvSpPr>
        <p:spPr>
          <a:xfrm>
            <a:off x="6526915" y="1618423"/>
            <a:ext cx="1455296" cy="1462087"/>
          </a:xfrm>
          <a:prstGeom prst="rect">
            <a:avLst/>
          </a:prstGeom>
          <a:noFill/>
        </p:spPr>
        <p:txBody>
          <a:bodyPr wrap="square" rtlCol="0">
            <a:prstTxWarp prst="textArchUp">
              <a:avLst/>
            </a:prstTxWarp>
            <a:noAutofit/>
          </a:bodyPr>
          <a:lstStyle/>
          <a:p>
            <a:pPr algn="ctr"/>
            <a:r>
              <a:rPr lang="fi-FI" sz="1400" b="1" spc="220"/>
              <a:t>SÄHKÖ</a:t>
            </a:r>
          </a:p>
        </p:txBody>
      </p:sp>
      <p:sp>
        <p:nvSpPr>
          <p:cNvPr id="34" name="Tekstiruutu 33">
            <a:extLst>
              <a:ext uri="{FF2B5EF4-FFF2-40B4-BE49-F238E27FC236}">
                <a16:creationId xmlns:a16="http://schemas.microsoft.com/office/drawing/2014/main" id="{5E1E92D8-5DF8-7014-C12C-6FBEE586854E}"/>
              </a:ext>
            </a:extLst>
          </p:cNvPr>
          <p:cNvSpPr txBox="1"/>
          <p:nvPr/>
        </p:nvSpPr>
        <p:spPr>
          <a:xfrm>
            <a:off x="6497456" y="3308535"/>
            <a:ext cx="1455296" cy="1462087"/>
          </a:xfrm>
          <a:prstGeom prst="rect">
            <a:avLst/>
          </a:prstGeom>
          <a:noFill/>
        </p:spPr>
        <p:txBody>
          <a:bodyPr wrap="square" rtlCol="0">
            <a:prstTxWarp prst="textArchUp">
              <a:avLst/>
            </a:prstTxWarp>
            <a:noAutofit/>
          </a:bodyPr>
          <a:lstStyle/>
          <a:p>
            <a:pPr algn="ctr"/>
            <a:r>
              <a:rPr lang="fi-FI" sz="1400" b="1" spc="220"/>
              <a:t>KAUKOLÄMPÖ</a:t>
            </a:r>
          </a:p>
        </p:txBody>
      </p:sp>
      <p:sp>
        <p:nvSpPr>
          <p:cNvPr id="35" name="Tekstiruutu 34">
            <a:extLst>
              <a:ext uri="{FF2B5EF4-FFF2-40B4-BE49-F238E27FC236}">
                <a16:creationId xmlns:a16="http://schemas.microsoft.com/office/drawing/2014/main" id="{698A94B1-AAA5-86CD-B26E-F8671CA656B7}"/>
              </a:ext>
            </a:extLst>
          </p:cNvPr>
          <p:cNvSpPr txBox="1"/>
          <p:nvPr/>
        </p:nvSpPr>
        <p:spPr>
          <a:xfrm>
            <a:off x="6539439" y="4853447"/>
            <a:ext cx="1455296" cy="1462087"/>
          </a:xfrm>
          <a:prstGeom prst="rect">
            <a:avLst/>
          </a:prstGeom>
          <a:noFill/>
        </p:spPr>
        <p:txBody>
          <a:bodyPr wrap="square" rtlCol="0">
            <a:prstTxWarp prst="textArchUp">
              <a:avLst/>
            </a:prstTxWarp>
            <a:noAutofit/>
          </a:bodyPr>
          <a:lstStyle/>
          <a:p>
            <a:pPr algn="ctr"/>
            <a:r>
              <a:rPr lang="fi-FI" sz="1400" b="1" spc="220"/>
              <a:t>KAASU</a:t>
            </a:r>
          </a:p>
        </p:txBody>
      </p:sp>
      <p:sp>
        <p:nvSpPr>
          <p:cNvPr id="7" name="Tekstiruutu 6">
            <a:extLst>
              <a:ext uri="{FF2B5EF4-FFF2-40B4-BE49-F238E27FC236}">
                <a16:creationId xmlns:a16="http://schemas.microsoft.com/office/drawing/2014/main" id="{2662E506-9D51-39F3-FCEF-30C2E1113D63}"/>
              </a:ext>
            </a:extLst>
          </p:cNvPr>
          <p:cNvSpPr txBox="1"/>
          <p:nvPr/>
        </p:nvSpPr>
        <p:spPr>
          <a:xfrm>
            <a:off x="6604200" y="6557959"/>
            <a:ext cx="6094800" cy="246221"/>
          </a:xfrm>
          <a:prstGeom prst="rect">
            <a:avLst/>
          </a:prstGeom>
          <a:noFill/>
        </p:spPr>
        <p:txBody>
          <a:bodyPr wrap="square">
            <a:spAutoFit/>
          </a:bodyPr>
          <a:lstStyle/>
          <a:p>
            <a:r>
              <a:rPr lang="fi-FI" sz="1000" b="0" i="0" u="none" strike="noStrike">
                <a:solidFill>
                  <a:srgbClr val="000000"/>
                </a:solidFill>
                <a:effectLst/>
                <a:latin typeface="Calibri" panose="020F0502020204030204" pitchFamily="34" charset="0"/>
              </a:rPr>
              <a:t>Koko aineisto ja taustaselvitys löytyvät osoitteesta </a:t>
            </a:r>
            <a:r>
              <a:rPr lang="fi-FI" sz="1000" b="0" i="0" u="sng">
                <a:solidFill>
                  <a:srgbClr val="0000FF"/>
                </a:solidFill>
                <a:effectLst/>
                <a:latin typeface="Calibri" panose="020F0502020204030204" pitchFamily="34" charset="0"/>
                <a:hlinkClick r:id="rId20"/>
              </a:rPr>
              <a:t>energia.fi/energiaverkot2035</a:t>
            </a:r>
            <a:r>
              <a:rPr lang="fi-FI" sz="1000" b="0" i="0" u="none" strike="noStrike">
                <a:solidFill>
                  <a:srgbClr val="000000"/>
                </a:solidFill>
                <a:effectLst/>
                <a:latin typeface="Calibri" panose="020F0502020204030204" pitchFamily="34" charset="0"/>
              </a:rPr>
              <a:t> </a:t>
            </a:r>
            <a:endParaRPr lang="fi-FI" sz="1000"/>
          </a:p>
        </p:txBody>
      </p:sp>
      <p:sp>
        <p:nvSpPr>
          <p:cNvPr id="4" name="Dian numeron paikkamerkki 5">
            <a:extLst>
              <a:ext uri="{FF2B5EF4-FFF2-40B4-BE49-F238E27FC236}">
                <a16:creationId xmlns:a16="http://schemas.microsoft.com/office/drawing/2014/main" id="{9E2A2E18-C780-A1A7-016A-F435F6CF7DDE}"/>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10</a:t>
            </a:fld>
            <a:endParaRPr lang="en-US" sz="900" b="1">
              <a:solidFill>
                <a:schemeClr val="bg1"/>
              </a:solidFill>
              <a:latin typeface="+mj-lt"/>
            </a:endParaRPr>
          </a:p>
        </p:txBody>
      </p:sp>
      <p:pic>
        <p:nvPicPr>
          <p:cNvPr id="5" name="Kuva 4">
            <a:extLst>
              <a:ext uri="{FF2B5EF4-FFF2-40B4-BE49-F238E27FC236}">
                <a16:creationId xmlns:a16="http://schemas.microsoft.com/office/drawing/2014/main" id="{490C6DFD-3546-A04F-2910-FD169CF15D1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276446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938469CA-2F20-BCD0-9B9A-8BD2EAE007E7}"/>
              </a:ext>
            </a:extLst>
          </p:cNvPr>
          <p:cNvPicPr>
            <a:picLocks noChangeAspect="1"/>
          </p:cNvPicPr>
          <p:nvPr/>
        </p:nvPicPr>
        <p:blipFill>
          <a:blip r:embed="rId3">
            <a:extLst>
              <a:ext uri="{96DAC541-7B7A-43D3-8B79-37D633B846F1}">
                <asvg:svgBlip xmlns:asvg="http://schemas.microsoft.com/office/drawing/2016/SVG/main" r:embed="rId4"/>
              </a:ext>
            </a:extLst>
          </a:blip>
          <a:srcRect t="3666" b="3666"/>
          <a:stretch/>
        </p:blipFill>
        <p:spPr>
          <a:xfrm>
            <a:off x="0" y="5243979"/>
            <a:ext cx="12192000" cy="1614022"/>
          </a:xfrm>
          <a:prstGeom prst="rect">
            <a:avLst/>
          </a:prstGeom>
        </p:spPr>
      </p:pic>
      <p:sp>
        <p:nvSpPr>
          <p:cNvPr id="5" name="Ellipsi 4">
            <a:extLst>
              <a:ext uri="{FF2B5EF4-FFF2-40B4-BE49-F238E27FC236}">
                <a16:creationId xmlns:a16="http://schemas.microsoft.com/office/drawing/2014/main" id="{DC8C7E8A-F370-6594-5434-FF2DBE4982F8}"/>
              </a:ext>
            </a:extLst>
          </p:cNvPr>
          <p:cNvSpPr/>
          <p:nvPr/>
        </p:nvSpPr>
        <p:spPr>
          <a:xfrm>
            <a:off x="10963275" y="5741046"/>
            <a:ext cx="991941" cy="101271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E2C87DA6-A339-F35C-5CC3-B1458DBF4CBB}"/>
              </a:ext>
            </a:extLst>
          </p:cNvPr>
          <p:cNvSpPr/>
          <p:nvPr/>
        </p:nvSpPr>
        <p:spPr>
          <a:xfrm>
            <a:off x="8004874" y="3429000"/>
            <a:ext cx="3385216" cy="1471511"/>
          </a:xfrm>
          <a:prstGeom prst="rect">
            <a:avLst/>
          </a:prstGeom>
          <a:solidFill>
            <a:schemeClr val="bg1">
              <a:alpha val="32000"/>
            </a:schemeClr>
          </a:solidFill>
          <a:ln w="6350">
            <a:solidFill>
              <a:schemeClr val="accent1">
                <a:lumMod val="40000"/>
                <a:lumOff val="60000"/>
              </a:schemeClr>
            </a:solidFill>
          </a:ln>
        </p:spPr>
        <p:txBody>
          <a:bodyPr wrap="square" lIns="180000" tIns="180000" rIns="180000" bIns="180000">
            <a:spAutoFit/>
          </a:bodyPr>
          <a:lstStyle/>
          <a:p>
            <a:pPr algn="ctr"/>
            <a:r>
              <a:rPr lang="fi-FI">
                <a:solidFill>
                  <a:schemeClr val="accent1">
                    <a:lumMod val="75000"/>
                  </a:schemeClr>
                </a:solidFill>
              </a:rPr>
              <a:t>Vahvat verkot ovat perusta kilpailukyiselle ja vakaalle yhteiskunnalle sekä tehokkaille energiamarkkinoille.</a:t>
            </a:r>
          </a:p>
        </p:txBody>
      </p:sp>
      <p:sp>
        <p:nvSpPr>
          <p:cNvPr id="9" name="Suorakulmio 8">
            <a:extLst>
              <a:ext uri="{FF2B5EF4-FFF2-40B4-BE49-F238E27FC236}">
                <a16:creationId xmlns:a16="http://schemas.microsoft.com/office/drawing/2014/main" id="{B81FEE48-B8AA-41C8-599F-0CF7247649D3}"/>
              </a:ext>
            </a:extLst>
          </p:cNvPr>
          <p:cNvSpPr/>
          <p:nvPr/>
        </p:nvSpPr>
        <p:spPr>
          <a:xfrm>
            <a:off x="695324" y="3429000"/>
            <a:ext cx="3163753" cy="1471511"/>
          </a:xfrm>
          <a:prstGeom prst="rect">
            <a:avLst/>
          </a:prstGeom>
          <a:solidFill>
            <a:schemeClr val="bg1">
              <a:alpha val="32000"/>
            </a:schemeClr>
          </a:solidFill>
          <a:ln w="6350">
            <a:solidFill>
              <a:schemeClr val="accent1">
                <a:lumMod val="40000"/>
                <a:lumOff val="60000"/>
              </a:schemeClr>
            </a:solidFill>
          </a:ln>
        </p:spPr>
        <p:txBody>
          <a:bodyPr wrap="square" lIns="180000" tIns="180000" rIns="180000" bIns="180000">
            <a:spAutoFit/>
          </a:bodyPr>
          <a:lstStyle/>
          <a:p>
            <a:pPr algn="ctr"/>
            <a:r>
              <a:rPr lang="fi-FI">
                <a:solidFill>
                  <a:schemeClr val="accent1">
                    <a:lumMod val="75000"/>
                  </a:schemeClr>
                </a:solidFill>
              </a:rPr>
              <a:t>Vuoden 2035 energiaverkot yhdistävät asiakkaat hiilineutraaliin energiaan ja tuovat investoinnit Suomeen.</a:t>
            </a:r>
          </a:p>
        </p:txBody>
      </p:sp>
      <p:sp>
        <p:nvSpPr>
          <p:cNvPr id="10" name="Suorakulmio 9">
            <a:extLst>
              <a:ext uri="{FF2B5EF4-FFF2-40B4-BE49-F238E27FC236}">
                <a16:creationId xmlns:a16="http://schemas.microsoft.com/office/drawing/2014/main" id="{A448B291-B556-2885-0149-E4BE7C7BF9CF}"/>
              </a:ext>
            </a:extLst>
          </p:cNvPr>
          <p:cNvSpPr/>
          <p:nvPr/>
        </p:nvSpPr>
        <p:spPr>
          <a:xfrm>
            <a:off x="4021954" y="3427903"/>
            <a:ext cx="3820043" cy="1471511"/>
          </a:xfrm>
          <a:prstGeom prst="rect">
            <a:avLst/>
          </a:prstGeom>
          <a:solidFill>
            <a:schemeClr val="bg1">
              <a:alpha val="32000"/>
            </a:schemeClr>
          </a:solidFill>
          <a:ln w="6350">
            <a:solidFill>
              <a:schemeClr val="accent1">
                <a:lumMod val="40000"/>
                <a:lumOff val="60000"/>
              </a:schemeClr>
            </a:solidFill>
          </a:ln>
        </p:spPr>
        <p:txBody>
          <a:bodyPr wrap="square" lIns="180000" tIns="180000" rIns="180000" bIns="180000">
            <a:spAutoFit/>
          </a:bodyPr>
          <a:lstStyle/>
          <a:p>
            <a:pPr algn="ctr"/>
            <a:r>
              <a:rPr lang="fi-FI">
                <a:solidFill>
                  <a:schemeClr val="accent1">
                    <a:lumMod val="75000"/>
                  </a:schemeClr>
                </a:solidFill>
              </a:rPr>
              <a:t>Asiakkaan on helppo valita omat tapansa käyttää ja tuottaa puhdasta sähköä, lämpöä, vetyä ja muita kaasuja joustavasti ja kestävästi.</a:t>
            </a:r>
          </a:p>
        </p:txBody>
      </p:sp>
      <p:sp>
        <p:nvSpPr>
          <p:cNvPr id="19" name="Suorakulmio 18">
            <a:extLst>
              <a:ext uri="{FF2B5EF4-FFF2-40B4-BE49-F238E27FC236}">
                <a16:creationId xmlns:a16="http://schemas.microsoft.com/office/drawing/2014/main" id="{E97C4ABB-63AB-880A-992B-5A7980C05F22}"/>
              </a:ext>
            </a:extLst>
          </p:cNvPr>
          <p:cNvSpPr/>
          <p:nvPr/>
        </p:nvSpPr>
        <p:spPr>
          <a:xfrm>
            <a:off x="1386601" y="800100"/>
            <a:ext cx="8865975" cy="1938992"/>
          </a:xfrm>
          <a:prstGeom prst="rect">
            <a:avLst/>
          </a:prstGeom>
        </p:spPr>
        <p:txBody>
          <a:bodyPr wrap="square">
            <a:spAutoFit/>
          </a:bodyPr>
          <a:lstStyle/>
          <a:p>
            <a:pPr algn="ctr"/>
            <a:r>
              <a:rPr lang="fi-FI" sz="4000" b="1">
                <a:solidFill>
                  <a:schemeClr val="accent1">
                    <a:lumMod val="75000"/>
                  </a:schemeClr>
                </a:solidFill>
              </a:rPr>
              <a:t>Yhteiskunnan energiahaasteet ratkaistaan kehittämällä energiaverkkoja vuoteen 2035 mennessä</a:t>
            </a:r>
            <a:endParaRPr lang="fi-FI" sz="4000" b="1"/>
          </a:p>
        </p:txBody>
      </p:sp>
      <p:sp>
        <p:nvSpPr>
          <p:cNvPr id="2" name="Dian numeron paikkamerkki 5">
            <a:extLst>
              <a:ext uri="{FF2B5EF4-FFF2-40B4-BE49-F238E27FC236}">
                <a16:creationId xmlns:a16="http://schemas.microsoft.com/office/drawing/2014/main" id="{95AD194B-E05F-780B-2FC9-825B95AFF539}"/>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2</a:t>
            </a:fld>
            <a:endParaRPr lang="en-US" sz="900" b="1">
              <a:solidFill>
                <a:schemeClr val="bg1"/>
              </a:solidFill>
              <a:latin typeface="+mj-lt"/>
            </a:endParaRPr>
          </a:p>
        </p:txBody>
      </p:sp>
      <p:pic>
        <p:nvPicPr>
          <p:cNvPr id="4" name="Kuva 3">
            <a:extLst>
              <a:ext uri="{FF2B5EF4-FFF2-40B4-BE49-F238E27FC236}">
                <a16:creationId xmlns:a16="http://schemas.microsoft.com/office/drawing/2014/main" id="{3A4091E8-9DD5-4D77-DB6A-196FEA1411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18305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sp>
        <p:nvSpPr>
          <p:cNvPr id="17" name="Sisällön paikkamerkki 4">
            <a:extLst>
              <a:ext uri="{FF2B5EF4-FFF2-40B4-BE49-F238E27FC236}">
                <a16:creationId xmlns:a16="http://schemas.microsoft.com/office/drawing/2014/main" id="{66B6A723-56B3-3F9E-3BCC-D73B22E5AB49}"/>
              </a:ext>
            </a:extLst>
          </p:cNvPr>
          <p:cNvSpPr txBox="1">
            <a:spLocks/>
          </p:cNvSpPr>
          <p:nvPr/>
        </p:nvSpPr>
        <p:spPr>
          <a:xfrm>
            <a:off x="593272" y="778498"/>
            <a:ext cx="6778788" cy="1123200"/>
          </a:xfrm>
          <a:prstGeom prst="rect">
            <a:avLst/>
          </a:prstGeom>
        </p:spPr>
        <p:txBody>
          <a:bodyPr/>
          <a:lstStyle>
            <a:lvl1pPr marL="228600" indent="-228600" algn="l" defTabSz="914400" rtl="0" eaLnBrk="1" latinLnBrk="0" hangingPunct="1">
              <a:lnSpc>
                <a:spcPct val="90000"/>
              </a:lnSpc>
              <a:spcBef>
                <a:spcPts val="1000"/>
              </a:spcBef>
              <a:buClr>
                <a:schemeClr val="accent3">
                  <a:lumMod val="75000"/>
                </a:schemeClr>
              </a:buClr>
              <a:buFont typeface="Arial"/>
              <a:buChar char="•"/>
              <a:defRPr sz="1800" b="0" i="0" kern="1200">
                <a:solidFill>
                  <a:schemeClr val="tx1">
                    <a:lumMod val="65000"/>
                    <a:lumOff val="35000"/>
                  </a:schemeClr>
                </a:solidFill>
                <a:latin typeface="Neo Sans W1G" panose="020B0504030504040204" pitchFamily="34" charset="0"/>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b="0" i="0" kern="1200">
                <a:solidFill>
                  <a:schemeClr val="tx1">
                    <a:lumMod val="65000"/>
                    <a:lumOff val="35000"/>
                  </a:schemeClr>
                </a:solidFill>
                <a:latin typeface="Neo Sans W1G" panose="020B050403050404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1600" b="0" i="0" kern="1200">
                <a:solidFill>
                  <a:schemeClr val="tx1">
                    <a:lumMod val="65000"/>
                    <a:lumOff val="35000"/>
                  </a:schemeClr>
                </a:solidFill>
                <a:latin typeface="Neo Sans W1G" panose="020B050403050404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lumMod val="65000"/>
                    <a:lumOff val="35000"/>
                  </a:schemeClr>
                </a:solidFill>
                <a:latin typeface="Neo Sans W1G" panose="020B050403050404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400" b="0" i="0" kern="1200">
                <a:solidFill>
                  <a:schemeClr val="tx1">
                    <a:lumMod val="65000"/>
                    <a:lumOff val="35000"/>
                  </a:schemeClr>
                </a:solidFill>
                <a:latin typeface="Neo Sans W1G" panose="020B050403050404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i-FI" sz="3200" b="1">
                <a:solidFill>
                  <a:schemeClr val="accent1">
                    <a:lumMod val="75000"/>
                  </a:schemeClr>
                </a:solidFill>
                <a:latin typeface="+mj-lt"/>
              </a:rPr>
              <a:t>Kestävän yhteiskunnan edellyttämät energiaverkot toteutetaan yhteistyöllä</a:t>
            </a:r>
            <a:endParaRPr lang="fi-FI" sz="3200" b="1" spc="80">
              <a:solidFill>
                <a:schemeClr val="accent1">
                  <a:lumMod val="75000"/>
                </a:schemeClr>
              </a:solidFill>
              <a:latin typeface="+mj-lt"/>
            </a:endParaRPr>
          </a:p>
        </p:txBody>
      </p:sp>
      <p:pic>
        <p:nvPicPr>
          <p:cNvPr id="23" name="Kuva 22">
            <a:extLst>
              <a:ext uri="{FF2B5EF4-FFF2-40B4-BE49-F238E27FC236}">
                <a16:creationId xmlns:a16="http://schemas.microsoft.com/office/drawing/2014/main" id="{38964D1B-2A64-0E5E-9D14-22A648273B14}"/>
              </a:ext>
            </a:extLst>
          </p:cNvPr>
          <p:cNvPicPr>
            <a:picLocks noChangeAspect="1"/>
          </p:cNvPicPr>
          <p:nvPr/>
        </p:nvPicPr>
        <p:blipFill>
          <a:blip r:embed="rId2"/>
          <a:stretch>
            <a:fillRect/>
          </a:stretch>
        </p:blipFill>
        <p:spPr>
          <a:xfrm>
            <a:off x="0" y="2386566"/>
            <a:ext cx="7754629" cy="4014234"/>
          </a:xfrm>
          <a:prstGeom prst="rect">
            <a:avLst/>
          </a:prstGeom>
        </p:spPr>
      </p:pic>
      <p:graphicFrame>
        <p:nvGraphicFramePr>
          <p:cNvPr id="15" name="Taulukko 15">
            <a:extLst>
              <a:ext uri="{FF2B5EF4-FFF2-40B4-BE49-F238E27FC236}">
                <a16:creationId xmlns:a16="http://schemas.microsoft.com/office/drawing/2014/main" id="{2125480C-8863-8DE8-317F-675D0A5EFE75}"/>
              </a:ext>
            </a:extLst>
          </p:cNvPr>
          <p:cNvGraphicFramePr>
            <a:graphicFrameLocks noGrp="1"/>
          </p:cNvGraphicFramePr>
          <p:nvPr>
            <p:extLst>
              <p:ext uri="{D42A27DB-BD31-4B8C-83A1-F6EECF244321}">
                <p14:modId xmlns:p14="http://schemas.microsoft.com/office/powerpoint/2010/main" val="287340566"/>
              </p:ext>
            </p:extLst>
          </p:nvPr>
        </p:nvGraphicFramePr>
        <p:xfrm>
          <a:off x="7728327" y="800100"/>
          <a:ext cx="4154073" cy="5543102"/>
        </p:xfrm>
        <a:graphic>
          <a:graphicData uri="http://schemas.openxmlformats.org/drawingml/2006/table">
            <a:tbl>
              <a:tblPr>
                <a:tableStyleId>{5940675A-B579-460E-94D1-54222C63F5DA}</a:tableStyleId>
              </a:tblPr>
              <a:tblGrid>
                <a:gridCol w="706759">
                  <a:extLst>
                    <a:ext uri="{9D8B030D-6E8A-4147-A177-3AD203B41FA5}">
                      <a16:colId xmlns:a16="http://schemas.microsoft.com/office/drawing/2014/main" val="1034740332"/>
                    </a:ext>
                  </a:extLst>
                </a:gridCol>
                <a:gridCol w="3447314">
                  <a:extLst>
                    <a:ext uri="{9D8B030D-6E8A-4147-A177-3AD203B41FA5}">
                      <a16:colId xmlns:a16="http://schemas.microsoft.com/office/drawing/2014/main" val="2217858231"/>
                    </a:ext>
                  </a:extLst>
                </a:gridCol>
              </a:tblGrid>
              <a:tr h="1046790">
                <a:tc>
                  <a:txBody>
                    <a:bodyPr/>
                    <a:lstStyle/>
                    <a:p>
                      <a:pPr algn="ctr"/>
                      <a:r>
                        <a:rPr lang="fi-FI" sz="3200" b="1">
                          <a:ln>
                            <a:noFill/>
                          </a:ln>
                          <a:solidFill>
                            <a:schemeClr val="bg1"/>
                          </a:solidFill>
                        </a:rPr>
                        <a:t>1</a:t>
                      </a:r>
                    </a:p>
                  </a:txBody>
                  <a:tcPr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tx1"/>
                          </a:solidFill>
                          <a:latin typeface="+mj-lt"/>
                        </a:rPr>
                        <a:t>Ilmastotavoitteiden saavuttaminen edellyttää merkittäviä investointeja nykyisiin ja uusiin energiaverkkoihin.</a:t>
                      </a:r>
                      <a:endParaRPr lang="fi-FI" sz="1400">
                        <a:ln>
                          <a:noFill/>
                        </a:ln>
                        <a:solidFill>
                          <a:schemeClr val="tx1"/>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1611603"/>
                  </a:ext>
                </a:extLst>
              </a:tr>
              <a:tr h="1124078">
                <a:tc>
                  <a:txBody>
                    <a:bodyPr/>
                    <a:lstStyle/>
                    <a:p>
                      <a:pPr algn="ctr"/>
                      <a:r>
                        <a:rPr lang="fi-FI" sz="3200" b="1">
                          <a:ln>
                            <a:noFill/>
                          </a:ln>
                          <a:solidFill>
                            <a:schemeClr val="bg1"/>
                          </a:solidFill>
                        </a:rPr>
                        <a:t>2</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tx1"/>
                          </a:solidFill>
                          <a:latin typeface="+mj-lt"/>
                        </a:rPr>
                        <a:t>Vahvat sähkö-, lämpö-, kaasu- ja vetyverkot mahdollistavat Suomen vihreän kasvun, uudet teollisuusalat ja kestävän viennin.</a:t>
                      </a:r>
                      <a:endParaRPr lang="fi-FI" sz="1400">
                        <a:ln>
                          <a:noFill/>
                        </a:ln>
                        <a:solidFill>
                          <a:schemeClr val="tx1"/>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706623"/>
                  </a:ext>
                </a:extLst>
              </a:tr>
              <a:tr h="1124078">
                <a:tc>
                  <a:txBody>
                    <a:bodyPr/>
                    <a:lstStyle/>
                    <a:p>
                      <a:pPr algn="ctr"/>
                      <a:r>
                        <a:rPr lang="fi-FI" sz="3200" b="1">
                          <a:ln>
                            <a:noFill/>
                          </a:ln>
                          <a:solidFill>
                            <a:schemeClr val="bg1"/>
                          </a:solidFill>
                        </a:rPr>
                        <a:t>3</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tx1"/>
                          </a:solidFill>
                          <a:latin typeface="+mj-lt"/>
                        </a:rPr>
                        <a:t>Toimivat markkinat ja toimitusvarma energiajärjestelmä tuovat turvaa.</a:t>
                      </a:r>
                      <a:endParaRPr lang="fi-FI" sz="1400">
                        <a:ln>
                          <a:noFill/>
                        </a:ln>
                        <a:solidFill>
                          <a:schemeClr val="tx1"/>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0392075"/>
                  </a:ext>
                </a:extLst>
              </a:tr>
              <a:tr h="1124078">
                <a:tc>
                  <a:txBody>
                    <a:bodyPr/>
                    <a:lstStyle/>
                    <a:p>
                      <a:pPr algn="ctr"/>
                      <a:r>
                        <a:rPr lang="fi-FI" sz="3200" b="1">
                          <a:ln>
                            <a:noFill/>
                          </a:ln>
                          <a:solidFill>
                            <a:schemeClr val="bg1"/>
                          </a:solidFill>
                        </a:rPr>
                        <a:t>4</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tx1"/>
                          </a:solidFill>
                          <a:latin typeface="+mj-lt"/>
                        </a:rPr>
                        <a:t>Sähkö-, lämpö-, kaasu- ja vetyverkkojen tiivis yhteistyö lisää energiajärjestelmän joustavuutta ja kustannustehokkuutta.</a:t>
                      </a:r>
                      <a:endParaRPr lang="fi-FI" sz="1400">
                        <a:ln>
                          <a:noFill/>
                        </a:ln>
                        <a:solidFill>
                          <a:schemeClr val="tx1"/>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8788835"/>
                  </a:ext>
                </a:extLst>
              </a:tr>
              <a:tr h="1124078">
                <a:tc>
                  <a:txBody>
                    <a:bodyPr/>
                    <a:lstStyle/>
                    <a:p>
                      <a:pPr algn="ctr"/>
                      <a:r>
                        <a:rPr lang="fi-FI" sz="3200" b="1">
                          <a:ln>
                            <a:noFill/>
                          </a:ln>
                          <a:solidFill>
                            <a:schemeClr val="bg1"/>
                          </a:solidFill>
                        </a:rPr>
                        <a:t>5</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700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solidFill>
                            <a:schemeClr val="tx1"/>
                          </a:solidFill>
                          <a:latin typeface="+mj-lt"/>
                        </a:rPr>
                        <a:t>Energiaverkot palvelevat </a:t>
                      </a:r>
                      <a:br>
                        <a:rPr lang="fi-FI" sz="1400">
                          <a:solidFill>
                            <a:schemeClr val="tx1"/>
                          </a:solidFill>
                          <a:latin typeface="+mj-lt"/>
                        </a:rPr>
                      </a:br>
                      <a:r>
                        <a:rPr lang="fi-FI" sz="1400">
                          <a:solidFill>
                            <a:schemeClr val="tx1"/>
                          </a:solidFill>
                          <a:latin typeface="+mj-lt"/>
                        </a:rPr>
                        <a:t>asiakasta kestävästi, </a:t>
                      </a:r>
                      <a:br>
                        <a:rPr lang="fi-FI" sz="1400">
                          <a:solidFill>
                            <a:schemeClr val="tx1"/>
                          </a:solidFill>
                          <a:latin typeface="+mj-lt"/>
                        </a:rPr>
                      </a:br>
                      <a:r>
                        <a:rPr lang="fi-FI" sz="1400">
                          <a:solidFill>
                            <a:schemeClr val="tx1"/>
                          </a:solidFill>
                          <a:latin typeface="+mj-lt"/>
                        </a:rPr>
                        <a:t>edullisesti ja luotettavasti.</a:t>
                      </a:r>
                      <a:endParaRPr lang="fi-FI" sz="1400">
                        <a:ln>
                          <a:noFill/>
                        </a:ln>
                        <a:solidFill>
                          <a:schemeClr val="tx1"/>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2819279"/>
                  </a:ext>
                </a:extLst>
              </a:tr>
            </a:tbl>
          </a:graphicData>
        </a:graphic>
      </p:graphicFrame>
      <p:sp>
        <p:nvSpPr>
          <p:cNvPr id="25" name="Ellipsi 24">
            <a:extLst>
              <a:ext uri="{FF2B5EF4-FFF2-40B4-BE49-F238E27FC236}">
                <a16:creationId xmlns:a16="http://schemas.microsoft.com/office/drawing/2014/main" id="{63036958-9AA7-E24A-6617-DC3824F60DD1}"/>
              </a:ext>
            </a:extLst>
          </p:cNvPr>
          <p:cNvSpPr/>
          <p:nvPr/>
        </p:nvSpPr>
        <p:spPr>
          <a:xfrm>
            <a:off x="10886603" y="5624537"/>
            <a:ext cx="1111200" cy="1107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Dian numeron paikkamerkki 5">
            <a:extLst>
              <a:ext uri="{FF2B5EF4-FFF2-40B4-BE49-F238E27FC236}">
                <a16:creationId xmlns:a16="http://schemas.microsoft.com/office/drawing/2014/main" id="{310AE0F8-AB4B-2B45-0DCB-9C93222E6989}"/>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3</a:t>
            </a:fld>
            <a:endParaRPr lang="en-US" sz="900" b="1">
              <a:solidFill>
                <a:schemeClr val="bg1"/>
              </a:solidFill>
              <a:latin typeface="+mj-lt"/>
            </a:endParaRPr>
          </a:p>
        </p:txBody>
      </p:sp>
      <p:pic>
        <p:nvPicPr>
          <p:cNvPr id="3" name="Kuva 2">
            <a:extLst>
              <a:ext uri="{FF2B5EF4-FFF2-40B4-BE49-F238E27FC236}">
                <a16:creationId xmlns:a16="http://schemas.microsoft.com/office/drawing/2014/main" id="{B0074395-CD8B-F479-90E2-471ECCA38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143310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C481DB9-652D-A93F-9A09-1CD274F82DEA}"/>
              </a:ext>
            </a:extLst>
          </p:cNvPr>
          <p:cNvSpPr/>
          <p:nvPr/>
        </p:nvSpPr>
        <p:spPr>
          <a:xfrm>
            <a:off x="0" y="4096780"/>
            <a:ext cx="12192000" cy="2761220"/>
          </a:xfrm>
          <a:prstGeom prst="rect">
            <a:avLst/>
          </a:prstGeom>
          <a:gradFill flip="none" rotWithShape="1">
            <a:gsLst>
              <a:gs pos="0">
                <a:schemeClr val="accent1">
                  <a:lumMod val="6000"/>
                  <a:lumOff val="94000"/>
                </a:schemeClr>
              </a:gs>
              <a:gs pos="100000">
                <a:srgbClr val="A7008E">
                  <a:lumMod val="99000"/>
                  <a:lumOff val="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7">
            <a:extLst>
              <a:ext uri="{FF2B5EF4-FFF2-40B4-BE49-F238E27FC236}">
                <a16:creationId xmlns:a16="http://schemas.microsoft.com/office/drawing/2014/main" id="{6D45050C-4288-EE2E-6A8C-7581D0575022}"/>
              </a:ext>
            </a:extLst>
          </p:cNvPr>
          <p:cNvSpPr txBox="1">
            <a:spLocks/>
          </p:cNvSpPr>
          <p:nvPr/>
        </p:nvSpPr>
        <p:spPr>
          <a:xfrm>
            <a:off x="2100263" y="800100"/>
            <a:ext cx="6410188" cy="312097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lt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lt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lt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lt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lt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lt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9pPr>
          </a:lstStyle>
          <a:p>
            <a:pPr marL="0" marR="0" lvl="0" indent="0" defTabSz="914400" rtl="0" eaLnBrk="1" fontAlgn="auto" latinLnBrk="0" hangingPunct="1">
              <a:lnSpc>
                <a:spcPct val="95000"/>
              </a:lnSpc>
              <a:spcBef>
                <a:spcPts val="0"/>
              </a:spcBef>
              <a:spcAft>
                <a:spcPts val="1200"/>
              </a:spcAft>
              <a:buClrTx/>
              <a:buSzTx/>
              <a:buFontTx/>
              <a:buNone/>
              <a:tabLst/>
              <a:defRPr/>
            </a:pPr>
            <a:r>
              <a:rPr kumimoji="0" lang="fi-FI" sz="2400" b="0" i="0" u="none" strike="noStrike" kern="1200" cap="none" spc="0" normalizeH="0" baseline="0" noProof="0" dirty="0">
                <a:ln>
                  <a:noFill/>
                </a:ln>
                <a:solidFill>
                  <a:schemeClr val="tx1"/>
                </a:solidFill>
                <a:effectLst/>
                <a:uLnTx/>
                <a:uFillTx/>
                <a:ea typeface="+mn-ea"/>
                <a:cs typeface="+mn-cs"/>
              </a:rPr>
              <a:t>Ilmastotavoitteiden saavuttaminen edellyttää merkittäviä investointeja nykyisiin ja uusiin energiaverkkoihin.</a:t>
            </a:r>
          </a:p>
          <a:p>
            <a:r>
              <a:rPr lang="fi-FI" sz="1600" dirty="0">
                <a:solidFill>
                  <a:schemeClr val="tx1"/>
                </a:solidFill>
              </a:rPr>
              <a:t>Energiaverkkojen rooli korostuu sähkönkäytön ja uusiutuvan energian tuotannon lisääntyessä.</a:t>
            </a:r>
          </a:p>
          <a:p>
            <a:r>
              <a:rPr lang="fi-FI" sz="1600" dirty="0">
                <a:solidFill>
                  <a:schemeClr val="tx1"/>
                </a:solidFill>
              </a:rPr>
              <a:t>Investoinnit verkkoihin on toteutettava etupainotteisesti. Toimitusvarmuuden lisäksi investoinneilla lisätään verkkoon älykkyyttä ja kapasiteettia.</a:t>
            </a:r>
          </a:p>
          <a:p>
            <a:pPr marL="0" marR="0" lvl="0" indent="0" defTabSz="914400" rtl="0" eaLnBrk="1" fontAlgn="auto" latinLnBrk="0" hangingPunct="1">
              <a:lnSpc>
                <a:spcPct val="95000"/>
              </a:lnSpc>
              <a:spcBef>
                <a:spcPts val="600"/>
              </a:spcBef>
              <a:spcAft>
                <a:spcPts val="0"/>
              </a:spcAft>
              <a:buClrTx/>
              <a:buSzTx/>
              <a:buFontTx/>
              <a:buNone/>
              <a:tabLst/>
              <a:defRPr/>
            </a:pPr>
            <a:endParaRPr kumimoji="0" lang="fi-FI" sz="1800" b="0" i="0" u="none" strike="noStrike" kern="1200" cap="none" spc="0" normalizeH="0" baseline="0" noProof="0" dirty="0">
              <a:ln>
                <a:noFill/>
              </a:ln>
              <a:solidFill>
                <a:schemeClr val="tx1"/>
              </a:solidFill>
              <a:effectLst/>
              <a:uLnTx/>
              <a:uFillTx/>
              <a:ea typeface="+mn-ea"/>
              <a:cs typeface="+mn-cs"/>
            </a:endParaRPr>
          </a:p>
        </p:txBody>
      </p:sp>
      <p:graphicFrame>
        <p:nvGraphicFramePr>
          <p:cNvPr id="37" name="Taulukko 37">
            <a:extLst>
              <a:ext uri="{FF2B5EF4-FFF2-40B4-BE49-F238E27FC236}">
                <a16:creationId xmlns:a16="http://schemas.microsoft.com/office/drawing/2014/main" id="{2BB24404-BA35-050A-12E8-8562053CCDF3}"/>
              </a:ext>
            </a:extLst>
          </p:cNvPr>
          <p:cNvGraphicFramePr>
            <a:graphicFrameLocks noGrp="1"/>
          </p:cNvGraphicFramePr>
          <p:nvPr>
            <p:extLst>
              <p:ext uri="{D42A27DB-BD31-4B8C-83A1-F6EECF244321}">
                <p14:modId xmlns:p14="http://schemas.microsoft.com/office/powerpoint/2010/main" val="4084948516"/>
              </p:ext>
            </p:extLst>
          </p:nvPr>
        </p:nvGraphicFramePr>
        <p:xfrm>
          <a:off x="0" y="4096780"/>
          <a:ext cx="12192000" cy="2761220"/>
        </p:xfrm>
        <a:graphic>
          <a:graphicData uri="http://schemas.openxmlformats.org/drawingml/2006/table">
            <a:tbl>
              <a:tblPr firstRow="1" bandRow="1">
                <a:tableStyleId>{5940675A-B579-460E-94D1-54222C63F5DA}</a:tableStyleId>
              </a:tblPr>
              <a:tblGrid>
                <a:gridCol w="4447713">
                  <a:extLst>
                    <a:ext uri="{9D8B030D-6E8A-4147-A177-3AD203B41FA5}">
                      <a16:colId xmlns:a16="http://schemas.microsoft.com/office/drawing/2014/main" val="472416533"/>
                    </a:ext>
                  </a:extLst>
                </a:gridCol>
                <a:gridCol w="3701988">
                  <a:extLst>
                    <a:ext uri="{9D8B030D-6E8A-4147-A177-3AD203B41FA5}">
                      <a16:colId xmlns:a16="http://schemas.microsoft.com/office/drawing/2014/main" val="2085535971"/>
                    </a:ext>
                  </a:extLst>
                </a:gridCol>
                <a:gridCol w="4042299">
                  <a:extLst>
                    <a:ext uri="{9D8B030D-6E8A-4147-A177-3AD203B41FA5}">
                      <a16:colId xmlns:a16="http://schemas.microsoft.com/office/drawing/2014/main" val="3962075929"/>
                    </a:ext>
                  </a:extLst>
                </a:gridCol>
              </a:tblGrid>
              <a:tr h="690305">
                <a:tc>
                  <a:txBody>
                    <a:bodyPr/>
                    <a:lstStyle/>
                    <a:p>
                      <a:pPr algn="ctr"/>
                      <a:r>
                        <a:rPr lang="fi-FI" sz="1600" b="1" spc="300" dirty="0"/>
                        <a:t>2025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222760"/>
                  </a:ext>
                </a:extLst>
              </a:tr>
              <a:tr h="2070915">
                <a:tc>
                  <a:txBody>
                    <a:bodyPr/>
                    <a:lstStyle/>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Päättäjät tuntevat energiaverkkojen roolin ja ymmärtävät investointien välttämättömyyden.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err="1">
                          <a:solidFill>
                            <a:schemeClr val="tx1"/>
                          </a:solidFill>
                        </a:rPr>
                        <a:t>Luvitusprosessi</a:t>
                      </a:r>
                      <a:r>
                        <a:rPr lang="fi-FI" sz="1200" dirty="0">
                          <a:solidFill>
                            <a:schemeClr val="tx1"/>
                          </a:solidFill>
                        </a:rPr>
                        <a:t> on yksinkertainen, nopea ja riittävästi resursoitu.</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Jokaisella kunnalla tai alueella on tiekartta energiamurroksen mahdollistavaan energiainfrastruktuuriin.</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Verkkovisioon perustuva päätöksenteko on pitkäjänteistä ja ennustettavaa.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Investointiympäristö mahdollistaa verkkoinvestointien rahoituksen.</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Energiaverkkojen siirtokykyä </a:t>
                      </a:r>
                      <a:br>
                        <a:rPr lang="fi-FI" sz="1200" dirty="0">
                          <a:solidFill>
                            <a:schemeClr val="tx1"/>
                          </a:solidFill>
                        </a:rPr>
                      </a:br>
                      <a:r>
                        <a:rPr lang="fi-FI" sz="1200" dirty="0">
                          <a:solidFill>
                            <a:schemeClr val="tx1"/>
                          </a:solidFill>
                        </a:rPr>
                        <a:t>on lisätty merkittävästi uusia </a:t>
                      </a:r>
                      <a:br>
                        <a:rPr lang="fi-FI" sz="1200" dirty="0">
                          <a:solidFill>
                            <a:schemeClr val="tx1"/>
                          </a:solidFill>
                        </a:rPr>
                      </a:br>
                      <a:r>
                        <a:rPr lang="fi-FI" sz="1200" dirty="0">
                          <a:solidFill>
                            <a:schemeClr val="tx1"/>
                          </a:solidFill>
                        </a:rPr>
                        <a:t>verkkoja rakentamalla.</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702333"/>
                  </a:ext>
                </a:extLst>
              </a:tr>
            </a:tbl>
          </a:graphicData>
        </a:graphic>
      </p:graphicFrame>
      <p:sp>
        <p:nvSpPr>
          <p:cNvPr id="40" name="Rectangle 39">
            <a:extLst>
              <a:ext uri="{FF2B5EF4-FFF2-40B4-BE49-F238E27FC236}">
                <a16:creationId xmlns:a16="http://schemas.microsoft.com/office/drawing/2014/main" id="{49BF1E4D-9B9C-0A8C-7CF9-3138DEE83974}"/>
              </a:ext>
            </a:extLst>
          </p:cNvPr>
          <p:cNvSpPr/>
          <p:nvPr/>
        </p:nvSpPr>
        <p:spPr>
          <a:xfrm>
            <a:off x="9840913" y="1505229"/>
            <a:ext cx="1878853" cy="259155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nSpc>
                <a:spcPct val="95000"/>
              </a:lnSpc>
              <a:spcBef>
                <a:spcPts val="600"/>
              </a:spcBef>
              <a:spcAft>
                <a:spcPts val="600"/>
              </a:spcAft>
              <a:defRPr/>
            </a:pPr>
            <a:r>
              <a:rPr lang="fi-FI" sz="1200" i="1" dirty="0">
                <a:solidFill>
                  <a:srgbClr val="000000"/>
                </a:solidFill>
              </a:rPr>
              <a:t>Energiaverkoilla on keskeinen rooli uusiutuvan energian lisäämisen mahdollistamisessa. Energiaverkot eivät ole itseisarvo, vaan väline uusiutuvan ja kestävän energiajärjestelmän rakentamisessa ilmastonmuutoksen hillitsemiseksi sekä yhteiskunnan toiminnan turvaamiseksi.</a:t>
            </a:r>
          </a:p>
          <a:p>
            <a:pPr marL="0" marR="0" lvl="0" indent="0" algn="l" defTabSz="914400" rtl="0" eaLnBrk="1" fontAlgn="auto" latinLnBrk="0" hangingPunct="1">
              <a:lnSpc>
                <a:spcPct val="95000"/>
              </a:lnSpc>
              <a:spcBef>
                <a:spcPts val="600"/>
              </a:spcBef>
              <a:spcAft>
                <a:spcPts val="600"/>
              </a:spcAft>
              <a:buClrTx/>
              <a:buSzTx/>
              <a:buFontTx/>
              <a:buNone/>
              <a:tabLst/>
              <a:defRPr/>
            </a:pPr>
            <a:endParaRPr kumimoji="0" lang="fi-FI" sz="1200" b="0" i="1" u="none" strike="noStrike" kern="1200" cap="none" spc="0" normalizeH="0" baseline="0" noProof="0" dirty="0">
              <a:ln>
                <a:noFill/>
              </a:ln>
              <a:solidFill>
                <a:srgbClr val="000000"/>
              </a:solidFill>
              <a:effectLst/>
              <a:uLnTx/>
              <a:uFillTx/>
              <a:ea typeface="+mn-ea"/>
              <a:cs typeface="+mn-cs"/>
            </a:endParaRPr>
          </a:p>
        </p:txBody>
      </p:sp>
      <p:grpSp>
        <p:nvGrpSpPr>
          <p:cNvPr id="8" name="Ryhmä 7">
            <a:extLst>
              <a:ext uri="{FF2B5EF4-FFF2-40B4-BE49-F238E27FC236}">
                <a16:creationId xmlns:a16="http://schemas.microsoft.com/office/drawing/2014/main" id="{62803D78-B1F8-A41E-C680-E82372FB66BB}"/>
              </a:ext>
            </a:extLst>
          </p:cNvPr>
          <p:cNvGrpSpPr/>
          <p:nvPr/>
        </p:nvGrpSpPr>
        <p:grpSpPr>
          <a:xfrm>
            <a:off x="9840913" y="794847"/>
            <a:ext cx="664748" cy="586506"/>
            <a:chOff x="10281921" y="794847"/>
            <a:chExt cx="664748" cy="586506"/>
          </a:xfrm>
        </p:grpSpPr>
        <p:sp>
          <p:nvSpPr>
            <p:cNvPr id="42" name="Puolivapaa piirto 41">
              <a:extLst>
                <a:ext uri="{FF2B5EF4-FFF2-40B4-BE49-F238E27FC236}">
                  <a16:creationId xmlns:a16="http://schemas.microsoft.com/office/drawing/2014/main" id="{D03B3C8C-F4BF-AB0D-421E-B7E9D4A035B0}"/>
                </a:ext>
              </a:extLst>
            </p:cNvPr>
            <p:cNvSpPr/>
            <p:nvPr/>
          </p:nvSpPr>
          <p:spPr>
            <a:xfrm>
              <a:off x="10281921"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sp>
          <p:nvSpPr>
            <p:cNvPr id="43" name="Puolivapaa piirto 42">
              <a:extLst>
                <a:ext uri="{FF2B5EF4-FFF2-40B4-BE49-F238E27FC236}">
                  <a16:creationId xmlns:a16="http://schemas.microsoft.com/office/drawing/2014/main" id="{FA2EB2E4-4CBD-53A5-2037-5D8481B33A0B}"/>
                </a:ext>
              </a:extLst>
            </p:cNvPr>
            <p:cNvSpPr/>
            <p:nvPr/>
          </p:nvSpPr>
          <p:spPr>
            <a:xfrm>
              <a:off x="10653396"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grpSp>
      <p:graphicFrame>
        <p:nvGraphicFramePr>
          <p:cNvPr id="3" name="Taulukko 2">
            <a:extLst>
              <a:ext uri="{FF2B5EF4-FFF2-40B4-BE49-F238E27FC236}">
                <a16:creationId xmlns:a16="http://schemas.microsoft.com/office/drawing/2014/main" id="{640B1CE4-80D3-4E34-8734-6C25ACDDC6C4}"/>
              </a:ext>
            </a:extLst>
          </p:cNvPr>
          <p:cNvGraphicFramePr>
            <a:graphicFrameLocks noGrp="1"/>
          </p:cNvGraphicFramePr>
          <p:nvPr>
            <p:extLst>
              <p:ext uri="{D42A27DB-BD31-4B8C-83A1-F6EECF244321}">
                <p14:modId xmlns:p14="http://schemas.microsoft.com/office/powerpoint/2010/main" val="3688787856"/>
              </p:ext>
            </p:extLst>
          </p:nvPr>
        </p:nvGraphicFramePr>
        <p:xfrm>
          <a:off x="695325" y="801000"/>
          <a:ext cx="865081" cy="3301930"/>
        </p:xfrm>
        <a:graphic>
          <a:graphicData uri="http://schemas.openxmlformats.org/drawingml/2006/table">
            <a:tbl>
              <a:tblPr>
                <a:tableStyleId>{5940675A-B579-460E-94D1-54222C63F5DA}</a:tableStyleId>
              </a:tblPr>
              <a:tblGrid>
                <a:gridCol w="865081">
                  <a:extLst>
                    <a:ext uri="{9D8B030D-6E8A-4147-A177-3AD203B41FA5}">
                      <a16:colId xmlns:a16="http://schemas.microsoft.com/office/drawing/2014/main" val="1835815182"/>
                    </a:ext>
                  </a:extLst>
                </a:gridCol>
              </a:tblGrid>
              <a:tr h="660386">
                <a:tc>
                  <a:txBody>
                    <a:bodyPr/>
                    <a:lstStyle/>
                    <a:p>
                      <a:pPr algn="ctr"/>
                      <a:r>
                        <a:rPr lang="fi-FI" sz="3200" b="1" dirty="0">
                          <a:ln>
                            <a:noFill/>
                          </a:ln>
                          <a:solidFill>
                            <a:schemeClr val="bg1"/>
                          </a:solidFill>
                        </a:rPr>
                        <a:t>1</a:t>
                      </a:r>
                    </a:p>
                  </a:txBody>
                  <a:tcPr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extLst>
                  <a:ext uri="{0D108BD9-81ED-4DB2-BD59-A6C34878D82A}">
                    <a16:rowId xmlns:a16="http://schemas.microsoft.com/office/drawing/2014/main" val="1724832223"/>
                  </a:ext>
                </a:extLst>
              </a:tr>
              <a:tr h="660386">
                <a:tc>
                  <a:txBody>
                    <a:bodyPr/>
                    <a:lstStyle/>
                    <a:p>
                      <a:pPr algn="ctr"/>
                      <a:r>
                        <a:rPr lang="fi-FI" sz="3200" b="1" dirty="0">
                          <a:ln>
                            <a:noFill/>
                          </a:ln>
                          <a:solidFill>
                            <a:schemeClr val="bg1"/>
                          </a:solidFill>
                        </a:rPr>
                        <a:t>2</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A1D0"/>
                    </a:solidFill>
                  </a:tcPr>
                </a:tc>
                <a:extLst>
                  <a:ext uri="{0D108BD9-81ED-4DB2-BD59-A6C34878D82A}">
                    <a16:rowId xmlns:a16="http://schemas.microsoft.com/office/drawing/2014/main" val="3350751814"/>
                  </a:ext>
                </a:extLst>
              </a:tr>
              <a:tr h="660386">
                <a:tc>
                  <a:txBody>
                    <a:bodyPr/>
                    <a:lstStyle/>
                    <a:p>
                      <a:pPr algn="ctr"/>
                      <a:r>
                        <a:rPr lang="fi-FI" sz="3200" b="1">
                          <a:ln>
                            <a:noFill/>
                          </a:ln>
                          <a:solidFill>
                            <a:schemeClr val="bg1"/>
                          </a:solidFill>
                        </a:rPr>
                        <a:t>3</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87226884"/>
                  </a:ext>
                </a:extLst>
              </a:tr>
              <a:tr h="660386">
                <a:tc>
                  <a:txBody>
                    <a:bodyPr/>
                    <a:lstStyle/>
                    <a:p>
                      <a:pPr algn="ctr"/>
                      <a:r>
                        <a:rPr lang="fi-FI" sz="3200" b="1">
                          <a:ln>
                            <a:noFill/>
                          </a:ln>
                          <a:solidFill>
                            <a:schemeClr val="bg1"/>
                          </a:solidFill>
                        </a:rPr>
                        <a:t>4</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3173280"/>
                  </a:ext>
                </a:extLst>
              </a:tr>
              <a:tr h="660386">
                <a:tc>
                  <a:txBody>
                    <a:bodyPr/>
                    <a:lstStyle/>
                    <a:p>
                      <a:pPr algn="ctr"/>
                      <a:r>
                        <a:rPr lang="fi-FI" sz="3200" b="1" dirty="0">
                          <a:ln>
                            <a:noFill/>
                          </a:ln>
                          <a:solidFill>
                            <a:schemeClr val="bg1"/>
                          </a:solidFill>
                        </a:rPr>
                        <a:t>5</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26657799"/>
                  </a:ext>
                </a:extLst>
              </a:tr>
            </a:tbl>
          </a:graphicData>
        </a:graphic>
      </p:graphicFrame>
      <p:sp>
        <p:nvSpPr>
          <p:cNvPr id="4" name="Dian numeron paikkamerkki 5">
            <a:extLst>
              <a:ext uri="{FF2B5EF4-FFF2-40B4-BE49-F238E27FC236}">
                <a16:creationId xmlns:a16="http://schemas.microsoft.com/office/drawing/2014/main" id="{6C752408-36D5-9202-6B24-9B0D99218AF4}"/>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4</a:t>
            </a:fld>
            <a:endParaRPr lang="en-US" sz="900" b="1">
              <a:solidFill>
                <a:schemeClr val="bg1"/>
              </a:solidFill>
              <a:latin typeface="+mj-lt"/>
            </a:endParaRPr>
          </a:p>
        </p:txBody>
      </p:sp>
      <p:pic>
        <p:nvPicPr>
          <p:cNvPr id="9" name="Kuva 8">
            <a:extLst>
              <a:ext uri="{FF2B5EF4-FFF2-40B4-BE49-F238E27FC236}">
                <a16:creationId xmlns:a16="http://schemas.microsoft.com/office/drawing/2014/main" id="{AC525ED4-F262-1A13-7A2A-F9472614F4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151708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07C0B32D-0A3F-27BC-4B59-1FB4BBEE8CA4}"/>
              </a:ext>
            </a:extLst>
          </p:cNvPr>
          <p:cNvSpPr/>
          <p:nvPr/>
        </p:nvSpPr>
        <p:spPr>
          <a:xfrm>
            <a:off x="0" y="4096780"/>
            <a:ext cx="12192000" cy="2761220"/>
          </a:xfrm>
          <a:prstGeom prst="rect">
            <a:avLst/>
          </a:prstGeom>
          <a:gradFill flip="none" rotWithShape="1">
            <a:gsLst>
              <a:gs pos="0">
                <a:schemeClr val="accent1">
                  <a:lumMod val="6000"/>
                  <a:lumOff val="94000"/>
                </a:schemeClr>
              </a:gs>
              <a:gs pos="100000">
                <a:srgbClr val="A7008E">
                  <a:lumMod val="99000"/>
                  <a:lumOff val="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7">
            <a:extLst>
              <a:ext uri="{FF2B5EF4-FFF2-40B4-BE49-F238E27FC236}">
                <a16:creationId xmlns:a16="http://schemas.microsoft.com/office/drawing/2014/main" id="{6D45050C-4288-EE2E-6A8C-7581D0575022}"/>
              </a:ext>
            </a:extLst>
          </p:cNvPr>
          <p:cNvSpPr txBox="1">
            <a:spLocks/>
          </p:cNvSpPr>
          <p:nvPr/>
        </p:nvSpPr>
        <p:spPr>
          <a:xfrm>
            <a:off x="2100263" y="800100"/>
            <a:ext cx="6778723" cy="312097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lt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lt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lt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lt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lt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lt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9pPr>
          </a:lstStyle>
          <a:p>
            <a:pPr marL="0" lvl="0" indent="0">
              <a:spcBef>
                <a:spcPts val="0"/>
              </a:spcBef>
              <a:spcAft>
                <a:spcPts val="1200"/>
              </a:spcAft>
              <a:buNone/>
              <a:defRPr/>
            </a:pPr>
            <a:r>
              <a:rPr lang="fi-FI" sz="2400" spc="0">
                <a:solidFill>
                  <a:schemeClr val="tx1"/>
                </a:solidFill>
              </a:rPr>
              <a:t>Vahvat sähkö-, lämpö-, kaasu- ja vetyverkot mahdollistavat Suomen vihreän kasvun, uudet teollisuusalat ja kestävän viennin</a:t>
            </a:r>
          </a:p>
          <a:p>
            <a:r>
              <a:rPr lang="fi-FI" sz="1600">
                <a:solidFill>
                  <a:schemeClr val="tx1"/>
                </a:solidFill>
              </a:rPr>
              <a:t>Energiaverkot mahdollistavat vihreän kasvun. Panostamalla sähköistämiseen, sektoreiden väliseen integraatioon ja TKI-toimintaan vähähiilisestä liiketoiminnasta tulee Suomen talouden veturi.</a:t>
            </a:r>
          </a:p>
          <a:p>
            <a:r>
              <a:rPr lang="fi-FI" sz="1600">
                <a:solidFill>
                  <a:schemeClr val="tx1"/>
                </a:solidFill>
              </a:rPr>
              <a:t>Vähähiilisten tuotteiden ja palveluiden kädenjäljen merkitys kasvaa maailmanlaajuisten ilmastotavoitteiden saavuttamisessa.  Suomella on potentiaalia hiilineutraaliin tuotantoon perustuvan vientiteollisuuden kasvattamiseen. </a:t>
            </a:r>
          </a:p>
          <a:p>
            <a:endParaRPr lang="fi-FI" sz="1600">
              <a:solidFill>
                <a:schemeClr val="tx1"/>
              </a:solidFill>
            </a:endParaRPr>
          </a:p>
          <a:p>
            <a:pPr marL="0" marR="0" lvl="0" indent="0" defTabSz="914400" rtl="0" eaLnBrk="1" fontAlgn="auto" latinLnBrk="0" hangingPunct="1">
              <a:lnSpc>
                <a:spcPct val="95000"/>
              </a:lnSpc>
              <a:spcBef>
                <a:spcPts val="600"/>
              </a:spcBef>
              <a:spcAft>
                <a:spcPts val="0"/>
              </a:spcAft>
              <a:buClrTx/>
              <a:buSzTx/>
              <a:buFontTx/>
              <a:buNone/>
              <a:tabLst/>
              <a:defRPr/>
            </a:pPr>
            <a:endParaRPr kumimoji="0" lang="fi-FI" sz="1800" b="0" i="0" u="none" strike="noStrike" kern="1200" cap="none" spc="0" normalizeH="0" baseline="0" noProof="0">
              <a:ln>
                <a:noFill/>
              </a:ln>
              <a:solidFill>
                <a:schemeClr val="tx1"/>
              </a:solidFill>
              <a:effectLst/>
              <a:uLnTx/>
              <a:uFillTx/>
              <a:ea typeface="+mn-ea"/>
              <a:cs typeface="+mn-cs"/>
            </a:endParaRPr>
          </a:p>
        </p:txBody>
      </p:sp>
      <p:graphicFrame>
        <p:nvGraphicFramePr>
          <p:cNvPr id="37" name="Taulukko 37">
            <a:extLst>
              <a:ext uri="{FF2B5EF4-FFF2-40B4-BE49-F238E27FC236}">
                <a16:creationId xmlns:a16="http://schemas.microsoft.com/office/drawing/2014/main" id="{2BB24404-BA35-050A-12E8-8562053CCDF3}"/>
              </a:ext>
            </a:extLst>
          </p:cNvPr>
          <p:cNvGraphicFramePr>
            <a:graphicFrameLocks noGrp="1"/>
          </p:cNvGraphicFramePr>
          <p:nvPr>
            <p:extLst>
              <p:ext uri="{D42A27DB-BD31-4B8C-83A1-F6EECF244321}">
                <p14:modId xmlns:p14="http://schemas.microsoft.com/office/powerpoint/2010/main" val="3210762527"/>
              </p:ext>
            </p:extLst>
          </p:nvPr>
        </p:nvGraphicFramePr>
        <p:xfrm>
          <a:off x="0" y="4096780"/>
          <a:ext cx="12192000" cy="2761220"/>
        </p:xfrm>
        <a:graphic>
          <a:graphicData uri="http://schemas.openxmlformats.org/drawingml/2006/table">
            <a:tbl>
              <a:tblPr firstRow="1" bandRow="1">
                <a:tableStyleId>{5940675A-B579-460E-94D1-54222C63F5DA}</a:tableStyleId>
              </a:tblPr>
              <a:tblGrid>
                <a:gridCol w="4455434">
                  <a:extLst>
                    <a:ext uri="{9D8B030D-6E8A-4147-A177-3AD203B41FA5}">
                      <a16:colId xmlns:a16="http://schemas.microsoft.com/office/drawing/2014/main" val="472416533"/>
                    </a:ext>
                  </a:extLst>
                </a:gridCol>
                <a:gridCol w="3704226">
                  <a:extLst>
                    <a:ext uri="{9D8B030D-6E8A-4147-A177-3AD203B41FA5}">
                      <a16:colId xmlns:a16="http://schemas.microsoft.com/office/drawing/2014/main" val="2085535971"/>
                    </a:ext>
                  </a:extLst>
                </a:gridCol>
                <a:gridCol w="4032340">
                  <a:extLst>
                    <a:ext uri="{9D8B030D-6E8A-4147-A177-3AD203B41FA5}">
                      <a16:colId xmlns:a16="http://schemas.microsoft.com/office/drawing/2014/main" val="3962075929"/>
                    </a:ext>
                  </a:extLst>
                </a:gridCol>
              </a:tblGrid>
              <a:tr h="690305">
                <a:tc>
                  <a:txBody>
                    <a:bodyPr/>
                    <a:lstStyle/>
                    <a:p>
                      <a:pPr algn="ctr"/>
                      <a:r>
                        <a:rPr lang="fi-FI" sz="1600" b="1" spc="300" dirty="0"/>
                        <a:t>2025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222760"/>
                  </a:ext>
                </a:extLst>
              </a:tr>
              <a:tr h="2070915">
                <a:tc>
                  <a:txBody>
                    <a:bodyPr/>
                    <a:lstStyle/>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Pilotointi- ja kokeilukuluttuuri on mahdollistettu lainsäädännössä (ns. </a:t>
                      </a:r>
                      <a:r>
                        <a:rPr kumimoji="0" lang="fi-FI" sz="1200" b="0" u="none" strike="noStrike" kern="1200" cap="none" spc="0" normalizeH="0" baseline="0" noProof="0" dirty="0" err="1">
                          <a:ln>
                            <a:noFill/>
                          </a:ln>
                          <a:solidFill>
                            <a:schemeClr val="tx1"/>
                          </a:solidFill>
                          <a:effectLst/>
                          <a:uLnTx/>
                          <a:uFillTx/>
                        </a:rPr>
                        <a:t>regulatory</a:t>
                      </a:r>
                      <a:r>
                        <a:rPr kumimoji="0" lang="fi-FI" sz="1200" b="0" u="none" strike="noStrike" kern="1200" cap="none" spc="0" normalizeH="0" baseline="0" noProof="0" dirty="0">
                          <a:ln>
                            <a:noFill/>
                          </a:ln>
                          <a:solidFill>
                            <a:schemeClr val="tx1"/>
                          </a:solidFill>
                          <a:effectLst/>
                          <a:uLnTx/>
                          <a:uFillTx/>
                        </a:rPr>
                        <a:t> </a:t>
                      </a:r>
                      <a:r>
                        <a:rPr kumimoji="0" lang="fi-FI" sz="1200" b="0" u="none" strike="noStrike" kern="1200" cap="none" spc="0" normalizeH="0" baseline="0" noProof="0" dirty="0" err="1">
                          <a:ln>
                            <a:noFill/>
                          </a:ln>
                          <a:solidFill>
                            <a:schemeClr val="tx1"/>
                          </a:solidFill>
                          <a:effectLst/>
                          <a:uLnTx/>
                          <a:uFillTx/>
                        </a:rPr>
                        <a:t>sandboxin</a:t>
                      </a:r>
                      <a:r>
                        <a:rPr kumimoji="0" lang="fi-FI" sz="1200" b="0" u="none" strike="noStrike" kern="1200" cap="none" spc="0" normalizeH="0" baseline="0" noProof="0" dirty="0">
                          <a:ln>
                            <a:noFill/>
                          </a:ln>
                          <a:solidFill>
                            <a:schemeClr val="tx1"/>
                          </a:solidFill>
                          <a:effectLst/>
                          <a:uLnTx/>
                          <a:uFillTx/>
                        </a:rPr>
                        <a:t> luominen).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Pitkäjänteinen, investoinnit mahdollistava ja verkkojen kehitystarpeet huomioiva strategia on laadittu.</a:t>
                      </a:r>
                      <a:endParaRPr lang="fi-FI" sz="1200" dirty="0">
                        <a:solidFill>
                          <a:schemeClr val="tx1"/>
                        </a:solidFill>
                      </a:endParaRP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Verkkosektorin TKI-ohjelma on käynnistetty.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Vihreän siirtymän tukirahoitusta on hyödynnetty verkkoinfrastruktuurin kehittämisessä.</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Suomesta on luotu houkutteleva investointikohde energiankäyttäjille.</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Vetytalouden vaatimat keskeiset </a:t>
                      </a:r>
                      <a:br>
                        <a:rPr lang="fi-FI" sz="1200" dirty="0">
                          <a:solidFill>
                            <a:schemeClr val="tx1"/>
                          </a:solidFill>
                        </a:rPr>
                      </a:br>
                      <a:r>
                        <a:rPr lang="fi-FI" sz="1200" dirty="0">
                          <a:solidFill>
                            <a:schemeClr val="tx1"/>
                          </a:solidFill>
                        </a:rPr>
                        <a:t>infrastruktuurit on luotu ja etupainotteinen </a:t>
                      </a:r>
                      <a:br>
                        <a:rPr lang="fi-FI" sz="1200" dirty="0">
                          <a:solidFill>
                            <a:schemeClr val="tx1"/>
                          </a:solidFill>
                        </a:rPr>
                      </a:br>
                      <a:r>
                        <a:rPr lang="fi-FI" sz="1200" dirty="0">
                          <a:solidFill>
                            <a:schemeClr val="tx1"/>
                          </a:solidFill>
                        </a:rPr>
                        <a:t>kehittäminen mahdollistettu.</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702333"/>
                  </a:ext>
                </a:extLst>
              </a:tr>
            </a:tbl>
          </a:graphicData>
        </a:graphic>
      </p:graphicFrame>
      <p:sp>
        <p:nvSpPr>
          <p:cNvPr id="36" name="Rectangle 39">
            <a:extLst>
              <a:ext uri="{FF2B5EF4-FFF2-40B4-BE49-F238E27FC236}">
                <a16:creationId xmlns:a16="http://schemas.microsoft.com/office/drawing/2014/main" id="{53EA5DC3-589A-F8EA-72A3-72AC844D2357}"/>
              </a:ext>
            </a:extLst>
          </p:cNvPr>
          <p:cNvSpPr/>
          <p:nvPr/>
        </p:nvSpPr>
        <p:spPr>
          <a:xfrm>
            <a:off x="9840913" y="1505229"/>
            <a:ext cx="1959583" cy="259155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marL="0" marR="0" lvl="0" indent="0" algn="l" defTabSz="914400" rtl="0" eaLnBrk="1" fontAlgn="auto" latinLnBrk="0" hangingPunct="1">
              <a:lnSpc>
                <a:spcPct val="95000"/>
              </a:lnSpc>
              <a:spcBef>
                <a:spcPts val="600"/>
              </a:spcBef>
              <a:spcAft>
                <a:spcPts val="600"/>
              </a:spcAft>
              <a:buClrTx/>
              <a:buSzTx/>
              <a:buFontTx/>
              <a:buNone/>
              <a:tabLst/>
              <a:defRPr/>
            </a:pPr>
            <a:r>
              <a:rPr kumimoji="0" lang="fi-FI" sz="1200" b="0" i="1" u="none" strike="noStrike" kern="1200" cap="none" spc="0" normalizeH="0" baseline="0" noProof="0" dirty="0">
                <a:ln>
                  <a:noFill/>
                </a:ln>
                <a:solidFill>
                  <a:srgbClr val="000000"/>
                </a:solidFill>
                <a:effectLst/>
                <a:uLnTx/>
                <a:uFillTx/>
                <a:ea typeface="+mn-ea"/>
                <a:cs typeface="+mn-cs"/>
              </a:rPr>
              <a:t>Verkkojen tehtävä on vastata ja mukautua yhteiskunnan tarpeisiin. Poliittisesti pitää tukea myös teollisuuden sähköistymistavoitetta ja investointeja, mikä ruokkii osaltaan uusiutuvan energian rakentamista Suomeen. Verkot kehittyvät tukemaan tätä kehitystä.</a:t>
            </a:r>
          </a:p>
        </p:txBody>
      </p:sp>
      <p:graphicFrame>
        <p:nvGraphicFramePr>
          <p:cNvPr id="3" name="Taulukko 2">
            <a:extLst>
              <a:ext uri="{FF2B5EF4-FFF2-40B4-BE49-F238E27FC236}">
                <a16:creationId xmlns:a16="http://schemas.microsoft.com/office/drawing/2014/main" id="{D801B665-6B1B-B1BB-8F18-731D012D0AEB}"/>
              </a:ext>
            </a:extLst>
          </p:cNvPr>
          <p:cNvGraphicFramePr>
            <a:graphicFrameLocks noGrp="1"/>
          </p:cNvGraphicFramePr>
          <p:nvPr>
            <p:extLst>
              <p:ext uri="{D42A27DB-BD31-4B8C-83A1-F6EECF244321}">
                <p14:modId xmlns:p14="http://schemas.microsoft.com/office/powerpoint/2010/main" val="1414704027"/>
              </p:ext>
            </p:extLst>
          </p:nvPr>
        </p:nvGraphicFramePr>
        <p:xfrm>
          <a:off x="695325" y="801000"/>
          <a:ext cx="865081" cy="3301930"/>
        </p:xfrm>
        <a:graphic>
          <a:graphicData uri="http://schemas.openxmlformats.org/drawingml/2006/table">
            <a:tbl>
              <a:tblPr>
                <a:tableStyleId>{5940675A-B579-460E-94D1-54222C63F5DA}</a:tableStyleId>
              </a:tblPr>
              <a:tblGrid>
                <a:gridCol w="865081">
                  <a:extLst>
                    <a:ext uri="{9D8B030D-6E8A-4147-A177-3AD203B41FA5}">
                      <a16:colId xmlns:a16="http://schemas.microsoft.com/office/drawing/2014/main" val="1835815182"/>
                    </a:ext>
                  </a:extLst>
                </a:gridCol>
              </a:tblGrid>
              <a:tr h="660386">
                <a:tc>
                  <a:txBody>
                    <a:bodyPr/>
                    <a:lstStyle/>
                    <a:p>
                      <a:pPr algn="ctr"/>
                      <a:r>
                        <a:rPr lang="fi-FI" sz="3200" b="1">
                          <a:ln>
                            <a:noFill/>
                          </a:ln>
                          <a:solidFill>
                            <a:schemeClr val="bg1"/>
                          </a:solidFill>
                        </a:rPr>
                        <a:t>1</a:t>
                      </a:r>
                    </a:p>
                  </a:txBody>
                  <a:tcPr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24832223"/>
                  </a:ext>
                </a:extLst>
              </a:tr>
              <a:tr h="660386">
                <a:tc>
                  <a:txBody>
                    <a:bodyPr/>
                    <a:lstStyle/>
                    <a:p>
                      <a:pPr algn="ctr"/>
                      <a:r>
                        <a:rPr lang="fi-FI" sz="3200" b="1">
                          <a:ln>
                            <a:noFill/>
                          </a:ln>
                          <a:solidFill>
                            <a:schemeClr val="bg1"/>
                          </a:solidFill>
                        </a:rPr>
                        <a:t>2</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extLst>
                  <a:ext uri="{0D108BD9-81ED-4DB2-BD59-A6C34878D82A}">
                    <a16:rowId xmlns:a16="http://schemas.microsoft.com/office/drawing/2014/main" val="3350751814"/>
                  </a:ext>
                </a:extLst>
              </a:tr>
              <a:tr h="660386">
                <a:tc>
                  <a:txBody>
                    <a:bodyPr/>
                    <a:lstStyle/>
                    <a:p>
                      <a:pPr algn="ctr"/>
                      <a:r>
                        <a:rPr lang="fi-FI" sz="3200" b="1" dirty="0">
                          <a:ln>
                            <a:noFill/>
                          </a:ln>
                          <a:solidFill>
                            <a:schemeClr val="bg1"/>
                          </a:solidFill>
                        </a:rPr>
                        <a:t>3</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A1D0"/>
                    </a:solidFill>
                  </a:tcPr>
                </a:tc>
                <a:extLst>
                  <a:ext uri="{0D108BD9-81ED-4DB2-BD59-A6C34878D82A}">
                    <a16:rowId xmlns:a16="http://schemas.microsoft.com/office/drawing/2014/main" val="1687226884"/>
                  </a:ext>
                </a:extLst>
              </a:tr>
              <a:tr h="660386">
                <a:tc>
                  <a:txBody>
                    <a:bodyPr/>
                    <a:lstStyle/>
                    <a:p>
                      <a:pPr algn="ctr"/>
                      <a:r>
                        <a:rPr lang="fi-FI" sz="3200" b="1">
                          <a:ln>
                            <a:noFill/>
                          </a:ln>
                          <a:solidFill>
                            <a:schemeClr val="bg1"/>
                          </a:solidFill>
                        </a:rPr>
                        <a:t>4</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3173280"/>
                  </a:ext>
                </a:extLst>
              </a:tr>
              <a:tr h="660386">
                <a:tc>
                  <a:txBody>
                    <a:bodyPr/>
                    <a:lstStyle/>
                    <a:p>
                      <a:pPr algn="ctr"/>
                      <a:r>
                        <a:rPr lang="fi-FI" sz="3200" b="1" dirty="0">
                          <a:ln>
                            <a:noFill/>
                          </a:ln>
                          <a:solidFill>
                            <a:schemeClr val="bg1"/>
                          </a:solidFill>
                        </a:rPr>
                        <a:t>5</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26657799"/>
                  </a:ext>
                </a:extLst>
              </a:tr>
            </a:tbl>
          </a:graphicData>
        </a:graphic>
      </p:graphicFrame>
      <p:grpSp>
        <p:nvGrpSpPr>
          <p:cNvPr id="8" name="Ryhmä 7">
            <a:extLst>
              <a:ext uri="{FF2B5EF4-FFF2-40B4-BE49-F238E27FC236}">
                <a16:creationId xmlns:a16="http://schemas.microsoft.com/office/drawing/2014/main" id="{1D97E5FD-18B5-41F9-A636-4AE714695D27}"/>
              </a:ext>
            </a:extLst>
          </p:cNvPr>
          <p:cNvGrpSpPr/>
          <p:nvPr/>
        </p:nvGrpSpPr>
        <p:grpSpPr>
          <a:xfrm>
            <a:off x="9840913" y="794847"/>
            <a:ext cx="664748" cy="586506"/>
            <a:chOff x="10281921" y="794847"/>
            <a:chExt cx="664748" cy="586506"/>
          </a:xfrm>
        </p:grpSpPr>
        <p:sp>
          <p:nvSpPr>
            <p:cNvPr id="9" name="Puolivapaa piirto 8">
              <a:extLst>
                <a:ext uri="{FF2B5EF4-FFF2-40B4-BE49-F238E27FC236}">
                  <a16:creationId xmlns:a16="http://schemas.microsoft.com/office/drawing/2014/main" id="{FA427A6D-7110-A82C-CFC4-FE2B24DC311E}"/>
                </a:ext>
              </a:extLst>
            </p:cNvPr>
            <p:cNvSpPr/>
            <p:nvPr/>
          </p:nvSpPr>
          <p:spPr>
            <a:xfrm>
              <a:off x="10281921"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sp>
          <p:nvSpPr>
            <p:cNvPr id="10" name="Puolivapaa piirto 9">
              <a:extLst>
                <a:ext uri="{FF2B5EF4-FFF2-40B4-BE49-F238E27FC236}">
                  <a16:creationId xmlns:a16="http://schemas.microsoft.com/office/drawing/2014/main" id="{BEB4F6EB-08F6-4F45-A1C6-52FB3D6A9B66}"/>
                </a:ext>
              </a:extLst>
            </p:cNvPr>
            <p:cNvSpPr/>
            <p:nvPr/>
          </p:nvSpPr>
          <p:spPr>
            <a:xfrm>
              <a:off x="10653396"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grpSp>
      <p:sp>
        <p:nvSpPr>
          <p:cNvPr id="11" name="Dian numeron paikkamerkki 5">
            <a:extLst>
              <a:ext uri="{FF2B5EF4-FFF2-40B4-BE49-F238E27FC236}">
                <a16:creationId xmlns:a16="http://schemas.microsoft.com/office/drawing/2014/main" id="{37653361-5EA7-98E1-4F59-134AD3CB5041}"/>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5</a:t>
            </a:fld>
            <a:endParaRPr lang="en-US" sz="900" b="1">
              <a:solidFill>
                <a:schemeClr val="bg1"/>
              </a:solidFill>
              <a:latin typeface="+mj-lt"/>
            </a:endParaRPr>
          </a:p>
        </p:txBody>
      </p:sp>
      <p:pic>
        <p:nvPicPr>
          <p:cNvPr id="12" name="Kuva 11">
            <a:extLst>
              <a:ext uri="{FF2B5EF4-FFF2-40B4-BE49-F238E27FC236}">
                <a16:creationId xmlns:a16="http://schemas.microsoft.com/office/drawing/2014/main" id="{101CE534-01D6-C03A-163F-032668BC81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366228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881C0F7F-28F6-2FA7-5F9E-AB5B76D59C1C}"/>
              </a:ext>
            </a:extLst>
          </p:cNvPr>
          <p:cNvSpPr/>
          <p:nvPr/>
        </p:nvSpPr>
        <p:spPr>
          <a:xfrm>
            <a:off x="0" y="4096780"/>
            <a:ext cx="12192000" cy="2761220"/>
          </a:xfrm>
          <a:prstGeom prst="rect">
            <a:avLst/>
          </a:prstGeom>
          <a:gradFill flip="none" rotWithShape="1">
            <a:gsLst>
              <a:gs pos="0">
                <a:schemeClr val="accent1">
                  <a:lumMod val="6000"/>
                  <a:lumOff val="94000"/>
                </a:schemeClr>
              </a:gs>
              <a:gs pos="100000">
                <a:srgbClr val="A7008E">
                  <a:lumMod val="99000"/>
                  <a:lumOff val="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7">
            <a:extLst>
              <a:ext uri="{FF2B5EF4-FFF2-40B4-BE49-F238E27FC236}">
                <a16:creationId xmlns:a16="http://schemas.microsoft.com/office/drawing/2014/main" id="{6D45050C-4288-EE2E-6A8C-7581D0575022}"/>
              </a:ext>
            </a:extLst>
          </p:cNvPr>
          <p:cNvSpPr txBox="1">
            <a:spLocks/>
          </p:cNvSpPr>
          <p:nvPr/>
        </p:nvSpPr>
        <p:spPr>
          <a:xfrm>
            <a:off x="2100263" y="800100"/>
            <a:ext cx="6778723" cy="312097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lt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lt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lt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lt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lt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lt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9pPr>
          </a:lstStyle>
          <a:p>
            <a:pPr marL="0" lvl="0" indent="0">
              <a:spcBef>
                <a:spcPts val="0"/>
              </a:spcBef>
              <a:spcAft>
                <a:spcPts val="1200"/>
              </a:spcAft>
              <a:buNone/>
              <a:defRPr/>
            </a:pPr>
            <a:r>
              <a:rPr lang="fi-FI" sz="2400" spc="0" dirty="0">
                <a:solidFill>
                  <a:schemeClr val="tx1"/>
                </a:solidFill>
              </a:rPr>
              <a:t>Toimivat markkinat ja toimitusvarma energiajärjestelmä tuovat turvaa</a:t>
            </a:r>
          </a:p>
          <a:p>
            <a:r>
              <a:rPr lang="fi-FI" sz="1600" dirty="0">
                <a:solidFill>
                  <a:schemeClr val="tx1"/>
                </a:solidFill>
              </a:rPr>
              <a:t>Verkkojen avulla hiilineutraalin energian tuottaminen, energiatehokkuus, toimivat markkinat sekä energiavarastojen ja joustojen kehittäminen takaavat riittävän omavaraisuuden osana eurooppalaista järjestelmää. </a:t>
            </a:r>
          </a:p>
          <a:p>
            <a:r>
              <a:rPr lang="fi-FI" sz="1600" dirty="0">
                <a:solidFill>
                  <a:schemeClr val="tx1"/>
                </a:solidFill>
              </a:rPr>
              <a:t>Tarvitaan nopeampaa energiamurrosta, kun geopoliittinen epävarmuus asettaa paineita energian hinnalle, huoltovarmuudelle, fossiilisen energian tuonnin vähentämiselle ja kyberturvallisuudelle. </a:t>
            </a:r>
          </a:p>
          <a:p>
            <a:pPr marL="0" marR="0" lvl="0" indent="0" defTabSz="914400" rtl="0" eaLnBrk="1" fontAlgn="auto" latinLnBrk="0" hangingPunct="1">
              <a:lnSpc>
                <a:spcPct val="95000"/>
              </a:lnSpc>
              <a:spcBef>
                <a:spcPts val="600"/>
              </a:spcBef>
              <a:spcAft>
                <a:spcPts val="0"/>
              </a:spcAft>
              <a:buClrTx/>
              <a:buSzTx/>
              <a:buFontTx/>
              <a:buNone/>
              <a:tabLst/>
              <a:defRPr/>
            </a:pPr>
            <a:endParaRPr kumimoji="0" lang="fi-FI" sz="1800" b="0" i="0" u="none" strike="noStrike" kern="1200" cap="none" spc="0" normalizeH="0" baseline="0" noProof="0" dirty="0">
              <a:ln>
                <a:noFill/>
              </a:ln>
              <a:solidFill>
                <a:schemeClr val="tx1"/>
              </a:solidFill>
              <a:effectLst/>
              <a:uLnTx/>
              <a:uFillTx/>
              <a:ea typeface="+mn-ea"/>
              <a:cs typeface="+mn-cs"/>
            </a:endParaRPr>
          </a:p>
        </p:txBody>
      </p:sp>
      <p:graphicFrame>
        <p:nvGraphicFramePr>
          <p:cNvPr id="37" name="Taulukko 37">
            <a:extLst>
              <a:ext uri="{FF2B5EF4-FFF2-40B4-BE49-F238E27FC236}">
                <a16:creationId xmlns:a16="http://schemas.microsoft.com/office/drawing/2014/main" id="{2BB24404-BA35-050A-12E8-8562053CCDF3}"/>
              </a:ext>
            </a:extLst>
          </p:cNvPr>
          <p:cNvGraphicFramePr>
            <a:graphicFrameLocks noGrp="1"/>
          </p:cNvGraphicFramePr>
          <p:nvPr>
            <p:extLst>
              <p:ext uri="{D42A27DB-BD31-4B8C-83A1-F6EECF244321}">
                <p14:modId xmlns:p14="http://schemas.microsoft.com/office/powerpoint/2010/main" val="3061266784"/>
              </p:ext>
            </p:extLst>
          </p:nvPr>
        </p:nvGraphicFramePr>
        <p:xfrm>
          <a:off x="0" y="4096780"/>
          <a:ext cx="12192000" cy="2761220"/>
        </p:xfrm>
        <a:graphic>
          <a:graphicData uri="http://schemas.openxmlformats.org/drawingml/2006/table">
            <a:tbl>
              <a:tblPr firstRow="1" bandRow="1">
                <a:tableStyleId>{5940675A-B579-460E-94D1-54222C63F5DA}</a:tableStyleId>
              </a:tblPr>
              <a:tblGrid>
                <a:gridCol w="4455434">
                  <a:extLst>
                    <a:ext uri="{9D8B030D-6E8A-4147-A177-3AD203B41FA5}">
                      <a16:colId xmlns:a16="http://schemas.microsoft.com/office/drawing/2014/main" val="472416533"/>
                    </a:ext>
                  </a:extLst>
                </a:gridCol>
                <a:gridCol w="3704226">
                  <a:extLst>
                    <a:ext uri="{9D8B030D-6E8A-4147-A177-3AD203B41FA5}">
                      <a16:colId xmlns:a16="http://schemas.microsoft.com/office/drawing/2014/main" val="2085535971"/>
                    </a:ext>
                  </a:extLst>
                </a:gridCol>
                <a:gridCol w="4032340">
                  <a:extLst>
                    <a:ext uri="{9D8B030D-6E8A-4147-A177-3AD203B41FA5}">
                      <a16:colId xmlns:a16="http://schemas.microsoft.com/office/drawing/2014/main" val="3962075929"/>
                    </a:ext>
                  </a:extLst>
                </a:gridCol>
              </a:tblGrid>
              <a:tr h="690305">
                <a:tc>
                  <a:txBody>
                    <a:bodyPr/>
                    <a:lstStyle/>
                    <a:p>
                      <a:pPr algn="ctr"/>
                      <a:r>
                        <a:rPr lang="fi-FI" sz="1600" b="1" spc="300" dirty="0"/>
                        <a:t>2025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222760"/>
                  </a:ext>
                </a:extLst>
              </a:tr>
              <a:tr h="2070915">
                <a:tc>
                  <a:txBody>
                    <a:bodyPr/>
                    <a:lstStyle/>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Energiainfran toimivuus ja riittävyys myös poikkeustilanteissa on varmistettu.</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Uusien palveluiden, kuten joustopalveluiden kehittäminen tapahtuu markkinaehtoisesti.</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Markkinaehtoiset ratkaisut on mahdollistettu roolittamalla kilpailtu liiketoiminta sekä monopolitoiminta.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Investoinnit toimitusvarmuuden takaamiseksi myös haja-asutusalueilla on varmistettu.</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Integroituneen järjestelmän mahdollisiin haavoittuvaisuuksiin on varauduttu.</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702333"/>
                  </a:ext>
                </a:extLst>
              </a:tr>
            </a:tbl>
          </a:graphicData>
        </a:graphic>
      </p:graphicFrame>
      <p:sp>
        <p:nvSpPr>
          <p:cNvPr id="8" name="Rectangle 39">
            <a:extLst>
              <a:ext uri="{FF2B5EF4-FFF2-40B4-BE49-F238E27FC236}">
                <a16:creationId xmlns:a16="http://schemas.microsoft.com/office/drawing/2014/main" id="{A8215211-4616-ABCC-3A32-62E4A42066CA}"/>
              </a:ext>
            </a:extLst>
          </p:cNvPr>
          <p:cNvSpPr/>
          <p:nvPr/>
        </p:nvSpPr>
        <p:spPr>
          <a:xfrm>
            <a:off x="9840913" y="1505229"/>
            <a:ext cx="1959583" cy="259155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lvl="0">
              <a:lnSpc>
                <a:spcPct val="95000"/>
              </a:lnSpc>
              <a:spcBef>
                <a:spcPts val="600"/>
              </a:spcBef>
              <a:spcAft>
                <a:spcPts val="600"/>
              </a:spcAft>
              <a:defRPr/>
            </a:pPr>
            <a:r>
              <a:rPr lang="fi-FI" sz="1200" i="1" dirty="0">
                <a:solidFill>
                  <a:srgbClr val="000000"/>
                </a:solidFill>
              </a:rPr>
              <a:t>Energian rooli nyky-yhteiskunnassa on erittäin merkittävä ja energiaverkot ovat perusta yhteiskunnan toiminnalle ja kehitykselle.</a:t>
            </a:r>
          </a:p>
        </p:txBody>
      </p:sp>
      <p:graphicFrame>
        <p:nvGraphicFramePr>
          <p:cNvPr id="3" name="Taulukko 2">
            <a:extLst>
              <a:ext uri="{FF2B5EF4-FFF2-40B4-BE49-F238E27FC236}">
                <a16:creationId xmlns:a16="http://schemas.microsoft.com/office/drawing/2014/main" id="{092BB959-E28A-6EED-34B7-4F9C64667E89}"/>
              </a:ext>
            </a:extLst>
          </p:cNvPr>
          <p:cNvGraphicFramePr>
            <a:graphicFrameLocks noGrp="1"/>
          </p:cNvGraphicFramePr>
          <p:nvPr>
            <p:extLst>
              <p:ext uri="{D42A27DB-BD31-4B8C-83A1-F6EECF244321}">
                <p14:modId xmlns:p14="http://schemas.microsoft.com/office/powerpoint/2010/main" val="1824608513"/>
              </p:ext>
            </p:extLst>
          </p:nvPr>
        </p:nvGraphicFramePr>
        <p:xfrm>
          <a:off x="695325" y="801000"/>
          <a:ext cx="865081" cy="3301930"/>
        </p:xfrm>
        <a:graphic>
          <a:graphicData uri="http://schemas.openxmlformats.org/drawingml/2006/table">
            <a:tbl>
              <a:tblPr>
                <a:tableStyleId>{5940675A-B579-460E-94D1-54222C63F5DA}</a:tableStyleId>
              </a:tblPr>
              <a:tblGrid>
                <a:gridCol w="865081">
                  <a:extLst>
                    <a:ext uri="{9D8B030D-6E8A-4147-A177-3AD203B41FA5}">
                      <a16:colId xmlns:a16="http://schemas.microsoft.com/office/drawing/2014/main" val="1835815182"/>
                    </a:ext>
                  </a:extLst>
                </a:gridCol>
              </a:tblGrid>
              <a:tr h="660386">
                <a:tc>
                  <a:txBody>
                    <a:bodyPr/>
                    <a:lstStyle/>
                    <a:p>
                      <a:pPr algn="ctr"/>
                      <a:r>
                        <a:rPr lang="fi-FI" sz="3200" b="1" dirty="0">
                          <a:ln>
                            <a:noFill/>
                          </a:ln>
                          <a:solidFill>
                            <a:schemeClr val="bg1"/>
                          </a:solidFill>
                        </a:rPr>
                        <a:t>1</a:t>
                      </a:r>
                    </a:p>
                  </a:txBody>
                  <a:tcPr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24832223"/>
                  </a:ext>
                </a:extLst>
              </a:tr>
              <a:tr h="660386">
                <a:tc>
                  <a:txBody>
                    <a:bodyPr/>
                    <a:lstStyle/>
                    <a:p>
                      <a:pPr algn="ctr"/>
                      <a:r>
                        <a:rPr lang="fi-FI" sz="3200" b="1">
                          <a:ln>
                            <a:noFill/>
                          </a:ln>
                          <a:solidFill>
                            <a:schemeClr val="bg1"/>
                          </a:solidFill>
                        </a:rPr>
                        <a:t>2</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50751814"/>
                  </a:ext>
                </a:extLst>
              </a:tr>
              <a:tr h="660386">
                <a:tc>
                  <a:txBody>
                    <a:bodyPr/>
                    <a:lstStyle/>
                    <a:p>
                      <a:pPr algn="ctr"/>
                      <a:r>
                        <a:rPr lang="fi-FI" sz="3200" b="1">
                          <a:ln>
                            <a:noFill/>
                          </a:ln>
                          <a:solidFill>
                            <a:schemeClr val="bg1"/>
                          </a:solidFill>
                        </a:rPr>
                        <a:t>3</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extLst>
                  <a:ext uri="{0D108BD9-81ED-4DB2-BD59-A6C34878D82A}">
                    <a16:rowId xmlns:a16="http://schemas.microsoft.com/office/drawing/2014/main" val="1687226884"/>
                  </a:ext>
                </a:extLst>
              </a:tr>
              <a:tr h="660386">
                <a:tc>
                  <a:txBody>
                    <a:bodyPr/>
                    <a:lstStyle/>
                    <a:p>
                      <a:pPr algn="ctr"/>
                      <a:r>
                        <a:rPr lang="fi-FI" sz="3200" b="1">
                          <a:ln>
                            <a:noFill/>
                          </a:ln>
                          <a:solidFill>
                            <a:schemeClr val="bg1"/>
                          </a:solidFill>
                        </a:rPr>
                        <a:t>4</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3173280"/>
                  </a:ext>
                </a:extLst>
              </a:tr>
              <a:tr h="660386">
                <a:tc>
                  <a:txBody>
                    <a:bodyPr/>
                    <a:lstStyle/>
                    <a:p>
                      <a:pPr algn="ctr"/>
                      <a:r>
                        <a:rPr lang="fi-FI" sz="3200" b="1" dirty="0">
                          <a:ln>
                            <a:noFill/>
                          </a:ln>
                          <a:solidFill>
                            <a:schemeClr val="bg1"/>
                          </a:solidFill>
                        </a:rPr>
                        <a:t>5</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26657799"/>
                  </a:ext>
                </a:extLst>
              </a:tr>
            </a:tbl>
          </a:graphicData>
        </a:graphic>
      </p:graphicFrame>
      <p:grpSp>
        <p:nvGrpSpPr>
          <p:cNvPr id="12" name="Ryhmä 11">
            <a:extLst>
              <a:ext uri="{FF2B5EF4-FFF2-40B4-BE49-F238E27FC236}">
                <a16:creationId xmlns:a16="http://schemas.microsoft.com/office/drawing/2014/main" id="{1F5EB52A-053D-7390-FB6D-96D9902EF40A}"/>
              </a:ext>
            </a:extLst>
          </p:cNvPr>
          <p:cNvGrpSpPr/>
          <p:nvPr/>
        </p:nvGrpSpPr>
        <p:grpSpPr>
          <a:xfrm>
            <a:off x="9840913" y="794847"/>
            <a:ext cx="664748" cy="586506"/>
            <a:chOff x="10281921" y="794847"/>
            <a:chExt cx="664748" cy="586506"/>
          </a:xfrm>
        </p:grpSpPr>
        <p:sp>
          <p:nvSpPr>
            <p:cNvPr id="13" name="Puolivapaa piirto 12">
              <a:extLst>
                <a:ext uri="{FF2B5EF4-FFF2-40B4-BE49-F238E27FC236}">
                  <a16:creationId xmlns:a16="http://schemas.microsoft.com/office/drawing/2014/main" id="{9927AFCF-4C90-8DD2-F35B-EF5BCF7908AC}"/>
                </a:ext>
              </a:extLst>
            </p:cNvPr>
            <p:cNvSpPr/>
            <p:nvPr/>
          </p:nvSpPr>
          <p:spPr>
            <a:xfrm>
              <a:off x="10281921"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sp>
          <p:nvSpPr>
            <p:cNvPr id="14" name="Puolivapaa piirto 13">
              <a:extLst>
                <a:ext uri="{FF2B5EF4-FFF2-40B4-BE49-F238E27FC236}">
                  <a16:creationId xmlns:a16="http://schemas.microsoft.com/office/drawing/2014/main" id="{05B2B610-039B-342B-7B36-613245186A70}"/>
                </a:ext>
              </a:extLst>
            </p:cNvPr>
            <p:cNvSpPr/>
            <p:nvPr/>
          </p:nvSpPr>
          <p:spPr>
            <a:xfrm>
              <a:off x="10653396"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grpSp>
      <p:sp>
        <p:nvSpPr>
          <p:cNvPr id="15" name="Dian numeron paikkamerkki 5">
            <a:extLst>
              <a:ext uri="{FF2B5EF4-FFF2-40B4-BE49-F238E27FC236}">
                <a16:creationId xmlns:a16="http://schemas.microsoft.com/office/drawing/2014/main" id="{232107B2-9607-195A-EA7B-C362DE5270AB}"/>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6</a:t>
            </a:fld>
            <a:endParaRPr lang="en-US" sz="900" b="1">
              <a:solidFill>
                <a:schemeClr val="bg1"/>
              </a:solidFill>
              <a:latin typeface="+mj-lt"/>
            </a:endParaRPr>
          </a:p>
        </p:txBody>
      </p:sp>
      <p:pic>
        <p:nvPicPr>
          <p:cNvPr id="16" name="Kuva 15">
            <a:extLst>
              <a:ext uri="{FF2B5EF4-FFF2-40B4-BE49-F238E27FC236}">
                <a16:creationId xmlns:a16="http://schemas.microsoft.com/office/drawing/2014/main" id="{39DD799F-0818-56B7-0A26-10665C381C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222479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9E8386B9-20BB-EBC3-385E-9FEC1DF1874B}"/>
              </a:ext>
            </a:extLst>
          </p:cNvPr>
          <p:cNvSpPr/>
          <p:nvPr/>
        </p:nvSpPr>
        <p:spPr>
          <a:xfrm>
            <a:off x="0" y="4096780"/>
            <a:ext cx="12192000" cy="2761220"/>
          </a:xfrm>
          <a:prstGeom prst="rect">
            <a:avLst/>
          </a:prstGeom>
          <a:gradFill flip="none" rotWithShape="1">
            <a:gsLst>
              <a:gs pos="0">
                <a:schemeClr val="accent1">
                  <a:lumMod val="6000"/>
                  <a:lumOff val="94000"/>
                </a:schemeClr>
              </a:gs>
              <a:gs pos="100000">
                <a:srgbClr val="A7008E">
                  <a:lumMod val="99000"/>
                  <a:lumOff val="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7">
            <a:extLst>
              <a:ext uri="{FF2B5EF4-FFF2-40B4-BE49-F238E27FC236}">
                <a16:creationId xmlns:a16="http://schemas.microsoft.com/office/drawing/2014/main" id="{6D45050C-4288-EE2E-6A8C-7581D0575022}"/>
              </a:ext>
            </a:extLst>
          </p:cNvPr>
          <p:cNvSpPr txBox="1">
            <a:spLocks/>
          </p:cNvSpPr>
          <p:nvPr/>
        </p:nvSpPr>
        <p:spPr>
          <a:xfrm>
            <a:off x="2100263" y="800100"/>
            <a:ext cx="7480059" cy="312097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lt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lt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lt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lt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lt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lt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9pPr>
          </a:lstStyle>
          <a:p>
            <a:pPr marL="0" lvl="0" indent="0">
              <a:spcBef>
                <a:spcPts val="0"/>
              </a:spcBef>
              <a:spcAft>
                <a:spcPts val="1200"/>
              </a:spcAft>
              <a:buNone/>
              <a:defRPr/>
            </a:pPr>
            <a:r>
              <a:rPr lang="fi-FI" sz="2400" spc="0" dirty="0">
                <a:solidFill>
                  <a:schemeClr val="tx1"/>
                </a:solidFill>
              </a:rPr>
              <a:t>Sähkö-, lämpö-, kaasu- ja vetyverkkojen tiivis yhteistyö lisää energiajärjestelmän joustavuutta ja kustannustehokkuutta</a:t>
            </a:r>
          </a:p>
          <a:p>
            <a:pPr marL="0" indent="0">
              <a:spcAft>
                <a:spcPts val="0"/>
              </a:spcAft>
              <a:buNone/>
            </a:pPr>
            <a:r>
              <a:rPr lang="fi-FI" sz="1600" dirty="0">
                <a:solidFill>
                  <a:schemeClr val="tx1"/>
                </a:solidFill>
              </a:rPr>
              <a:t>Sähkö-, lämpö-, kaasu- ja vetyverkot yhdistävät tuottajat, joustavat </a:t>
            </a:r>
            <a:br>
              <a:rPr lang="fi-FI" sz="1600" dirty="0">
                <a:solidFill>
                  <a:schemeClr val="tx1"/>
                </a:solidFill>
              </a:rPr>
            </a:br>
            <a:r>
              <a:rPr lang="fi-FI" sz="1600" dirty="0">
                <a:solidFill>
                  <a:schemeClr val="tx1"/>
                </a:solidFill>
              </a:rPr>
              <a:t>resurssit ja kuluttajat avoimille energiamarkkinoille:</a:t>
            </a:r>
          </a:p>
          <a:p>
            <a:pPr>
              <a:spcAft>
                <a:spcPts val="0"/>
              </a:spcAft>
            </a:pPr>
            <a:r>
              <a:rPr lang="fi-FI" sz="1600" dirty="0">
                <a:solidFill>
                  <a:schemeClr val="tx1"/>
                </a:solidFill>
              </a:rPr>
              <a:t>Älykäs ja vahva sähköverkko mahdollistaa sähköistymisen </a:t>
            </a:r>
            <a:br>
              <a:rPr lang="fi-FI" sz="1600" dirty="0">
                <a:solidFill>
                  <a:schemeClr val="tx1"/>
                </a:solidFill>
              </a:rPr>
            </a:br>
            <a:r>
              <a:rPr lang="fi-FI" sz="1600" dirty="0">
                <a:solidFill>
                  <a:schemeClr val="tx1"/>
                </a:solidFill>
              </a:rPr>
              <a:t>mm. liikenteessä, teollisuudessa ja lämmityksessä.</a:t>
            </a:r>
          </a:p>
          <a:p>
            <a:pPr>
              <a:spcAft>
                <a:spcPts val="0"/>
              </a:spcAft>
            </a:pPr>
            <a:r>
              <a:rPr lang="fi-FI" sz="1600" dirty="0">
                <a:solidFill>
                  <a:schemeClr val="tx1"/>
                </a:solidFill>
              </a:rPr>
              <a:t>Sähköistyvä lämmitysjärjestelmä hyödyntää hukka- ja </a:t>
            </a:r>
            <a:br>
              <a:rPr lang="fi-FI" sz="1600" dirty="0">
                <a:solidFill>
                  <a:schemeClr val="tx1"/>
                </a:solidFill>
              </a:rPr>
            </a:br>
            <a:r>
              <a:rPr lang="fi-FI" sz="1600" dirty="0">
                <a:solidFill>
                  <a:schemeClr val="tx1"/>
                </a:solidFill>
              </a:rPr>
              <a:t>ympäristölämpöjä kierrättäen niitä lämpöverkoissa.</a:t>
            </a:r>
          </a:p>
          <a:p>
            <a:pPr>
              <a:spcAft>
                <a:spcPts val="0"/>
              </a:spcAft>
            </a:pPr>
            <a:r>
              <a:rPr lang="fi-FI" sz="1600" dirty="0">
                <a:solidFill>
                  <a:schemeClr val="tx1"/>
                </a:solidFill>
              </a:rPr>
              <a:t>Kaasu- ja vetyverkot luovat uusia mahdollisuuksia vihreään </a:t>
            </a:r>
            <a:br>
              <a:rPr lang="fi-FI" sz="1600" dirty="0">
                <a:solidFill>
                  <a:schemeClr val="tx1"/>
                </a:solidFill>
              </a:rPr>
            </a:br>
            <a:r>
              <a:rPr lang="fi-FI" sz="1600" dirty="0">
                <a:solidFill>
                  <a:schemeClr val="tx1"/>
                </a:solidFill>
              </a:rPr>
              <a:t>siirtymään ja kilpaillun vetymarkkinan syntymiseen.</a:t>
            </a:r>
            <a:endParaRPr kumimoji="0" lang="fi-FI" sz="1800" b="0" i="0" u="none" strike="noStrike" kern="1200" cap="none" spc="0" normalizeH="0" baseline="0" noProof="0" dirty="0">
              <a:ln>
                <a:noFill/>
              </a:ln>
              <a:solidFill>
                <a:schemeClr val="tx1"/>
              </a:solidFill>
              <a:effectLst/>
              <a:uLnTx/>
              <a:uFillTx/>
              <a:ea typeface="+mn-ea"/>
              <a:cs typeface="+mn-cs"/>
            </a:endParaRPr>
          </a:p>
        </p:txBody>
      </p:sp>
      <p:graphicFrame>
        <p:nvGraphicFramePr>
          <p:cNvPr id="37" name="Taulukko 37">
            <a:extLst>
              <a:ext uri="{FF2B5EF4-FFF2-40B4-BE49-F238E27FC236}">
                <a16:creationId xmlns:a16="http://schemas.microsoft.com/office/drawing/2014/main" id="{2BB24404-BA35-050A-12E8-8562053CCDF3}"/>
              </a:ext>
            </a:extLst>
          </p:cNvPr>
          <p:cNvGraphicFramePr>
            <a:graphicFrameLocks noGrp="1"/>
          </p:cNvGraphicFramePr>
          <p:nvPr>
            <p:extLst>
              <p:ext uri="{D42A27DB-BD31-4B8C-83A1-F6EECF244321}">
                <p14:modId xmlns:p14="http://schemas.microsoft.com/office/powerpoint/2010/main" val="1041828944"/>
              </p:ext>
            </p:extLst>
          </p:nvPr>
        </p:nvGraphicFramePr>
        <p:xfrm>
          <a:off x="0" y="4096780"/>
          <a:ext cx="12192000" cy="2761220"/>
        </p:xfrm>
        <a:graphic>
          <a:graphicData uri="http://schemas.openxmlformats.org/drawingml/2006/table">
            <a:tbl>
              <a:tblPr firstRow="1" bandRow="1">
                <a:tableStyleId>{5940675A-B579-460E-94D1-54222C63F5DA}</a:tableStyleId>
              </a:tblPr>
              <a:tblGrid>
                <a:gridCol w="4455434">
                  <a:extLst>
                    <a:ext uri="{9D8B030D-6E8A-4147-A177-3AD203B41FA5}">
                      <a16:colId xmlns:a16="http://schemas.microsoft.com/office/drawing/2014/main" val="472416533"/>
                    </a:ext>
                  </a:extLst>
                </a:gridCol>
                <a:gridCol w="3704226">
                  <a:extLst>
                    <a:ext uri="{9D8B030D-6E8A-4147-A177-3AD203B41FA5}">
                      <a16:colId xmlns:a16="http://schemas.microsoft.com/office/drawing/2014/main" val="2085535971"/>
                    </a:ext>
                  </a:extLst>
                </a:gridCol>
                <a:gridCol w="4032340">
                  <a:extLst>
                    <a:ext uri="{9D8B030D-6E8A-4147-A177-3AD203B41FA5}">
                      <a16:colId xmlns:a16="http://schemas.microsoft.com/office/drawing/2014/main" val="3962075929"/>
                    </a:ext>
                  </a:extLst>
                </a:gridCol>
              </a:tblGrid>
              <a:tr h="690305">
                <a:tc>
                  <a:txBody>
                    <a:bodyPr/>
                    <a:lstStyle/>
                    <a:p>
                      <a:pPr algn="ctr"/>
                      <a:r>
                        <a:rPr lang="fi-FI" sz="1600" b="1" spc="300" dirty="0"/>
                        <a:t>2025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222760"/>
                  </a:ext>
                </a:extLst>
              </a:tr>
              <a:tr h="2070915">
                <a:tc>
                  <a:txBody>
                    <a:bodyPr/>
                    <a:lstStyle/>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Edellytykset uusien teknologioiden, kuten energiavarastojen ja kaksisuuntaisen kaukolämmön käyttöönotolle on luotu.</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Valvontamenetelmät kannustavat verkon kehittämiseen ja sektori-integraatioon.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dirty="0">
                          <a:ln>
                            <a:noFill/>
                          </a:ln>
                          <a:solidFill>
                            <a:schemeClr val="tx1"/>
                          </a:solidFill>
                          <a:effectLst/>
                          <a:uLnTx/>
                          <a:uFillTx/>
                        </a:rPr>
                        <a:t>Toimijoiden välistä vuoropuhelua, päätöksentekoa ja pitkäjänteistä yhteistyötä on edistetty.</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a:solidFill>
                            <a:schemeClr val="tx1"/>
                          </a:solidFill>
                        </a:rPr>
                        <a:t>Sääntelyn teknologianeutraalius on varmistettu.</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a:solidFill>
                            <a:schemeClr val="tx1"/>
                          </a:solidFill>
                        </a:rPr>
                        <a:t>Energiaverotusta, kuten sähköverotusta ja moninkertaista verotusta on uudistettu.</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a:solidFill>
                            <a:schemeClr val="tx1"/>
                          </a:solidFill>
                        </a:rPr>
                        <a:t>Joustomarkkinoita on kehitetty niin, että ei ole tarvetta investoida maksimaaliseen kapasiteettiin.</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b="0" i="0" u="none" strike="noStrike" dirty="0">
                          <a:solidFill>
                            <a:srgbClr val="000000"/>
                          </a:solidFill>
                          <a:effectLst/>
                          <a:latin typeface="Calibri" panose="020F0502020204030204" pitchFamily="34" charset="0"/>
                        </a:rPr>
                        <a:t>Energiaverkkojen välinen yhteistyö kehittyy edelleen hakien uusia toimintamalleja toimijoiden yhteisten intressien kannustamana.</a:t>
                      </a:r>
                      <a:endParaRPr lang="fi-FI" sz="1200" dirty="0">
                        <a:solidFill>
                          <a:schemeClr val="tx1"/>
                        </a:solidFill>
                      </a:endParaRP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702333"/>
                  </a:ext>
                </a:extLst>
              </a:tr>
            </a:tbl>
          </a:graphicData>
        </a:graphic>
      </p:graphicFrame>
      <p:sp>
        <p:nvSpPr>
          <p:cNvPr id="8" name="Rectangle 39">
            <a:extLst>
              <a:ext uri="{FF2B5EF4-FFF2-40B4-BE49-F238E27FC236}">
                <a16:creationId xmlns:a16="http://schemas.microsoft.com/office/drawing/2014/main" id="{C5E6D352-AE29-AF6D-DEE2-C5E5DB084B55}"/>
              </a:ext>
            </a:extLst>
          </p:cNvPr>
          <p:cNvSpPr/>
          <p:nvPr/>
        </p:nvSpPr>
        <p:spPr>
          <a:xfrm>
            <a:off x="9840912" y="1505229"/>
            <a:ext cx="1771967" cy="259155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lvl="0">
              <a:lnSpc>
                <a:spcPct val="95000"/>
              </a:lnSpc>
              <a:spcBef>
                <a:spcPts val="600"/>
              </a:spcBef>
              <a:spcAft>
                <a:spcPts val="600"/>
              </a:spcAft>
              <a:defRPr/>
            </a:pPr>
            <a:r>
              <a:rPr lang="fi-FI" sz="1200" i="1">
                <a:solidFill>
                  <a:srgbClr val="000000"/>
                </a:solidFill>
              </a:rPr>
              <a:t>Kaikki verkot toimivat omina kokonaisuuksinaan, mutta saumattomasti yhteen. Vähän niin kuin hermosto, verenkiertoelimistö ja keuhkot ihmisessä. Kaikilla on oma tehtävänsä, mutta kaikkien pitää toimia saumattomasti yhteen.</a:t>
            </a:r>
          </a:p>
        </p:txBody>
      </p:sp>
      <p:graphicFrame>
        <p:nvGraphicFramePr>
          <p:cNvPr id="3" name="Taulukko 2">
            <a:extLst>
              <a:ext uri="{FF2B5EF4-FFF2-40B4-BE49-F238E27FC236}">
                <a16:creationId xmlns:a16="http://schemas.microsoft.com/office/drawing/2014/main" id="{43DFFEB9-3718-F08D-DC9B-CAAA9FE9B08F}"/>
              </a:ext>
            </a:extLst>
          </p:cNvPr>
          <p:cNvGraphicFramePr>
            <a:graphicFrameLocks noGrp="1"/>
          </p:cNvGraphicFramePr>
          <p:nvPr>
            <p:extLst>
              <p:ext uri="{D42A27DB-BD31-4B8C-83A1-F6EECF244321}">
                <p14:modId xmlns:p14="http://schemas.microsoft.com/office/powerpoint/2010/main" val="3079454418"/>
              </p:ext>
            </p:extLst>
          </p:nvPr>
        </p:nvGraphicFramePr>
        <p:xfrm>
          <a:off x="695325" y="801000"/>
          <a:ext cx="865081" cy="3301930"/>
        </p:xfrm>
        <a:graphic>
          <a:graphicData uri="http://schemas.openxmlformats.org/drawingml/2006/table">
            <a:tbl>
              <a:tblPr>
                <a:tableStyleId>{5940675A-B579-460E-94D1-54222C63F5DA}</a:tableStyleId>
              </a:tblPr>
              <a:tblGrid>
                <a:gridCol w="865081">
                  <a:extLst>
                    <a:ext uri="{9D8B030D-6E8A-4147-A177-3AD203B41FA5}">
                      <a16:colId xmlns:a16="http://schemas.microsoft.com/office/drawing/2014/main" val="1835815182"/>
                    </a:ext>
                  </a:extLst>
                </a:gridCol>
              </a:tblGrid>
              <a:tr h="660386">
                <a:tc>
                  <a:txBody>
                    <a:bodyPr/>
                    <a:lstStyle/>
                    <a:p>
                      <a:pPr algn="ctr"/>
                      <a:r>
                        <a:rPr lang="fi-FI" sz="3200" b="1">
                          <a:ln>
                            <a:noFill/>
                          </a:ln>
                          <a:solidFill>
                            <a:schemeClr val="bg1"/>
                          </a:solidFill>
                        </a:rPr>
                        <a:t>1</a:t>
                      </a:r>
                    </a:p>
                  </a:txBody>
                  <a:tcPr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24832223"/>
                  </a:ext>
                </a:extLst>
              </a:tr>
              <a:tr h="660386">
                <a:tc>
                  <a:txBody>
                    <a:bodyPr/>
                    <a:lstStyle/>
                    <a:p>
                      <a:pPr algn="ctr"/>
                      <a:r>
                        <a:rPr lang="fi-FI" sz="3200" b="1">
                          <a:ln>
                            <a:noFill/>
                          </a:ln>
                          <a:solidFill>
                            <a:schemeClr val="bg1"/>
                          </a:solidFill>
                        </a:rPr>
                        <a:t>2</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50751814"/>
                  </a:ext>
                </a:extLst>
              </a:tr>
              <a:tr h="660386">
                <a:tc>
                  <a:txBody>
                    <a:bodyPr/>
                    <a:lstStyle/>
                    <a:p>
                      <a:pPr algn="ctr"/>
                      <a:r>
                        <a:rPr lang="fi-FI" sz="3200" b="1">
                          <a:ln>
                            <a:noFill/>
                          </a:ln>
                          <a:solidFill>
                            <a:schemeClr val="bg1"/>
                          </a:solidFill>
                        </a:rPr>
                        <a:t>3</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87226884"/>
                  </a:ext>
                </a:extLst>
              </a:tr>
              <a:tr h="660386">
                <a:tc>
                  <a:txBody>
                    <a:bodyPr/>
                    <a:lstStyle/>
                    <a:p>
                      <a:pPr algn="ctr"/>
                      <a:r>
                        <a:rPr lang="fi-FI" sz="3200" b="1">
                          <a:ln>
                            <a:noFill/>
                          </a:ln>
                          <a:solidFill>
                            <a:schemeClr val="bg1"/>
                          </a:solidFill>
                        </a:rPr>
                        <a:t>4</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008E"/>
                    </a:solidFill>
                  </a:tcPr>
                </a:tc>
                <a:extLst>
                  <a:ext uri="{0D108BD9-81ED-4DB2-BD59-A6C34878D82A}">
                    <a16:rowId xmlns:a16="http://schemas.microsoft.com/office/drawing/2014/main" val="63173280"/>
                  </a:ext>
                </a:extLst>
              </a:tr>
              <a:tr h="660386">
                <a:tc>
                  <a:txBody>
                    <a:bodyPr/>
                    <a:lstStyle/>
                    <a:p>
                      <a:pPr algn="ctr"/>
                      <a:r>
                        <a:rPr lang="fi-FI" sz="3200" b="1">
                          <a:ln>
                            <a:noFill/>
                          </a:ln>
                          <a:solidFill>
                            <a:schemeClr val="bg1"/>
                          </a:solidFill>
                        </a:rPr>
                        <a:t>5</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26657799"/>
                  </a:ext>
                </a:extLst>
              </a:tr>
            </a:tbl>
          </a:graphicData>
        </a:graphic>
      </p:graphicFrame>
      <p:grpSp>
        <p:nvGrpSpPr>
          <p:cNvPr id="12" name="Ryhmä 11">
            <a:extLst>
              <a:ext uri="{FF2B5EF4-FFF2-40B4-BE49-F238E27FC236}">
                <a16:creationId xmlns:a16="http://schemas.microsoft.com/office/drawing/2014/main" id="{1D9ABCAE-C991-5EAE-0D09-4FDFFA4BBF2C}"/>
              </a:ext>
            </a:extLst>
          </p:cNvPr>
          <p:cNvGrpSpPr/>
          <p:nvPr/>
        </p:nvGrpSpPr>
        <p:grpSpPr>
          <a:xfrm>
            <a:off x="9840913" y="794847"/>
            <a:ext cx="664748" cy="586506"/>
            <a:chOff x="10281921" y="794847"/>
            <a:chExt cx="664748" cy="586506"/>
          </a:xfrm>
        </p:grpSpPr>
        <p:sp>
          <p:nvSpPr>
            <p:cNvPr id="13" name="Puolivapaa piirto 12">
              <a:extLst>
                <a:ext uri="{FF2B5EF4-FFF2-40B4-BE49-F238E27FC236}">
                  <a16:creationId xmlns:a16="http://schemas.microsoft.com/office/drawing/2014/main" id="{65B051DA-9913-A24A-FD56-B362DF10BC66}"/>
                </a:ext>
              </a:extLst>
            </p:cNvPr>
            <p:cNvSpPr/>
            <p:nvPr/>
          </p:nvSpPr>
          <p:spPr>
            <a:xfrm>
              <a:off x="10281921"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sp>
          <p:nvSpPr>
            <p:cNvPr id="14" name="Puolivapaa piirto 13">
              <a:extLst>
                <a:ext uri="{FF2B5EF4-FFF2-40B4-BE49-F238E27FC236}">
                  <a16:creationId xmlns:a16="http://schemas.microsoft.com/office/drawing/2014/main" id="{D6AB876E-42CF-9BC8-1F83-F0CC33F6A59B}"/>
                </a:ext>
              </a:extLst>
            </p:cNvPr>
            <p:cNvSpPr/>
            <p:nvPr/>
          </p:nvSpPr>
          <p:spPr>
            <a:xfrm>
              <a:off x="10653396"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grpSp>
      <p:sp>
        <p:nvSpPr>
          <p:cNvPr id="15" name="Dian numeron paikkamerkki 5">
            <a:extLst>
              <a:ext uri="{FF2B5EF4-FFF2-40B4-BE49-F238E27FC236}">
                <a16:creationId xmlns:a16="http://schemas.microsoft.com/office/drawing/2014/main" id="{A4B18D10-A3F8-0909-6E47-C0B246B10A08}"/>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7</a:t>
            </a:fld>
            <a:endParaRPr lang="en-US" sz="900" b="1">
              <a:solidFill>
                <a:schemeClr val="bg1"/>
              </a:solidFill>
              <a:latin typeface="+mj-lt"/>
            </a:endParaRPr>
          </a:p>
        </p:txBody>
      </p:sp>
      <p:pic>
        <p:nvPicPr>
          <p:cNvPr id="16" name="Kuva 15">
            <a:extLst>
              <a:ext uri="{FF2B5EF4-FFF2-40B4-BE49-F238E27FC236}">
                <a16:creationId xmlns:a16="http://schemas.microsoft.com/office/drawing/2014/main" id="{6753D16C-3FFE-93A9-258C-6DE1E1E069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72436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38000">
              <a:schemeClr val="accent4">
                <a:lumMod val="0"/>
                <a:lumOff val="100000"/>
              </a:schemeClr>
            </a:gs>
            <a:gs pos="100000">
              <a:srgbClr val="ACEBF0"/>
            </a:gs>
          </a:gsLst>
          <a:lin ang="16200000" scaled="0"/>
        </a:gra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0593C2C-8AFC-C9CD-2446-963F9E1B1E5C}"/>
              </a:ext>
            </a:extLst>
          </p:cNvPr>
          <p:cNvSpPr/>
          <p:nvPr/>
        </p:nvSpPr>
        <p:spPr>
          <a:xfrm>
            <a:off x="0" y="4096780"/>
            <a:ext cx="12192000" cy="2761220"/>
          </a:xfrm>
          <a:prstGeom prst="rect">
            <a:avLst/>
          </a:prstGeom>
          <a:gradFill flip="none" rotWithShape="1">
            <a:gsLst>
              <a:gs pos="0">
                <a:schemeClr val="accent1">
                  <a:lumMod val="6000"/>
                  <a:lumOff val="94000"/>
                </a:schemeClr>
              </a:gs>
              <a:gs pos="100000">
                <a:srgbClr val="A7008E">
                  <a:lumMod val="99000"/>
                  <a:lumOff val="1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7">
            <a:extLst>
              <a:ext uri="{FF2B5EF4-FFF2-40B4-BE49-F238E27FC236}">
                <a16:creationId xmlns:a16="http://schemas.microsoft.com/office/drawing/2014/main" id="{6D45050C-4288-EE2E-6A8C-7581D0575022}"/>
              </a:ext>
            </a:extLst>
          </p:cNvPr>
          <p:cNvSpPr txBox="1">
            <a:spLocks/>
          </p:cNvSpPr>
          <p:nvPr/>
        </p:nvSpPr>
        <p:spPr>
          <a:xfrm>
            <a:off x="2100263" y="800100"/>
            <a:ext cx="6924372" cy="3041611"/>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lvl1pPr marL="180000" indent="-180000" algn="l" defTabSz="914400" rtl="0" eaLnBrk="1" latinLnBrk="0" hangingPunct="1">
              <a:lnSpc>
                <a:spcPct val="95000"/>
              </a:lnSpc>
              <a:spcBef>
                <a:spcPts val="900"/>
              </a:spcBef>
              <a:spcAft>
                <a:spcPts val="300"/>
              </a:spcAft>
              <a:buFont typeface="Symbol" panose="05050102010706020507" pitchFamily="18" charset="2"/>
              <a:buChar char="-"/>
              <a:defRPr sz="1200" kern="1200" spc="40" baseline="0">
                <a:solidFill>
                  <a:schemeClr val="lt1"/>
                </a:solidFill>
                <a:latin typeface="+mn-lt"/>
                <a:ea typeface="+mn-ea"/>
                <a:cs typeface="+mn-cs"/>
              </a:defRPr>
            </a:lvl1pPr>
            <a:lvl2pPr marL="360000" indent="-180000" algn="l" defTabSz="914400" rtl="0" eaLnBrk="1" latinLnBrk="0" hangingPunct="1">
              <a:lnSpc>
                <a:spcPct val="95000"/>
              </a:lnSpc>
              <a:spcBef>
                <a:spcPts val="300"/>
              </a:spcBef>
              <a:spcAft>
                <a:spcPts val="300"/>
              </a:spcAft>
              <a:buFont typeface="Symbol" panose="05050102010706020507" pitchFamily="18" charset="2"/>
              <a:buChar char="-"/>
              <a:defRPr sz="1200" kern="1200" spc="40" baseline="0">
                <a:solidFill>
                  <a:schemeClr val="lt1"/>
                </a:solidFill>
                <a:latin typeface="+mn-lt"/>
                <a:ea typeface="+mn-ea"/>
                <a:cs typeface="+mn-cs"/>
              </a:defRPr>
            </a:lvl2pPr>
            <a:lvl3pPr marL="540000" indent="-180000" algn="l" defTabSz="914400" rtl="0" eaLnBrk="1" latinLnBrk="0" hangingPunct="1">
              <a:lnSpc>
                <a:spcPct val="95000"/>
              </a:lnSpc>
              <a:spcBef>
                <a:spcPts val="100"/>
              </a:spcBef>
              <a:spcAft>
                <a:spcPts val="100"/>
              </a:spcAft>
              <a:buFont typeface="Symbol" panose="05050102010706020507" pitchFamily="18" charset="2"/>
              <a:buChar char="-"/>
              <a:defRPr sz="1200" kern="1200" spc="40" baseline="0">
                <a:solidFill>
                  <a:schemeClr val="lt1"/>
                </a:solidFill>
                <a:latin typeface="+mn-lt"/>
                <a:ea typeface="+mn-ea"/>
                <a:cs typeface="+mn-cs"/>
              </a:defRPr>
            </a:lvl3pPr>
            <a:lvl4pPr marL="720000" indent="-180000" algn="l" defTabSz="914400" rtl="0" eaLnBrk="1" latinLnBrk="0" hangingPunct="1">
              <a:lnSpc>
                <a:spcPct val="95000"/>
              </a:lnSpc>
              <a:spcBef>
                <a:spcPts val="100"/>
              </a:spcBef>
              <a:spcAft>
                <a:spcPts val="0"/>
              </a:spcAft>
              <a:buFont typeface="Symbol" panose="05050102010706020507" pitchFamily="18" charset="2"/>
              <a:buChar char="-"/>
              <a:defRPr sz="1200" kern="1200" spc="40" baseline="0">
                <a:solidFill>
                  <a:schemeClr val="lt1"/>
                </a:solidFill>
                <a:latin typeface="+mn-lt"/>
                <a:ea typeface="+mn-ea"/>
                <a:cs typeface="+mn-cs"/>
              </a:defRPr>
            </a:lvl4pPr>
            <a:lvl5pPr marL="900000" indent="-180000" algn="l" defTabSz="914400" rtl="0" eaLnBrk="1" latinLnBrk="0" hangingPunct="1">
              <a:lnSpc>
                <a:spcPct val="95000"/>
              </a:lnSpc>
              <a:spcBef>
                <a:spcPts val="0"/>
              </a:spcBef>
              <a:spcAft>
                <a:spcPts val="0"/>
              </a:spcAft>
              <a:buFont typeface="Symbol" panose="05050102010706020507" pitchFamily="18" charset="2"/>
              <a:buChar char="-"/>
              <a:defRPr sz="1200" kern="1200" spc="40" baseline="0">
                <a:solidFill>
                  <a:schemeClr val="lt1"/>
                </a:solidFill>
                <a:latin typeface="+mn-lt"/>
                <a:ea typeface="+mn-ea"/>
                <a:cs typeface="+mn-cs"/>
              </a:defRPr>
            </a:lvl5pPr>
            <a:lvl6pPr marL="108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6pPr>
            <a:lvl7pPr marL="1260000" indent="-180000" algn="l" defTabSz="914400" rtl="0" eaLnBrk="1" latinLnBrk="0" hangingPunct="1">
              <a:lnSpc>
                <a:spcPct val="90000"/>
              </a:lnSpc>
              <a:spcBef>
                <a:spcPts val="0"/>
              </a:spcBef>
              <a:spcAft>
                <a:spcPts val="0"/>
              </a:spcAft>
              <a:buFont typeface="Symbol" panose="05050102010706020507" pitchFamily="18" charset="2"/>
              <a:buChar char="-"/>
              <a:tabLst/>
              <a:defRPr sz="1200" kern="1200">
                <a:solidFill>
                  <a:schemeClr val="lt1"/>
                </a:solidFill>
                <a:latin typeface="+mn-lt"/>
                <a:ea typeface="+mn-ea"/>
                <a:cs typeface="+mn-cs"/>
              </a:defRPr>
            </a:lvl7pPr>
            <a:lvl8pPr marL="144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8pPr>
            <a:lvl9pPr marL="1620000" indent="-180000" algn="l" defTabSz="914400" rtl="0" eaLnBrk="1" latinLnBrk="0" hangingPunct="1">
              <a:lnSpc>
                <a:spcPct val="90000"/>
              </a:lnSpc>
              <a:spcBef>
                <a:spcPts val="0"/>
              </a:spcBef>
              <a:spcAft>
                <a:spcPts val="0"/>
              </a:spcAft>
              <a:buFont typeface="Symbol" panose="05050102010706020507" pitchFamily="18" charset="2"/>
              <a:buChar char="-"/>
              <a:defRPr sz="1200" kern="1200">
                <a:solidFill>
                  <a:schemeClr val="lt1"/>
                </a:solidFill>
                <a:latin typeface="+mn-lt"/>
                <a:ea typeface="+mn-ea"/>
                <a:cs typeface="+mn-cs"/>
              </a:defRPr>
            </a:lvl9pPr>
          </a:lstStyle>
          <a:p>
            <a:pPr marL="0" lvl="0" indent="0">
              <a:spcBef>
                <a:spcPts val="0"/>
              </a:spcBef>
              <a:spcAft>
                <a:spcPts val="1200"/>
              </a:spcAft>
              <a:buNone/>
              <a:defRPr/>
            </a:pPr>
            <a:r>
              <a:rPr lang="fi-FI" sz="2400" spc="0">
                <a:solidFill>
                  <a:schemeClr val="tx1"/>
                </a:solidFill>
              </a:rPr>
              <a:t>Energiaverkot palvelevat asiakasta kestävästi, </a:t>
            </a:r>
            <a:br>
              <a:rPr lang="fi-FI" sz="2400" spc="0">
                <a:solidFill>
                  <a:schemeClr val="tx1"/>
                </a:solidFill>
              </a:rPr>
            </a:br>
            <a:r>
              <a:rPr lang="fi-FI" sz="2400" spc="0">
                <a:solidFill>
                  <a:schemeClr val="tx1"/>
                </a:solidFill>
              </a:rPr>
              <a:t>edullisesti ja luotettavasti</a:t>
            </a:r>
          </a:p>
          <a:p>
            <a:pPr>
              <a:spcAft>
                <a:spcPts val="0"/>
              </a:spcAft>
            </a:pPr>
            <a:r>
              <a:rPr lang="fi-FI" sz="1600">
                <a:solidFill>
                  <a:schemeClr val="tx1"/>
                </a:solidFill>
              </a:rPr>
              <a:t>Verkot tarjoavat asiakkaille luotettavaa energiaa ja ovat markkina-alusta uusille palveluille ja datan hyödyntämiselle.</a:t>
            </a:r>
          </a:p>
          <a:p>
            <a:pPr>
              <a:spcAft>
                <a:spcPts val="0"/>
              </a:spcAft>
            </a:pPr>
            <a:r>
              <a:rPr lang="fi-FI" sz="1600">
                <a:solidFill>
                  <a:schemeClr val="tx1"/>
                </a:solidFill>
              </a:rPr>
              <a:t>Asiakkaat hyötyvät kustannustehokkaista palveluista sekä järjestelmän joustavuudesta. Älykkäillä ratkaisuilla optimoidaan energian kokonaiskäyttöä.</a:t>
            </a:r>
          </a:p>
          <a:p>
            <a:pPr>
              <a:spcAft>
                <a:spcPts val="0"/>
              </a:spcAft>
            </a:pPr>
            <a:r>
              <a:rPr lang="fi-FI" sz="1600">
                <a:solidFill>
                  <a:schemeClr val="tx1"/>
                </a:solidFill>
              </a:rPr>
              <a:t>Asiakkaat voivat tuottaa uusiutuvaa energiaa ja hallita omaa kulutustaan, sekä liikkua sähköllä ympäri Suomea.</a:t>
            </a:r>
          </a:p>
          <a:p>
            <a:pPr>
              <a:spcAft>
                <a:spcPts val="0"/>
              </a:spcAft>
            </a:pPr>
            <a:r>
              <a:rPr lang="fi-FI" sz="1600">
                <a:solidFill>
                  <a:schemeClr val="tx1"/>
                </a:solidFill>
              </a:rPr>
              <a:t>Energiaverkot toimivat reiluin periaattein.</a:t>
            </a:r>
          </a:p>
        </p:txBody>
      </p:sp>
      <p:graphicFrame>
        <p:nvGraphicFramePr>
          <p:cNvPr id="37" name="Taulukko 37">
            <a:extLst>
              <a:ext uri="{FF2B5EF4-FFF2-40B4-BE49-F238E27FC236}">
                <a16:creationId xmlns:a16="http://schemas.microsoft.com/office/drawing/2014/main" id="{2BB24404-BA35-050A-12E8-8562053CCDF3}"/>
              </a:ext>
            </a:extLst>
          </p:cNvPr>
          <p:cNvGraphicFramePr>
            <a:graphicFrameLocks noGrp="1"/>
          </p:cNvGraphicFramePr>
          <p:nvPr>
            <p:extLst>
              <p:ext uri="{D42A27DB-BD31-4B8C-83A1-F6EECF244321}">
                <p14:modId xmlns:p14="http://schemas.microsoft.com/office/powerpoint/2010/main" val="4141259605"/>
              </p:ext>
            </p:extLst>
          </p:nvPr>
        </p:nvGraphicFramePr>
        <p:xfrm>
          <a:off x="0" y="4096780"/>
          <a:ext cx="12192000" cy="2761220"/>
        </p:xfrm>
        <a:graphic>
          <a:graphicData uri="http://schemas.openxmlformats.org/drawingml/2006/table">
            <a:tbl>
              <a:tblPr firstRow="1" bandRow="1">
                <a:tableStyleId>{5940675A-B579-460E-94D1-54222C63F5DA}</a:tableStyleId>
              </a:tblPr>
              <a:tblGrid>
                <a:gridCol w="4455434">
                  <a:extLst>
                    <a:ext uri="{9D8B030D-6E8A-4147-A177-3AD203B41FA5}">
                      <a16:colId xmlns:a16="http://schemas.microsoft.com/office/drawing/2014/main" val="472416533"/>
                    </a:ext>
                  </a:extLst>
                </a:gridCol>
                <a:gridCol w="3704226">
                  <a:extLst>
                    <a:ext uri="{9D8B030D-6E8A-4147-A177-3AD203B41FA5}">
                      <a16:colId xmlns:a16="http://schemas.microsoft.com/office/drawing/2014/main" val="2085535971"/>
                    </a:ext>
                  </a:extLst>
                </a:gridCol>
                <a:gridCol w="4032340">
                  <a:extLst>
                    <a:ext uri="{9D8B030D-6E8A-4147-A177-3AD203B41FA5}">
                      <a16:colId xmlns:a16="http://schemas.microsoft.com/office/drawing/2014/main" val="3962075929"/>
                    </a:ext>
                  </a:extLst>
                </a:gridCol>
              </a:tblGrid>
              <a:tr h="690305">
                <a:tc>
                  <a:txBody>
                    <a:bodyPr/>
                    <a:lstStyle/>
                    <a:p>
                      <a:pPr algn="ctr"/>
                      <a:r>
                        <a:rPr lang="fi-FI" sz="1600" b="1" spc="300" dirty="0"/>
                        <a:t>2025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i-FI" sz="1600" b="1" kern="1200" spc="300" dirty="0">
                          <a:solidFill>
                            <a:schemeClr val="tx1"/>
                          </a:solidFill>
                          <a:latin typeface="+mn-lt"/>
                          <a:ea typeface="+mn-ea"/>
                          <a:cs typeface="+mn-cs"/>
                        </a:rPr>
                        <a:t>2035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222760"/>
                  </a:ext>
                </a:extLst>
              </a:tr>
              <a:tr h="2070915">
                <a:tc>
                  <a:txBody>
                    <a:bodyPr/>
                    <a:lstStyle/>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a:ln>
                            <a:noFill/>
                          </a:ln>
                          <a:solidFill>
                            <a:schemeClr val="tx1"/>
                          </a:solidFill>
                          <a:effectLst/>
                          <a:uLnTx/>
                          <a:uFillTx/>
                        </a:rPr>
                        <a:t>Asiakkaat ymmärtävät energiaverkkojen roolin, investointien välttämättömyyden sekä omat vaikutusmahdollisuutensa.</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u="none" strike="noStrike" kern="1200" cap="none" spc="0" normalizeH="0" baseline="0" noProof="0">
                          <a:ln>
                            <a:noFill/>
                          </a:ln>
                          <a:solidFill>
                            <a:schemeClr val="tx1"/>
                          </a:solidFill>
                          <a:effectLst/>
                          <a:uLnTx/>
                          <a:uFillTx/>
                        </a:rPr>
                        <a:t>Eri asiakasryhmät ovat tietoisia energiamurroksen mahdollistamista palveluista.</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a:solidFill>
                            <a:schemeClr val="tx1"/>
                          </a:solidFill>
                        </a:rPr>
                        <a:t>Asiakkaat luottavat uusien palveluiden edellyttämän datan turvalliseen käsittelyyn.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a:solidFill>
                            <a:schemeClr val="tx1"/>
                          </a:solidFill>
                        </a:rPr>
                        <a:t>Asiakasratkaisuja kehitetään yhteistyössä eri asiakasryhmien, verkkoyhtiöiden ja palveluntarjoajien kanssa.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a:solidFill>
                            <a:schemeClr val="tx1"/>
                          </a:solidFill>
                        </a:rPr>
                        <a:t>Asiakkaiden tasapuolinen kohtelu ja haja-asutusalueiden palvelut on varmistettu.</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1"/>
                          </a:solidFill>
                        </a:rPr>
                        <a:t>Asiakkaat osallistuvat energian säästöön ja energiajärjestelmän tasapainottamiseen mm. kulutusjouston ja varastoinnin kautta.</a:t>
                      </a:r>
                    </a:p>
                  </a:txBody>
                  <a:tcPr marT="180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702333"/>
                  </a:ext>
                </a:extLst>
              </a:tr>
            </a:tbl>
          </a:graphicData>
        </a:graphic>
      </p:graphicFrame>
      <p:sp>
        <p:nvSpPr>
          <p:cNvPr id="8" name="Rectangle 39">
            <a:extLst>
              <a:ext uri="{FF2B5EF4-FFF2-40B4-BE49-F238E27FC236}">
                <a16:creationId xmlns:a16="http://schemas.microsoft.com/office/drawing/2014/main" id="{3681284E-7BD1-06BC-3E70-7A0FDAE9FF68}"/>
              </a:ext>
            </a:extLst>
          </p:cNvPr>
          <p:cNvSpPr/>
          <p:nvPr/>
        </p:nvSpPr>
        <p:spPr>
          <a:xfrm>
            <a:off x="9840913" y="1505229"/>
            <a:ext cx="1856876" cy="259155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lvl="0">
              <a:lnSpc>
                <a:spcPct val="95000"/>
              </a:lnSpc>
              <a:spcBef>
                <a:spcPts val="600"/>
              </a:spcBef>
              <a:spcAft>
                <a:spcPts val="600"/>
              </a:spcAft>
              <a:defRPr/>
            </a:pPr>
            <a:r>
              <a:rPr lang="fi-FI" sz="1200" i="1">
                <a:solidFill>
                  <a:srgbClr val="000000"/>
                </a:solidFill>
              </a:rPr>
              <a:t>Energiamarkkinoiden toimivuus edellyttää vahvoja verkkoja, jotka mahdollistavat myös energian käyttäjien osallistumisen markkinoille tarjoamalla kysyntäjoustoja, energian varastointia ja pientuotantoa.</a:t>
            </a:r>
          </a:p>
        </p:txBody>
      </p:sp>
      <p:graphicFrame>
        <p:nvGraphicFramePr>
          <p:cNvPr id="3" name="Taulukko 2">
            <a:extLst>
              <a:ext uri="{FF2B5EF4-FFF2-40B4-BE49-F238E27FC236}">
                <a16:creationId xmlns:a16="http://schemas.microsoft.com/office/drawing/2014/main" id="{E590F8B6-18BB-82D4-2882-192C768D1E79}"/>
              </a:ext>
            </a:extLst>
          </p:cNvPr>
          <p:cNvGraphicFramePr>
            <a:graphicFrameLocks noGrp="1"/>
          </p:cNvGraphicFramePr>
          <p:nvPr>
            <p:extLst>
              <p:ext uri="{D42A27DB-BD31-4B8C-83A1-F6EECF244321}">
                <p14:modId xmlns:p14="http://schemas.microsoft.com/office/powerpoint/2010/main" val="667609275"/>
              </p:ext>
            </p:extLst>
          </p:nvPr>
        </p:nvGraphicFramePr>
        <p:xfrm>
          <a:off x="695325" y="801000"/>
          <a:ext cx="865081" cy="3301930"/>
        </p:xfrm>
        <a:graphic>
          <a:graphicData uri="http://schemas.openxmlformats.org/drawingml/2006/table">
            <a:tbl>
              <a:tblPr>
                <a:tableStyleId>{5940675A-B579-460E-94D1-54222C63F5DA}</a:tableStyleId>
              </a:tblPr>
              <a:tblGrid>
                <a:gridCol w="865081">
                  <a:extLst>
                    <a:ext uri="{9D8B030D-6E8A-4147-A177-3AD203B41FA5}">
                      <a16:colId xmlns:a16="http://schemas.microsoft.com/office/drawing/2014/main" val="1835815182"/>
                    </a:ext>
                  </a:extLst>
                </a:gridCol>
              </a:tblGrid>
              <a:tr h="660386">
                <a:tc>
                  <a:txBody>
                    <a:bodyPr/>
                    <a:lstStyle/>
                    <a:p>
                      <a:pPr algn="ctr"/>
                      <a:r>
                        <a:rPr lang="fi-FI" sz="3200" b="1">
                          <a:ln>
                            <a:noFill/>
                          </a:ln>
                          <a:solidFill>
                            <a:schemeClr val="bg1"/>
                          </a:solidFill>
                        </a:rPr>
                        <a:t>1</a:t>
                      </a:r>
                    </a:p>
                  </a:txBody>
                  <a:tcPr anchor="ctr">
                    <a:lnL w="12700" cmpd="sng">
                      <a:noFill/>
                    </a:lnL>
                    <a:lnR w="3175" cap="flat" cmpd="sng" algn="ctr">
                      <a:solidFill>
                        <a:schemeClr val="bg1">
                          <a:lumMod val="50000"/>
                        </a:schemeClr>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24832223"/>
                  </a:ext>
                </a:extLst>
              </a:tr>
              <a:tr h="660386">
                <a:tc>
                  <a:txBody>
                    <a:bodyPr/>
                    <a:lstStyle/>
                    <a:p>
                      <a:pPr algn="ctr"/>
                      <a:r>
                        <a:rPr lang="fi-FI" sz="3200" b="1">
                          <a:ln>
                            <a:noFill/>
                          </a:ln>
                          <a:solidFill>
                            <a:schemeClr val="bg1"/>
                          </a:solidFill>
                        </a:rPr>
                        <a:t>2</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50751814"/>
                  </a:ext>
                </a:extLst>
              </a:tr>
              <a:tr h="660386">
                <a:tc>
                  <a:txBody>
                    <a:bodyPr/>
                    <a:lstStyle/>
                    <a:p>
                      <a:pPr algn="ctr"/>
                      <a:r>
                        <a:rPr lang="fi-FI" sz="3200" b="1">
                          <a:ln>
                            <a:noFill/>
                          </a:ln>
                          <a:solidFill>
                            <a:schemeClr val="bg1"/>
                          </a:solidFill>
                        </a:rPr>
                        <a:t>3</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87226884"/>
                  </a:ext>
                </a:extLst>
              </a:tr>
              <a:tr h="660386">
                <a:tc>
                  <a:txBody>
                    <a:bodyPr/>
                    <a:lstStyle/>
                    <a:p>
                      <a:pPr algn="ctr"/>
                      <a:r>
                        <a:rPr lang="fi-FI" sz="3200" b="1">
                          <a:ln>
                            <a:noFill/>
                          </a:ln>
                          <a:solidFill>
                            <a:schemeClr val="bg1"/>
                          </a:solidFill>
                        </a:rPr>
                        <a:t>4</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3173280"/>
                  </a:ext>
                </a:extLst>
              </a:tr>
              <a:tr h="660386">
                <a:tc>
                  <a:txBody>
                    <a:bodyPr/>
                    <a:lstStyle/>
                    <a:p>
                      <a:pPr algn="ctr"/>
                      <a:r>
                        <a:rPr lang="fi-FI" sz="3200" b="1">
                          <a:ln>
                            <a:noFill/>
                          </a:ln>
                          <a:solidFill>
                            <a:schemeClr val="bg1"/>
                          </a:solidFill>
                        </a:rPr>
                        <a:t>5</a:t>
                      </a:r>
                    </a:p>
                  </a:txBody>
                  <a:tcPr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7008E"/>
                    </a:solidFill>
                  </a:tcPr>
                </a:tc>
                <a:extLst>
                  <a:ext uri="{0D108BD9-81ED-4DB2-BD59-A6C34878D82A}">
                    <a16:rowId xmlns:a16="http://schemas.microsoft.com/office/drawing/2014/main" val="2026657799"/>
                  </a:ext>
                </a:extLst>
              </a:tr>
            </a:tbl>
          </a:graphicData>
        </a:graphic>
      </p:graphicFrame>
      <p:pic>
        <p:nvPicPr>
          <p:cNvPr id="4" name="Kuva 3">
            <a:extLst>
              <a:ext uri="{FF2B5EF4-FFF2-40B4-BE49-F238E27FC236}">
                <a16:creationId xmlns:a16="http://schemas.microsoft.com/office/drawing/2014/main" id="{E6B9D6AC-D04E-631A-BE66-CC0B8C54D5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7669" y="5806674"/>
            <a:ext cx="854784" cy="824526"/>
          </a:xfrm>
          <a:prstGeom prst="rect">
            <a:avLst/>
          </a:prstGeom>
        </p:spPr>
      </p:pic>
      <p:grpSp>
        <p:nvGrpSpPr>
          <p:cNvPr id="12" name="Ryhmä 11">
            <a:extLst>
              <a:ext uri="{FF2B5EF4-FFF2-40B4-BE49-F238E27FC236}">
                <a16:creationId xmlns:a16="http://schemas.microsoft.com/office/drawing/2014/main" id="{2C55ADBA-3133-37A9-0E60-F0E09C75E7FE}"/>
              </a:ext>
            </a:extLst>
          </p:cNvPr>
          <p:cNvGrpSpPr/>
          <p:nvPr/>
        </p:nvGrpSpPr>
        <p:grpSpPr>
          <a:xfrm>
            <a:off x="9840913" y="794847"/>
            <a:ext cx="664748" cy="586506"/>
            <a:chOff x="10281921" y="794847"/>
            <a:chExt cx="664748" cy="586506"/>
          </a:xfrm>
        </p:grpSpPr>
        <p:sp>
          <p:nvSpPr>
            <p:cNvPr id="13" name="Puolivapaa piirto 12">
              <a:extLst>
                <a:ext uri="{FF2B5EF4-FFF2-40B4-BE49-F238E27FC236}">
                  <a16:creationId xmlns:a16="http://schemas.microsoft.com/office/drawing/2014/main" id="{493314D8-576A-E7CE-00DC-5E644AED89C3}"/>
                </a:ext>
              </a:extLst>
            </p:cNvPr>
            <p:cNvSpPr/>
            <p:nvPr/>
          </p:nvSpPr>
          <p:spPr>
            <a:xfrm>
              <a:off x="10281921"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sp>
          <p:nvSpPr>
            <p:cNvPr id="14" name="Puolivapaa piirto 13">
              <a:extLst>
                <a:ext uri="{FF2B5EF4-FFF2-40B4-BE49-F238E27FC236}">
                  <a16:creationId xmlns:a16="http://schemas.microsoft.com/office/drawing/2014/main" id="{DABD7449-30ED-CDCB-4F36-0ED4D5FE7E6F}"/>
                </a:ext>
              </a:extLst>
            </p:cNvPr>
            <p:cNvSpPr/>
            <p:nvPr/>
          </p:nvSpPr>
          <p:spPr>
            <a:xfrm>
              <a:off x="10653396" y="794847"/>
              <a:ext cx="293273" cy="586506"/>
            </a:xfrm>
            <a:custGeom>
              <a:avLst/>
              <a:gdLst>
                <a:gd name="connsiteX0" fmla="*/ 0 w 309818"/>
                <a:gd name="connsiteY0" fmla="*/ 0 h 619594"/>
                <a:gd name="connsiteX1" fmla="*/ 309818 w 309818"/>
                <a:gd name="connsiteY1" fmla="*/ 0 h 619594"/>
                <a:gd name="connsiteX2" fmla="*/ 309818 w 309818"/>
                <a:gd name="connsiteY2" fmla="*/ 309818 h 619594"/>
                <a:gd name="connsiteX3" fmla="*/ 309200 w 309818"/>
                <a:gd name="connsiteY3" fmla="*/ 309818 h 619594"/>
                <a:gd name="connsiteX4" fmla="*/ 305067 w 309818"/>
                <a:gd name="connsiteY4" fmla="*/ 363874 h 619594"/>
                <a:gd name="connsiteX5" fmla="*/ 223296 w 309818"/>
                <a:gd name="connsiteY5" fmla="*/ 524586 h 619594"/>
                <a:gd name="connsiteX6" fmla="*/ 5017 w 309818"/>
                <a:gd name="connsiteY6" fmla="*/ 619594 h 619594"/>
                <a:gd name="connsiteX7" fmla="*/ 2202 w 309818"/>
                <a:gd name="connsiteY7" fmla="*/ 445729 h 619594"/>
                <a:gd name="connsiteX8" fmla="*/ 97969 w 309818"/>
                <a:gd name="connsiteY8" fmla="*/ 404045 h 619594"/>
                <a:gd name="connsiteX9" fmla="*/ 126652 w 309818"/>
                <a:gd name="connsiteY9" fmla="*/ 359174 h 619594"/>
                <a:gd name="connsiteX10" fmla="*/ 135349 w 309818"/>
                <a:gd name="connsiteY10" fmla="*/ 309818 h 619594"/>
                <a:gd name="connsiteX11" fmla="*/ 0 w 309818"/>
                <a:gd name="connsiteY11" fmla="*/ 309818 h 6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18" h="619594">
                  <a:moveTo>
                    <a:pt x="0" y="0"/>
                  </a:moveTo>
                  <a:lnTo>
                    <a:pt x="309818" y="0"/>
                  </a:lnTo>
                  <a:lnTo>
                    <a:pt x="309818" y="309818"/>
                  </a:lnTo>
                  <a:lnTo>
                    <a:pt x="309200" y="309818"/>
                  </a:lnTo>
                  <a:lnTo>
                    <a:pt x="305067" y="363874"/>
                  </a:lnTo>
                  <a:cubicBezTo>
                    <a:pt x="294426" y="423920"/>
                    <a:pt x="266199" y="479981"/>
                    <a:pt x="223296" y="524586"/>
                  </a:cubicBezTo>
                  <a:cubicBezTo>
                    <a:pt x="166093" y="584061"/>
                    <a:pt x="87526" y="618257"/>
                    <a:pt x="5017" y="619594"/>
                  </a:cubicBezTo>
                  <a:cubicBezTo>
                    <a:pt x="4079" y="561639"/>
                    <a:pt x="3140" y="503684"/>
                    <a:pt x="2202" y="445729"/>
                  </a:cubicBezTo>
                  <a:cubicBezTo>
                    <a:pt x="38402" y="445143"/>
                    <a:pt x="72872" y="430139"/>
                    <a:pt x="97969" y="404045"/>
                  </a:cubicBezTo>
                  <a:cubicBezTo>
                    <a:pt x="110518" y="390998"/>
                    <a:pt x="120205" y="375718"/>
                    <a:pt x="126652" y="359174"/>
                  </a:cubicBezTo>
                  <a:lnTo>
                    <a:pt x="135349" y="309818"/>
                  </a:lnTo>
                  <a:lnTo>
                    <a:pt x="0" y="309818"/>
                  </a:lnTo>
                  <a:close/>
                </a:path>
              </a:pathLst>
            </a:custGeom>
            <a:solidFill>
              <a:srgbClr val="A7008E"/>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fi-FI">
                <a:solidFill>
                  <a:schemeClr val="tx1"/>
                </a:solidFill>
              </a:endParaRPr>
            </a:p>
          </p:txBody>
        </p:sp>
      </p:grpSp>
      <p:sp>
        <p:nvSpPr>
          <p:cNvPr id="15" name="Dian numeron paikkamerkki 5">
            <a:extLst>
              <a:ext uri="{FF2B5EF4-FFF2-40B4-BE49-F238E27FC236}">
                <a16:creationId xmlns:a16="http://schemas.microsoft.com/office/drawing/2014/main" id="{8C525283-B6A9-E620-7BF3-660D1F0B45D3}"/>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8</a:t>
            </a:fld>
            <a:endParaRPr lang="en-US" sz="900" b="1">
              <a:solidFill>
                <a:schemeClr val="bg1"/>
              </a:solidFill>
              <a:latin typeface="+mj-lt"/>
            </a:endParaRPr>
          </a:p>
        </p:txBody>
      </p:sp>
    </p:spTree>
    <p:extLst>
      <p:ext uri="{BB962C8B-B14F-4D97-AF65-F5344CB8AC3E}">
        <p14:creationId xmlns:p14="http://schemas.microsoft.com/office/powerpoint/2010/main" val="277918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orakulmio 29">
            <a:extLst>
              <a:ext uri="{FF2B5EF4-FFF2-40B4-BE49-F238E27FC236}">
                <a16:creationId xmlns:a16="http://schemas.microsoft.com/office/drawing/2014/main" id="{94172D78-7663-D242-7935-947A698B8B59}"/>
              </a:ext>
            </a:extLst>
          </p:cNvPr>
          <p:cNvSpPr/>
          <p:nvPr/>
        </p:nvSpPr>
        <p:spPr>
          <a:xfrm>
            <a:off x="0" y="1544714"/>
            <a:ext cx="12192000" cy="5313281"/>
          </a:xfrm>
          <a:prstGeom prst="rect">
            <a:avLst/>
          </a:prstGeom>
          <a:solidFill>
            <a:schemeClr val="accent5">
              <a:lumMod val="40000"/>
              <a:lumOff val="60000"/>
              <a:alpha val="1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911E173C-F18C-3597-F3F5-3D33A29A2FB2}"/>
              </a:ext>
            </a:extLst>
          </p:cNvPr>
          <p:cNvSpPr/>
          <p:nvPr/>
        </p:nvSpPr>
        <p:spPr>
          <a:xfrm>
            <a:off x="6740750" y="2041859"/>
            <a:ext cx="1101926" cy="110192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F3985146-6369-F229-4618-ED0CEE25D638}"/>
              </a:ext>
            </a:extLst>
          </p:cNvPr>
          <p:cNvSpPr/>
          <p:nvPr/>
        </p:nvSpPr>
        <p:spPr>
          <a:xfrm>
            <a:off x="4112959" y="2041859"/>
            <a:ext cx="1101926" cy="110192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A221D71C-F328-26EF-4722-A89892E6F7DF}"/>
              </a:ext>
            </a:extLst>
          </p:cNvPr>
          <p:cNvSpPr/>
          <p:nvPr/>
        </p:nvSpPr>
        <p:spPr>
          <a:xfrm>
            <a:off x="1316493" y="2041859"/>
            <a:ext cx="1101926" cy="110192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56207146-3D6D-9EAB-E857-21C021AC040D}"/>
              </a:ext>
            </a:extLst>
          </p:cNvPr>
          <p:cNvSpPr>
            <a:spLocks noGrp="1"/>
          </p:cNvSpPr>
          <p:nvPr>
            <p:ph type="title"/>
          </p:nvPr>
        </p:nvSpPr>
        <p:spPr>
          <a:xfrm>
            <a:off x="614082" y="365125"/>
            <a:ext cx="4463946" cy="1325563"/>
          </a:xfrm>
        </p:spPr>
        <p:txBody>
          <a:bodyPr>
            <a:normAutofit/>
          </a:bodyPr>
          <a:lstStyle/>
          <a:p>
            <a:r>
              <a:rPr lang="fi-FI" sz="3600" b="1">
                <a:latin typeface="+mj-lt"/>
              </a:rPr>
              <a:t>Verkkojen nykytila</a:t>
            </a:r>
          </a:p>
        </p:txBody>
      </p:sp>
      <p:pic>
        <p:nvPicPr>
          <p:cNvPr id="8" name="Kuva 7">
            <a:extLst>
              <a:ext uri="{FF2B5EF4-FFF2-40B4-BE49-F238E27FC236}">
                <a16:creationId xmlns:a16="http://schemas.microsoft.com/office/drawing/2014/main" id="{0566C4EB-1221-E5D4-F173-9AA6F877FA69}"/>
              </a:ext>
            </a:extLst>
          </p:cNvPr>
          <p:cNvPicPr>
            <a:picLocks noChangeAspect="1"/>
          </p:cNvPicPr>
          <p:nvPr/>
        </p:nvPicPr>
        <p:blipFill>
          <a:blip r:embed="rId2"/>
          <a:stretch>
            <a:fillRect/>
          </a:stretch>
        </p:blipFill>
        <p:spPr>
          <a:xfrm>
            <a:off x="4112959" y="2033118"/>
            <a:ext cx="1101926" cy="1110671"/>
          </a:xfrm>
          <a:prstGeom prst="rect">
            <a:avLst/>
          </a:prstGeom>
        </p:spPr>
      </p:pic>
      <p:pic>
        <p:nvPicPr>
          <p:cNvPr id="9" name="Kuva 8">
            <a:extLst>
              <a:ext uri="{FF2B5EF4-FFF2-40B4-BE49-F238E27FC236}">
                <a16:creationId xmlns:a16="http://schemas.microsoft.com/office/drawing/2014/main" id="{BA63D819-401E-2A28-A315-08D413789163}"/>
              </a:ext>
            </a:extLst>
          </p:cNvPr>
          <p:cNvPicPr>
            <a:picLocks noChangeAspect="1"/>
          </p:cNvPicPr>
          <p:nvPr/>
        </p:nvPicPr>
        <p:blipFill>
          <a:blip r:embed="rId3"/>
          <a:stretch>
            <a:fillRect/>
          </a:stretch>
        </p:blipFill>
        <p:spPr>
          <a:xfrm>
            <a:off x="1311232" y="2029164"/>
            <a:ext cx="1101926" cy="1101926"/>
          </a:xfrm>
          <a:prstGeom prst="rect">
            <a:avLst/>
          </a:prstGeom>
        </p:spPr>
      </p:pic>
      <p:pic>
        <p:nvPicPr>
          <p:cNvPr id="10" name="Kuva 9">
            <a:extLst>
              <a:ext uri="{FF2B5EF4-FFF2-40B4-BE49-F238E27FC236}">
                <a16:creationId xmlns:a16="http://schemas.microsoft.com/office/drawing/2014/main" id="{1014B7D9-7297-EDF9-C867-4FA1916DB1C3}"/>
              </a:ext>
            </a:extLst>
          </p:cNvPr>
          <p:cNvPicPr>
            <a:picLocks noChangeAspect="1"/>
          </p:cNvPicPr>
          <p:nvPr/>
        </p:nvPicPr>
        <p:blipFill>
          <a:blip r:embed="rId4"/>
          <a:stretch>
            <a:fillRect/>
          </a:stretch>
        </p:blipFill>
        <p:spPr>
          <a:xfrm>
            <a:off x="6737568" y="2041864"/>
            <a:ext cx="1101926" cy="1101926"/>
          </a:xfrm>
          <a:prstGeom prst="rect">
            <a:avLst/>
          </a:prstGeom>
        </p:spPr>
      </p:pic>
      <p:sp>
        <p:nvSpPr>
          <p:cNvPr id="11" name="Suorakulmio 10">
            <a:extLst>
              <a:ext uri="{FF2B5EF4-FFF2-40B4-BE49-F238E27FC236}">
                <a16:creationId xmlns:a16="http://schemas.microsoft.com/office/drawing/2014/main" id="{C9396E69-87FD-C809-AB9F-019BD8AF996C}"/>
              </a:ext>
            </a:extLst>
          </p:cNvPr>
          <p:cNvSpPr/>
          <p:nvPr/>
        </p:nvSpPr>
        <p:spPr>
          <a:xfrm>
            <a:off x="781854" y="3407315"/>
            <a:ext cx="2412031" cy="2616101"/>
          </a:xfrm>
          <a:prstGeom prst="rect">
            <a:avLst/>
          </a:prstGeom>
        </p:spPr>
        <p:txBody>
          <a:bodyPr wrap="square">
            <a:spAutoFit/>
          </a:bodyPr>
          <a:lstStyle/>
          <a:p>
            <a:r>
              <a:rPr lang="fi-FI" sz="1400"/>
              <a:t>Suomen sähköverkosto koostuu kantaverkosta, suurjännitteisistä jakeluverkoista sekä jakeluverkoista.</a:t>
            </a:r>
          </a:p>
          <a:p>
            <a:endParaRPr lang="fi-FI" sz="1400"/>
          </a:p>
          <a:p>
            <a:pPr marL="285750" indent="-285750">
              <a:spcAft>
                <a:spcPts val="600"/>
              </a:spcAft>
              <a:buFont typeface="Arial" panose="020B0604020202020204" pitchFamily="34" charset="0"/>
              <a:buChar char="•"/>
            </a:pPr>
            <a:r>
              <a:rPr lang="fi-FI" sz="1400"/>
              <a:t>3 700 000 jakeluverkkoasiakasta </a:t>
            </a:r>
          </a:p>
          <a:p>
            <a:pPr marL="285750" indent="-285750">
              <a:spcAft>
                <a:spcPts val="600"/>
              </a:spcAft>
              <a:buFont typeface="Arial" panose="020B0604020202020204" pitchFamily="34" charset="0"/>
              <a:buChar char="•"/>
            </a:pPr>
            <a:r>
              <a:rPr lang="fi-FI" sz="1400"/>
              <a:t>430 000 km sähköverkkoja</a:t>
            </a:r>
          </a:p>
          <a:p>
            <a:pPr marL="285750" indent="-285750">
              <a:spcAft>
                <a:spcPts val="600"/>
              </a:spcAft>
              <a:buFont typeface="Arial" panose="020B0604020202020204" pitchFamily="34" charset="0"/>
              <a:buChar char="•"/>
            </a:pPr>
            <a:r>
              <a:rPr lang="fi-FI" sz="1400"/>
              <a:t>70 TWh kantaverkosta luovutettua energiaa</a:t>
            </a:r>
          </a:p>
        </p:txBody>
      </p:sp>
      <p:sp>
        <p:nvSpPr>
          <p:cNvPr id="14" name="Suorakulmio 13">
            <a:extLst>
              <a:ext uri="{FF2B5EF4-FFF2-40B4-BE49-F238E27FC236}">
                <a16:creationId xmlns:a16="http://schemas.microsoft.com/office/drawing/2014/main" id="{B119B091-CE57-BCE6-648B-7226F4503E36}"/>
              </a:ext>
            </a:extLst>
          </p:cNvPr>
          <p:cNvSpPr/>
          <p:nvPr/>
        </p:nvSpPr>
        <p:spPr>
          <a:xfrm>
            <a:off x="3425183" y="3407315"/>
            <a:ext cx="2412031" cy="2583784"/>
          </a:xfrm>
          <a:prstGeom prst="rect">
            <a:avLst/>
          </a:prstGeom>
        </p:spPr>
        <p:txBody>
          <a:bodyPr wrap="square">
            <a:spAutoFit/>
          </a:bodyPr>
          <a:lstStyle/>
          <a:p>
            <a:pPr lvl="0" defTabSz="457200">
              <a:defRPr/>
            </a:pPr>
            <a:r>
              <a:rPr lang="fi-FI" sz="1400"/>
              <a:t>Kaukolämpöyritykset jakelevat lämpöä yli 200 Suomen kunnassa.</a:t>
            </a:r>
          </a:p>
          <a:p>
            <a:pPr lvl="0" defTabSz="457200">
              <a:defRPr/>
            </a:pPr>
            <a:endParaRPr lang="fi-FI" sz="1400"/>
          </a:p>
          <a:p>
            <a:pPr marL="285750" lvl="0" indent="-285750" defTabSz="457200">
              <a:buFont typeface="Arial" panose="020B0604020202020204" pitchFamily="34" charset="0"/>
              <a:buChar char="•"/>
              <a:defRPr/>
            </a:pPr>
            <a:r>
              <a:rPr lang="fi-FI" sz="1400"/>
              <a:t>50 % markkinaosuus rakennusten lämmitysenergiasta (tilat, käyttövesi)</a:t>
            </a:r>
          </a:p>
          <a:p>
            <a:pPr marL="285750" indent="-285750">
              <a:lnSpc>
                <a:spcPct val="95000"/>
              </a:lnSpc>
              <a:spcBef>
                <a:spcPts val="600"/>
              </a:spcBef>
              <a:buFont typeface="Arial" panose="020B0604020202020204" pitchFamily="34" charset="0"/>
              <a:buChar char="•"/>
            </a:pPr>
            <a:r>
              <a:rPr lang="fi-FI" sz="1400"/>
              <a:t>16 000 km kaukolämpöverkkoja</a:t>
            </a:r>
          </a:p>
          <a:p>
            <a:pPr marL="285750" indent="-285750">
              <a:lnSpc>
                <a:spcPct val="95000"/>
              </a:lnSpc>
              <a:spcBef>
                <a:spcPts val="600"/>
              </a:spcBef>
              <a:buFont typeface="Arial" panose="020B0604020202020204" pitchFamily="34" charset="0"/>
              <a:buChar char="•"/>
            </a:pPr>
            <a:r>
              <a:rPr lang="fi-FI" sz="1400"/>
              <a:t>35 TWh siirrettyä energiaa</a:t>
            </a:r>
          </a:p>
        </p:txBody>
      </p:sp>
      <p:sp>
        <p:nvSpPr>
          <p:cNvPr id="15" name="Suorakulmio 14">
            <a:extLst>
              <a:ext uri="{FF2B5EF4-FFF2-40B4-BE49-F238E27FC236}">
                <a16:creationId xmlns:a16="http://schemas.microsoft.com/office/drawing/2014/main" id="{8836651C-9489-846E-266A-6F24E8C24EE7}"/>
              </a:ext>
            </a:extLst>
          </p:cNvPr>
          <p:cNvSpPr/>
          <p:nvPr/>
        </p:nvSpPr>
        <p:spPr>
          <a:xfrm>
            <a:off x="6158387" y="3407315"/>
            <a:ext cx="2412031" cy="2616101"/>
          </a:xfrm>
          <a:prstGeom prst="rect">
            <a:avLst/>
          </a:prstGeom>
        </p:spPr>
        <p:txBody>
          <a:bodyPr wrap="square">
            <a:spAutoFit/>
          </a:bodyPr>
          <a:lstStyle/>
          <a:p>
            <a:r>
              <a:rPr lang="fi-FI" sz="1400"/>
              <a:t>Kaasuverkossa siirretään maakaasun lisäksi biokaasua. Vetyverkkoja ei Suomessa vielä ole.</a:t>
            </a:r>
          </a:p>
          <a:p>
            <a:endParaRPr lang="fi-FI" sz="1400"/>
          </a:p>
          <a:p>
            <a:pPr marL="285750" indent="-285750">
              <a:spcAft>
                <a:spcPts val="600"/>
              </a:spcAft>
              <a:buFont typeface="Arial" panose="020B0604020202020204" pitchFamily="34" charset="0"/>
              <a:buChar char="•"/>
            </a:pPr>
            <a:r>
              <a:rPr lang="fi-FI" sz="1400"/>
              <a:t>60 % kaasun käytöstä menee teollisuuteen</a:t>
            </a:r>
          </a:p>
          <a:p>
            <a:pPr marL="285750" indent="-285750">
              <a:spcAft>
                <a:spcPts val="600"/>
              </a:spcAft>
              <a:buFont typeface="Arial" panose="020B0604020202020204" pitchFamily="34" charset="0"/>
              <a:buChar char="•"/>
            </a:pPr>
            <a:r>
              <a:rPr lang="fi-FI" sz="1400"/>
              <a:t>3 300 km siirto- ja jakelu- ja meriputkistoa</a:t>
            </a:r>
          </a:p>
          <a:p>
            <a:pPr marL="285750" indent="-285750">
              <a:spcAft>
                <a:spcPts val="600"/>
              </a:spcAft>
              <a:buFont typeface="Arial" panose="020B0604020202020204" pitchFamily="34" charset="0"/>
              <a:buChar char="•"/>
            </a:pPr>
            <a:r>
              <a:rPr lang="fi-FI" sz="1400"/>
              <a:t>25 TWh toimitettua energiaa</a:t>
            </a:r>
          </a:p>
        </p:txBody>
      </p:sp>
      <p:sp>
        <p:nvSpPr>
          <p:cNvPr id="18" name="Tekstiruutu 17">
            <a:extLst>
              <a:ext uri="{FF2B5EF4-FFF2-40B4-BE49-F238E27FC236}">
                <a16:creationId xmlns:a16="http://schemas.microsoft.com/office/drawing/2014/main" id="{72E5FA56-A7C2-DFCA-4DE0-E917FE4CB024}"/>
              </a:ext>
            </a:extLst>
          </p:cNvPr>
          <p:cNvSpPr txBox="1"/>
          <p:nvPr/>
        </p:nvSpPr>
        <p:spPr>
          <a:xfrm>
            <a:off x="1134547" y="1884846"/>
            <a:ext cx="1455296" cy="1462087"/>
          </a:xfrm>
          <a:prstGeom prst="rect">
            <a:avLst/>
          </a:prstGeom>
          <a:noFill/>
        </p:spPr>
        <p:txBody>
          <a:bodyPr wrap="square" rtlCol="0">
            <a:prstTxWarp prst="textArchUp">
              <a:avLst/>
            </a:prstTxWarp>
            <a:noAutofit/>
          </a:bodyPr>
          <a:lstStyle/>
          <a:p>
            <a:pPr algn="ctr"/>
            <a:r>
              <a:rPr lang="fi-FI" sz="1400" b="1" spc="300"/>
              <a:t>SÄHKÖ</a:t>
            </a:r>
          </a:p>
        </p:txBody>
      </p:sp>
      <p:sp>
        <p:nvSpPr>
          <p:cNvPr id="20" name="Tekstiruutu 19">
            <a:extLst>
              <a:ext uri="{FF2B5EF4-FFF2-40B4-BE49-F238E27FC236}">
                <a16:creationId xmlns:a16="http://schemas.microsoft.com/office/drawing/2014/main" id="{10D6BE36-0397-A1B1-E8C8-934D22AAB4A7}"/>
              </a:ext>
            </a:extLst>
          </p:cNvPr>
          <p:cNvSpPr txBox="1"/>
          <p:nvPr/>
        </p:nvSpPr>
        <p:spPr>
          <a:xfrm>
            <a:off x="3904380" y="1884846"/>
            <a:ext cx="1455296" cy="1462087"/>
          </a:xfrm>
          <a:prstGeom prst="rect">
            <a:avLst/>
          </a:prstGeom>
          <a:noFill/>
        </p:spPr>
        <p:txBody>
          <a:bodyPr wrap="square" rtlCol="0">
            <a:prstTxWarp prst="textArchUp">
              <a:avLst/>
            </a:prstTxWarp>
            <a:noAutofit/>
          </a:bodyPr>
          <a:lstStyle/>
          <a:p>
            <a:pPr algn="ctr"/>
            <a:r>
              <a:rPr lang="fi-FI" sz="1400" b="1" spc="300"/>
              <a:t>KAUKOLÄMPÖ</a:t>
            </a:r>
          </a:p>
        </p:txBody>
      </p:sp>
      <p:sp>
        <p:nvSpPr>
          <p:cNvPr id="21" name="Tekstiruutu 20">
            <a:extLst>
              <a:ext uri="{FF2B5EF4-FFF2-40B4-BE49-F238E27FC236}">
                <a16:creationId xmlns:a16="http://schemas.microsoft.com/office/drawing/2014/main" id="{0A1F1408-606D-1361-6BA9-2699B722A78C}"/>
              </a:ext>
            </a:extLst>
          </p:cNvPr>
          <p:cNvSpPr txBox="1"/>
          <p:nvPr/>
        </p:nvSpPr>
        <p:spPr>
          <a:xfrm>
            <a:off x="6567681" y="1884846"/>
            <a:ext cx="1455296" cy="1462087"/>
          </a:xfrm>
          <a:prstGeom prst="rect">
            <a:avLst/>
          </a:prstGeom>
          <a:noFill/>
        </p:spPr>
        <p:txBody>
          <a:bodyPr wrap="square" rtlCol="0">
            <a:prstTxWarp prst="textArchUp">
              <a:avLst/>
            </a:prstTxWarp>
            <a:noAutofit/>
          </a:bodyPr>
          <a:lstStyle/>
          <a:p>
            <a:pPr algn="ctr"/>
            <a:r>
              <a:rPr lang="fi-FI" sz="1400" b="1" spc="300"/>
              <a:t>KAASU</a:t>
            </a:r>
          </a:p>
        </p:txBody>
      </p:sp>
      <p:cxnSp>
        <p:nvCxnSpPr>
          <p:cNvPr id="23" name="Suora yhdysviiva 22">
            <a:extLst>
              <a:ext uri="{FF2B5EF4-FFF2-40B4-BE49-F238E27FC236}">
                <a16:creationId xmlns:a16="http://schemas.microsoft.com/office/drawing/2014/main" id="{1C385ACF-B881-B4CB-3462-1155C1E5EB6C}"/>
              </a:ext>
            </a:extLst>
          </p:cNvPr>
          <p:cNvCxnSpPr/>
          <p:nvPr/>
        </p:nvCxnSpPr>
        <p:spPr>
          <a:xfrm>
            <a:off x="0" y="1544714"/>
            <a:ext cx="12192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6752B369-51F5-1201-430C-CBAF93662093}"/>
              </a:ext>
            </a:extLst>
          </p:cNvPr>
          <p:cNvCxnSpPr>
            <a:cxnSpLocks/>
          </p:cNvCxnSpPr>
          <p:nvPr/>
        </p:nvCxnSpPr>
        <p:spPr>
          <a:xfrm flipV="1">
            <a:off x="3286127" y="1544714"/>
            <a:ext cx="0" cy="531328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uora yhdysviiva 27">
            <a:extLst>
              <a:ext uri="{FF2B5EF4-FFF2-40B4-BE49-F238E27FC236}">
                <a16:creationId xmlns:a16="http://schemas.microsoft.com/office/drawing/2014/main" id="{58B346A8-9CBC-F356-04D1-B98C04764A5A}"/>
              </a:ext>
            </a:extLst>
          </p:cNvPr>
          <p:cNvCxnSpPr>
            <a:cxnSpLocks/>
          </p:cNvCxnSpPr>
          <p:nvPr/>
        </p:nvCxnSpPr>
        <p:spPr>
          <a:xfrm flipV="1">
            <a:off x="6066144" y="1544714"/>
            <a:ext cx="0" cy="531328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uora yhdysviiva 28">
            <a:extLst>
              <a:ext uri="{FF2B5EF4-FFF2-40B4-BE49-F238E27FC236}">
                <a16:creationId xmlns:a16="http://schemas.microsoft.com/office/drawing/2014/main" id="{B6692044-4111-7D3E-B157-5214698BD933}"/>
              </a:ext>
            </a:extLst>
          </p:cNvPr>
          <p:cNvCxnSpPr>
            <a:cxnSpLocks/>
          </p:cNvCxnSpPr>
          <p:nvPr/>
        </p:nvCxnSpPr>
        <p:spPr>
          <a:xfrm flipV="1">
            <a:off x="8575829" y="1544714"/>
            <a:ext cx="0" cy="531328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DDDDDE91-C3F3-A91C-536A-1E0F6B5878DF}"/>
              </a:ext>
            </a:extLst>
          </p:cNvPr>
          <p:cNvPicPr>
            <a:picLocks noChangeAspect="1"/>
          </p:cNvPicPr>
          <p:nvPr/>
        </p:nvPicPr>
        <p:blipFill rotWithShape="1">
          <a:blip r:embed="rId5"/>
          <a:srcRect l="20021"/>
          <a:stretch/>
        </p:blipFill>
        <p:spPr>
          <a:xfrm>
            <a:off x="8080851" y="365125"/>
            <a:ext cx="3573496" cy="6237806"/>
          </a:xfrm>
          <a:prstGeom prst="rect">
            <a:avLst/>
          </a:prstGeom>
          <a:effectLst>
            <a:outerShdw blurRad="103538" dist="122480" dir="2700000" algn="tl" rotWithShape="0">
              <a:prstClr val="black">
                <a:alpha val="12178"/>
              </a:prstClr>
            </a:outerShdw>
          </a:effectLst>
        </p:spPr>
      </p:pic>
      <p:sp>
        <p:nvSpPr>
          <p:cNvPr id="4" name="Dian numeron paikkamerkki 5">
            <a:extLst>
              <a:ext uri="{FF2B5EF4-FFF2-40B4-BE49-F238E27FC236}">
                <a16:creationId xmlns:a16="http://schemas.microsoft.com/office/drawing/2014/main" id="{CAF9C19D-A77B-1483-8F96-4DB6E0CE072B}"/>
              </a:ext>
            </a:extLst>
          </p:cNvPr>
          <p:cNvSpPr>
            <a:spLocks noGrp="1"/>
          </p:cNvSpPr>
          <p:nvPr>
            <p:ph type="sldNum" sz="quarter" idx="12"/>
          </p:nvPr>
        </p:nvSpPr>
        <p:spPr>
          <a:xfrm>
            <a:off x="5819589" y="6631200"/>
            <a:ext cx="545354" cy="226800"/>
          </a:xfrm>
          <a:solidFill>
            <a:srgbClr val="A7008E"/>
          </a:solidFill>
        </p:spPr>
        <p:txBody>
          <a:bodyPr/>
          <a:lstStyle/>
          <a:p>
            <a:fld id="{D5CDC59A-8C4B-3741-8921-09D2C8EE8BFB}" type="slidenum">
              <a:rPr lang="en-US" sz="900" b="1" smtClean="0">
                <a:solidFill>
                  <a:schemeClr val="bg1"/>
                </a:solidFill>
                <a:latin typeface="+mj-lt"/>
              </a:rPr>
              <a:pPr/>
              <a:t>9</a:t>
            </a:fld>
            <a:endParaRPr lang="en-US" sz="900" b="1">
              <a:solidFill>
                <a:schemeClr val="bg1"/>
              </a:solidFill>
              <a:latin typeface="+mj-lt"/>
            </a:endParaRPr>
          </a:p>
        </p:txBody>
      </p:sp>
      <p:pic>
        <p:nvPicPr>
          <p:cNvPr id="6" name="Kuva 5">
            <a:extLst>
              <a:ext uri="{FF2B5EF4-FFF2-40B4-BE49-F238E27FC236}">
                <a16:creationId xmlns:a16="http://schemas.microsoft.com/office/drawing/2014/main" id="{E496A221-A4B7-8C03-CAEA-B1DDD0C4EE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669" y="5806674"/>
            <a:ext cx="854784" cy="824526"/>
          </a:xfrm>
          <a:prstGeom prst="rect">
            <a:avLst/>
          </a:prstGeom>
        </p:spPr>
      </p:pic>
    </p:spTree>
    <p:extLst>
      <p:ext uri="{BB962C8B-B14F-4D97-AF65-F5344CB8AC3E}">
        <p14:creationId xmlns:p14="http://schemas.microsoft.com/office/powerpoint/2010/main" val="2498580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GUID" val="761d70ae-c488-481b-b386-20cb9278ab52"/>
  <p:tag name="MIO_GUID" val="3b9a389f-14f5-4778-b204-94f9a72791d7"/>
  <p:tag name="MIO_UPDATE" val="True"/>
  <p:tag name="MIO_VERSION" val="04.02.2020 15:53:57"/>
  <p:tag name="MIO_DBID" val="E38767BF-9DED-4D86-81E7-C8BC0F700381"/>
  <p:tag name="MIO_LASTDOWNLOADED" val="25.04.2022 12:18:58"/>
  <p:tag name="MIO_OBJECTNAME" val="Legal 2"/>
  <p:tag name="MIO_LASTEDITORNAME" val="Abigail Speak"/>
</p:tagLst>
</file>

<file path=ppt/tags/tag2.xml><?xml version="1.0" encoding="utf-8"?>
<p:tagLst xmlns:a="http://schemas.openxmlformats.org/drawingml/2006/main" xmlns:r="http://schemas.openxmlformats.org/officeDocument/2006/relationships" xmlns:p="http://schemas.openxmlformats.org/presentationml/2006/main">
  <p:tag name="MIO_EKGUID" val="5c8a5fb8-e1b0-446f-bc00-dbd957eae6d1"/>
  <p:tag name="MIO_GUID" val="1cd1ee53-2c51-4a73-be97-683fa2c1c7da"/>
  <p:tag name="MIO_UPDATE" val="True"/>
  <p:tag name="MIO_VERSION" val="04.02.2020 15:54:33"/>
  <p:tag name="MIO_DBID" val="E38767BF-9DED-4D86-81E7-C8BC0F700381"/>
  <p:tag name="MIO_LASTDOWNLOADED" val="25.04.2022 12:19:14"/>
  <p:tag name="MIO_OBJECTNAME" val="Money 4"/>
  <p:tag name="MIO_LASTEDITORNAME" val="Abigail Speak"/>
</p:tagLst>
</file>

<file path=ppt/tags/tag3.xml><?xml version="1.0" encoding="utf-8"?>
<p:tagLst xmlns:a="http://schemas.openxmlformats.org/drawingml/2006/main" xmlns:r="http://schemas.openxmlformats.org/officeDocument/2006/relationships" xmlns:p="http://schemas.openxmlformats.org/presentationml/2006/main">
  <p:tag name="MIO_EKGUID" val="37539f36-1bce-4a94-9f63-2b4eeaedc71a"/>
  <p:tag name="MIO_GUID" val="63ba0ddb-87d5-472c-aa3f-def36b11d71f"/>
  <p:tag name="MIO_UPDATE" val="True"/>
  <p:tag name="MIO_VERSION" val="04.02.2020 15:51:16"/>
  <p:tag name="MIO_DBID" val="E38767BF-9DED-4D86-81E7-C8BC0F700381"/>
  <p:tag name="MIO_LASTDOWNLOADED" val="25.04.2022 12:19:24"/>
  <p:tag name="MIO_OBJECTNAME" val="Process 2"/>
  <p:tag name="MIO_LASTEDITORNAME" val="Abigail Speak"/>
</p:tagLst>
</file>

<file path=ppt/tags/tag4.xml><?xml version="1.0" encoding="utf-8"?>
<p:tagLst xmlns:a="http://schemas.openxmlformats.org/drawingml/2006/main" xmlns:r="http://schemas.openxmlformats.org/officeDocument/2006/relationships" xmlns:p="http://schemas.openxmlformats.org/presentationml/2006/main">
  <p:tag name="MIO_EKGUID" val="aa087520-f698-464c-ad2a-f1d26861bdca"/>
  <p:tag name="MIO_GUID" val="7e1a8804-4810-4b44-849a-6ed0c2aeb2f3"/>
  <p:tag name="MIO_UPDATE" val="True"/>
  <p:tag name="MIO_VERSION" val="05.02.2020 14:05:19"/>
  <p:tag name="MIO_DBID" val="E38767BF-9DED-4D86-81E7-C8BC0F700381"/>
  <p:tag name="MIO_LASTDOWNLOADED" val="25.04.2022 12:21:06"/>
  <p:tag name="MIO_OBJECTNAME" val="Person 5"/>
  <p:tag name="MIO_LASTEDITORNAME" val="Paula Marjanen"/>
</p:tagLst>
</file>

<file path=ppt/theme/theme1.xml><?xml version="1.0" encoding="utf-8"?>
<a:theme xmlns:a="http://schemas.openxmlformats.org/drawingml/2006/main" name="Energiateollisuus">
  <a:themeElements>
    <a:clrScheme name="Energiateollisuus oikeat värit 1">
      <a:dk1>
        <a:srgbClr val="000000"/>
      </a:dk1>
      <a:lt1>
        <a:srgbClr val="FFFFFF"/>
      </a:lt1>
      <a:dk2>
        <a:srgbClr val="E65400"/>
      </a:dk2>
      <a:lt2>
        <a:srgbClr val="E7E6E6"/>
      </a:lt2>
      <a:accent1>
        <a:srgbClr val="853375"/>
      </a:accent1>
      <a:accent2>
        <a:srgbClr val="E55300"/>
      </a:accent2>
      <a:accent3>
        <a:srgbClr val="007765"/>
      </a:accent3>
      <a:accent4>
        <a:srgbClr val="B2C100"/>
      </a:accent4>
      <a:accent5>
        <a:srgbClr val="0071C7"/>
      </a:accent5>
      <a:accent6>
        <a:srgbClr val="F0AA01"/>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lumMod val="6000"/>
                <a:lumOff val="94000"/>
              </a:schemeClr>
            </a:gs>
            <a:gs pos="100000">
              <a:srgbClr val="A7008E">
                <a:lumMod val="99000"/>
                <a:lumOff val="1000"/>
              </a:srgbClr>
            </a:gs>
          </a:gsLst>
          <a:lin ang="0" scaled="1"/>
          <a:tileRect/>
        </a:gra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20210305 Kaasu osana Taju.pptx" id="{2C87CAC8-D4EC-5B4C-8D2D-505B5B00C282}" vid="{72AE7F0A-9F2A-C645-AF11-E0FE6474D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fe576c-2511-4e60-832a-e07a257bb8f9" xsi:nil="true"/>
    <lcf76f155ced4ddcb4097134ff3c332f xmlns="9b4b3669-dec0-42db-8ac5-cace7f29ece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642A333064B74A8149EEE157FD0BED" ma:contentTypeVersion="16" ma:contentTypeDescription="Create a new document." ma:contentTypeScope="" ma:versionID="bffa6b7dbbe402dcdf59b7e2e56aa434">
  <xsd:schema xmlns:xsd="http://www.w3.org/2001/XMLSchema" xmlns:xs="http://www.w3.org/2001/XMLSchema" xmlns:p="http://schemas.microsoft.com/office/2006/metadata/properties" xmlns:ns2="9b4b3669-dec0-42db-8ac5-cace7f29ece5" xmlns:ns3="acfe576c-2511-4e60-832a-e07a257bb8f9" targetNamespace="http://schemas.microsoft.com/office/2006/metadata/properties" ma:root="true" ma:fieldsID="1737d3b27657ddea9c73165fffba75e8" ns2:_="" ns3:_="">
    <xsd:import namespace="9b4b3669-dec0-42db-8ac5-cace7f29ece5"/>
    <xsd:import namespace="acfe576c-2511-4e60-832a-e07a257bb8f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b3669-dec0-42db-8ac5-cace7f29e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fe576c-2511-4e60-832a-e07a257bb8f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3c04b96-4d47-49ca-bb92-2902759bab1b}" ma:internalName="TaxCatchAll" ma:showField="CatchAllData" ma:web="acfe576c-2511-4e60-832a-e07a257bb8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8BE3A-667A-43AE-8EC5-A3A624BB435E}">
  <ds:schemaRefs>
    <ds:schemaRef ds:uri="http://schemas.microsoft.com/sharepoint/v3/contenttype/forms"/>
  </ds:schemaRefs>
</ds:datastoreItem>
</file>

<file path=customXml/itemProps2.xml><?xml version="1.0" encoding="utf-8"?>
<ds:datastoreItem xmlns:ds="http://schemas.openxmlformats.org/officeDocument/2006/customXml" ds:itemID="{79423153-CA13-4CBB-B089-316CDCACA2B5}">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9b4b3669-dec0-42db-8ac5-cace7f29ece5"/>
    <ds:schemaRef ds:uri="http://purl.org/dc/terms/"/>
    <ds:schemaRef ds:uri="acfe576c-2511-4e60-832a-e07a257bb8f9"/>
    <ds:schemaRef ds:uri="http://www.w3.org/XML/1998/namespace"/>
    <ds:schemaRef ds:uri="http://purl.org/dc/dcmitype/"/>
  </ds:schemaRefs>
</ds:datastoreItem>
</file>

<file path=customXml/itemProps3.xml><?xml version="1.0" encoding="utf-8"?>
<ds:datastoreItem xmlns:ds="http://schemas.openxmlformats.org/officeDocument/2006/customXml" ds:itemID="{A4BFF61B-A373-415A-B4FF-68BEC3EA7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b3669-dec0-42db-8ac5-cace7f29ece5"/>
    <ds:schemaRef ds:uri="acfe576c-2511-4e60-832a-e07a257bb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1038</TotalTime>
  <Words>1299</Words>
  <Application>Microsoft Office PowerPoint</Application>
  <PresentationFormat>Laajakuva</PresentationFormat>
  <Paragraphs>156</Paragraphs>
  <Slides>10</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Calibri</vt:lpstr>
      <vt:lpstr>Lucida Grande</vt:lpstr>
      <vt:lpstr>Neo Sans W1G</vt:lpstr>
      <vt:lpstr>Symbol</vt:lpstr>
      <vt:lpstr>Energiateollisuus</vt:lpstr>
      <vt:lpstr>Energiaverkot  2035</vt:lpstr>
      <vt:lpstr>PowerPoint-esitys</vt:lpstr>
      <vt:lpstr>PowerPoint-esitys</vt:lpstr>
      <vt:lpstr>PowerPoint-esitys</vt:lpstr>
      <vt:lpstr>PowerPoint-esitys</vt:lpstr>
      <vt:lpstr>PowerPoint-esitys</vt:lpstr>
      <vt:lpstr>PowerPoint-esitys</vt:lpstr>
      <vt:lpstr>PowerPoint-esitys</vt:lpstr>
      <vt:lpstr>Verkkojen nykytila</vt:lpstr>
      <vt:lpstr>Toisiaan tasapainottavat energiaverkot 2035 ja miten ne tehdään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Kaasu osana suomalaista vähähiilistä energiajärjestelmää</dc:title>
  <dc:creator>Kaun Verena</dc:creator>
  <cp:lastModifiedBy>Kaun Verena</cp:lastModifiedBy>
  <cp:revision>4</cp:revision>
  <cp:lastPrinted>2022-08-15T13:10:18Z</cp:lastPrinted>
  <dcterms:created xsi:type="dcterms:W3CDTF">2020-02-04T09:53:36Z</dcterms:created>
  <dcterms:modified xsi:type="dcterms:W3CDTF">2022-08-15T13:12:57Z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0x0101000D642A333064B74A8149EEE157FD0BED</vt:lpwstr>
  </property>
  <property fmtid="{D5CDD505-2E9C-101B-9397-08002B2CF9AE}" pid="3" name="MediaServiceImageTags">
    <vt:lpwstr/>
  </property>
</Properties>
</file>