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01" r:id="rId3"/>
    <p:sldId id="287" r:id="rId4"/>
    <p:sldId id="295" r:id="rId5"/>
    <p:sldId id="298" r:id="rId6"/>
    <p:sldId id="296" r:id="rId7"/>
    <p:sldId id="290" r:id="rId8"/>
    <p:sldId id="299" r:id="rId9"/>
    <p:sldId id="300" r:id="rId10"/>
    <p:sldId id="288" r:id="rId11"/>
    <p:sldId id="289" r:id="rId12"/>
    <p:sldId id="292" r:id="rId13"/>
    <p:sldId id="30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DA8E57-6EF7-D214-F878-A3CE36FD281F}" name="Hillamo Harri" initials="HH" userId="S::harri.hillamo@energia.fi::35116708-ce86-4658-8481-d600ffbf13f4" providerId="AD"/>
  <p188:author id="{8970C9DA-50CA-FD5E-585E-1B27E2E6F825}" name="Tiitinen Mirja" initials="TM" userId="S::Mirja.Tiitinen@energia.fi::45b7d37c-42b2-4da4-b35d-317e2a8502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5BD"/>
    <a:srgbClr val="D2F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E72FE-71E3-473D-94A5-E3CC1C5A84E0}" v="4" dt="2022-02-15T14:37:41.517"/>
    <p1510:client id="{67678077-23A8-4A4F-AD26-233E832D92FB}" v="5" dt="2022-02-16T11:58:12.235"/>
    <p1510:client id="{A0197FBE-20B2-4394-A302-CC8771E4E5B3}" v="3" dt="2022-02-15T13:02:50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08" y="90"/>
      </p:cViewPr>
      <p:guideLst>
        <p:guide orient="horz" pos="1003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9.3.2023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9.3.2023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9BA4-2108-5D42-A961-57A538B29F73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E18-7BDE-7644-B1AB-E01BE08F67EB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2364-7285-9240-9323-75750ECB2DC1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32CA8-7082-D044-9DFF-82CF3BBD2E92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62BB25-0710-D14B-A0B8-2BB442136615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CA22-5161-054B-A204-A85D83115CFE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4800" noProof="0">
                <a:solidFill>
                  <a:schemeClr val="bg1"/>
                </a:solidFill>
              </a:rPr>
              <a:t>Suomi on energia-alan edelläkävijä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pic>
        <p:nvPicPr>
          <p:cNvPr id="13" name="Picture 12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T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604703-971B-B949-B918-085A9AB89765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noProof="0"/>
              <a:t>Tekijä tai esityksen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irja.tiitinen@energia.fi" TargetMode="External"/><Relationship Id="rId3" Type="http://schemas.openxmlformats.org/officeDocument/2006/relationships/hyperlink" Target="https://energia.fi/energiapolitiikka/vahahiilisyyden_tiekartta/puhdistuva_energia/puhdistuva_kaukolampo/kaukolammon_murros" TargetMode="External"/><Relationship Id="rId7" Type="http://schemas.openxmlformats.org/officeDocument/2006/relationships/hyperlink" Target="mailto:harri.hillamo@energia.f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klpaastolaskuri.fi/" TargetMode="External"/><Relationship Id="rId5" Type="http://schemas.openxmlformats.org/officeDocument/2006/relationships/hyperlink" Target="https://energia.fi/tilastot/kaukolampotilastot" TargetMode="External"/><Relationship Id="rId4" Type="http://schemas.openxmlformats.org/officeDocument/2006/relationships/hyperlink" Target="https://energia.fi/energiapolitiikka/vahahiilisyyden_tiekartt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EA265A-FB36-497B-8051-0558B25DC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420" y="1611993"/>
            <a:ext cx="9144000" cy="1829081"/>
          </a:xfrm>
        </p:spPr>
        <p:txBody>
          <a:bodyPr>
            <a:normAutofit/>
          </a:bodyPr>
          <a:lstStyle/>
          <a:p>
            <a:r>
              <a:rPr lang="fi-FI"/>
              <a:t>Uuden sukupolven älykäs kaukolämpöjärjestelmä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35CB81-0D2E-400F-83C9-AFA8B5BFA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Tulevaisuuden kaukolämpöjärjestelmä perustuu matalampiin lämpötilatasoihin </a:t>
            </a:r>
          </a:p>
        </p:txBody>
      </p:sp>
    </p:spTree>
    <p:extLst>
      <p:ext uri="{BB962C8B-B14F-4D97-AF65-F5344CB8AC3E}">
        <p14:creationId xmlns:p14="http://schemas.microsoft.com/office/powerpoint/2010/main" val="194877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>
            <a:extLst>
              <a:ext uri="{FF2B5EF4-FFF2-40B4-BE49-F238E27FC236}">
                <a16:creationId xmlns:a16="http://schemas.microsoft.com/office/drawing/2014/main" id="{681186AC-3246-3A41-9017-5FACED0A7888}"/>
              </a:ext>
            </a:extLst>
          </p:cNvPr>
          <p:cNvSpPr/>
          <p:nvPr/>
        </p:nvSpPr>
        <p:spPr>
          <a:xfrm>
            <a:off x="2942692" y="1934426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355EA036-4DDF-5E43-93F2-1F943397FE2F}"/>
              </a:ext>
            </a:extLst>
          </p:cNvPr>
          <p:cNvSpPr/>
          <p:nvPr/>
        </p:nvSpPr>
        <p:spPr>
          <a:xfrm>
            <a:off x="2095036" y="3025820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2C3EB95-7308-D64A-B87B-42D71F37BA07}"/>
              </a:ext>
            </a:extLst>
          </p:cNvPr>
          <p:cNvSpPr/>
          <p:nvPr/>
        </p:nvSpPr>
        <p:spPr>
          <a:xfrm>
            <a:off x="1977947" y="4541042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4E624AA2-16CC-3F45-9423-E5CC4573C6F0}"/>
              </a:ext>
            </a:extLst>
          </p:cNvPr>
          <p:cNvSpPr/>
          <p:nvPr/>
        </p:nvSpPr>
        <p:spPr>
          <a:xfrm>
            <a:off x="1795344" y="1912464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503E2C5D-0E3D-2448-BAD1-5AAB5F62D707}"/>
              </a:ext>
            </a:extLst>
          </p:cNvPr>
          <p:cNvSpPr/>
          <p:nvPr/>
        </p:nvSpPr>
        <p:spPr>
          <a:xfrm>
            <a:off x="1042081" y="3617543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A6494375-93C4-D34E-A680-A6CE44B1B982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3666212" y="2657946"/>
            <a:ext cx="1790440" cy="26233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85ACF48D-9A12-C040-9FC6-63436B16C6C2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818556" y="3749340"/>
            <a:ext cx="2638096" cy="15319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5AC1E740-B634-5241-B28B-638700E75313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2518864" y="2635984"/>
            <a:ext cx="2937788" cy="26453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3D17ED8D-060A-B94E-BB52-9075C44E3B68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1889737" y="4041371"/>
            <a:ext cx="3566915" cy="12399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F48E9C0E-9CFE-7F43-9B6F-2FC2E6925E32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2825603" y="4964870"/>
            <a:ext cx="2631049" cy="3164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i 33">
            <a:extLst>
              <a:ext uri="{FF2B5EF4-FFF2-40B4-BE49-F238E27FC236}">
                <a16:creationId xmlns:a16="http://schemas.microsoft.com/office/drawing/2014/main" id="{C117088C-6A52-1D41-9760-31B97A89209B}"/>
              </a:ext>
            </a:extLst>
          </p:cNvPr>
          <p:cNvSpPr/>
          <p:nvPr/>
        </p:nvSpPr>
        <p:spPr>
          <a:xfrm flipH="1">
            <a:off x="7743890" y="1934426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890C526-AA85-2343-A0EE-77B9EAA5EF97}"/>
              </a:ext>
            </a:extLst>
          </p:cNvPr>
          <p:cNvSpPr/>
          <p:nvPr/>
        </p:nvSpPr>
        <p:spPr>
          <a:xfrm flipH="1">
            <a:off x="8591546" y="3025820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8E8F6BAB-2653-434B-9448-89BDB3A186BD}"/>
              </a:ext>
            </a:extLst>
          </p:cNvPr>
          <p:cNvSpPr/>
          <p:nvPr/>
        </p:nvSpPr>
        <p:spPr>
          <a:xfrm flipH="1">
            <a:off x="8708635" y="4541042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68539C5F-DEF3-4A45-B2EE-C460A7743F09}"/>
              </a:ext>
            </a:extLst>
          </p:cNvPr>
          <p:cNvSpPr/>
          <p:nvPr/>
        </p:nvSpPr>
        <p:spPr>
          <a:xfrm flipH="1">
            <a:off x="8891238" y="1912464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20411063-7FD3-3C43-8396-A3E831AD44F4}"/>
              </a:ext>
            </a:extLst>
          </p:cNvPr>
          <p:cNvSpPr/>
          <p:nvPr/>
        </p:nvSpPr>
        <p:spPr>
          <a:xfrm flipH="1">
            <a:off x="9644501" y="3617543"/>
            <a:ext cx="847656" cy="847656"/>
          </a:xfrm>
          <a:prstGeom prst="ellipse">
            <a:avLst/>
          </a:prstGeom>
          <a:solidFill>
            <a:srgbClr val="92D050"/>
          </a:solidFill>
          <a:ln w="47625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0FA8109D-DD1B-5643-927F-B9777626EA23}"/>
              </a:ext>
            </a:extLst>
          </p:cNvPr>
          <p:cNvCxnSpPr>
            <a:cxnSpLocks/>
            <a:stCxn id="34" idx="5"/>
          </p:cNvCxnSpPr>
          <p:nvPr/>
        </p:nvCxnSpPr>
        <p:spPr>
          <a:xfrm flipH="1">
            <a:off x="6077586" y="2657946"/>
            <a:ext cx="1790440" cy="26233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5678BDCE-2440-1241-90E4-458152FBDFD4}"/>
              </a:ext>
            </a:extLst>
          </p:cNvPr>
          <p:cNvCxnSpPr>
            <a:cxnSpLocks/>
            <a:stCxn id="35" idx="5"/>
          </p:cNvCxnSpPr>
          <p:nvPr/>
        </p:nvCxnSpPr>
        <p:spPr>
          <a:xfrm flipH="1">
            <a:off x="6077586" y="3749340"/>
            <a:ext cx="2638096" cy="15319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7ADBB8EF-8791-014D-B5FD-2BE2B16D550C}"/>
              </a:ext>
            </a:extLst>
          </p:cNvPr>
          <p:cNvCxnSpPr>
            <a:cxnSpLocks/>
            <a:stCxn id="37" idx="5"/>
          </p:cNvCxnSpPr>
          <p:nvPr/>
        </p:nvCxnSpPr>
        <p:spPr>
          <a:xfrm flipH="1">
            <a:off x="6077586" y="2635984"/>
            <a:ext cx="2937788" cy="26453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D0E073D6-747B-8F46-8971-139143A6BCAA}"/>
              </a:ext>
            </a:extLst>
          </p:cNvPr>
          <p:cNvCxnSpPr>
            <a:cxnSpLocks/>
            <a:stCxn id="38" idx="6"/>
          </p:cNvCxnSpPr>
          <p:nvPr/>
        </p:nvCxnSpPr>
        <p:spPr>
          <a:xfrm flipH="1">
            <a:off x="6077586" y="4041371"/>
            <a:ext cx="3566915" cy="12399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6ED9D24F-AC60-174D-94C2-482D7629A3D0}"/>
              </a:ext>
            </a:extLst>
          </p:cNvPr>
          <p:cNvCxnSpPr>
            <a:cxnSpLocks/>
            <a:stCxn id="36" idx="6"/>
          </p:cNvCxnSpPr>
          <p:nvPr/>
        </p:nvCxnSpPr>
        <p:spPr>
          <a:xfrm flipH="1">
            <a:off x="6077586" y="4964870"/>
            <a:ext cx="2631049" cy="3164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Kuva 46">
            <a:extLst>
              <a:ext uri="{FF2B5EF4-FFF2-40B4-BE49-F238E27FC236}">
                <a16:creationId xmlns:a16="http://schemas.microsoft.com/office/drawing/2014/main" id="{1240D81F-6348-4A40-B08B-8F098307D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98" y="4779827"/>
            <a:ext cx="390299" cy="390299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504D243F-5D86-B94C-B3F0-6332138F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6845" y="3182713"/>
            <a:ext cx="416319" cy="858658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1AB8B848-2933-424D-BAD5-4EA686DAA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19424" y="962044"/>
            <a:ext cx="234179" cy="390298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F0839F68-AF0E-564B-83A1-433D13331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0688" y="3868356"/>
            <a:ext cx="390299" cy="338259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74E6C4C9-BCDC-C247-B94A-A930C30864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7505" y="3920396"/>
            <a:ext cx="442338" cy="286219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4AE1008E-8129-5744-B5A2-4ABB9B09CC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0843" y="4797024"/>
            <a:ext cx="312239" cy="416319"/>
          </a:xfrm>
          <a:prstGeom prst="rect">
            <a:avLst/>
          </a:prstGeom>
        </p:spPr>
      </p:pic>
      <p:pic>
        <p:nvPicPr>
          <p:cNvPr id="59" name="Kuva 58">
            <a:extLst>
              <a:ext uri="{FF2B5EF4-FFF2-40B4-BE49-F238E27FC236}">
                <a16:creationId xmlns:a16="http://schemas.microsoft.com/office/drawing/2014/main" id="{B3873C1E-5EBB-3944-8A8F-E83F5654D4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32988" y="2076123"/>
            <a:ext cx="546418" cy="546418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FA114C14-696E-2745-859E-A0238A7761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2568" y="2138760"/>
            <a:ext cx="390299" cy="416319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FEBDC087-8407-A74F-A4B0-61B0429DD0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73911" y="3227213"/>
            <a:ext cx="468358" cy="468358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F822644C-C7B1-C642-A722-4D5E293ABB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36842" y="2037764"/>
            <a:ext cx="390299" cy="598458"/>
          </a:xfrm>
          <a:prstGeom prst="rect">
            <a:avLst/>
          </a:prstGeom>
        </p:spPr>
      </p:pic>
      <p:pic>
        <p:nvPicPr>
          <p:cNvPr id="67" name="Kuva 66">
            <a:extLst>
              <a:ext uri="{FF2B5EF4-FFF2-40B4-BE49-F238E27FC236}">
                <a16:creationId xmlns:a16="http://schemas.microsoft.com/office/drawing/2014/main" id="{FFD949C8-5961-4646-B060-0C2E1C1967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76062" y="2091344"/>
            <a:ext cx="286219" cy="46835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CE715E8-7F13-A447-B47B-53842A9D0D4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42692" y="1934426"/>
            <a:ext cx="5627305" cy="480357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BC1D297E-8588-4B1D-B842-8F4A8B17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45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Kaareutuva nuoli 126">
            <a:extLst>
              <a:ext uri="{FF2B5EF4-FFF2-40B4-BE49-F238E27FC236}">
                <a16:creationId xmlns:a16="http://schemas.microsoft.com/office/drawing/2014/main" id="{95772018-AA78-D04F-B0FF-8407BC2B8587}"/>
              </a:ext>
            </a:extLst>
          </p:cNvPr>
          <p:cNvSpPr/>
          <p:nvPr/>
        </p:nvSpPr>
        <p:spPr>
          <a:xfrm flipV="1">
            <a:off x="1810578" y="1475881"/>
            <a:ext cx="1152128" cy="4803571"/>
          </a:xfrm>
          <a:prstGeom prst="bentArrow">
            <a:avLst>
              <a:gd name="adj1" fmla="val 25000"/>
              <a:gd name="adj2" fmla="val 25000"/>
              <a:gd name="adj3" fmla="val 29070"/>
              <a:gd name="adj4" fmla="val 4375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Kaareutuva nuoli 127">
            <a:extLst>
              <a:ext uri="{FF2B5EF4-FFF2-40B4-BE49-F238E27FC236}">
                <a16:creationId xmlns:a16="http://schemas.microsoft.com/office/drawing/2014/main" id="{9A170F92-D44F-E74A-9C18-97F5BD3ABB4C}"/>
              </a:ext>
            </a:extLst>
          </p:cNvPr>
          <p:cNvSpPr/>
          <p:nvPr/>
        </p:nvSpPr>
        <p:spPr>
          <a:xfrm flipH="1" flipV="1">
            <a:off x="9242285" y="1475881"/>
            <a:ext cx="1156724" cy="4721980"/>
          </a:xfrm>
          <a:prstGeom prst="bentArrow">
            <a:avLst>
              <a:gd name="adj1" fmla="val 25000"/>
              <a:gd name="adj2" fmla="val 23987"/>
              <a:gd name="adj3" fmla="val 29070"/>
              <a:gd name="adj4" fmla="val 4375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E715E8-7F13-A447-B47B-53842A9D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195" y="1912653"/>
            <a:ext cx="5627305" cy="48035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D410DD3-21E5-9041-8CC9-C8C3FD97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518605"/>
            <a:ext cx="10899349" cy="1325563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Lämmöntuotantoon saadaan suuri määrä </a:t>
            </a:r>
            <a:br>
              <a:rPr lang="fi-FI">
                <a:solidFill>
                  <a:schemeClr val="tx2"/>
                </a:solidFill>
              </a:rPr>
            </a:br>
            <a:r>
              <a:rPr lang="fi-FI">
                <a:solidFill>
                  <a:schemeClr val="tx2"/>
                </a:solidFill>
              </a:rPr>
              <a:t>hiilineutraaleja lähteitä</a:t>
            </a:r>
          </a:p>
        </p:txBody>
      </p:sp>
      <p:sp>
        <p:nvSpPr>
          <p:cNvPr id="111" name="Tekstiruutu 110">
            <a:extLst>
              <a:ext uri="{FF2B5EF4-FFF2-40B4-BE49-F238E27FC236}">
                <a16:creationId xmlns:a16="http://schemas.microsoft.com/office/drawing/2014/main" id="{0326CDDF-7E7B-3241-A26E-36E63671A6D3}"/>
              </a:ext>
            </a:extLst>
          </p:cNvPr>
          <p:cNvSpPr txBox="1"/>
          <p:nvPr/>
        </p:nvSpPr>
        <p:spPr>
          <a:xfrm>
            <a:off x="9264352" y="2243264"/>
            <a:ext cx="1814086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Pienydinvoimalat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922D17D5-4A97-FA44-AA4C-0A4A34987AED}"/>
              </a:ext>
            </a:extLst>
          </p:cNvPr>
          <p:cNvSpPr/>
          <p:nvPr/>
        </p:nvSpPr>
        <p:spPr>
          <a:xfrm>
            <a:off x="1113562" y="1305850"/>
            <a:ext cx="1814086" cy="606803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 ja lämmön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yhteistuotanto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58FB335A-6089-B84F-8DA9-6CFE5DE50F3E}"/>
              </a:ext>
            </a:extLst>
          </p:cNvPr>
          <p:cNvSpPr/>
          <p:nvPr/>
        </p:nvSpPr>
        <p:spPr>
          <a:xfrm>
            <a:off x="1126558" y="4105591"/>
            <a:ext cx="1814086" cy="606803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Teollisuuden ja palvelujen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hukkalämpö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94A81E63-EA00-A74C-8E3C-EB685DB07C0E}"/>
              </a:ext>
            </a:extLst>
          </p:cNvPr>
          <p:cNvSpPr/>
          <p:nvPr/>
        </p:nvSpPr>
        <p:spPr>
          <a:xfrm>
            <a:off x="1113562" y="2003141"/>
            <a:ext cx="1814086" cy="606803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Konesalien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jäähdytyslämpö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FF69CCDC-265A-D54E-8CFD-F8D261507884}"/>
              </a:ext>
            </a:extLst>
          </p:cNvPr>
          <p:cNvSpPr/>
          <p:nvPr/>
        </p:nvSpPr>
        <p:spPr>
          <a:xfrm>
            <a:off x="9264352" y="1312262"/>
            <a:ext cx="1814086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Aurinkoenergia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0402537E-BE97-C344-9E04-0C4B580961AA}"/>
              </a:ext>
            </a:extLst>
          </p:cNvPr>
          <p:cNvSpPr/>
          <p:nvPr/>
        </p:nvSpPr>
        <p:spPr>
          <a:xfrm>
            <a:off x="9264352" y="2708765"/>
            <a:ext cx="1814084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Tuulivoima</a:t>
            </a: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5F600DA8-1AF8-E340-B448-494147EC3875}"/>
              </a:ext>
            </a:extLst>
          </p:cNvPr>
          <p:cNvSpPr/>
          <p:nvPr/>
        </p:nvSpPr>
        <p:spPr>
          <a:xfrm>
            <a:off x="9264354" y="3174266"/>
            <a:ext cx="1814083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Biomassa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2188E4C3-CE60-0949-B007-27F32E54DD0D}"/>
              </a:ext>
            </a:extLst>
          </p:cNvPr>
          <p:cNvSpPr/>
          <p:nvPr/>
        </p:nvSpPr>
        <p:spPr>
          <a:xfrm>
            <a:off x="9264352" y="4570769"/>
            <a:ext cx="1814081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Vesivoima</a:t>
            </a: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DCFDD148-C97C-7549-83DE-5E88ED50F57E}"/>
              </a:ext>
            </a:extLst>
          </p:cNvPr>
          <p:cNvSpPr/>
          <p:nvPr/>
        </p:nvSpPr>
        <p:spPr>
          <a:xfrm>
            <a:off x="9264352" y="4105268"/>
            <a:ext cx="1814081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Calibri"/>
              </a:rPr>
              <a:t>Biokaasu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916F3CDD-BBBE-094C-B01A-8E3B0D74350E}"/>
              </a:ext>
            </a:extLst>
          </p:cNvPr>
          <p:cNvSpPr/>
          <p:nvPr/>
        </p:nvSpPr>
        <p:spPr>
          <a:xfrm>
            <a:off x="9264352" y="3639767"/>
            <a:ext cx="1814081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Ydinvoima</a:t>
            </a: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4841D62C-ED3D-C146-AD7E-49FCCD28C4C6}"/>
              </a:ext>
            </a:extLst>
          </p:cNvPr>
          <p:cNvSpPr/>
          <p:nvPr/>
        </p:nvSpPr>
        <p:spPr>
          <a:xfrm>
            <a:off x="1113562" y="2711010"/>
            <a:ext cx="1814087" cy="606803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Kausiluonteinen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lämmön varastointi</a:t>
            </a: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AB891A19-2FC7-CD4E-8A8C-D795B2AAA5EF}"/>
              </a:ext>
            </a:extLst>
          </p:cNvPr>
          <p:cNvSpPr/>
          <p:nvPr/>
        </p:nvSpPr>
        <p:spPr>
          <a:xfrm>
            <a:off x="1113562" y="3408300"/>
            <a:ext cx="1814086" cy="606803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muuntaminen</a:t>
            </a: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5CB2F001-0992-CE4F-9C75-3DD2337B5643}"/>
              </a:ext>
            </a:extLst>
          </p:cNvPr>
          <p:cNvSpPr/>
          <p:nvPr/>
        </p:nvSpPr>
        <p:spPr>
          <a:xfrm>
            <a:off x="1126558" y="4802882"/>
            <a:ext cx="1814081" cy="606803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Laajamittainen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aurinkoenergia</a:t>
            </a: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876D91FF-EA8F-2A44-A238-A9DFA2604255}"/>
              </a:ext>
            </a:extLst>
          </p:cNvPr>
          <p:cNvSpPr/>
          <p:nvPr/>
        </p:nvSpPr>
        <p:spPr>
          <a:xfrm>
            <a:off x="9264352" y="1777763"/>
            <a:ext cx="1814086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to X</a:t>
            </a: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C494CD0A-03F2-9A45-8BCB-C040018C9191}"/>
              </a:ext>
            </a:extLst>
          </p:cNvPr>
          <p:cNvSpPr/>
          <p:nvPr/>
        </p:nvSpPr>
        <p:spPr>
          <a:xfrm>
            <a:off x="9264352" y="5036268"/>
            <a:ext cx="1814079" cy="373417"/>
          </a:xfrm>
          <a:prstGeom prst="rect">
            <a:avLst/>
          </a:prstGeom>
          <a:solidFill>
            <a:srgbClr val="DCF5BD"/>
          </a:solidFill>
          <a:ln w="6350">
            <a:solidFill>
              <a:schemeClr val="bg2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Maalämpö</a:t>
            </a:r>
          </a:p>
        </p:txBody>
      </p:sp>
    </p:spTree>
    <p:extLst>
      <p:ext uri="{BB962C8B-B14F-4D97-AF65-F5344CB8AC3E}">
        <p14:creationId xmlns:p14="http://schemas.microsoft.com/office/powerpoint/2010/main" val="339533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Kaareutuva nuoli 126">
            <a:extLst>
              <a:ext uri="{FF2B5EF4-FFF2-40B4-BE49-F238E27FC236}">
                <a16:creationId xmlns:a16="http://schemas.microsoft.com/office/drawing/2014/main" id="{95772018-AA78-D04F-B0FF-8407BC2B8587}"/>
              </a:ext>
            </a:extLst>
          </p:cNvPr>
          <p:cNvSpPr/>
          <p:nvPr/>
        </p:nvSpPr>
        <p:spPr>
          <a:xfrm flipV="1">
            <a:off x="1948875" y="2510468"/>
            <a:ext cx="1152128" cy="3768983"/>
          </a:xfrm>
          <a:prstGeom prst="bentArrow">
            <a:avLst>
              <a:gd name="adj1" fmla="val 25000"/>
              <a:gd name="adj2" fmla="val 25000"/>
              <a:gd name="adj3" fmla="val 2907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Kaareutuva nuoli 127">
            <a:extLst>
              <a:ext uri="{FF2B5EF4-FFF2-40B4-BE49-F238E27FC236}">
                <a16:creationId xmlns:a16="http://schemas.microsoft.com/office/drawing/2014/main" id="{9A170F92-D44F-E74A-9C18-97F5BD3ABB4C}"/>
              </a:ext>
            </a:extLst>
          </p:cNvPr>
          <p:cNvSpPr/>
          <p:nvPr/>
        </p:nvSpPr>
        <p:spPr>
          <a:xfrm flipH="1" flipV="1">
            <a:off x="9172264" y="2492895"/>
            <a:ext cx="1156724" cy="3704965"/>
          </a:xfrm>
          <a:prstGeom prst="bentArrow">
            <a:avLst>
              <a:gd name="adj1" fmla="val 25000"/>
              <a:gd name="adj2" fmla="val 23987"/>
              <a:gd name="adj3" fmla="val 2907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E715E8-7F13-A447-B47B-53842A9D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1003" y="1700808"/>
            <a:ext cx="5886114" cy="50244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D410DD3-21E5-9041-8CC9-C8C3FD97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518605"/>
            <a:ext cx="10899349" cy="1325563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chemeClr val="tx2"/>
                </a:solidFill>
              </a:rPr>
              <a:t>Lämmöntuotantoon saadaan suuri määrä </a:t>
            </a:r>
            <a:br>
              <a:rPr lang="fi-FI">
                <a:solidFill>
                  <a:schemeClr val="tx2"/>
                </a:solidFill>
              </a:rPr>
            </a:br>
            <a:r>
              <a:rPr lang="fi-FI">
                <a:solidFill>
                  <a:schemeClr val="tx2"/>
                </a:solidFill>
              </a:rPr>
              <a:t>hiilineutraaleja lähteitä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3BB883E8-97F8-2549-957C-F11DDFFCC163}"/>
              </a:ext>
            </a:extLst>
          </p:cNvPr>
          <p:cNvSpPr/>
          <p:nvPr/>
        </p:nvSpPr>
        <p:spPr>
          <a:xfrm>
            <a:off x="1197131" y="1844168"/>
            <a:ext cx="1806065" cy="359254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Sähkön ja lämmön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yhteistuotanto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Konesalien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jäähdytyslämpö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Kausiluonteinen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lämmön varastointi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muuntaminen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Teollisuuden ja palvelujen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hukkalämpö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Laajamittainen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aurinkoenergia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4CE60CB-6D31-DB44-B269-781EA7E84EE3}"/>
              </a:ext>
            </a:extLst>
          </p:cNvPr>
          <p:cNvSpPr/>
          <p:nvPr/>
        </p:nvSpPr>
        <p:spPr>
          <a:xfrm>
            <a:off x="9258487" y="1844168"/>
            <a:ext cx="1806065" cy="359254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Aurinkoenergia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to 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Pienydinvoimalat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Tuulivoima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Ydinvoima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Biokaasu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Vesivoima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Maalämpö</a:t>
            </a:r>
          </a:p>
        </p:txBody>
      </p:sp>
    </p:spTree>
    <p:extLst>
      <p:ext uri="{BB962C8B-B14F-4D97-AF65-F5344CB8AC3E}">
        <p14:creationId xmlns:p14="http://schemas.microsoft.com/office/powerpoint/2010/main" val="68245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3C1D6-1664-4A5E-BC11-B1E5C2A5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3BE5AA1-6409-4712-B914-3E13A26C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E18-7BDE-7644-B1AB-E01BE08F67EB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E1EE3C-8E70-4127-B98A-B23AC400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E82162-04F1-4BF6-A04D-16E67A1B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5F2EEB5-B912-5449-A1F2-87D780E4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52157" y="1690687"/>
            <a:ext cx="8379985" cy="43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0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006EF5D-AB67-8443-9CD0-CCBDBFBF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31" y="219075"/>
            <a:ext cx="2980019" cy="1203325"/>
          </a:xfrm>
        </p:spPr>
        <p:txBody>
          <a:bodyPr anchor="t" anchorCtr="0">
            <a:no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Nykyisiä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tuotantomuotoja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ja energialähteitä</a:t>
            </a: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0F46772E-924C-8B4B-B315-FB2E6D1DF894}"/>
              </a:ext>
            </a:extLst>
          </p:cNvPr>
          <p:cNvSpPr txBox="1">
            <a:spLocks/>
          </p:cNvSpPr>
          <p:nvPr/>
        </p:nvSpPr>
        <p:spPr>
          <a:xfrm>
            <a:off x="6132231" y="219075"/>
            <a:ext cx="2980019" cy="1203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Uusia ratkaisuja</a:t>
            </a:r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57580-9F7E-4A5A-A9CD-2182E9A7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24" y="59188"/>
            <a:ext cx="9478683" cy="1325563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accent4"/>
                </a:solidFill>
              </a:rPr>
              <a:t>Olemme vauhdilla matkalla kohti tulevaisuuden uutta ja älykästä energiajärjestelmää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60EAA7-BC14-49C7-91D7-10A3D849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8E18-7BDE-7644-B1AB-E01BE08F67EB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8222B6C-B504-4B26-9BC6-A186F35F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011FB3D-13A3-429E-9E62-CA7C2245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51359ED-1E2C-4898-92BE-F463D58B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33" y="1269176"/>
            <a:ext cx="9478683" cy="53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9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62B70F3-D7D9-4420-97FF-095D92F0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40" y="1690688"/>
            <a:ext cx="5911201" cy="3014711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C2E59FC-EB32-4E38-8DB4-E7758219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7570151" cy="1325563"/>
          </a:xfrm>
        </p:spPr>
        <p:txBody>
          <a:bodyPr anchor="ctr">
            <a:normAutofit/>
          </a:bodyPr>
          <a:lstStyle/>
          <a:p>
            <a:r>
              <a:rPr lang="fi-FI" sz="3600">
                <a:solidFill>
                  <a:schemeClr val="accent4"/>
                </a:solidFill>
              </a:rPr>
              <a:t>Mitä kaukolämpöveden lämpötilojen laskeminen tarkoittaa?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EDADEC-8CFB-4948-B666-3A8CB073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>
            <a:normAutofit/>
          </a:bodyPr>
          <a:lstStyle/>
          <a:p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Kaukolämpöverkossa virtaavan veden lämpötilan laskeminen on yksi iso ja konkreettinen askel kohti seuraavan sukupolven puhdasta ja älykästä kaukolämpöjärjestelmää.</a:t>
            </a:r>
          </a:p>
          <a:p>
            <a:r>
              <a:rPr lang="fi-FI" sz="1700"/>
              <a:t>Kaukolämpöverkkojen mitoituslämpötilan lasku on osa kaukolämpöyhtiöiden toteuttamaa valtavaa murrosta. </a:t>
            </a:r>
          </a:p>
          <a:p>
            <a:r>
              <a:rPr lang="fi-FI" sz="1700"/>
              <a:t>Lämpötilojen lasku alle sataan asteeseen mahdollistaa huomattavasti energiatehokkaamman kaukolämpöjärjestelmän ja nopeamman siirtymän kohti päästöttömyyttä. </a:t>
            </a:r>
          </a:p>
          <a:p>
            <a:r>
              <a:rPr lang="fi-FI" sz="1700"/>
              <a:t>Muutos mahdollistaa hukkalämpöjen, lämpöpumppujen ja uusien tuotantomuotojen hyödyntämisen suuressa mittakaavassa. Samalla järjestelmän energiatehokkuus paranee ja lämpöhäviöitä syntyy vähemmän. 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D86C66F-7C56-49ED-9FFE-097FB7A6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932CA8-7082-D044-9DFF-82CF3BBD2E92}" type="datetime1">
              <a:rPr lang="fi-FI" noProof="0" smtClean="0"/>
              <a:pPr>
                <a:spcAft>
                  <a:spcPts val="600"/>
                </a:spcAft>
              </a:pPr>
              <a:t>9.3.2023</a:t>
            </a:fld>
            <a:endParaRPr lang="fi-FI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286862A-F64C-4186-9F98-9161F792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Tekijä tai 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220843-C502-9A4C-8BC6-5A3AE0F5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50C06E2-0791-4EFD-ABE6-41275B310983}"/>
              </a:ext>
            </a:extLst>
          </p:cNvPr>
          <p:cNvSpPr txBox="1"/>
          <p:nvPr/>
        </p:nvSpPr>
        <p:spPr>
          <a:xfrm>
            <a:off x="7032104" y="4830953"/>
            <a:ext cx="5587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Uudistus tarjoaa kaukolämpöön lisää liikkumavaraa</a:t>
            </a:r>
            <a:endParaRPr lang="fi-FI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0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2">
            <a:extLst>
              <a:ext uri="{FF2B5EF4-FFF2-40B4-BE49-F238E27FC236}">
                <a16:creationId xmlns:a16="http://schemas.microsoft.com/office/drawing/2014/main" id="{E48E5C86-8AEC-45CE-8262-20E2C1F4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66" y="148209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chemeClr val="accent4"/>
                </a:solidFill>
              </a:rPr>
              <a:t>Kaukolämpö on edistyksen veturi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B98569-9CDE-453E-AE48-51B8CD2A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932CA8-7082-D044-9DFF-82CF3BBD2E92}" type="datetime1">
              <a:rPr lang="fi-FI" noProof="0" smtClean="0"/>
              <a:pPr>
                <a:spcAft>
                  <a:spcPts val="600"/>
                </a:spcAft>
              </a:pPr>
              <a:t>9.3.2023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1BE963-1E0B-4AC1-BFC8-1AD9F576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Tekijä tai 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3B6958A-16EC-45B4-95DB-A9694962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A60B0FC-ED07-4B67-B549-96A288E95A95}"/>
              </a:ext>
            </a:extLst>
          </p:cNvPr>
          <p:cNvSpPr txBox="1"/>
          <p:nvPr/>
        </p:nvSpPr>
        <p:spPr>
          <a:xfrm>
            <a:off x="8135182" y="1628800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Kaukolämpöverkon mitoituslämpötilojen lasku mahdollistaa uusien puhtaiden tuotantomuotojen ja ei-polttavien ratkaisujen käyttöönoton kustannustehokkaasti.  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Muutos mahdollistaa laajemman toiminta-alueen. Samalla järjestelmän energiatehokkuus ja joustavuus paranee. 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5AF16F7-6444-480D-ADEB-3A5F128A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9" y="1258138"/>
            <a:ext cx="7494873" cy="47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6FB99C-CEA0-4DF0-82E6-13954B33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522479" cy="1325563"/>
          </a:xfrm>
        </p:spPr>
        <p:txBody>
          <a:bodyPr>
            <a:normAutofit/>
          </a:bodyPr>
          <a:lstStyle/>
          <a:p>
            <a:r>
              <a:rPr kumimoji="0" lang="fi-FI" sz="3400" b="1" i="0" u="none" strike="noStrike" kern="1200" cap="none" spc="0" normalizeH="0" baseline="0" noProof="0">
                <a:ln>
                  <a:noFill/>
                </a:ln>
                <a:solidFill>
                  <a:srgbClr val="EA791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Tulevaisuuden kaukolämpöjärjestelmä on ketterä alusta, jossa hyödynnetään monenlaisia energialähteitä </a:t>
            </a:r>
            <a:endParaRPr lang="fi-FI" sz="340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1D2D659-1AEB-44D4-8D6D-187E7023A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2132856"/>
            <a:ext cx="7674097" cy="403296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333364-0863-4C2D-8061-16120EFB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ABF1-F421-3D4A-B156-8B2510367E3F}" type="datetime1">
              <a:rPr lang="fi-FI" noProof="0" smtClean="0"/>
              <a:t>9.3.2023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D288F3-FF11-4334-9A8F-BF0B6C3C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 tai 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343A2B-BDB6-4E76-A848-205F5E48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EA9036D-2011-4F9B-8407-CB9946B2F6D4}"/>
              </a:ext>
            </a:extLst>
          </p:cNvPr>
          <p:cNvSpPr txBox="1"/>
          <p:nvPr/>
        </p:nvSpPr>
        <p:spPr>
          <a:xfrm>
            <a:off x="8328248" y="1674778"/>
            <a:ext cx="36724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Kaukolämpöyhtiöissä on vahva yhteinen näkemys hiilineutraaliuden välttämättömyydestä ja monin paikoin kaukolämpö on jo nyt päästötöntä. Kaukolämmön päästöt painuvat hyvin alas 2030 mennessä.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7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>
                <a:solidFill>
                  <a:schemeClr val="tx1">
                    <a:lumMod val="65000"/>
                    <a:lumOff val="35000"/>
                  </a:schemeClr>
                </a:solidFill>
              </a:rPr>
              <a:t>On asiakkaan etu, että kaukolämpöjärjestelmää kehitetään jatkuvasti toimimaan energiatehokkaasti ja mahdollistamaan vähäpäästöisen ja edullisen tuotannon.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7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4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4969815-CAEB-42DB-801E-C1671F22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anchor="ctr">
            <a:normAutofit/>
          </a:bodyPr>
          <a:lstStyle/>
          <a:p>
            <a:r>
              <a:rPr lang="fi-FI">
                <a:solidFill>
                  <a:schemeClr val="accent4"/>
                </a:solidFill>
              </a:rPr>
              <a:t>Miten muutos toteutetaan?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351EE8-A2AD-4C4E-8033-F13A12A4A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475" y="1412776"/>
            <a:ext cx="5278718" cy="4351338"/>
          </a:xfrm>
        </p:spPr>
        <p:txBody>
          <a:bodyPr/>
          <a:lstStyle/>
          <a:p>
            <a:r>
              <a:rPr lang="fi-FI" sz="1700"/>
              <a:t>Asiakkaalle muutos on vaivaton.</a:t>
            </a:r>
          </a:p>
          <a:p>
            <a:r>
              <a:rPr lang="fi-FI" sz="1700"/>
              <a:t>Uudiskohteissa muutos voidaan ottaa heti huomioon.</a:t>
            </a:r>
          </a:p>
          <a:p>
            <a:r>
              <a:rPr lang="fi-FI" sz="1700"/>
              <a:t>Olemassa olevissa rakennuksissa muutos lämmönjakokeskuksissa tapahtuu luonnollisen uusiutumisen kautta.</a:t>
            </a:r>
          </a:p>
          <a:p>
            <a:r>
              <a:rPr lang="fi-FI" sz="1700"/>
              <a:t>Kaikki tulevat lämmönjakokeskukset toimitetaan jatkossa uusilla mitoitusarvoilla.</a:t>
            </a:r>
          </a:p>
          <a:p>
            <a:r>
              <a:rPr lang="fi-FI" sz="1700"/>
              <a:t> Ammattilaiset, kuten suunnittelijat, laitetoimittajat, lämpöurakoitsijat ja lämpöyhtiöt huolehtivat, että laitteita ei toimiteta vanhoilla tai väärillä mitoitusarvoilla.</a:t>
            </a:r>
          </a:p>
          <a:p>
            <a:r>
              <a:rPr lang="fi-FI" sz="1700"/>
              <a:t>Lämmönjakokeskusten uudella laajemmalla toiminta-alueella ja kaukolämmön jatkuvalla kehittämisellä varmistetaan, että asiakkaalle voidaan aina toimittaa edullisimmalla ja vähäpäästöisimmällä tavalla tehtyä paikallista lämpöä. </a:t>
            </a:r>
            <a:endParaRPr lang="en-US" sz="170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106F1C54-E19B-4527-99BD-3196A992E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88"/>
          <a:stretch/>
        </p:blipFill>
        <p:spPr>
          <a:xfrm>
            <a:off x="6312647" y="1429056"/>
            <a:ext cx="5283204" cy="4351338"/>
          </a:xfrm>
          <a:noFill/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51EC55-162D-496C-B308-6E863C3B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932CA8-7082-D044-9DFF-82CF3BBD2E92}" type="datetime1">
              <a:rPr lang="fi-FI" noProof="0" smtClean="0"/>
              <a:pPr>
                <a:spcAft>
                  <a:spcPts val="600"/>
                </a:spcAft>
              </a:pPr>
              <a:t>9.3.2023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D27BD0-5341-4C8C-A81F-E1902409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Tekijä tai 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720807-0B23-49DE-8EA2-19524573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6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D963EEF-FC71-CA4E-9649-D4CDDAEA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9169" y="1707917"/>
            <a:ext cx="7560840" cy="3197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19810A-8B7C-224E-894F-35687401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30" y="365125"/>
            <a:ext cx="8650271" cy="1047651"/>
          </a:xfrm>
        </p:spPr>
        <p:txBody>
          <a:bodyPr>
            <a:normAutofit/>
          </a:bodyPr>
          <a:lstStyle/>
          <a:p>
            <a:pPr algn="ctr"/>
            <a:r>
              <a:rPr lang="fi-FI" sz="3200"/>
              <a:t>Tulevaisuuden kaukolämpö on älykkäin lämmitys- ja viilennysratkaisu kaikkiin rakennuksiin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17D2A31-C00D-7945-A020-D11A650C5DAA}"/>
              </a:ext>
            </a:extLst>
          </p:cNvPr>
          <p:cNvSpPr txBox="1"/>
          <p:nvPr/>
        </p:nvSpPr>
        <p:spPr>
          <a:xfrm>
            <a:off x="767408" y="1647191"/>
            <a:ext cx="3096344" cy="153485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i-FI" sz="1400" dirty="0">
                <a:latin typeface="+mj-lt"/>
                <a:cs typeface="Calibri Light" panose="020F0302020204030204" pitchFamily="34" charset="0"/>
              </a:rPr>
              <a:t>Uudet ratkaisut ja joustavuus</a:t>
            </a:r>
          </a:p>
          <a:p>
            <a:pPr algn="ctr"/>
            <a:endParaRPr lang="fi-FI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Kaukolämpö kykenee hyödyntämään </a:t>
            </a:r>
            <a:r>
              <a:rPr lang="fi-FI" sz="1200">
                <a:latin typeface="Calibri Light" panose="020F0302020204030204" pitchFamily="34" charset="0"/>
                <a:cs typeface="Calibri Light" panose="020F0302020204030204" pitchFamily="34" charset="0"/>
              </a:rPr>
              <a:t>suuremman</a:t>
            </a:r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valikoiman lämmönlähteitä. Järjestelmällä voi myös viilentää rakennuksia.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713A13B-C6D5-834F-993E-2F799D9DF82F}"/>
              </a:ext>
            </a:extLst>
          </p:cNvPr>
          <p:cNvSpPr txBox="1"/>
          <p:nvPr/>
        </p:nvSpPr>
        <p:spPr>
          <a:xfrm>
            <a:off x="767408" y="4543903"/>
            <a:ext cx="3245672" cy="176541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i-FI" sz="1400" dirty="0">
                <a:latin typeface="+mj-lt"/>
                <a:cs typeface="Calibri Light" panose="020F0302020204030204" pitchFamily="34" charset="0"/>
              </a:rPr>
              <a:t>Huoleton kuluttajalle</a:t>
            </a:r>
          </a:p>
          <a:p>
            <a:pPr algn="ctr"/>
            <a:endParaRPr lang="fi-FI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Ohjausjärjestelmät ja automatiikka seuraavat ja pitävät yllä lämmön jakautumista. Ne voivat mahdollistaa lämmityksen optimoinnin myös sääennusteiden mukaan. 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3AB1204-62F6-7945-A136-8A2FF94ECA5D}"/>
              </a:ext>
            </a:extLst>
          </p:cNvPr>
          <p:cNvSpPr txBox="1"/>
          <p:nvPr/>
        </p:nvSpPr>
        <p:spPr>
          <a:xfrm>
            <a:off x="4578520" y="4543902"/>
            <a:ext cx="3245672" cy="176541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i-FI" sz="1400" dirty="0">
                <a:latin typeface="+mj-lt"/>
                <a:cs typeface="Calibri Light" panose="020F0302020204030204" pitchFamily="34" charset="0"/>
              </a:rPr>
              <a:t>Kehityksen aallonharjalla</a:t>
            </a:r>
          </a:p>
          <a:p>
            <a:pPr algn="ctr"/>
            <a:endParaRPr lang="fi-FI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Kaukolämpöjärjestelmä toimii alustataloutena uusille palveluille.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200" i="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Uuden teknologian pilotointia tehdään koko kaukolämpöjärjestelmän laajuudelta tuotannosta, jakelusta, varastoinnista aina asiakasratkaisuihin.</a:t>
            </a:r>
          </a:p>
          <a:p>
            <a:pPr algn="ctr"/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F75A59-5D9C-5F42-BCA7-92358FCF5060}"/>
              </a:ext>
            </a:extLst>
          </p:cNvPr>
          <p:cNvSpPr txBox="1"/>
          <p:nvPr/>
        </p:nvSpPr>
        <p:spPr>
          <a:xfrm>
            <a:off x="8389632" y="4543903"/>
            <a:ext cx="3245671" cy="176541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i-FI" sz="1400" dirty="0">
                <a:latin typeface="+mj-lt"/>
                <a:cs typeface="Calibri Light" panose="020F0302020204030204" pitchFamily="34" charset="0"/>
              </a:rPr>
              <a:t>Toimitusvarma ja taloudellinen</a:t>
            </a:r>
          </a:p>
          <a:p>
            <a:pPr algn="ctr"/>
            <a:endParaRPr lang="fi-FI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Kaukolämmön toimitusvarmuus on äärimmäisen korkea. Energiatehokkuuden seuranta ja parantaminen sekä laitteiston kunnon tarkkailu on jatkuvaa. </a:t>
            </a:r>
            <a:endParaRPr lang="fi-FI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A18707B-D694-F948-9D79-A46FEF1807A9}"/>
              </a:ext>
            </a:extLst>
          </p:cNvPr>
          <p:cNvSpPr txBox="1"/>
          <p:nvPr/>
        </p:nvSpPr>
        <p:spPr>
          <a:xfrm>
            <a:off x="8389633" y="1647191"/>
            <a:ext cx="3096344" cy="153485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lIns="180000" tIns="180000" rIns="180000" bIns="180000" rtlCol="0">
            <a:noAutofit/>
          </a:bodyPr>
          <a:lstStyle/>
          <a:p>
            <a:pPr algn="ctr"/>
            <a:r>
              <a:rPr lang="fi-FI" sz="1400" dirty="0">
                <a:latin typeface="+mj-lt"/>
                <a:cs typeface="Calibri Light" panose="020F0302020204030204" pitchFamily="34" charset="0"/>
              </a:rPr>
              <a:t>Ilmastoystävällinen vaihtoehto</a:t>
            </a:r>
          </a:p>
          <a:p>
            <a:pPr algn="ctr"/>
            <a:endParaRPr lang="fi-FI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i-FI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Ala pyrkii tarjoamaan kaikille asiakkaille hiilineutraalia kaukolämpöä vuoteen 2030 mennessä. Monin paikoin kaukolämpö on jo nyt päästötöntä. </a:t>
            </a:r>
          </a:p>
        </p:txBody>
      </p:sp>
    </p:spTree>
    <p:extLst>
      <p:ext uri="{BB962C8B-B14F-4D97-AF65-F5344CB8AC3E}">
        <p14:creationId xmlns:p14="http://schemas.microsoft.com/office/powerpoint/2010/main" val="291045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8DDF854-B77E-45B9-BA39-EDE796451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071" r="25070" b="-1"/>
          <a:stretch/>
        </p:blipFill>
        <p:spPr>
          <a:xfrm>
            <a:off x="148759" y="141288"/>
            <a:ext cx="5807075" cy="6551612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A32D2E-2F03-4BD2-B864-9FFEE749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Lisätietoa</a:t>
            </a:r>
            <a:r>
              <a:rPr lang="fi-FI" dirty="0"/>
              <a:t>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D6A631F-1CC2-4351-979B-D7F5B31DE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0862" y="1628800"/>
            <a:ext cx="5686885" cy="4351338"/>
          </a:xfrm>
        </p:spPr>
        <p:txBody>
          <a:bodyPr>
            <a:normAutofit/>
          </a:bodyPr>
          <a:lstStyle/>
          <a:p>
            <a:r>
              <a:rPr lang="fi-FI" dirty="0"/>
              <a:t>Mitoituslämpötilojen laskusta Energiateollisuuden nettisivuilta </a:t>
            </a:r>
            <a:r>
              <a:rPr lang="fi-FI" b="1" dirty="0">
                <a:hlinkClick r:id="rId3"/>
              </a:rPr>
              <a:t>täältä</a:t>
            </a:r>
            <a:endParaRPr lang="fi-FI" b="1" dirty="0"/>
          </a:p>
          <a:p>
            <a:r>
              <a:rPr lang="fi-FI" dirty="0"/>
              <a:t>Energia-alan vähähiilisyyden </a:t>
            </a:r>
            <a:r>
              <a:rPr lang="fi-FI" b="1" dirty="0">
                <a:hlinkClick r:id="rId4"/>
              </a:rPr>
              <a:t>tiekartta </a:t>
            </a:r>
            <a:endParaRPr lang="fi-FI" b="1" dirty="0"/>
          </a:p>
          <a:p>
            <a:r>
              <a:rPr lang="fi-FI" b="1" dirty="0">
                <a:hlinkClick r:id="rId5"/>
              </a:rPr>
              <a:t>Kaukolämpötilastot</a:t>
            </a:r>
            <a:r>
              <a:rPr lang="fi-FI" dirty="0"/>
              <a:t> kertovat alan muutoksesta</a:t>
            </a:r>
          </a:p>
          <a:p>
            <a:r>
              <a:rPr lang="fi-FI" dirty="0"/>
              <a:t>Paikalliset kaukolämmön päästöt, </a:t>
            </a:r>
            <a:r>
              <a:rPr lang="fi-FI" b="1" dirty="0">
                <a:hlinkClick r:id="rId6"/>
              </a:rPr>
              <a:t>päästölaskuri</a:t>
            </a:r>
            <a:endParaRPr lang="fi-FI" dirty="0"/>
          </a:p>
          <a:p>
            <a:r>
              <a:rPr lang="fi-FI" dirty="0" err="1"/>
              <a:t>ET:n</a:t>
            </a:r>
            <a:r>
              <a:rPr lang="fi-FI" dirty="0"/>
              <a:t> asiantuntijat: </a:t>
            </a:r>
          </a:p>
          <a:p>
            <a:pPr marL="0" indent="0">
              <a:buNone/>
            </a:pPr>
            <a:r>
              <a:rPr lang="fi-FI" dirty="0"/>
              <a:t>	Harri Hillamo, </a:t>
            </a:r>
            <a:r>
              <a:rPr lang="fi-FI" dirty="0">
                <a:hlinkClick r:id="rId7"/>
              </a:rPr>
              <a:t>harri.hillamo@energia.fi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	Mikko Vuorenmaa, </a:t>
            </a:r>
            <a:r>
              <a:rPr lang="fi-FI" dirty="0">
                <a:hlinkClick r:id="rId8"/>
              </a:rPr>
              <a:t>mikko.vuorenmaa@energia.fi</a:t>
            </a:r>
            <a:r>
              <a:rPr lang="fi-FI" dirty="0"/>
              <a:t> </a:t>
            </a:r>
          </a:p>
          <a:p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0D5973A-27E6-4689-B59F-B11C66FA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B9CCA22-5161-054B-A204-A85D83115CFE}" type="datetime1">
              <a:rPr lang="fi-FI" noProof="0" smtClean="0"/>
              <a:pPr>
                <a:spcAft>
                  <a:spcPts val="600"/>
                </a:spcAft>
              </a:pPr>
              <a:t>9.3.2023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2CA35F-3125-48D2-B2A3-753952F0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824" y="6356350"/>
            <a:ext cx="3812992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Tekijä tai esityksen nimi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CAFEDD3-A9B5-4A9A-8A16-B436FD0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A8A1F9CF-7340-4A45-B2BE-1ECD5620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B8EABF1-F421-3D4A-B156-8B2510367E3F}" type="datetime1">
              <a:rPr lang="fi-FI" noProof="0" smtClean="0"/>
              <a:pPr>
                <a:spcAft>
                  <a:spcPts val="600"/>
                </a:spcAft>
              </a:pPr>
              <a:t>9.3.2023</a:t>
            </a:fld>
            <a:endParaRPr lang="fi-FI" noProof="0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A55CE899-7EF8-495A-9807-211752AD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074E84-6806-4712-B73C-D5854DEF9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B7CBD1-595B-4D7F-BDC6-05563278C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Tämä diasarja on jokaisen yhtiön omaan tarpeisiin muokattavissa ja hyödynnettävissä. </a:t>
            </a:r>
          </a:p>
        </p:txBody>
      </p:sp>
    </p:spTree>
    <p:extLst>
      <p:ext uri="{BB962C8B-B14F-4D97-AF65-F5344CB8AC3E}">
        <p14:creationId xmlns:p14="http://schemas.microsoft.com/office/powerpoint/2010/main" val="2586493818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B179E2A7-B354-4C4E-81D6-3E833DB005BE}" vid="{DA61C454-97BD-44AD-B3FA-76AD3417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17</TotalTime>
  <Words>546</Words>
  <Application>Microsoft Office PowerPoint</Application>
  <PresentationFormat>Laajakuva</PresentationFormat>
  <Paragraphs>133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Energiateollisuus</vt:lpstr>
      <vt:lpstr>Uuden sukupolven älykäs kaukolämpöjärjestelmä</vt:lpstr>
      <vt:lpstr>Olemme vauhdilla matkalla kohti tulevaisuuden uutta ja älykästä energiajärjestelmää </vt:lpstr>
      <vt:lpstr>Mitä kaukolämpöveden lämpötilojen laskeminen tarkoittaa?</vt:lpstr>
      <vt:lpstr>Kaukolämpö on edistyksen veturi </vt:lpstr>
      <vt:lpstr>Tulevaisuuden kaukolämpöjärjestelmä on ketterä alusta, jossa hyödynnetään monenlaisia energialähteitä </vt:lpstr>
      <vt:lpstr>Miten muutos toteutetaan? </vt:lpstr>
      <vt:lpstr>Tulevaisuuden kaukolämpö on älykkäin lämmitys- ja viilennysratkaisu kaikkiin rakennuksiin</vt:lpstr>
      <vt:lpstr>Lisätietoa </vt:lpstr>
      <vt:lpstr>Kiitos!</vt:lpstr>
      <vt:lpstr>PowerPoint-esitys</vt:lpstr>
      <vt:lpstr>Lämmöntuotantoon saadaan suuri määrä  hiilineutraaleja lähteitä</vt:lpstr>
      <vt:lpstr>Lämmöntuotantoon saadaan suuri määrä  hiilineutraaleja lähteitä</vt:lpstr>
      <vt:lpstr>PowerPoint-esitys</vt:lpstr>
      <vt:lpstr>Nykyisiä  tuotantomuotoja  ja energialähteitä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Kaun Verena</dc:creator>
  <cp:lastModifiedBy>Hämäläinen Hanna-Kaisa</cp:lastModifiedBy>
  <cp:revision>3</cp:revision>
  <dcterms:created xsi:type="dcterms:W3CDTF">2021-08-12T13:10:57Z</dcterms:created>
  <dcterms:modified xsi:type="dcterms:W3CDTF">2023-03-09T07:18:58Z</dcterms:modified>
</cp:coreProperties>
</file>