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6"/>
  </p:notesMasterIdLst>
  <p:handoutMasterIdLst>
    <p:handoutMasterId r:id="rId47"/>
  </p:handoutMasterIdLst>
  <p:sldIdLst>
    <p:sldId id="287" r:id="rId5"/>
    <p:sldId id="289" r:id="rId6"/>
    <p:sldId id="290" r:id="rId7"/>
    <p:sldId id="291" r:id="rId8"/>
    <p:sldId id="292" r:id="rId9"/>
    <p:sldId id="293" r:id="rId10"/>
    <p:sldId id="294" r:id="rId11"/>
    <p:sldId id="295" r:id="rId12"/>
    <p:sldId id="338"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10" r:id="rId26"/>
    <p:sldId id="313" r:id="rId27"/>
    <p:sldId id="314" r:id="rId28"/>
    <p:sldId id="341" r:id="rId29"/>
    <p:sldId id="315" r:id="rId30"/>
    <p:sldId id="316" r:id="rId31"/>
    <p:sldId id="317" r:id="rId32"/>
    <p:sldId id="318" r:id="rId33"/>
    <p:sldId id="319" r:id="rId34"/>
    <p:sldId id="320" r:id="rId35"/>
    <p:sldId id="322" r:id="rId36"/>
    <p:sldId id="323" r:id="rId37"/>
    <p:sldId id="324" r:id="rId38"/>
    <p:sldId id="325" r:id="rId39"/>
    <p:sldId id="326" r:id="rId40"/>
    <p:sldId id="327" r:id="rId41"/>
    <p:sldId id="330" r:id="rId42"/>
    <p:sldId id="332" r:id="rId43"/>
    <p:sldId id="340" r:id="rId44"/>
    <p:sldId id="33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snapToGrid="0">
      <p:cViewPr varScale="1">
        <p:scale>
          <a:sx n="88" d="100"/>
          <a:sy n="88" d="100"/>
        </p:scale>
        <p:origin x="47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rebuchet MS" panose="020B0603020202020204" pitchFamily="34" charset="0"/>
                <a:ea typeface="+mn-ea"/>
                <a:cs typeface="+mn-cs"/>
              </a:defRPr>
            </a:pPr>
            <a:r>
              <a:rPr lang="fi-FI" sz="1800" dirty="0">
                <a:latin typeface="Trebuchet MS" panose="020B0603020202020204" pitchFamily="34" charset="0"/>
              </a:rPr>
              <a:t>2015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C1-456A-A0A3-AC11F39F65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C1-456A-A0A3-AC11F39F65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C1-456A-A0A3-AC11F39F65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C1-456A-A0A3-AC11F39F65D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1C1-456A-A0A3-AC11F39F65D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1C1-456A-A0A3-AC11F39F65D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1C1-456A-A0A3-AC11F39F65D1}"/>
              </c:ext>
            </c:extLst>
          </c:dPt>
          <c:dLbls>
            <c:dLbl>
              <c:idx val="3"/>
              <c:layout>
                <c:manualLayout>
                  <c:x val="2.3809523809523708E-2"/>
                  <c:y val="-1.08932461873638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1C1-456A-A0A3-AC11F39F65D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Trebuchet MS" panose="020B0603020202020204" pitchFamily="34" charset="0"/>
                    <a:ea typeface="+mn-ea"/>
                    <a:cs typeface="+mn-cs"/>
                  </a:defRPr>
                </a:pPr>
                <a:endParaRPr lang="fi-FI"/>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TaustaPivot!$G$11:$G$17</c:f>
              <c:strCache>
                <c:ptCount val="7"/>
                <c:pt idx="0">
                  <c:v>Asiantuntija</c:v>
                </c:pt>
                <c:pt idx="1">
                  <c:v>Esimies / työnjohtaja</c:v>
                </c:pt>
                <c:pt idx="2">
                  <c:v>Henkilöstöhallinto</c:v>
                </c:pt>
                <c:pt idx="3">
                  <c:v>Muu johto</c:v>
                </c:pt>
                <c:pt idx="4">
                  <c:v>Toimihenkilö</c:v>
                </c:pt>
                <c:pt idx="5">
                  <c:v>Toimitusjohtaja</c:v>
                </c:pt>
                <c:pt idx="6">
                  <c:v>Työntekijä</c:v>
                </c:pt>
              </c:strCache>
            </c:strRef>
          </c:cat>
          <c:val>
            <c:numRef>
              <c:f>TaustaPivot!$I$11:$I$17</c:f>
              <c:numCache>
                <c:formatCode>General</c:formatCode>
                <c:ptCount val="7"/>
                <c:pt idx="0">
                  <c:v>68</c:v>
                </c:pt>
                <c:pt idx="1">
                  <c:v>59</c:v>
                </c:pt>
                <c:pt idx="3">
                  <c:v>91</c:v>
                </c:pt>
                <c:pt idx="4">
                  <c:v>53</c:v>
                </c:pt>
                <c:pt idx="5">
                  <c:v>68</c:v>
                </c:pt>
                <c:pt idx="6">
                  <c:v>31</c:v>
                </c:pt>
              </c:numCache>
            </c:numRef>
          </c:val>
          <c:extLst>
            <c:ext xmlns:c16="http://schemas.microsoft.com/office/drawing/2014/chart" uri="{C3380CC4-5D6E-409C-BE32-E72D297353CC}">
              <c16:uniqueId val="{0000000E-C1C1-456A-A0A3-AC11F39F65D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dirty="0"/>
              <a:t>2020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fi-FI"/>
        </a:p>
      </c:txPr>
    </c:title>
    <c:autoTitleDeleted val="0"/>
    <c:plotArea>
      <c:layout/>
      <c:pieChart>
        <c:varyColors val="1"/>
        <c:ser>
          <c:idx val="0"/>
          <c:order val="0"/>
          <c:tx>
            <c:v>Tehtävä</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FB-4DBD-8FF4-2341934D63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FB-4DBD-8FF4-2341934D63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FB-4DBD-8FF4-2341934D63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FB-4DBD-8FF4-2341934D63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FB-4DBD-8FF4-2341934D63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0FB-4DBD-8FF4-2341934D638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0FB-4DBD-8FF4-2341934D6383}"/>
              </c:ext>
            </c:extLst>
          </c:dPt>
          <c:dLbls>
            <c:dLbl>
              <c:idx val="2"/>
              <c:dLblPos val="outEnd"/>
              <c:showLegendKey val="0"/>
              <c:showVal val="0"/>
              <c:showCatName val="1"/>
              <c:showSerName val="0"/>
              <c:showPercent val="1"/>
              <c:showBubbleSize val="0"/>
              <c:extLst>
                <c:ext xmlns:c15="http://schemas.microsoft.com/office/drawing/2012/chart" uri="{CE6537A1-D6FC-4f65-9D91-7224C49458BB}">
                  <c15:layout>
                    <c:manualLayout>
                      <c:w val="0.27217421086863264"/>
                      <c:h val="0.17081883866472097"/>
                    </c:manualLayout>
                  </c15:layout>
                </c:ext>
                <c:ext xmlns:c16="http://schemas.microsoft.com/office/drawing/2014/chart" uri="{C3380CC4-5D6E-409C-BE32-E72D297353CC}">
                  <c16:uniqueId val="{00000005-50FB-4DBD-8FF4-2341934D6383}"/>
                </c:ext>
              </c:extLst>
            </c:dLbl>
            <c:dLbl>
              <c:idx val="3"/>
              <c:layout>
                <c:manualLayout>
                  <c:x val="-2.7826596367896948E-2"/>
                  <c:y val="-1.333333333333333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0FB-4DBD-8FF4-2341934D638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Trebuchet MS" panose="020B0603020202020204" pitchFamily="34" charset="0"/>
                    <a:ea typeface="+mn-ea"/>
                    <a:cs typeface="+mn-cs"/>
                  </a:defRPr>
                </a:pPr>
                <a:endParaRPr lang="fi-FI"/>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TaustaPivot!$G$11:$G$17</c:f>
              <c:strCache>
                <c:ptCount val="7"/>
                <c:pt idx="0">
                  <c:v>Asiantuntija</c:v>
                </c:pt>
                <c:pt idx="1">
                  <c:v>Esimies / työnjohtaja</c:v>
                </c:pt>
                <c:pt idx="2">
                  <c:v>Henkilöstöhallinto</c:v>
                </c:pt>
                <c:pt idx="3">
                  <c:v>Muu johto</c:v>
                </c:pt>
                <c:pt idx="4">
                  <c:v>Toimihenkilö</c:v>
                </c:pt>
                <c:pt idx="5">
                  <c:v>Toimitusjohtaja</c:v>
                </c:pt>
                <c:pt idx="6">
                  <c:v>Työntekijä</c:v>
                </c:pt>
              </c:strCache>
            </c:strRef>
          </c:cat>
          <c:val>
            <c:numRef>
              <c:f>TaustaPivot!$H$11:$H$17</c:f>
              <c:numCache>
                <c:formatCode>General</c:formatCode>
                <c:ptCount val="7"/>
                <c:pt idx="0">
                  <c:v>59</c:v>
                </c:pt>
                <c:pt idx="1">
                  <c:v>21</c:v>
                </c:pt>
                <c:pt idx="2">
                  <c:v>13</c:v>
                </c:pt>
                <c:pt idx="3">
                  <c:v>49</c:v>
                </c:pt>
                <c:pt idx="4">
                  <c:v>24</c:v>
                </c:pt>
                <c:pt idx="5">
                  <c:v>33</c:v>
                </c:pt>
                <c:pt idx="6">
                  <c:v>23</c:v>
                </c:pt>
              </c:numCache>
            </c:numRef>
          </c:val>
          <c:extLst>
            <c:ext xmlns:c16="http://schemas.microsoft.com/office/drawing/2014/chart" uri="{C3380CC4-5D6E-409C-BE32-E72D297353CC}">
              <c16:uniqueId val="{0000000E-50FB-4DBD-8FF4-2341934D638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rebuchet MS" panose="020B0603020202020204" pitchFamily="34" charset="0"/>
                <a:ea typeface="+mn-ea"/>
                <a:cs typeface="+mn-cs"/>
              </a:defRPr>
            </a:pPr>
            <a:r>
              <a:rPr lang="fi-FI" sz="2400">
                <a:latin typeface="Trebuchet MS" panose="020B0603020202020204" pitchFamily="34" charset="0"/>
              </a:rPr>
              <a:t>2015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B6-41DE-811D-5CEA4F8DE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B6-41DE-811D-5CEA4F8DE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B6-41DE-811D-5CEA4F8DE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B6-41DE-811D-5CEA4F8DE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B6-41DE-811D-5CEA4F8DE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B6-41DE-811D-5CEA4F8DE3F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6B6-41DE-811D-5CEA4F8DE3F3}"/>
              </c:ext>
            </c:extLst>
          </c:dPt>
          <c:dLbls>
            <c:dLbl>
              <c:idx val="0"/>
              <c:layout>
                <c:manualLayout>
                  <c:x val="0.21449961299763165"/>
                  <c:y val="-3.303788397959432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2391733064609191"/>
                      <c:h val="0.16201890085302498"/>
                    </c:manualLayout>
                  </c15:layout>
                </c:ext>
                <c:ext xmlns:c16="http://schemas.microsoft.com/office/drawing/2014/chart" uri="{C3380CC4-5D6E-409C-BE32-E72D297353CC}">
                  <c16:uniqueId val="{00000001-16B6-41DE-811D-5CEA4F8DE3F3}"/>
                </c:ext>
              </c:extLst>
            </c:dLbl>
            <c:dLbl>
              <c:idx val="1"/>
              <c:layout>
                <c:manualLayout>
                  <c:x val="0.11619276941976978"/>
                  <c:y val="0.1041666666666666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052912612771549"/>
                      <c:h val="0.20046477658136413"/>
                    </c:manualLayout>
                  </c15:layout>
                </c:ext>
                <c:ext xmlns:c16="http://schemas.microsoft.com/office/drawing/2014/chart" uri="{C3380CC4-5D6E-409C-BE32-E72D297353CC}">
                  <c16:uniqueId val="{00000003-16B6-41DE-811D-5CEA4F8DE3F3}"/>
                </c:ext>
              </c:extLst>
            </c:dLbl>
            <c:dLbl>
              <c:idx val="2"/>
              <c:dLblPos val="outEnd"/>
              <c:showLegendKey val="0"/>
              <c:showVal val="0"/>
              <c:showCatName val="1"/>
              <c:showSerName val="0"/>
              <c:showPercent val="1"/>
              <c:showBubbleSize val="0"/>
              <c:extLst>
                <c:ext xmlns:c15="http://schemas.microsoft.com/office/drawing/2012/chart" uri="{CE6537A1-D6FC-4f65-9D91-7224C49458BB}">
                  <c15:layout>
                    <c:manualLayout>
                      <c:w val="0.24151301128092834"/>
                      <c:h val="0.20167245109435303"/>
                    </c:manualLayout>
                  </c15:layout>
                </c:ext>
                <c:ext xmlns:c16="http://schemas.microsoft.com/office/drawing/2014/chart" uri="{C3380CC4-5D6E-409C-BE32-E72D297353CC}">
                  <c16:uniqueId val="{00000005-16B6-41DE-811D-5CEA4F8DE3F3}"/>
                </c:ext>
              </c:extLst>
            </c:dLbl>
            <c:dLbl>
              <c:idx val="3"/>
              <c:dLblPos val="outEnd"/>
              <c:showLegendKey val="0"/>
              <c:showVal val="0"/>
              <c:showCatName val="1"/>
              <c:showSerName val="0"/>
              <c:showPercent val="1"/>
              <c:showBubbleSize val="0"/>
              <c:extLst>
                <c:ext xmlns:c15="http://schemas.microsoft.com/office/drawing/2012/chart" uri="{CE6537A1-D6FC-4f65-9D91-7224C49458BB}">
                  <c15:layout>
                    <c:manualLayout>
                      <c:w val="0.22209505180670625"/>
                      <c:h val="0.2483707310257213"/>
                    </c:manualLayout>
                  </c15:layout>
                </c:ext>
                <c:ext xmlns:c16="http://schemas.microsoft.com/office/drawing/2014/chart" uri="{C3380CC4-5D6E-409C-BE32-E72D297353CC}">
                  <c16:uniqueId val="{00000007-16B6-41DE-811D-5CEA4F8DE3F3}"/>
                </c:ext>
              </c:extLst>
            </c:dLbl>
            <c:dLbl>
              <c:idx val="4"/>
              <c:layout>
                <c:manualLayout>
                  <c:x val="6.4903113076590094E-2"/>
                  <c:y val="-1.79147195644190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793110432736648"/>
                      <c:h val="0.29627645565570865"/>
                    </c:manualLayout>
                  </c15:layout>
                </c:ext>
                <c:ext xmlns:c16="http://schemas.microsoft.com/office/drawing/2014/chart" uri="{C3380CC4-5D6E-409C-BE32-E72D297353CC}">
                  <c16:uniqueId val="{00000009-16B6-41DE-811D-5CEA4F8DE3F3}"/>
                </c:ext>
              </c:extLst>
            </c:dLbl>
            <c:dLbl>
              <c:idx val="5"/>
              <c:layout>
                <c:manualLayout>
                  <c:x val="0.11373248686239736"/>
                  <c:y val="5.545432232568465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89099409448819"/>
                      <c:h val="0.13008381054640897"/>
                    </c:manualLayout>
                  </c15:layout>
                </c:ext>
                <c:ext xmlns:c16="http://schemas.microsoft.com/office/drawing/2014/chart" uri="{C3380CC4-5D6E-409C-BE32-E72D297353CC}">
                  <c16:uniqueId val="{0000000B-16B6-41DE-811D-5CEA4F8DE3F3}"/>
                </c:ext>
              </c:extLst>
            </c:dLbl>
            <c:dLbl>
              <c:idx val="6"/>
              <c:layout>
                <c:manualLayout>
                  <c:x val="-0.16964285714285715"/>
                  <c:y val="3.40909090909090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6B6-41DE-811D-5CEA4F8DE3F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TaustaPivot!$G$20:$G$26</c:f>
              <c:strCache>
                <c:ptCount val="7"/>
                <c:pt idx="0">
                  <c:v>Jokin muu (esim. vesi- tai kaasuliiketoiminta)</c:v>
                </c:pt>
                <c:pt idx="1">
                  <c:v>Kaukolämpö ja kylmän erillistuotanto</c:v>
                </c:pt>
                <c:pt idx="2">
                  <c:v>Palvelutuotanto (esim. verkostourakointi)</c:v>
                </c:pt>
                <c:pt idx="3">
                  <c:v>Sähkön myynti (kuluttaja- ja yritysasiakkaille)</c:v>
                </c:pt>
                <c:pt idx="4">
                  <c:v>Sähköntuotanto (ml. sähkön ja lämmön yhteistuotanto)</c:v>
                </c:pt>
                <c:pt idx="5">
                  <c:v>Sähköverkkoliiketoiminta (siirto ja verkkopalvelut)</c:v>
                </c:pt>
                <c:pt idx="6">
                  <c:v>Yhteistyötaho (alihankkija, liitto, koulutuksen järjestäjä jne.)</c:v>
                </c:pt>
              </c:strCache>
            </c:strRef>
          </c:cat>
          <c:val>
            <c:numRef>
              <c:f>TaustaPivot!$I$20:$I$26</c:f>
              <c:numCache>
                <c:formatCode>General</c:formatCode>
                <c:ptCount val="7"/>
                <c:pt idx="0">
                  <c:v>24</c:v>
                </c:pt>
                <c:pt idx="1">
                  <c:v>38</c:v>
                </c:pt>
                <c:pt idx="2">
                  <c:v>29</c:v>
                </c:pt>
                <c:pt idx="3">
                  <c:v>26</c:v>
                </c:pt>
                <c:pt idx="4">
                  <c:v>123</c:v>
                </c:pt>
                <c:pt idx="5">
                  <c:v>113</c:v>
                </c:pt>
                <c:pt idx="6">
                  <c:v>17</c:v>
                </c:pt>
              </c:numCache>
            </c:numRef>
          </c:val>
          <c:extLst>
            <c:ext xmlns:c16="http://schemas.microsoft.com/office/drawing/2014/chart" uri="{C3380CC4-5D6E-409C-BE32-E72D297353CC}">
              <c16:uniqueId val="{0000000E-16B6-41DE-811D-5CEA4F8DE3F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dirty="0"/>
              <a:t>2020</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fi-FI"/>
        </a:p>
      </c:txPr>
    </c:title>
    <c:autoTitleDeleted val="0"/>
    <c:plotArea>
      <c:layout>
        <c:manualLayout>
          <c:layoutTarget val="inner"/>
          <c:xMode val="edge"/>
          <c:yMode val="edge"/>
          <c:x val="0.16965403711747598"/>
          <c:y val="0.18448042007073978"/>
          <c:w val="0.64185282916500785"/>
          <c:h val="0.72973799124796412"/>
        </c:manualLayout>
      </c:layout>
      <c:pieChart>
        <c:varyColors val="1"/>
        <c:ser>
          <c:idx val="0"/>
          <c:order val="0"/>
          <c:tx>
            <c:v>Liiketoiminto</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23-4C31-89F4-07EEE8561D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23-4C31-89F4-07EEE8561D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23-4C31-89F4-07EEE8561D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23-4C31-89F4-07EEE8561D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323-4C31-89F4-07EEE8561D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323-4C31-89F4-07EEE8561D2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323-4C31-89F4-07EEE8561D2E}"/>
              </c:ext>
            </c:extLst>
          </c:dPt>
          <c:dLbls>
            <c:dLbl>
              <c:idx val="0"/>
              <c:layout>
                <c:manualLayout>
                  <c:x val="5.1215346128608924E-2"/>
                  <c:y val="1.609867125984252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23366415135608"/>
                      <c:h val="0.12707960510617988"/>
                    </c:manualLayout>
                  </c15:layout>
                </c:ext>
                <c:ext xmlns:c16="http://schemas.microsoft.com/office/drawing/2014/chart" uri="{C3380CC4-5D6E-409C-BE32-E72D297353CC}">
                  <c16:uniqueId val="{00000001-5323-4C31-89F4-07EEE8561D2E}"/>
                </c:ext>
              </c:extLst>
            </c:dLbl>
            <c:dLbl>
              <c:idx val="1"/>
              <c:layout>
                <c:manualLayout>
                  <c:x val="-9.4194555888430752E-3"/>
                  <c:y val="6.15780437652390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658464566929133"/>
                      <c:h val="0.28838560307802436"/>
                    </c:manualLayout>
                  </c15:layout>
                </c:ext>
                <c:ext xmlns:c16="http://schemas.microsoft.com/office/drawing/2014/chart" uri="{C3380CC4-5D6E-409C-BE32-E72D297353CC}">
                  <c16:uniqueId val="{00000003-5323-4C31-89F4-07EEE8561D2E}"/>
                </c:ext>
              </c:extLst>
            </c:dLbl>
            <c:dLbl>
              <c:idx val="2"/>
              <c:layout>
                <c:manualLayout>
                  <c:x val="-4.0165682875643316E-3"/>
                  <c:y val="-1.0610080399509184E-2"/>
                </c:manualLayout>
              </c:layout>
              <c:spPr>
                <a:solidFill>
                  <a:sysClr val="window" lastClr="FFFFFF"/>
                </a:solidFill>
                <a:ln>
                  <a:solidFill>
                    <a:sysClr val="windowText" lastClr="000000">
                      <a:lumMod val="25000"/>
                      <a:lumOff val="75000"/>
                    </a:sysClr>
                  </a:solidFill>
                </a:ln>
                <a:effectLst/>
              </c:spPr>
              <c:txPr>
                <a:bodyPr rot="0" spcFirstLastPara="1" vertOverflow="overflow" horzOverflow="overflow" vert="horz" wrap="square" lIns="38100" tIns="19050" rIns="38100" bIns="19050" anchor="ctr" anchorCtr="1">
                  <a:noAutofit/>
                </a:bodyPr>
                <a:lstStyle/>
                <a:p>
                  <a:pPr>
                    <a:defRPr sz="1100" b="0" i="0" u="none" strike="noStrike" kern="1200" baseline="0">
                      <a:solidFill>
                        <a:schemeClr val="dk1">
                          <a:lumMod val="65000"/>
                          <a:lumOff val="35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16427437835765"/>
                      <c:h val="0.17404126248897986"/>
                    </c:manualLayout>
                  </c15:layout>
                </c:ext>
                <c:ext xmlns:c16="http://schemas.microsoft.com/office/drawing/2014/chart" uri="{C3380CC4-5D6E-409C-BE32-E72D297353CC}">
                  <c16:uniqueId val="{00000005-5323-4C31-89F4-07EEE8561D2E}"/>
                </c:ext>
              </c:extLst>
            </c:dLbl>
            <c:dLbl>
              <c:idx val="3"/>
              <c:layout>
                <c:manualLayout>
                  <c:x val="-2.8700599081083984E-2"/>
                  <c:y val="6.2763856511809005E-2"/>
                </c:manualLayout>
              </c:layout>
              <c:tx>
                <c:rich>
                  <a:bodyPr/>
                  <a:lstStyle/>
                  <a:p>
                    <a:fld id="{63675E7B-0775-4EE5-B1F3-AE91668B5633}" type="CATEGORYNAME">
                      <a:rPr lang="fi-FI" sz="1100">
                        <a:latin typeface="+mn-lt"/>
                      </a:rPr>
                      <a:pPr/>
                      <a:t>[LUOKAN NIMI]</a:t>
                    </a:fld>
                    <a:r>
                      <a:rPr lang="fi-FI" baseline="0" dirty="0"/>
                      <a:t>
</a:t>
                    </a:r>
                    <a:fld id="{6005928E-0D57-4778-AD7B-9FF07F3DCBE1}" type="PERCENTAGE">
                      <a:rPr lang="fi-FI" baseline="0"/>
                      <a:pPr/>
                      <a:t>[PROSENTTI]</a:t>
                    </a:fld>
                    <a:endParaRPr lang="fi-FI"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1726160688297116"/>
                      <c:h val="0.29917679152527027"/>
                    </c:manualLayout>
                  </c15:layout>
                  <c15:dlblFieldTable/>
                  <c15:showDataLabelsRange val="0"/>
                </c:ext>
                <c:ext xmlns:c16="http://schemas.microsoft.com/office/drawing/2014/chart" uri="{C3380CC4-5D6E-409C-BE32-E72D297353CC}">
                  <c16:uniqueId val="{00000007-5323-4C31-89F4-07EEE8561D2E}"/>
                </c:ext>
              </c:extLst>
            </c:dLbl>
            <c:dLbl>
              <c:idx val="4"/>
              <c:layout>
                <c:manualLayout>
                  <c:x val="8.6805897309711281E-3"/>
                  <c:y val="-2.1780377594846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2024585793963251"/>
                      <c:h val="0.29524293128131712"/>
                    </c:manualLayout>
                  </c15:layout>
                </c:ext>
                <c:ext xmlns:c16="http://schemas.microsoft.com/office/drawing/2014/chart" uri="{C3380CC4-5D6E-409C-BE32-E72D297353CC}">
                  <c16:uniqueId val="{00000009-5323-4C31-89F4-07EEE8561D2E}"/>
                </c:ext>
              </c:extLst>
            </c:dLbl>
            <c:dLbl>
              <c:idx val="5"/>
              <c:layout>
                <c:manualLayout>
                  <c:x val="4.4742506758181248E-2"/>
                  <c:y val="5.3546033356227426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126025262467192"/>
                      <c:h val="0.11950384753042231"/>
                    </c:manualLayout>
                  </c15:layout>
                </c:ext>
                <c:ext xmlns:c16="http://schemas.microsoft.com/office/drawing/2014/chart" uri="{C3380CC4-5D6E-409C-BE32-E72D297353CC}">
                  <c16:uniqueId val="{0000000B-5323-4C31-89F4-07EEE8561D2E}"/>
                </c:ext>
              </c:extLst>
            </c:dLbl>
            <c:dLbl>
              <c:idx val="6"/>
              <c:layout>
                <c:manualLayout>
                  <c:x val="-0.11458333333333334"/>
                  <c:y val="-1.136363636363636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8486589566929136"/>
                      <c:h val="0.1240752505368647"/>
                    </c:manualLayout>
                  </c15:layout>
                </c:ext>
                <c:ext xmlns:c16="http://schemas.microsoft.com/office/drawing/2014/chart" uri="{C3380CC4-5D6E-409C-BE32-E72D297353CC}">
                  <c16:uniqueId val="{0000000D-5323-4C31-89F4-07EEE8561D2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TaustaPivot!$G$20:$G$26</c:f>
              <c:strCache>
                <c:ptCount val="7"/>
                <c:pt idx="0">
                  <c:v>Jokin muu (esim. vesi- tai kaasuliiketoiminta)</c:v>
                </c:pt>
                <c:pt idx="1">
                  <c:v>Kaukolämpö ja kylmän erillistuotanto</c:v>
                </c:pt>
                <c:pt idx="2">
                  <c:v>Palvelutuotanto (esim. verkostourakointi)</c:v>
                </c:pt>
                <c:pt idx="3">
                  <c:v>Sähkön myynti (kuluttaja- ja yritysasiakkaille)</c:v>
                </c:pt>
                <c:pt idx="4">
                  <c:v>Sähköntuotanto (ml. sähkön ja lämmön yhteistuotanto)</c:v>
                </c:pt>
                <c:pt idx="5">
                  <c:v>Sähköverkkoliiketoiminta (siirto ja verkkopalvelut)</c:v>
                </c:pt>
                <c:pt idx="6">
                  <c:v>Yhteistyötaho (alihankkija, liitto, koulutuksen järjestäjä jne.)</c:v>
                </c:pt>
              </c:strCache>
            </c:strRef>
          </c:cat>
          <c:val>
            <c:numRef>
              <c:f>TaustaPivot!$H$20:$H$26</c:f>
              <c:numCache>
                <c:formatCode>General</c:formatCode>
                <c:ptCount val="7"/>
                <c:pt idx="0">
                  <c:v>18</c:v>
                </c:pt>
                <c:pt idx="1">
                  <c:v>33</c:v>
                </c:pt>
                <c:pt idx="2">
                  <c:v>16</c:v>
                </c:pt>
                <c:pt idx="3">
                  <c:v>7</c:v>
                </c:pt>
                <c:pt idx="4">
                  <c:v>70</c:v>
                </c:pt>
                <c:pt idx="5">
                  <c:v>63</c:v>
                </c:pt>
                <c:pt idx="6">
                  <c:v>12</c:v>
                </c:pt>
              </c:numCache>
            </c:numRef>
          </c:val>
          <c:extLst>
            <c:ext xmlns:c16="http://schemas.microsoft.com/office/drawing/2014/chart" uri="{C3380CC4-5D6E-409C-BE32-E72D297353CC}">
              <c16:uniqueId val="{0000000E-5323-4C31-89F4-07EEE8561D2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0.7395</cdr:x>
      <cdr:y>0.76797</cdr:y>
    </cdr:from>
    <cdr:to>
      <cdr:x>1</cdr:x>
      <cdr:y>0.97375</cdr:y>
    </cdr:to>
    <cdr:sp macro="" textlink="">
      <cdr:nvSpPr>
        <cdr:cNvPr id="2" name="TextBox 1">
          <a:extLst xmlns:a="http://schemas.openxmlformats.org/drawingml/2006/main">
            <a:ext uri="{FF2B5EF4-FFF2-40B4-BE49-F238E27FC236}">
              <a16:creationId xmlns:a16="http://schemas.microsoft.com/office/drawing/2014/main" id="{F496CD4A-A337-4AF8-9C8E-5B63357415E0}"/>
            </a:ext>
          </a:extLst>
        </cdr:cNvPr>
        <cdr:cNvSpPr txBox="1"/>
      </cdr:nvSpPr>
      <cdr:spPr>
        <a:xfrm xmlns:a="http://schemas.openxmlformats.org/drawingml/2006/main">
          <a:off x="4966920" y="2984485"/>
          <a:ext cx="1749672" cy="7996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dirty="0">
              <a:latin typeface="Trebuchet MS" panose="020B0603020202020204" pitchFamily="34" charset="0"/>
            </a:rPr>
            <a:t>(Henkilöstöhallinto ei vaihtoehtona 2015)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0AEB9F-39EE-7549-801B-59AC627CA4F9}" type="datetimeFigureOut">
              <a:t>18.1.2022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C59A-DF76-7B46-BA37-12E170675C6C}" type="datetimeFigureOut">
              <a:t>18.1.2022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03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B8EABF1-F421-3D4A-B156-8B2510367E3F}" type="datetime1">
              <a:rPr lang="fi-FI" smtClean="0"/>
              <a:t>18.1.2022</a:t>
            </a:fld>
            <a:endParaRPr lang="en-US"/>
          </a:p>
        </p:txBody>
      </p:sp>
      <p:sp>
        <p:nvSpPr>
          <p:cNvPr id="5" name="Footer Placeholder 4"/>
          <p:cNvSpPr>
            <a:spLocks noGrp="1"/>
          </p:cNvSpPr>
          <p:nvPr>
            <p:ph type="ftr" sz="quarter" idx="11"/>
          </p:nvPr>
        </p:nvSpPr>
        <p:spPr/>
        <p:txBody>
          <a:bodyPr/>
          <a:lstStyle/>
          <a:p>
            <a:r>
              <a:rPr lang="en-US"/>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50823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a:t>Muokkaa ots. perustyyl. napsautt.</a:t>
            </a:r>
            <a:endParaRPr lang="en-US"/>
          </a:p>
        </p:txBody>
      </p:sp>
      <p:sp>
        <p:nvSpPr>
          <p:cNvPr id="3" name="Content Placeholder 2"/>
          <p:cNvSpPr>
            <a:spLocks noGrp="1"/>
          </p:cNvSpPr>
          <p:nvPr>
            <p:ph sz="half" idx="1"/>
          </p:nvPr>
        </p:nvSpPr>
        <p:spPr>
          <a:xfrm>
            <a:off x="615576" y="1825625"/>
            <a:ext cx="5278718"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12647" y="1825625"/>
            <a:ext cx="5283204"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7B3B9BA4-2108-5D42-A961-57A538B29F73}" type="datetime1">
              <a:rPr lang="fi-FI" smtClean="0"/>
              <a:t>18.1.2022</a:t>
            </a:fld>
            <a:endParaRPr lang="en-US"/>
          </a:p>
        </p:txBody>
      </p:sp>
      <p:sp>
        <p:nvSpPr>
          <p:cNvPr id="6" name="Footer Placeholder 5"/>
          <p:cNvSpPr>
            <a:spLocks noGrp="1"/>
          </p:cNvSpPr>
          <p:nvPr>
            <p:ph type="ftr" sz="quarter" idx="11"/>
          </p:nvPr>
        </p:nvSpPr>
        <p:spPr/>
        <p:txBody>
          <a:bodyPr/>
          <a:lstStyle/>
          <a:p>
            <a:r>
              <a:rPr lang="en-US"/>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1498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0B188E18-7BDE-7644-B1AB-E01BE08F67EB}" type="datetime1">
              <a:rPr lang="fi-FI" smtClean="0"/>
              <a:t>18.1.2022</a:t>
            </a:fld>
            <a:endParaRPr lang="en-US"/>
          </a:p>
        </p:txBody>
      </p:sp>
      <p:sp>
        <p:nvSpPr>
          <p:cNvPr id="4" name="Footer Placeholder 3"/>
          <p:cNvSpPr>
            <a:spLocks noGrp="1"/>
          </p:cNvSpPr>
          <p:nvPr>
            <p:ph type="ftr" sz="quarter" idx="11"/>
          </p:nvPr>
        </p:nvSpPr>
        <p:spPr/>
        <p:txBody>
          <a:bodyPr/>
          <a:lstStyle/>
          <a:p>
            <a:r>
              <a:rPr lang="en-US"/>
              <a:t>Tekijä tai esityksen nimi</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210260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72364-7285-9240-9323-75750ECB2DC1}" type="datetime1">
              <a:rPr lang="fi-FI" smtClean="0"/>
              <a:t>18.1.2022</a:t>
            </a:fld>
            <a:endParaRPr lang="en-US"/>
          </a:p>
        </p:txBody>
      </p:sp>
      <p:sp>
        <p:nvSpPr>
          <p:cNvPr id="3" name="Footer Placeholder 2"/>
          <p:cNvSpPr>
            <a:spLocks noGrp="1"/>
          </p:cNvSpPr>
          <p:nvPr>
            <p:ph type="ftr" sz="quarter" idx="11"/>
          </p:nvPr>
        </p:nvSpPr>
        <p:spPr/>
        <p:txBody>
          <a:bodyPr/>
          <a:lstStyle/>
          <a:p>
            <a:r>
              <a:rPr lang="en-US"/>
              <a:t>Tekijä tai esityksen nimi</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01577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a:t>Muokkaa ots. perustyyl. napsautt.</a:t>
            </a: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extLst>
      <p:ext uri="{BB962C8B-B14F-4D97-AF65-F5344CB8AC3E}">
        <p14:creationId xmlns:p14="http://schemas.microsoft.com/office/powerpoint/2010/main" val="422659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5575" y="1825625"/>
            <a:ext cx="5390777"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79932CA8-7082-D044-9DFF-82CF3BBD2E92}" type="datetime1">
              <a:rPr lang="fi-FI" smtClean="0"/>
              <a:t>18.1.2022</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65108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90132" y="1825625"/>
            <a:ext cx="5390777"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fld id="{A562BB25-0710-D14B-A0B8-2BB442136615}" type="datetime1">
              <a:rPr lang="fi-FI" smtClean="0"/>
              <a:t>18.1.2022</a:t>
            </a:fld>
            <a:endParaRPr lang="en-US"/>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extLst>
      <p:ext uri="{BB962C8B-B14F-4D97-AF65-F5344CB8AC3E}">
        <p14:creationId xmlns:p14="http://schemas.microsoft.com/office/powerpoint/2010/main" val="52862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idx="1"/>
          </p:nvPr>
        </p:nvSpPr>
        <p:spPr>
          <a:xfrm>
            <a:off x="614081" y="4258730"/>
            <a:ext cx="9478683" cy="203897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FB9CCA22-5161-054B-A204-A85D83115CFE}" type="datetime1">
              <a:rPr lang="fi-FI" smtClean="0"/>
              <a:t>18.1.2022</a:t>
            </a:fld>
            <a:endParaRPr lang="en-US"/>
          </a:p>
        </p:txBody>
      </p:sp>
      <p:sp>
        <p:nvSpPr>
          <p:cNvPr id="5" name="Footer Placeholder 4"/>
          <p:cNvSpPr>
            <a:spLocks noGrp="1"/>
          </p:cNvSpPr>
          <p:nvPr>
            <p:ph type="ftr" sz="quarter" idx="11"/>
          </p:nvPr>
        </p:nvSpPr>
        <p:spPr/>
        <p:txBody>
          <a:bodyPr/>
          <a:lstStyle/>
          <a:p>
            <a:r>
              <a:rPr lang="en-US"/>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1772256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Tree>
    <p:extLst>
      <p:ext uri="{BB962C8B-B14F-4D97-AF65-F5344CB8AC3E}">
        <p14:creationId xmlns:p14="http://schemas.microsoft.com/office/powerpoint/2010/main" val="2412052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a:t>Drag picture to placeholder or click icon to add</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a:t>Click to edit Master title style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extLst>
      <p:ext uri="{BB962C8B-B14F-4D97-AF65-F5344CB8AC3E}">
        <p14:creationId xmlns:p14="http://schemas.microsoft.com/office/powerpoint/2010/main" val="29185808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89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TextBox 5"/>
          <p:cNvSpPr txBox="1"/>
          <p:nvPr userDrawn="1"/>
        </p:nvSpPr>
        <p:spPr>
          <a:xfrm>
            <a:off x="699144" y="427152"/>
            <a:ext cx="1756977" cy="369332"/>
          </a:xfrm>
          <a:prstGeom prst="rect">
            <a:avLst/>
          </a:prstGeom>
          <a:noFill/>
        </p:spPr>
        <p:txBody>
          <a:bodyPr wrap="square" rtlCol="0">
            <a:spAutoFit/>
          </a:bodyPr>
          <a:lstStyle/>
          <a:p>
            <a:r>
              <a:rPr lang="fi-FI" b="1" noProof="0">
                <a:solidFill>
                  <a:schemeClr val="accent2"/>
                </a:solidFill>
              </a:rPr>
              <a:t>Muutosilmiöt</a:t>
            </a:r>
            <a:endParaRPr lang="fi-FI" noProof="0">
              <a:solidFill>
                <a:schemeClr val="accent2"/>
              </a:solidFill>
            </a:endParaRPr>
          </a:p>
        </p:txBody>
      </p:sp>
      <p:sp>
        <p:nvSpPr>
          <p:cNvPr id="7" name="TextBox 6"/>
          <p:cNvSpPr txBox="1"/>
          <p:nvPr userDrawn="1"/>
        </p:nvSpPr>
        <p:spPr>
          <a:xfrm>
            <a:off x="8601747" y="427152"/>
            <a:ext cx="2961861" cy="369332"/>
          </a:xfrm>
          <a:prstGeom prst="rect">
            <a:avLst/>
          </a:prstGeom>
          <a:noFill/>
        </p:spPr>
        <p:txBody>
          <a:bodyPr wrap="square" rtlCol="0">
            <a:spAutoFit/>
          </a:bodyPr>
          <a:lstStyle/>
          <a:p>
            <a:pPr algn="r"/>
            <a:r>
              <a:rPr lang="fi-FI" sz="1800" b="1" kern="1200" noProof="0">
                <a:solidFill>
                  <a:schemeClr val="accent2"/>
                </a:solidFill>
                <a:effectLst/>
                <a:latin typeface="+mn-lt"/>
                <a:ea typeface="+mn-ea"/>
                <a:cs typeface="+mn-cs"/>
              </a:rPr>
              <a:t>Energiateollisuuden tehtävät</a:t>
            </a:r>
            <a:endParaRPr lang="fi-FI" sz="1800" kern="1200" noProof="0">
              <a:solidFill>
                <a:schemeClr val="accent2"/>
              </a:solidFill>
              <a:effectLst/>
              <a:latin typeface="+mn-lt"/>
              <a:ea typeface="+mn-ea"/>
              <a:cs typeface="+mn-cs"/>
            </a:endParaRPr>
          </a:p>
        </p:txBody>
      </p:sp>
      <p:grpSp>
        <p:nvGrpSpPr>
          <p:cNvPr id="10" name="Group 9"/>
          <p:cNvGrpSpPr/>
          <p:nvPr userDrawn="1"/>
        </p:nvGrpSpPr>
        <p:grpSpPr>
          <a:xfrm>
            <a:off x="711617" y="892913"/>
            <a:ext cx="10768767" cy="64017"/>
            <a:chOff x="614080" y="892913"/>
            <a:chExt cx="10768767" cy="95693"/>
          </a:xfrm>
        </p:grpSpPr>
        <p:sp>
          <p:nvSpPr>
            <p:cNvPr id="11" name="Rectangle 10"/>
            <p:cNvSpPr/>
            <p:nvPr/>
          </p:nvSpPr>
          <p:spPr>
            <a:xfrm>
              <a:off x="6535407" y="892913"/>
              <a:ext cx="4847440" cy="956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12"/>
            <p:cNvSpPr/>
            <p:nvPr/>
          </p:nvSpPr>
          <p:spPr>
            <a:xfrm>
              <a:off x="614080" y="892913"/>
              <a:ext cx="4847439" cy="956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14" name="Date Placeholder 3"/>
          <p:cNvSpPr>
            <a:spLocks noGrp="1"/>
          </p:cNvSpPr>
          <p:nvPr>
            <p:ph type="dt" sz="half" idx="10"/>
          </p:nvPr>
        </p:nvSpPr>
        <p:spPr>
          <a:xfrm>
            <a:off x="10588815" y="6356350"/>
            <a:ext cx="1014507" cy="246581"/>
          </a:xfrm>
        </p:spPr>
        <p:txBody>
          <a:bodyPr/>
          <a:lstStyle/>
          <a:p>
            <a:fld id="{BB8EABF1-F421-3D4A-B156-8B2510367E3F}" type="datetime1">
              <a:rPr lang="fi-FI" smtClean="0"/>
              <a:t>18.1.2022</a:t>
            </a:fld>
            <a:endParaRPr lang="en-US"/>
          </a:p>
        </p:txBody>
      </p:sp>
      <p:sp>
        <p:nvSpPr>
          <p:cNvPr id="15" name="Footer Placeholder 4"/>
          <p:cNvSpPr>
            <a:spLocks noGrp="1"/>
          </p:cNvSpPr>
          <p:nvPr>
            <p:ph type="ftr" sz="quarter" idx="11"/>
          </p:nvPr>
        </p:nvSpPr>
        <p:spPr>
          <a:xfrm>
            <a:off x="6775824" y="6356350"/>
            <a:ext cx="3812992" cy="246581"/>
          </a:xfrm>
        </p:spPr>
        <p:txBody>
          <a:bodyPr/>
          <a:lstStyle/>
          <a:p>
            <a:r>
              <a:rPr lang="en-US"/>
              <a:t>Tekijä tai esityksen nimi</a:t>
            </a:r>
          </a:p>
        </p:txBody>
      </p:sp>
      <p:sp>
        <p:nvSpPr>
          <p:cNvPr id="16" name="Slide Number Placeholder 5"/>
          <p:cNvSpPr>
            <a:spLocks noGrp="1"/>
          </p:cNvSpPr>
          <p:nvPr>
            <p:ph type="sldNum" sz="quarter" idx="12"/>
          </p:nvPr>
        </p:nvSpPr>
        <p:spPr>
          <a:xfrm>
            <a:off x="5819589" y="6356350"/>
            <a:ext cx="545354" cy="246581"/>
          </a:xfrm>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9243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0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7664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58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23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2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299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25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8604703-971B-B949-B918-085A9AB89765}" type="datetime1">
              <a:rPr lang="fi-FI" smtClean="0"/>
              <a:t>18.1.2022</a:t>
            </a:fld>
            <a:endParaRPr lang="en-US"/>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Author or title of presentation</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FDDDB3D-E73C-4582-9FA0-E77238F446EB}"/>
              </a:ext>
            </a:extLst>
          </p:cNvPr>
          <p:cNvSpPr>
            <a:spLocks noGrp="1"/>
          </p:cNvSpPr>
          <p:nvPr>
            <p:ph type="ctrTitle"/>
          </p:nvPr>
        </p:nvSpPr>
        <p:spPr/>
        <p:txBody>
          <a:bodyPr/>
          <a:lstStyle/>
          <a:p>
            <a:r>
              <a:rPr lang="fi-FI" dirty="0"/>
              <a:t>Energiateollisuuden työelämän tulevaisuustyökirja</a:t>
            </a:r>
          </a:p>
        </p:txBody>
      </p:sp>
      <p:sp>
        <p:nvSpPr>
          <p:cNvPr id="8" name="Alaotsikko 7">
            <a:extLst>
              <a:ext uri="{FF2B5EF4-FFF2-40B4-BE49-F238E27FC236}">
                <a16:creationId xmlns:a16="http://schemas.microsoft.com/office/drawing/2014/main" id="{2BEE27EC-E04B-43FA-B97E-E937515BE825}"/>
              </a:ext>
            </a:extLst>
          </p:cNvPr>
          <p:cNvSpPr>
            <a:spLocks noGrp="1"/>
          </p:cNvSpPr>
          <p:nvPr>
            <p:ph type="subTitle" idx="1"/>
          </p:nvPr>
        </p:nvSpPr>
        <p:spPr/>
        <p:txBody>
          <a:bodyPr>
            <a:normAutofit fontScale="92500"/>
          </a:bodyPr>
          <a:lstStyle/>
          <a:p>
            <a:r>
              <a:rPr lang="fi-FI" dirty="0"/>
              <a:t>Verkkoaivoriihen tulokset, vertailua 2015 tuloksiin ja työkirjaosio</a:t>
            </a:r>
          </a:p>
          <a:p>
            <a:endParaRPr lang="fi-FI" dirty="0"/>
          </a:p>
        </p:txBody>
      </p:sp>
    </p:spTree>
    <p:extLst>
      <p:ext uri="{BB962C8B-B14F-4D97-AF65-F5344CB8AC3E}">
        <p14:creationId xmlns:p14="http://schemas.microsoft.com/office/powerpoint/2010/main" val="11834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F2971C-2BBD-4D5C-A6DF-D237874B25A0}"/>
              </a:ext>
            </a:extLst>
          </p:cNvPr>
          <p:cNvSpPr>
            <a:spLocks noGrp="1"/>
          </p:cNvSpPr>
          <p:nvPr>
            <p:ph type="title"/>
          </p:nvPr>
        </p:nvSpPr>
        <p:spPr/>
        <p:txBody>
          <a:bodyPr/>
          <a:lstStyle/>
          <a:p>
            <a:r>
              <a:rPr lang="fi-FI" dirty="0"/>
              <a:t>Työvoimatarpeeseen vaikuttavat asiat</a:t>
            </a:r>
          </a:p>
        </p:txBody>
      </p:sp>
      <p:sp>
        <p:nvSpPr>
          <p:cNvPr id="7" name="TextBox 1">
            <a:extLst>
              <a:ext uri="{FF2B5EF4-FFF2-40B4-BE49-F238E27FC236}">
                <a16:creationId xmlns:a16="http://schemas.microsoft.com/office/drawing/2014/main" id="{3B1AA724-0125-4DE0-821D-7FFE452FDF6E}"/>
              </a:ext>
            </a:extLst>
          </p:cNvPr>
          <p:cNvSpPr txBox="1">
            <a:spLocks noGrp="1"/>
          </p:cNvSpPr>
          <p:nvPr>
            <p:ph idx="1"/>
          </p:nvPr>
        </p:nvSpPr>
        <p:spPr>
          <a:xfrm>
            <a:off x="614363" y="1825625"/>
            <a:ext cx="9478962" cy="3322000"/>
          </a:xfrm>
          <a:prstGeom prst="rect">
            <a:avLst/>
          </a:prstGeom>
          <a:noFill/>
        </p:spPr>
        <p:txBody>
          <a:bodyPr wrap="square" rtlCol="0">
            <a:spAutoFit/>
          </a:bodyPr>
          <a:lstStyle/>
          <a:p>
            <a:pPr marL="190510" indent="-190510">
              <a:buFont typeface="Arial" panose="020B0604020202020204" pitchFamily="34" charset="0"/>
              <a:buChar char="•"/>
            </a:pPr>
            <a:r>
              <a:rPr lang="fi-FI" sz="2800" dirty="0"/>
              <a:t>605 erillistä vastausta</a:t>
            </a:r>
          </a:p>
          <a:p>
            <a:pPr marL="190510" indent="-190510">
              <a:buFont typeface="Arial" panose="020B0604020202020204" pitchFamily="34" charset="0"/>
              <a:buChar char="•"/>
            </a:pPr>
            <a:r>
              <a:rPr lang="fi-FI" sz="2800" dirty="0"/>
              <a:t>Luokiteltiin teemoihin pääosin käyttäen 2015 </a:t>
            </a:r>
            <a:r>
              <a:rPr lang="fi-FI" sz="2800" dirty="0" err="1"/>
              <a:t>teemoittelua</a:t>
            </a:r>
            <a:r>
              <a:rPr lang="fi-FI" sz="2800" dirty="0"/>
              <a:t> vertailun helpottamiseksi</a:t>
            </a:r>
          </a:p>
          <a:p>
            <a:pPr marL="495325" lvl="1" indent="-190510">
              <a:buFont typeface="Arial" panose="020B0604020202020204" pitchFamily="34" charset="0"/>
              <a:buChar char="•"/>
            </a:pPr>
            <a:r>
              <a:rPr lang="fi-FI" sz="2800" dirty="0" err="1"/>
              <a:t>Teemoittelua</a:t>
            </a:r>
            <a:r>
              <a:rPr lang="fi-FI" sz="2800" dirty="0"/>
              <a:t> muokattiin joiltain osin, esim. 2015 ”Uusi energiantuotanto” sisälsi sekä uudet tuotantotavat että hajautetusta energiajärjestelmästä puhuvat vastaukset jotka nyt ovat kahdessa teemassa</a:t>
            </a:r>
          </a:p>
          <a:p>
            <a:pPr marL="495325" lvl="1" indent="-190510">
              <a:buFont typeface="Arial" panose="020B0604020202020204" pitchFamily="34" charset="0"/>
              <a:buChar char="•"/>
            </a:pPr>
            <a:endParaRPr lang="fi-FI" sz="1867" dirty="0">
              <a:latin typeface="Trebuchet MS" panose="020B0603020202020204" pitchFamily="34" charset="0"/>
            </a:endParaRPr>
          </a:p>
        </p:txBody>
      </p:sp>
      <p:sp>
        <p:nvSpPr>
          <p:cNvPr id="4" name="Päivämäärän paikkamerkki 3">
            <a:extLst>
              <a:ext uri="{FF2B5EF4-FFF2-40B4-BE49-F238E27FC236}">
                <a16:creationId xmlns:a16="http://schemas.microsoft.com/office/drawing/2014/main" id="{44855DC0-B82D-4122-988C-72FDA3EB0BDA}"/>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3549C0CE-90E3-4938-BA8A-5A59B2075CD7}"/>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436BBF72-1960-4D64-98E4-B8839B2C6B4A}"/>
              </a:ext>
            </a:extLst>
          </p:cNvPr>
          <p:cNvSpPr>
            <a:spLocks noGrp="1"/>
          </p:cNvSpPr>
          <p:nvPr>
            <p:ph type="sldNum" sz="quarter" idx="12"/>
          </p:nvPr>
        </p:nvSpPr>
        <p:spPr/>
        <p:txBody>
          <a:bodyPr/>
          <a:lstStyle/>
          <a:p>
            <a:fld id="{D5CDC59A-8C4B-3741-8921-09D2C8EE8BFB}" type="slidenum">
              <a:rPr lang="en-US" smtClean="0"/>
              <a:t>10</a:t>
            </a:fld>
            <a:endParaRPr lang="en-US"/>
          </a:p>
        </p:txBody>
      </p:sp>
    </p:spTree>
    <p:extLst>
      <p:ext uri="{BB962C8B-B14F-4D97-AF65-F5344CB8AC3E}">
        <p14:creationId xmlns:p14="http://schemas.microsoft.com/office/powerpoint/2010/main" val="109774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BD3B76-A24F-486E-BB17-A9D9D072F4C3}"/>
              </a:ext>
            </a:extLst>
          </p:cNvPr>
          <p:cNvSpPr>
            <a:spLocks noGrp="1"/>
          </p:cNvSpPr>
          <p:nvPr>
            <p:ph type="title"/>
          </p:nvPr>
        </p:nvSpPr>
        <p:spPr/>
        <p:txBody>
          <a:bodyPr/>
          <a:lstStyle/>
          <a:p>
            <a:r>
              <a:rPr lang="fi-FI" dirty="0"/>
              <a:t>Teemojen yleisyys aineistossa</a:t>
            </a:r>
          </a:p>
        </p:txBody>
      </p:sp>
      <p:pic>
        <p:nvPicPr>
          <p:cNvPr id="7" name="Picture 2">
            <a:extLst>
              <a:ext uri="{FF2B5EF4-FFF2-40B4-BE49-F238E27FC236}">
                <a16:creationId xmlns:a16="http://schemas.microsoft.com/office/drawing/2014/main" id="{C44F1791-3FB3-44D2-9FAB-4675E5C963B7}"/>
              </a:ext>
            </a:extLst>
          </p:cNvPr>
          <p:cNvPicPr>
            <a:picLocks noGrp="1" noChangeAspect="1"/>
          </p:cNvPicPr>
          <p:nvPr>
            <p:ph idx="1"/>
          </p:nvPr>
        </p:nvPicPr>
        <p:blipFill>
          <a:blip r:embed="rId2"/>
          <a:stretch>
            <a:fillRect/>
          </a:stretch>
        </p:blipFill>
        <p:spPr>
          <a:xfrm>
            <a:off x="1254542" y="1825625"/>
            <a:ext cx="8198603" cy="4351338"/>
          </a:xfrm>
          <a:prstGeom prst="rect">
            <a:avLst/>
          </a:prstGeom>
          <a:pattFill prst="pct10">
            <a:fgClr>
              <a:schemeClr val="tx2">
                <a:lumMod val="60000"/>
                <a:lumOff val="40000"/>
              </a:schemeClr>
            </a:fgClr>
            <a:bgClr>
              <a:schemeClr val="bg1"/>
            </a:bgClr>
          </a:pattFill>
        </p:spPr>
      </p:pic>
      <p:sp>
        <p:nvSpPr>
          <p:cNvPr id="4" name="Päivämäärän paikkamerkki 3">
            <a:extLst>
              <a:ext uri="{FF2B5EF4-FFF2-40B4-BE49-F238E27FC236}">
                <a16:creationId xmlns:a16="http://schemas.microsoft.com/office/drawing/2014/main" id="{517FD3B4-16A2-41E8-AF14-130C0B90570B}"/>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10A31CFC-4115-4D95-AACC-9E1B15C38896}"/>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ACF9F7E1-E317-443F-9DEE-E25F489D016A}"/>
              </a:ext>
            </a:extLst>
          </p:cNvPr>
          <p:cNvSpPr>
            <a:spLocks noGrp="1"/>
          </p:cNvSpPr>
          <p:nvPr>
            <p:ph type="sldNum" sz="quarter" idx="12"/>
          </p:nvPr>
        </p:nvSpPr>
        <p:spPr/>
        <p:txBody>
          <a:bodyPr/>
          <a:lstStyle/>
          <a:p>
            <a:fld id="{D5CDC59A-8C4B-3741-8921-09D2C8EE8BFB}" type="slidenum">
              <a:rPr lang="en-US" smtClean="0"/>
              <a:t>11</a:t>
            </a:fld>
            <a:endParaRPr lang="en-US"/>
          </a:p>
        </p:txBody>
      </p:sp>
    </p:spTree>
    <p:extLst>
      <p:ext uri="{BB962C8B-B14F-4D97-AF65-F5344CB8AC3E}">
        <p14:creationId xmlns:p14="http://schemas.microsoft.com/office/powerpoint/2010/main" val="375282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AFC0A9-0283-4CCD-BD32-C75607E4070A}"/>
              </a:ext>
            </a:extLst>
          </p:cNvPr>
          <p:cNvSpPr>
            <a:spLocks noGrp="1"/>
          </p:cNvSpPr>
          <p:nvPr>
            <p:ph type="title"/>
          </p:nvPr>
        </p:nvSpPr>
        <p:spPr/>
        <p:txBody>
          <a:bodyPr>
            <a:normAutofit fontScale="90000"/>
          </a:bodyPr>
          <a:lstStyle/>
          <a:p>
            <a:r>
              <a:rPr lang="fi-FI" dirty="0"/>
              <a:t>Teemojen tärkeys energia-alalle arvioinnissa ja merkittävimmät muutokset 2015 verrattuna</a:t>
            </a:r>
          </a:p>
        </p:txBody>
      </p:sp>
      <p:sp>
        <p:nvSpPr>
          <p:cNvPr id="4" name="Päivämäärän paikkamerkki 3">
            <a:extLst>
              <a:ext uri="{FF2B5EF4-FFF2-40B4-BE49-F238E27FC236}">
                <a16:creationId xmlns:a16="http://schemas.microsoft.com/office/drawing/2014/main" id="{E0B0524D-361F-41F5-A29C-4F23DDBC8C78}"/>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E75730DF-717A-4822-AE15-EFA98A1C0627}"/>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4567818E-80B7-43AA-934A-C2FE0C3238E2}"/>
              </a:ext>
            </a:extLst>
          </p:cNvPr>
          <p:cNvSpPr>
            <a:spLocks noGrp="1"/>
          </p:cNvSpPr>
          <p:nvPr>
            <p:ph type="sldNum" sz="quarter" idx="12"/>
          </p:nvPr>
        </p:nvSpPr>
        <p:spPr/>
        <p:txBody>
          <a:bodyPr/>
          <a:lstStyle/>
          <a:p>
            <a:fld id="{D5CDC59A-8C4B-3741-8921-09D2C8EE8BFB}" type="slidenum">
              <a:rPr lang="en-US" smtClean="0"/>
              <a:t>12</a:t>
            </a:fld>
            <a:endParaRPr lang="en-US"/>
          </a:p>
        </p:txBody>
      </p:sp>
      <p:pic>
        <p:nvPicPr>
          <p:cNvPr id="7" name="Picture 4">
            <a:extLst>
              <a:ext uri="{FF2B5EF4-FFF2-40B4-BE49-F238E27FC236}">
                <a16:creationId xmlns:a16="http://schemas.microsoft.com/office/drawing/2014/main" id="{DFD56D35-4B6E-4A74-AEC5-EB4D87F916F4}"/>
              </a:ext>
            </a:extLst>
          </p:cNvPr>
          <p:cNvPicPr>
            <a:picLocks noChangeAspect="1"/>
          </p:cNvPicPr>
          <p:nvPr/>
        </p:nvPicPr>
        <p:blipFill>
          <a:blip r:embed="rId2"/>
          <a:stretch>
            <a:fillRect/>
          </a:stretch>
        </p:blipFill>
        <p:spPr>
          <a:xfrm>
            <a:off x="1970954" y="1514858"/>
            <a:ext cx="8888739" cy="4621169"/>
          </a:xfrm>
          <a:prstGeom prst="rect">
            <a:avLst/>
          </a:prstGeom>
          <a:noFill/>
        </p:spPr>
      </p:pic>
      <p:cxnSp>
        <p:nvCxnSpPr>
          <p:cNvPr id="9" name="Straight Arrow Connector 5">
            <a:extLst>
              <a:ext uri="{FF2B5EF4-FFF2-40B4-BE49-F238E27FC236}">
                <a16:creationId xmlns:a16="http://schemas.microsoft.com/office/drawing/2014/main" id="{C09D66A2-03E4-4220-AA9F-6E81989BD80E}"/>
              </a:ext>
            </a:extLst>
          </p:cNvPr>
          <p:cNvCxnSpPr>
            <a:cxnSpLocks/>
            <a:stCxn id="10" idx="3"/>
          </p:cNvCxnSpPr>
          <p:nvPr/>
        </p:nvCxnSpPr>
        <p:spPr>
          <a:xfrm flipV="1">
            <a:off x="1757280" y="2622394"/>
            <a:ext cx="1348838" cy="41017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1FD2ABE8-E52C-4E6B-8399-4266B1A1D79D}"/>
              </a:ext>
            </a:extLst>
          </p:cNvPr>
          <p:cNvSpPr txBox="1"/>
          <p:nvPr/>
        </p:nvSpPr>
        <p:spPr>
          <a:xfrm>
            <a:off x="284080" y="2771058"/>
            <a:ext cx="1473200" cy="523028"/>
          </a:xfrm>
          <a:prstGeom prst="rect">
            <a:avLst/>
          </a:prstGeom>
          <a:noFill/>
        </p:spPr>
        <p:txBody>
          <a:bodyPr wrap="square" rtlCol="0">
            <a:spAutoFit/>
          </a:bodyPr>
          <a:lstStyle/>
          <a:p>
            <a:r>
              <a:rPr lang="fi-FI" sz="933" dirty="0">
                <a:latin typeface="Trebuchet MS" panose="020B0603020202020204" pitchFamily="34" charset="0"/>
              </a:rPr>
              <a:t>Ympäristöasiat kasvaneet, yksimielisyys kasvanut</a:t>
            </a:r>
          </a:p>
        </p:txBody>
      </p:sp>
      <p:sp>
        <p:nvSpPr>
          <p:cNvPr id="11" name="TextBox 8">
            <a:extLst>
              <a:ext uri="{FF2B5EF4-FFF2-40B4-BE49-F238E27FC236}">
                <a16:creationId xmlns:a16="http://schemas.microsoft.com/office/drawing/2014/main" id="{C0B24317-6768-4559-9137-98ED5125BEA1}"/>
              </a:ext>
            </a:extLst>
          </p:cNvPr>
          <p:cNvSpPr txBox="1"/>
          <p:nvPr/>
        </p:nvSpPr>
        <p:spPr>
          <a:xfrm>
            <a:off x="895409" y="6037062"/>
            <a:ext cx="4724400" cy="276999"/>
          </a:xfrm>
          <a:prstGeom prst="rect">
            <a:avLst/>
          </a:prstGeom>
          <a:noFill/>
        </p:spPr>
        <p:txBody>
          <a:bodyPr wrap="square" rtlCol="0">
            <a:spAutoFit/>
          </a:bodyPr>
          <a:lstStyle/>
          <a:p>
            <a:pPr algn="ctr"/>
            <a:r>
              <a:rPr lang="en-FI" sz="1200" dirty="0" err="1">
                <a:latin typeface="Trebuchet MS" panose="020B0603020202020204" pitchFamily="34" charset="0"/>
              </a:rPr>
              <a:t>Suuri</a:t>
            </a:r>
            <a:r>
              <a:rPr lang="fi-FI" sz="1200" dirty="0">
                <a:latin typeface="Trebuchet MS" panose="020B0603020202020204" pitchFamily="34" charset="0"/>
              </a:rPr>
              <a:t> yksimielisyys</a:t>
            </a:r>
            <a:r>
              <a:rPr lang="en-FI" sz="1200" dirty="0">
                <a:latin typeface="Trebuchet MS" panose="020B0603020202020204" pitchFamily="34" charset="0"/>
              </a:rPr>
              <a:t> (</a:t>
            </a:r>
            <a:r>
              <a:rPr lang="en-FI" sz="1200" dirty="0" err="1">
                <a:latin typeface="Trebuchet MS" panose="020B0603020202020204" pitchFamily="34" charset="0"/>
              </a:rPr>
              <a:t>pieni</a:t>
            </a:r>
            <a:r>
              <a:rPr lang="en-FI" sz="1200" dirty="0">
                <a:latin typeface="Trebuchet MS" panose="020B0603020202020204" pitchFamily="34" charset="0"/>
              </a:rPr>
              <a:t> </a:t>
            </a:r>
            <a:r>
              <a:rPr lang="en-FI" sz="1200" dirty="0" err="1">
                <a:latin typeface="Trebuchet MS" panose="020B0603020202020204" pitchFamily="34" charset="0"/>
              </a:rPr>
              <a:t>hajonta</a:t>
            </a:r>
            <a:r>
              <a:rPr lang="en-FI" sz="1200" dirty="0">
                <a:latin typeface="Trebuchet MS" panose="020B0603020202020204" pitchFamily="34" charset="0"/>
              </a:rPr>
              <a:t>)</a:t>
            </a:r>
            <a:endParaRPr lang="fi-FI" sz="1200" dirty="0">
              <a:latin typeface="Trebuchet MS" panose="020B0603020202020204" pitchFamily="34" charset="0"/>
            </a:endParaRPr>
          </a:p>
        </p:txBody>
      </p:sp>
      <p:cxnSp>
        <p:nvCxnSpPr>
          <p:cNvPr id="12" name="Straight Arrow Connector 12">
            <a:extLst>
              <a:ext uri="{FF2B5EF4-FFF2-40B4-BE49-F238E27FC236}">
                <a16:creationId xmlns:a16="http://schemas.microsoft.com/office/drawing/2014/main" id="{4ADADC81-623D-4DC3-BC9D-597861F41AA9}"/>
              </a:ext>
            </a:extLst>
          </p:cNvPr>
          <p:cNvCxnSpPr>
            <a:cxnSpLocks/>
            <a:stCxn id="13" idx="2"/>
          </p:cNvCxnSpPr>
          <p:nvPr/>
        </p:nvCxnSpPr>
        <p:spPr>
          <a:xfrm flipH="1">
            <a:off x="6021355" y="2622394"/>
            <a:ext cx="2262154" cy="601647"/>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a:extLst>
              <a:ext uri="{FF2B5EF4-FFF2-40B4-BE49-F238E27FC236}">
                <a16:creationId xmlns:a16="http://schemas.microsoft.com/office/drawing/2014/main" id="{2C3842E3-12B4-4D4E-BF79-39D507D845E5}"/>
              </a:ext>
            </a:extLst>
          </p:cNvPr>
          <p:cNvSpPr txBox="1"/>
          <p:nvPr/>
        </p:nvSpPr>
        <p:spPr>
          <a:xfrm>
            <a:off x="7419909" y="1955801"/>
            <a:ext cx="1727200" cy="666593"/>
          </a:xfrm>
          <a:prstGeom prst="rect">
            <a:avLst/>
          </a:prstGeom>
          <a:noFill/>
        </p:spPr>
        <p:txBody>
          <a:bodyPr wrap="square" rtlCol="0">
            <a:spAutoFit/>
          </a:bodyPr>
          <a:lstStyle/>
          <a:p>
            <a:r>
              <a:rPr lang="fi-FI" sz="933" dirty="0">
                <a:latin typeface="Trebuchet MS" panose="020B0603020202020204" pitchFamily="34" charset="0"/>
              </a:rPr>
              <a:t>Digitalisaatio on saanut lisää painoarvoa ja lisää yksityiskohtia, kuten automaatio ja tekoäly</a:t>
            </a:r>
          </a:p>
        </p:txBody>
      </p:sp>
      <p:cxnSp>
        <p:nvCxnSpPr>
          <p:cNvPr id="15" name="Straight Arrow Connector 26">
            <a:extLst>
              <a:ext uri="{FF2B5EF4-FFF2-40B4-BE49-F238E27FC236}">
                <a16:creationId xmlns:a16="http://schemas.microsoft.com/office/drawing/2014/main" id="{BD571DA6-E450-4313-9409-36EABDE2B74B}"/>
              </a:ext>
            </a:extLst>
          </p:cNvPr>
          <p:cNvCxnSpPr>
            <a:cxnSpLocks/>
            <a:stCxn id="16" idx="2"/>
          </p:cNvCxnSpPr>
          <p:nvPr/>
        </p:nvCxnSpPr>
        <p:spPr>
          <a:xfrm flipH="1">
            <a:off x="5511282" y="3263576"/>
            <a:ext cx="3785118" cy="64134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28">
            <a:extLst>
              <a:ext uri="{FF2B5EF4-FFF2-40B4-BE49-F238E27FC236}">
                <a16:creationId xmlns:a16="http://schemas.microsoft.com/office/drawing/2014/main" id="{5CFAAEF1-9D24-4E0F-8A4E-865CE19D6393}"/>
              </a:ext>
            </a:extLst>
          </p:cNvPr>
          <p:cNvSpPr txBox="1"/>
          <p:nvPr/>
        </p:nvSpPr>
        <p:spPr>
          <a:xfrm>
            <a:off x="8432800" y="2884113"/>
            <a:ext cx="1727200" cy="379463"/>
          </a:xfrm>
          <a:prstGeom prst="rect">
            <a:avLst/>
          </a:prstGeom>
          <a:noFill/>
        </p:spPr>
        <p:txBody>
          <a:bodyPr wrap="square" rtlCol="0">
            <a:spAutoFit/>
          </a:bodyPr>
          <a:lstStyle/>
          <a:p>
            <a:r>
              <a:rPr lang="fi-FI" sz="933" dirty="0">
                <a:latin typeface="Trebuchet MS" panose="020B0603020202020204" pitchFamily="34" charset="0"/>
              </a:rPr>
              <a:t>Yleinen innovaatiopuhe ei yhtä tärkeää kuin 2015</a:t>
            </a:r>
          </a:p>
        </p:txBody>
      </p:sp>
      <p:sp>
        <p:nvSpPr>
          <p:cNvPr id="14" name="TextBox 8">
            <a:extLst>
              <a:ext uri="{FF2B5EF4-FFF2-40B4-BE49-F238E27FC236}">
                <a16:creationId xmlns:a16="http://schemas.microsoft.com/office/drawing/2014/main" id="{183940E7-3F2F-49C0-8FA0-E2B505672D65}"/>
              </a:ext>
            </a:extLst>
          </p:cNvPr>
          <p:cNvSpPr txBox="1"/>
          <p:nvPr/>
        </p:nvSpPr>
        <p:spPr>
          <a:xfrm>
            <a:off x="6695393" y="6037062"/>
            <a:ext cx="4724400" cy="276999"/>
          </a:xfrm>
          <a:prstGeom prst="rect">
            <a:avLst/>
          </a:prstGeom>
          <a:noFill/>
        </p:spPr>
        <p:txBody>
          <a:bodyPr wrap="square" rtlCol="0">
            <a:spAutoFit/>
          </a:bodyPr>
          <a:lstStyle/>
          <a:p>
            <a:pPr algn="ctr"/>
            <a:r>
              <a:rPr lang="en-FI" sz="1200" dirty="0" err="1">
                <a:latin typeface="Trebuchet MS" panose="020B0603020202020204" pitchFamily="34" charset="0"/>
              </a:rPr>
              <a:t>Pieni</a:t>
            </a:r>
            <a:r>
              <a:rPr lang="fi-FI" sz="1200" dirty="0">
                <a:latin typeface="Trebuchet MS" panose="020B0603020202020204" pitchFamily="34" charset="0"/>
              </a:rPr>
              <a:t> yksimielisyys</a:t>
            </a:r>
            <a:r>
              <a:rPr lang="en-FI" sz="1200" dirty="0">
                <a:latin typeface="Trebuchet MS" panose="020B0603020202020204" pitchFamily="34" charset="0"/>
              </a:rPr>
              <a:t> (</a:t>
            </a:r>
            <a:r>
              <a:rPr lang="en-FI" sz="1200" dirty="0" err="1">
                <a:latin typeface="Trebuchet MS" panose="020B0603020202020204" pitchFamily="34" charset="0"/>
              </a:rPr>
              <a:t>suuri</a:t>
            </a:r>
            <a:r>
              <a:rPr lang="en-FI" sz="1200" dirty="0">
                <a:latin typeface="Trebuchet MS" panose="020B0603020202020204" pitchFamily="34" charset="0"/>
              </a:rPr>
              <a:t> </a:t>
            </a:r>
            <a:r>
              <a:rPr lang="en-FI" sz="1200" dirty="0" err="1">
                <a:latin typeface="Trebuchet MS" panose="020B0603020202020204" pitchFamily="34" charset="0"/>
              </a:rPr>
              <a:t>hajonta</a:t>
            </a:r>
            <a:r>
              <a:rPr lang="en-FI" sz="1200" dirty="0">
                <a:latin typeface="Trebuchet MS" panose="020B0603020202020204" pitchFamily="34" charset="0"/>
              </a:rPr>
              <a:t>)</a:t>
            </a:r>
            <a:endParaRPr lang="fi-FI" sz="1200" dirty="0">
              <a:latin typeface="Trebuchet MS" panose="020B0603020202020204" pitchFamily="34" charset="0"/>
            </a:endParaRPr>
          </a:p>
        </p:txBody>
      </p:sp>
      <p:sp>
        <p:nvSpPr>
          <p:cNvPr id="3" name="TextBox 2">
            <a:extLst>
              <a:ext uri="{FF2B5EF4-FFF2-40B4-BE49-F238E27FC236}">
                <a16:creationId xmlns:a16="http://schemas.microsoft.com/office/drawing/2014/main" id="{F35DE79E-4282-41C4-AFF7-4E7F13D8EB99}"/>
              </a:ext>
            </a:extLst>
          </p:cNvPr>
          <p:cNvSpPr txBox="1"/>
          <p:nvPr/>
        </p:nvSpPr>
        <p:spPr>
          <a:xfrm rot="16200000">
            <a:off x="1199606" y="5162000"/>
            <a:ext cx="1401582" cy="276999"/>
          </a:xfrm>
          <a:prstGeom prst="rect">
            <a:avLst/>
          </a:prstGeom>
          <a:noFill/>
        </p:spPr>
        <p:txBody>
          <a:bodyPr wrap="square" rtlCol="0">
            <a:spAutoFit/>
          </a:bodyPr>
          <a:lstStyle/>
          <a:p>
            <a:r>
              <a:rPr lang="en-FI" sz="1200" dirty="0" err="1">
                <a:solidFill>
                  <a:schemeClr val="tx1">
                    <a:lumMod val="65000"/>
                    <a:lumOff val="35000"/>
                  </a:schemeClr>
                </a:solidFill>
                <a:latin typeface="Trebuchet MS" panose="020B0603020202020204" pitchFamily="34" charset="0"/>
              </a:rPr>
              <a:t>Alhainen</a:t>
            </a:r>
            <a:r>
              <a:rPr lang="en-FI" sz="1200" dirty="0">
                <a:solidFill>
                  <a:schemeClr val="tx1">
                    <a:lumMod val="65000"/>
                    <a:lumOff val="35000"/>
                  </a:schemeClr>
                </a:solidFill>
                <a:latin typeface="Trebuchet MS" panose="020B0603020202020204" pitchFamily="34" charset="0"/>
              </a:rPr>
              <a:t> </a:t>
            </a:r>
            <a:r>
              <a:rPr lang="en-FI" sz="1200" dirty="0" err="1">
                <a:solidFill>
                  <a:schemeClr val="tx1">
                    <a:lumMod val="65000"/>
                    <a:lumOff val="35000"/>
                  </a:schemeClr>
                </a:solidFill>
                <a:latin typeface="Trebuchet MS" panose="020B0603020202020204" pitchFamily="34" charset="0"/>
              </a:rPr>
              <a:t>tärkeys</a:t>
            </a:r>
            <a:endParaRPr lang="fi-FI" sz="1200" dirty="0">
              <a:solidFill>
                <a:schemeClr val="tx1">
                  <a:lumMod val="65000"/>
                  <a:lumOff val="35000"/>
                </a:schemeClr>
              </a:solidFill>
              <a:latin typeface="Trebuchet MS" panose="020B0603020202020204" pitchFamily="34" charset="0"/>
            </a:endParaRPr>
          </a:p>
        </p:txBody>
      </p:sp>
      <p:sp>
        <p:nvSpPr>
          <p:cNvPr id="17" name="TextBox 16">
            <a:extLst>
              <a:ext uri="{FF2B5EF4-FFF2-40B4-BE49-F238E27FC236}">
                <a16:creationId xmlns:a16="http://schemas.microsoft.com/office/drawing/2014/main" id="{E98575B0-7876-42AB-BF82-378E2F82DF49}"/>
              </a:ext>
            </a:extLst>
          </p:cNvPr>
          <p:cNvSpPr txBox="1"/>
          <p:nvPr/>
        </p:nvSpPr>
        <p:spPr>
          <a:xfrm rot="16200000">
            <a:off x="1194989" y="2007787"/>
            <a:ext cx="1401582" cy="276999"/>
          </a:xfrm>
          <a:prstGeom prst="rect">
            <a:avLst/>
          </a:prstGeom>
          <a:noFill/>
        </p:spPr>
        <p:txBody>
          <a:bodyPr wrap="square" rtlCol="0">
            <a:spAutoFit/>
          </a:bodyPr>
          <a:lstStyle/>
          <a:p>
            <a:r>
              <a:rPr lang="en-FI" sz="1200" dirty="0" err="1">
                <a:solidFill>
                  <a:schemeClr val="tx1">
                    <a:lumMod val="65000"/>
                    <a:lumOff val="35000"/>
                  </a:schemeClr>
                </a:solidFill>
                <a:latin typeface="Trebuchet MS" panose="020B0603020202020204" pitchFamily="34" charset="0"/>
              </a:rPr>
              <a:t>Suuri</a:t>
            </a:r>
            <a:r>
              <a:rPr lang="en-FI" sz="1200" dirty="0">
                <a:solidFill>
                  <a:schemeClr val="tx1">
                    <a:lumMod val="65000"/>
                    <a:lumOff val="35000"/>
                  </a:schemeClr>
                </a:solidFill>
                <a:latin typeface="Trebuchet MS" panose="020B0603020202020204" pitchFamily="34" charset="0"/>
              </a:rPr>
              <a:t> </a:t>
            </a:r>
            <a:r>
              <a:rPr lang="en-FI" sz="1200" dirty="0" err="1">
                <a:solidFill>
                  <a:schemeClr val="tx1">
                    <a:lumMod val="65000"/>
                    <a:lumOff val="35000"/>
                  </a:schemeClr>
                </a:solidFill>
                <a:latin typeface="Trebuchet MS" panose="020B0603020202020204" pitchFamily="34" charset="0"/>
              </a:rPr>
              <a:t>tärkeys</a:t>
            </a:r>
            <a:endParaRPr lang="fi-FI" sz="12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156358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7E69B4-BD32-42D2-8A28-833265792103}"/>
              </a:ext>
            </a:extLst>
          </p:cNvPr>
          <p:cNvSpPr>
            <a:spLocks noGrp="1"/>
          </p:cNvSpPr>
          <p:nvPr>
            <p:ph type="title"/>
          </p:nvPr>
        </p:nvSpPr>
        <p:spPr>
          <a:xfrm>
            <a:off x="614081" y="365125"/>
            <a:ext cx="9974734" cy="1325563"/>
          </a:xfrm>
        </p:spPr>
        <p:txBody>
          <a:bodyPr/>
          <a:lstStyle/>
          <a:p>
            <a:r>
              <a:rPr lang="fi-FI" dirty="0"/>
              <a:t>Muutoksia teemojen sisällöissä 2015 vs. 2020</a:t>
            </a:r>
          </a:p>
        </p:txBody>
      </p:sp>
      <p:sp>
        <p:nvSpPr>
          <p:cNvPr id="8" name="TextBox 5">
            <a:extLst>
              <a:ext uri="{FF2B5EF4-FFF2-40B4-BE49-F238E27FC236}">
                <a16:creationId xmlns:a16="http://schemas.microsoft.com/office/drawing/2014/main" id="{0A37F945-52D9-476F-9F79-F4DDC5FCCDDD}"/>
              </a:ext>
            </a:extLst>
          </p:cNvPr>
          <p:cNvSpPr txBox="1">
            <a:spLocks noGrp="1"/>
          </p:cNvSpPr>
          <p:nvPr>
            <p:ph idx="1"/>
          </p:nvPr>
        </p:nvSpPr>
        <p:spPr>
          <a:xfrm>
            <a:off x="4187509" y="1834356"/>
            <a:ext cx="2875286" cy="4351338"/>
          </a:xfrm>
          <a:prstGeom prst="rect">
            <a:avLst/>
          </a:prstGeom>
          <a:noFill/>
          <a:ln w="38100">
            <a:solidFill>
              <a:schemeClr val="tx1"/>
            </a:solidFill>
          </a:ln>
          <a:scene3d>
            <a:camera prst="orthographicFront"/>
            <a:lightRig rig="threePt" dir="t"/>
          </a:scene3d>
          <a:sp3d>
            <a:bevelT/>
          </a:sp3d>
        </p:spPr>
        <p:txBody>
          <a:bodyPr wrap="square" rtlCol="0">
            <a:noAutofit/>
          </a:bodyPr>
          <a:lstStyle/>
          <a:p>
            <a:pPr marL="0" indent="0" algn="ctr">
              <a:buNone/>
            </a:pPr>
            <a:r>
              <a:rPr lang="fi-FI" sz="1867" dirty="0"/>
              <a:t>Ennallaan olevat asiat:</a:t>
            </a:r>
          </a:p>
          <a:p>
            <a:pPr algn="ctr"/>
            <a:endParaRPr lang="fi-FI" sz="1200" dirty="0"/>
          </a:p>
          <a:p>
            <a:pPr marL="190510" indent="-190510">
              <a:buFont typeface="Arial" panose="020B0604020202020204" pitchFamily="34" charset="0"/>
              <a:buChar char="•"/>
            </a:pPr>
            <a:r>
              <a:rPr lang="fi-FI" sz="1333" dirty="0"/>
              <a:t>Hajautettu energiajärjestelmä</a:t>
            </a:r>
          </a:p>
          <a:p>
            <a:pPr marL="190510" indent="-190510">
              <a:buFont typeface="Arial" panose="020B0604020202020204" pitchFamily="34" charset="0"/>
              <a:buChar char="•"/>
            </a:pPr>
            <a:r>
              <a:rPr lang="fi-FI" sz="1333" dirty="0"/>
              <a:t>Kilpailu osaavasta työvoimasta</a:t>
            </a:r>
          </a:p>
          <a:p>
            <a:pPr marL="190510" indent="-190510">
              <a:buFont typeface="Arial" panose="020B0604020202020204" pitchFamily="34" charset="0"/>
              <a:buChar char="•"/>
            </a:pPr>
            <a:r>
              <a:rPr lang="fi-FI" sz="1333" dirty="0"/>
              <a:t>Toimialan houkuttelevuus</a:t>
            </a:r>
          </a:p>
          <a:p>
            <a:pPr marL="190510" indent="-190510">
              <a:buFont typeface="Arial" panose="020B0604020202020204" pitchFamily="34" charset="0"/>
              <a:buChar char="•"/>
            </a:pPr>
            <a:r>
              <a:rPr lang="fi-FI" sz="1333" dirty="0"/>
              <a:t>Osaamisen kehittämisen tarve</a:t>
            </a:r>
          </a:p>
        </p:txBody>
      </p:sp>
      <p:sp>
        <p:nvSpPr>
          <p:cNvPr id="4" name="Päivämäärän paikkamerkki 3">
            <a:extLst>
              <a:ext uri="{FF2B5EF4-FFF2-40B4-BE49-F238E27FC236}">
                <a16:creationId xmlns:a16="http://schemas.microsoft.com/office/drawing/2014/main" id="{37A72F0A-8554-490D-B071-FB63325345EE}"/>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E5648728-95D6-4132-BC99-14299A01E7C8}"/>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4D2A1098-1C44-49C0-8DA0-F9DBCB16AE6D}"/>
              </a:ext>
            </a:extLst>
          </p:cNvPr>
          <p:cNvSpPr>
            <a:spLocks noGrp="1"/>
          </p:cNvSpPr>
          <p:nvPr>
            <p:ph type="sldNum" sz="quarter" idx="12"/>
          </p:nvPr>
        </p:nvSpPr>
        <p:spPr/>
        <p:txBody>
          <a:bodyPr/>
          <a:lstStyle/>
          <a:p>
            <a:fld id="{D5CDC59A-8C4B-3741-8921-09D2C8EE8BFB}" type="slidenum">
              <a:rPr lang="en-US" smtClean="0"/>
              <a:t>13</a:t>
            </a:fld>
            <a:endParaRPr lang="en-US"/>
          </a:p>
        </p:txBody>
      </p:sp>
      <p:sp>
        <p:nvSpPr>
          <p:cNvPr id="7" name="TextBox 3">
            <a:extLst>
              <a:ext uri="{FF2B5EF4-FFF2-40B4-BE49-F238E27FC236}">
                <a16:creationId xmlns:a16="http://schemas.microsoft.com/office/drawing/2014/main" id="{014A2FEB-B6CD-411A-9F55-F792DC925DAC}"/>
              </a:ext>
            </a:extLst>
          </p:cNvPr>
          <p:cNvSpPr txBox="1"/>
          <p:nvPr/>
        </p:nvSpPr>
        <p:spPr>
          <a:xfrm>
            <a:off x="614081" y="1825625"/>
            <a:ext cx="3256384" cy="4368800"/>
          </a:xfrm>
          <a:prstGeom prst="rect">
            <a:avLst/>
          </a:prstGeom>
          <a:noFill/>
          <a:ln w="38100">
            <a:solidFill>
              <a:schemeClr val="accent1">
                <a:lumMod val="75000"/>
              </a:schemeClr>
            </a:solidFill>
          </a:ln>
          <a:scene3d>
            <a:camera prst="orthographicFront"/>
            <a:lightRig rig="threePt" dir="t"/>
          </a:scene3d>
          <a:sp3d>
            <a:bevelT/>
          </a:sp3d>
        </p:spPr>
        <p:txBody>
          <a:bodyPr wrap="square" rtlCol="0">
            <a:noAutofit/>
          </a:bodyPr>
          <a:lstStyle/>
          <a:p>
            <a:pPr algn="ctr"/>
            <a:r>
              <a:rPr lang="fi-FI" sz="1867" dirty="0"/>
              <a:t>Uudet ja kasvaneet asiat:</a:t>
            </a:r>
          </a:p>
          <a:p>
            <a:pPr marL="190510" indent="-190510">
              <a:buFont typeface="Arial" panose="020B0604020202020204" pitchFamily="34" charset="0"/>
              <a:buChar char="•"/>
            </a:pPr>
            <a:endParaRPr lang="fi-FI" sz="1067" dirty="0"/>
          </a:p>
          <a:p>
            <a:pPr marL="190510" indent="-190510">
              <a:buFont typeface="Arial" panose="020B0604020202020204" pitchFamily="34" charset="0"/>
              <a:buChar char="•"/>
            </a:pPr>
            <a:r>
              <a:rPr lang="fi-FI" sz="1333" dirty="0"/>
              <a:t>Ympäristöasiat ja vastuullisuus</a:t>
            </a:r>
          </a:p>
          <a:p>
            <a:pPr marL="190510" indent="-190510">
              <a:buFont typeface="Arial" panose="020B0604020202020204" pitchFamily="34" charset="0"/>
              <a:buChar char="•"/>
            </a:pPr>
            <a:r>
              <a:rPr lang="fi-FI" sz="1333" dirty="0"/>
              <a:t>Uusiutuvat ja uudet energian tuotantotavat</a:t>
            </a:r>
          </a:p>
          <a:p>
            <a:pPr marL="190510" indent="-190510">
              <a:buFont typeface="Arial" panose="020B0604020202020204" pitchFamily="34" charset="0"/>
              <a:buChar char="•"/>
            </a:pPr>
            <a:r>
              <a:rPr lang="fi-FI" sz="1333" dirty="0"/>
              <a:t>Fossiilisten polton loppusuora</a:t>
            </a:r>
          </a:p>
          <a:p>
            <a:pPr marL="190510" indent="-190510">
              <a:buFont typeface="Arial" panose="020B0604020202020204" pitchFamily="34" charset="0"/>
              <a:buChar char="•"/>
            </a:pPr>
            <a:r>
              <a:rPr lang="fi-FI" sz="1333" dirty="0"/>
              <a:t>Uusi ydinvoima (SMR)</a:t>
            </a:r>
          </a:p>
          <a:p>
            <a:pPr marL="190510" indent="-190510">
              <a:buFont typeface="Arial" panose="020B0604020202020204" pitchFamily="34" charset="0"/>
              <a:buChar char="•"/>
            </a:pPr>
            <a:r>
              <a:rPr lang="fi-FI" sz="1333" dirty="0"/>
              <a:t>Yhteiskunnan kasvava sähköistyminen</a:t>
            </a:r>
          </a:p>
          <a:p>
            <a:pPr marL="190510" indent="-190510">
              <a:buFont typeface="Arial" panose="020B0604020202020204" pitchFamily="34" charset="0"/>
              <a:buChar char="•"/>
            </a:pPr>
            <a:r>
              <a:rPr lang="fi-FI" sz="1333" dirty="0"/>
              <a:t>Uudet työnteon tavat, erityisesti etätyön lisääntyminen</a:t>
            </a:r>
          </a:p>
          <a:p>
            <a:pPr marL="190510" indent="-190510">
              <a:buFont typeface="Arial" panose="020B0604020202020204" pitchFamily="34" charset="0"/>
              <a:buChar char="•"/>
            </a:pPr>
            <a:r>
              <a:rPr lang="fi-FI" sz="1333" dirty="0"/>
              <a:t>Laajempi tarvittava osaamiskirjo tulevaisuudessa</a:t>
            </a:r>
          </a:p>
          <a:p>
            <a:pPr marL="190510" indent="-190510">
              <a:buFont typeface="Arial" panose="020B0604020202020204" pitchFamily="34" charset="0"/>
              <a:buChar char="•"/>
            </a:pPr>
            <a:r>
              <a:rPr lang="fi-FI" sz="1333" dirty="0"/>
              <a:t>Työmarkkinajärjestöjen roolin muuttuminen, joustavat työmarkkinat</a:t>
            </a:r>
          </a:p>
          <a:p>
            <a:pPr marL="190510" indent="-190510">
              <a:buFont typeface="Arial" panose="020B0604020202020204" pitchFamily="34" charset="0"/>
              <a:buChar char="•"/>
            </a:pPr>
            <a:r>
              <a:rPr lang="fi-FI" sz="1333" dirty="0"/>
              <a:t>Työelämässä tapahtuva osaamisen kehittäminen</a:t>
            </a:r>
          </a:p>
          <a:p>
            <a:pPr marL="190510" indent="-190510">
              <a:buFont typeface="Arial" panose="020B0604020202020204" pitchFamily="34" charset="0"/>
              <a:buChar char="•"/>
            </a:pPr>
            <a:r>
              <a:rPr lang="fi-FI" sz="1333" dirty="0"/>
              <a:t>Monikulttuurisemmat työpaikat</a:t>
            </a:r>
          </a:p>
          <a:p>
            <a:pPr marL="190510" indent="-190510">
              <a:buFont typeface="Arial" panose="020B0604020202020204" pitchFamily="34" charset="0"/>
              <a:buChar char="•"/>
            </a:pPr>
            <a:endParaRPr lang="fi-FI" sz="1333" dirty="0">
              <a:latin typeface="Trebuchet MS" panose="020B0603020202020204" pitchFamily="34" charset="0"/>
            </a:endParaRPr>
          </a:p>
          <a:p>
            <a:pPr marL="190510" indent="-190510">
              <a:buFont typeface="Arial" panose="020B0604020202020204" pitchFamily="34" charset="0"/>
              <a:buChar char="•"/>
            </a:pPr>
            <a:endParaRPr lang="fi-FI" sz="1067" dirty="0">
              <a:latin typeface="Trebuchet MS" panose="020B0603020202020204" pitchFamily="34" charset="0"/>
            </a:endParaRPr>
          </a:p>
        </p:txBody>
      </p:sp>
      <p:sp>
        <p:nvSpPr>
          <p:cNvPr id="10" name="TextBox 7">
            <a:extLst>
              <a:ext uri="{FF2B5EF4-FFF2-40B4-BE49-F238E27FC236}">
                <a16:creationId xmlns:a16="http://schemas.microsoft.com/office/drawing/2014/main" id="{17A7674D-F3B3-48B4-90D5-852E453BCDA9}"/>
              </a:ext>
            </a:extLst>
          </p:cNvPr>
          <p:cNvSpPr txBox="1"/>
          <p:nvPr/>
        </p:nvSpPr>
        <p:spPr>
          <a:xfrm>
            <a:off x="7401789" y="1825625"/>
            <a:ext cx="3256384" cy="4368800"/>
          </a:xfrm>
          <a:prstGeom prst="rect">
            <a:avLst/>
          </a:prstGeom>
          <a:noFill/>
          <a:ln w="38100">
            <a:solidFill>
              <a:schemeClr val="accent1">
                <a:lumMod val="75000"/>
              </a:schemeClr>
            </a:solidFill>
          </a:ln>
          <a:scene3d>
            <a:camera prst="orthographicFront"/>
            <a:lightRig rig="threePt" dir="t"/>
          </a:scene3d>
          <a:sp3d>
            <a:bevelT/>
          </a:sp3d>
        </p:spPr>
        <p:txBody>
          <a:bodyPr wrap="square" rtlCol="0">
            <a:noAutofit/>
          </a:bodyPr>
          <a:lstStyle/>
          <a:p>
            <a:pPr algn="ctr"/>
            <a:r>
              <a:rPr lang="fi-FI" sz="1867" dirty="0"/>
              <a:t>Vähentyneet tai kadonneet asiat:</a:t>
            </a:r>
          </a:p>
          <a:p>
            <a:pPr algn="ctr"/>
            <a:endParaRPr lang="fi-FI" sz="1200" dirty="0"/>
          </a:p>
          <a:p>
            <a:pPr marL="190510" indent="-190510">
              <a:buFont typeface="Arial" panose="020B0604020202020204" pitchFamily="34" charset="0"/>
              <a:buChar char="•"/>
            </a:pPr>
            <a:r>
              <a:rPr lang="fi-FI" sz="1333" dirty="0"/>
              <a:t>Bioenergian nousu</a:t>
            </a:r>
          </a:p>
          <a:p>
            <a:pPr marL="190510" indent="-190510">
              <a:buFont typeface="Arial" panose="020B0604020202020204" pitchFamily="34" charset="0"/>
              <a:buChar char="•"/>
            </a:pPr>
            <a:r>
              <a:rPr lang="fi-FI" sz="1333" dirty="0"/>
              <a:t>Eläköitymisboomi</a:t>
            </a:r>
          </a:p>
          <a:p>
            <a:pPr marL="190510" indent="-190510">
              <a:buFont typeface="Arial" panose="020B0604020202020204" pitchFamily="34" charset="0"/>
              <a:buChar char="•"/>
            </a:pPr>
            <a:r>
              <a:rPr lang="fi-FI" sz="1333" dirty="0"/>
              <a:t>Maakaapelointiboomi</a:t>
            </a:r>
          </a:p>
          <a:p>
            <a:pPr marL="190510" indent="-190510">
              <a:buFont typeface="Arial" panose="020B0604020202020204" pitchFamily="34" charset="0"/>
              <a:buChar char="•"/>
            </a:pPr>
            <a:r>
              <a:rPr lang="fi-FI" sz="1333" dirty="0"/>
              <a:t>Ilmajohto-osaamisen katoaminen</a:t>
            </a:r>
          </a:p>
          <a:p>
            <a:pPr marL="190510" indent="-190510">
              <a:buFont typeface="Arial" panose="020B0604020202020204" pitchFamily="34" charset="0"/>
              <a:buChar char="•"/>
            </a:pPr>
            <a:r>
              <a:rPr lang="fi-FI" sz="1333" dirty="0"/>
              <a:t>Oppilaitoskoulutuksen puutteet</a:t>
            </a:r>
          </a:p>
          <a:p>
            <a:pPr marL="190510" indent="-190510">
              <a:buFont typeface="Arial" panose="020B0604020202020204" pitchFamily="34" charset="0"/>
              <a:buChar char="•"/>
            </a:pPr>
            <a:r>
              <a:rPr lang="fi-FI" sz="1333" dirty="0"/>
              <a:t>Ulkomaisten yhtiöiden tulo Suomeen</a:t>
            </a:r>
          </a:p>
          <a:p>
            <a:pPr marL="190510" indent="-190510">
              <a:buFont typeface="Arial" panose="020B0604020202020204" pitchFamily="34" charset="0"/>
              <a:buChar char="•"/>
            </a:pPr>
            <a:r>
              <a:rPr lang="fi-FI" sz="1333" dirty="0"/>
              <a:t>”Vanha” ydinvoima (OL 3, </a:t>
            </a:r>
            <a:r>
              <a:rPr lang="fi-FI" sz="1333" dirty="0" err="1"/>
              <a:t>Fennovoima</a:t>
            </a:r>
            <a:r>
              <a:rPr lang="fi-FI" sz="1333" dirty="0"/>
              <a:t>)</a:t>
            </a:r>
          </a:p>
          <a:p>
            <a:pPr marL="190510" indent="-190510">
              <a:buFont typeface="Arial" panose="020B0604020202020204" pitchFamily="34" charset="0"/>
              <a:buChar char="•"/>
            </a:pPr>
            <a:endParaRPr lang="fi-FI" sz="1067" dirty="0">
              <a:latin typeface="Trebuchet MS" panose="020B0603020202020204" pitchFamily="34" charset="0"/>
            </a:endParaRPr>
          </a:p>
          <a:p>
            <a:pPr marL="190510" indent="-190510">
              <a:buFont typeface="Arial" panose="020B0604020202020204" pitchFamily="34" charset="0"/>
              <a:buChar char="•"/>
            </a:pPr>
            <a:endParaRPr lang="fi-FI" sz="1200" dirty="0">
              <a:latin typeface="Trebuchet MS" panose="020B0603020202020204" pitchFamily="34" charset="0"/>
            </a:endParaRPr>
          </a:p>
        </p:txBody>
      </p:sp>
    </p:spTree>
    <p:extLst>
      <p:ext uri="{BB962C8B-B14F-4D97-AF65-F5344CB8AC3E}">
        <p14:creationId xmlns:p14="http://schemas.microsoft.com/office/powerpoint/2010/main" val="78860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379794-EBAF-432C-9C71-44AB25828048}"/>
              </a:ext>
            </a:extLst>
          </p:cNvPr>
          <p:cNvSpPr>
            <a:spLocks noGrp="1"/>
          </p:cNvSpPr>
          <p:nvPr>
            <p:ph type="title"/>
          </p:nvPr>
        </p:nvSpPr>
        <p:spPr/>
        <p:txBody>
          <a:bodyPr/>
          <a:lstStyle/>
          <a:p>
            <a:r>
              <a:rPr lang="fi-FI" dirty="0"/>
              <a:t>Merkittävät erot vastaajajoukon mukaan</a:t>
            </a:r>
          </a:p>
        </p:txBody>
      </p:sp>
      <p:sp>
        <p:nvSpPr>
          <p:cNvPr id="4" name="Päivämäärän paikkamerkki 3">
            <a:extLst>
              <a:ext uri="{FF2B5EF4-FFF2-40B4-BE49-F238E27FC236}">
                <a16:creationId xmlns:a16="http://schemas.microsoft.com/office/drawing/2014/main" id="{BED26679-41D6-4EE0-BA67-B3F7F70153DE}"/>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4E35D9E2-2E64-43E5-863D-104DEDF90103}"/>
              </a:ext>
            </a:extLst>
          </p:cNvPr>
          <p:cNvSpPr>
            <a:spLocks noGrp="1"/>
          </p:cNvSpPr>
          <p:nvPr>
            <p:ph type="ftr" sz="quarter" idx="11"/>
          </p:nvPr>
        </p:nvSpPr>
        <p:spPr/>
        <p:txBody>
          <a:bodyPr/>
          <a:lstStyle/>
          <a:p>
            <a:r>
              <a:rPr lang="en-US"/>
              <a:t>Tekijä tai esityksen nimi</a:t>
            </a:r>
          </a:p>
        </p:txBody>
      </p:sp>
      <p:sp>
        <p:nvSpPr>
          <p:cNvPr id="6" name="Dian numeron paikkamerkki 5">
            <a:extLst>
              <a:ext uri="{FF2B5EF4-FFF2-40B4-BE49-F238E27FC236}">
                <a16:creationId xmlns:a16="http://schemas.microsoft.com/office/drawing/2014/main" id="{BFAF688B-C38B-43A5-B594-702823D7F43F}"/>
              </a:ext>
            </a:extLst>
          </p:cNvPr>
          <p:cNvSpPr>
            <a:spLocks noGrp="1"/>
          </p:cNvSpPr>
          <p:nvPr>
            <p:ph type="sldNum" sz="quarter" idx="12"/>
          </p:nvPr>
        </p:nvSpPr>
        <p:spPr/>
        <p:txBody>
          <a:bodyPr/>
          <a:lstStyle/>
          <a:p>
            <a:fld id="{D5CDC59A-8C4B-3741-8921-09D2C8EE8BFB}" type="slidenum">
              <a:rPr lang="en-US" smtClean="0"/>
              <a:t>14</a:t>
            </a:fld>
            <a:endParaRPr lang="en-US"/>
          </a:p>
        </p:txBody>
      </p:sp>
      <p:sp>
        <p:nvSpPr>
          <p:cNvPr id="15" name="Tekstiruutu 14">
            <a:extLst>
              <a:ext uri="{FF2B5EF4-FFF2-40B4-BE49-F238E27FC236}">
                <a16:creationId xmlns:a16="http://schemas.microsoft.com/office/drawing/2014/main" id="{83B9CBE6-D242-416B-A8C9-1626E4B3A5E9}"/>
              </a:ext>
            </a:extLst>
          </p:cNvPr>
          <p:cNvSpPr txBox="1"/>
          <p:nvPr/>
        </p:nvSpPr>
        <p:spPr>
          <a:xfrm>
            <a:off x="690466" y="1897225"/>
            <a:ext cx="4001032" cy="1754326"/>
          </a:xfrm>
          <a:prstGeom prst="rect">
            <a:avLst/>
          </a:prstGeom>
          <a:noFill/>
        </p:spPr>
        <p:txBody>
          <a:bodyPr wrap="none" rtlCol="0">
            <a:spAutoFit/>
          </a:bodyPr>
          <a:lstStyle/>
          <a:p>
            <a:r>
              <a:rPr lang="fi-FI" b="1" dirty="0"/>
              <a:t>Johto</a:t>
            </a:r>
            <a:r>
              <a:rPr lang="fi-FI" b="1" dirty="0">
                <a:solidFill>
                  <a:schemeClr val="tx1">
                    <a:lumMod val="65000"/>
                    <a:lumOff val="35000"/>
                  </a:schemeClr>
                </a:solidFill>
              </a:rPr>
              <a:t> </a:t>
            </a:r>
            <a:r>
              <a:rPr lang="fi-FI" dirty="0">
                <a:solidFill>
                  <a:schemeClr val="tx1">
                    <a:lumMod val="65000"/>
                    <a:lumOff val="35000"/>
                  </a:schemeClr>
                </a:solidFill>
              </a:rPr>
              <a:t>puhuu muita vastaajia useammin</a:t>
            </a:r>
            <a:r>
              <a:rPr lang="fi-FI" b="1" dirty="0">
                <a:solidFill>
                  <a:schemeClr val="tx1">
                    <a:lumMod val="65000"/>
                    <a:lumOff val="35000"/>
                  </a:schemeClr>
                </a:solidFill>
              </a:rPr>
              <a:t>:</a:t>
            </a:r>
          </a:p>
          <a:p>
            <a:pPr marL="285750" indent="-285750">
              <a:buFont typeface="Arial" panose="020B0604020202020204" pitchFamily="34" charset="0"/>
              <a:buChar char="•"/>
            </a:pPr>
            <a:r>
              <a:rPr lang="fi-FI" dirty="0">
                <a:solidFill>
                  <a:schemeClr val="tx1">
                    <a:lumMod val="65000"/>
                    <a:lumOff val="35000"/>
                  </a:schemeClr>
                </a:solidFill>
              </a:rPr>
              <a:t>Asiakkaista ja </a:t>
            </a:r>
            <a:r>
              <a:rPr lang="fi-FI" dirty="0" err="1">
                <a:solidFill>
                  <a:schemeClr val="tx1">
                    <a:lumMod val="65000"/>
                    <a:lumOff val="35000"/>
                  </a:schemeClr>
                </a:solidFill>
              </a:rPr>
              <a:t>tarjoomasta</a:t>
            </a:r>
            <a:endParaRPr lang="fi-FI" dirty="0">
              <a:solidFill>
                <a:schemeClr val="tx1">
                  <a:lumMod val="65000"/>
                  <a:lumOff val="35000"/>
                </a:schemeClr>
              </a:solidFill>
            </a:endParaRPr>
          </a:p>
          <a:p>
            <a:pPr marL="285750" indent="-285750">
              <a:buFont typeface="Arial" panose="020B0604020202020204" pitchFamily="34" charset="0"/>
              <a:buChar char="•"/>
            </a:pPr>
            <a:r>
              <a:rPr lang="fi-FI" dirty="0">
                <a:solidFill>
                  <a:schemeClr val="tx1">
                    <a:lumMod val="65000"/>
                    <a:lumOff val="35000"/>
                  </a:schemeClr>
                </a:solidFill>
              </a:rPr>
              <a:t>Yhteiskunnan sähköistymisestä</a:t>
            </a:r>
          </a:p>
          <a:p>
            <a:pPr marL="285750" indent="-285750">
              <a:buFont typeface="Arial" panose="020B0604020202020204" pitchFamily="34" charset="0"/>
              <a:buChar char="•"/>
            </a:pPr>
            <a:r>
              <a:rPr lang="fi-FI" dirty="0">
                <a:solidFill>
                  <a:schemeClr val="tx1">
                    <a:lumMod val="65000"/>
                    <a:lumOff val="35000"/>
                  </a:schemeClr>
                </a:solidFill>
              </a:rPr>
              <a:t>Työmarkkina-asioista</a:t>
            </a:r>
            <a:br>
              <a:rPr lang="fi-FI" dirty="0">
                <a:solidFill>
                  <a:schemeClr val="tx1">
                    <a:lumMod val="65000"/>
                    <a:lumOff val="35000"/>
                  </a:schemeClr>
                </a:solidFill>
              </a:rPr>
            </a:br>
            <a:br>
              <a:rPr lang="fi-FI" dirty="0">
                <a:solidFill>
                  <a:schemeClr val="tx1">
                    <a:lumMod val="65000"/>
                    <a:lumOff val="35000"/>
                  </a:schemeClr>
                </a:solidFill>
              </a:rPr>
            </a:br>
            <a:endParaRPr lang="fi-FI" dirty="0">
              <a:solidFill>
                <a:schemeClr val="tx1">
                  <a:lumMod val="65000"/>
                  <a:lumOff val="35000"/>
                </a:schemeClr>
              </a:solidFill>
            </a:endParaRPr>
          </a:p>
        </p:txBody>
      </p:sp>
      <p:sp>
        <p:nvSpPr>
          <p:cNvPr id="16" name="Content Placeholder 2">
            <a:extLst>
              <a:ext uri="{FF2B5EF4-FFF2-40B4-BE49-F238E27FC236}">
                <a16:creationId xmlns:a16="http://schemas.microsoft.com/office/drawing/2014/main" id="{A5F3B92F-07E1-4B7C-A87C-C7341C788D0E}"/>
              </a:ext>
            </a:extLst>
          </p:cNvPr>
          <p:cNvSpPr txBox="1">
            <a:spLocks/>
          </p:cNvSpPr>
          <p:nvPr/>
        </p:nvSpPr>
        <p:spPr>
          <a:xfrm>
            <a:off x="6364943" y="1962021"/>
            <a:ext cx="4421797" cy="1282339"/>
          </a:xfrm>
          <a:prstGeom prst="rect">
            <a:avLst/>
          </a:prstGeom>
        </p:spPr>
        <p:txBody>
          <a:bodyPr wrap="square" lIns="0" tIns="0" rIns="0" bIns="0">
            <a:spAutoFit/>
          </a:bodyPr>
          <a:lstStyle>
            <a:lvl1pPr marL="0">
              <a:defRPr sz="2400" b="0" i="0">
                <a:solidFill>
                  <a:srgbClr val="00406F"/>
                </a:solidFill>
                <a:latin typeface="Trebuchet MS" panose="020B0603020202020204" pitchFamily="34" charset="0"/>
                <a:ea typeface="+mn-ea"/>
                <a:cs typeface="Verdana"/>
              </a:defRPr>
            </a:lvl1pPr>
            <a:lvl2pPr marL="457200">
              <a:defRPr>
                <a:solidFill>
                  <a:srgbClr val="00406F"/>
                </a:solidFill>
                <a:latin typeface="Trebuchet MS" panose="020B0603020202020204" pitchFamily="34" charset="0"/>
                <a:ea typeface="+mn-ea"/>
                <a:cs typeface="+mn-cs"/>
              </a:defRPr>
            </a:lvl2pPr>
            <a:lvl3pPr marL="914400">
              <a:defRPr>
                <a:solidFill>
                  <a:srgbClr val="00406F"/>
                </a:solidFill>
                <a:latin typeface="Trebuchet MS" panose="020B0603020202020204" pitchFamily="34" charset="0"/>
                <a:ea typeface="+mn-ea"/>
                <a:cs typeface="+mn-cs"/>
              </a:defRPr>
            </a:lvl3pPr>
            <a:lvl4pPr marL="1371600">
              <a:defRPr>
                <a:solidFill>
                  <a:srgbClr val="00406F"/>
                </a:solidFill>
                <a:latin typeface="Trebuchet MS" panose="020B0603020202020204" pitchFamily="34" charset="0"/>
                <a:ea typeface="+mn-ea"/>
                <a:cs typeface="+mn-cs"/>
              </a:defRPr>
            </a:lvl4pPr>
            <a:lvl5pPr marL="1828800">
              <a:defRPr>
                <a:solidFill>
                  <a:srgbClr val="00406F"/>
                </a:solidFill>
                <a:latin typeface="Trebuchet MS" panose="020B0603020202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i-FI" sz="1800" b="1" kern="0" dirty="0">
                <a:solidFill>
                  <a:schemeClr val="tx1"/>
                </a:solidFill>
                <a:latin typeface="+mn-lt"/>
              </a:rPr>
              <a:t>Muut </a:t>
            </a:r>
            <a:r>
              <a:rPr lang="fi-FI" sz="1800" kern="0" dirty="0">
                <a:solidFill>
                  <a:schemeClr val="tx1"/>
                </a:solidFill>
                <a:latin typeface="+mn-lt"/>
              </a:rPr>
              <a:t>vastaajat mainitsevat johtoa useammin:</a:t>
            </a:r>
          </a:p>
          <a:p>
            <a:pPr marL="228611" indent="-228611">
              <a:buFont typeface="Arial" panose="020B0604020202020204" pitchFamily="34" charset="0"/>
              <a:buChar char="•"/>
            </a:pPr>
            <a:r>
              <a:rPr lang="fi-FI" sz="1800" kern="0" dirty="0">
                <a:solidFill>
                  <a:schemeClr val="tx1"/>
                </a:solidFill>
                <a:latin typeface="+mn-lt"/>
              </a:rPr>
              <a:t>Fossiilisten polttoaineiden lopun</a:t>
            </a:r>
          </a:p>
          <a:p>
            <a:pPr marL="228611" indent="-228611">
              <a:buFont typeface="Arial" panose="020B0604020202020204" pitchFamily="34" charset="0"/>
              <a:buChar char="•"/>
            </a:pPr>
            <a:r>
              <a:rPr lang="fi-FI" sz="1800" kern="0" dirty="0">
                <a:solidFill>
                  <a:schemeClr val="tx1"/>
                </a:solidFill>
                <a:latin typeface="+mn-lt"/>
              </a:rPr>
              <a:t>Henkilöstömäärän</a:t>
            </a:r>
          </a:p>
          <a:p>
            <a:pPr marL="228611" indent="-228611">
              <a:buFont typeface="Arial" panose="020B0604020202020204" pitchFamily="34" charset="0"/>
              <a:buChar char="•"/>
            </a:pPr>
            <a:endParaRPr lang="fi-FI" sz="1333" kern="0" dirty="0"/>
          </a:p>
          <a:p>
            <a:endParaRPr lang="fi-FI" sz="1600" b="1" kern="0" dirty="0"/>
          </a:p>
        </p:txBody>
      </p:sp>
      <p:sp>
        <p:nvSpPr>
          <p:cNvPr id="18" name="Content Placeholder 2">
            <a:extLst>
              <a:ext uri="{FF2B5EF4-FFF2-40B4-BE49-F238E27FC236}">
                <a16:creationId xmlns:a16="http://schemas.microsoft.com/office/drawing/2014/main" id="{B18CCD9D-82E2-42B3-95C0-9DCC439ADC58}"/>
              </a:ext>
            </a:extLst>
          </p:cNvPr>
          <p:cNvSpPr txBox="1">
            <a:spLocks/>
          </p:cNvSpPr>
          <p:nvPr/>
        </p:nvSpPr>
        <p:spPr>
          <a:xfrm>
            <a:off x="690466" y="3778654"/>
            <a:ext cx="4299448" cy="1077218"/>
          </a:xfrm>
          <a:prstGeom prst="rect">
            <a:avLst/>
          </a:prstGeom>
        </p:spPr>
        <p:txBody>
          <a:bodyPr wrap="square" lIns="0" tIns="0" rIns="0" bIns="0">
            <a:spAutoFit/>
          </a:bodyPr>
          <a:lstStyle>
            <a:lvl1pPr marL="0">
              <a:defRPr sz="2400" b="0" i="0">
                <a:solidFill>
                  <a:srgbClr val="00406F"/>
                </a:solidFill>
                <a:latin typeface="Trebuchet MS" panose="020B0603020202020204" pitchFamily="34" charset="0"/>
                <a:ea typeface="+mn-ea"/>
                <a:cs typeface="Verdana"/>
              </a:defRPr>
            </a:lvl1pPr>
            <a:lvl2pPr marL="457200">
              <a:defRPr>
                <a:solidFill>
                  <a:srgbClr val="00406F"/>
                </a:solidFill>
                <a:latin typeface="Trebuchet MS" panose="020B0603020202020204" pitchFamily="34" charset="0"/>
                <a:ea typeface="+mn-ea"/>
                <a:cs typeface="+mn-cs"/>
              </a:defRPr>
            </a:lvl2pPr>
            <a:lvl3pPr marL="914400">
              <a:defRPr>
                <a:solidFill>
                  <a:srgbClr val="00406F"/>
                </a:solidFill>
                <a:latin typeface="Trebuchet MS" panose="020B0603020202020204" pitchFamily="34" charset="0"/>
                <a:ea typeface="+mn-ea"/>
                <a:cs typeface="+mn-cs"/>
              </a:defRPr>
            </a:lvl3pPr>
            <a:lvl4pPr marL="1371600">
              <a:defRPr>
                <a:solidFill>
                  <a:srgbClr val="00406F"/>
                </a:solidFill>
                <a:latin typeface="Trebuchet MS" panose="020B0603020202020204" pitchFamily="34" charset="0"/>
                <a:ea typeface="+mn-ea"/>
                <a:cs typeface="+mn-cs"/>
              </a:defRPr>
            </a:lvl4pPr>
            <a:lvl5pPr marL="1828800">
              <a:defRPr>
                <a:solidFill>
                  <a:srgbClr val="00406F"/>
                </a:solidFill>
                <a:latin typeface="Trebuchet MS" panose="020B0603020202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i-FI" sz="1800" b="1" kern="0" dirty="0">
                <a:solidFill>
                  <a:schemeClr val="tx1"/>
                </a:solidFill>
                <a:latin typeface="+mn-lt"/>
              </a:rPr>
              <a:t>Johdolle </a:t>
            </a:r>
            <a:r>
              <a:rPr lang="fi-FI" sz="1800" kern="0" dirty="0">
                <a:solidFill>
                  <a:schemeClr val="tx1"/>
                </a:solidFill>
                <a:latin typeface="+mn-lt"/>
              </a:rPr>
              <a:t>muita vastaajia tärkeämpiä teemoja:</a:t>
            </a:r>
          </a:p>
          <a:p>
            <a:pPr marL="228611" indent="-228611">
              <a:buFont typeface="Arial" panose="020B0604020202020204" pitchFamily="34" charset="0"/>
              <a:buChar char="•"/>
            </a:pPr>
            <a:r>
              <a:rPr lang="fi-FI" sz="1800" kern="0" dirty="0">
                <a:solidFill>
                  <a:schemeClr val="tx1"/>
                </a:solidFill>
                <a:latin typeface="+mn-lt"/>
              </a:rPr>
              <a:t>Jakelu</a:t>
            </a:r>
          </a:p>
          <a:p>
            <a:pPr marL="228611" indent="-228611">
              <a:buFont typeface="Arial" panose="020B0604020202020204" pitchFamily="34" charset="0"/>
              <a:buChar char="•"/>
            </a:pPr>
            <a:r>
              <a:rPr lang="fi-FI" sz="1800" kern="0" dirty="0">
                <a:solidFill>
                  <a:schemeClr val="tx1"/>
                </a:solidFill>
                <a:latin typeface="+mn-lt"/>
              </a:rPr>
              <a:t>Regulaatio</a:t>
            </a:r>
          </a:p>
          <a:p>
            <a:endParaRPr lang="fi-FI" sz="1600" b="1" kern="0" dirty="0"/>
          </a:p>
        </p:txBody>
      </p:sp>
      <p:sp>
        <p:nvSpPr>
          <p:cNvPr id="20" name="Content Placeholder 2">
            <a:extLst>
              <a:ext uri="{FF2B5EF4-FFF2-40B4-BE49-F238E27FC236}">
                <a16:creationId xmlns:a16="http://schemas.microsoft.com/office/drawing/2014/main" id="{1A4F1651-B1C7-45C1-AE7A-DE3FBDDD5032}"/>
              </a:ext>
            </a:extLst>
          </p:cNvPr>
          <p:cNvSpPr txBox="1">
            <a:spLocks/>
          </p:cNvSpPr>
          <p:nvPr/>
        </p:nvSpPr>
        <p:spPr>
          <a:xfrm>
            <a:off x="6251402" y="3716449"/>
            <a:ext cx="4421797" cy="1559338"/>
          </a:xfrm>
          <a:prstGeom prst="rect">
            <a:avLst/>
          </a:prstGeom>
        </p:spPr>
        <p:txBody>
          <a:bodyPr wrap="square" lIns="0" tIns="0" rIns="0" bIns="0">
            <a:spAutoFit/>
          </a:bodyPr>
          <a:lstStyle>
            <a:lvl1pPr marL="0">
              <a:defRPr sz="2400" b="0" i="0">
                <a:solidFill>
                  <a:srgbClr val="00406F"/>
                </a:solidFill>
                <a:latin typeface="Trebuchet MS" panose="020B0603020202020204" pitchFamily="34" charset="0"/>
                <a:ea typeface="+mn-ea"/>
                <a:cs typeface="Verdana"/>
              </a:defRPr>
            </a:lvl1pPr>
            <a:lvl2pPr marL="457200">
              <a:defRPr>
                <a:solidFill>
                  <a:srgbClr val="00406F"/>
                </a:solidFill>
                <a:latin typeface="Trebuchet MS" panose="020B0603020202020204" pitchFamily="34" charset="0"/>
                <a:ea typeface="+mn-ea"/>
                <a:cs typeface="+mn-cs"/>
              </a:defRPr>
            </a:lvl2pPr>
            <a:lvl3pPr marL="914400">
              <a:defRPr>
                <a:solidFill>
                  <a:srgbClr val="00406F"/>
                </a:solidFill>
                <a:latin typeface="Trebuchet MS" panose="020B0603020202020204" pitchFamily="34" charset="0"/>
                <a:ea typeface="+mn-ea"/>
                <a:cs typeface="+mn-cs"/>
              </a:defRPr>
            </a:lvl3pPr>
            <a:lvl4pPr marL="1371600">
              <a:defRPr>
                <a:solidFill>
                  <a:srgbClr val="00406F"/>
                </a:solidFill>
                <a:latin typeface="Trebuchet MS" panose="020B0603020202020204" pitchFamily="34" charset="0"/>
                <a:ea typeface="+mn-ea"/>
                <a:cs typeface="+mn-cs"/>
              </a:defRPr>
            </a:lvl4pPr>
            <a:lvl5pPr marL="1828800">
              <a:defRPr>
                <a:solidFill>
                  <a:srgbClr val="00406F"/>
                </a:solidFill>
                <a:latin typeface="Trebuchet MS" panose="020B0603020202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i-FI" sz="1800" b="1" kern="0" dirty="0">
                <a:solidFill>
                  <a:schemeClr val="tx1"/>
                </a:solidFill>
                <a:latin typeface="+mn-lt"/>
              </a:rPr>
              <a:t>Muille vastaajille </a:t>
            </a:r>
            <a:r>
              <a:rPr lang="fi-FI" sz="1800" kern="0" dirty="0">
                <a:solidFill>
                  <a:schemeClr val="tx1"/>
                </a:solidFill>
                <a:latin typeface="+mn-lt"/>
              </a:rPr>
              <a:t>johtoa tärkeämpiä teemoja:</a:t>
            </a:r>
          </a:p>
          <a:p>
            <a:pPr marL="228611" indent="-228611">
              <a:buFont typeface="Arial" panose="020B0604020202020204" pitchFamily="34" charset="0"/>
              <a:buChar char="•"/>
            </a:pPr>
            <a:r>
              <a:rPr lang="fi-FI" sz="1800" kern="0" dirty="0">
                <a:solidFill>
                  <a:schemeClr val="tx1"/>
                </a:solidFill>
                <a:latin typeface="+mn-lt"/>
              </a:rPr>
              <a:t>Henkilöstömäärä</a:t>
            </a:r>
          </a:p>
          <a:p>
            <a:pPr marL="228611" indent="-228611">
              <a:buFont typeface="Arial" panose="020B0604020202020204" pitchFamily="34" charset="0"/>
              <a:buChar char="•"/>
            </a:pPr>
            <a:r>
              <a:rPr lang="fi-FI" sz="1800" kern="0" dirty="0">
                <a:solidFill>
                  <a:schemeClr val="tx1"/>
                </a:solidFill>
                <a:latin typeface="+mn-lt"/>
              </a:rPr>
              <a:t>Osaaminen</a:t>
            </a:r>
          </a:p>
          <a:p>
            <a:pPr marL="228611" indent="-228611">
              <a:buFont typeface="Arial" panose="020B0604020202020204" pitchFamily="34" charset="0"/>
              <a:buChar char="•"/>
            </a:pPr>
            <a:r>
              <a:rPr lang="fi-FI" sz="1800" kern="0" dirty="0">
                <a:solidFill>
                  <a:schemeClr val="tx1"/>
                </a:solidFill>
                <a:latin typeface="+mn-lt"/>
              </a:rPr>
              <a:t>Uudet energiantuotantomuodot</a:t>
            </a:r>
          </a:p>
          <a:p>
            <a:pPr marL="228611" indent="-228611">
              <a:buFont typeface="Arial" panose="020B0604020202020204" pitchFamily="34" charset="0"/>
              <a:buChar char="•"/>
            </a:pPr>
            <a:endParaRPr lang="fi-FI" sz="1333" kern="0" dirty="0"/>
          </a:p>
          <a:p>
            <a:endParaRPr lang="fi-FI" sz="1600" b="1" kern="0" dirty="0"/>
          </a:p>
        </p:txBody>
      </p:sp>
      <p:sp>
        <p:nvSpPr>
          <p:cNvPr id="21" name="TextBox 7">
            <a:extLst>
              <a:ext uri="{FF2B5EF4-FFF2-40B4-BE49-F238E27FC236}">
                <a16:creationId xmlns:a16="http://schemas.microsoft.com/office/drawing/2014/main" id="{6ABC6C07-94F1-495C-AE5B-6126342311E5}"/>
              </a:ext>
            </a:extLst>
          </p:cNvPr>
          <p:cNvSpPr txBox="1"/>
          <p:nvPr/>
        </p:nvSpPr>
        <p:spPr>
          <a:xfrm>
            <a:off x="521478" y="5187256"/>
            <a:ext cx="6299200" cy="830997"/>
          </a:xfrm>
          <a:prstGeom prst="rect">
            <a:avLst/>
          </a:prstGeom>
          <a:noFill/>
        </p:spPr>
        <p:txBody>
          <a:bodyPr wrap="square" rtlCol="0">
            <a:spAutoFit/>
          </a:bodyPr>
          <a:lstStyle/>
          <a:p>
            <a:pPr marL="190510" indent="-190510">
              <a:buFont typeface="Arial" panose="020B0604020202020204" pitchFamily="34" charset="0"/>
              <a:buChar char="•"/>
            </a:pPr>
            <a:r>
              <a:rPr lang="fi-FI" sz="1200" dirty="0"/>
              <a:t>Muissa teemoissa määrät ja tärkeydet ovat ryhmissä hyvin lähellä toisiaan</a:t>
            </a:r>
          </a:p>
          <a:p>
            <a:pPr marL="190510" indent="-190510">
              <a:buFont typeface="Arial" panose="020B0604020202020204" pitchFamily="34" charset="0"/>
              <a:buChar char="•"/>
            </a:pPr>
            <a:r>
              <a:rPr lang="fi-FI" sz="1200" dirty="0"/>
              <a:t>Osa </a:t>
            </a:r>
            <a:r>
              <a:rPr lang="en-FI" sz="1200" dirty="0" err="1"/>
              <a:t>eroista</a:t>
            </a:r>
            <a:r>
              <a:rPr lang="en-FI" sz="1200" dirty="0"/>
              <a:t> </a:t>
            </a:r>
            <a:r>
              <a:rPr lang="fi-FI" sz="1200" dirty="0"/>
              <a:t>on loogisia, henkilöstölle on merkityksellistä henkilöstömäärään ja osaamiseen liittyvät asiat, johdolle taas asiakkaat ja työmarkkina-asiat</a:t>
            </a:r>
          </a:p>
          <a:p>
            <a:pPr marL="190510" indent="-190510">
              <a:buFont typeface="Arial" panose="020B0604020202020204" pitchFamily="34" charset="0"/>
              <a:buChar char="•"/>
            </a:pPr>
            <a:r>
              <a:rPr lang="fi-FI" sz="1200" dirty="0"/>
              <a:t>Ovatko muut vastaajat kuitenkin tuotannon muutoksessa johtoa paremmin ajan tasalla?</a:t>
            </a:r>
          </a:p>
        </p:txBody>
      </p:sp>
    </p:spTree>
    <p:extLst>
      <p:ext uri="{BB962C8B-B14F-4D97-AF65-F5344CB8AC3E}">
        <p14:creationId xmlns:p14="http://schemas.microsoft.com/office/powerpoint/2010/main" val="366660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D0886B-CF46-4CDC-A770-3B74A31C4231}"/>
              </a:ext>
            </a:extLst>
          </p:cNvPr>
          <p:cNvSpPr>
            <a:spLocks noGrp="1"/>
          </p:cNvSpPr>
          <p:nvPr>
            <p:ph type="ctrTitle"/>
          </p:nvPr>
        </p:nvSpPr>
        <p:spPr/>
        <p:txBody>
          <a:bodyPr/>
          <a:lstStyle/>
          <a:p>
            <a:r>
              <a:rPr lang="fi-FI" dirty="0"/>
              <a:t>Suurimpien luokkien sisältö vastauksissa</a:t>
            </a:r>
          </a:p>
        </p:txBody>
      </p:sp>
    </p:spTree>
    <p:extLst>
      <p:ext uri="{BB962C8B-B14F-4D97-AF65-F5344CB8AC3E}">
        <p14:creationId xmlns:p14="http://schemas.microsoft.com/office/powerpoint/2010/main" val="246042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506CBC-CC06-457E-A36C-E9BD2BCF8CE4}"/>
              </a:ext>
            </a:extLst>
          </p:cNvPr>
          <p:cNvSpPr>
            <a:spLocks noGrp="1"/>
          </p:cNvSpPr>
          <p:nvPr>
            <p:ph type="title"/>
          </p:nvPr>
        </p:nvSpPr>
        <p:spPr/>
        <p:txBody>
          <a:bodyPr/>
          <a:lstStyle/>
          <a:p>
            <a:r>
              <a:rPr lang="fi-FI" dirty="0"/>
              <a:t>Osaaminen</a:t>
            </a:r>
          </a:p>
        </p:txBody>
      </p:sp>
      <p:sp>
        <p:nvSpPr>
          <p:cNvPr id="7" name="Content Placeholder 2">
            <a:extLst>
              <a:ext uri="{FF2B5EF4-FFF2-40B4-BE49-F238E27FC236}">
                <a16:creationId xmlns:a16="http://schemas.microsoft.com/office/drawing/2014/main" id="{2224E2C9-5398-4716-AB08-E5DE8BDECA96}"/>
              </a:ext>
            </a:extLst>
          </p:cNvPr>
          <p:cNvSpPr>
            <a:spLocks noGrp="1"/>
          </p:cNvSpPr>
          <p:nvPr>
            <p:ph idx="1"/>
          </p:nvPr>
        </p:nvSpPr>
        <p:spPr>
          <a:xfrm>
            <a:off x="614081" y="1542661"/>
            <a:ext cx="9478683" cy="4634302"/>
          </a:xfrm>
        </p:spPr>
        <p:txBody>
          <a:bodyPr>
            <a:normAutofit fontScale="92500"/>
          </a:bodyPr>
          <a:lstStyle/>
          <a:p>
            <a:pPr marL="228611" indent="-228611"/>
            <a:r>
              <a:rPr lang="fi-FI" sz="2200" b="1" dirty="0"/>
              <a:t>Uudenlaiset osaamiset</a:t>
            </a:r>
          </a:p>
          <a:p>
            <a:pPr marL="228611" indent="-228611"/>
            <a:r>
              <a:rPr lang="fi-FI" sz="2200" b="1" dirty="0"/>
              <a:t>Monipuolisemmat osaamiset</a:t>
            </a:r>
          </a:p>
          <a:p>
            <a:pPr marL="228611" indent="-228611"/>
            <a:r>
              <a:rPr lang="fi-FI" sz="2200" b="1" dirty="0"/>
              <a:t>Työssä olevien osaamisen kehittäminen</a:t>
            </a:r>
            <a:br>
              <a:rPr lang="fi-FI" sz="1867" b="1" dirty="0"/>
            </a:br>
            <a:endParaRPr lang="fi-FI" sz="1867" b="1" dirty="0"/>
          </a:p>
          <a:p>
            <a:pPr marL="0" indent="0">
              <a:buNone/>
            </a:pPr>
            <a:r>
              <a:rPr lang="fi-FI" sz="1333" i="1" dirty="0"/>
              <a:t>”IT, digi, some ja humaanipuoli korostuu, perinteinen tekninen työ vähenee.  Työpaikat ovat vain korkeakoulutetuille, suorittava työ ulkoistetaan.”</a:t>
            </a:r>
          </a:p>
          <a:p>
            <a:pPr marL="0" indent="0">
              <a:buNone/>
            </a:pPr>
            <a:r>
              <a:rPr lang="fi-FI" sz="1333" i="1" dirty="0"/>
              <a:t>”Tarvitaan osaamista uusista energia ratkaisuista ja niiden verkkovaikutteista.”</a:t>
            </a:r>
          </a:p>
          <a:p>
            <a:pPr marL="0" indent="0">
              <a:buNone/>
            </a:pPr>
            <a:r>
              <a:rPr lang="fi-FI" sz="1333" i="1" dirty="0"/>
              <a:t>”Yliopistot eivät pysy mukana koulutustarpeissa. Muutos on niin nopea, että perinteinen yliopistokoulutus jää jälkeen. Perinteinen polttotekniikan opetus ja laitos vanhentuu jo ennen professoreiden eläköitymistä. Vastuu osaajien uudelleen kouluttamisesta jää osin yrityksille.”</a:t>
            </a:r>
          </a:p>
          <a:p>
            <a:pPr marL="0" indent="0">
              <a:buNone/>
            </a:pPr>
            <a:r>
              <a:rPr lang="fi-FI" sz="1333" i="1" dirty="0"/>
              <a:t>”Osaamisen kehittämisen merkitys organisaatioissa korostuu kun työvoimaa/osaajia on tarjolla vähän. Organisaatioiden tulee panostaa henkilöstöön sitouttamisnäkökulmasta yhä kokonaisvaltaisemmin.”</a:t>
            </a:r>
          </a:p>
          <a:p>
            <a:pPr marL="0" indent="0">
              <a:buNone/>
            </a:pPr>
            <a:r>
              <a:rPr lang="fi-FI" sz="1333" i="1" dirty="0"/>
              <a:t>”Tekniikan valtava kehitys voi vähentää työntekijöitä konttorissa sekä linja puolella. Mutta myöskin uusi tekniikka tuo uusia asiantuntijoita.”</a:t>
            </a:r>
          </a:p>
          <a:p>
            <a:pPr marL="0" indent="0">
              <a:buNone/>
            </a:pPr>
            <a:r>
              <a:rPr lang="fi-FI" sz="1333" i="1" dirty="0"/>
              <a:t>”Energia-ala tarvitsee softasuunnittelijoita, </a:t>
            </a:r>
            <a:r>
              <a:rPr lang="fi-FI" sz="1333" i="1" dirty="0" err="1"/>
              <a:t>koodareita</a:t>
            </a:r>
            <a:r>
              <a:rPr lang="fi-FI" sz="1333" i="1" dirty="0"/>
              <a:t>. Muuta henkilöstöä on koulutettava ymmärtämään nykyistä laajemmin ja paremmin digitaalisia ratkaisuja, palveluita, työkaluja, järjestelmiä. Digitaalisen automaation kasvaessa perinteisen henkilöstön tarve vähenee.”</a:t>
            </a:r>
          </a:p>
          <a:p>
            <a:pPr marL="0" indent="0">
              <a:buNone/>
            </a:pPr>
            <a:r>
              <a:rPr lang="fi-FI" sz="1333" i="1" dirty="0"/>
              <a:t>”Vaatimustaso työntekijöiden osaamiselle kasvaa samalla kun vanhat suuret väestönosat eläköityvät- tiedonhallinnan digitalisoituminen- Asiantuntijoista kaivataan enemmän monialaisia osaajia”</a:t>
            </a:r>
          </a:p>
          <a:p>
            <a:pPr marL="0" indent="0">
              <a:buNone/>
            </a:pPr>
            <a:r>
              <a:rPr lang="fi-FI" sz="1333" i="1" dirty="0"/>
              <a:t>”Jatkuva osaamisen kehittäminen tulee olemaan tarpeellista, koska muutosvauhti tulee olemaan jatkuvasti entistä kovempi ja tulee uusia tarpeita, jotka vaativat uudelleenkoulutusta.”</a:t>
            </a:r>
          </a:p>
          <a:p>
            <a:pPr marL="228611" indent="-228611"/>
            <a:endParaRPr lang="fi-FI" sz="1200" i="1" dirty="0"/>
          </a:p>
        </p:txBody>
      </p:sp>
      <p:sp>
        <p:nvSpPr>
          <p:cNvPr id="4" name="Päivämäärän paikkamerkki 3">
            <a:extLst>
              <a:ext uri="{FF2B5EF4-FFF2-40B4-BE49-F238E27FC236}">
                <a16:creationId xmlns:a16="http://schemas.microsoft.com/office/drawing/2014/main" id="{56CBDAA1-BB64-44A7-9664-1C777AAE75C4}"/>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8858ED89-E76C-4D4E-A219-92002169B38F}"/>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FAC99FED-4F69-4BFD-A354-69F94C4C46F1}"/>
              </a:ext>
            </a:extLst>
          </p:cNvPr>
          <p:cNvSpPr>
            <a:spLocks noGrp="1"/>
          </p:cNvSpPr>
          <p:nvPr>
            <p:ph type="sldNum" sz="quarter" idx="12"/>
          </p:nvPr>
        </p:nvSpPr>
        <p:spPr/>
        <p:txBody>
          <a:bodyPr/>
          <a:lstStyle/>
          <a:p>
            <a:fld id="{D5CDC59A-8C4B-3741-8921-09D2C8EE8BFB}" type="slidenum">
              <a:rPr lang="en-US" smtClean="0"/>
              <a:t>16</a:t>
            </a:fld>
            <a:endParaRPr lang="en-US"/>
          </a:p>
        </p:txBody>
      </p:sp>
    </p:spTree>
    <p:extLst>
      <p:ext uri="{BB962C8B-B14F-4D97-AF65-F5344CB8AC3E}">
        <p14:creationId xmlns:p14="http://schemas.microsoft.com/office/powerpoint/2010/main" val="185679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89FE60-D296-4C52-AB25-FC5175F4BD5D}"/>
              </a:ext>
            </a:extLst>
          </p:cNvPr>
          <p:cNvSpPr>
            <a:spLocks noGrp="1"/>
          </p:cNvSpPr>
          <p:nvPr>
            <p:ph type="title"/>
          </p:nvPr>
        </p:nvSpPr>
        <p:spPr/>
        <p:txBody>
          <a:bodyPr/>
          <a:lstStyle/>
          <a:p>
            <a:r>
              <a:rPr lang="fi-FI" dirty="0"/>
              <a:t>Digitalisaatio ja automaatio</a:t>
            </a:r>
          </a:p>
        </p:txBody>
      </p:sp>
      <p:sp>
        <p:nvSpPr>
          <p:cNvPr id="7" name="Content Placeholder 2">
            <a:extLst>
              <a:ext uri="{FF2B5EF4-FFF2-40B4-BE49-F238E27FC236}">
                <a16:creationId xmlns:a16="http://schemas.microsoft.com/office/drawing/2014/main" id="{22C1AEB6-768F-4E65-B0CC-41F79F53EEF4}"/>
              </a:ext>
            </a:extLst>
          </p:cNvPr>
          <p:cNvSpPr>
            <a:spLocks noGrp="1"/>
          </p:cNvSpPr>
          <p:nvPr>
            <p:ph idx="1"/>
          </p:nvPr>
        </p:nvSpPr>
        <p:spPr/>
        <p:txBody>
          <a:bodyPr>
            <a:normAutofit fontScale="92500" lnSpcReduction="20000"/>
          </a:bodyPr>
          <a:lstStyle/>
          <a:p>
            <a:pPr marL="228611" indent="-228611"/>
            <a:r>
              <a:rPr lang="fi-FI" sz="2200" b="1" dirty="0"/>
              <a:t>Digitalisaatio on ollut aikaisemmissakin skenaarioissa läsnä, mutta sen vauhdin nähdään olevan kiihtymässä</a:t>
            </a:r>
          </a:p>
          <a:p>
            <a:pPr marL="228611" indent="-228611"/>
            <a:r>
              <a:rPr lang="fi-FI" sz="2200" b="1" dirty="0"/>
              <a:t>Uusina asioina erityisesti tekoäly ja robotiikan eri variaatiot</a:t>
            </a:r>
          </a:p>
          <a:p>
            <a:pPr marL="228611" indent="-228611"/>
            <a:r>
              <a:rPr lang="fi-FI" sz="2200" b="1" dirty="0"/>
              <a:t>Kiinteä suhde uusiin energiajärjestelmiin</a:t>
            </a:r>
          </a:p>
          <a:p>
            <a:pPr marL="228611" indent="-228611"/>
            <a:endParaRPr lang="fi-FI" sz="1867" dirty="0"/>
          </a:p>
          <a:p>
            <a:pPr marL="0" indent="0">
              <a:buNone/>
            </a:pPr>
            <a:r>
              <a:rPr lang="fi-FI" sz="1333" i="1" dirty="0"/>
              <a:t>”Verkot ovat yhä kärjistetysti sanottuna yhtä "tyhmiä" kuin 20v sitten. Äly ja automaatio on hiipinyt niihin aika hitaasti. Tekniikka on </a:t>
            </a:r>
            <a:r>
              <a:rPr lang="fi-FI" sz="1333" i="1" dirty="0" err="1"/>
              <a:t>aka</a:t>
            </a:r>
            <a:r>
              <a:rPr lang="fi-FI" sz="1333" i="1" dirty="0"/>
              <a:t> valmista siihen, että ne voisivat toimia hyvin autonomisesti ja tuotantoon mukautuen.”</a:t>
            </a:r>
          </a:p>
          <a:p>
            <a:pPr marL="0" indent="0">
              <a:buNone/>
            </a:pPr>
            <a:r>
              <a:rPr lang="fi-FI" sz="1333" i="1" dirty="0"/>
              <a:t>”Tieto- ja tietoliikennetekniikan kehittyminen mahdollistaa monimutkaisten palvelujen kehityksen ja käyttöönoton. Tämä kiihdyttää entisestään sähköjärjestelmän hajasijoittamista.”</a:t>
            </a:r>
          </a:p>
          <a:p>
            <a:pPr marL="0" indent="0">
              <a:buNone/>
            </a:pPr>
            <a:r>
              <a:rPr lang="fi-FI" sz="1333" i="1" dirty="0"/>
              <a:t>”Älykkäät anturit ja </a:t>
            </a:r>
            <a:r>
              <a:rPr lang="fi-FI" sz="1333" i="1" dirty="0" err="1"/>
              <a:t>ns</a:t>
            </a:r>
            <a:r>
              <a:rPr lang="fi-FI" sz="1333" i="1" dirty="0"/>
              <a:t> älypölyn lisääntyvä käyttö, dataa saadaan kerättyä aivan toisella tavalla kuin nyt”</a:t>
            </a:r>
          </a:p>
          <a:p>
            <a:pPr marL="0" indent="0">
              <a:buNone/>
            </a:pPr>
            <a:r>
              <a:rPr lang="fi-FI" sz="1333" i="1" dirty="0"/>
              <a:t>”Älyverkkojen tulo”</a:t>
            </a:r>
          </a:p>
          <a:p>
            <a:pPr marL="0" indent="0">
              <a:buNone/>
            </a:pPr>
            <a:r>
              <a:rPr lang="fi-FI" sz="1333" i="1" dirty="0"/>
              <a:t>”Vähemmän työvoimaa saatavilla, joten pitää hyödyntää tekoälyä ja koneoppimista nykyistä enemmän.”</a:t>
            </a:r>
          </a:p>
          <a:p>
            <a:pPr marL="0" indent="0">
              <a:buNone/>
            </a:pPr>
            <a:r>
              <a:rPr lang="fi-FI" sz="1333" i="1" dirty="0"/>
              <a:t>”Myyntiyhtiöiden toiminnot </a:t>
            </a:r>
            <a:r>
              <a:rPr lang="fi-FI" sz="1333" i="1" dirty="0" err="1"/>
              <a:t>muutttuvat</a:t>
            </a:r>
            <a:r>
              <a:rPr lang="fi-FI" sz="1333" i="1" dirty="0"/>
              <a:t> yhä enemmän robotisoituviksi.  Tuote on niin bulkkituote, ettei siihen voida kovin paljoa älykästä  myyntityötä käyttää jatkossa - katteet ja marginaalit tippuvat entisestäänkin alemmalle tasolle.  Tietotekninen osaaminen on ainoa, jolla pienikin yhtiö voi pärjätä”</a:t>
            </a:r>
          </a:p>
          <a:p>
            <a:pPr marL="0" indent="0">
              <a:buNone/>
            </a:pPr>
            <a:r>
              <a:rPr lang="fi-FI" sz="1333" i="1" dirty="0"/>
              <a:t>”Sähköverkkoon tulee älyä ja elektroniikkaa: Asentajien pitää paitsi osata tehdä käsillä ja viihtyä ulkona myös osata hallita verkon automaatiota sekä teknisiä apuvälineitä (</a:t>
            </a:r>
            <a:r>
              <a:rPr lang="fi-FI" sz="1333" i="1" dirty="0" err="1"/>
              <a:t>Dronet</a:t>
            </a:r>
            <a:r>
              <a:rPr lang="fi-FI" sz="1333" i="1" dirty="0"/>
              <a:t>, lisätty todellisuus).”</a:t>
            </a:r>
          </a:p>
          <a:p>
            <a:pPr marL="0" indent="0">
              <a:buNone/>
            </a:pPr>
            <a:r>
              <a:rPr lang="fi-FI" sz="1333" i="1" dirty="0"/>
              <a:t>”Automaation ja robotiikan avulla voidaan korvata fyysisesti raskasta tai tylsistyttävää toistotyötä. Tämä </a:t>
            </a:r>
            <a:r>
              <a:rPr lang="fi-FI" sz="1333" i="1" dirty="0" err="1"/>
              <a:t>esuuntaa</a:t>
            </a:r>
            <a:r>
              <a:rPr lang="fi-FI" sz="1333" i="1" dirty="0"/>
              <a:t> resurssitarpeet tehokkaammin uusille alueille kuten digitalisaatioon ja auttaa  hyödyntämään vähenevän,  työikäisen väestön tehokkaammin”</a:t>
            </a:r>
          </a:p>
        </p:txBody>
      </p:sp>
      <p:sp>
        <p:nvSpPr>
          <p:cNvPr id="4" name="Päivämäärän paikkamerkki 3">
            <a:extLst>
              <a:ext uri="{FF2B5EF4-FFF2-40B4-BE49-F238E27FC236}">
                <a16:creationId xmlns:a16="http://schemas.microsoft.com/office/drawing/2014/main" id="{17723A7C-6AA4-44E4-801F-B0E471D3A5EC}"/>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6CAF937E-8432-46DB-865C-F91372E37326}"/>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E8E1AE59-A707-441D-B885-6D56D0A18FF9}"/>
              </a:ext>
            </a:extLst>
          </p:cNvPr>
          <p:cNvSpPr>
            <a:spLocks noGrp="1"/>
          </p:cNvSpPr>
          <p:nvPr>
            <p:ph type="sldNum" sz="quarter" idx="12"/>
          </p:nvPr>
        </p:nvSpPr>
        <p:spPr/>
        <p:txBody>
          <a:bodyPr/>
          <a:lstStyle/>
          <a:p>
            <a:fld id="{D5CDC59A-8C4B-3741-8921-09D2C8EE8BFB}" type="slidenum">
              <a:rPr lang="en-US" smtClean="0"/>
              <a:t>17</a:t>
            </a:fld>
            <a:endParaRPr lang="en-US"/>
          </a:p>
        </p:txBody>
      </p:sp>
    </p:spTree>
    <p:extLst>
      <p:ext uri="{BB962C8B-B14F-4D97-AF65-F5344CB8AC3E}">
        <p14:creationId xmlns:p14="http://schemas.microsoft.com/office/powerpoint/2010/main" val="296239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269E5B-B048-4925-9DC4-30DE5A551233}"/>
              </a:ext>
            </a:extLst>
          </p:cNvPr>
          <p:cNvSpPr>
            <a:spLocks noGrp="1"/>
          </p:cNvSpPr>
          <p:nvPr>
            <p:ph type="title"/>
          </p:nvPr>
        </p:nvSpPr>
        <p:spPr/>
        <p:txBody>
          <a:bodyPr/>
          <a:lstStyle/>
          <a:p>
            <a:r>
              <a:rPr lang="fi-FI" dirty="0"/>
              <a:t>Rekrytointi ja vetovoima</a:t>
            </a:r>
          </a:p>
        </p:txBody>
      </p:sp>
      <p:sp>
        <p:nvSpPr>
          <p:cNvPr id="7" name="Content Placeholder 2">
            <a:extLst>
              <a:ext uri="{FF2B5EF4-FFF2-40B4-BE49-F238E27FC236}">
                <a16:creationId xmlns:a16="http://schemas.microsoft.com/office/drawing/2014/main" id="{5C2C1745-63A7-4775-AF6A-8D4F74C8231F}"/>
              </a:ext>
            </a:extLst>
          </p:cNvPr>
          <p:cNvSpPr>
            <a:spLocks noGrp="1"/>
          </p:cNvSpPr>
          <p:nvPr>
            <p:ph idx="1"/>
          </p:nvPr>
        </p:nvSpPr>
        <p:spPr/>
        <p:txBody>
          <a:bodyPr>
            <a:normAutofit fontScale="70000" lnSpcReduction="20000"/>
          </a:bodyPr>
          <a:lstStyle/>
          <a:p>
            <a:pPr marL="228611" indent="-228611"/>
            <a:r>
              <a:rPr lang="fi-FI" sz="2900" b="1" dirty="0"/>
              <a:t>Energia-alan murros nähdään asiana joka voisi myös kasvattaa vetovoimaa</a:t>
            </a:r>
          </a:p>
          <a:p>
            <a:pPr marL="228611" indent="-228611"/>
            <a:r>
              <a:rPr lang="fi-FI" sz="2900" b="1" dirty="0"/>
              <a:t>Myös rekrytoitavien toiveet, tavoitteet ja vaatimukset muuttuvat</a:t>
            </a:r>
          </a:p>
          <a:p>
            <a:pPr marL="228611" indent="-228611"/>
            <a:r>
              <a:rPr lang="fi-FI" sz="2900" b="1" dirty="0"/>
              <a:t>Kilpailua ei käydä ainoastaan alojen välillä vaan myös alan sisällä</a:t>
            </a:r>
          </a:p>
          <a:p>
            <a:pPr marL="0" indent="0">
              <a:buNone/>
            </a:pPr>
            <a:endParaRPr lang="fi-FI" sz="1867" dirty="0"/>
          </a:p>
          <a:p>
            <a:pPr marL="0" indent="0">
              <a:buNone/>
            </a:pPr>
            <a:r>
              <a:rPr lang="fi-FI" sz="1500" i="1" dirty="0"/>
              <a:t>”energia-alan murros lisää toimialan kiinnostavuutta myös muiden kuin sähköntuotannon ammattilaisten keskuudessa”</a:t>
            </a:r>
          </a:p>
          <a:p>
            <a:pPr marL="0" indent="0">
              <a:buNone/>
            </a:pPr>
            <a:r>
              <a:rPr lang="fi-FI" sz="1500" i="1" dirty="0"/>
              <a:t>”Naisten osuuden kasvattaminen etenkin työntekijöissä, eli sähkömiehissä, voimalaitosasentajissa, kaukolämpöasentajissa on selkeä alan haaste. Ilman monimuotoisuutta menetämme paljon potentiaalia tällä puolella.”</a:t>
            </a:r>
          </a:p>
          <a:p>
            <a:pPr marL="0" indent="0">
              <a:buNone/>
            </a:pPr>
            <a:r>
              <a:rPr lang="fi-FI" sz="1500" i="1" dirty="0"/>
              <a:t>”Nuorten kiinnostuksen kasvu. Nuorten kiinnostuksen kasvu energia-asioita kohtaan (energia --&gt; ilmastonmuutos) ja tätä kautta alalle kouluttautuneiden lisääntyminen.”</a:t>
            </a:r>
          </a:p>
          <a:p>
            <a:pPr marL="0" indent="0">
              <a:buNone/>
            </a:pPr>
            <a:r>
              <a:rPr lang="fi-FI" sz="1500" i="1" dirty="0"/>
              <a:t>”Avoimet ympäristöt lisääntyvät ja perinteiset energiayhtiöt jäävät kehityksessä jalkoihin. Rekrytointivaikeuksia kohtaavat ne jotka eivät jousta ihmisten tarpeissa.”</a:t>
            </a:r>
          </a:p>
          <a:p>
            <a:pPr marL="0" indent="0">
              <a:buNone/>
            </a:pPr>
            <a:r>
              <a:rPr lang="fi-FI" sz="1500" i="1" dirty="0"/>
              <a:t>”Alan maine - jos ei onnistuta ilmastonmuutoksen hillinnässä ja vähähiilisiin siirtymisessä, ei ala houkuta”</a:t>
            </a:r>
          </a:p>
          <a:p>
            <a:pPr marL="0" indent="0">
              <a:buNone/>
            </a:pPr>
            <a:r>
              <a:rPr lang="fi-FI" sz="1500" i="1" dirty="0"/>
              <a:t>”Uusi työkulttuuri. Nuoret työntekijät haluavat joustavuutta työtapoihin ja johtamiseen. Energia-ala maailman pelastajana ja siellä työskentelevät sankareita –mentaliteetti”</a:t>
            </a:r>
          </a:p>
          <a:p>
            <a:pPr marL="0" indent="0">
              <a:buNone/>
            </a:pPr>
            <a:r>
              <a:rPr lang="fi-FI" sz="1500" i="1" dirty="0"/>
              <a:t>”Vaikea saada työntekijöitä fyysisiin töihin.”</a:t>
            </a:r>
          </a:p>
          <a:p>
            <a:pPr marL="0" indent="0">
              <a:buNone/>
            </a:pPr>
            <a:r>
              <a:rPr lang="fi-FI" sz="1500" i="1" dirty="0"/>
              <a:t>”Uudet alan osaajat ja alan houkuttelevuus: uusia dynaamisemman työympäristön tarjoavia yrityksiä kehittyy osittain hyvin perinteiselle toimialalle. Miten säilyttää houkuttelevuus työpaikkana?”</a:t>
            </a:r>
          </a:p>
          <a:p>
            <a:pPr marL="0" indent="0">
              <a:buNone/>
            </a:pPr>
            <a:r>
              <a:rPr lang="fi-FI" sz="1500" i="1" dirty="0"/>
              <a:t>”He vaativat hyvää johtamista ja heille pitää pystyä järjestämään mielekkäitä urapolkuja.  En usko suuren osan nykyisistä pienehköistä kuntien omistamista alan yrityksistä pystyvän tähän. Meille tulee suuria haasteita kehittää yhtiöitä niin, että nämä uudet sukupolvet kokevat nämä kiinnostaviksi.”</a:t>
            </a:r>
          </a:p>
        </p:txBody>
      </p:sp>
      <p:sp>
        <p:nvSpPr>
          <p:cNvPr id="4" name="Päivämäärän paikkamerkki 3">
            <a:extLst>
              <a:ext uri="{FF2B5EF4-FFF2-40B4-BE49-F238E27FC236}">
                <a16:creationId xmlns:a16="http://schemas.microsoft.com/office/drawing/2014/main" id="{2B51EBE4-594F-45B7-845F-2A45992D50E8}"/>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14E1C5F5-45EC-4C4F-BC2D-4970EFED5676}"/>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A126B320-BE64-4038-BB5F-52CDECD7D00D}"/>
              </a:ext>
            </a:extLst>
          </p:cNvPr>
          <p:cNvSpPr>
            <a:spLocks noGrp="1"/>
          </p:cNvSpPr>
          <p:nvPr>
            <p:ph type="sldNum" sz="quarter" idx="12"/>
          </p:nvPr>
        </p:nvSpPr>
        <p:spPr/>
        <p:txBody>
          <a:bodyPr/>
          <a:lstStyle/>
          <a:p>
            <a:fld id="{D5CDC59A-8C4B-3741-8921-09D2C8EE8BFB}" type="slidenum">
              <a:rPr lang="en-US" smtClean="0"/>
              <a:t>18</a:t>
            </a:fld>
            <a:endParaRPr lang="en-US"/>
          </a:p>
        </p:txBody>
      </p:sp>
    </p:spTree>
    <p:extLst>
      <p:ext uri="{BB962C8B-B14F-4D97-AF65-F5344CB8AC3E}">
        <p14:creationId xmlns:p14="http://schemas.microsoft.com/office/powerpoint/2010/main" val="301894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5300E6-18BB-443D-9F66-BBC276A98ADB}"/>
              </a:ext>
            </a:extLst>
          </p:cNvPr>
          <p:cNvSpPr>
            <a:spLocks noGrp="1"/>
          </p:cNvSpPr>
          <p:nvPr>
            <p:ph type="title"/>
          </p:nvPr>
        </p:nvSpPr>
        <p:spPr/>
        <p:txBody>
          <a:bodyPr/>
          <a:lstStyle/>
          <a:p>
            <a:r>
              <a:rPr lang="fi-FI" dirty="0"/>
              <a:t>Työelämän muutos</a:t>
            </a:r>
          </a:p>
        </p:txBody>
      </p:sp>
      <p:sp>
        <p:nvSpPr>
          <p:cNvPr id="7" name="Content Placeholder 2">
            <a:extLst>
              <a:ext uri="{FF2B5EF4-FFF2-40B4-BE49-F238E27FC236}">
                <a16:creationId xmlns:a16="http://schemas.microsoft.com/office/drawing/2014/main" id="{163B9EEA-1C1B-4211-B1B4-4EBE8F922F0D}"/>
              </a:ext>
            </a:extLst>
          </p:cNvPr>
          <p:cNvSpPr>
            <a:spLocks noGrp="1"/>
          </p:cNvSpPr>
          <p:nvPr>
            <p:ph idx="1"/>
          </p:nvPr>
        </p:nvSpPr>
        <p:spPr/>
        <p:txBody>
          <a:bodyPr>
            <a:normAutofit fontScale="92500" lnSpcReduction="20000"/>
          </a:bodyPr>
          <a:lstStyle/>
          <a:p>
            <a:pPr marL="228611" indent="-228611"/>
            <a:r>
              <a:rPr lang="fi-FI" sz="2200" b="1" dirty="0"/>
              <a:t>Paikkariippumaton työ oli mukana jo 2015, mutta tämä vuosi on luonnollisesti antanut sille nostetta</a:t>
            </a:r>
          </a:p>
          <a:p>
            <a:pPr marL="228611" indent="-228611"/>
            <a:r>
              <a:rPr lang="fi-FI" sz="2200" b="1" dirty="0"/>
              <a:t>Johtamisen muutosta edellyttäviä tekijöitä ovat odotusten muuttumisen lisäksi osaamistarpeiden laajeneminen ja henkilöstöprofiilin muutos asiantuntijavoittoisempaan suuntaan</a:t>
            </a:r>
          </a:p>
          <a:p>
            <a:pPr marL="228611" indent="-228611"/>
            <a:endParaRPr lang="fi-FI" sz="1500" dirty="0"/>
          </a:p>
          <a:p>
            <a:pPr marL="0" indent="0">
              <a:buNone/>
            </a:pPr>
            <a:r>
              <a:rPr lang="fi-FI" sz="1500" i="1" dirty="0"/>
              <a:t>”Johtaminen. Organisaatioiden on muututtava nykyisistä </a:t>
            </a:r>
            <a:r>
              <a:rPr lang="fi-FI" sz="1500" i="1" dirty="0" err="1"/>
              <a:t>hierarkisista</a:t>
            </a:r>
            <a:r>
              <a:rPr lang="fi-FI" sz="1500" i="1" dirty="0"/>
              <a:t> verkkomaisiksi. Ylhäältä alas johtaminen ei vain yksinkertaisesti toimi mutkistuvassa toimintaympäristössä. Toimitusjohtajat eivät voi hallita lähellekään sitä kaikkea, jota he tänä päivänä vielä yrittävät hallita.”</a:t>
            </a:r>
          </a:p>
          <a:p>
            <a:pPr marL="0" indent="0">
              <a:buNone/>
            </a:pPr>
            <a:r>
              <a:rPr lang="fi-FI" sz="1500" i="1" dirty="0"/>
              <a:t>”Johtamisen haasteen tuo se että </a:t>
            </a:r>
            <a:r>
              <a:rPr lang="fi-FI" sz="1500" i="1" dirty="0" err="1"/>
              <a:t>entisät</a:t>
            </a:r>
            <a:r>
              <a:rPr lang="fi-FI" sz="1500" i="1" dirty="0"/>
              <a:t> enemmän johdetaan asiantuntija organisaatiota.”</a:t>
            </a:r>
          </a:p>
          <a:p>
            <a:pPr marL="0" indent="0">
              <a:buNone/>
            </a:pPr>
            <a:r>
              <a:rPr lang="fi-FI" sz="1500" i="1" dirty="0"/>
              <a:t>”Johtamisen muutos - viimeistään nyt vanha patriarkkajärjestelmä romukoppaan. Johtajuutta kehitettävä niin, että alaiset haluavat kehittyä.”</a:t>
            </a:r>
          </a:p>
          <a:p>
            <a:pPr marL="0" indent="0">
              <a:buNone/>
            </a:pPr>
            <a:r>
              <a:rPr lang="fi-FI" sz="1500" i="1" dirty="0"/>
              <a:t>”Nykyajan osaajat eivät koe energiayhtiöissä (niin suurissa kuin pienissä) vallitsevia johtamis-, organisoitumis-, työntekokäytäntöjä mitenkään mielekkäiksi. Tässä on tapahduttava erittäin nopea muutos, jotta vaadittava transitio energiajärjestelmälle on mahdollinen.”</a:t>
            </a:r>
          </a:p>
          <a:p>
            <a:pPr marL="0" indent="0">
              <a:buNone/>
            </a:pPr>
            <a:r>
              <a:rPr lang="fi-FI" sz="1500" i="1" dirty="0"/>
              <a:t>”Tulevaisuuden työtavat -ajasta ja paikasta entistä riippumattomampi työ ainakin asiantuntijatasolla.”</a:t>
            </a:r>
          </a:p>
          <a:p>
            <a:pPr marL="0" indent="0">
              <a:buNone/>
            </a:pPr>
            <a:r>
              <a:rPr lang="fi-FI" sz="1500" i="1" dirty="0"/>
              <a:t>”Esimiestyö (niin etänä kuin konttorillakin) kaipaa kehitystä. Insinöörimäisiin esimiehiin pitäisi jotenkin saada valettua välittäjän esimiestyön perusteet ja ymmärrys siitä, mikä merkitys hyvällä työilmapiirillä ja luottamuksella on. </a:t>
            </a:r>
            <a:r>
              <a:rPr lang="fi-FI" sz="1500" i="1" dirty="0" err="1"/>
              <a:t>Mikromanageeraus</a:t>
            </a:r>
            <a:r>
              <a:rPr lang="fi-FI" sz="1500" i="1" dirty="0"/>
              <a:t> pitäisi jo pikku hiljaa jättää kaapin perukoille pölyttymään</a:t>
            </a:r>
            <a:r>
              <a:rPr lang="fi-FI" sz="1333" i="1" dirty="0"/>
              <a:t>.”</a:t>
            </a:r>
          </a:p>
        </p:txBody>
      </p:sp>
      <p:sp>
        <p:nvSpPr>
          <p:cNvPr id="4" name="Päivämäärän paikkamerkki 3">
            <a:extLst>
              <a:ext uri="{FF2B5EF4-FFF2-40B4-BE49-F238E27FC236}">
                <a16:creationId xmlns:a16="http://schemas.microsoft.com/office/drawing/2014/main" id="{5E718E54-39FB-4ADC-9450-A9E897019BED}"/>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51162D8D-E1B9-4AF3-BD04-208EEBDAAAD6}"/>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A12F0241-6C10-4415-8CE4-5015634E4BAD}"/>
              </a:ext>
            </a:extLst>
          </p:cNvPr>
          <p:cNvSpPr>
            <a:spLocks noGrp="1"/>
          </p:cNvSpPr>
          <p:nvPr>
            <p:ph type="sldNum" sz="quarter" idx="12"/>
          </p:nvPr>
        </p:nvSpPr>
        <p:spPr/>
        <p:txBody>
          <a:bodyPr/>
          <a:lstStyle/>
          <a:p>
            <a:fld id="{D5CDC59A-8C4B-3741-8921-09D2C8EE8BFB}" type="slidenum">
              <a:rPr lang="en-US" smtClean="0"/>
              <a:t>19</a:t>
            </a:fld>
            <a:endParaRPr lang="en-US"/>
          </a:p>
        </p:txBody>
      </p:sp>
    </p:spTree>
    <p:extLst>
      <p:ext uri="{BB962C8B-B14F-4D97-AF65-F5344CB8AC3E}">
        <p14:creationId xmlns:p14="http://schemas.microsoft.com/office/powerpoint/2010/main" val="84536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69535-ACF7-4D47-B733-3DF205A9B304}"/>
              </a:ext>
            </a:extLst>
          </p:cNvPr>
          <p:cNvSpPr>
            <a:spLocks noGrp="1"/>
          </p:cNvSpPr>
          <p:nvPr>
            <p:ph type="title"/>
          </p:nvPr>
        </p:nvSpPr>
        <p:spPr/>
        <p:txBody>
          <a:bodyPr/>
          <a:lstStyle/>
          <a:p>
            <a:r>
              <a:rPr lang="fi-FI" dirty="0"/>
              <a:t>Johdanto</a:t>
            </a:r>
          </a:p>
        </p:txBody>
      </p:sp>
      <p:sp>
        <p:nvSpPr>
          <p:cNvPr id="7" name="Sisällön paikkamerkki 2">
            <a:extLst>
              <a:ext uri="{FF2B5EF4-FFF2-40B4-BE49-F238E27FC236}">
                <a16:creationId xmlns:a16="http://schemas.microsoft.com/office/drawing/2014/main" id="{EA4C831B-EDB0-4D35-8FF3-760214C50020}"/>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ET:n</a:t>
            </a:r>
            <a:r>
              <a:rPr lang="fi-FI" sz="1800" dirty="0">
                <a:effectLst/>
                <a:latin typeface="Calibri" panose="020F0502020204030204" pitchFamily="34" charset="0"/>
                <a:ea typeface="Calibri" panose="020F0502020204030204" pitchFamily="34" charset="0"/>
                <a:cs typeface="Times New Roman" panose="02020603050405020304" pitchFamily="18" charset="0"/>
              </a:rPr>
              <a:t> työelämävaliokunta päätti syksyllä 2020, että työmarkkinaskenaario kaipaa päivitystä. Aiemmilla kerroilla hiukan raskaaksi koettuun varsinaiseen skenaariotyöskentelyyn ei kuitenkaan nähty tarvetta, vaan haluttiin päivittää tulevaisuuskuvaa kevyemmällä prosessilla ja ei-niin-perusteellisella otteella. Työskentelyn toteuttajaksi valittiin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Fountain</a:t>
            </a:r>
            <a:r>
              <a:rPr lang="fi-FI" sz="1800" dirty="0">
                <a:effectLst/>
                <a:latin typeface="Calibri" panose="020F0502020204030204" pitchFamily="34" charset="0"/>
                <a:ea typeface="Calibri" panose="020F0502020204030204" pitchFamily="34" charset="0"/>
                <a:cs typeface="Times New Roman" panose="02020603050405020304" pitchFamily="18" charset="0"/>
              </a:rPr>
              <a:t> Park Oy, joka vastasi prosessista myös edellisellä kerralla 2015-16. Prosessi käynnistyi loppuvuonna verkkoaivoriihellä, johon lähetettiin kutsut laajalla otannalla jäsenyritysten edustajille. </a:t>
            </a:r>
            <a:br>
              <a:rPr lang="fi-FI" sz="1800" dirty="0">
                <a:effectLst/>
                <a:latin typeface="Calibri" panose="020F0502020204030204" pitchFamily="34" charset="0"/>
                <a:ea typeface="Calibri" panose="020F0502020204030204" pitchFamily="34" charset="0"/>
                <a:cs typeface="Times New Roman" panose="02020603050405020304" pitchFamily="18" charset="0"/>
              </a:rPr>
            </a:br>
            <a:br>
              <a:rPr lang="fi-FI" sz="1800" dirty="0">
                <a:effectLst/>
                <a:latin typeface="Calibri" panose="020F0502020204030204" pitchFamily="34" charset="0"/>
                <a:ea typeface="Calibri" panose="020F0502020204030204" pitchFamily="34" charset="0"/>
                <a:cs typeface="Times New Roman" panose="02020603050405020304" pitchFamily="18" charset="0"/>
              </a:rPr>
            </a:br>
            <a:r>
              <a:rPr lang="fi-FI" sz="1800" dirty="0">
                <a:effectLst/>
                <a:latin typeface="Calibri" panose="020F0502020204030204" pitchFamily="34" charset="0"/>
                <a:ea typeface="Calibri" panose="020F0502020204030204" pitchFamily="34" charset="0"/>
                <a:cs typeface="Times New Roman" panose="02020603050405020304" pitchFamily="18" charset="0"/>
              </a:rPr>
              <a:t>Vastauksia ja vastaajia kertyi suunnilleen yhtä paljon kuin aiemmillakin kerroilla ja vastaamisen helppous keräsi osallistuneilta kiitosta. Vastausten perusteella saatiin varsin kattava kokonaiskuva siitä mihin alan työmarkkinat ovat menossa. Vastaukset olivat myös kovin erilaisia kuin viisi vuotta aiemmin -näinpä voidaan todeta, että tulevaisuuskuvan päivitys oli tarpeen näinkin lyhyellä aikavälillä. Tämä johtuu tietysti alan yleisestä kehityksestä ja murrosvauhdin nopeudesta: se kiihtyy vuosi vuodelta. Myös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ET:n</a:t>
            </a:r>
            <a:r>
              <a:rPr lang="fi-FI" sz="1800" dirty="0">
                <a:effectLst/>
                <a:latin typeface="Calibri" panose="020F0502020204030204" pitchFamily="34" charset="0"/>
                <a:ea typeface="Calibri" panose="020F0502020204030204" pitchFamily="34" charset="0"/>
                <a:cs typeface="Times New Roman" panose="02020603050405020304" pitchFamily="18" charset="0"/>
              </a:rPr>
              <a:t> vähähiilisyystiekartta vanheni vuodessa. Työmarkkinoiden muutokset seuraavat vähän viiveellä perässä. </a:t>
            </a:r>
          </a:p>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Verkkoaivoriihen tulosten valmistuttua päätettiin, että tarvitaan vielä tarkempaa tulevaisuuden kehityskulkujen pureksintaa pienemmällä porukalla. Niinpä koulutustoimikunnasta ja työelämävaliokunnasta valittiin kummastakin 5 henkilöä työryhmään, joka kokoontui keväällä 2021 etätyöpajaan analysoimaan eri muutostrendien vaikutuksia. Tämän työn lopputuloksena syntyi ”tulevaisuustyökirja”, jonka avulla jokainen jäsenyritys voi käydä ennakointidialogia sisäisesti ja/tai omien sidosryhmiensä kanssa. </a:t>
            </a:r>
          </a:p>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Tähän nyt käsissäsi olevaan kokonaisuuteen on yhdistetty verkkoaivoriihen tulokset ja tulevaisuustyökirja. Lopusta löydät yhteenvedon ja johtopäätöksiä näiden molempien osalta sekä taustamateriaalia. </a:t>
            </a:r>
          </a:p>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Lukuiloa! </a:t>
            </a:r>
          </a:p>
        </p:txBody>
      </p:sp>
      <p:sp>
        <p:nvSpPr>
          <p:cNvPr id="4" name="Päivämäärän paikkamerkki 3">
            <a:extLst>
              <a:ext uri="{FF2B5EF4-FFF2-40B4-BE49-F238E27FC236}">
                <a16:creationId xmlns:a16="http://schemas.microsoft.com/office/drawing/2014/main" id="{330818BB-A541-401B-8E81-86DD71558488}"/>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D2F59E5A-69F9-4B5B-8B5C-6735E4105089}"/>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C0119F5C-7D06-450F-8FD9-5F3E94911689}"/>
              </a:ext>
            </a:extLst>
          </p:cNvPr>
          <p:cNvSpPr>
            <a:spLocks noGrp="1"/>
          </p:cNvSpPr>
          <p:nvPr>
            <p:ph type="sldNum" sz="quarter" idx="12"/>
          </p:nvPr>
        </p:nvSpPr>
        <p:spPr/>
        <p:txBody>
          <a:bodyPr/>
          <a:lstStyle/>
          <a:p>
            <a:fld id="{D5CDC59A-8C4B-3741-8921-09D2C8EE8BFB}" type="slidenum">
              <a:rPr lang="en-US" smtClean="0"/>
              <a:t>2</a:t>
            </a:fld>
            <a:endParaRPr lang="en-US"/>
          </a:p>
        </p:txBody>
      </p:sp>
    </p:spTree>
    <p:extLst>
      <p:ext uri="{BB962C8B-B14F-4D97-AF65-F5344CB8AC3E}">
        <p14:creationId xmlns:p14="http://schemas.microsoft.com/office/powerpoint/2010/main" val="1446500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8A473B-41DB-4282-B97C-8FA81D602C92}"/>
              </a:ext>
            </a:extLst>
          </p:cNvPr>
          <p:cNvSpPr>
            <a:spLocks noGrp="1"/>
          </p:cNvSpPr>
          <p:nvPr>
            <p:ph type="title"/>
          </p:nvPr>
        </p:nvSpPr>
        <p:spPr/>
        <p:txBody>
          <a:bodyPr>
            <a:normAutofit/>
          </a:bodyPr>
          <a:lstStyle/>
          <a:p>
            <a:r>
              <a:rPr lang="fi-FI" sz="3200" dirty="0"/>
              <a:t>Uusi energiantuotanto + Hajautettu energiajärjestelmä</a:t>
            </a:r>
          </a:p>
        </p:txBody>
      </p:sp>
      <p:sp>
        <p:nvSpPr>
          <p:cNvPr id="7" name="Content Placeholder 2">
            <a:extLst>
              <a:ext uri="{FF2B5EF4-FFF2-40B4-BE49-F238E27FC236}">
                <a16:creationId xmlns:a16="http://schemas.microsoft.com/office/drawing/2014/main" id="{129F354B-6EF2-40B0-BD5A-EBB31A748B89}"/>
              </a:ext>
            </a:extLst>
          </p:cNvPr>
          <p:cNvSpPr>
            <a:spLocks noGrp="1"/>
          </p:cNvSpPr>
          <p:nvPr>
            <p:ph idx="1"/>
          </p:nvPr>
        </p:nvSpPr>
        <p:spPr/>
        <p:txBody>
          <a:bodyPr>
            <a:normAutofit fontScale="92500" lnSpcReduction="20000"/>
          </a:bodyPr>
          <a:lstStyle/>
          <a:p>
            <a:pPr marL="304815" indent="-304815"/>
            <a:r>
              <a:rPr lang="fi-FI" sz="2200" b="1" dirty="0"/>
              <a:t>Mukana 2015, mutta sisältö muuttunut jonkin verran</a:t>
            </a:r>
          </a:p>
          <a:p>
            <a:pPr marL="304815" indent="-304815"/>
            <a:r>
              <a:rPr lang="fi-FI" sz="2200" b="1" dirty="0"/>
              <a:t>Kokonaan uusia teknologioita tullut tietoisuuteen, kuten vety, Power-to-X ja uusiutuvat ylipäätänsä</a:t>
            </a:r>
          </a:p>
          <a:p>
            <a:pPr marL="304815" indent="-304815"/>
            <a:endParaRPr lang="fi-FI" sz="1867" dirty="0"/>
          </a:p>
          <a:p>
            <a:pPr marL="0" indent="0">
              <a:buNone/>
            </a:pPr>
            <a:r>
              <a:rPr lang="fi-FI" sz="1333" i="1" dirty="0"/>
              <a:t>”Siirtyminen perinteisestä yksisuuntaisesta energianjakelusta muuttuu kaksisuuntaisemmaksi. Kuluttajista ja yrityksistä tulee energiantuottajia, eikä pelkästään energian kuluttajia.”</a:t>
            </a:r>
          </a:p>
          <a:p>
            <a:pPr marL="0" indent="0">
              <a:buNone/>
            </a:pPr>
            <a:r>
              <a:rPr lang="fi-FI" sz="1333" i="1" dirty="0"/>
              <a:t>”Uusia toimialoja syntyy jatkuvasti ja osa niistä on perinteisiä kiinnostavampia, kaasu, aurinko, vety jne.”</a:t>
            </a:r>
          </a:p>
          <a:p>
            <a:pPr marL="0" indent="0">
              <a:buNone/>
            </a:pPr>
            <a:r>
              <a:rPr lang="fi-FI" sz="1333" i="1" dirty="0"/>
              <a:t>”Sirpaloituva tuotantoketju. Yhtiö ei tarvitse enää omia toimitiloja - postilokero - sähköinen riittää. Energia tuotetaan valtamerien vuoksi-luode-energialla ja vesi &amp; aurinko &amp; tuulienergialla.  Akkujen koko minimoituu ja käytettävyys/teho kasvavat äärettömyyksiin.”</a:t>
            </a:r>
          </a:p>
          <a:p>
            <a:pPr marL="0" indent="0">
              <a:buNone/>
            </a:pPr>
            <a:r>
              <a:rPr lang="fi-FI" sz="1333" i="1" dirty="0"/>
              <a:t>”Pienvoimaloiden tulo markkinoille Kuluttajien omatuotanto ohjaa työvoimatarpeet muualle.”</a:t>
            </a:r>
          </a:p>
          <a:p>
            <a:pPr marL="0" indent="0">
              <a:buNone/>
            </a:pPr>
            <a:r>
              <a:rPr lang="fi-FI" sz="1333" i="1" dirty="0"/>
              <a:t>”Isojen energiajärjestelmien uhkana paisuvat kiinteät kustannukset, jonka takia alueelliset energiaratkaisut menossa ohi?”</a:t>
            </a:r>
          </a:p>
          <a:p>
            <a:pPr marL="0" indent="0">
              <a:buNone/>
            </a:pPr>
            <a:r>
              <a:rPr lang="fi-FI" sz="1333" i="1" dirty="0"/>
              <a:t>”Ovatko isot tuotantoyksiköt mennyttä maailmaa? Näyttäisi siltä, että energiaa tuotetaan yhä enemmän "paikallisesti", vrt. tuulivoima, erilaiset maalämpöratkaisut, aurinkosähköyksiköt mökkiratkaisuista ns. voimalaitostyyppisiin, turpeen alasajo...”</a:t>
            </a:r>
          </a:p>
          <a:p>
            <a:pPr marL="0" indent="0">
              <a:buNone/>
            </a:pPr>
            <a:r>
              <a:rPr lang="fi-FI" sz="1333" i="1" dirty="0"/>
              <a:t>”Radikaalein muutos tulee olemaan uusien energialiiketoimintojen syntyminen energiayhteisöjen kautta. Näiden kautta muodostuu uudenlainen palvelukokonaisuus, jossa tulee olemaan myös uusia toimijoita.”</a:t>
            </a:r>
          </a:p>
          <a:p>
            <a:pPr marL="0" indent="0">
              <a:buNone/>
            </a:pPr>
            <a:r>
              <a:rPr lang="fi-FI" sz="1333" i="1" dirty="0"/>
              <a:t>”Maa- ja </a:t>
            </a:r>
            <a:r>
              <a:rPr lang="fi-FI" sz="1333" i="1" dirty="0" err="1"/>
              <a:t>geolämmön</a:t>
            </a:r>
            <a:r>
              <a:rPr lang="fi-FI" sz="1333" i="1" dirty="0"/>
              <a:t> kehittyminen: osana kaukolämpöjärjestelmää vai hajautettuna”</a:t>
            </a:r>
          </a:p>
          <a:p>
            <a:pPr marL="0" indent="0">
              <a:buNone/>
            </a:pPr>
            <a:r>
              <a:rPr lang="fi-FI" sz="1333" i="1" dirty="0"/>
              <a:t>”Energiainnovaatiot: </a:t>
            </a:r>
            <a:r>
              <a:rPr lang="fi-FI" sz="1333" i="1" dirty="0" err="1"/>
              <a:t>PtX</a:t>
            </a:r>
            <a:r>
              <a:rPr lang="fi-FI" sz="1333" i="1" dirty="0"/>
              <a:t>, sektori-integraatio, uudet lämmönlähteet kaukolämmössä, hajautettu (tuulivoima) tuotanto- vaativat uudenlaista osaamista- vaativat </a:t>
            </a:r>
            <a:r>
              <a:rPr lang="fi-FI" sz="1333" i="1" dirty="0" err="1"/>
              <a:t>yläason</a:t>
            </a:r>
            <a:r>
              <a:rPr lang="fi-FI" sz="1333" i="1" dirty="0"/>
              <a:t> konseptiajattelua- vaativat kykyä osallistua ja vaikuttaa myös yhteiskunnalliseen keskusteluun”</a:t>
            </a:r>
          </a:p>
        </p:txBody>
      </p:sp>
      <p:sp>
        <p:nvSpPr>
          <p:cNvPr id="4" name="Päivämäärän paikkamerkki 3">
            <a:extLst>
              <a:ext uri="{FF2B5EF4-FFF2-40B4-BE49-F238E27FC236}">
                <a16:creationId xmlns:a16="http://schemas.microsoft.com/office/drawing/2014/main" id="{D036DA0D-BA4A-4534-850E-DAEA10A673C7}"/>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6A531A99-D915-4B5B-A7DF-B000587CE761}"/>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769EC75A-44B1-48C4-9345-2B940B4E7BF5}"/>
              </a:ext>
            </a:extLst>
          </p:cNvPr>
          <p:cNvSpPr>
            <a:spLocks noGrp="1"/>
          </p:cNvSpPr>
          <p:nvPr>
            <p:ph type="sldNum" sz="quarter" idx="12"/>
          </p:nvPr>
        </p:nvSpPr>
        <p:spPr/>
        <p:txBody>
          <a:bodyPr/>
          <a:lstStyle/>
          <a:p>
            <a:fld id="{D5CDC59A-8C4B-3741-8921-09D2C8EE8BFB}" type="slidenum">
              <a:rPr lang="en-US" smtClean="0"/>
              <a:t>20</a:t>
            </a:fld>
            <a:endParaRPr lang="en-US"/>
          </a:p>
        </p:txBody>
      </p:sp>
    </p:spTree>
    <p:extLst>
      <p:ext uri="{BB962C8B-B14F-4D97-AF65-F5344CB8AC3E}">
        <p14:creationId xmlns:p14="http://schemas.microsoft.com/office/powerpoint/2010/main" val="118504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06A3DE-4933-4673-AB91-58BF90B33D84}"/>
              </a:ext>
            </a:extLst>
          </p:cNvPr>
          <p:cNvSpPr>
            <a:spLocks noGrp="1"/>
          </p:cNvSpPr>
          <p:nvPr>
            <p:ph type="title"/>
          </p:nvPr>
        </p:nvSpPr>
        <p:spPr/>
        <p:txBody>
          <a:bodyPr/>
          <a:lstStyle/>
          <a:p>
            <a:r>
              <a:rPr lang="fi-FI" dirty="0"/>
              <a:t>Asiakkaat ja </a:t>
            </a:r>
            <a:r>
              <a:rPr lang="fi-FI" dirty="0" err="1"/>
              <a:t>tarjooma</a:t>
            </a:r>
            <a:endParaRPr lang="fi-FI" dirty="0"/>
          </a:p>
        </p:txBody>
      </p:sp>
      <p:sp>
        <p:nvSpPr>
          <p:cNvPr id="7" name="Content Placeholder 2">
            <a:extLst>
              <a:ext uri="{FF2B5EF4-FFF2-40B4-BE49-F238E27FC236}">
                <a16:creationId xmlns:a16="http://schemas.microsoft.com/office/drawing/2014/main" id="{17A75788-00F9-4A44-B04F-AB678C2C5DB8}"/>
              </a:ext>
            </a:extLst>
          </p:cNvPr>
          <p:cNvSpPr>
            <a:spLocks noGrp="1"/>
          </p:cNvSpPr>
          <p:nvPr>
            <p:ph idx="1"/>
          </p:nvPr>
        </p:nvSpPr>
        <p:spPr/>
        <p:txBody>
          <a:bodyPr>
            <a:normAutofit/>
          </a:bodyPr>
          <a:lstStyle/>
          <a:p>
            <a:pPr marL="304815" indent="-304815"/>
            <a:r>
              <a:rPr lang="fi-FI" sz="2000" b="1" dirty="0"/>
              <a:t>Toimialan </a:t>
            </a:r>
            <a:r>
              <a:rPr lang="fi-FI" sz="2000" b="1" dirty="0" err="1"/>
              <a:t>tarjooman</a:t>
            </a:r>
            <a:r>
              <a:rPr lang="fi-FI" sz="2000" b="1" dirty="0"/>
              <a:t> </a:t>
            </a:r>
            <a:r>
              <a:rPr lang="fi-FI" sz="2000" b="1" dirty="0" err="1"/>
              <a:t>palvelullistuminen</a:t>
            </a:r>
            <a:endParaRPr lang="fi-FI" sz="2000" b="1" dirty="0"/>
          </a:p>
          <a:p>
            <a:pPr marL="304815" indent="-304815"/>
            <a:endParaRPr lang="fi-FI" sz="1867" dirty="0"/>
          </a:p>
          <a:p>
            <a:pPr marL="0" indent="0">
              <a:buNone/>
            </a:pPr>
            <a:r>
              <a:rPr lang="fi-FI" sz="1400" i="1" dirty="0"/>
              <a:t>”Verkkoyhtiöt muuttunevat enemmän palveluyhtiöiksi. Joku </a:t>
            </a:r>
            <a:r>
              <a:rPr lang="fi-FI" sz="1400" i="1" dirty="0" err="1"/>
              <a:t>disruptiivinen</a:t>
            </a:r>
            <a:r>
              <a:rPr lang="fi-FI" sz="1400" i="1" dirty="0"/>
              <a:t> innovaatio sekoittaa myyntiyhtiöiden toiminnan ja vie merkittävän markkinaosuuden. Vesi ja lämpöyhtiöt yhdistyvät.”</a:t>
            </a:r>
          </a:p>
          <a:p>
            <a:pPr marL="0" indent="0">
              <a:buNone/>
            </a:pPr>
            <a:r>
              <a:rPr lang="fi-FI" sz="1400" i="1" dirty="0"/>
              <a:t>”myydään kokonaispalveluita, ei yksittäisiä tuotteita.”</a:t>
            </a:r>
          </a:p>
          <a:p>
            <a:pPr marL="0" indent="0">
              <a:buNone/>
            </a:pPr>
            <a:r>
              <a:rPr lang="fi-FI" sz="1400" i="1" dirty="0"/>
              <a:t>”Kuluttajien roolien muutos. Kuluttajien omatoimisuus (omat paneelit, omatuotanto, omatoimisuus esim. sähkösopimusten teossa ja valinnoissa )”</a:t>
            </a:r>
          </a:p>
          <a:p>
            <a:pPr marL="0" indent="0">
              <a:buNone/>
            </a:pPr>
            <a:r>
              <a:rPr lang="fi-FI" sz="1400" i="1" dirty="0"/>
              <a:t>”Ratkaisuliiketoiminta. Ratkaisuliiketoiminnan lisääntyminen. Asiakkaalle on tarjottava "kaikkea", mitä hän haluaa. Ainakin Helenissä ollaan menossa vahvasti tähän suuntaan.”</a:t>
            </a:r>
          </a:p>
          <a:p>
            <a:pPr marL="0" indent="0">
              <a:buNone/>
            </a:pPr>
            <a:r>
              <a:rPr lang="fi-FI" sz="1400" i="1" dirty="0"/>
              <a:t>”energiainnovaatiot. Nykyiset jaot myyjä ja verkko hämärtyvät. Syntyy energiayhteisöjä ja </a:t>
            </a:r>
            <a:r>
              <a:rPr lang="fi-FI" sz="1400" i="1" dirty="0" err="1"/>
              <a:t>asakkaat</a:t>
            </a:r>
            <a:r>
              <a:rPr lang="fi-FI" sz="1400" i="1" dirty="0"/>
              <a:t> maksavat olosuhteesta ja palvelusta</a:t>
            </a:r>
            <a:r>
              <a:rPr lang="fi-FI" sz="1333" i="1" dirty="0"/>
              <a:t>”</a:t>
            </a:r>
          </a:p>
        </p:txBody>
      </p:sp>
      <p:sp>
        <p:nvSpPr>
          <p:cNvPr id="4" name="Päivämäärän paikkamerkki 3">
            <a:extLst>
              <a:ext uri="{FF2B5EF4-FFF2-40B4-BE49-F238E27FC236}">
                <a16:creationId xmlns:a16="http://schemas.microsoft.com/office/drawing/2014/main" id="{27156AB4-A342-4F1E-B05D-78C0B50B56CA}"/>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4AD14BAE-C982-4892-B33F-049A2DE0094A}"/>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98AAC497-1D5A-44F1-BAE0-E1F332A0F900}"/>
              </a:ext>
            </a:extLst>
          </p:cNvPr>
          <p:cNvSpPr>
            <a:spLocks noGrp="1"/>
          </p:cNvSpPr>
          <p:nvPr>
            <p:ph type="sldNum" sz="quarter" idx="12"/>
          </p:nvPr>
        </p:nvSpPr>
        <p:spPr/>
        <p:txBody>
          <a:bodyPr/>
          <a:lstStyle/>
          <a:p>
            <a:fld id="{D5CDC59A-8C4B-3741-8921-09D2C8EE8BFB}" type="slidenum">
              <a:rPr lang="en-US" smtClean="0"/>
              <a:t>21</a:t>
            </a:fld>
            <a:endParaRPr lang="en-US"/>
          </a:p>
        </p:txBody>
      </p:sp>
    </p:spTree>
    <p:extLst>
      <p:ext uri="{BB962C8B-B14F-4D97-AF65-F5344CB8AC3E}">
        <p14:creationId xmlns:p14="http://schemas.microsoft.com/office/powerpoint/2010/main" val="111494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45A01C-76F1-4C22-9795-4F9DB78F3ECB}"/>
              </a:ext>
            </a:extLst>
          </p:cNvPr>
          <p:cNvSpPr>
            <a:spLocks noGrp="1"/>
          </p:cNvSpPr>
          <p:nvPr>
            <p:ph type="title"/>
          </p:nvPr>
        </p:nvSpPr>
        <p:spPr>
          <a:xfrm>
            <a:off x="614081" y="365125"/>
            <a:ext cx="8207702" cy="1325563"/>
          </a:xfrm>
        </p:spPr>
        <p:txBody>
          <a:bodyPr anchor="ctr">
            <a:normAutofit/>
          </a:bodyPr>
          <a:lstStyle/>
          <a:p>
            <a:r>
              <a:rPr lang="fi-FI" dirty="0">
                <a:solidFill>
                  <a:schemeClr val="accent1"/>
                </a:solidFill>
              </a:rPr>
              <a:t>Ympäristö ja vastuullisuus</a:t>
            </a:r>
          </a:p>
        </p:txBody>
      </p:sp>
      <p:sp>
        <p:nvSpPr>
          <p:cNvPr id="7" name="Content Placeholder 2">
            <a:extLst>
              <a:ext uri="{FF2B5EF4-FFF2-40B4-BE49-F238E27FC236}">
                <a16:creationId xmlns:a16="http://schemas.microsoft.com/office/drawing/2014/main" id="{20BA4D18-45AB-49DC-8DE6-2FD3C2B560C3}"/>
              </a:ext>
            </a:extLst>
          </p:cNvPr>
          <p:cNvSpPr>
            <a:spLocks noGrp="1"/>
          </p:cNvSpPr>
          <p:nvPr>
            <p:ph sz="half" idx="1"/>
          </p:nvPr>
        </p:nvSpPr>
        <p:spPr>
          <a:xfrm>
            <a:off x="588678" y="2251593"/>
            <a:ext cx="9786954" cy="4351338"/>
          </a:xfrm>
        </p:spPr>
        <p:txBody>
          <a:bodyPr>
            <a:normAutofit/>
          </a:bodyPr>
          <a:lstStyle/>
          <a:p>
            <a:pPr marL="304815" indent="-304815"/>
            <a:r>
              <a:rPr lang="fi-FI" sz="2000" b="1" dirty="0"/>
              <a:t>Energia-ala näyttäisi olevan täysillä mukana ilmastonmuutoksen torjumisessa</a:t>
            </a:r>
          </a:p>
          <a:p>
            <a:pPr marL="304815" indent="-304815"/>
            <a:endParaRPr lang="fi-FI" sz="1400" dirty="0"/>
          </a:p>
          <a:p>
            <a:pPr marL="0" indent="0">
              <a:buNone/>
            </a:pPr>
            <a:r>
              <a:rPr lang="fi-FI" sz="1400" i="1" dirty="0"/>
              <a:t>”Hiilineutraalius ja päästöttömyystavoitteet vaativat organisaatiolta suuria panostuksia päästökäden- ja jalanjälkien eteen. Vanhojen toimintatapojen tulee uusien vaatimuksien edessä taipua uudistumiseen ja tehokkuuteen.”</a:t>
            </a:r>
          </a:p>
          <a:p>
            <a:pPr marL="0" indent="0">
              <a:buNone/>
            </a:pPr>
            <a:r>
              <a:rPr lang="fi-FI" sz="1400" i="1" dirty="0"/>
              <a:t>”Tulevaisuudessa radikaalisti skaalautuvien ratkaisujen merkitys korostuu. Energiajärjestelmän muutoksella on kiire globaalisti, ei paikallisesti. Tämä tarkoittaa sitä, että uusia merkittäviä innovaatioita on pystyttävä </a:t>
            </a:r>
            <a:r>
              <a:rPr lang="fi-FI" sz="1400" i="1" dirty="0" err="1"/>
              <a:t>levitätmään</a:t>
            </a:r>
            <a:r>
              <a:rPr lang="fi-FI" sz="1400" i="1" dirty="0"/>
              <a:t> hyvin nopeasti kaikkialle missä niistä on hyötyä.”</a:t>
            </a:r>
          </a:p>
          <a:p>
            <a:pPr marL="0" indent="0">
              <a:buNone/>
            </a:pPr>
            <a:r>
              <a:rPr lang="fi-FI" sz="1400" i="1" dirty="0"/>
              <a:t>”Ympäristökysymykset lisäävät kiinnostusta energia-alalle, koska se nähdään hiilidioksidivapaan maailman kehittymisessä tärkeänä tekijänä.”</a:t>
            </a:r>
          </a:p>
          <a:p>
            <a:pPr marL="0" indent="0">
              <a:buNone/>
            </a:pPr>
            <a:r>
              <a:rPr lang="fi-FI" sz="1400" i="1" dirty="0"/>
              <a:t>”Ilmaston lämpeneminen, haittaverot, fossiilisten polttoaineiden käytön radikaali väheneminen ja ihmisten ympäristötietoisuuden lisääntyminen”</a:t>
            </a:r>
          </a:p>
        </p:txBody>
      </p:sp>
      <p:sp>
        <p:nvSpPr>
          <p:cNvPr id="4" name="Päivämäärän paikkamerkki 3">
            <a:extLst>
              <a:ext uri="{FF2B5EF4-FFF2-40B4-BE49-F238E27FC236}">
                <a16:creationId xmlns:a16="http://schemas.microsoft.com/office/drawing/2014/main" id="{96E3BA60-B4C8-4F69-879C-D9316AD54164}"/>
              </a:ext>
            </a:extLst>
          </p:cNvPr>
          <p:cNvSpPr>
            <a:spLocks noGrp="1"/>
          </p:cNvSpPr>
          <p:nvPr>
            <p:ph type="dt" sz="half" idx="10"/>
          </p:nvPr>
        </p:nvSpPr>
        <p:spPr/>
        <p:txBody>
          <a:bodyPr anchor="ctr">
            <a:normAutofit/>
          </a:bodyPr>
          <a:lstStyle/>
          <a:p>
            <a:pPr>
              <a:spcAft>
                <a:spcPts val="600"/>
              </a:spcAft>
            </a:pPr>
            <a:fld id="{BB8EABF1-F421-3D4A-B156-8B2510367E3F}" type="datetime1">
              <a:rPr lang="fi-FI" smtClean="0"/>
              <a:pPr>
                <a:spcAft>
                  <a:spcPts val="600"/>
                </a:spcAft>
              </a:pPr>
              <a:t>18.1.2022</a:t>
            </a:fld>
            <a:endParaRPr lang="en-US"/>
          </a:p>
        </p:txBody>
      </p:sp>
      <p:sp>
        <p:nvSpPr>
          <p:cNvPr id="5" name="Alatunnisteen paikkamerkki 4">
            <a:extLst>
              <a:ext uri="{FF2B5EF4-FFF2-40B4-BE49-F238E27FC236}">
                <a16:creationId xmlns:a16="http://schemas.microsoft.com/office/drawing/2014/main" id="{60BDF4FF-41C8-4E61-A4E6-056F0E6F0DEA}"/>
              </a:ext>
            </a:extLst>
          </p:cNvPr>
          <p:cNvSpPr>
            <a:spLocks noGrp="1"/>
          </p:cNvSpPr>
          <p:nvPr>
            <p:ph type="ftr" sz="quarter" idx="11"/>
          </p:nvPr>
        </p:nvSpPr>
        <p:spPr/>
        <p:txBody>
          <a:bodyPr anchor="ctr">
            <a:normAutofit/>
          </a:bodyPr>
          <a:lstStyle/>
          <a:p>
            <a:pPr>
              <a:spcAft>
                <a:spcPts val="600"/>
              </a:spcAft>
            </a:pPr>
            <a:r>
              <a:rPr lang="en-US"/>
              <a:t>Tekijä tai esityksen nimi</a:t>
            </a:r>
          </a:p>
        </p:txBody>
      </p:sp>
      <p:sp>
        <p:nvSpPr>
          <p:cNvPr id="6" name="Dian numeron paikkamerkki 5">
            <a:extLst>
              <a:ext uri="{FF2B5EF4-FFF2-40B4-BE49-F238E27FC236}">
                <a16:creationId xmlns:a16="http://schemas.microsoft.com/office/drawing/2014/main" id="{A0E4894E-1B36-4FCF-B4D7-E62DFE5D4EB7}"/>
              </a:ext>
            </a:extLst>
          </p:cNvPr>
          <p:cNvSpPr>
            <a:spLocks noGrp="1"/>
          </p:cNvSpPr>
          <p:nvPr>
            <p:ph type="sldNum" sz="quarter" idx="12"/>
          </p:nvPr>
        </p:nvSpPr>
        <p:spPr/>
        <p:txBody>
          <a:bodyPr anchor="ctr">
            <a:normAutofit/>
          </a:bodyPr>
          <a:lstStyle/>
          <a:p>
            <a:pPr>
              <a:spcAft>
                <a:spcPts val="600"/>
              </a:spcAft>
            </a:pPr>
            <a:fld id="{D5CDC59A-8C4B-3741-8921-09D2C8EE8BFB}" type="slidenum">
              <a:rPr lang="en-US" smtClean="0"/>
              <a:pPr>
                <a:spcAft>
                  <a:spcPts val="600"/>
                </a:spcAft>
              </a:pPr>
              <a:t>22</a:t>
            </a:fld>
            <a:endParaRPr lang="en-US"/>
          </a:p>
        </p:txBody>
      </p:sp>
      <p:sp>
        <p:nvSpPr>
          <p:cNvPr id="3" name="AutoShape 2">
            <a:extLst>
              <a:ext uri="{FF2B5EF4-FFF2-40B4-BE49-F238E27FC236}">
                <a16:creationId xmlns:a16="http://schemas.microsoft.com/office/drawing/2014/main" id="{BACB30F5-D03D-4836-946D-29B02927A1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064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11CC66-7971-45D4-94D8-603F3BA62824}"/>
              </a:ext>
            </a:extLst>
          </p:cNvPr>
          <p:cNvSpPr>
            <a:spLocks noGrp="1"/>
          </p:cNvSpPr>
          <p:nvPr>
            <p:ph type="ctrTitle"/>
          </p:nvPr>
        </p:nvSpPr>
        <p:spPr/>
        <p:txBody>
          <a:bodyPr/>
          <a:lstStyle/>
          <a:p>
            <a:r>
              <a:rPr lang="fi-FI" dirty="0"/>
              <a:t>TULEVAISUUSTYÖKIRJA</a:t>
            </a:r>
          </a:p>
        </p:txBody>
      </p:sp>
    </p:spTree>
    <p:extLst>
      <p:ext uri="{BB962C8B-B14F-4D97-AF65-F5344CB8AC3E}">
        <p14:creationId xmlns:p14="http://schemas.microsoft.com/office/powerpoint/2010/main" val="29701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623B6E-31A5-4744-BD00-D67FAE734986}"/>
              </a:ext>
            </a:extLst>
          </p:cNvPr>
          <p:cNvSpPr>
            <a:spLocks noGrp="1"/>
          </p:cNvSpPr>
          <p:nvPr>
            <p:ph type="title"/>
          </p:nvPr>
        </p:nvSpPr>
        <p:spPr/>
        <p:txBody>
          <a:bodyPr/>
          <a:lstStyle/>
          <a:p>
            <a:r>
              <a:rPr lang="fi-FI" sz="4000" b="1" dirty="0">
                <a:effectLst/>
                <a:latin typeface="Trebuchet MS" panose="020B0603020202020204" pitchFamily="34" charset="0"/>
                <a:ea typeface="Calibri" panose="020F0502020204030204" pitchFamily="34" charset="0"/>
                <a:cs typeface="Times New Roman" panose="02020603050405020304" pitchFamily="18" charset="0"/>
              </a:rPr>
              <a:t>Mistä nämä muutosilmiöt tulevat?</a:t>
            </a:r>
            <a:br>
              <a:rPr lang="fi-FI" sz="4000" b="1" dirty="0">
                <a:effectLst/>
                <a:latin typeface="Trebuchet MS" panose="020B060302020202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71CB72F6-7D44-4984-9353-592CE9919416}"/>
              </a:ext>
            </a:extLst>
          </p:cNvPr>
          <p:cNvSpPr>
            <a:spLocks noGrp="1"/>
          </p:cNvSpPr>
          <p:nvPr>
            <p:ph idx="1"/>
          </p:nvPr>
        </p:nvSpPr>
        <p:spPr>
          <a:xfrm>
            <a:off x="614080" y="1104058"/>
            <a:ext cx="10221871" cy="4351338"/>
          </a:xfrm>
        </p:spPr>
        <p:txBody>
          <a:bodyPr/>
          <a:lstStyle/>
          <a:p>
            <a:pPr marL="0" indent="0">
              <a:lnSpc>
                <a:spcPct val="115000"/>
              </a:lnSpc>
              <a:spcBef>
                <a:spcPts val="600"/>
              </a:spcBef>
              <a:spcAft>
                <a:spcPts val="1000"/>
              </a:spcAft>
              <a:buNone/>
            </a:pPr>
            <a:r>
              <a:rPr lang="fi-FI" sz="1100" dirty="0">
                <a:effectLst/>
                <a:ea typeface="Calibri" panose="020F0502020204030204" pitchFamily="34" charset="0"/>
                <a:cs typeface="Times New Roman" panose="02020603050405020304" pitchFamily="18" charset="0"/>
              </a:rPr>
              <a:t>Tämä työkirja on tulos Energiateollisuuden jäsenyritysten asiantuntijoiden kanssa tehdystä ennakointiprosessista keväällä 2021. Prosessissa lähdettiin liikkeelle vuonna 2015 tehdyistä Energiateollisuuden työvoimaskenaarioista, jotka oli tehty </a:t>
            </a:r>
            <a:r>
              <a:rPr lang="fi-FI" sz="1100" dirty="0" err="1">
                <a:effectLst/>
                <a:ea typeface="Calibri" panose="020F0502020204030204" pitchFamily="34" charset="0"/>
                <a:cs typeface="Times New Roman" panose="02020603050405020304" pitchFamily="18" charset="0"/>
              </a:rPr>
              <a:t>Fountain</a:t>
            </a:r>
            <a:r>
              <a:rPr lang="fi-FI" sz="1100" dirty="0">
                <a:effectLst/>
                <a:ea typeface="Calibri" panose="020F0502020204030204" pitchFamily="34" charset="0"/>
                <a:cs typeface="Times New Roman" panose="02020603050405020304" pitchFamily="18" charset="0"/>
              </a:rPr>
              <a:t> Park Oy:n ja Energiateollisuuden yhteistyönä. Myös niiden tekemisessä käytettiin yhteiskehittämistä liiton jäsenten kanssa. </a:t>
            </a:r>
            <a:br>
              <a:rPr lang="fi-FI" sz="1100" dirty="0">
                <a:effectLst/>
                <a:ea typeface="Calibri" panose="020F0502020204030204" pitchFamily="34" charset="0"/>
                <a:cs typeface="Times New Roman" panose="02020603050405020304" pitchFamily="18" charset="0"/>
              </a:rPr>
            </a:br>
            <a:r>
              <a:rPr lang="fi-FI" sz="1100" b="1" dirty="0">
                <a:effectLst/>
                <a:ea typeface="Calibri" panose="020F0502020204030204" pitchFamily="34" charset="0"/>
                <a:cs typeface="Times New Roman" panose="02020603050405020304" pitchFamily="18" charset="0"/>
              </a:rPr>
              <a:t>Prosessissa oli seuraavat vaiheet:</a:t>
            </a:r>
          </a:p>
          <a:p>
            <a:pPr>
              <a:lnSpc>
                <a:spcPct val="100000"/>
              </a:lnSpc>
              <a:spcBef>
                <a:spcPts val="600"/>
              </a:spcBef>
              <a:spcAft>
                <a:spcPts val="1000"/>
              </a:spcAft>
            </a:pPr>
            <a:r>
              <a:rPr lang="fi-FI" sz="1100" dirty="0">
                <a:effectLst/>
                <a:ea typeface="Calibri" panose="020F0502020204030204" pitchFamily="34" charset="0"/>
                <a:cs typeface="Times New Roman" panose="02020603050405020304" pitchFamily="18" charset="0"/>
              </a:rPr>
              <a:t>Kaikille Energiateollisuuden jäsenyrityksille lähetetty ennakointidialogi, jossa osallistujat pääsivät pohtimaan alalla tapahtuvia muutoksia, arvioimaan toisten osallistujien esittämien muutosten vaikutusta alaan sekä myös perustelemaan valintansa. Osallistujia saatiin yli 200. (=verkkoaivoriihi, jonka tulokset edellä)</a:t>
            </a:r>
          </a:p>
          <a:p>
            <a:pPr>
              <a:lnSpc>
                <a:spcPct val="100000"/>
              </a:lnSpc>
              <a:spcBef>
                <a:spcPts val="600"/>
              </a:spcBef>
              <a:spcAft>
                <a:spcPts val="1000"/>
              </a:spcAft>
            </a:pPr>
            <a:r>
              <a:rPr lang="fi-FI" sz="1100" dirty="0">
                <a:effectLst/>
                <a:ea typeface="Calibri" panose="020F0502020204030204" pitchFamily="34" charset="0"/>
                <a:cs typeface="Times New Roman" panose="02020603050405020304" pitchFamily="18" charset="0"/>
              </a:rPr>
              <a:t>Usein mainituista ja merkittävän potentiaalisen vaikutuksen asioiksi arvioiduista muutoksista valittiin 12 muutostrendiä jatkokehittelyyn:</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Energia-alan </a:t>
            </a:r>
            <a:r>
              <a:rPr lang="fi-FI" sz="1100" b="1" dirty="0" err="1">
                <a:effectLst/>
                <a:ea typeface="Calibri" panose="020F0502020204030204" pitchFamily="34" charset="0"/>
                <a:cs typeface="Times New Roman" panose="02020603050405020304" pitchFamily="18" charset="0"/>
              </a:rPr>
              <a:t>palvelullistuminen</a:t>
            </a:r>
            <a:endParaRPr lang="fi-FI" sz="1100" b="1" dirty="0">
              <a:effectLst/>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Myynnin ja asiakaspalvelun automatisoituminen</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Data, älyverkot, tekoäly</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Polttoon perustuvan tuotannon alasajo </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Hajautettu energiantuotanto (kiinteistötaso ja paikalliset energiayhteisöt ja pientuotanto)</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Lisääntyvä ja muuttuva sääntely</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Alan perusosaamisten koulutuksen tarve ja toteutus</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Uudet osaamistarpeet (erityisesti matemaattinen ja tietotekninen osaaminen ja käyttäytymis- ja ihmistieteet)</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Etätyö yleistyy</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Kaiken (mahdollisen) sähköistyminen (erityisesti liikenne ja lämmitys)</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Energian varastoiminen</a:t>
            </a:r>
          </a:p>
          <a:p>
            <a:pPr marL="742950" lvl="1" indent="-285750">
              <a:lnSpc>
                <a:spcPct val="100000"/>
              </a:lnSpc>
              <a:buFont typeface="Courier New" panose="02070309020205020404" pitchFamily="49" charset="0"/>
              <a:buChar char="o"/>
            </a:pPr>
            <a:r>
              <a:rPr lang="fi-FI" sz="1100" b="1" dirty="0">
                <a:effectLst/>
                <a:ea typeface="Calibri" panose="020F0502020204030204" pitchFamily="34" charset="0"/>
                <a:cs typeface="Times New Roman" panose="02020603050405020304" pitchFamily="18" charset="0"/>
              </a:rPr>
              <a:t>Kulutusjouston merkityksen kasvu</a:t>
            </a:r>
          </a:p>
          <a:p>
            <a:pPr>
              <a:lnSpc>
                <a:spcPct val="100000"/>
              </a:lnSpc>
            </a:pPr>
            <a:r>
              <a:rPr lang="fi-FI" sz="1100" dirty="0">
                <a:effectLst/>
                <a:ea typeface="Calibri" panose="020F0502020204030204" pitchFamily="34" charset="0"/>
                <a:cs typeface="Times New Roman" panose="02020603050405020304" pitchFamily="18" charset="0"/>
              </a:rPr>
              <a:t>Näitä arvioitiin työpajaan osallistuvien asiantuntijoiden toimesta kahdella kriteerillä: </a:t>
            </a:r>
            <a:r>
              <a:rPr lang="fi-FI" sz="1100" b="1" dirty="0">
                <a:effectLst/>
                <a:ea typeface="Calibri" panose="020F0502020204030204" pitchFamily="34" charset="0"/>
                <a:cs typeface="Times New Roman" panose="02020603050405020304" pitchFamily="18" charset="0"/>
              </a:rPr>
              <a:t>Todennäköisyys ja vaikutus toteutuessaan.</a:t>
            </a:r>
          </a:p>
          <a:p>
            <a:pPr>
              <a:lnSpc>
                <a:spcPct val="100000"/>
              </a:lnSpc>
            </a:pPr>
            <a:r>
              <a:rPr lang="fi-FI" sz="1100" dirty="0">
                <a:effectLst/>
                <a:ea typeface="Calibri" panose="020F0502020204030204" pitchFamily="34" charset="0"/>
                <a:cs typeface="Times New Roman" panose="02020603050405020304" pitchFamily="18" charset="0"/>
              </a:rPr>
              <a:t>Muutostrendit asetettiin järjestykseen arvioidun vaikutuksen ja todennäköisyyden mukaan, ja tässä esitellyt 8 merkittävintä (suuri todennäköisyys ja vaikutus) otettiin käsittelyyn työpajassa. </a:t>
            </a:r>
          </a:p>
          <a:p>
            <a:endParaRPr lang="fi-FI" sz="1100" dirty="0"/>
          </a:p>
        </p:txBody>
      </p:sp>
      <p:sp>
        <p:nvSpPr>
          <p:cNvPr id="4" name="Päivämäärän paikkamerkki 3">
            <a:extLst>
              <a:ext uri="{FF2B5EF4-FFF2-40B4-BE49-F238E27FC236}">
                <a16:creationId xmlns:a16="http://schemas.microsoft.com/office/drawing/2014/main" id="{BD0994C0-1E0C-48DB-A29C-1DD4C2EC5748}"/>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D1F23230-ABEC-4541-9720-FD7222106298}"/>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C586EA9F-04C3-4F8E-A89F-5032C4334A5E}"/>
              </a:ext>
            </a:extLst>
          </p:cNvPr>
          <p:cNvSpPr>
            <a:spLocks noGrp="1"/>
          </p:cNvSpPr>
          <p:nvPr>
            <p:ph type="sldNum" sz="quarter" idx="12"/>
          </p:nvPr>
        </p:nvSpPr>
        <p:spPr/>
        <p:txBody>
          <a:bodyPr/>
          <a:lstStyle/>
          <a:p>
            <a:fld id="{D5CDC59A-8C4B-3741-8921-09D2C8EE8BFB}" type="slidenum">
              <a:rPr lang="en-US" smtClean="0"/>
              <a:t>24</a:t>
            </a:fld>
            <a:endParaRPr lang="en-US"/>
          </a:p>
        </p:txBody>
      </p:sp>
    </p:spTree>
    <p:extLst>
      <p:ext uri="{BB962C8B-B14F-4D97-AF65-F5344CB8AC3E}">
        <p14:creationId xmlns:p14="http://schemas.microsoft.com/office/powerpoint/2010/main" val="242704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AA93-FAB1-4286-AC57-56CD1FA60335}"/>
              </a:ext>
            </a:extLst>
          </p:cNvPr>
          <p:cNvSpPr>
            <a:spLocks noGrp="1"/>
          </p:cNvSpPr>
          <p:nvPr>
            <p:ph type="title"/>
          </p:nvPr>
        </p:nvSpPr>
        <p:spPr>
          <a:xfrm>
            <a:off x="614081" y="134216"/>
            <a:ext cx="9478683" cy="1325563"/>
          </a:xfrm>
        </p:spPr>
        <p:txBody>
          <a:bodyPr/>
          <a:lstStyle/>
          <a:p>
            <a:r>
              <a:rPr lang="en-FI" dirty="0" err="1"/>
              <a:t>Miten</a:t>
            </a:r>
            <a:r>
              <a:rPr lang="en-FI" dirty="0"/>
              <a:t> </a:t>
            </a:r>
            <a:r>
              <a:rPr lang="en-FI" dirty="0" err="1"/>
              <a:t>saat</a:t>
            </a:r>
            <a:r>
              <a:rPr lang="en-FI" dirty="0"/>
              <a:t> </a:t>
            </a:r>
            <a:r>
              <a:rPr lang="en-FI" dirty="0" err="1"/>
              <a:t>näistä</a:t>
            </a:r>
            <a:r>
              <a:rPr lang="en-FI" dirty="0"/>
              <a:t> </a:t>
            </a:r>
            <a:r>
              <a:rPr lang="en-FI" dirty="0" err="1"/>
              <a:t>eniten</a:t>
            </a:r>
            <a:r>
              <a:rPr lang="en-FI" dirty="0"/>
              <a:t> </a:t>
            </a:r>
            <a:r>
              <a:rPr lang="en-FI" dirty="0" err="1"/>
              <a:t>irti</a:t>
            </a:r>
            <a:r>
              <a:rPr lang="en-FI" dirty="0"/>
              <a:t>? </a:t>
            </a:r>
            <a:endParaRPr lang="fi-FI" dirty="0"/>
          </a:p>
        </p:txBody>
      </p:sp>
      <p:sp>
        <p:nvSpPr>
          <p:cNvPr id="3" name="Content Placeholder 2">
            <a:extLst>
              <a:ext uri="{FF2B5EF4-FFF2-40B4-BE49-F238E27FC236}">
                <a16:creationId xmlns:a16="http://schemas.microsoft.com/office/drawing/2014/main" id="{25EC1D40-3A0A-443E-9D27-EF7A2981DEBD}"/>
              </a:ext>
            </a:extLst>
          </p:cNvPr>
          <p:cNvSpPr>
            <a:spLocks noGrp="1"/>
          </p:cNvSpPr>
          <p:nvPr>
            <p:ph idx="1"/>
          </p:nvPr>
        </p:nvSpPr>
        <p:spPr>
          <a:xfrm>
            <a:off x="614080" y="1253331"/>
            <a:ext cx="9478683" cy="4351338"/>
          </a:xfrm>
        </p:spPr>
        <p:txBody>
          <a:bodyPr/>
          <a:lstStyle/>
          <a:p>
            <a:r>
              <a:rPr lang="en-FI" sz="1600" dirty="0" err="1"/>
              <a:t>Varaa</a:t>
            </a:r>
            <a:r>
              <a:rPr lang="en-FI" sz="1600" dirty="0"/>
              <a:t> </a:t>
            </a:r>
            <a:r>
              <a:rPr lang="en-FI" sz="1600" dirty="0" err="1"/>
              <a:t>aikaa</a:t>
            </a:r>
            <a:r>
              <a:rPr lang="en-FI" sz="1600" dirty="0"/>
              <a:t> </a:t>
            </a:r>
            <a:r>
              <a:rPr lang="en-FI" sz="1600" dirty="0" err="1"/>
              <a:t>pohdinnalle</a:t>
            </a:r>
            <a:r>
              <a:rPr lang="en-FI" sz="1600" dirty="0"/>
              <a:t> – </a:t>
            </a:r>
            <a:r>
              <a:rPr lang="en-FI" sz="1600" dirty="0" err="1"/>
              <a:t>tavalla</a:t>
            </a:r>
            <a:r>
              <a:rPr lang="en-FI" sz="1600" dirty="0"/>
              <a:t> tai </a:t>
            </a:r>
            <a:r>
              <a:rPr lang="en-FI" sz="1600" dirty="0" err="1"/>
              <a:t>toisella</a:t>
            </a:r>
            <a:endParaRPr lang="en-FI" sz="1600" dirty="0"/>
          </a:p>
          <a:p>
            <a:pPr lvl="1"/>
            <a:r>
              <a:rPr lang="en-FI" sz="1200" dirty="0" err="1"/>
              <a:t>Kiireessä</a:t>
            </a:r>
            <a:r>
              <a:rPr lang="en-FI" sz="1200" dirty="0"/>
              <a:t> on </a:t>
            </a:r>
            <a:r>
              <a:rPr lang="en-FI" sz="1200" dirty="0" err="1"/>
              <a:t>helpompi</a:t>
            </a:r>
            <a:r>
              <a:rPr lang="en-FI" sz="1200" dirty="0"/>
              <a:t> </a:t>
            </a:r>
            <a:r>
              <a:rPr lang="en-FI" sz="1200" dirty="0" err="1"/>
              <a:t>kierrättää</a:t>
            </a:r>
            <a:r>
              <a:rPr lang="en-FI" sz="1200" dirty="0"/>
              <a:t> </a:t>
            </a:r>
            <a:r>
              <a:rPr lang="en-FI" sz="1200" dirty="0" err="1"/>
              <a:t>vanhoja</a:t>
            </a:r>
            <a:r>
              <a:rPr lang="en-FI" sz="1200" dirty="0"/>
              <a:t> </a:t>
            </a:r>
            <a:r>
              <a:rPr lang="en-FI" sz="1200" dirty="0" err="1"/>
              <a:t>ajatuksia</a:t>
            </a:r>
            <a:r>
              <a:rPr lang="en-FI" sz="1200" dirty="0"/>
              <a:t> </a:t>
            </a:r>
            <a:r>
              <a:rPr lang="en-FI" sz="1200" dirty="0" err="1"/>
              <a:t>kuin</a:t>
            </a:r>
            <a:r>
              <a:rPr lang="en-FI" sz="1200" dirty="0"/>
              <a:t> </a:t>
            </a:r>
            <a:r>
              <a:rPr lang="en-FI" sz="1200" dirty="0" err="1"/>
              <a:t>keksiä</a:t>
            </a:r>
            <a:r>
              <a:rPr lang="en-FI" sz="1200" dirty="0"/>
              <a:t> </a:t>
            </a:r>
            <a:r>
              <a:rPr lang="en-FI" sz="1200" dirty="0" err="1"/>
              <a:t>uusia</a:t>
            </a:r>
            <a:r>
              <a:rPr lang="en-FI" sz="1200" dirty="0"/>
              <a:t>. </a:t>
            </a:r>
            <a:r>
              <a:rPr lang="fi-FI" sz="1200" dirty="0"/>
              <a:t>J</a:t>
            </a:r>
            <a:r>
              <a:rPr lang="en-FI" sz="1200" dirty="0" err="1"/>
              <a:t>os</a:t>
            </a:r>
            <a:r>
              <a:rPr lang="en-FI" sz="1200" dirty="0"/>
              <a:t> </a:t>
            </a:r>
            <a:r>
              <a:rPr lang="en-FI" sz="1200" dirty="0" err="1"/>
              <a:t>pidemmät</a:t>
            </a:r>
            <a:r>
              <a:rPr lang="en-FI" sz="1200" dirty="0"/>
              <a:t> </a:t>
            </a:r>
            <a:r>
              <a:rPr lang="en-FI" sz="1200" dirty="0" err="1"/>
              <a:t>pohdinnat</a:t>
            </a:r>
            <a:r>
              <a:rPr lang="en-FI" sz="1200" dirty="0"/>
              <a:t> tai </a:t>
            </a:r>
            <a:r>
              <a:rPr lang="en-FI" sz="1200" dirty="0" err="1"/>
              <a:t>työpajat</a:t>
            </a:r>
            <a:r>
              <a:rPr lang="en-FI" sz="1200" dirty="0"/>
              <a:t> </a:t>
            </a:r>
            <a:r>
              <a:rPr lang="en-FI" sz="1200" dirty="0" err="1"/>
              <a:t>eivät</a:t>
            </a:r>
            <a:r>
              <a:rPr lang="en-FI" sz="1200" dirty="0"/>
              <a:t> ole </a:t>
            </a:r>
            <a:r>
              <a:rPr lang="en-FI" sz="1200" dirty="0" err="1"/>
              <a:t>syystä</a:t>
            </a:r>
            <a:r>
              <a:rPr lang="en-FI" sz="1200" dirty="0"/>
              <a:t> tai </a:t>
            </a:r>
            <a:r>
              <a:rPr lang="en-FI" sz="1200" dirty="0" err="1"/>
              <a:t>toisesta</a:t>
            </a:r>
            <a:r>
              <a:rPr lang="en-FI" sz="1200" dirty="0"/>
              <a:t> </a:t>
            </a:r>
            <a:r>
              <a:rPr lang="en-FI" sz="1200" dirty="0" err="1"/>
              <a:t>mahdollisia</a:t>
            </a:r>
            <a:r>
              <a:rPr lang="en-FI" sz="1200" dirty="0"/>
              <a:t>, </a:t>
            </a:r>
            <a:r>
              <a:rPr lang="en-FI" sz="1200" dirty="0" err="1"/>
              <a:t>paloittele</a:t>
            </a:r>
            <a:r>
              <a:rPr lang="en-FI" sz="1200" dirty="0"/>
              <a:t> </a:t>
            </a:r>
            <a:r>
              <a:rPr lang="en-FI" sz="1200" dirty="0" err="1"/>
              <a:t>asia</a:t>
            </a:r>
            <a:r>
              <a:rPr lang="en-FI" sz="1200" dirty="0"/>
              <a:t>. Kuusi </a:t>
            </a:r>
            <a:r>
              <a:rPr lang="en-FI" sz="1200" dirty="0" err="1"/>
              <a:t>muutosilmiötä</a:t>
            </a:r>
            <a:r>
              <a:rPr lang="en-FI" sz="1200" dirty="0"/>
              <a:t> on </a:t>
            </a:r>
            <a:r>
              <a:rPr lang="en-FI" sz="1200" dirty="0" err="1"/>
              <a:t>joka</a:t>
            </a:r>
            <a:r>
              <a:rPr lang="en-FI" sz="1200" dirty="0"/>
              <a:t> </a:t>
            </a:r>
            <a:r>
              <a:rPr lang="en-FI" sz="1200" dirty="0" err="1"/>
              <a:t>tapauksessa</a:t>
            </a:r>
            <a:r>
              <a:rPr lang="en-FI" sz="1200" dirty="0"/>
              <a:t> </a:t>
            </a:r>
            <a:r>
              <a:rPr lang="en-FI" sz="1200" dirty="0" err="1"/>
              <a:t>paljon</a:t>
            </a:r>
            <a:r>
              <a:rPr lang="en-FI" sz="1200" dirty="0"/>
              <a:t> </a:t>
            </a:r>
            <a:r>
              <a:rPr lang="en-FI" sz="1200" dirty="0" err="1"/>
              <a:t>kerralla</a:t>
            </a:r>
            <a:r>
              <a:rPr lang="en-FI" sz="1200" dirty="0"/>
              <a:t> </a:t>
            </a:r>
            <a:r>
              <a:rPr lang="en-FI" sz="1200" dirty="0" err="1"/>
              <a:t>käsiteltäväksi</a:t>
            </a:r>
            <a:r>
              <a:rPr lang="en-FI" sz="1200" dirty="0"/>
              <a:t>, </a:t>
            </a:r>
            <a:r>
              <a:rPr lang="en-FI" sz="1200" dirty="0" err="1"/>
              <a:t>ajatukset</a:t>
            </a:r>
            <a:r>
              <a:rPr lang="en-FI" sz="1200" dirty="0"/>
              <a:t> </a:t>
            </a:r>
            <a:r>
              <a:rPr lang="en-FI" sz="1200" dirty="0" err="1"/>
              <a:t>eivät</a:t>
            </a:r>
            <a:r>
              <a:rPr lang="en-FI" sz="1200" dirty="0"/>
              <a:t> ole </a:t>
            </a:r>
            <a:r>
              <a:rPr lang="en-FI" sz="1200" dirty="0" err="1"/>
              <a:t>ensimmäisessä</a:t>
            </a:r>
            <a:r>
              <a:rPr lang="en-FI" sz="1200" dirty="0"/>
              <a:t> </a:t>
            </a:r>
            <a:r>
              <a:rPr lang="en-FI" sz="1200" dirty="0" err="1"/>
              <a:t>vielä</a:t>
            </a:r>
            <a:r>
              <a:rPr lang="en-FI" sz="1200" dirty="0"/>
              <a:t> </a:t>
            </a:r>
            <a:r>
              <a:rPr lang="en-FI" sz="1200" dirty="0" err="1"/>
              <a:t>välttämättä</a:t>
            </a:r>
            <a:r>
              <a:rPr lang="en-FI" sz="1200" dirty="0"/>
              <a:t> </a:t>
            </a:r>
            <a:r>
              <a:rPr lang="en-FI" sz="1200" dirty="0" err="1"/>
              <a:t>heränneet</a:t>
            </a:r>
            <a:r>
              <a:rPr lang="en-FI" sz="1200" dirty="0"/>
              <a:t> </a:t>
            </a:r>
            <a:r>
              <a:rPr lang="en-FI" sz="1200" dirty="0" err="1"/>
              <a:t>ja</a:t>
            </a:r>
            <a:r>
              <a:rPr lang="en-FI" sz="1200" dirty="0"/>
              <a:t> </a:t>
            </a:r>
            <a:r>
              <a:rPr lang="en-FI" sz="1200" dirty="0" err="1"/>
              <a:t>viimeisessä</a:t>
            </a:r>
            <a:r>
              <a:rPr lang="en-FI" sz="1200" dirty="0"/>
              <a:t> </a:t>
            </a:r>
            <a:r>
              <a:rPr lang="en-FI" sz="1200" dirty="0" err="1"/>
              <a:t>purkki</a:t>
            </a:r>
            <a:r>
              <a:rPr lang="en-FI" sz="1200" dirty="0"/>
              <a:t> </a:t>
            </a:r>
            <a:r>
              <a:rPr lang="en-FI" sz="1200" dirty="0" err="1"/>
              <a:t>saattaa</a:t>
            </a:r>
            <a:r>
              <a:rPr lang="en-FI" sz="1200" dirty="0"/>
              <a:t> olla </a:t>
            </a:r>
            <a:r>
              <a:rPr lang="en-FI" sz="1200" dirty="0" err="1"/>
              <a:t>aika</a:t>
            </a:r>
            <a:r>
              <a:rPr lang="en-FI" sz="1200" dirty="0"/>
              <a:t> </a:t>
            </a:r>
            <a:r>
              <a:rPr lang="en-FI" sz="1200" dirty="0" err="1"/>
              <a:t>tyhjä</a:t>
            </a:r>
            <a:r>
              <a:rPr lang="en-FI" sz="1200" dirty="0"/>
              <a:t>. </a:t>
            </a:r>
            <a:r>
              <a:rPr lang="en-FI" sz="1200" dirty="0" err="1"/>
              <a:t>Käykää</a:t>
            </a:r>
            <a:r>
              <a:rPr lang="en-FI" sz="1200" dirty="0"/>
              <a:t> </a:t>
            </a:r>
            <a:r>
              <a:rPr lang="en-FI" sz="1200" dirty="0" err="1"/>
              <a:t>vaikka</a:t>
            </a:r>
            <a:r>
              <a:rPr lang="en-FI" sz="1200" dirty="0"/>
              <a:t> </a:t>
            </a:r>
            <a:r>
              <a:rPr lang="en-FI" sz="1200" dirty="0" err="1"/>
              <a:t>yksi</a:t>
            </a:r>
            <a:r>
              <a:rPr lang="en-FI" sz="1200" dirty="0"/>
              <a:t> </a:t>
            </a:r>
            <a:r>
              <a:rPr lang="en-FI" sz="1200" dirty="0" err="1"/>
              <a:t>muutos</a:t>
            </a:r>
            <a:r>
              <a:rPr lang="en-FI" sz="1200" dirty="0"/>
              <a:t> </a:t>
            </a:r>
            <a:r>
              <a:rPr lang="en-FI" sz="1200" dirty="0" err="1"/>
              <a:t>läpi</a:t>
            </a:r>
            <a:r>
              <a:rPr lang="en-FI" sz="1200" dirty="0"/>
              <a:t> </a:t>
            </a:r>
            <a:r>
              <a:rPr lang="en-FI" sz="1200" dirty="0" err="1"/>
              <a:t>viikossa</a:t>
            </a:r>
            <a:r>
              <a:rPr lang="en-FI" sz="1200" dirty="0"/>
              <a:t> </a:t>
            </a:r>
            <a:r>
              <a:rPr lang="en-FI" sz="1200" dirty="0" err="1"/>
              <a:t>viikkopalaverissa</a:t>
            </a:r>
            <a:r>
              <a:rPr lang="en-FI" sz="1200" dirty="0"/>
              <a:t> tai </a:t>
            </a:r>
            <a:r>
              <a:rPr lang="en-FI" sz="1200" dirty="0" err="1"/>
              <a:t>kahvitunnilla</a:t>
            </a:r>
            <a:r>
              <a:rPr lang="en-FI" sz="1200" dirty="0"/>
              <a:t>! </a:t>
            </a:r>
            <a:r>
              <a:rPr lang="en-FI" sz="1200" dirty="0" err="1"/>
              <a:t>Lopussa</a:t>
            </a:r>
            <a:r>
              <a:rPr lang="en-FI" sz="1200" dirty="0"/>
              <a:t> </a:t>
            </a:r>
            <a:r>
              <a:rPr lang="en-FI" sz="1200" dirty="0" err="1"/>
              <a:t>kannattaa</a:t>
            </a:r>
            <a:r>
              <a:rPr lang="en-FI" sz="1200" dirty="0"/>
              <a:t> </a:t>
            </a:r>
            <a:r>
              <a:rPr lang="en-FI" sz="1200" dirty="0" err="1"/>
              <a:t>vielä</a:t>
            </a:r>
            <a:r>
              <a:rPr lang="en-FI" sz="1200" dirty="0"/>
              <a:t> </a:t>
            </a:r>
            <a:r>
              <a:rPr lang="en-FI" sz="1200" dirty="0" err="1"/>
              <a:t>tehdä</a:t>
            </a:r>
            <a:r>
              <a:rPr lang="en-FI" sz="1200" dirty="0"/>
              <a:t> </a:t>
            </a:r>
            <a:r>
              <a:rPr lang="en-FI" sz="1200" dirty="0" err="1"/>
              <a:t>havaintojen</a:t>
            </a:r>
            <a:r>
              <a:rPr lang="en-FI" sz="1200" dirty="0"/>
              <a:t> </a:t>
            </a:r>
            <a:r>
              <a:rPr lang="en-FI" sz="1200" dirty="0" err="1"/>
              <a:t>ja</a:t>
            </a:r>
            <a:r>
              <a:rPr lang="en-FI" sz="1200" dirty="0"/>
              <a:t> </a:t>
            </a:r>
            <a:r>
              <a:rPr lang="en-FI" sz="1200" dirty="0" err="1"/>
              <a:t>ehdotusten</a:t>
            </a:r>
            <a:r>
              <a:rPr lang="en-FI" sz="1200" dirty="0"/>
              <a:t> </a:t>
            </a:r>
            <a:r>
              <a:rPr lang="en-FI" sz="1200" dirty="0" err="1"/>
              <a:t>ristiintarkastelu</a:t>
            </a:r>
            <a:r>
              <a:rPr lang="en-FI" sz="1200" dirty="0"/>
              <a:t>, </a:t>
            </a:r>
            <a:r>
              <a:rPr lang="en-FI" sz="1200" dirty="0" err="1"/>
              <a:t>koska</a:t>
            </a:r>
            <a:r>
              <a:rPr lang="en-FI" sz="1200" dirty="0"/>
              <a:t> </a:t>
            </a:r>
            <a:r>
              <a:rPr lang="en-FI" sz="1200" dirty="0" err="1"/>
              <a:t>nämä</a:t>
            </a:r>
            <a:r>
              <a:rPr lang="en-FI" sz="1200" dirty="0"/>
              <a:t> </a:t>
            </a:r>
            <a:r>
              <a:rPr lang="en-FI" sz="1200" dirty="0" err="1"/>
              <a:t>muutokset</a:t>
            </a:r>
            <a:r>
              <a:rPr lang="en-FI" sz="1200" dirty="0"/>
              <a:t> </a:t>
            </a:r>
            <a:r>
              <a:rPr lang="en-FI" sz="1200" dirty="0" err="1"/>
              <a:t>eivät</a:t>
            </a:r>
            <a:r>
              <a:rPr lang="en-FI" sz="1200" dirty="0"/>
              <a:t> </a:t>
            </a:r>
            <a:r>
              <a:rPr lang="en-FI" sz="1200" dirty="0" err="1"/>
              <a:t>tapahdu</a:t>
            </a:r>
            <a:r>
              <a:rPr lang="en-FI" sz="1200" dirty="0"/>
              <a:t> </a:t>
            </a:r>
            <a:r>
              <a:rPr lang="en-FI" sz="1200" dirty="0" err="1"/>
              <a:t>erillisinä</a:t>
            </a:r>
            <a:r>
              <a:rPr lang="en-FI" sz="1200" dirty="0"/>
              <a:t> </a:t>
            </a:r>
            <a:r>
              <a:rPr lang="en-FI" sz="1200" dirty="0" err="1"/>
              <a:t>tyhjiössä</a:t>
            </a:r>
            <a:r>
              <a:rPr lang="en-FI" sz="1200" dirty="0"/>
              <a:t>.</a:t>
            </a:r>
          </a:p>
          <a:p>
            <a:r>
              <a:rPr lang="en-FI" sz="1600" dirty="0" err="1"/>
              <a:t>Huolehdi</a:t>
            </a:r>
            <a:r>
              <a:rPr lang="en-FI" sz="1600" dirty="0"/>
              <a:t> </a:t>
            </a:r>
            <a:r>
              <a:rPr lang="en-FI" sz="1600" dirty="0" err="1"/>
              <a:t>kognitiivisesta</a:t>
            </a:r>
            <a:r>
              <a:rPr lang="en-FI" sz="1600" dirty="0"/>
              <a:t> </a:t>
            </a:r>
            <a:r>
              <a:rPr lang="en-FI" sz="1600" dirty="0" err="1"/>
              <a:t>diversiteetistä</a:t>
            </a:r>
            <a:endParaRPr lang="en-FI" sz="1600" dirty="0"/>
          </a:p>
          <a:p>
            <a:pPr lvl="1"/>
            <a:r>
              <a:rPr lang="en-FI" sz="1200" dirty="0"/>
              <a:t>Jos </a:t>
            </a:r>
            <a:r>
              <a:rPr lang="en-FI" sz="1200" dirty="0" err="1"/>
              <a:t>etukäteen</a:t>
            </a:r>
            <a:r>
              <a:rPr lang="en-FI" sz="1200" dirty="0"/>
              <a:t> </a:t>
            </a:r>
            <a:r>
              <a:rPr lang="en-FI" sz="1200" dirty="0" err="1"/>
              <a:t>tuntuu</a:t>
            </a:r>
            <a:r>
              <a:rPr lang="en-FI" sz="1200" dirty="0"/>
              <a:t> </a:t>
            </a:r>
            <a:r>
              <a:rPr lang="en-FI" sz="1200" dirty="0" err="1"/>
              <a:t>siltä</a:t>
            </a:r>
            <a:r>
              <a:rPr lang="en-FI" sz="1200" dirty="0"/>
              <a:t>, </a:t>
            </a:r>
            <a:r>
              <a:rPr lang="en-FI" sz="1200" dirty="0" err="1"/>
              <a:t>että</a:t>
            </a:r>
            <a:r>
              <a:rPr lang="en-FI" sz="1200" dirty="0"/>
              <a:t> </a:t>
            </a:r>
            <a:r>
              <a:rPr lang="en-FI" sz="1200" dirty="0" err="1"/>
              <a:t>tiedät</a:t>
            </a:r>
            <a:r>
              <a:rPr lang="en-FI" sz="1200" dirty="0"/>
              <a:t> jo </a:t>
            </a:r>
            <a:r>
              <a:rPr lang="en-FI" sz="1200" dirty="0" err="1"/>
              <a:t>valmiiksi</a:t>
            </a:r>
            <a:r>
              <a:rPr lang="en-FI" sz="1200" dirty="0"/>
              <a:t> </a:t>
            </a:r>
            <a:r>
              <a:rPr lang="en-FI" sz="1200" dirty="0" err="1"/>
              <a:t>mitä</a:t>
            </a:r>
            <a:r>
              <a:rPr lang="en-FI" sz="1200" dirty="0"/>
              <a:t> </a:t>
            </a:r>
            <a:r>
              <a:rPr lang="en-FI" sz="1200" dirty="0" err="1"/>
              <a:t>kukin</a:t>
            </a:r>
            <a:r>
              <a:rPr lang="en-FI" sz="1200" dirty="0"/>
              <a:t> </a:t>
            </a:r>
            <a:r>
              <a:rPr lang="en-FI" sz="1200" dirty="0" err="1"/>
              <a:t>osallistuja</a:t>
            </a:r>
            <a:r>
              <a:rPr lang="en-FI" sz="1200" dirty="0"/>
              <a:t> </a:t>
            </a:r>
            <a:r>
              <a:rPr lang="en-FI" sz="1200" dirty="0" err="1"/>
              <a:t>aikoo</a:t>
            </a:r>
            <a:r>
              <a:rPr lang="en-FI" sz="1200" dirty="0"/>
              <a:t> </a:t>
            </a:r>
            <a:r>
              <a:rPr lang="en-FI" sz="1200" dirty="0" err="1"/>
              <a:t>sanoa</a:t>
            </a:r>
            <a:r>
              <a:rPr lang="en-FI" sz="1200" dirty="0"/>
              <a:t>, </a:t>
            </a:r>
            <a:r>
              <a:rPr lang="en-FI" sz="1200" dirty="0" err="1"/>
              <a:t>kannattaa</a:t>
            </a:r>
            <a:r>
              <a:rPr lang="en-FI" sz="1200" dirty="0"/>
              <a:t> </a:t>
            </a:r>
            <a:r>
              <a:rPr lang="en-FI" sz="1200" dirty="0" err="1"/>
              <a:t>harkita</a:t>
            </a:r>
            <a:r>
              <a:rPr lang="en-FI" sz="1200" dirty="0"/>
              <a:t> </a:t>
            </a:r>
            <a:r>
              <a:rPr lang="en-FI" sz="1200" dirty="0" err="1"/>
              <a:t>uusien</a:t>
            </a:r>
            <a:r>
              <a:rPr lang="en-FI" sz="1200" dirty="0"/>
              <a:t> </a:t>
            </a:r>
            <a:r>
              <a:rPr lang="en-FI" sz="1200" dirty="0" err="1"/>
              <a:t>kasvojen</a:t>
            </a:r>
            <a:r>
              <a:rPr lang="en-FI" sz="1200" dirty="0"/>
              <a:t> </a:t>
            </a:r>
            <a:r>
              <a:rPr lang="en-FI" sz="1200" dirty="0" err="1"/>
              <a:t>tuomista</a:t>
            </a:r>
            <a:r>
              <a:rPr lang="en-FI" sz="1200" dirty="0"/>
              <a:t> </a:t>
            </a:r>
            <a:r>
              <a:rPr lang="en-FI" sz="1200" dirty="0" err="1"/>
              <a:t>mukaan</a:t>
            </a:r>
            <a:r>
              <a:rPr lang="en-FI" sz="1200" dirty="0"/>
              <a:t>. Eri </a:t>
            </a:r>
            <a:r>
              <a:rPr lang="en-FI" sz="1200" dirty="0" err="1"/>
              <a:t>ikäisiä</a:t>
            </a:r>
            <a:r>
              <a:rPr lang="en-FI" sz="1200" dirty="0"/>
              <a:t>, </a:t>
            </a:r>
            <a:r>
              <a:rPr lang="en-FI" sz="1200" dirty="0" err="1"/>
              <a:t>eri</a:t>
            </a:r>
            <a:r>
              <a:rPr lang="en-FI" sz="1200" dirty="0"/>
              <a:t> </a:t>
            </a:r>
            <a:r>
              <a:rPr lang="en-FI" sz="1200" dirty="0" err="1"/>
              <a:t>puolilta</a:t>
            </a:r>
            <a:r>
              <a:rPr lang="en-FI" sz="1200" dirty="0"/>
              <a:t> </a:t>
            </a:r>
            <a:r>
              <a:rPr lang="en-FI" sz="1200" dirty="0" err="1"/>
              <a:t>organisaatiota</a:t>
            </a:r>
            <a:r>
              <a:rPr lang="en-FI" sz="1200" dirty="0"/>
              <a:t>, </a:t>
            </a:r>
            <a:r>
              <a:rPr lang="en-FI" sz="1200" dirty="0" err="1"/>
              <a:t>eri</a:t>
            </a:r>
            <a:r>
              <a:rPr lang="en-FI" sz="1200" dirty="0"/>
              <a:t> </a:t>
            </a:r>
            <a:r>
              <a:rPr lang="en-FI" sz="1200" dirty="0" err="1"/>
              <a:t>tehtävistä</a:t>
            </a:r>
            <a:r>
              <a:rPr lang="en-FI" sz="1200" dirty="0"/>
              <a:t> </a:t>
            </a:r>
            <a:r>
              <a:rPr lang="en-FI" sz="1200" dirty="0" err="1"/>
              <a:t>ja</a:t>
            </a:r>
            <a:r>
              <a:rPr lang="en-FI" sz="1200" dirty="0"/>
              <a:t> </a:t>
            </a:r>
            <a:r>
              <a:rPr lang="en-FI" sz="1200" dirty="0" err="1"/>
              <a:t>tasoilta</a:t>
            </a:r>
            <a:r>
              <a:rPr lang="en-FI" sz="1200" dirty="0"/>
              <a:t>, </a:t>
            </a:r>
            <a:r>
              <a:rPr lang="en-FI" sz="1200" dirty="0" err="1"/>
              <a:t>ja</a:t>
            </a:r>
            <a:r>
              <a:rPr lang="en-FI" sz="1200" dirty="0"/>
              <a:t> </a:t>
            </a:r>
            <a:r>
              <a:rPr lang="en-FI" sz="1200" dirty="0" err="1"/>
              <a:t>miksei</a:t>
            </a:r>
            <a:r>
              <a:rPr lang="en-FI" sz="1200" dirty="0"/>
              <a:t> </a:t>
            </a:r>
            <a:r>
              <a:rPr lang="en-FI" sz="1200" dirty="0" err="1"/>
              <a:t>vaikka</a:t>
            </a:r>
            <a:r>
              <a:rPr lang="en-FI" sz="1200" dirty="0"/>
              <a:t> </a:t>
            </a:r>
            <a:r>
              <a:rPr lang="en-FI" sz="1200" dirty="0" err="1"/>
              <a:t>organisaation</a:t>
            </a:r>
            <a:r>
              <a:rPr lang="en-FI" sz="1200" dirty="0"/>
              <a:t> </a:t>
            </a:r>
            <a:r>
              <a:rPr lang="en-FI" sz="1200" dirty="0" err="1"/>
              <a:t>ulkopuoleltakin</a:t>
            </a:r>
            <a:r>
              <a:rPr lang="en-FI" sz="1200" dirty="0"/>
              <a:t>? </a:t>
            </a:r>
            <a:r>
              <a:rPr lang="en-FI" sz="1200" dirty="0" err="1"/>
              <a:t>Asiakkaat</a:t>
            </a:r>
            <a:r>
              <a:rPr lang="en-FI" sz="1200" dirty="0"/>
              <a:t>, </a:t>
            </a:r>
            <a:r>
              <a:rPr lang="en-FI" sz="1200" dirty="0" err="1"/>
              <a:t>omistajat</a:t>
            </a:r>
            <a:r>
              <a:rPr lang="en-FI" sz="1200" dirty="0"/>
              <a:t> </a:t>
            </a:r>
            <a:r>
              <a:rPr lang="en-FI" sz="1200" dirty="0" err="1"/>
              <a:t>ja</a:t>
            </a:r>
            <a:r>
              <a:rPr lang="en-FI" sz="1200" dirty="0"/>
              <a:t> </a:t>
            </a:r>
            <a:r>
              <a:rPr lang="en-FI" sz="1200" dirty="0" err="1"/>
              <a:t>muut</a:t>
            </a:r>
            <a:r>
              <a:rPr lang="en-FI" sz="1200" dirty="0"/>
              <a:t> </a:t>
            </a:r>
            <a:r>
              <a:rPr lang="en-FI" sz="1200" dirty="0" err="1"/>
              <a:t>sidosryhmät</a:t>
            </a:r>
            <a:r>
              <a:rPr lang="en-FI" sz="1200" dirty="0"/>
              <a:t> </a:t>
            </a:r>
            <a:r>
              <a:rPr lang="en-FI" sz="1200" dirty="0" err="1"/>
              <a:t>pohtivat</a:t>
            </a:r>
            <a:r>
              <a:rPr lang="en-FI" sz="1200" dirty="0"/>
              <a:t> </a:t>
            </a:r>
            <a:r>
              <a:rPr lang="en-FI" sz="1200" dirty="0" err="1"/>
              <a:t>näitä</a:t>
            </a:r>
            <a:r>
              <a:rPr lang="en-FI" sz="1200" dirty="0"/>
              <a:t> </a:t>
            </a:r>
            <a:r>
              <a:rPr lang="en-FI" sz="1200" dirty="0" err="1"/>
              <a:t>samoja</a:t>
            </a:r>
            <a:r>
              <a:rPr lang="en-FI" sz="1200" dirty="0"/>
              <a:t> </a:t>
            </a:r>
            <a:r>
              <a:rPr lang="en-FI" sz="1200" dirty="0" err="1"/>
              <a:t>asioita</a:t>
            </a:r>
            <a:r>
              <a:rPr lang="en-FI" sz="1200" dirty="0"/>
              <a:t> </a:t>
            </a:r>
            <a:r>
              <a:rPr lang="en-FI" sz="1200" dirty="0" err="1"/>
              <a:t>ja</a:t>
            </a:r>
            <a:r>
              <a:rPr lang="en-FI" sz="1200" dirty="0"/>
              <a:t> </a:t>
            </a:r>
            <a:r>
              <a:rPr lang="en-FI" sz="1200" dirty="0" err="1"/>
              <a:t>tuovat</a:t>
            </a:r>
            <a:r>
              <a:rPr lang="en-FI" sz="1200" dirty="0"/>
              <a:t> </a:t>
            </a:r>
            <a:r>
              <a:rPr lang="en-FI" sz="1200" dirty="0" err="1"/>
              <a:t>lisää</a:t>
            </a:r>
            <a:r>
              <a:rPr lang="en-FI" sz="1200" dirty="0"/>
              <a:t> </a:t>
            </a:r>
            <a:r>
              <a:rPr lang="en-FI" sz="1200" dirty="0" err="1"/>
              <a:t>näkökulmia</a:t>
            </a:r>
            <a:r>
              <a:rPr lang="en-FI" sz="1200" dirty="0"/>
              <a:t>.</a:t>
            </a:r>
          </a:p>
          <a:p>
            <a:r>
              <a:rPr lang="en-FI" sz="1600" dirty="0" err="1"/>
              <a:t>Tehkää</a:t>
            </a:r>
            <a:r>
              <a:rPr lang="en-FI" sz="1600" dirty="0"/>
              <a:t> </a:t>
            </a:r>
            <a:r>
              <a:rPr lang="en-FI" sz="1600" dirty="0" err="1"/>
              <a:t>muistiinpanoja</a:t>
            </a:r>
            <a:endParaRPr lang="en-FI" sz="1600" dirty="0"/>
          </a:p>
          <a:p>
            <a:pPr lvl="1"/>
            <a:r>
              <a:rPr lang="en-FI" sz="1200" dirty="0" err="1"/>
              <a:t>Parhaita</a:t>
            </a:r>
            <a:r>
              <a:rPr lang="en-FI" sz="1200" dirty="0"/>
              <a:t> </a:t>
            </a:r>
            <a:r>
              <a:rPr lang="en-FI" sz="1200" dirty="0" err="1"/>
              <a:t>keskusteluita</a:t>
            </a:r>
            <a:r>
              <a:rPr lang="en-FI" sz="1200" dirty="0"/>
              <a:t> </a:t>
            </a:r>
            <a:r>
              <a:rPr lang="en-FI" sz="1200" dirty="0" err="1"/>
              <a:t>ja</a:t>
            </a:r>
            <a:r>
              <a:rPr lang="en-FI" sz="1200" dirty="0"/>
              <a:t> </a:t>
            </a:r>
            <a:r>
              <a:rPr lang="en-FI" sz="1200" dirty="0" err="1"/>
              <a:t>ideoita</a:t>
            </a:r>
            <a:r>
              <a:rPr lang="en-FI" sz="1200" dirty="0"/>
              <a:t> </a:t>
            </a:r>
            <a:r>
              <a:rPr lang="en-FI" sz="1200" dirty="0" err="1"/>
              <a:t>ei</a:t>
            </a:r>
            <a:r>
              <a:rPr lang="en-FI" sz="1200" dirty="0"/>
              <a:t> </a:t>
            </a:r>
            <a:r>
              <a:rPr lang="en-FI" sz="1200" dirty="0" err="1"/>
              <a:t>välttämättä</a:t>
            </a:r>
            <a:r>
              <a:rPr lang="en-FI" sz="1200" dirty="0"/>
              <a:t> </a:t>
            </a:r>
            <a:r>
              <a:rPr lang="en-FI" sz="1200" dirty="0" err="1"/>
              <a:t>pysty</a:t>
            </a:r>
            <a:r>
              <a:rPr lang="en-FI" sz="1200" dirty="0"/>
              <a:t> </a:t>
            </a:r>
            <a:r>
              <a:rPr lang="en-FI" sz="1200" dirty="0" err="1"/>
              <a:t>palauttamaan</a:t>
            </a:r>
            <a:r>
              <a:rPr lang="en-FI" sz="1200" dirty="0"/>
              <a:t> </a:t>
            </a:r>
            <a:r>
              <a:rPr lang="en-FI" sz="1200" dirty="0" err="1"/>
              <a:t>mieleen</a:t>
            </a:r>
            <a:r>
              <a:rPr lang="en-FI" sz="1200" dirty="0"/>
              <a:t> </a:t>
            </a:r>
            <a:r>
              <a:rPr lang="en-FI" sz="1200" dirty="0" err="1"/>
              <a:t>myöhemmin</a:t>
            </a:r>
            <a:r>
              <a:rPr lang="en-FI" sz="1200" dirty="0"/>
              <a:t> </a:t>
            </a:r>
            <a:r>
              <a:rPr lang="en-FI" sz="1200" dirty="0" err="1"/>
              <a:t>vaikka</a:t>
            </a:r>
            <a:r>
              <a:rPr lang="en-FI" sz="1200" dirty="0"/>
              <a:t> </a:t>
            </a:r>
            <a:r>
              <a:rPr lang="en-FI" sz="1200" dirty="0" err="1"/>
              <a:t>heti</a:t>
            </a:r>
            <a:r>
              <a:rPr lang="en-FI" sz="1200" dirty="0"/>
              <a:t> </a:t>
            </a:r>
            <a:r>
              <a:rPr lang="en-FI" sz="1200" dirty="0" err="1"/>
              <a:t>tilanteen</a:t>
            </a:r>
            <a:r>
              <a:rPr lang="en-FI" sz="1200" dirty="0"/>
              <a:t> </a:t>
            </a:r>
            <a:r>
              <a:rPr lang="en-FI" sz="1200" dirty="0" err="1"/>
              <a:t>jälkeen</a:t>
            </a:r>
            <a:r>
              <a:rPr lang="en-FI" sz="1200" dirty="0"/>
              <a:t> </a:t>
            </a:r>
            <a:r>
              <a:rPr lang="en-FI" sz="1200" dirty="0" err="1"/>
              <a:t>siltä</a:t>
            </a:r>
            <a:r>
              <a:rPr lang="en-FI" sz="1200" dirty="0"/>
              <a:t> </a:t>
            </a:r>
            <a:r>
              <a:rPr lang="en-FI" sz="1200" dirty="0" err="1"/>
              <a:t>tuntuukin</a:t>
            </a:r>
            <a:r>
              <a:rPr lang="en-FI" sz="1200" dirty="0"/>
              <a:t>. </a:t>
            </a:r>
            <a:r>
              <a:rPr lang="en-FI" sz="1200" dirty="0" err="1"/>
              <a:t>Voitte</a:t>
            </a:r>
            <a:r>
              <a:rPr lang="en-FI" sz="1200" dirty="0"/>
              <a:t> </a:t>
            </a:r>
            <a:r>
              <a:rPr lang="en-FI" sz="1200" dirty="0" err="1"/>
              <a:t>tulostaa</a:t>
            </a:r>
            <a:r>
              <a:rPr lang="en-FI" sz="1200" dirty="0"/>
              <a:t> </a:t>
            </a:r>
            <a:r>
              <a:rPr lang="en-FI" sz="1200" dirty="0" err="1"/>
              <a:t>kunkin</a:t>
            </a:r>
            <a:r>
              <a:rPr lang="en-FI" sz="1200" dirty="0"/>
              <a:t> </a:t>
            </a:r>
            <a:r>
              <a:rPr lang="en-FI" sz="1200" dirty="0" err="1"/>
              <a:t>muutosidean</a:t>
            </a:r>
            <a:r>
              <a:rPr lang="en-FI" sz="1200" dirty="0"/>
              <a:t> A2-kokoon </a:t>
            </a:r>
            <a:r>
              <a:rPr lang="en-FI" sz="1200" dirty="0" err="1"/>
              <a:t>ja</a:t>
            </a:r>
            <a:r>
              <a:rPr lang="en-FI" sz="1200" dirty="0"/>
              <a:t> </a:t>
            </a:r>
            <a:r>
              <a:rPr lang="en-FI" sz="1200" dirty="0" err="1"/>
              <a:t>tehdä</a:t>
            </a:r>
            <a:r>
              <a:rPr lang="en-FI" sz="1200" dirty="0"/>
              <a:t> </a:t>
            </a:r>
            <a:r>
              <a:rPr lang="en-FI" sz="1200" dirty="0" err="1"/>
              <a:t>siihen</a:t>
            </a:r>
            <a:r>
              <a:rPr lang="en-FI" sz="1200" dirty="0"/>
              <a:t> </a:t>
            </a:r>
            <a:r>
              <a:rPr lang="en-FI" sz="1200" dirty="0" err="1"/>
              <a:t>muistiinpanoja</a:t>
            </a:r>
            <a:r>
              <a:rPr lang="en-FI" sz="1200" dirty="0"/>
              <a:t>, tai </a:t>
            </a:r>
            <a:r>
              <a:rPr lang="en-FI" sz="1200" dirty="0" err="1"/>
              <a:t>muokata</a:t>
            </a:r>
            <a:r>
              <a:rPr lang="en-FI" sz="1200" dirty="0"/>
              <a:t> </a:t>
            </a:r>
            <a:r>
              <a:rPr lang="en-FI" sz="1200" dirty="0" err="1"/>
              <a:t>siitä</a:t>
            </a:r>
            <a:r>
              <a:rPr lang="en-FI" sz="1200" dirty="0"/>
              <a:t> </a:t>
            </a:r>
            <a:r>
              <a:rPr lang="en-FI" sz="1200" dirty="0" err="1"/>
              <a:t>interaktiivisen</a:t>
            </a:r>
            <a:r>
              <a:rPr lang="en-FI" sz="1200" dirty="0"/>
              <a:t> </a:t>
            </a:r>
            <a:r>
              <a:rPr lang="en-FI" sz="1200" dirty="0" err="1"/>
              <a:t>pohjan</a:t>
            </a:r>
            <a:r>
              <a:rPr lang="en-FI" sz="1200" dirty="0"/>
              <a:t> </a:t>
            </a:r>
            <a:r>
              <a:rPr lang="en-FI" sz="1200" dirty="0" err="1"/>
              <a:t>Miroon</a:t>
            </a:r>
            <a:r>
              <a:rPr lang="en-FI" sz="1200" dirty="0"/>
              <a:t>, </a:t>
            </a:r>
            <a:r>
              <a:rPr lang="en-FI" sz="1200" dirty="0" err="1"/>
              <a:t>Howspaceen</a:t>
            </a:r>
            <a:r>
              <a:rPr lang="en-FI" sz="1200" dirty="0"/>
              <a:t> tai </a:t>
            </a:r>
            <a:r>
              <a:rPr lang="en-FI" sz="1200" dirty="0" err="1"/>
              <a:t>vastaavaan</a:t>
            </a:r>
            <a:r>
              <a:rPr lang="en-FI" sz="1200" dirty="0"/>
              <a:t> </a:t>
            </a:r>
            <a:r>
              <a:rPr lang="en-FI" sz="1200" dirty="0" err="1"/>
              <a:t>verkkoalustaan</a:t>
            </a:r>
            <a:r>
              <a:rPr lang="en-FI" sz="1200" dirty="0"/>
              <a:t>. </a:t>
            </a:r>
            <a:r>
              <a:rPr lang="en-FI" sz="1200" dirty="0" err="1"/>
              <a:t>Sisältö</a:t>
            </a:r>
            <a:r>
              <a:rPr lang="en-FI" sz="1200" dirty="0"/>
              <a:t> on </a:t>
            </a:r>
            <a:r>
              <a:rPr lang="en-FI" sz="1200" dirty="0" err="1"/>
              <a:t>muotoa</a:t>
            </a:r>
            <a:r>
              <a:rPr lang="en-FI" sz="1200" dirty="0"/>
              <a:t> </a:t>
            </a:r>
            <a:r>
              <a:rPr lang="en-FI" sz="1200" dirty="0" err="1"/>
              <a:t>tärkeämpää</a:t>
            </a:r>
            <a:r>
              <a:rPr lang="en-FI" sz="1200" dirty="0"/>
              <a:t>.</a:t>
            </a:r>
          </a:p>
          <a:p>
            <a:r>
              <a:rPr lang="en-FI" sz="1600" dirty="0" err="1"/>
              <a:t>Täydennä</a:t>
            </a:r>
            <a:r>
              <a:rPr lang="en-FI" sz="1600" dirty="0"/>
              <a:t> </a:t>
            </a:r>
            <a:r>
              <a:rPr lang="en-FI" sz="1600" dirty="0" err="1"/>
              <a:t>ja</a:t>
            </a:r>
            <a:r>
              <a:rPr lang="en-FI" sz="1600" dirty="0"/>
              <a:t> </a:t>
            </a:r>
            <a:r>
              <a:rPr lang="en-FI" sz="1600" dirty="0" err="1"/>
              <a:t>haasta</a:t>
            </a:r>
            <a:endParaRPr lang="en-FI" sz="1600" dirty="0"/>
          </a:p>
          <a:p>
            <a:pPr lvl="1"/>
            <a:r>
              <a:rPr lang="en-FI" sz="1200" dirty="0" err="1"/>
              <a:t>Työkirjassa</a:t>
            </a:r>
            <a:r>
              <a:rPr lang="en-FI" sz="1200" dirty="0"/>
              <a:t> </a:t>
            </a:r>
            <a:r>
              <a:rPr lang="en-FI" sz="1200" dirty="0" err="1"/>
              <a:t>valmiina</a:t>
            </a:r>
            <a:r>
              <a:rPr lang="en-FI" sz="1200" dirty="0"/>
              <a:t> </a:t>
            </a:r>
            <a:r>
              <a:rPr lang="en-FI" sz="1200" dirty="0" err="1"/>
              <a:t>olevat</a:t>
            </a:r>
            <a:r>
              <a:rPr lang="en-FI" sz="1200" dirty="0"/>
              <a:t> </a:t>
            </a:r>
            <a:r>
              <a:rPr lang="en-FI" sz="1200" dirty="0" err="1"/>
              <a:t>asiat</a:t>
            </a:r>
            <a:r>
              <a:rPr lang="en-FI" sz="1200" dirty="0"/>
              <a:t> </a:t>
            </a:r>
            <a:r>
              <a:rPr lang="en-FI" sz="1200" dirty="0" err="1"/>
              <a:t>ovat</a:t>
            </a:r>
            <a:r>
              <a:rPr lang="en-FI" sz="1200" dirty="0"/>
              <a:t> </a:t>
            </a:r>
            <a:r>
              <a:rPr lang="en-FI" sz="1200" dirty="0" err="1"/>
              <a:t>tiivistettyjä</a:t>
            </a:r>
            <a:r>
              <a:rPr lang="en-FI" sz="1200" dirty="0"/>
              <a:t> </a:t>
            </a:r>
            <a:r>
              <a:rPr lang="en-FI" sz="1200" dirty="0" err="1"/>
              <a:t>asiantuntijanäkemyksiä</a:t>
            </a:r>
            <a:r>
              <a:rPr lang="en-FI" sz="1200" dirty="0"/>
              <a:t> </a:t>
            </a:r>
            <a:r>
              <a:rPr lang="en-FI" sz="1200" dirty="0" err="1"/>
              <a:t>tulevaisuudesta</a:t>
            </a:r>
            <a:r>
              <a:rPr lang="en-FI" sz="1200" dirty="0"/>
              <a:t>. Ne </a:t>
            </a:r>
            <a:r>
              <a:rPr lang="en-FI" sz="1200" dirty="0" err="1"/>
              <a:t>eivät</a:t>
            </a:r>
            <a:r>
              <a:rPr lang="en-FI" sz="1200" dirty="0"/>
              <a:t> ole </a:t>
            </a:r>
            <a:r>
              <a:rPr lang="en-FI" sz="1200" dirty="0" err="1"/>
              <a:t>koko</a:t>
            </a:r>
            <a:r>
              <a:rPr lang="en-FI" sz="1200" dirty="0"/>
              <a:t> </a:t>
            </a:r>
            <a:r>
              <a:rPr lang="en-FI" sz="1200" dirty="0" err="1"/>
              <a:t>totuus</a:t>
            </a:r>
            <a:r>
              <a:rPr lang="en-FI" sz="1200" dirty="0"/>
              <a:t>, tai </a:t>
            </a:r>
            <a:r>
              <a:rPr lang="en-FI" sz="1200" dirty="0" err="1"/>
              <a:t>välttämättä</a:t>
            </a:r>
            <a:r>
              <a:rPr lang="en-FI" sz="1200" dirty="0"/>
              <a:t> </a:t>
            </a:r>
            <a:r>
              <a:rPr lang="en-FI" sz="1200" dirty="0" err="1"/>
              <a:t>totta</a:t>
            </a:r>
            <a:r>
              <a:rPr lang="en-FI" sz="1200" dirty="0"/>
              <a:t> </a:t>
            </a:r>
            <a:r>
              <a:rPr lang="en-FI" sz="1200" dirty="0" err="1"/>
              <a:t>lainkaan</a:t>
            </a:r>
            <a:r>
              <a:rPr lang="en-FI" sz="1200" dirty="0"/>
              <a:t>, </a:t>
            </a:r>
            <a:r>
              <a:rPr lang="en-FI" sz="1200" dirty="0" err="1"/>
              <a:t>vaan</a:t>
            </a:r>
            <a:r>
              <a:rPr lang="en-FI" sz="1200" dirty="0"/>
              <a:t> </a:t>
            </a:r>
            <a:r>
              <a:rPr lang="en-FI" sz="1200" dirty="0" err="1"/>
              <a:t>todennäköisyyspohjainen</a:t>
            </a:r>
            <a:r>
              <a:rPr lang="en-FI" sz="1200" dirty="0"/>
              <a:t> </a:t>
            </a:r>
            <a:r>
              <a:rPr lang="en-FI" sz="1200" dirty="0" err="1"/>
              <a:t>kuva</a:t>
            </a:r>
            <a:r>
              <a:rPr lang="en-FI" sz="1200" dirty="0"/>
              <a:t> </a:t>
            </a:r>
            <a:r>
              <a:rPr lang="en-FI" sz="1200" dirty="0" err="1"/>
              <a:t>tulevista</a:t>
            </a:r>
            <a:r>
              <a:rPr lang="en-FI" sz="1200" dirty="0"/>
              <a:t> </a:t>
            </a:r>
            <a:r>
              <a:rPr lang="en-FI" sz="1200" dirty="0" err="1"/>
              <a:t>muutoksista</a:t>
            </a:r>
            <a:r>
              <a:rPr lang="en-FI" sz="1200" dirty="0"/>
              <a:t> </a:t>
            </a:r>
            <a:r>
              <a:rPr lang="en-FI" sz="1200" dirty="0" err="1"/>
              <a:t>koko</a:t>
            </a:r>
            <a:r>
              <a:rPr lang="en-FI" sz="1200" dirty="0"/>
              <a:t> </a:t>
            </a:r>
            <a:r>
              <a:rPr lang="en-FI" sz="1200" dirty="0" err="1"/>
              <a:t>energia-alan</a:t>
            </a:r>
            <a:r>
              <a:rPr lang="en-FI" sz="1200" dirty="0"/>
              <a:t> </a:t>
            </a:r>
            <a:r>
              <a:rPr lang="en-FI" sz="1200" dirty="0" err="1"/>
              <a:t>näkökulmasta</a:t>
            </a:r>
            <a:r>
              <a:rPr lang="en-FI" sz="1200" dirty="0"/>
              <a:t>.  </a:t>
            </a:r>
            <a:r>
              <a:rPr lang="en-FI" sz="1200" dirty="0" err="1"/>
              <a:t>Suosittelemme</a:t>
            </a:r>
            <a:r>
              <a:rPr lang="en-FI" sz="1200" dirty="0"/>
              <a:t> </a:t>
            </a:r>
            <a:r>
              <a:rPr lang="en-FI" sz="1200" dirty="0" err="1"/>
              <a:t>pitämään</a:t>
            </a:r>
            <a:r>
              <a:rPr lang="en-FI" sz="1200" dirty="0"/>
              <a:t> </a:t>
            </a:r>
            <a:r>
              <a:rPr lang="en-FI" sz="1200" dirty="0" err="1"/>
              <a:t>kiinni</a:t>
            </a:r>
            <a:r>
              <a:rPr lang="en-FI" sz="1200" dirty="0"/>
              <a:t> </a:t>
            </a:r>
            <a:r>
              <a:rPr lang="en-FI" sz="1200" dirty="0" err="1"/>
              <a:t>muutosilmiöiden</a:t>
            </a:r>
            <a:r>
              <a:rPr lang="en-FI" sz="1200" dirty="0"/>
              <a:t> </a:t>
            </a:r>
            <a:r>
              <a:rPr lang="en-FI" sz="1200" dirty="0" err="1"/>
              <a:t>otsikoista</a:t>
            </a:r>
            <a:r>
              <a:rPr lang="en-FI" sz="1200" dirty="0"/>
              <a:t> </a:t>
            </a:r>
            <a:r>
              <a:rPr lang="en-FI" sz="1200" dirty="0" err="1"/>
              <a:t>jotta</a:t>
            </a:r>
            <a:r>
              <a:rPr lang="en-FI" sz="1200" dirty="0"/>
              <a:t> </a:t>
            </a:r>
            <a:r>
              <a:rPr lang="en-FI" sz="1200" dirty="0" err="1"/>
              <a:t>keskustelulla</a:t>
            </a:r>
            <a:r>
              <a:rPr lang="en-FI" sz="1200" dirty="0"/>
              <a:t> on </a:t>
            </a:r>
            <a:r>
              <a:rPr lang="en-FI" sz="1200" dirty="0" err="1"/>
              <a:t>jokin</a:t>
            </a:r>
            <a:r>
              <a:rPr lang="en-FI" sz="1200" dirty="0"/>
              <a:t> </a:t>
            </a:r>
            <a:r>
              <a:rPr lang="en-FI" sz="1200" dirty="0" err="1"/>
              <a:t>kiintopiste</a:t>
            </a:r>
            <a:r>
              <a:rPr lang="en-FI" sz="1200" dirty="0"/>
              <a:t>, </a:t>
            </a:r>
            <a:r>
              <a:rPr lang="en-FI" sz="1200" dirty="0" err="1"/>
              <a:t>mutta</a:t>
            </a:r>
            <a:r>
              <a:rPr lang="en-FI" sz="1200" dirty="0"/>
              <a:t> </a:t>
            </a:r>
            <a:r>
              <a:rPr lang="en-FI" sz="1200" dirty="0" err="1"/>
              <a:t>muita</a:t>
            </a:r>
            <a:r>
              <a:rPr lang="en-FI" sz="1200" dirty="0"/>
              <a:t> </a:t>
            </a:r>
            <a:r>
              <a:rPr lang="en-FI" sz="1200" dirty="0" err="1"/>
              <a:t>asioita</a:t>
            </a:r>
            <a:r>
              <a:rPr lang="en-FI" sz="1200" dirty="0"/>
              <a:t> </a:t>
            </a:r>
            <a:r>
              <a:rPr lang="en-FI" sz="1200" dirty="0" err="1"/>
              <a:t>voi</a:t>
            </a:r>
            <a:r>
              <a:rPr lang="en-FI" sz="1200" dirty="0"/>
              <a:t> </a:t>
            </a:r>
            <a:r>
              <a:rPr lang="en-FI" sz="1200" dirty="0" err="1"/>
              <a:t>vapaasti</a:t>
            </a:r>
            <a:r>
              <a:rPr lang="en-FI" sz="1200" dirty="0"/>
              <a:t> </a:t>
            </a:r>
            <a:r>
              <a:rPr lang="en-FI" sz="1200" dirty="0" err="1"/>
              <a:t>haastaa</a:t>
            </a:r>
            <a:r>
              <a:rPr lang="en-FI" sz="1200" dirty="0"/>
              <a:t> </a:t>
            </a:r>
            <a:r>
              <a:rPr lang="en-FI" sz="1200" dirty="0" err="1"/>
              <a:t>ja</a:t>
            </a:r>
            <a:r>
              <a:rPr lang="en-FI" sz="1200" dirty="0"/>
              <a:t> </a:t>
            </a:r>
            <a:r>
              <a:rPr lang="en-FI" sz="1200" dirty="0" err="1"/>
              <a:t>täydentää</a:t>
            </a:r>
            <a:r>
              <a:rPr lang="en-FI" sz="1200" dirty="0"/>
              <a:t> </a:t>
            </a:r>
            <a:r>
              <a:rPr lang="en-FI" sz="1200" dirty="0" err="1"/>
              <a:t>ennen</a:t>
            </a:r>
            <a:r>
              <a:rPr lang="en-FI" sz="1200" dirty="0"/>
              <a:t> </a:t>
            </a:r>
            <a:r>
              <a:rPr lang="en-FI" sz="1200" dirty="0" err="1"/>
              <a:t>kuin</a:t>
            </a:r>
            <a:r>
              <a:rPr lang="en-FI" sz="1200" dirty="0"/>
              <a:t> </a:t>
            </a:r>
            <a:r>
              <a:rPr lang="en-FI" sz="1200" dirty="0" err="1"/>
              <a:t>ryhdytte</a:t>
            </a:r>
            <a:r>
              <a:rPr lang="en-FI" sz="1200" dirty="0"/>
              <a:t> </a:t>
            </a:r>
            <a:r>
              <a:rPr lang="en-FI" sz="1200" dirty="0" err="1"/>
              <a:t>pohtimaan</a:t>
            </a:r>
            <a:r>
              <a:rPr lang="en-FI" sz="1200" dirty="0"/>
              <a:t> </a:t>
            </a:r>
            <a:r>
              <a:rPr lang="en-FI" sz="1200" dirty="0" err="1"/>
              <a:t>muutosilmiön</a:t>
            </a:r>
            <a:r>
              <a:rPr lang="en-FI" sz="1200" dirty="0"/>
              <a:t> </a:t>
            </a:r>
            <a:r>
              <a:rPr lang="en-FI" sz="1200" dirty="0" err="1"/>
              <a:t>merkitystä</a:t>
            </a:r>
            <a:r>
              <a:rPr lang="en-FI" sz="1200" dirty="0"/>
              <a:t> </a:t>
            </a:r>
            <a:r>
              <a:rPr lang="en-FI" sz="1200" dirty="0" err="1"/>
              <a:t>oman</a:t>
            </a:r>
            <a:r>
              <a:rPr lang="en-FI" sz="1200" dirty="0"/>
              <a:t> </a:t>
            </a:r>
            <a:r>
              <a:rPr lang="en-FI" sz="1200" dirty="0" err="1"/>
              <a:t>organisaationne</a:t>
            </a:r>
            <a:r>
              <a:rPr lang="en-FI" sz="1200" dirty="0"/>
              <a:t> </a:t>
            </a:r>
            <a:r>
              <a:rPr lang="en-FI" sz="1200" dirty="0" err="1"/>
              <a:t>toiminnalle</a:t>
            </a:r>
            <a:r>
              <a:rPr lang="en-FI" sz="1200" dirty="0"/>
              <a:t>. </a:t>
            </a:r>
          </a:p>
          <a:p>
            <a:r>
              <a:rPr lang="en-FI" sz="1600" dirty="0" err="1"/>
              <a:t>Mieti</a:t>
            </a:r>
            <a:r>
              <a:rPr lang="en-FI" sz="1600" dirty="0"/>
              <a:t> </a:t>
            </a:r>
            <a:r>
              <a:rPr lang="en-FI" sz="1600" dirty="0" err="1"/>
              <a:t>riittääkö</a:t>
            </a:r>
            <a:r>
              <a:rPr lang="en-FI" sz="1600" dirty="0"/>
              <a:t> </a:t>
            </a:r>
            <a:r>
              <a:rPr lang="en-FI" sz="1600" dirty="0" err="1"/>
              <a:t>yksi</a:t>
            </a:r>
            <a:r>
              <a:rPr lang="en-FI" sz="1600" dirty="0"/>
              <a:t> </a:t>
            </a:r>
            <a:r>
              <a:rPr lang="en-FI" sz="1600" dirty="0" err="1"/>
              <a:t>kierros</a:t>
            </a:r>
            <a:r>
              <a:rPr lang="en-FI" sz="1600" dirty="0"/>
              <a:t> </a:t>
            </a:r>
            <a:r>
              <a:rPr lang="en-FI" sz="1600" dirty="0" err="1"/>
              <a:t>yhdellä</a:t>
            </a:r>
            <a:r>
              <a:rPr lang="en-FI" sz="1600" dirty="0"/>
              <a:t> </a:t>
            </a:r>
            <a:r>
              <a:rPr lang="en-FI" sz="1600" dirty="0" err="1"/>
              <a:t>ryhmällä</a:t>
            </a:r>
            <a:endParaRPr lang="en-FI" sz="1600" dirty="0"/>
          </a:p>
          <a:p>
            <a:pPr lvl="1"/>
            <a:r>
              <a:rPr lang="en-FI" sz="1200" dirty="0" err="1"/>
              <a:t>Prosessista</a:t>
            </a:r>
            <a:r>
              <a:rPr lang="en-FI" sz="1200" dirty="0"/>
              <a:t> </a:t>
            </a:r>
            <a:r>
              <a:rPr lang="en-FI" sz="1200" dirty="0" err="1"/>
              <a:t>saa</a:t>
            </a:r>
            <a:r>
              <a:rPr lang="en-FI" sz="1200" dirty="0"/>
              <a:t> </a:t>
            </a:r>
            <a:r>
              <a:rPr lang="en-FI" sz="1200" dirty="0" err="1"/>
              <a:t>vielä</a:t>
            </a:r>
            <a:r>
              <a:rPr lang="en-FI" sz="1200" dirty="0"/>
              <a:t> </a:t>
            </a:r>
            <a:r>
              <a:rPr lang="en-FI" sz="1200" dirty="0" err="1"/>
              <a:t>enemmän</a:t>
            </a:r>
            <a:r>
              <a:rPr lang="en-FI" sz="1200" dirty="0"/>
              <a:t> </a:t>
            </a:r>
            <a:r>
              <a:rPr lang="en-FI" sz="1200" dirty="0" err="1"/>
              <a:t>irti</a:t>
            </a:r>
            <a:r>
              <a:rPr lang="en-FI" sz="1200" dirty="0"/>
              <a:t> </a:t>
            </a:r>
            <a:r>
              <a:rPr lang="en-FI" sz="1200" dirty="0" err="1"/>
              <a:t>tekemällä</a:t>
            </a:r>
            <a:r>
              <a:rPr lang="en-FI" sz="1200" dirty="0"/>
              <a:t> </a:t>
            </a:r>
            <a:r>
              <a:rPr lang="en-FI" sz="1200" dirty="0" err="1"/>
              <a:t>useampia</a:t>
            </a:r>
            <a:r>
              <a:rPr lang="en-FI" sz="1200" dirty="0"/>
              <a:t> </a:t>
            </a:r>
            <a:r>
              <a:rPr lang="en-FI" sz="1200" dirty="0" err="1"/>
              <a:t>kierroksia</a:t>
            </a:r>
            <a:r>
              <a:rPr lang="en-FI" sz="1200" dirty="0"/>
              <a:t> </a:t>
            </a:r>
            <a:r>
              <a:rPr lang="en-FI" sz="1200" dirty="0" err="1"/>
              <a:t>ja</a:t>
            </a:r>
            <a:r>
              <a:rPr lang="en-FI" sz="1200" dirty="0"/>
              <a:t> </a:t>
            </a:r>
            <a:r>
              <a:rPr lang="en-FI" sz="1200" dirty="0" err="1"/>
              <a:t>tuomalla</a:t>
            </a:r>
            <a:r>
              <a:rPr lang="en-FI" sz="1200" dirty="0"/>
              <a:t> </a:t>
            </a:r>
            <a:r>
              <a:rPr lang="en-FI" sz="1200" dirty="0" err="1"/>
              <a:t>näin</a:t>
            </a:r>
            <a:r>
              <a:rPr lang="en-FI" sz="1200" dirty="0"/>
              <a:t> </a:t>
            </a:r>
            <a:r>
              <a:rPr lang="en-FI" sz="1200" dirty="0" err="1"/>
              <a:t>eri</a:t>
            </a:r>
            <a:r>
              <a:rPr lang="en-FI" sz="1200" dirty="0"/>
              <a:t> </a:t>
            </a:r>
            <a:r>
              <a:rPr lang="en-FI" sz="1200" dirty="0" err="1"/>
              <a:t>sidosryhmien</a:t>
            </a:r>
            <a:r>
              <a:rPr lang="en-FI" sz="1200" dirty="0"/>
              <a:t> </a:t>
            </a:r>
            <a:r>
              <a:rPr lang="en-FI" sz="1200" dirty="0" err="1"/>
              <a:t>johtopäätöksiä</a:t>
            </a:r>
            <a:r>
              <a:rPr lang="en-FI" sz="1200" dirty="0"/>
              <a:t> </a:t>
            </a:r>
            <a:r>
              <a:rPr lang="en-FI" sz="1200" dirty="0" err="1"/>
              <a:t>ja</a:t>
            </a:r>
            <a:r>
              <a:rPr lang="en-FI" sz="1200" dirty="0"/>
              <a:t> </a:t>
            </a:r>
            <a:r>
              <a:rPr lang="en-FI" sz="1200" dirty="0" err="1"/>
              <a:t>näkökulmia</a:t>
            </a:r>
            <a:r>
              <a:rPr lang="en-FI" sz="1200" dirty="0"/>
              <a:t> </a:t>
            </a:r>
            <a:r>
              <a:rPr lang="en-FI" sz="1200" dirty="0" err="1"/>
              <a:t>näkyviksi</a:t>
            </a:r>
            <a:r>
              <a:rPr lang="en-FI" sz="1200" dirty="0"/>
              <a:t> </a:t>
            </a:r>
            <a:r>
              <a:rPr lang="en-FI" sz="1200" dirty="0" err="1"/>
              <a:t>muille</a:t>
            </a:r>
            <a:r>
              <a:rPr lang="en-FI" sz="1200" dirty="0"/>
              <a:t>. </a:t>
            </a:r>
            <a:r>
              <a:rPr lang="en-FI" sz="1200" dirty="0" err="1"/>
              <a:t>Kaikkien</a:t>
            </a:r>
            <a:r>
              <a:rPr lang="en-FI" sz="1200" dirty="0"/>
              <a:t> </a:t>
            </a:r>
            <a:r>
              <a:rPr lang="en-FI" sz="1200" dirty="0" err="1"/>
              <a:t>kanssa</a:t>
            </a:r>
            <a:r>
              <a:rPr lang="en-FI" sz="1200" dirty="0"/>
              <a:t> </a:t>
            </a:r>
            <a:r>
              <a:rPr lang="en-FI" sz="1200" dirty="0" err="1"/>
              <a:t>ei</a:t>
            </a:r>
            <a:r>
              <a:rPr lang="en-FI" sz="1200" dirty="0"/>
              <a:t> </a:t>
            </a:r>
            <a:r>
              <a:rPr lang="en-FI" sz="1200" dirty="0" err="1"/>
              <a:t>tarvitse</a:t>
            </a:r>
            <a:r>
              <a:rPr lang="en-FI" sz="1200" dirty="0"/>
              <a:t> </a:t>
            </a:r>
            <a:r>
              <a:rPr lang="en-FI" sz="1200" dirty="0" err="1"/>
              <a:t>käydä</a:t>
            </a:r>
            <a:r>
              <a:rPr lang="en-FI" sz="1200" dirty="0"/>
              <a:t> </a:t>
            </a:r>
            <a:r>
              <a:rPr lang="en-FI" sz="1200" dirty="0" err="1"/>
              <a:t>kaikkia</a:t>
            </a:r>
            <a:r>
              <a:rPr lang="en-FI" sz="1200" dirty="0"/>
              <a:t> </a:t>
            </a:r>
            <a:r>
              <a:rPr lang="en-FI" sz="1200" dirty="0" err="1"/>
              <a:t>muutosilmiöitä</a:t>
            </a:r>
            <a:r>
              <a:rPr lang="en-FI" sz="1200" dirty="0"/>
              <a:t> </a:t>
            </a:r>
            <a:r>
              <a:rPr lang="en-FI" sz="1200" dirty="0" err="1"/>
              <a:t>läpi</a:t>
            </a:r>
            <a:r>
              <a:rPr lang="en-FI" sz="1200" dirty="0"/>
              <a:t>, </a:t>
            </a:r>
            <a:r>
              <a:rPr lang="en-FI" sz="1200" dirty="0" err="1"/>
              <a:t>vaan</a:t>
            </a:r>
            <a:r>
              <a:rPr lang="en-FI" sz="1200" dirty="0"/>
              <a:t> </a:t>
            </a:r>
            <a:r>
              <a:rPr lang="en-FI" sz="1200" dirty="0" err="1"/>
              <a:t>voitte</a:t>
            </a:r>
            <a:r>
              <a:rPr lang="en-FI" sz="1200" dirty="0"/>
              <a:t> </a:t>
            </a:r>
            <a:r>
              <a:rPr lang="en-FI" sz="1200" dirty="0" err="1"/>
              <a:t>keskittyä</a:t>
            </a:r>
            <a:r>
              <a:rPr lang="en-FI" sz="1200" dirty="0"/>
              <a:t> </a:t>
            </a:r>
            <a:r>
              <a:rPr lang="en-FI" sz="1200" dirty="0" err="1"/>
              <a:t>kunkin</a:t>
            </a:r>
            <a:r>
              <a:rPr lang="en-FI" sz="1200" dirty="0"/>
              <a:t> </a:t>
            </a:r>
            <a:r>
              <a:rPr lang="en-FI" sz="1200" dirty="0" err="1"/>
              <a:t>sidosryhmän</a:t>
            </a:r>
            <a:r>
              <a:rPr lang="en-FI" sz="1200" dirty="0"/>
              <a:t> </a:t>
            </a:r>
            <a:r>
              <a:rPr lang="en-FI" sz="1200" dirty="0" err="1"/>
              <a:t>kannalta</a:t>
            </a:r>
            <a:r>
              <a:rPr lang="en-FI" sz="1200" dirty="0"/>
              <a:t> </a:t>
            </a:r>
            <a:r>
              <a:rPr lang="en-FI" sz="1200" dirty="0" err="1"/>
              <a:t>kiinnostavimpiin</a:t>
            </a:r>
            <a:r>
              <a:rPr lang="en-FI" sz="1200" dirty="0"/>
              <a:t>.</a:t>
            </a:r>
          </a:p>
          <a:p>
            <a:pPr lvl="1"/>
            <a:endParaRPr lang="en-FI" sz="1200" dirty="0"/>
          </a:p>
          <a:p>
            <a:endParaRPr lang="fi-FI" dirty="0"/>
          </a:p>
        </p:txBody>
      </p:sp>
      <p:sp>
        <p:nvSpPr>
          <p:cNvPr id="4" name="Date Placeholder 3">
            <a:extLst>
              <a:ext uri="{FF2B5EF4-FFF2-40B4-BE49-F238E27FC236}">
                <a16:creationId xmlns:a16="http://schemas.microsoft.com/office/drawing/2014/main" id="{D5858968-A66C-4DE4-AD4A-08CE37F3B45B}"/>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Footer Placeholder 4">
            <a:extLst>
              <a:ext uri="{FF2B5EF4-FFF2-40B4-BE49-F238E27FC236}">
                <a16:creationId xmlns:a16="http://schemas.microsoft.com/office/drawing/2014/main" id="{98475CB8-B226-432E-A28B-6A2B1B612F30}"/>
              </a:ext>
            </a:extLst>
          </p:cNvPr>
          <p:cNvSpPr>
            <a:spLocks noGrp="1"/>
          </p:cNvSpPr>
          <p:nvPr>
            <p:ph type="ftr" sz="quarter" idx="11"/>
          </p:nvPr>
        </p:nvSpPr>
        <p:spPr/>
        <p:txBody>
          <a:bodyPr/>
          <a:lstStyle/>
          <a:p>
            <a:r>
              <a:rPr lang="en-US"/>
              <a:t>Tekijä tai esityksen nimi</a:t>
            </a:r>
          </a:p>
        </p:txBody>
      </p:sp>
      <p:sp>
        <p:nvSpPr>
          <p:cNvPr id="6" name="Slide Number Placeholder 5">
            <a:extLst>
              <a:ext uri="{FF2B5EF4-FFF2-40B4-BE49-F238E27FC236}">
                <a16:creationId xmlns:a16="http://schemas.microsoft.com/office/drawing/2014/main" id="{305BCA5A-8CB9-48BE-AB57-2BA2257F60AF}"/>
              </a:ext>
            </a:extLst>
          </p:cNvPr>
          <p:cNvSpPr>
            <a:spLocks noGrp="1"/>
          </p:cNvSpPr>
          <p:nvPr>
            <p:ph type="sldNum" sz="quarter" idx="12"/>
          </p:nvPr>
        </p:nvSpPr>
        <p:spPr/>
        <p:txBody>
          <a:bodyPr/>
          <a:lstStyle/>
          <a:p>
            <a:fld id="{D5CDC59A-8C4B-3741-8921-09D2C8EE8BFB}" type="slidenum">
              <a:rPr lang="en-US" smtClean="0"/>
              <a:t>25</a:t>
            </a:fld>
            <a:endParaRPr lang="en-US"/>
          </a:p>
        </p:txBody>
      </p:sp>
    </p:spTree>
    <p:extLst>
      <p:ext uri="{BB962C8B-B14F-4D97-AF65-F5344CB8AC3E}">
        <p14:creationId xmlns:p14="http://schemas.microsoft.com/office/powerpoint/2010/main" val="339838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39F7715-06BE-4EAD-A3C6-64B1DE21BC06}"/>
              </a:ext>
            </a:extLst>
          </p:cNvPr>
          <p:cNvSpPr>
            <a:spLocks noGrp="1"/>
          </p:cNvSpPr>
          <p:nvPr>
            <p:ph type="dt" sz="half" idx="10"/>
          </p:nvPr>
        </p:nvSpPr>
        <p:spPr/>
        <p:txBody>
          <a:bodyPr/>
          <a:lstStyle/>
          <a:p>
            <a:fld id="{7CE72364-7285-9240-9323-75750ECB2DC1}" type="datetime1">
              <a:rPr lang="fi-FI" smtClean="0"/>
              <a:t>18.1.2022</a:t>
            </a:fld>
            <a:endParaRPr lang="en-US"/>
          </a:p>
        </p:txBody>
      </p:sp>
      <p:sp>
        <p:nvSpPr>
          <p:cNvPr id="3" name="Alatunnisteen paikkamerkki 2">
            <a:extLst>
              <a:ext uri="{FF2B5EF4-FFF2-40B4-BE49-F238E27FC236}">
                <a16:creationId xmlns:a16="http://schemas.microsoft.com/office/drawing/2014/main" id="{B50DCB71-D34E-42C6-B9CB-821C8932CEBE}"/>
              </a:ext>
            </a:extLst>
          </p:cNvPr>
          <p:cNvSpPr>
            <a:spLocks noGrp="1"/>
          </p:cNvSpPr>
          <p:nvPr>
            <p:ph type="ftr" sz="quarter" idx="11"/>
          </p:nvPr>
        </p:nvSpPr>
        <p:spPr/>
        <p:txBody>
          <a:bodyPr/>
          <a:lstStyle/>
          <a:p>
            <a:r>
              <a:rPr lang="en-US"/>
              <a:t>Tekijä tai esityksen nimi</a:t>
            </a:r>
          </a:p>
        </p:txBody>
      </p:sp>
      <p:sp>
        <p:nvSpPr>
          <p:cNvPr id="4" name="Dian numeron paikkamerkki 3">
            <a:extLst>
              <a:ext uri="{FF2B5EF4-FFF2-40B4-BE49-F238E27FC236}">
                <a16:creationId xmlns:a16="http://schemas.microsoft.com/office/drawing/2014/main" id="{33259164-5BFF-414C-A36B-1E8FAB2DDC9C}"/>
              </a:ext>
            </a:extLst>
          </p:cNvPr>
          <p:cNvSpPr>
            <a:spLocks noGrp="1"/>
          </p:cNvSpPr>
          <p:nvPr>
            <p:ph type="sldNum" sz="quarter" idx="12"/>
          </p:nvPr>
        </p:nvSpPr>
        <p:spPr/>
        <p:txBody>
          <a:bodyPr/>
          <a:lstStyle/>
          <a:p>
            <a:fld id="{D5CDC59A-8C4B-3741-8921-09D2C8EE8BFB}" type="slidenum">
              <a:rPr lang="en-US" smtClean="0"/>
              <a:t>26</a:t>
            </a:fld>
            <a:endParaRPr lang="en-US"/>
          </a:p>
        </p:txBody>
      </p:sp>
      <p:graphicFrame>
        <p:nvGraphicFramePr>
          <p:cNvPr id="5" name="Sisällön paikkamerkki 4">
            <a:extLst>
              <a:ext uri="{FF2B5EF4-FFF2-40B4-BE49-F238E27FC236}">
                <a16:creationId xmlns:a16="http://schemas.microsoft.com/office/drawing/2014/main" id="{7C28711E-707F-41EE-964A-CC7ED6935335}"/>
              </a:ext>
            </a:extLst>
          </p:cNvPr>
          <p:cNvGraphicFramePr>
            <a:graphicFrameLocks/>
          </p:cNvGraphicFramePr>
          <p:nvPr>
            <p:extLst>
              <p:ext uri="{D42A27DB-BD31-4B8C-83A1-F6EECF244321}">
                <p14:modId xmlns:p14="http://schemas.microsoft.com/office/powerpoint/2010/main" val="3753996656"/>
              </p:ext>
            </p:extLst>
          </p:nvPr>
        </p:nvGraphicFramePr>
        <p:xfrm>
          <a:off x="736276" y="460485"/>
          <a:ext cx="10596785" cy="5819685"/>
        </p:xfrm>
        <a:graphic>
          <a:graphicData uri="http://schemas.openxmlformats.org/drawingml/2006/table">
            <a:tbl>
              <a:tblPr firstRow="1" firstCol="1" bandRow="1"/>
              <a:tblGrid>
                <a:gridCol w="3531757">
                  <a:extLst>
                    <a:ext uri="{9D8B030D-6E8A-4147-A177-3AD203B41FA5}">
                      <a16:colId xmlns:a16="http://schemas.microsoft.com/office/drawing/2014/main" val="1631959246"/>
                    </a:ext>
                  </a:extLst>
                </a:gridCol>
                <a:gridCol w="3532514">
                  <a:extLst>
                    <a:ext uri="{9D8B030D-6E8A-4147-A177-3AD203B41FA5}">
                      <a16:colId xmlns:a16="http://schemas.microsoft.com/office/drawing/2014/main" val="1512981919"/>
                    </a:ext>
                  </a:extLst>
                </a:gridCol>
                <a:gridCol w="3532514">
                  <a:extLst>
                    <a:ext uri="{9D8B030D-6E8A-4147-A177-3AD203B41FA5}">
                      <a16:colId xmlns:a16="http://schemas.microsoft.com/office/drawing/2014/main" val="2356627653"/>
                    </a:ext>
                  </a:extLst>
                </a:gridCol>
              </a:tblGrid>
              <a:tr h="353297">
                <a:tc gridSpan="3">
                  <a:txBody>
                    <a:bodyPr/>
                    <a:lstStyle/>
                    <a:p>
                      <a:pPr>
                        <a:lnSpc>
                          <a:spcPct val="115000"/>
                        </a:lnSpc>
                        <a:spcBef>
                          <a:spcPts val="600"/>
                        </a:spcBef>
                        <a:spcAft>
                          <a:spcPts val="1000"/>
                        </a:spcAft>
                      </a:pPr>
                      <a:r>
                        <a:rPr lang="fi-FI" sz="1800" b="1" dirty="0">
                          <a:effectLst/>
                          <a:latin typeface="+mn-lt"/>
                          <a:ea typeface="Calibri" panose="020F0502020204030204" pitchFamily="34" charset="0"/>
                          <a:cs typeface="Times New Roman" panose="02020603050405020304" pitchFamily="18" charset="0"/>
                        </a:rPr>
                        <a:t>Energia-alan </a:t>
                      </a:r>
                      <a:r>
                        <a:rPr lang="fi-FI" sz="1800" b="1" dirty="0" err="1">
                          <a:effectLst/>
                          <a:latin typeface="+mn-lt"/>
                          <a:ea typeface="Calibri" panose="020F0502020204030204" pitchFamily="34" charset="0"/>
                          <a:cs typeface="Times New Roman" panose="02020603050405020304" pitchFamily="18" charset="0"/>
                        </a:rPr>
                        <a:t>palvelullistuminen</a:t>
                      </a:r>
                      <a:endParaRPr lang="fi-FI" sz="900" b="1" dirty="0">
                        <a:effectLst/>
                        <a:latin typeface="+mn-lt"/>
                        <a:ea typeface="Calibri" panose="020F0502020204030204" pitchFamily="34" charset="0"/>
                        <a:cs typeface="Times New Roman" panose="02020603050405020304" pitchFamily="18" charset="0"/>
                      </a:endParaRP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667896502"/>
                  </a:ext>
                </a:extLst>
              </a:tr>
              <a:tr h="433605">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Mistä on kyse?</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Mahdollisia vaikutuksia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Mitä tämä voisi tarkoittaa teillä?</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28238"/>
                  </a:ext>
                </a:extLst>
              </a:tr>
              <a:tr h="5032783">
                <a:tc>
                  <a:txBody>
                    <a:bodyPr/>
                    <a:lstStyle/>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Energian myynti keskittyy pienimpien kulujen ja suurimpien volyymien toimijoille. </a:t>
                      </a:r>
                      <a:r>
                        <a:rPr lang="fi-FI" sz="1100" b="1" dirty="0">
                          <a:effectLst/>
                          <a:latin typeface="+mn-lt"/>
                          <a:ea typeface="Calibri" panose="020F0502020204030204" pitchFamily="34" charset="0"/>
                          <a:cs typeface="Times New Roman" panose="02020603050405020304" pitchFamily="18" charset="0"/>
                        </a:rPr>
                        <a:t>Digitalisaatio</a:t>
                      </a:r>
                      <a:r>
                        <a:rPr lang="fi-FI" sz="1100" dirty="0">
                          <a:effectLst/>
                          <a:latin typeface="+mn-lt"/>
                          <a:ea typeface="Calibri" panose="020F0502020204030204" pitchFamily="34" charset="0"/>
                          <a:cs typeface="Times New Roman" panose="02020603050405020304" pitchFamily="18" charset="0"/>
                        </a:rPr>
                        <a:t> auttaa tässä, kun markkinoinnin ja asiakaspalvelun automatisointi pystytään nostamaan uudelle tasolle.</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Ne toimijat, jotka eivät halua tai pysty tähän kilpailuun pyrkivät palvelu- ja ratkaisumyyntiin. Tavoitteena on asiakassuhteiden vahvistaminen ja suurempi osuus asiakkaasta. </a:t>
                      </a:r>
                    </a:p>
                    <a:p>
                      <a:pPr marL="342900" lvl="0" indent="-342900">
                        <a:lnSpc>
                          <a:spcPct val="115000"/>
                        </a:lnSpc>
                        <a:buFont typeface="Symbol" panose="05050102010706020507" pitchFamily="18" charset="2"/>
                        <a:buChar char=""/>
                      </a:pPr>
                      <a:r>
                        <a:rPr lang="fi-FI" sz="1100" b="1" dirty="0">
                          <a:effectLst/>
                          <a:latin typeface="+mn-lt"/>
                          <a:ea typeface="Calibri" panose="020F0502020204030204" pitchFamily="34" charset="0"/>
                          <a:cs typeface="Times New Roman" panose="02020603050405020304" pitchFamily="18" charset="0"/>
                        </a:rPr>
                        <a:t>Uusien energiateknologioiden</a:t>
                      </a:r>
                      <a:r>
                        <a:rPr lang="fi-FI" sz="1100" dirty="0">
                          <a:effectLst/>
                          <a:latin typeface="+mn-lt"/>
                          <a:ea typeface="Calibri" panose="020F0502020204030204" pitchFamily="34" charset="0"/>
                          <a:cs typeface="Times New Roman" panose="02020603050405020304" pitchFamily="18" charset="0"/>
                        </a:rPr>
                        <a:t> leviäminen laajempaan käyttöön tekee asiakkaista vastaanottavaisempia palveluille ja ratkaisuille, koska monipuolisen kokonaisuuden ymmärtäminen on haastavampaa ja </a:t>
                      </a:r>
                      <a:r>
                        <a:rPr lang="fi-FI" sz="1100" b="1" dirty="0">
                          <a:effectLst/>
                          <a:latin typeface="+mn-lt"/>
                          <a:ea typeface="Calibri" panose="020F0502020204030204" pitchFamily="34" charset="0"/>
                          <a:cs typeface="Times New Roman" panose="02020603050405020304" pitchFamily="18" charset="0"/>
                        </a:rPr>
                        <a:t>hajautetussa tuotannossa</a:t>
                      </a:r>
                      <a:r>
                        <a:rPr lang="fi-FI" sz="1100" dirty="0">
                          <a:effectLst/>
                          <a:latin typeface="+mn-lt"/>
                          <a:ea typeface="Calibri" panose="020F0502020204030204" pitchFamily="34" charset="0"/>
                          <a:cs typeface="Times New Roman" panose="02020603050405020304" pitchFamily="18" charset="0"/>
                        </a:rPr>
                        <a:t> myös esim. laitekantaa siirtyy asiakkaiden tiloihin.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Asiakkaat ovat ylipäätänsä halukkaampia ostamaan palveluita ja asioita palveluna. </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Nuoremmat asiakkaat ja työntekijät näkevät palveluiden ostamisen ja myymisen luonnollisempana asiana.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hyötyvät: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Asiakasymmärrykseen ja palvelumuotoiluun panostavat yritykset.</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Verkostomaista toimintatapaa ymmärtävät, jotka keskittyvät asiakassuhteeseen ja tekevät yhteistyötä alihankkijoiden kanssa.</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Alalle voi tulla kokonaan uusia toimijoita joiden ydinosaaminen ei ole energia-alalla, vaan vaikkapa palveluiden kehittämisessä ja niiden automatisoinnissa.</a:t>
                      </a:r>
                    </a:p>
                    <a:p>
                      <a:pPr marL="286385">
                        <a:lnSpc>
                          <a:spcPct val="115000"/>
                        </a:lnSpc>
                        <a:spcAft>
                          <a:spcPts val="1000"/>
                        </a:spcAft>
                      </a:pPr>
                      <a:r>
                        <a:rPr lang="fi-FI" sz="1100" dirty="0">
                          <a:effectLst/>
                          <a:latin typeface="+mn-l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häviävät?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Liikaa energiantuotannon ympärille keskittyvät yritykset.</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Yhtiöt, jotka luottavat kaiken jatkumiseen ennallaan.</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Alueelliset yhtiöt jotka eivät osaa kääntää paikallisuutta aidoksi vahvuustekijäksi.</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394115"/>
                  </a:ext>
                </a:extLst>
              </a:tr>
            </a:tbl>
          </a:graphicData>
        </a:graphic>
      </p:graphicFrame>
    </p:spTree>
    <p:extLst>
      <p:ext uri="{BB962C8B-B14F-4D97-AF65-F5344CB8AC3E}">
        <p14:creationId xmlns:p14="http://schemas.microsoft.com/office/powerpoint/2010/main" val="321243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23BE95-AB44-47F5-BFBB-4234A6C6620A}"/>
              </a:ext>
            </a:extLst>
          </p:cNvPr>
          <p:cNvSpPr>
            <a:spLocks noGrp="1"/>
          </p:cNvSpPr>
          <p:nvPr>
            <p:ph type="dt" sz="half" idx="10"/>
          </p:nvPr>
        </p:nvSpPr>
        <p:spPr/>
        <p:txBody>
          <a:bodyPr/>
          <a:lstStyle/>
          <a:p>
            <a:fld id="{7CE72364-7285-9240-9323-75750ECB2DC1}" type="datetime1">
              <a:rPr lang="fi-FI" smtClean="0"/>
              <a:t>18.1.2022</a:t>
            </a:fld>
            <a:endParaRPr lang="en-US"/>
          </a:p>
        </p:txBody>
      </p:sp>
      <p:sp>
        <p:nvSpPr>
          <p:cNvPr id="3" name="Alatunnisteen paikkamerkki 2">
            <a:extLst>
              <a:ext uri="{FF2B5EF4-FFF2-40B4-BE49-F238E27FC236}">
                <a16:creationId xmlns:a16="http://schemas.microsoft.com/office/drawing/2014/main" id="{1BA3FE34-A505-4DB1-AF2F-7C4C63B7C399}"/>
              </a:ext>
            </a:extLst>
          </p:cNvPr>
          <p:cNvSpPr>
            <a:spLocks noGrp="1"/>
          </p:cNvSpPr>
          <p:nvPr>
            <p:ph type="ftr" sz="quarter" idx="11"/>
          </p:nvPr>
        </p:nvSpPr>
        <p:spPr/>
        <p:txBody>
          <a:bodyPr/>
          <a:lstStyle/>
          <a:p>
            <a:r>
              <a:rPr lang="en-US"/>
              <a:t>Tekijä tai esityksen nimi</a:t>
            </a:r>
          </a:p>
        </p:txBody>
      </p:sp>
      <p:sp>
        <p:nvSpPr>
          <p:cNvPr id="4" name="Dian numeron paikkamerkki 3">
            <a:extLst>
              <a:ext uri="{FF2B5EF4-FFF2-40B4-BE49-F238E27FC236}">
                <a16:creationId xmlns:a16="http://schemas.microsoft.com/office/drawing/2014/main" id="{589DECCD-481C-46F2-BC04-BC5F3B788417}"/>
              </a:ext>
            </a:extLst>
          </p:cNvPr>
          <p:cNvSpPr>
            <a:spLocks noGrp="1"/>
          </p:cNvSpPr>
          <p:nvPr>
            <p:ph type="sldNum" sz="quarter" idx="12"/>
          </p:nvPr>
        </p:nvSpPr>
        <p:spPr/>
        <p:txBody>
          <a:bodyPr/>
          <a:lstStyle/>
          <a:p>
            <a:fld id="{D5CDC59A-8C4B-3741-8921-09D2C8EE8BFB}" type="slidenum">
              <a:rPr lang="en-US" smtClean="0"/>
              <a:t>27</a:t>
            </a:fld>
            <a:endParaRPr lang="en-US"/>
          </a:p>
        </p:txBody>
      </p:sp>
      <p:graphicFrame>
        <p:nvGraphicFramePr>
          <p:cNvPr id="5" name="Sisällön paikkamerkki 3">
            <a:extLst>
              <a:ext uri="{FF2B5EF4-FFF2-40B4-BE49-F238E27FC236}">
                <a16:creationId xmlns:a16="http://schemas.microsoft.com/office/drawing/2014/main" id="{5FC6726E-B18D-474B-8BBE-7506C59AB649}"/>
              </a:ext>
            </a:extLst>
          </p:cNvPr>
          <p:cNvGraphicFramePr>
            <a:graphicFrameLocks/>
          </p:cNvGraphicFramePr>
          <p:nvPr>
            <p:extLst>
              <p:ext uri="{D42A27DB-BD31-4B8C-83A1-F6EECF244321}">
                <p14:modId xmlns:p14="http://schemas.microsoft.com/office/powerpoint/2010/main" val="2362471059"/>
              </p:ext>
            </p:extLst>
          </p:nvPr>
        </p:nvGraphicFramePr>
        <p:xfrm>
          <a:off x="550318" y="502481"/>
          <a:ext cx="11083896" cy="5853869"/>
        </p:xfrm>
        <a:graphic>
          <a:graphicData uri="http://schemas.openxmlformats.org/drawingml/2006/table">
            <a:tbl>
              <a:tblPr firstRow="1" firstCol="1" bandRow="1"/>
              <a:tblGrid>
                <a:gridCol w="3694104">
                  <a:extLst>
                    <a:ext uri="{9D8B030D-6E8A-4147-A177-3AD203B41FA5}">
                      <a16:colId xmlns:a16="http://schemas.microsoft.com/office/drawing/2014/main" val="3581687526"/>
                    </a:ext>
                  </a:extLst>
                </a:gridCol>
                <a:gridCol w="3694896">
                  <a:extLst>
                    <a:ext uri="{9D8B030D-6E8A-4147-A177-3AD203B41FA5}">
                      <a16:colId xmlns:a16="http://schemas.microsoft.com/office/drawing/2014/main" val="728167299"/>
                    </a:ext>
                  </a:extLst>
                </a:gridCol>
                <a:gridCol w="3694896">
                  <a:extLst>
                    <a:ext uri="{9D8B030D-6E8A-4147-A177-3AD203B41FA5}">
                      <a16:colId xmlns:a16="http://schemas.microsoft.com/office/drawing/2014/main" val="2545514463"/>
                    </a:ext>
                  </a:extLst>
                </a:gridCol>
              </a:tblGrid>
              <a:tr h="356400">
                <a:tc gridSpan="3">
                  <a:txBody>
                    <a:bodyPr/>
                    <a:lstStyle/>
                    <a:p>
                      <a:pPr>
                        <a:lnSpc>
                          <a:spcPct val="115000"/>
                        </a:lnSpc>
                        <a:spcBef>
                          <a:spcPts val="600"/>
                        </a:spcBef>
                        <a:spcAft>
                          <a:spcPts val="1000"/>
                        </a:spcAft>
                      </a:pPr>
                      <a:r>
                        <a:rPr lang="fi-FI" sz="1800" b="1" dirty="0">
                          <a:effectLst/>
                          <a:latin typeface="+mn-lt"/>
                          <a:ea typeface="Calibri" panose="020F0502020204030204" pitchFamily="34" charset="0"/>
                          <a:cs typeface="Times New Roman" panose="02020603050405020304" pitchFamily="18" charset="0"/>
                        </a:rPr>
                        <a:t>Data, älyverkot ja tekoäly tuotannossa ja palveluissa</a:t>
                      </a:r>
                      <a:endParaRPr lang="fi-FI" sz="900" b="1" dirty="0">
                        <a:effectLst/>
                        <a:latin typeface="+mn-lt"/>
                        <a:ea typeface="Calibri" panose="020F0502020204030204" pitchFamily="34" charset="0"/>
                        <a:cs typeface="Times New Roman" panose="02020603050405020304" pitchFamily="18" charset="0"/>
                      </a:endParaRP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898603179"/>
                  </a:ext>
                </a:extLst>
              </a:tr>
              <a:tr h="437415">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Mistä on kyse?</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Mahdollisia vaikutuksia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Mitä tämä voisi tarkoittaa teillä?</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683553"/>
                  </a:ext>
                </a:extLst>
              </a:tr>
              <a:tr h="5060054">
                <a:tc>
                  <a:txBody>
                    <a:bodyPr/>
                    <a:lstStyle/>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Digitalisaatio leviää vääjäämättömästi kaikkialle yhteiskunnassa. Datan parempi hyödyntäminen uusilla välineillä on sen toinen aalto.</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Kilpailu työvoimasta vauhdittaa automaatiota, ja automaatio edistää sekä datan keräämistä että sen hyödyntämismahdollisuuksia.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Vaikka tekoälystä puhutaan paljon, ehkä välillä liikaakin, se ei saisi peittää alleen sitä, että jo nyt tuotantokäytössä olevilla työkaluilla pystytään aikaansaamaan merkittäviä muutoksia.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Automaatio vaatii ympärilleen lisää automaatiota, kun ihmistyön varassa olevista vaiheista tulee prosessien pullonkaula tai hidaste. </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Automaatio ja digitalisaatio niin toimistolla kuin työmaalla vähentävät virheitä ja yksitoikkoisia tai vaarallisia töitä.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hyötyvät: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Ne, jotka menestyvät kilpailussa näiden asioiden osaajista. Vaikka yleinen digiosaamisen taso nouseekin niin uuden kehittämiseen tarvitaan aina edistynyttä asiantuntemusta.</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Ne, joilla on toiminnassaan riittävä skaala uusien teknologioiden tehokkaaseen hyödyntämiseen.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Dataa tehokkaasti keräävät toimijat.</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Ne rohkeat, jotka pystyvät ja uskaltavat investoida näihin ajoissa. </a:t>
                      </a:r>
                    </a:p>
                    <a:p>
                      <a:pPr marL="286385">
                        <a:lnSpc>
                          <a:spcPct val="115000"/>
                        </a:lnSpc>
                        <a:spcAft>
                          <a:spcPts val="1000"/>
                        </a:spcAft>
                      </a:pPr>
                      <a:r>
                        <a:rPr lang="fi-FI" sz="1100" dirty="0">
                          <a:effectLst/>
                          <a:latin typeface="+mn-l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häviävät?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Hitaimmat.</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Ne, jotka eivät osaa päättää mitä he tästä muutoksesta haluavat.</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Investointinsa väärin kohdentavat tai ajoittavat. Ohjelmistotkin vaativat alkupanostusten lisäksi kunnossapitoinvestointeja.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364136"/>
                  </a:ext>
                </a:extLst>
              </a:tr>
            </a:tbl>
          </a:graphicData>
        </a:graphic>
      </p:graphicFrame>
    </p:spTree>
    <p:extLst>
      <p:ext uri="{BB962C8B-B14F-4D97-AF65-F5344CB8AC3E}">
        <p14:creationId xmlns:p14="http://schemas.microsoft.com/office/powerpoint/2010/main" val="3685333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4D5EEFE-6037-4F66-9DD9-24DD45E1107C}"/>
              </a:ext>
            </a:extLst>
          </p:cNvPr>
          <p:cNvSpPr>
            <a:spLocks noGrp="1"/>
          </p:cNvSpPr>
          <p:nvPr>
            <p:ph type="dt" sz="half" idx="10"/>
          </p:nvPr>
        </p:nvSpPr>
        <p:spPr/>
        <p:txBody>
          <a:bodyPr/>
          <a:lstStyle/>
          <a:p>
            <a:fld id="{7CE72364-7285-9240-9323-75750ECB2DC1}" type="datetime1">
              <a:rPr lang="fi-FI" smtClean="0"/>
              <a:t>18.1.2022</a:t>
            </a:fld>
            <a:endParaRPr lang="en-US"/>
          </a:p>
        </p:txBody>
      </p:sp>
      <p:sp>
        <p:nvSpPr>
          <p:cNvPr id="3" name="Alatunnisteen paikkamerkki 2">
            <a:extLst>
              <a:ext uri="{FF2B5EF4-FFF2-40B4-BE49-F238E27FC236}">
                <a16:creationId xmlns:a16="http://schemas.microsoft.com/office/drawing/2014/main" id="{A0724075-2A0D-4958-A230-EC6E6065B73D}"/>
              </a:ext>
            </a:extLst>
          </p:cNvPr>
          <p:cNvSpPr>
            <a:spLocks noGrp="1"/>
          </p:cNvSpPr>
          <p:nvPr>
            <p:ph type="ftr" sz="quarter" idx="11"/>
          </p:nvPr>
        </p:nvSpPr>
        <p:spPr/>
        <p:txBody>
          <a:bodyPr/>
          <a:lstStyle/>
          <a:p>
            <a:r>
              <a:rPr lang="en-US"/>
              <a:t>Tekijä tai esityksen nimi</a:t>
            </a:r>
          </a:p>
        </p:txBody>
      </p:sp>
      <p:sp>
        <p:nvSpPr>
          <p:cNvPr id="4" name="Dian numeron paikkamerkki 3">
            <a:extLst>
              <a:ext uri="{FF2B5EF4-FFF2-40B4-BE49-F238E27FC236}">
                <a16:creationId xmlns:a16="http://schemas.microsoft.com/office/drawing/2014/main" id="{502E80A7-229C-4D82-B9FD-5E1AB2383F8E}"/>
              </a:ext>
            </a:extLst>
          </p:cNvPr>
          <p:cNvSpPr>
            <a:spLocks noGrp="1"/>
          </p:cNvSpPr>
          <p:nvPr>
            <p:ph type="sldNum" sz="quarter" idx="12"/>
          </p:nvPr>
        </p:nvSpPr>
        <p:spPr/>
        <p:txBody>
          <a:bodyPr/>
          <a:lstStyle/>
          <a:p>
            <a:fld id="{D5CDC59A-8C4B-3741-8921-09D2C8EE8BFB}" type="slidenum">
              <a:rPr lang="en-US" smtClean="0"/>
              <a:t>28</a:t>
            </a:fld>
            <a:endParaRPr lang="en-US"/>
          </a:p>
        </p:txBody>
      </p:sp>
      <p:graphicFrame>
        <p:nvGraphicFramePr>
          <p:cNvPr id="5" name="Taulukko 4">
            <a:extLst>
              <a:ext uri="{FF2B5EF4-FFF2-40B4-BE49-F238E27FC236}">
                <a16:creationId xmlns:a16="http://schemas.microsoft.com/office/drawing/2014/main" id="{D9E10CD1-2928-48D2-B638-09AD7224E9A2}"/>
              </a:ext>
            </a:extLst>
          </p:cNvPr>
          <p:cNvGraphicFramePr>
            <a:graphicFrameLocks noGrp="1"/>
          </p:cNvGraphicFramePr>
          <p:nvPr>
            <p:extLst>
              <p:ext uri="{D42A27DB-BD31-4B8C-83A1-F6EECF244321}">
                <p14:modId xmlns:p14="http://schemas.microsoft.com/office/powerpoint/2010/main" val="3588184279"/>
              </p:ext>
            </p:extLst>
          </p:nvPr>
        </p:nvGraphicFramePr>
        <p:xfrm>
          <a:off x="452830" y="659363"/>
          <a:ext cx="10733518" cy="5995390"/>
        </p:xfrm>
        <a:graphic>
          <a:graphicData uri="http://schemas.openxmlformats.org/drawingml/2006/table">
            <a:tbl>
              <a:tblPr firstRow="1" firstCol="1" bandRow="1"/>
              <a:tblGrid>
                <a:gridCol w="3577328">
                  <a:extLst>
                    <a:ext uri="{9D8B030D-6E8A-4147-A177-3AD203B41FA5}">
                      <a16:colId xmlns:a16="http://schemas.microsoft.com/office/drawing/2014/main" val="1439054986"/>
                    </a:ext>
                  </a:extLst>
                </a:gridCol>
                <a:gridCol w="3578095">
                  <a:extLst>
                    <a:ext uri="{9D8B030D-6E8A-4147-A177-3AD203B41FA5}">
                      <a16:colId xmlns:a16="http://schemas.microsoft.com/office/drawing/2014/main" val="2908626642"/>
                    </a:ext>
                  </a:extLst>
                </a:gridCol>
                <a:gridCol w="3578095">
                  <a:extLst>
                    <a:ext uri="{9D8B030D-6E8A-4147-A177-3AD203B41FA5}">
                      <a16:colId xmlns:a16="http://schemas.microsoft.com/office/drawing/2014/main" val="1943987429"/>
                    </a:ext>
                  </a:extLst>
                </a:gridCol>
              </a:tblGrid>
              <a:tr h="578178">
                <a:tc gridSpan="3">
                  <a:txBody>
                    <a:bodyPr/>
                    <a:lstStyle/>
                    <a:p>
                      <a:pPr>
                        <a:lnSpc>
                          <a:spcPct val="115000"/>
                        </a:lnSpc>
                        <a:spcBef>
                          <a:spcPts val="600"/>
                        </a:spcBef>
                        <a:spcAft>
                          <a:spcPts val="1000"/>
                        </a:spcAft>
                      </a:pPr>
                      <a:r>
                        <a:rPr lang="fi-FI" sz="1800" b="1" dirty="0">
                          <a:effectLst/>
                          <a:latin typeface="+mn-lt"/>
                          <a:ea typeface="Calibri" panose="020F0502020204030204" pitchFamily="34" charset="0"/>
                          <a:cs typeface="Times New Roman" panose="02020603050405020304" pitchFamily="18" charset="0"/>
                        </a:rPr>
                        <a:t>Kulutusjouston merkitys kasvaa teknisesti ja liiketoiminnallisesti</a:t>
                      </a:r>
                      <a:endParaRPr lang="fi-FI" sz="900" b="1" dirty="0">
                        <a:effectLst/>
                        <a:latin typeface="+mn-lt"/>
                        <a:ea typeface="Calibri" panose="020F0502020204030204" pitchFamily="34" charset="0"/>
                        <a:cs typeface="Times New Roman" panose="02020603050405020304" pitchFamily="18" charset="0"/>
                      </a:endParaRP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492129827"/>
                  </a:ext>
                </a:extLst>
              </a:tr>
              <a:tr h="431028">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Mistä on kyse?</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Mahdollisia vaikutuksia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Mitä tämä voisi tarkoittaa teillä?</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633"/>
                  </a:ext>
                </a:extLst>
              </a:tr>
              <a:tr h="4986184">
                <a:tc>
                  <a:txBody>
                    <a:bodyPr/>
                    <a:lstStyle/>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Jousto voi sisältää sekä kysyntäjoustoa että varastointia. </a:t>
                      </a:r>
                    </a:p>
                    <a:p>
                      <a:pPr marL="342900" lvl="0" indent="-342900">
                        <a:lnSpc>
                          <a:spcPct val="115000"/>
                        </a:lnSpc>
                        <a:buFont typeface="Symbol" panose="05050102010706020507" pitchFamily="18" charset="2"/>
                        <a:buChar char=""/>
                      </a:pPr>
                      <a:r>
                        <a:rPr lang="fi-FI" sz="1100" b="1" dirty="0">
                          <a:effectLst/>
                          <a:latin typeface="+mn-lt"/>
                          <a:ea typeface="Calibri" panose="020F0502020204030204" pitchFamily="34" charset="0"/>
                          <a:cs typeface="Times New Roman" panose="02020603050405020304" pitchFamily="18" charset="0"/>
                        </a:rPr>
                        <a:t>Älykkäämpi sähköverkko</a:t>
                      </a:r>
                      <a:r>
                        <a:rPr lang="fi-FI" sz="1100" dirty="0">
                          <a:effectLst/>
                          <a:latin typeface="+mn-lt"/>
                          <a:ea typeface="Calibri" panose="020F0502020204030204" pitchFamily="34" charset="0"/>
                          <a:cs typeface="Times New Roman" panose="02020603050405020304" pitchFamily="18" charset="0"/>
                        </a:rPr>
                        <a:t>, jossa älykkyys ulottuu myös asiakkaiden laitteistoihin, mahdollistaa ja jopa edellyttää kulutusjoustoa. Jousto voi olla markkina- tai tehopohjaista.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Uusiutuvien tuotantotapojen merkittävä lisääntyminen verkossa vaatii seurakseen joustoa.</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Hintajaksot pörssissä lyhenevät ja hintaheilahtelut kasvavat. Tämä tekee joustavuuteen investoimisesta asiakkaille kannattavampaa.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Jousto on tärkeä osa erilaisia kansallisia vähähiilisyys- ja ilmastostrategioita, ja on todennäköistä että sitä edistetään myös sääntelyllä.</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Edellyttää myös paljon uutta tekniikkaa, mikä voi hidastaa hyödyntämistä.</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Jousto vaatii laitteiden ohjausmahdollisuuksia, mikä taas vaatii paljon myös datainfralta ja kyberturvallisuudelta.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Ketkä hyötyvät:</a:t>
                      </a:r>
                    </a:p>
                    <a:p>
                      <a:pPr marL="342900" lvl="0" indent="-342900">
                        <a:lnSpc>
                          <a:spcPct val="115000"/>
                        </a:lnSpc>
                        <a:spcBef>
                          <a:spcPts val="600"/>
                        </a:spcBef>
                        <a:buFont typeface="Symbol" panose="05050102010706020507" pitchFamily="18" charset="2"/>
                        <a:buChar char=""/>
                      </a:pPr>
                      <a:r>
                        <a:rPr lang="fi-FI" sz="1100">
                          <a:effectLst/>
                          <a:latin typeface="+mn-lt"/>
                          <a:ea typeface="Calibri" panose="020F0502020204030204" pitchFamily="34" charset="0"/>
                          <a:cs typeface="Times New Roman" panose="02020603050405020304" pitchFamily="18" charset="0"/>
                        </a:rPr>
                        <a:t>Toimijat, jotka pystyvät hyötymään täysimääräisesti korkeimmista hinnoista. </a:t>
                      </a:r>
                    </a:p>
                    <a:p>
                      <a:pPr marL="342900" lvl="0" indent="-342900">
                        <a:lnSpc>
                          <a:spcPct val="115000"/>
                        </a:lnSpc>
                        <a:buFont typeface="Symbol" panose="05050102010706020507" pitchFamily="18" charset="2"/>
                        <a:buChar char=""/>
                      </a:pPr>
                      <a:r>
                        <a:rPr lang="fi-FI" sz="1100">
                          <a:effectLst/>
                          <a:latin typeface="+mn-lt"/>
                          <a:ea typeface="Calibri" panose="020F0502020204030204" pitchFamily="34" charset="0"/>
                          <a:cs typeface="Times New Roman" panose="02020603050405020304" pitchFamily="18" charset="0"/>
                        </a:rPr>
                        <a:t>Joustoaggregaattorit tai -operaattorit, jotka voivat olla uusia tai olemassa olevia yrityksiä. </a:t>
                      </a:r>
                    </a:p>
                    <a:p>
                      <a:pPr marL="342900" lvl="0" indent="-342900">
                        <a:lnSpc>
                          <a:spcPct val="115000"/>
                        </a:lnSpc>
                        <a:spcAft>
                          <a:spcPts val="1000"/>
                        </a:spcAft>
                        <a:buFont typeface="Symbol" panose="05050102010706020507" pitchFamily="18" charset="2"/>
                        <a:buChar char=""/>
                      </a:pPr>
                      <a:r>
                        <a:rPr lang="fi-FI" sz="1100">
                          <a:effectLst/>
                          <a:latin typeface="+mn-lt"/>
                          <a:ea typeface="Calibri" panose="020F0502020204030204" pitchFamily="34" charset="0"/>
                          <a:cs typeface="Times New Roman" panose="02020603050405020304" pitchFamily="18" charset="0"/>
                        </a:rPr>
                        <a:t>Teknologiatoimittajat.</a:t>
                      </a:r>
                    </a:p>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Ketkä häviävät?</a:t>
                      </a:r>
                    </a:p>
                    <a:p>
                      <a:pPr marL="342900" lvl="0" indent="-342900">
                        <a:lnSpc>
                          <a:spcPct val="115000"/>
                        </a:lnSpc>
                        <a:spcBef>
                          <a:spcPts val="600"/>
                        </a:spcBef>
                        <a:buFont typeface="Symbol" panose="05050102010706020507" pitchFamily="18" charset="2"/>
                        <a:buChar char=""/>
                      </a:pPr>
                      <a:r>
                        <a:rPr lang="fi-FI" sz="1100">
                          <a:effectLst/>
                          <a:latin typeface="+mn-lt"/>
                          <a:ea typeface="Calibri" panose="020F0502020204030204" pitchFamily="34" charset="0"/>
                          <a:cs typeface="Times New Roman" panose="02020603050405020304" pitchFamily="18" charset="0"/>
                        </a:rPr>
                        <a:t>Ainakin asiakkaat, jotka eivät pysty säätelemään ketterästi energiankäyttöään.</a:t>
                      </a:r>
                    </a:p>
                    <a:p>
                      <a:pPr marL="285750">
                        <a:lnSpc>
                          <a:spcPct val="115000"/>
                        </a:lnSpc>
                        <a:spcAft>
                          <a:spcPts val="1000"/>
                        </a:spcAft>
                      </a:pPr>
                      <a:r>
                        <a:rPr lang="fi-FI" sz="110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003350"/>
                  </a:ext>
                </a:extLst>
              </a:tr>
            </a:tbl>
          </a:graphicData>
        </a:graphic>
      </p:graphicFrame>
    </p:spTree>
    <p:extLst>
      <p:ext uri="{BB962C8B-B14F-4D97-AF65-F5344CB8AC3E}">
        <p14:creationId xmlns:p14="http://schemas.microsoft.com/office/powerpoint/2010/main" val="23592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AA40FE-D891-4E71-B4EF-17A11AB2DAA3}"/>
              </a:ext>
            </a:extLst>
          </p:cNvPr>
          <p:cNvSpPr>
            <a:spLocks noGrp="1"/>
          </p:cNvSpPr>
          <p:nvPr>
            <p:ph type="dt" sz="half" idx="10"/>
          </p:nvPr>
        </p:nvSpPr>
        <p:spPr/>
        <p:txBody>
          <a:bodyPr/>
          <a:lstStyle/>
          <a:p>
            <a:fld id="{7CE72364-7285-9240-9323-75750ECB2DC1}" type="datetime1">
              <a:rPr lang="fi-FI" smtClean="0"/>
              <a:t>18.1.2022</a:t>
            </a:fld>
            <a:endParaRPr lang="en-US"/>
          </a:p>
        </p:txBody>
      </p:sp>
      <p:sp>
        <p:nvSpPr>
          <p:cNvPr id="3" name="Alatunnisteen paikkamerkki 2">
            <a:extLst>
              <a:ext uri="{FF2B5EF4-FFF2-40B4-BE49-F238E27FC236}">
                <a16:creationId xmlns:a16="http://schemas.microsoft.com/office/drawing/2014/main" id="{54D7344E-8BAE-4CA7-8A69-98C9F642A2FB}"/>
              </a:ext>
            </a:extLst>
          </p:cNvPr>
          <p:cNvSpPr>
            <a:spLocks noGrp="1"/>
          </p:cNvSpPr>
          <p:nvPr>
            <p:ph type="ftr" sz="quarter" idx="11"/>
          </p:nvPr>
        </p:nvSpPr>
        <p:spPr/>
        <p:txBody>
          <a:bodyPr/>
          <a:lstStyle/>
          <a:p>
            <a:r>
              <a:rPr lang="en-US"/>
              <a:t>Tekijä tai esityksen nimi</a:t>
            </a:r>
          </a:p>
        </p:txBody>
      </p:sp>
      <p:sp>
        <p:nvSpPr>
          <p:cNvPr id="4" name="Dian numeron paikkamerkki 3">
            <a:extLst>
              <a:ext uri="{FF2B5EF4-FFF2-40B4-BE49-F238E27FC236}">
                <a16:creationId xmlns:a16="http://schemas.microsoft.com/office/drawing/2014/main" id="{DAE2487F-338C-450D-92BC-3B7E562D08CE}"/>
              </a:ext>
            </a:extLst>
          </p:cNvPr>
          <p:cNvSpPr>
            <a:spLocks noGrp="1"/>
          </p:cNvSpPr>
          <p:nvPr>
            <p:ph type="sldNum" sz="quarter" idx="12"/>
          </p:nvPr>
        </p:nvSpPr>
        <p:spPr/>
        <p:txBody>
          <a:bodyPr/>
          <a:lstStyle/>
          <a:p>
            <a:fld id="{D5CDC59A-8C4B-3741-8921-09D2C8EE8BFB}" type="slidenum">
              <a:rPr lang="en-US" smtClean="0"/>
              <a:t>29</a:t>
            </a:fld>
            <a:endParaRPr lang="en-US"/>
          </a:p>
        </p:txBody>
      </p:sp>
      <p:graphicFrame>
        <p:nvGraphicFramePr>
          <p:cNvPr id="5" name="Taulukko 4">
            <a:extLst>
              <a:ext uri="{FF2B5EF4-FFF2-40B4-BE49-F238E27FC236}">
                <a16:creationId xmlns:a16="http://schemas.microsoft.com/office/drawing/2014/main" id="{77FE4327-6EF9-4956-AE4D-762392CE2C84}"/>
              </a:ext>
            </a:extLst>
          </p:cNvPr>
          <p:cNvGraphicFramePr>
            <a:graphicFrameLocks noGrp="1"/>
          </p:cNvGraphicFramePr>
          <p:nvPr>
            <p:extLst>
              <p:ext uri="{D42A27DB-BD31-4B8C-83A1-F6EECF244321}">
                <p14:modId xmlns:p14="http://schemas.microsoft.com/office/powerpoint/2010/main" val="3767099463"/>
              </p:ext>
            </p:extLst>
          </p:nvPr>
        </p:nvGraphicFramePr>
        <p:xfrm>
          <a:off x="588678" y="434114"/>
          <a:ext cx="11092442" cy="5922236"/>
        </p:xfrm>
        <a:graphic>
          <a:graphicData uri="http://schemas.openxmlformats.org/drawingml/2006/table">
            <a:tbl>
              <a:tblPr firstRow="1" firstCol="1" bandRow="1"/>
              <a:tblGrid>
                <a:gridCol w="3696952">
                  <a:extLst>
                    <a:ext uri="{9D8B030D-6E8A-4147-A177-3AD203B41FA5}">
                      <a16:colId xmlns:a16="http://schemas.microsoft.com/office/drawing/2014/main" val="556979778"/>
                    </a:ext>
                  </a:extLst>
                </a:gridCol>
                <a:gridCol w="3697745">
                  <a:extLst>
                    <a:ext uri="{9D8B030D-6E8A-4147-A177-3AD203B41FA5}">
                      <a16:colId xmlns:a16="http://schemas.microsoft.com/office/drawing/2014/main" val="991249002"/>
                    </a:ext>
                  </a:extLst>
                </a:gridCol>
                <a:gridCol w="3697745">
                  <a:extLst>
                    <a:ext uri="{9D8B030D-6E8A-4147-A177-3AD203B41FA5}">
                      <a16:colId xmlns:a16="http://schemas.microsoft.com/office/drawing/2014/main" val="3025653041"/>
                    </a:ext>
                  </a:extLst>
                </a:gridCol>
              </a:tblGrid>
              <a:tr h="360563">
                <a:tc gridSpan="3">
                  <a:txBody>
                    <a:bodyPr/>
                    <a:lstStyle/>
                    <a:p>
                      <a:pPr>
                        <a:lnSpc>
                          <a:spcPct val="115000"/>
                        </a:lnSpc>
                        <a:spcBef>
                          <a:spcPts val="600"/>
                        </a:spcBef>
                        <a:spcAft>
                          <a:spcPts val="1000"/>
                        </a:spcAft>
                      </a:pPr>
                      <a:r>
                        <a:rPr lang="fi-FI" sz="1800" b="1" dirty="0">
                          <a:effectLst/>
                          <a:latin typeface="+mn-lt"/>
                          <a:ea typeface="Calibri" panose="020F0502020204030204" pitchFamily="34" charset="0"/>
                          <a:cs typeface="Times New Roman" panose="02020603050405020304" pitchFamily="18" charset="0"/>
                        </a:rPr>
                        <a:t>Kaiken sähköistyminen: Liikenne</a:t>
                      </a:r>
                      <a:endParaRPr lang="fi-FI" sz="900" b="1" dirty="0">
                        <a:effectLst/>
                        <a:latin typeface="+mn-lt"/>
                        <a:ea typeface="Calibri" panose="020F0502020204030204" pitchFamily="34" charset="0"/>
                        <a:cs typeface="Times New Roman" panose="02020603050405020304" pitchFamily="18" charset="0"/>
                      </a:endParaRP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501167800"/>
                  </a:ext>
                </a:extLst>
              </a:tr>
              <a:tr h="442524">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Mistä on kyse?</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Mahdollisia vaikutuksia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Mitä tämä voisi tarkoittaa teillä?</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799398"/>
                  </a:ext>
                </a:extLst>
              </a:tr>
              <a:tr h="5119149">
                <a:tc>
                  <a:txBody>
                    <a:bodyPr/>
                    <a:lstStyle/>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Ilmastonmuutos ja myös vahva poliittinen tahtotila EU-tasolta lähtien tarkoittaa sekä keppejä että porkkanoita joilla tätä edistetään.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Liikenteen käyttövoiman vaihtaminen sähköksi henkilöautoista lähtien edellyttää muihin Co2-päästöjä vähentäviin vaihtoehtoihin verrattuna pienimpiä muutoksia teknologiassa, lainsäädännössä, infrastruktuurissa, yhteiskuntarakenteessa ja elämäntavoissa. Siksi se on kaikille helpointa hyväksyä.</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Liittyy suunnitelmissa läheisesti </a:t>
                      </a:r>
                      <a:r>
                        <a:rPr lang="fi-FI" sz="1100" b="1" dirty="0">
                          <a:effectLst/>
                          <a:latin typeface="+mn-lt"/>
                          <a:ea typeface="Calibri" panose="020F0502020204030204" pitchFamily="34" charset="0"/>
                          <a:cs typeface="Times New Roman" panose="02020603050405020304" pitchFamily="18" charset="0"/>
                        </a:rPr>
                        <a:t>joustoon</a:t>
                      </a:r>
                      <a:r>
                        <a:rPr lang="fi-FI" sz="1100" dirty="0">
                          <a:effectLst/>
                          <a:latin typeface="+mn-lt"/>
                          <a:ea typeface="Calibri" panose="020F0502020204030204" pitchFamily="34" charset="0"/>
                          <a:cs typeface="Times New Roman" panose="02020603050405020304" pitchFamily="18" charset="0"/>
                        </a:rPr>
                        <a:t>, jolloin ajoneuvojen akkukapasiteetti olisi </a:t>
                      </a:r>
                      <a:r>
                        <a:rPr lang="fi-FI" sz="1100" b="1" dirty="0">
                          <a:effectLst/>
                          <a:latin typeface="+mn-lt"/>
                          <a:ea typeface="Calibri" panose="020F0502020204030204" pitchFamily="34" charset="0"/>
                          <a:cs typeface="Times New Roman" panose="02020603050405020304" pitchFamily="18" charset="0"/>
                        </a:rPr>
                        <a:t>älykkäässä verkossa</a:t>
                      </a:r>
                      <a:r>
                        <a:rPr lang="fi-FI" sz="1100" dirty="0">
                          <a:effectLst/>
                          <a:latin typeface="+mn-lt"/>
                          <a:ea typeface="Calibri" panose="020F0502020204030204" pitchFamily="34" charset="0"/>
                          <a:cs typeface="Times New Roman" panose="02020603050405020304" pitchFamily="18" charset="0"/>
                        </a:rPr>
                        <a:t> kaksisuuntaisesti käytettävissä verkon ja energiakustannusten tasapainottamisessa. </a:t>
                      </a:r>
                    </a:p>
                    <a:p>
                      <a:pPr marL="271780">
                        <a:lnSpc>
                          <a:spcPct val="115000"/>
                        </a:lnSpc>
                      </a:pPr>
                      <a:r>
                        <a:rPr lang="fi-FI" sz="1100" dirty="0">
                          <a:effectLst/>
                          <a:latin typeface="+mn-lt"/>
                          <a:ea typeface="Calibri" panose="020F0502020204030204" pitchFamily="34" charset="0"/>
                          <a:cs typeface="Times New Roman" panose="02020603050405020304" pitchFamily="18" charset="0"/>
                        </a:rPr>
                        <a:t> </a:t>
                      </a:r>
                    </a:p>
                    <a:p>
                      <a:pPr marL="271780">
                        <a:lnSpc>
                          <a:spcPct val="115000"/>
                        </a:lnSpc>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hyötyvät: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Latausinfran rakentajat ensin, sen omistajat myöhemmin.</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Akkuteollisuus, jonka kehityksellä ja kasvulla voi olla sekä positiivisia että negatiivisia seurauksia energia-alan toimijoille. Akkuratkaisut kehittyvät ja skaalaedut tekevät ne halvemmiksi, toisaalta keskitetyt akkuratkaisut kilpailevat liikennesovellusten kanssa tuotantokapasiteetista ja raaka-aineista. </a:t>
                      </a:r>
                    </a:p>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häviävät?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Monet energia-alan ulkopuoliset toimijat, joiden liiketoiminta riippuu fossiilisesta liikenteestä. </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Riippuen verkon älykkyydestä ja lataustottumuksista sähköliikenne voi pienentää tai kasvattaa kulutuspiikkejä.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649718"/>
                  </a:ext>
                </a:extLst>
              </a:tr>
            </a:tbl>
          </a:graphicData>
        </a:graphic>
      </p:graphicFrame>
    </p:spTree>
    <p:extLst>
      <p:ext uri="{BB962C8B-B14F-4D97-AF65-F5344CB8AC3E}">
        <p14:creationId xmlns:p14="http://schemas.microsoft.com/office/powerpoint/2010/main" val="414583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4D4D6-9B34-4C62-98FF-8D2EFDA73B95}"/>
              </a:ext>
            </a:extLst>
          </p:cNvPr>
          <p:cNvSpPr>
            <a:spLocks noGrp="1"/>
          </p:cNvSpPr>
          <p:nvPr>
            <p:ph type="title"/>
          </p:nvPr>
        </p:nvSpPr>
        <p:spPr/>
        <p:txBody>
          <a:bodyPr/>
          <a:lstStyle/>
          <a:p>
            <a:r>
              <a:rPr lang="fi-FI" dirty="0"/>
              <a:t>Prosessikuvaus ja aikajana</a:t>
            </a:r>
          </a:p>
        </p:txBody>
      </p:sp>
      <p:pic>
        <p:nvPicPr>
          <p:cNvPr id="8" name="Sisällön paikkamerkki 7">
            <a:extLst>
              <a:ext uri="{FF2B5EF4-FFF2-40B4-BE49-F238E27FC236}">
                <a16:creationId xmlns:a16="http://schemas.microsoft.com/office/drawing/2014/main" id="{3E2AD41A-23BC-49FB-8DB4-61BF21691D7F}"/>
              </a:ext>
            </a:extLst>
          </p:cNvPr>
          <p:cNvPicPr>
            <a:picLocks noGrp="1" noChangeAspect="1"/>
          </p:cNvPicPr>
          <p:nvPr>
            <p:ph idx="1"/>
          </p:nvPr>
        </p:nvPicPr>
        <p:blipFill>
          <a:blip r:embed="rId2"/>
          <a:stretch/>
        </p:blipFill>
        <p:spPr>
          <a:xfrm>
            <a:off x="614363" y="2040560"/>
            <a:ext cx="9478962" cy="3921468"/>
          </a:xfrm>
        </p:spPr>
      </p:pic>
      <p:sp>
        <p:nvSpPr>
          <p:cNvPr id="4" name="Päivämäärän paikkamerkki 3">
            <a:extLst>
              <a:ext uri="{FF2B5EF4-FFF2-40B4-BE49-F238E27FC236}">
                <a16:creationId xmlns:a16="http://schemas.microsoft.com/office/drawing/2014/main" id="{2969D4DA-8716-44B0-A49E-2BEE850B815B}"/>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BD40646D-62C2-4D6C-B38A-847158E00DB9}"/>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948811D0-2BB3-40D3-928A-DF44479D120D}"/>
              </a:ext>
            </a:extLst>
          </p:cNvPr>
          <p:cNvSpPr>
            <a:spLocks noGrp="1"/>
          </p:cNvSpPr>
          <p:nvPr>
            <p:ph type="sldNum" sz="quarter" idx="12"/>
          </p:nvPr>
        </p:nvSpPr>
        <p:spPr/>
        <p:txBody>
          <a:bodyPr/>
          <a:lstStyle/>
          <a:p>
            <a:fld id="{D5CDC59A-8C4B-3741-8921-09D2C8EE8BFB}" type="slidenum">
              <a:rPr lang="en-US" smtClean="0"/>
              <a:t>3</a:t>
            </a:fld>
            <a:endParaRPr lang="en-US"/>
          </a:p>
        </p:txBody>
      </p:sp>
      <p:pic>
        <p:nvPicPr>
          <p:cNvPr id="9" name="Kuva 8">
            <a:extLst>
              <a:ext uri="{FF2B5EF4-FFF2-40B4-BE49-F238E27FC236}">
                <a16:creationId xmlns:a16="http://schemas.microsoft.com/office/drawing/2014/main" id="{2EA94031-4124-4133-B784-0532028EB59B}"/>
              </a:ext>
            </a:extLst>
          </p:cNvPr>
          <p:cNvPicPr>
            <a:picLocks noChangeAspect="1"/>
          </p:cNvPicPr>
          <p:nvPr/>
        </p:nvPicPr>
        <p:blipFill>
          <a:blip r:embed="rId3"/>
          <a:stretch>
            <a:fillRect/>
          </a:stretch>
        </p:blipFill>
        <p:spPr>
          <a:xfrm>
            <a:off x="1063154" y="1863165"/>
            <a:ext cx="10516511" cy="4352921"/>
          </a:xfrm>
          <a:prstGeom prst="rect">
            <a:avLst/>
          </a:prstGeom>
        </p:spPr>
      </p:pic>
      <p:sp>
        <p:nvSpPr>
          <p:cNvPr id="10" name="Kuvaselite: Nuoli alas 9">
            <a:extLst>
              <a:ext uri="{FF2B5EF4-FFF2-40B4-BE49-F238E27FC236}">
                <a16:creationId xmlns:a16="http://schemas.microsoft.com/office/drawing/2014/main" id="{0A509142-7B1C-4982-80A6-8A7D5C302A00}"/>
              </a:ext>
            </a:extLst>
          </p:cNvPr>
          <p:cNvSpPr/>
          <p:nvPr/>
        </p:nvSpPr>
        <p:spPr>
          <a:xfrm>
            <a:off x="607253" y="1734242"/>
            <a:ext cx="1919635" cy="609305"/>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400" dirty="0"/>
              <a:t>Vaihe 1</a:t>
            </a:r>
          </a:p>
        </p:txBody>
      </p:sp>
      <p:sp>
        <p:nvSpPr>
          <p:cNvPr id="15" name="Nuoli: Viisikulmio 14">
            <a:extLst>
              <a:ext uri="{FF2B5EF4-FFF2-40B4-BE49-F238E27FC236}">
                <a16:creationId xmlns:a16="http://schemas.microsoft.com/office/drawing/2014/main" id="{E061F599-0047-4C39-A92C-AD489DA0340C}"/>
              </a:ext>
            </a:extLst>
          </p:cNvPr>
          <p:cNvSpPr/>
          <p:nvPr/>
        </p:nvSpPr>
        <p:spPr>
          <a:xfrm>
            <a:off x="581127" y="4514453"/>
            <a:ext cx="2740171" cy="170163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Keskeisten kehityskulkujen poiminta verkkoaivoriihen tuloksista</a:t>
            </a:r>
          </a:p>
        </p:txBody>
      </p:sp>
      <p:sp>
        <p:nvSpPr>
          <p:cNvPr id="17" name="Nuoli: Nuolenkärki 16">
            <a:extLst>
              <a:ext uri="{FF2B5EF4-FFF2-40B4-BE49-F238E27FC236}">
                <a16:creationId xmlns:a16="http://schemas.microsoft.com/office/drawing/2014/main" id="{B4F324B7-F83B-4D95-B686-CEF3F47B4489}"/>
              </a:ext>
            </a:extLst>
          </p:cNvPr>
          <p:cNvSpPr/>
          <p:nvPr/>
        </p:nvSpPr>
        <p:spPr>
          <a:xfrm>
            <a:off x="2562514" y="4495286"/>
            <a:ext cx="3408878" cy="17016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bg1"/>
                </a:solidFill>
              </a:rPr>
              <a:t>Ohjausryhmän validointi ja kommentointivaihe (ennakkotyöskentely verkossa)</a:t>
            </a:r>
          </a:p>
        </p:txBody>
      </p:sp>
      <p:sp>
        <p:nvSpPr>
          <p:cNvPr id="20" name="Nuoli: Nuolenkärki 19">
            <a:extLst>
              <a:ext uri="{FF2B5EF4-FFF2-40B4-BE49-F238E27FC236}">
                <a16:creationId xmlns:a16="http://schemas.microsoft.com/office/drawing/2014/main" id="{F55F428B-11EB-4BD0-968F-757A62F7DA81}"/>
              </a:ext>
            </a:extLst>
          </p:cNvPr>
          <p:cNvSpPr/>
          <p:nvPr/>
        </p:nvSpPr>
        <p:spPr>
          <a:xfrm>
            <a:off x="5212608" y="4503262"/>
            <a:ext cx="3212432" cy="17016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bg1"/>
                </a:solidFill>
              </a:rPr>
              <a:t>Työryhmän online-työpaja (1/2 pv): Mitä </a:t>
            </a:r>
          </a:p>
          <a:p>
            <a:pPr algn="ctr"/>
            <a:r>
              <a:rPr lang="fi-FI" sz="1400" dirty="0">
                <a:solidFill>
                  <a:schemeClr val="bg1"/>
                </a:solidFill>
              </a:rPr>
              <a:t>kukin kehityskulku</a:t>
            </a:r>
          </a:p>
          <a:p>
            <a:pPr algn="ctr"/>
            <a:r>
              <a:rPr lang="fi-FI" sz="1400" dirty="0">
                <a:solidFill>
                  <a:schemeClr val="bg1"/>
                </a:solidFill>
              </a:rPr>
              <a:t>merkitsisi </a:t>
            </a:r>
          </a:p>
          <a:p>
            <a:pPr algn="ctr"/>
            <a:r>
              <a:rPr lang="fi-FI" sz="1400" dirty="0">
                <a:solidFill>
                  <a:schemeClr val="bg1"/>
                </a:solidFill>
              </a:rPr>
              <a:t>toimialalla?</a:t>
            </a:r>
          </a:p>
        </p:txBody>
      </p:sp>
      <p:sp>
        <p:nvSpPr>
          <p:cNvPr id="21" name="Nuoli: Nuolenkärki 20">
            <a:extLst>
              <a:ext uri="{FF2B5EF4-FFF2-40B4-BE49-F238E27FC236}">
                <a16:creationId xmlns:a16="http://schemas.microsoft.com/office/drawing/2014/main" id="{68C77E57-B75F-4ECE-9713-E7583B4407C8}"/>
              </a:ext>
            </a:extLst>
          </p:cNvPr>
          <p:cNvSpPr/>
          <p:nvPr/>
        </p:nvSpPr>
        <p:spPr>
          <a:xfrm>
            <a:off x="7694818" y="4484692"/>
            <a:ext cx="2992684" cy="1707689"/>
          </a:xfrm>
          <a:prstGeom prst="chevron">
            <a:avLst>
              <a:gd name="adj" fmla="val 50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bg1"/>
                </a:solidFill>
              </a:rPr>
              <a:t>Työelämän tulevaisuustyökirja</a:t>
            </a:r>
          </a:p>
        </p:txBody>
      </p:sp>
      <p:sp>
        <p:nvSpPr>
          <p:cNvPr id="22" name="Suorakulmio 21">
            <a:extLst>
              <a:ext uri="{FF2B5EF4-FFF2-40B4-BE49-F238E27FC236}">
                <a16:creationId xmlns:a16="http://schemas.microsoft.com/office/drawing/2014/main" id="{B64F9474-F80D-486E-AE38-6263AF03F833}"/>
              </a:ext>
            </a:extLst>
          </p:cNvPr>
          <p:cNvSpPr/>
          <p:nvPr/>
        </p:nvSpPr>
        <p:spPr>
          <a:xfrm>
            <a:off x="614081" y="2387101"/>
            <a:ext cx="2065392" cy="112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Lähtötilanne: vuonna 2015 tehty </a:t>
            </a:r>
            <a:r>
              <a:rPr lang="fi-FI" sz="1400" b="1" dirty="0"/>
              <a:t>”Työmarkkinaskenaario 2030 ”</a:t>
            </a:r>
          </a:p>
        </p:txBody>
      </p:sp>
      <p:sp>
        <p:nvSpPr>
          <p:cNvPr id="23" name="Nuoli: Oikea 22">
            <a:extLst>
              <a:ext uri="{FF2B5EF4-FFF2-40B4-BE49-F238E27FC236}">
                <a16:creationId xmlns:a16="http://schemas.microsoft.com/office/drawing/2014/main" id="{E405E845-4E6C-464A-9254-0C237D14B6EE}"/>
              </a:ext>
            </a:extLst>
          </p:cNvPr>
          <p:cNvSpPr/>
          <p:nvPr/>
        </p:nvSpPr>
        <p:spPr>
          <a:xfrm>
            <a:off x="2734691" y="3005715"/>
            <a:ext cx="1039044" cy="4232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6" name="Suorakulmio 25">
            <a:extLst>
              <a:ext uri="{FF2B5EF4-FFF2-40B4-BE49-F238E27FC236}">
                <a16:creationId xmlns:a16="http://schemas.microsoft.com/office/drawing/2014/main" id="{6E60DF9B-8E07-4044-A7FF-E91A1212F80F}"/>
              </a:ext>
            </a:extLst>
          </p:cNvPr>
          <p:cNvSpPr/>
          <p:nvPr/>
        </p:nvSpPr>
        <p:spPr>
          <a:xfrm>
            <a:off x="3828954" y="2369495"/>
            <a:ext cx="1798522" cy="110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Tunnistetaan tulevaisuustyön tarve, tilataan projekti </a:t>
            </a:r>
            <a:r>
              <a:rPr lang="fi-FI" sz="1400" dirty="0" err="1"/>
              <a:t>Fountain</a:t>
            </a:r>
            <a:r>
              <a:rPr lang="fi-FI" sz="1400" dirty="0"/>
              <a:t> Parkilta</a:t>
            </a:r>
          </a:p>
        </p:txBody>
      </p:sp>
      <p:sp>
        <p:nvSpPr>
          <p:cNvPr id="27" name="Nuoli: Oikea 26">
            <a:extLst>
              <a:ext uri="{FF2B5EF4-FFF2-40B4-BE49-F238E27FC236}">
                <a16:creationId xmlns:a16="http://schemas.microsoft.com/office/drawing/2014/main" id="{4187C9D1-C660-45B9-AFA3-4DFDA5E4E8F8}"/>
              </a:ext>
            </a:extLst>
          </p:cNvPr>
          <p:cNvSpPr/>
          <p:nvPr/>
        </p:nvSpPr>
        <p:spPr>
          <a:xfrm>
            <a:off x="5707011" y="3000292"/>
            <a:ext cx="1068813" cy="3512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8" name="Suorakulmio 27">
            <a:extLst>
              <a:ext uri="{FF2B5EF4-FFF2-40B4-BE49-F238E27FC236}">
                <a16:creationId xmlns:a16="http://schemas.microsoft.com/office/drawing/2014/main" id="{B9BD2FEF-EF18-4AFB-BE5A-6B23EFA87A3D}"/>
              </a:ext>
            </a:extLst>
          </p:cNvPr>
          <p:cNvSpPr/>
          <p:nvPr/>
        </p:nvSpPr>
        <p:spPr>
          <a:xfrm>
            <a:off x="6895798" y="2381499"/>
            <a:ext cx="1286317" cy="1102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Toteutetaan verkkoaivoriihi jäsenyrityksille</a:t>
            </a:r>
          </a:p>
        </p:txBody>
      </p:sp>
      <p:sp>
        <p:nvSpPr>
          <p:cNvPr id="29" name="Nuoli: Oikea 28">
            <a:extLst>
              <a:ext uri="{FF2B5EF4-FFF2-40B4-BE49-F238E27FC236}">
                <a16:creationId xmlns:a16="http://schemas.microsoft.com/office/drawing/2014/main" id="{9F0A814F-1491-4C0C-9120-63A387BD32A3}"/>
              </a:ext>
            </a:extLst>
          </p:cNvPr>
          <p:cNvSpPr/>
          <p:nvPr/>
        </p:nvSpPr>
        <p:spPr>
          <a:xfrm>
            <a:off x="8302089" y="3010236"/>
            <a:ext cx="833703" cy="2991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30" name="Räjähdys: 8 pistettä 29">
            <a:extLst>
              <a:ext uri="{FF2B5EF4-FFF2-40B4-BE49-F238E27FC236}">
                <a16:creationId xmlns:a16="http://schemas.microsoft.com/office/drawing/2014/main" id="{B95730A9-4BDC-4728-AC0A-9C4C047A7194}"/>
              </a:ext>
            </a:extLst>
          </p:cNvPr>
          <p:cNvSpPr/>
          <p:nvPr/>
        </p:nvSpPr>
        <p:spPr>
          <a:xfrm>
            <a:off x="9031883" y="2335780"/>
            <a:ext cx="2444770" cy="1507995"/>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400" dirty="0" err="1"/>
              <a:t>Verkkoaivorii-hen</a:t>
            </a:r>
            <a:r>
              <a:rPr lang="fi-FI" sz="1400" dirty="0"/>
              <a:t> tulokset</a:t>
            </a:r>
          </a:p>
        </p:txBody>
      </p:sp>
      <p:sp>
        <p:nvSpPr>
          <p:cNvPr id="33" name="Kuvaselite: Nuoli alas 32">
            <a:extLst>
              <a:ext uri="{FF2B5EF4-FFF2-40B4-BE49-F238E27FC236}">
                <a16:creationId xmlns:a16="http://schemas.microsoft.com/office/drawing/2014/main" id="{4A7EEDE1-BE3A-4E89-AF4E-3FA530326A3A}"/>
              </a:ext>
            </a:extLst>
          </p:cNvPr>
          <p:cNvSpPr/>
          <p:nvPr/>
        </p:nvSpPr>
        <p:spPr>
          <a:xfrm>
            <a:off x="581127" y="3793407"/>
            <a:ext cx="1931746" cy="656921"/>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t>Vaihe 2</a:t>
            </a:r>
          </a:p>
        </p:txBody>
      </p:sp>
      <p:sp>
        <p:nvSpPr>
          <p:cNvPr id="34" name="Puhekupla: Soikea 33">
            <a:extLst>
              <a:ext uri="{FF2B5EF4-FFF2-40B4-BE49-F238E27FC236}">
                <a16:creationId xmlns:a16="http://schemas.microsoft.com/office/drawing/2014/main" id="{3CFDD560-49C2-4632-9291-1044F2ECB3A0}"/>
              </a:ext>
            </a:extLst>
          </p:cNvPr>
          <p:cNvSpPr/>
          <p:nvPr/>
        </p:nvSpPr>
        <p:spPr>
          <a:xfrm>
            <a:off x="2679473" y="3515173"/>
            <a:ext cx="2617741" cy="82865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1200" dirty="0" err="1"/>
              <a:t>Työelämävlk+koulutustmk</a:t>
            </a:r>
            <a:r>
              <a:rPr lang="fi-FI" sz="1200" dirty="0"/>
              <a:t> jäsenistä valitaan ohjaus-/ työryhmä</a:t>
            </a:r>
          </a:p>
        </p:txBody>
      </p:sp>
    </p:spTree>
    <p:extLst>
      <p:ext uri="{BB962C8B-B14F-4D97-AF65-F5344CB8AC3E}">
        <p14:creationId xmlns:p14="http://schemas.microsoft.com/office/powerpoint/2010/main" val="242431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230C87-4A97-4F35-8C3E-C0E4F8FF5A6A}"/>
              </a:ext>
            </a:extLst>
          </p:cNvPr>
          <p:cNvSpPr>
            <a:spLocks noGrp="1"/>
          </p:cNvSpPr>
          <p:nvPr>
            <p:ph type="dt" sz="half" idx="10"/>
          </p:nvPr>
        </p:nvSpPr>
        <p:spPr/>
        <p:txBody>
          <a:bodyPr/>
          <a:lstStyle/>
          <a:p>
            <a:fld id="{7CE72364-7285-9240-9323-75750ECB2DC1}" type="datetime1">
              <a:rPr lang="fi-FI" smtClean="0"/>
              <a:t>18.1.2022</a:t>
            </a:fld>
            <a:endParaRPr lang="en-US"/>
          </a:p>
        </p:txBody>
      </p:sp>
      <p:sp>
        <p:nvSpPr>
          <p:cNvPr id="3" name="Alatunnisteen paikkamerkki 2">
            <a:extLst>
              <a:ext uri="{FF2B5EF4-FFF2-40B4-BE49-F238E27FC236}">
                <a16:creationId xmlns:a16="http://schemas.microsoft.com/office/drawing/2014/main" id="{8BEA5596-197C-4A6C-8838-1D8C95C169B1}"/>
              </a:ext>
            </a:extLst>
          </p:cNvPr>
          <p:cNvSpPr>
            <a:spLocks noGrp="1"/>
          </p:cNvSpPr>
          <p:nvPr>
            <p:ph type="ftr" sz="quarter" idx="11"/>
          </p:nvPr>
        </p:nvSpPr>
        <p:spPr/>
        <p:txBody>
          <a:bodyPr/>
          <a:lstStyle/>
          <a:p>
            <a:r>
              <a:rPr lang="en-US"/>
              <a:t>Tekijä tai esityksen nimi</a:t>
            </a:r>
          </a:p>
        </p:txBody>
      </p:sp>
      <p:sp>
        <p:nvSpPr>
          <p:cNvPr id="4" name="Dian numeron paikkamerkki 3">
            <a:extLst>
              <a:ext uri="{FF2B5EF4-FFF2-40B4-BE49-F238E27FC236}">
                <a16:creationId xmlns:a16="http://schemas.microsoft.com/office/drawing/2014/main" id="{809B3FE7-1027-4E00-BF40-7F6BF3CE6C4D}"/>
              </a:ext>
            </a:extLst>
          </p:cNvPr>
          <p:cNvSpPr>
            <a:spLocks noGrp="1"/>
          </p:cNvSpPr>
          <p:nvPr>
            <p:ph type="sldNum" sz="quarter" idx="12"/>
          </p:nvPr>
        </p:nvSpPr>
        <p:spPr/>
        <p:txBody>
          <a:bodyPr/>
          <a:lstStyle/>
          <a:p>
            <a:fld id="{D5CDC59A-8C4B-3741-8921-09D2C8EE8BFB}" type="slidenum">
              <a:rPr lang="en-US" smtClean="0"/>
              <a:t>30</a:t>
            </a:fld>
            <a:endParaRPr lang="en-US"/>
          </a:p>
        </p:txBody>
      </p:sp>
      <p:graphicFrame>
        <p:nvGraphicFramePr>
          <p:cNvPr id="5" name="Taulukko 4">
            <a:extLst>
              <a:ext uri="{FF2B5EF4-FFF2-40B4-BE49-F238E27FC236}">
                <a16:creationId xmlns:a16="http://schemas.microsoft.com/office/drawing/2014/main" id="{955642A5-30AC-4877-BFA2-03C8CC14DFF7}"/>
              </a:ext>
            </a:extLst>
          </p:cNvPr>
          <p:cNvGraphicFramePr>
            <a:graphicFrameLocks noGrp="1"/>
          </p:cNvGraphicFramePr>
          <p:nvPr>
            <p:extLst>
              <p:ext uri="{D42A27DB-BD31-4B8C-83A1-F6EECF244321}">
                <p14:modId xmlns:p14="http://schemas.microsoft.com/office/powerpoint/2010/main" val="1616131132"/>
              </p:ext>
            </p:extLst>
          </p:nvPr>
        </p:nvGraphicFramePr>
        <p:xfrm>
          <a:off x="507589" y="357203"/>
          <a:ext cx="11169354" cy="5999147"/>
        </p:xfrm>
        <a:graphic>
          <a:graphicData uri="http://schemas.openxmlformats.org/drawingml/2006/table">
            <a:tbl>
              <a:tblPr firstRow="1" firstCol="1" bandRow="1"/>
              <a:tblGrid>
                <a:gridCol w="3722586">
                  <a:extLst>
                    <a:ext uri="{9D8B030D-6E8A-4147-A177-3AD203B41FA5}">
                      <a16:colId xmlns:a16="http://schemas.microsoft.com/office/drawing/2014/main" val="1681137128"/>
                    </a:ext>
                  </a:extLst>
                </a:gridCol>
                <a:gridCol w="3723384">
                  <a:extLst>
                    <a:ext uri="{9D8B030D-6E8A-4147-A177-3AD203B41FA5}">
                      <a16:colId xmlns:a16="http://schemas.microsoft.com/office/drawing/2014/main" val="2342206155"/>
                    </a:ext>
                  </a:extLst>
                </a:gridCol>
                <a:gridCol w="3723384">
                  <a:extLst>
                    <a:ext uri="{9D8B030D-6E8A-4147-A177-3AD203B41FA5}">
                      <a16:colId xmlns:a16="http://schemas.microsoft.com/office/drawing/2014/main" val="1372832070"/>
                    </a:ext>
                  </a:extLst>
                </a:gridCol>
              </a:tblGrid>
              <a:tr h="365245">
                <a:tc gridSpan="3">
                  <a:txBody>
                    <a:bodyPr/>
                    <a:lstStyle/>
                    <a:p>
                      <a:pPr>
                        <a:lnSpc>
                          <a:spcPct val="115000"/>
                        </a:lnSpc>
                        <a:spcBef>
                          <a:spcPts val="600"/>
                        </a:spcBef>
                        <a:spcAft>
                          <a:spcPts val="1000"/>
                        </a:spcAft>
                      </a:pPr>
                      <a:r>
                        <a:rPr lang="fi-FI" sz="1800" b="1" dirty="0">
                          <a:effectLst/>
                          <a:latin typeface="+mn-lt"/>
                          <a:ea typeface="Calibri" panose="020F0502020204030204" pitchFamily="34" charset="0"/>
                          <a:cs typeface="Times New Roman" panose="02020603050405020304" pitchFamily="18" charset="0"/>
                        </a:rPr>
                        <a:t>Hajautettu energiantuotanto kiinteistötasolla</a:t>
                      </a:r>
                      <a:endParaRPr lang="fi-FI" sz="900" b="1" dirty="0">
                        <a:effectLst/>
                        <a:latin typeface="+mn-lt"/>
                        <a:ea typeface="Calibri" panose="020F0502020204030204" pitchFamily="34" charset="0"/>
                        <a:cs typeface="Times New Roman" panose="02020603050405020304" pitchFamily="18" charset="0"/>
                      </a:endParaRP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174300587"/>
                  </a:ext>
                </a:extLst>
              </a:tr>
              <a:tr h="448270">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Mistä on kyse?</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Mahdollisia vaikutuksia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a:effectLst/>
                          <a:latin typeface="+mn-lt"/>
                          <a:ea typeface="Calibri" panose="020F0502020204030204" pitchFamily="34" charset="0"/>
                          <a:cs typeface="Times New Roman" panose="02020603050405020304" pitchFamily="18" charset="0"/>
                        </a:rPr>
                        <a:t>Mitä tämä voisi tarkoittaa teillä?</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576115"/>
                  </a:ext>
                </a:extLst>
              </a:tr>
              <a:tr h="5185632">
                <a:tc>
                  <a:txBody>
                    <a:bodyPr/>
                    <a:lstStyle/>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Energian hinnat ja hintojen </a:t>
                      </a:r>
                      <a:r>
                        <a:rPr lang="fi-FI" sz="1100" dirty="0" err="1">
                          <a:effectLst/>
                          <a:latin typeface="+mn-lt"/>
                          <a:ea typeface="Calibri" panose="020F0502020204030204" pitchFamily="34" charset="0"/>
                          <a:cs typeface="Times New Roman" panose="02020603050405020304" pitchFamily="18" charset="0"/>
                        </a:rPr>
                        <a:t>volatiliteetti</a:t>
                      </a:r>
                      <a:r>
                        <a:rPr lang="fi-FI" sz="1100" dirty="0">
                          <a:effectLst/>
                          <a:latin typeface="+mn-lt"/>
                          <a:ea typeface="Calibri" panose="020F0502020204030204" pitchFamily="34" charset="0"/>
                          <a:cs typeface="Times New Roman" panose="02020603050405020304" pitchFamily="18" charset="0"/>
                        </a:rPr>
                        <a:t> nousevat.</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Ekologinen ajattelutapa yleistyy.</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Vähähiilisyystavoitteiden edistämiseen tulee lisää kannusteita.</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Tekniikka paranee ja halpenee.</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Tarjontapuolella kehittyvät </a:t>
                      </a:r>
                      <a:r>
                        <a:rPr lang="fi-FI" sz="1100" b="1" dirty="0">
                          <a:effectLst/>
                          <a:latin typeface="+mn-lt"/>
                          <a:ea typeface="Calibri" panose="020F0502020204030204" pitchFamily="34" charset="0"/>
                          <a:cs typeface="Times New Roman" panose="02020603050405020304" pitchFamily="18" charset="0"/>
                        </a:rPr>
                        <a:t>palvelukonseptit</a:t>
                      </a:r>
                      <a:r>
                        <a:rPr lang="fi-FI" sz="1100" dirty="0">
                          <a:effectLst/>
                          <a:latin typeface="+mn-lt"/>
                          <a:ea typeface="Calibri" panose="020F0502020204030204" pitchFamily="34" charset="0"/>
                          <a:cs typeface="Times New Roman" panose="02020603050405020304" pitchFamily="18" charset="0"/>
                        </a:rPr>
                        <a:t>, jossa paketoidaan suunnittelua, asennusta, huoltoa, rahoitusta jne. asiakkaalle mahdollisimman helpoksi kokonaisuudeksi.</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Vuokra-asuminen yleistyy erityisesti kasvukeskuksissa, takaisinmaksuajat ovat vielä melko pitkiä mutta isoilla toimijoilla on pitkä perspektiivi. </a:t>
                      </a:r>
                    </a:p>
                    <a:p>
                      <a:pPr marL="342900" lvl="0" indent="-342900">
                        <a:lnSpc>
                          <a:spcPct val="115000"/>
                        </a:lnSpc>
                        <a:buFont typeface="Symbol" panose="05050102010706020507" pitchFamily="18" charset="2"/>
                        <a:buChar char=""/>
                      </a:pPr>
                      <a:r>
                        <a:rPr lang="fi-FI" sz="1100" b="1" dirty="0">
                          <a:effectLst/>
                          <a:latin typeface="+mn-lt"/>
                          <a:ea typeface="Calibri" panose="020F0502020204030204" pitchFamily="34" charset="0"/>
                          <a:cs typeface="Times New Roman" panose="02020603050405020304" pitchFamily="18" charset="0"/>
                        </a:rPr>
                        <a:t>Joustomarkkina</a:t>
                      </a:r>
                      <a:r>
                        <a:rPr lang="fi-FI" sz="1100" dirty="0">
                          <a:effectLst/>
                          <a:latin typeface="+mn-lt"/>
                          <a:ea typeface="Calibri" panose="020F0502020204030204" pitchFamily="34" charset="0"/>
                          <a:cs typeface="Times New Roman" panose="02020603050405020304" pitchFamily="18" charset="0"/>
                        </a:rPr>
                        <a:t> nousee. </a:t>
                      </a:r>
                    </a:p>
                    <a:p>
                      <a:pPr marL="342900" lvl="0" indent="-342900">
                        <a:lnSpc>
                          <a:spcPct val="115000"/>
                        </a:lnSpc>
                        <a:buFont typeface="Symbol" panose="05050102010706020507" pitchFamily="18" charset="2"/>
                        <a:buChar char=""/>
                      </a:pPr>
                      <a:r>
                        <a:rPr lang="fi-FI" sz="1100" b="1" dirty="0">
                          <a:effectLst/>
                          <a:latin typeface="+mn-lt"/>
                          <a:ea typeface="Calibri" panose="020F0502020204030204" pitchFamily="34" charset="0"/>
                          <a:cs typeface="Times New Roman" panose="02020603050405020304" pitchFamily="18" charset="0"/>
                        </a:rPr>
                        <a:t>Energiavarastot</a:t>
                      </a:r>
                      <a:r>
                        <a:rPr lang="fi-FI" sz="1100" dirty="0">
                          <a:effectLst/>
                          <a:latin typeface="+mn-lt"/>
                          <a:ea typeface="Calibri" panose="020F0502020204030204" pitchFamily="34" charset="0"/>
                          <a:cs typeface="Times New Roman" panose="02020603050405020304" pitchFamily="18" charset="0"/>
                        </a:rPr>
                        <a:t> yleistyvät sekä sähkölle että lämmölle. </a:t>
                      </a:r>
                    </a:p>
                    <a:p>
                      <a:pPr marL="342900" lvl="0" indent="-342900">
                        <a:lnSpc>
                          <a:spcPct val="115000"/>
                        </a:lnSpc>
                        <a:buFont typeface="Symbol" panose="05050102010706020507" pitchFamily="18" charset="2"/>
                        <a:buChar char=""/>
                      </a:pPr>
                      <a:r>
                        <a:rPr lang="fi-FI" sz="1100" b="1" dirty="0">
                          <a:effectLst/>
                          <a:latin typeface="+mn-lt"/>
                          <a:ea typeface="Calibri" panose="020F0502020204030204" pitchFamily="34" charset="0"/>
                          <a:cs typeface="Times New Roman" panose="02020603050405020304" pitchFamily="18" charset="0"/>
                        </a:rPr>
                        <a:t>Älykkäämmät laitteistot</a:t>
                      </a:r>
                      <a:r>
                        <a:rPr lang="fi-FI" sz="1100" dirty="0">
                          <a:effectLst/>
                          <a:latin typeface="+mn-lt"/>
                          <a:ea typeface="Calibri" panose="020F0502020204030204" pitchFamily="34" charset="0"/>
                          <a:cs typeface="Times New Roman" panose="02020603050405020304" pitchFamily="18" charset="0"/>
                        </a:rPr>
                        <a:t> osaavat yhdistellä eri energianlähteitä kätevästi.</a:t>
                      </a:r>
                    </a:p>
                    <a:p>
                      <a:pPr marL="271780">
                        <a:lnSpc>
                          <a:spcPct val="115000"/>
                        </a:lnSpc>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hyötyvät: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Helppojen ratkaisujen innokkaat myyjät. Onko kaukolämpöyhtiö uskottava tällä markkinalla? </a:t>
                      </a:r>
                    </a:p>
                    <a:p>
                      <a:pPr marL="342900" lvl="0" indent="-342900">
                        <a:lnSpc>
                          <a:spcPct val="115000"/>
                        </a:lnSpc>
                        <a:spcAft>
                          <a:spcPts val="1000"/>
                        </a:spcAft>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Palvelujen myyjät, sillä nämä ratkaisut vaativat, myynti-, suunnittelu- ja huolto-osaamista sekä myös osto-osaamista asiakkailta. </a:t>
                      </a:r>
                    </a:p>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Ketkä häviävät?</a:t>
                      </a:r>
                    </a:p>
                    <a:p>
                      <a:pPr marL="342900" lvl="0" indent="-342900">
                        <a:lnSpc>
                          <a:spcPct val="115000"/>
                        </a:lnSpc>
                        <a:spcBef>
                          <a:spcPts val="600"/>
                        </a:spcBef>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Energiayhtiöiden perinteiset liiketoiminnat voivat kutistua mutta velvoite toimittaa energiaa verkostoon kaikkina aikoina ei poistu. </a:t>
                      </a:r>
                    </a:p>
                    <a:p>
                      <a:pPr marL="342900" lvl="0" indent="-342900">
                        <a:lnSpc>
                          <a:spcPct val="115000"/>
                        </a:lnSpc>
                        <a:buFont typeface="Symbol" panose="05050102010706020507" pitchFamily="18" charset="2"/>
                        <a:buChar char=""/>
                      </a:pPr>
                      <a:r>
                        <a:rPr lang="fi-FI" sz="1100" dirty="0">
                          <a:effectLst/>
                          <a:latin typeface="+mn-lt"/>
                          <a:ea typeface="Calibri" panose="020F0502020204030204" pitchFamily="34" charset="0"/>
                          <a:cs typeface="Times New Roman" panose="02020603050405020304" pitchFamily="18" charset="0"/>
                        </a:rPr>
                        <a:t>Verottaja, joka joutuu tasapainottelemaan ilmastotavoitteiden ja verotulojen välissä. </a:t>
                      </a:r>
                    </a:p>
                    <a:p>
                      <a:pPr marL="285750">
                        <a:lnSpc>
                          <a:spcPct val="115000"/>
                        </a:lnSpc>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1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824439"/>
                  </a:ext>
                </a:extLst>
              </a:tr>
            </a:tbl>
          </a:graphicData>
        </a:graphic>
      </p:graphicFrame>
    </p:spTree>
    <p:extLst>
      <p:ext uri="{BB962C8B-B14F-4D97-AF65-F5344CB8AC3E}">
        <p14:creationId xmlns:p14="http://schemas.microsoft.com/office/powerpoint/2010/main" val="371209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2797D28-F9DC-4509-83CC-0A0D99898765}"/>
              </a:ext>
            </a:extLst>
          </p:cNvPr>
          <p:cNvSpPr>
            <a:spLocks noGrp="1"/>
          </p:cNvSpPr>
          <p:nvPr>
            <p:ph type="dt" sz="half" idx="10"/>
          </p:nvPr>
        </p:nvSpPr>
        <p:spPr/>
        <p:txBody>
          <a:bodyPr/>
          <a:lstStyle/>
          <a:p>
            <a:fld id="{7CE72364-7285-9240-9323-75750ECB2DC1}" type="datetime1">
              <a:rPr lang="fi-FI" smtClean="0"/>
              <a:t>18.1.2022</a:t>
            </a:fld>
            <a:endParaRPr lang="en-US"/>
          </a:p>
        </p:txBody>
      </p:sp>
      <p:sp>
        <p:nvSpPr>
          <p:cNvPr id="3" name="Alatunnisteen paikkamerkki 2">
            <a:extLst>
              <a:ext uri="{FF2B5EF4-FFF2-40B4-BE49-F238E27FC236}">
                <a16:creationId xmlns:a16="http://schemas.microsoft.com/office/drawing/2014/main" id="{CAFAEE16-62FF-402F-893E-F98DEF01E30C}"/>
              </a:ext>
            </a:extLst>
          </p:cNvPr>
          <p:cNvSpPr>
            <a:spLocks noGrp="1"/>
          </p:cNvSpPr>
          <p:nvPr>
            <p:ph type="ftr" sz="quarter" idx="11"/>
          </p:nvPr>
        </p:nvSpPr>
        <p:spPr/>
        <p:txBody>
          <a:bodyPr/>
          <a:lstStyle/>
          <a:p>
            <a:r>
              <a:rPr lang="en-US"/>
              <a:t>Tekijä tai esityksen nimi</a:t>
            </a:r>
          </a:p>
        </p:txBody>
      </p:sp>
      <p:sp>
        <p:nvSpPr>
          <p:cNvPr id="4" name="Dian numeron paikkamerkki 3">
            <a:extLst>
              <a:ext uri="{FF2B5EF4-FFF2-40B4-BE49-F238E27FC236}">
                <a16:creationId xmlns:a16="http://schemas.microsoft.com/office/drawing/2014/main" id="{133106D8-C380-4721-8BBE-519F26063CA7}"/>
              </a:ext>
            </a:extLst>
          </p:cNvPr>
          <p:cNvSpPr>
            <a:spLocks noGrp="1"/>
          </p:cNvSpPr>
          <p:nvPr>
            <p:ph type="sldNum" sz="quarter" idx="12"/>
          </p:nvPr>
        </p:nvSpPr>
        <p:spPr/>
        <p:txBody>
          <a:bodyPr/>
          <a:lstStyle/>
          <a:p>
            <a:fld id="{D5CDC59A-8C4B-3741-8921-09D2C8EE8BFB}" type="slidenum">
              <a:rPr lang="en-US" smtClean="0"/>
              <a:t>31</a:t>
            </a:fld>
            <a:endParaRPr lang="en-US"/>
          </a:p>
        </p:txBody>
      </p:sp>
      <p:graphicFrame>
        <p:nvGraphicFramePr>
          <p:cNvPr id="5" name="Taulukko 4">
            <a:extLst>
              <a:ext uri="{FF2B5EF4-FFF2-40B4-BE49-F238E27FC236}">
                <a16:creationId xmlns:a16="http://schemas.microsoft.com/office/drawing/2014/main" id="{871A02F5-0743-44F2-8275-D3EAF9168D6E}"/>
              </a:ext>
            </a:extLst>
          </p:cNvPr>
          <p:cNvGraphicFramePr>
            <a:graphicFrameLocks noGrp="1"/>
          </p:cNvGraphicFramePr>
          <p:nvPr>
            <p:extLst>
              <p:ext uri="{D42A27DB-BD31-4B8C-83A1-F6EECF244321}">
                <p14:modId xmlns:p14="http://schemas.microsoft.com/office/powerpoint/2010/main" val="1300884045"/>
              </p:ext>
            </p:extLst>
          </p:nvPr>
        </p:nvGraphicFramePr>
        <p:xfrm>
          <a:off x="415310" y="208319"/>
          <a:ext cx="11588095" cy="6067514"/>
        </p:xfrm>
        <a:graphic>
          <a:graphicData uri="http://schemas.openxmlformats.org/drawingml/2006/table">
            <a:tbl>
              <a:tblPr firstRow="1" firstCol="1" bandRow="1"/>
              <a:tblGrid>
                <a:gridCol w="3862147">
                  <a:extLst>
                    <a:ext uri="{9D8B030D-6E8A-4147-A177-3AD203B41FA5}">
                      <a16:colId xmlns:a16="http://schemas.microsoft.com/office/drawing/2014/main" val="1919115585"/>
                    </a:ext>
                  </a:extLst>
                </a:gridCol>
                <a:gridCol w="3862974">
                  <a:extLst>
                    <a:ext uri="{9D8B030D-6E8A-4147-A177-3AD203B41FA5}">
                      <a16:colId xmlns:a16="http://schemas.microsoft.com/office/drawing/2014/main" val="2211893851"/>
                    </a:ext>
                  </a:extLst>
                </a:gridCol>
                <a:gridCol w="3862974">
                  <a:extLst>
                    <a:ext uri="{9D8B030D-6E8A-4147-A177-3AD203B41FA5}">
                      <a16:colId xmlns:a16="http://schemas.microsoft.com/office/drawing/2014/main" val="3463924757"/>
                    </a:ext>
                  </a:extLst>
                </a:gridCol>
              </a:tblGrid>
              <a:tr h="369408">
                <a:tc gridSpan="3">
                  <a:txBody>
                    <a:bodyPr/>
                    <a:lstStyle/>
                    <a:p>
                      <a:pPr>
                        <a:lnSpc>
                          <a:spcPct val="115000"/>
                        </a:lnSpc>
                        <a:spcBef>
                          <a:spcPts val="600"/>
                        </a:spcBef>
                        <a:spcAft>
                          <a:spcPts val="1000"/>
                        </a:spcAft>
                      </a:pPr>
                      <a:r>
                        <a:rPr lang="fi-FI" sz="1800" b="1" dirty="0">
                          <a:effectLst/>
                          <a:latin typeface="+mn-lt"/>
                          <a:ea typeface="Calibri" panose="020F0502020204030204" pitchFamily="34" charset="0"/>
                          <a:cs typeface="Times New Roman" panose="02020603050405020304" pitchFamily="18" charset="0"/>
                        </a:rPr>
                        <a:t>Hajautettu energiantuotanto paikallistasolla</a:t>
                      </a:r>
                      <a:endParaRPr lang="fi-FI" sz="900" b="1" dirty="0">
                        <a:effectLst/>
                        <a:latin typeface="+mn-lt"/>
                        <a:ea typeface="Calibri" panose="020F0502020204030204" pitchFamily="34" charset="0"/>
                        <a:cs typeface="Times New Roman" panose="02020603050405020304" pitchFamily="18" charset="0"/>
                      </a:endParaRP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193264894"/>
                  </a:ext>
                </a:extLst>
              </a:tr>
              <a:tr h="453379">
                <a:tc>
                  <a:txBody>
                    <a:bodyPr/>
                    <a:lstStyle/>
                    <a:p>
                      <a:pPr>
                        <a:lnSpc>
                          <a:spcPct val="115000"/>
                        </a:lnSpc>
                        <a:spcBef>
                          <a:spcPts val="600"/>
                        </a:spcBef>
                        <a:spcAft>
                          <a:spcPts val="1000"/>
                        </a:spcAft>
                      </a:pPr>
                      <a:r>
                        <a:rPr lang="fi-FI" sz="1200">
                          <a:effectLst/>
                          <a:latin typeface="+mn-lt"/>
                          <a:ea typeface="Calibri" panose="020F0502020204030204" pitchFamily="34" charset="0"/>
                          <a:cs typeface="Times New Roman" panose="02020603050405020304" pitchFamily="18" charset="0"/>
                        </a:rPr>
                        <a:t>Mistä on kyse?</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200" dirty="0">
                          <a:effectLst/>
                          <a:latin typeface="+mn-lt"/>
                          <a:ea typeface="Calibri" panose="020F0502020204030204" pitchFamily="34" charset="0"/>
                          <a:cs typeface="Times New Roman" panose="02020603050405020304" pitchFamily="18" charset="0"/>
                        </a:rPr>
                        <a:t>Mahdollisia vaikutuksia</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200">
                          <a:effectLst/>
                          <a:latin typeface="+mn-lt"/>
                          <a:ea typeface="Calibri" panose="020F0502020204030204" pitchFamily="34" charset="0"/>
                          <a:cs typeface="Times New Roman" panose="02020603050405020304" pitchFamily="18" charset="0"/>
                        </a:rPr>
                        <a:t>Mitä tämä voisi tarkoittaa teillä?</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442024"/>
                  </a:ext>
                </a:extLst>
              </a:tr>
              <a:tr h="5244727">
                <a:tc>
                  <a:txBody>
                    <a:bodyPr/>
                    <a:lstStyle/>
                    <a:p>
                      <a:pPr marL="342900" lvl="0" indent="-342900">
                        <a:lnSpc>
                          <a:spcPct val="115000"/>
                        </a:lnSpc>
                        <a:spcBef>
                          <a:spcPts val="600"/>
                        </a:spcBef>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Samat tekijät kuin kiinteistötason hajautetussa tuotannossa.</a:t>
                      </a:r>
                    </a:p>
                    <a:p>
                      <a:pPr marL="342900" lvl="0" indent="-342900">
                        <a:lnSpc>
                          <a:spcPct val="115000"/>
                        </a:lnSpc>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Lisäksi lainsäädäntö ja lupakäytännöt voivat jatkossa muuttua sallivammiksi tämän suhteen. </a:t>
                      </a:r>
                    </a:p>
                    <a:p>
                      <a:pPr marL="342900" lvl="0" indent="-342900">
                        <a:lnSpc>
                          <a:spcPct val="115000"/>
                        </a:lnSpc>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Kiinteistöä isommat kokonaisuudet alkavat hyötyä mittakaavaedusta, ja voivat alkaa kiinnostaa myös rahoittajia.</a:t>
                      </a:r>
                    </a:p>
                    <a:p>
                      <a:pPr marL="342900" lvl="0" indent="-342900">
                        <a:lnSpc>
                          <a:spcPct val="115000"/>
                        </a:lnSpc>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Millaiset rakenteet tässä yleistyvät? Osuuskunnat ovat yksi mahdollisuus, mutta vaativat myös vetäjiä. Tuleeko alalle ”minienergiayhtiö palveluna”-tyyppisiä tarjoajia?  </a:t>
                      </a:r>
                    </a:p>
                    <a:p>
                      <a:pPr marL="271780">
                        <a:lnSpc>
                          <a:spcPct val="115000"/>
                        </a:lnSpc>
                        <a:spcAft>
                          <a:spcPts val="1000"/>
                        </a:spcAft>
                      </a:pPr>
                      <a:r>
                        <a:rPr lang="fi-FI" sz="12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200" dirty="0">
                          <a:effectLst/>
                          <a:latin typeface="+mn-lt"/>
                          <a:ea typeface="Calibri" panose="020F0502020204030204" pitchFamily="34" charset="0"/>
                          <a:cs typeface="Times New Roman" panose="02020603050405020304" pitchFamily="18" charset="0"/>
                        </a:rPr>
                        <a:t>Ketkä hyötyvät:</a:t>
                      </a:r>
                    </a:p>
                    <a:p>
                      <a:pPr marL="342900" lvl="0" indent="-342900">
                        <a:lnSpc>
                          <a:spcPct val="115000"/>
                        </a:lnSpc>
                        <a:spcBef>
                          <a:spcPts val="600"/>
                        </a:spcBef>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Kun mittakaava kasvaa, tullaan lähemmäs energiayhtiöiden osaamista kun sitä vain myydään ennakkoluulottomasti. </a:t>
                      </a:r>
                    </a:p>
                    <a:p>
                      <a:pPr marL="342900" lvl="0" indent="-342900">
                        <a:lnSpc>
                          <a:spcPct val="115000"/>
                        </a:lnSpc>
                        <a:spcAft>
                          <a:spcPts val="1000"/>
                        </a:spcAft>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fi-FI" sz="1200" dirty="0">
                          <a:effectLst/>
                          <a:latin typeface="+mn-lt"/>
                          <a:ea typeface="Calibri" panose="020F0502020204030204" pitchFamily="34" charset="0"/>
                          <a:cs typeface="Times New Roman" panose="02020603050405020304" pitchFamily="18" charset="0"/>
                        </a:rPr>
                        <a:t>Ketkä häviävät?</a:t>
                      </a:r>
                    </a:p>
                    <a:p>
                      <a:pPr marL="342900" lvl="0" indent="-342900">
                        <a:lnSpc>
                          <a:spcPct val="115000"/>
                        </a:lnSpc>
                        <a:spcBef>
                          <a:spcPts val="600"/>
                        </a:spcBef>
                        <a:buFont typeface="Symbol" panose="05050102010706020507" pitchFamily="18" charset="2"/>
                        <a:buChar char=""/>
                      </a:pPr>
                      <a:r>
                        <a:rPr lang="fi-FI" sz="1200" dirty="0">
                          <a:effectLst/>
                          <a:latin typeface="+mn-lt"/>
                          <a:ea typeface="Calibri" panose="020F0502020204030204" pitchFamily="34" charset="0"/>
                          <a:cs typeface="Times New Roman" panose="02020603050405020304" pitchFamily="18" charset="0"/>
                        </a:rPr>
                        <a:t>Energiayhtiöiden perinteiset liiketoiminnat voivat kutistua mutta velvoite toimittaa energiaa verkostoon kaikkina aikoina ei poistu. </a:t>
                      </a:r>
                    </a:p>
                    <a:p>
                      <a:pPr marL="285750">
                        <a:lnSpc>
                          <a:spcPct val="115000"/>
                        </a:lnSpc>
                        <a:spcAft>
                          <a:spcPts val="1000"/>
                        </a:spcAft>
                      </a:pPr>
                      <a:r>
                        <a:rPr lang="fi-FI" sz="12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fi-FI" sz="1200" dirty="0">
                          <a:effectLst/>
                          <a:latin typeface="+mn-lt"/>
                          <a:ea typeface="Calibri" panose="020F0502020204030204" pitchFamily="34" charset="0"/>
                          <a:cs typeface="Times New Roman" panose="02020603050405020304" pitchFamily="18" charset="0"/>
                        </a:rPr>
                        <a:t> </a:t>
                      </a:r>
                    </a:p>
                  </a:txBody>
                  <a:tcPr marL="51413" marR="51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18572"/>
                  </a:ext>
                </a:extLst>
              </a:tr>
            </a:tbl>
          </a:graphicData>
        </a:graphic>
      </p:graphicFrame>
    </p:spTree>
    <p:extLst>
      <p:ext uri="{BB962C8B-B14F-4D97-AF65-F5344CB8AC3E}">
        <p14:creationId xmlns:p14="http://schemas.microsoft.com/office/powerpoint/2010/main" val="2163945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E118F-8B70-4686-AF14-EBC88F9A719F}"/>
              </a:ext>
            </a:extLst>
          </p:cNvPr>
          <p:cNvSpPr>
            <a:spLocks noGrp="1"/>
          </p:cNvSpPr>
          <p:nvPr>
            <p:ph type="title"/>
          </p:nvPr>
        </p:nvSpPr>
        <p:spPr/>
        <p:txBody>
          <a:bodyPr/>
          <a:lstStyle/>
          <a:p>
            <a:r>
              <a:rPr lang="fi-FI" dirty="0"/>
              <a:t>Yhteenveto/ johtopäätökset 1/2</a:t>
            </a:r>
          </a:p>
        </p:txBody>
      </p:sp>
      <p:sp>
        <p:nvSpPr>
          <p:cNvPr id="7" name="Sisällön paikkamerkki 2">
            <a:extLst>
              <a:ext uri="{FF2B5EF4-FFF2-40B4-BE49-F238E27FC236}">
                <a16:creationId xmlns:a16="http://schemas.microsoft.com/office/drawing/2014/main" id="{A1DA0765-9C00-4126-B574-9AE47E456E04}"/>
              </a:ext>
            </a:extLst>
          </p:cNvPr>
          <p:cNvSpPr>
            <a:spLocks noGrp="1"/>
          </p:cNvSpPr>
          <p:nvPr>
            <p:ph idx="1"/>
          </p:nvPr>
        </p:nvSpPr>
        <p:spPr/>
        <p:txBody>
          <a:bodyPr>
            <a:normAutofit fontScale="92500" lnSpcReduction="10000"/>
          </a:bodyPr>
          <a:lstStyle/>
          <a:p>
            <a:r>
              <a:rPr lang="fi-FI" sz="2000" dirty="0"/>
              <a:t>Kuten prosessiin lähtiessä ennustimme, verrattuna vuoden 2015 tuloksiin merkittäviä muutoksia on tapahtunut jo viidessä vuodessa </a:t>
            </a:r>
          </a:p>
          <a:p>
            <a:r>
              <a:rPr lang="fi-FI" sz="2000" dirty="0"/>
              <a:t>Vastaajajoukko oli koostumukseltaan lähes sama kuin edellisen verkkoaivoriihen </a:t>
            </a:r>
          </a:p>
          <a:p>
            <a:r>
              <a:rPr lang="fi-FI" sz="2000" dirty="0"/>
              <a:t>Osaamiseen liittyvät teemat keräsivät eniten kommentteja vastaajilta</a:t>
            </a:r>
          </a:p>
          <a:p>
            <a:r>
              <a:rPr lang="fi-FI" sz="2000" dirty="0"/>
              <a:t>Ympäristöasioiden merkitys on kasvanut ja yksimielisyys tässä asiassa lisääntynyt sitten vuoden 2015</a:t>
            </a:r>
          </a:p>
          <a:p>
            <a:r>
              <a:rPr lang="fi-FI" sz="2000" dirty="0"/>
              <a:t>Digitalisaatiota koskevien kommenttien määrä on myös kasvanut, nyt rinnalla myös mm. tekoäly </a:t>
            </a:r>
          </a:p>
          <a:p>
            <a:r>
              <a:rPr lang="fi-FI" sz="2000" dirty="0"/>
              <a:t>Merkitystään kasvattaneita asioita myös: vastuullisuus, yhteiskunnan kasvava sähköistyminen, pienydinvoima (SMR), työelämän joustot, osaamistarpeiden monipuolistuminen ja osaamisen kehittäminen</a:t>
            </a:r>
          </a:p>
          <a:p>
            <a:r>
              <a:rPr lang="fi-FI" sz="2000" dirty="0"/>
              <a:t>Vähenneet tai kokonaan vastauksista hävinneet teemat: eläköityminen, maakaapelointi, oppilaitoskoulutuksen puutteet </a:t>
            </a:r>
          </a:p>
          <a:p>
            <a:r>
              <a:rPr lang="fi-FI" sz="2000" dirty="0"/>
              <a:t>Ennallaan pysyneet teemat: kilpailu osaavasta työvoimasta, toimialan houkuttelevuus </a:t>
            </a:r>
          </a:p>
          <a:p>
            <a:endParaRPr lang="fi-FI" dirty="0"/>
          </a:p>
        </p:txBody>
      </p:sp>
      <p:sp>
        <p:nvSpPr>
          <p:cNvPr id="4" name="Päivämäärän paikkamerkki 3">
            <a:extLst>
              <a:ext uri="{FF2B5EF4-FFF2-40B4-BE49-F238E27FC236}">
                <a16:creationId xmlns:a16="http://schemas.microsoft.com/office/drawing/2014/main" id="{8B07B444-2B56-4CDB-A4E7-CB4D547E1E16}"/>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B69DEBE0-5556-4425-B291-489B6DEFA5ED}"/>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118A06B3-2D98-411A-BFAA-651A53D83E39}"/>
              </a:ext>
            </a:extLst>
          </p:cNvPr>
          <p:cNvSpPr>
            <a:spLocks noGrp="1"/>
          </p:cNvSpPr>
          <p:nvPr>
            <p:ph type="sldNum" sz="quarter" idx="12"/>
          </p:nvPr>
        </p:nvSpPr>
        <p:spPr/>
        <p:txBody>
          <a:bodyPr/>
          <a:lstStyle/>
          <a:p>
            <a:fld id="{D5CDC59A-8C4B-3741-8921-09D2C8EE8BFB}" type="slidenum">
              <a:rPr lang="en-US" smtClean="0"/>
              <a:t>32</a:t>
            </a:fld>
            <a:endParaRPr lang="en-US"/>
          </a:p>
        </p:txBody>
      </p:sp>
    </p:spTree>
    <p:extLst>
      <p:ext uri="{BB962C8B-B14F-4D97-AF65-F5344CB8AC3E}">
        <p14:creationId xmlns:p14="http://schemas.microsoft.com/office/powerpoint/2010/main" val="3563200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DD3124-C538-4510-A8B2-3B96701D39AF}"/>
              </a:ext>
            </a:extLst>
          </p:cNvPr>
          <p:cNvSpPr>
            <a:spLocks noGrp="1"/>
          </p:cNvSpPr>
          <p:nvPr>
            <p:ph type="title"/>
          </p:nvPr>
        </p:nvSpPr>
        <p:spPr/>
        <p:txBody>
          <a:bodyPr/>
          <a:lstStyle/>
          <a:p>
            <a:r>
              <a:rPr lang="fi-FI" dirty="0"/>
              <a:t>Yhteenveto/johtopäätökset 2/2</a:t>
            </a:r>
          </a:p>
        </p:txBody>
      </p:sp>
      <p:sp>
        <p:nvSpPr>
          <p:cNvPr id="7" name="Sisällön paikkamerkki 2">
            <a:extLst>
              <a:ext uri="{FF2B5EF4-FFF2-40B4-BE49-F238E27FC236}">
                <a16:creationId xmlns:a16="http://schemas.microsoft.com/office/drawing/2014/main" id="{F4F9E101-046C-4EBD-ADFF-97F2C429EE4E}"/>
              </a:ext>
            </a:extLst>
          </p:cNvPr>
          <p:cNvSpPr>
            <a:spLocks noGrp="1"/>
          </p:cNvSpPr>
          <p:nvPr>
            <p:ph idx="1"/>
          </p:nvPr>
        </p:nvSpPr>
        <p:spPr/>
        <p:txBody>
          <a:bodyPr>
            <a:normAutofit fontScale="92500" lnSpcReduction="20000"/>
          </a:bodyPr>
          <a:lstStyle/>
          <a:p>
            <a:r>
              <a:rPr lang="fi-FI" sz="1600" dirty="0"/>
              <a:t>Vastaajat näkevät, että alalla tarvitaan uudenlaista ja monipuolista osaamista samalla kun vaatimustaso (osaamiselle) kasvaa jatkuvasti</a:t>
            </a:r>
          </a:p>
          <a:p>
            <a:r>
              <a:rPr lang="fi-FI" sz="1600" dirty="0"/>
              <a:t>Lisäksi työelämässä jo olevien osaamista täytyy päivittää. Muutos on niin nopeaa, että mikään koulutus ei pysy vauhdissa mukana, vaan yritysten on koulutettava henkilöstönsä itse (myös rekrytoitavat). </a:t>
            </a:r>
          </a:p>
          <a:p>
            <a:r>
              <a:rPr lang="fi-FI" sz="1600" dirty="0"/>
              <a:t>Digitalisaation vauhti alalla kiihtyy, nyt tässä teemassa mukana viime kertaa enemmän tekoäly ja robotiikka. </a:t>
            </a:r>
          </a:p>
          <a:p>
            <a:r>
              <a:rPr lang="fi-FI" sz="1600" dirty="0"/>
              <a:t>Myös asentajien työ muuttuu (sähkö)verkon automaation ja älyn lisääntymisen myötä. </a:t>
            </a:r>
          </a:p>
          <a:p>
            <a:r>
              <a:rPr lang="fi-FI" sz="1600" dirty="0"/>
              <a:t>Alan vetovoimassa nähdään kasvupotentiaalia energiamurroksen myötä. Lisäksi yhtiöiden on huomioitava entistä paremmin, että rekrytoitavien toiveet ja vaatimukset työnantajia kohtaan ovat muuttuneet: miten energiayhtiöt vastaavat tähän? </a:t>
            </a:r>
          </a:p>
          <a:p>
            <a:r>
              <a:rPr lang="fi-FI" sz="1600" dirty="0"/>
              <a:t>Rekrytointivaikeuksia on odotettavissa jatkossakin, jollei siirrytä dynaamisempaan toimintakulttuuriin ja toisaalta jos lupauksia ilmastonmuutoksen ratkaisemisesta ei lunastettaisikaan.  </a:t>
            </a:r>
          </a:p>
          <a:p>
            <a:r>
              <a:rPr lang="fi-FI" sz="1600" dirty="0"/>
              <a:t>Trendi energiayhtiöiden asiantuntijavaltaistumisessa näyttää jatkuvan edelleen. Tämä vaatii työnantajilta johtamistavan muutosta (pois hierarkkisesta mallista) sekä joustoja että luottamusta työntekijöihin. </a:t>
            </a:r>
          </a:p>
          <a:p>
            <a:r>
              <a:rPr lang="fi-FI" sz="1600" dirty="0"/>
              <a:t>Alan </a:t>
            </a:r>
            <a:r>
              <a:rPr lang="fi-FI" sz="1600" dirty="0" err="1"/>
              <a:t>palvelullistumiskehitys</a:t>
            </a:r>
            <a:r>
              <a:rPr lang="fi-FI" sz="1600" dirty="0"/>
              <a:t> ja siirtymä kohti uusiutuvia jatkuu vahvana myös näiden tulosten valossa ja ala on entistäkin yhtenäisemmässä rintamassa torjumassa ilmastonmuutosta. Tästä täytyy myös muistaa viestiä laajasti ulospäin!</a:t>
            </a:r>
          </a:p>
          <a:p>
            <a:r>
              <a:rPr lang="fi-FI" sz="1600" dirty="0"/>
              <a:t>Entistä useampi vastaaja on sitä mieltä, että energia-ala on tulevaisuuden menestyjä –tätä mieltä olevien osuus on noussut 8 %-yksikköä viidessä vuodessa (62-&gt;70%).</a:t>
            </a:r>
          </a:p>
        </p:txBody>
      </p:sp>
      <p:sp>
        <p:nvSpPr>
          <p:cNvPr id="4" name="Päivämäärän paikkamerkki 3">
            <a:extLst>
              <a:ext uri="{FF2B5EF4-FFF2-40B4-BE49-F238E27FC236}">
                <a16:creationId xmlns:a16="http://schemas.microsoft.com/office/drawing/2014/main" id="{6C4CCA42-5AFD-4630-9D0E-B55E3F796706}"/>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CE2F6BAA-9F71-4C8C-8BA1-DF79E1943859}"/>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6520A94B-45AF-4194-BB61-C8B61D3EE087}"/>
              </a:ext>
            </a:extLst>
          </p:cNvPr>
          <p:cNvSpPr>
            <a:spLocks noGrp="1"/>
          </p:cNvSpPr>
          <p:nvPr>
            <p:ph type="sldNum" sz="quarter" idx="12"/>
          </p:nvPr>
        </p:nvSpPr>
        <p:spPr/>
        <p:txBody>
          <a:bodyPr/>
          <a:lstStyle/>
          <a:p>
            <a:fld id="{D5CDC59A-8C4B-3741-8921-09D2C8EE8BFB}" type="slidenum">
              <a:rPr lang="en-US" smtClean="0"/>
              <a:t>33</a:t>
            </a:fld>
            <a:endParaRPr lang="en-US"/>
          </a:p>
        </p:txBody>
      </p:sp>
    </p:spTree>
    <p:extLst>
      <p:ext uri="{BB962C8B-B14F-4D97-AF65-F5344CB8AC3E}">
        <p14:creationId xmlns:p14="http://schemas.microsoft.com/office/powerpoint/2010/main" val="2479686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F00473-A573-4548-82C6-1E60DC29BCEC}"/>
              </a:ext>
            </a:extLst>
          </p:cNvPr>
          <p:cNvSpPr>
            <a:spLocks noGrp="1"/>
          </p:cNvSpPr>
          <p:nvPr>
            <p:ph type="ctrTitle"/>
          </p:nvPr>
        </p:nvSpPr>
        <p:spPr/>
        <p:txBody>
          <a:bodyPr/>
          <a:lstStyle/>
          <a:p>
            <a:r>
              <a:rPr lang="fi-FI" dirty="0"/>
              <a:t>Tausta-/lisämateriaalit</a:t>
            </a:r>
          </a:p>
        </p:txBody>
      </p:sp>
    </p:spTree>
    <p:extLst>
      <p:ext uri="{BB962C8B-B14F-4D97-AF65-F5344CB8AC3E}">
        <p14:creationId xmlns:p14="http://schemas.microsoft.com/office/powerpoint/2010/main" val="382966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81CB9C-3E4B-4994-B8DD-C2258CDD6456}"/>
              </a:ext>
            </a:extLst>
          </p:cNvPr>
          <p:cNvSpPr>
            <a:spLocks noGrp="1"/>
          </p:cNvSpPr>
          <p:nvPr>
            <p:ph type="title"/>
          </p:nvPr>
        </p:nvSpPr>
        <p:spPr/>
        <p:txBody>
          <a:bodyPr/>
          <a:lstStyle/>
          <a:p>
            <a:r>
              <a:rPr lang="en-US" dirty="0" err="1"/>
              <a:t>Vastaajien</a:t>
            </a:r>
            <a:r>
              <a:rPr lang="en-US" dirty="0"/>
              <a:t> </a:t>
            </a:r>
            <a:r>
              <a:rPr lang="en-US" dirty="0" err="1"/>
              <a:t>muut</a:t>
            </a:r>
            <a:r>
              <a:rPr lang="en-US" dirty="0"/>
              <a:t> </a:t>
            </a:r>
            <a:r>
              <a:rPr lang="en-US" dirty="0" err="1"/>
              <a:t>taustatiedot</a:t>
            </a:r>
            <a:endParaRPr lang="fi-FI" dirty="0"/>
          </a:p>
        </p:txBody>
      </p:sp>
      <p:pic>
        <p:nvPicPr>
          <p:cNvPr id="11" name="Picture 3">
            <a:extLst>
              <a:ext uri="{FF2B5EF4-FFF2-40B4-BE49-F238E27FC236}">
                <a16:creationId xmlns:a16="http://schemas.microsoft.com/office/drawing/2014/main" id="{29807A57-704A-4C2B-B75A-1EAF26B54F5E}"/>
              </a:ext>
            </a:extLst>
          </p:cNvPr>
          <p:cNvPicPr>
            <a:picLocks noGrp="1" noChangeAspect="1"/>
          </p:cNvPicPr>
          <p:nvPr>
            <p:ph idx="1"/>
          </p:nvPr>
        </p:nvPicPr>
        <p:blipFill>
          <a:blip r:embed="rId2"/>
          <a:stretch>
            <a:fillRect/>
          </a:stretch>
        </p:blipFill>
        <p:spPr>
          <a:xfrm>
            <a:off x="732551" y="2197537"/>
            <a:ext cx="9581488" cy="2985474"/>
          </a:xfrm>
          <a:prstGeom prst="rect">
            <a:avLst/>
          </a:prstGeom>
        </p:spPr>
      </p:pic>
      <p:sp>
        <p:nvSpPr>
          <p:cNvPr id="4" name="Päivämäärän paikkamerkki 3">
            <a:extLst>
              <a:ext uri="{FF2B5EF4-FFF2-40B4-BE49-F238E27FC236}">
                <a16:creationId xmlns:a16="http://schemas.microsoft.com/office/drawing/2014/main" id="{1B019C25-C1A1-4DE9-9055-54EF5E7F6CA1}"/>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ACAB80ED-D1DD-4B8B-A329-CDD6EFF2F69C}"/>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CA9A09A8-2B92-4EB9-81EE-3ADD87F08FCA}"/>
              </a:ext>
            </a:extLst>
          </p:cNvPr>
          <p:cNvSpPr>
            <a:spLocks noGrp="1"/>
          </p:cNvSpPr>
          <p:nvPr>
            <p:ph type="sldNum" sz="quarter" idx="12"/>
          </p:nvPr>
        </p:nvSpPr>
        <p:spPr/>
        <p:txBody>
          <a:bodyPr/>
          <a:lstStyle/>
          <a:p>
            <a:fld id="{D5CDC59A-8C4B-3741-8921-09D2C8EE8BFB}" type="slidenum">
              <a:rPr lang="en-US" smtClean="0"/>
              <a:t>35</a:t>
            </a:fld>
            <a:endParaRPr lang="en-US"/>
          </a:p>
        </p:txBody>
      </p:sp>
      <p:sp>
        <p:nvSpPr>
          <p:cNvPr id="7" name="TextBox 8">
            <a:extLst>
              <a:ext uri="{FF2B5EF4-FFF2-40B4-BE49-F238E27FC236}">
                <a16:creationId xmlns:a16="http://schemas.microsoft.com/office/drawing/2014/main" id="{7D63C835-3EE7-4B7B-8A32-10BE0F2034E6}"/>
              </a:ext>
            </a:extLst>
          </p:cNvPr>
          <p:cNvSpPr txBox="1"/>
          <p:nvPr/>
        </p:nvSpPr>
        <p:spPr>
          <a:xfrm>
            <a:off x="417871" y="5473413"/>
            <a:ext cx="3556000" cy="276999"/>
          </a:xfrm>
          <a:prstGeom prst="rect">
            <a:avLst/>
          </a:prstGeom>
          <a:noFill/>
        </p:spPr>
        <p:txBody>
          <a:bodyPr wrap="square" rtlCol="0">
            <a:spAutoFit/>
          </a:bodyPr>
          <a:lstStyle/>
          <a:p>
            <a:pPr algn="ctr"/>
            <a:r>
              <a:rPr lang="fi-FI" sz="1200" dirty="0"/>
              <a:t>61% ollut alalla yli 10 vuotta</a:t>
            </a:r>
          </a:p>
        </p:txBody>
      </p:sp>
      <p:sp>
        <p:nvSpPr>
          <p:cNvPr id="8" name="TextBox 10">
            <a:extLst>
              <a:ext uri="{FF2B5EF4-FFF2-40B4-BE49-F238E27FC236}">
                <a16:creationId xmlns:a16="http://schemas.microsoft.com/office/drawing/2014/main" id="{AD3F12A9-F905-4B54-A206-A8A1E5D69689}"/>
              </a:ext>
            </a:extLst>
          </p:cNvPr>
          <p:cNvSpPr txBox="1"/>
          <p:nvPr/>
        </p:nvSpPr>
        <p:spPr>
          <a:xfrm>
            <a:off x="4162322" y="5407234"/>
            <a:ext cx="3556000" cy="276999"/>
          </a:xfrm>
          <a:prstGeom prst="rect">
            <a:avLst/>
          </a:prstGeom>
          <a:noFill/>
        </p:spPr>
        <p:txBody>
          <a:bodyPr wrap="square" rtlCol="0">
            <a:spAutoFit/>
          </a:bodyPr>
          <a:lstStyle/>
          <a:p>
            <a:pPr algn="ctr"/>
            <a:r>
              <a:rPr lang="fi-FI" sz="1200" dirty="0"/>
              <a:t>37% vastaajista johdosta</a:t>
            </a:r>
          </a:p>
        </p:txBody>
      </p:sp>
      <p:sp>
        <p:nvSpPr>
          <p:cNvPr id="9" name="TextBox 12">
            <a:extLst>
              <a:ext uri="{FF2B5EF4-FFF2-40B4-BE49-F238E27FC236}">
                <a16:creationId xmlns:a16="http://schemas.microsoft.com/office/drawing/2014/main" id="{5602FBBF-75A9-41B5-9CAB-1499C6DC3E29}"/>
              </a:ext>
            </a:extLst>
          </p:cNvPr>
          <p:cNvSpPr txBox="1"/>
          <p:nvPr/>
        </p:nvSpPr>
        <p:spPr>
          <a:xfrm>
            <a:off x="7086844" y="5354182"/>
            <a:ext cx="3556000" cy="276999"/>
          </a:xfrm>
          <a:prstGeom prst="rect">
            <a:avLst/>
          </a:prstGeom>
          <a:noFill/>
        </p:spPr>
        <p:txBody>
          <a:bodyPr wrap="square" rtlCol="0">
            <a:spAutoFit/>
          </a:bodyPr>
          <a:lstStyle/>
          <a:p>
            <a:pPr algn="ctr"/>
            <a:r>
              <a:rPr lang="fi-FI" sz="1200" dirty="0"/>
              <a:t>51% sähkö- tai CHP-yhtiöistä</a:t>
            </a:r>
          </a:p>
        </p:txBody>
      </p:sp>
      <p:sp>
        <p:nvSpPr>
          <p:cNvPr id="10" name="TextBox 14">
            <a:extLst>
              <a:ext uri="{FF2B5EF4-FFF2-40B4-BE49-F238E27FC236}">
                <a16:creationId xmlns:a16="http://schemas.microsoft.com/office/drawing/2014/main" id="{692D6A64-6F40-4C51-8567-ED2879AEDD6D}"/>
              </a:ext>
            </a:extLst>
          </p:cNvPr>
          <p:cNvSpPr txBox="1"/>
          <p:nvPr/>
        </p:nvSpPr>
        <p:spPr>
          <a:xfrm>
            <a:off x="1183148" y="5802352"/>
            <a:ext cx="8178800" cy="276999"/>
          </a:xfrm>
          <a:prstGeom prst="rect">
            <a:avLst/>
          </a:prstGeom>
          <a:noFill/>
        </p:spPr>
        <p:txBody>
          <a:bodyPr wrap="square" rtlCol="0">
            <a:spAutoFit/>
          </a:bodyPr>
          <a:lstStyle/>
          <a:p>
            <a:r>
              <a:rPr lang="fi-FI" sz="1200" dirty="0">
                <a:latin typeface="Trebuchet MS" panose="020B0603020202020204" pitchFamily="34" charset="0"/>
              </a:rPr>
              <a:t>Taustat erittäin hyvin vertailukelpoisia 2015 vastaajien kanssa toistettujen kysymysten osalta.</a:t>
            </a:r>
          </a:p>
        </p:txBody>
      </p:sp>
    </p:spTree>
    <p:extLst>
      <p:ext uri="{BB962C8B-B14F-4D97-AF65-F5344CB8AC3E}">
        <p14:creationId xmlns:p14="http://schemas.microsoft.com/office/powerpoint/2010/main" val="3066137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C3D6F2-3C41-4BB9-9B8D-CB1A877171A1}"/>
              </a:ext>
            </a:extLst>
          </p:cNvPr>
          <p:cNvSpPr>
            <a:spLocks noGrp="1"/>
          </p:cNvSpPr>
          <p:nvPr>
            <p:ph type="ctrTitle"/>
          </p:nvPr>
        </p:nvSpPr>
        <p:spPr/>
        <p:txBody>
          <a:bodyPr>
            <a:normAutofit/>
          </a:bodyPr>
          <a:lstStyle/>
          <a:p>
            <a:r>
              <a:rPr lang="fi-FI" sz="5400" b="1" dirty="0"/>
              <a:t>Vastaajien taustojen vertailu 2015 ja 2020</a:t>
            </a:r>
            <a:endParaRPr lang="fi-FI" dirty="0"/>
          </a:p>
        </p:txBody>
      </p:sp>
    </p:spTree>
    <p:extLst>
      <p:ext uri="{BB962C8B-B14F-4D97-AF65-F5344CB8AC3E}">
        <p14:creationId xmlns:p14="http://schemas.microsoft.com/office/powerpoint/2010/main" val="544100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99356-0F5F-4562-82A7-5CAD9777BE7A}"/>
              </a:ext>
            </a:extLst>
          </p:cNvPr>
          <p:cNvSpPr>
            <a:spLocks noGrp="1"/>
          </p:cNvSpPr>
          <p:nvPr>
            <p:ph type="title"/>
          </p:nvPr>
        </p:nvSpPr>
        <p:spPr/>
        <p:txBody>
          <a:bodyPr>
            <a:normAutofit/>
          </a:bodyPr>
          <a:lstStyle/>
          <a:p>
            <a:r>
              <a:rPr lang="fi-FI" sz="3600" dirty="0"/>
              <a:t>Vastaajien toimenkuvajakauma 2015 ja 2020</a:t>
            </a:r>
          </a:p>
        </p:txBody>
      </p:sp>
      <p:sp>
        <p:nvSpPr>
          <p:cNvPr id="4" name="Päivämäärän paikkamerkki 3">
            <a:extLst>
              <a:ext uri="{FF2B5EF4-FFF2-40B4-BE49-F238E27FC236}">
                <a16:creationId xmlns:a16="http://schemas.microsoft.com/office/drawing/2014/main" id="{78A32D21-6D00-4A6F-A1FC-433D2278DBC8}"/>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85370DFB-91F4-48C3-AF5D-6CAEFB048B17}"/>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8610D58C-60E8-4725-803F-E2BC32D265FC}"/>
              </a:ext>
            </a:extLst>
          </p:cNvPr>
          <p:cNvSpPr>
            <a:spLocks noGrp="1"/>
          </p:cNvSpPr>
          <p:nvPr>
            <p:ph type="sldNum" sz="quarter" idx="12"/>
          </p:nvPr>
        </p:nvSpPr>
        <p:spPr/>
        <p:txBody>
          <a:bodyPr/>
          <a:lstStyle/>
          <a:p>
            <a:fld id="{D5CDC59A-8C4B-3741-8921-09D2C8EE8BFB}" type="slidenum">
              <a:rPr lang="en-US" smtClean="0"/>
              <a:t>37</a:t>
            </a:fld>
            <a:endParaRPr lang="en-US"/>
          </a:p>
        </p:txBody>
      </p:sp>
      <p:graphicFrame>
        <p:nvGraphicFramePr>
          <p:cNvPr id="8" name="Chart 3">
            <a:extLst>
              <a:ext uri="{FF2B5EF4-FFF2-40B4-BE49-F238E27FC236}">
                <a16:creationId xmlns:a16="http://schemas.microsoft.com/office/drawing/2014/main" id="{874EA70D-D393-4465-B768-016879EDB705}"/>
              </a:ext>
            </a:extLst>
          </p:cNvPr>
          <p:cNvGraphicFramePr>
            <a:graphicFrameLocks/>
          </p:cNvGraphicFramePr>
          <p:nvPr>
            <p:extLst>
              <p:ext uri="{D42A27DB-BD31-4B8C-83A1-F6EECF244321}">
                <p14:modId xmlns:p14="http://schemas.microsoft.com/office/powerpoint/2010/main" val="894047068"/>
              </p:ext>
            </p:extLst>
          </p:nvPr>
        </p:nvGraphicFramePr>
        <p:xfrm>
          <a:off x="-241147" y="1693490"/>
          <a:ext cx="6716592"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4">
            <a:extLst>
              <a:ext uri="{FF2B5EF4-FFF2-40B4-BE49-F238E27FC236}">
                <a16:creationId xmlns:a16="http://schemas.microsoft.com/office/drawing/2014/main" id="{E451264F-ECB5-4D41-BD44-E6DAAAB7180F}"/>
              </a:ext>
            </a:extLst>
          </p:cNvPr>
          <p:cNvGraphicFramePr>
            <a:graphicFrameLocks/>
          </p:cNvGraphicFramePr>
          <p:nvPr>
            <p:extLst>
              <p:ext uri="{D42A27DB-BD31-4B8C-83A1-F6EECF244321}">
                <p14:modId xmlns:p14="http://schemas.microsoft.com/office/powerpoint/2010/main" val="2494691356"/>
              </p:ext>
            </p:extLst>
          </p:nvPr>
        </p:nvGraphicFramePr>
        <p:xfrm>
          <a:off x="6202992" y="1781838"/>
          <a:ext cx="5781040" cy="3886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1422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68E9B1-16C2-4086-A89A-1A7482B5E08B}"/>
              </a:ext>
            </a:extLst>
          </p:cNvPr>
          <p:cNvSpPr>
            <a:spLocks noGrp="1"/>
          </p:cNvSpPr>
          <p:nvPr>
            <p:ph type="title"/>
          </p:nvPr>
        </p:nvSpPr>
        <p:spPr/>
        <p:txBody>
          <a:bodyPr/>
          <a:lstStyle/>
          <a:p>
            <a:r>
              <a:rPr lang="fi-FI" dirty="0"/>
              <a:t>Vastaajien toimialajakauma 2015 ja 2020</a:t>
            </a:r>
          </a:p>
        </p:txBody>
      </p:sp>
      <p:graphicFrame>
        <p:nvGraphicFramePr>
          <p:cNvPr id="7" name="Chart 4">
            <a:extLst>
              <a:ext uri="{FF2B5EF4-FFF2-40B4-BE49-F238E27FC236}">
                <a16:creationId xmlns:a16="http://schemas.microsoft.com/office/drawing/2014/main" id="{68F4BB44-44D5-49A7-AB95-2B5E39319137}"/>
              </a:ext>
            </a:extLst>
          </p:cNvPr>
          <p:cNvGraphicFramePr>
            <a:graphicFrameLocks noGrp="1"/>
          </p:cNvGraphicFramePr>
          <p:nvPr>
            <p:ph idx="1"/>
            <p:extLst>
              <p:ext uri="{D42A27DB-BD31-4B8C-83A1-F6EECF244321}">
                <p14:modId xmlns:p14="http://schemas.microsoft.com/office/powerpoint/2010/main" val="1687874046"/>
              </p:ext>
            </p:extLst>
          </p:nvPr>
        </p:nvGraphicFramePr>
        <p:xfrm>
          <a:off x="-343580" y="1679170"/>
          <a:ext cx="6364936"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C1D6FA6F-CEEA-4FC2-8450-C67C3FD864F2}"/>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5E1667A9-B23D-4941-94C3-262637D79C37}"/>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818D4438-204D-4A23-A9B9-72D356F3344E}"/>
              </a:ext>
            </a:extLst>
          </p:cNvPr>
          <p:cNvSpPr>
            <a:spLocks noGrp="1"/>
          </p:cNvSpPr>
          <p:nvPr>
            <p:ph type="sldNum" sz="quarter" idx="12"/>
          </p:nvPr>
        </p:nvSpPr>
        <p:spPr/>
        <p:txBody>
          <a:bodyPr/>
          <a:lstStyle/>
          <a:p>
            <a:fld id="{D5CDC59A-8C4B-3741-8921-09D2C8EE8BFB}" type="slidenum">
              <a:rPr lang="en-US" smtClean="0"/>
              <a:t>38</a:t>
            </a:fld>
            <a:endParaRPr lang="en-US"/>
          </a:p>
        </p:txBody>
      </p:sp>
      <p:graphicFrame>
        <p:nvGraphicFramePr>
          <p:cNvPr id="8" name="Chart 3">
            <a:extLst>
              <a:ext uri="{FF2B5EF4-FFF2-40B4-BE49-F238E27FC236}">
                <a16:creationId xmlns:a16="http://schemas.microsoft.com/office/drawing/2014/main" id="{5F218132-A946-4B2A-B55E-B8EB50BD4D11}"/>
              </a:ext>
            </a:extLst>
          </p:cNvPr>
          <p:cNvGraphicFramePr>
            <a:graphicFrameLocks/>
          </p:cNvGraphicFramePr>
          <p:nvPr>
            <p:extLst>
              <p:ext uri="{D42A27DB-BD31-4B8C-83A1-F6EECF244321}">
                <p14:modId xmlns:p14="http://schemas.microsoft.com/office/powerpoint/2010/main" val="212210728"/>
              </p:ext>
            </p:extLst>
          </p:nvPr>
        </p:nvGraphicFramePr>
        <p:xfrm>
          <a:off x="6364943" y="1509598"/>
          <a:ext cx="5393093" cy="4743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7989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A82D2D-302B-4F14-BF52-4FDD2D1F33D8}"/>
              </a:ext>
            </a:extLst>
          </p:cNvPr>
          <p:cNvSpPr>
            <a:spLocks noGrp="1"/>
          </p:cNvSpPr>
          <p:nvPr>
            <p:ph type="title"/>
          </p:nvPr>
        </p:nvSpPr>
        <p:spPr/>
        <p:txBody>
          <a:bodyPr/>
          <a:lstStyle/>
          <a:p>
            <a:r>
              <a:rPr lang="en-US" dirty="0" err="1"/>
              <a:t>Osallistumisen</a:t>
            </a:r>
            <a:r>
              <a:rPr lang="en-US" dirty="0"/>
              <a:t> </a:t>
            </a:r>
            <a:r>
              <a:rPr lang="en-US" dirty="0" err="1"/>
              <a:t>vertailua</a:t>
            </a:r>
            <a:endParaRPr lang="fi-FI" dirty="0"/>
          </a:p>
        </p:txBody>
      </p:sp>
      <p:sp>
        <p:nvSpPr>
          <p:cNvPr id="7" name="TextBox 2">
            <a:extLst>
              <a:ext uri="{FF2B5EF4-FFF2-40B4-BE49-F238E27FC236}">
                <a16:creationId xmlns:a16="http://schemas.microsoft.com/office/drawing/2014/main" id="{65262D09-FCBB-45B9-B91E-6FB2E1263B94}"/>
              </a:ext>
            </a:extLst>
          </p:cNvPr>
          <p:cNvSpPr txBox="1">
            <a:spLocks noGrp="1"/>
          </p:cNvSpPr>
          <p:nvPr>
            <p:ph idx="1"/>
          </p:nvPr>
        </p:nvSpPr>
        <p:spPr>
          <a:xfrm>
            <a:off x="614363" y="1825625"/>
            <a:ext cx="9478962" cy="2139047"/>
          </a:xfrm>
          <a:prstGeom prst="rect">
            <a:avLst/>
          </a:prstGeom>
          <a:noFill/>
        </p:spPr>
        <p:txBody>
          <a:bodyPr wrap="square" rtlCol="0">
            <a:spAutoFit/>
          </a:bodyPr>
          <a:lstStyle/>
          <a:p>
            <a:pPr marL="190510" indent="-190510">
              <a:buFont typeface="Arial" panose="020B0604020202020204" pitchFamily="34" charset="0"/>
              <a:buChar char="•"/>
            </a:pPr>
            <a:r>
              <a:rPr lang="fi-FI" sz="2400" dirty="0"/>
              <a:t>Dialogialustasta käytössä uudempi versio, joten kaikki luvut eivät suoraan vertailukelpoisia</a:t>
            </a:r>
          </a:p>
          <a:p>
            <a:pPr marL="190510" indent="-190510">
              <a:buFont typeface="Arial" panose="020B0604020202020204" pitchFamily="34" charset="0"/>
              <a:buChar char="•"/>
            </a:pPr>
            <a:r>
              <a:rPr lang="fi-FI" sz="2400" dirty="0"/>
              <a:t>Taustamuuttujansa jättäneitä käyntejä enemmän 2015 (370 vs. 222) </a:t>
            </a:r>
          </a:p>
          <a:p>
            <a:pPr marL="190510" indent="-190510">
              <a:buFont typeface="Arial" panose="020B0604020202020204" pitchFamily="34" charset="0"/>
              <a:buChar char="•"/>
            </a:pPr>
            <a:r>
              <a:rPr lang="fi-FI" sz="2400" dirty="0"/>
              <a:t>Avoimia vastauksia enemmän 2020 (605 vs. 588)</a:t>
            </a:r>
          </a:p>
          <a:p>
            <a:pPr marL="190510" indent="-190510">
              <a:buFont typeface="Arial" panose="020B0604020202020204" pitchFamily="34" charset="0"/>
              <a:buChar char="•"/>
            </a:pPr>
            <a:r>
              <a:rPr lang="fi-FI" sz="2400" dirty="0"/>
              <a:t>Käytettyä osallistumisaikaa ei mitattu 2020</a:t>
            </a:r>
          </a:p>
        </p:txBody>
      </p:sp>
      <p:sp>
        <p:nvSpPr>
          <p:cNvPr id="4" name="Päivämäärän paikkamerkki 3">
            <a:extLst>
              <a:ext uri="{FF2B5EF4-FFF2-40B4-BE49-F238E27FC236}">
                <a16:creationId xmlns:a16="http://schemas.microsoft.com/office/drawing/2014/main" id="{C1EEA598-91BF-49B4-8642-D8136B6BC07F}"/>
              </a:ext>
            </a:extLst>
          </p:cNvPr>
          <p:cNvSpPr>
            <a:spLocks noGrp="1"/>
          </p:cNvSpPr>
          <p:nvPr>
            <p:ph type="dt" sz="half" idx="10"/>
          </p:nvPr>
        </p:nvSpPr>
        <p:spPr/>
        <p:txBody>
          <a:bodyPr/>
          <a:lstStyle/>
          <a:p>
            <a:fld id="{BB8EABF1-F421-3D4A-B156-8B2510367E3F}" type="datetime1">
              <a:rPr lang="fi-FI" smtClean="0"/>
              <a:t>18.1.2022</a:t>
            </a:fld>
            <a:endParaRPr lang="en-US"/>
          </a:p>
        </p:txBody>
      </p:sp>
      <p:sp>
        <p:nvSpPr>
          <p:cNvPr id="5" name="Alatunnisteen paikkamerkki 4">
            <a:extLst>
              <a:ext uri="{FF2B5EF4-FFF2-40B4-BE49-F238E27FC236}">
                <a16:creationId xmlns:a16="http://schemas.microsoft.com/office/drawing/2014/main" id="{951ADF82-6552-4335-9A4E-3F3EFF114618}"/>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30004A10-823A-455E-AD78-6F518C7EBBC2}"/>
              </a:ext>
            </a:extLst>
          </p:cNvPr>
          <p:cNvSpPr>
            <a:spLocks noGrp="1"/>
          </p:cNvSpPr>
          <p:nvPr>
            <p:ph type="sldNum" sz="quarter" idx="12"/>
          </p:nvPr>
        </p:nvSpPr>
        <p:spPr/>
        <p:txBody>
          <a:bodyPr/>
          <a:lstStyle/>
          <a:p>
            <a:fld id="{D5CDC59A-8C4B-3741-8921-09D2C8EE8BFB}" type="slidenum">
              <a:rPr lang="en-US" smtClean="0"/>
              <a:t>39</a:t>
            </a:fld>
            <a:endParaRPr lang="en-US"/>
          </a:p>
        </p:txBody>
      </p:sp>
    </p:spTree>
    <p:extLst>
      <p:ext uri="{BB962C8B-B14F-4D97-AF65-F5344CB8AC3E}">
        <p14:creationId xmlns:p14="http://schemas.microsoft.com/office/powerpoint/2010/main" val="156803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78A7ED-7593-4EB4-8BFB-94228E22AE02}"/>
              </a:ext>
            </a:extLst>
          </p:cNvPr>
          <p:cNvSpPr>
            <a:spLocks noGrp="1"/>
          </p:cNvSpPr>
          <p:nvPr>
            <p:ph type="title"/>
          </p:nvPr>
        </p:nvSpPr>
        <p:spPr/>
        <p:txBody>
          <a:bodyPr/>
          <a:lstStyle/>
          <a:p>
            <a:r>
              <a:rPr lang="fi-FI" dirty="0"/>
              <a:t>Prosessikuvaus tiivistettynä</a:t>
            </a:r>
          </a:p>
        </p:txBody>
      </p:sp>
      <p:sp>
        <p:nvSpPr>
          <p:cNvPr id="3" name="Päivämäärän paikkamerkki 2">
            <a:extLst>
              <a:ext uri="{FF2B5EF4-FFF2-40B4-BE49-F238E27FC236}">
                <a16:creationId xmlns:a16="http://schemas.microsoft.com/office/drawing/2014/main" id="{D4C666C1-6C41-4A96-B7C6-CAA114CEB2E0}"/>
              </a:ext>
            </a:extLst>
          </p:cNvPr>
          <p:cNvSpPr>
            <a:spLocks noGrp="1"/>
          </p:cNvSpPr>
          <p:nvPr>
            <p:ph type="dt" sz="half" idx="10"/>
          </p:nvPr>
        </p:nvSpPr>
        <p:spPr/>
        <p:txBody>
          <a:bodyPr/>
          <a:lstStyle/>
          <a:p>
            <a:fld id="{0B188E18-7BDE-7644-B1AB-E01BE08F67EB}" type="datetime1">
              <a:rPr lang="fi-FI" smtClean="0"/>
              <a:t>18.1.2022</a:t>
            </a:fld>
            <a:endParaRPr lang="en-US"/>
          </a:p>
        </p:txBody>
      </p:sp>
      <p:sp>
        <p:nvSpPr>
          <p:cNvPr id="4" name="Alatunnisteen paikkamerkki 3">
            <a:extLst>
              <a:ext uri="{FF2B5EF4-FFF2-40B4-BE49-F238E27FC236}">
                <a16:creationId xmlns:a16="http://schemas.microsoft.com/office/drawing/2014/main" id="{D7363D4A-D82D-4515-BD7E-BEA957107A7C}"/>
              </a:ext>
            </a:extLst>
          </p:cNvPr>
          <p:cNvSpPr>
            <a:spLocks noGrp="1"/>
          </p:cNvSpPr>
          <p:nvPr>
            <p:ph type="ftr" sz="quarter" idx="11"/>
          </p:nvPr>
        </p:nvSpPr>
        <p:spPr>
          <a:xfrm>
            <a:off x="6775823" y="6343431"/>
            <a:ext cx="3812992" cy="246581"/>
          </a:xfrm>
        </p:spPr>
        <p:txBody>
          <a:bodyPr/>
          <a:lstStyle/>
          <a:p>
            <a:endParaRPr lang="en-US" dirty="0"/>
          </a:p>
        </p:txBody>
      </p:sp>
      <p:sp>
        <p:nvSpPr>
          <p:cNvPr id="5" name="Dian numeron paikkamerkki 4">
            <a:extLst>
              <a:ext uri="{FF2B5EF4-FFF2-40B4-BE49-F238E27FC236}">
                <a16:creationId xmlns:a16="http://schemas.microsoft.com/office/drawing/2014/main" id="{0F952FBF-AC70-46B9-8009-024F06462C8F}"/>
              </a:ext>
            </a:extLst>
          </p:cNvPr>
          <p:cNvSpPr>
            <a:spLocks noGrp="1"/>
          </p:cNvSpPr>
          <p:nvPr>
            <p:ph type="sldNum" sz="quarter" idx="12"/>
          </p:nvPr>
        </p:nvSpPr>
        <p:spPr/>
        <p:txBody>
          <a:bodyPr/>
          <a:lstStyle/>
          <a:p>
            <a:fld id="{D5CDC59A-8C4B-3741-8921-09D2C8EE8BFB}" type="slidenum">
              <a:rPr lang="en-US" smtClean="0"/>
              <a:t>4</a:t>
            </a:fld>
            <a:endParaRPr lang="en-US"/>
          </a:p>
        </p:txBody>
      </p:sp>
      <p:sp>
        <p:nvSpPr>
          <p:cNvPr id="8" name="Suorakulmio 7">
            <a:extLst>
              <a:ext uri="{FF2B5EF4-FFF2-40B4-BE49-F238E27FC236}">
                <a16:creationId xmlns:a16="http://schemas.microsoft.com/office/drawing/2014/main" id="{F3D067C1-213D-40BA-8117-0517ABFE12B9}"/>
              </a:ext>
            </a:extLst>
          </p:cNvPr>
          <p:cNvSpPr/>
          <p:nvPr/>
        </p:nvSpPr>
        <p:spPr>
          <a:xfrm>
            <a:off x="955576" y="1983562"/>
            <a:ext cx="2572119" cy="1429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Verkkoaivoriihi</a:t>
            </a:r>
          </a:p>
        </p:txBody>
      </p:sp>
      <p:sp>
        <p:nvSpPr>
          <p:cNvPr id="10" name="Plusmerkki 9">
            <a:extLst>
              <a:ext uri="{FF2B5EF4-FFF2-40B4-BE49-F238E27FC236}">
                <a16:creationId xmlns:a16="http://schemas.microsoft.com/office/drawing/2014/main" id="{5CC0CF1C-C0A2-4120-81C6-8B69BEA41D89}"/>
              </a:ext>
            </a:extLst>
          </p:cNvPr>
          <p:cNvSpPr/>
          <p:nvPr/>
        </p:nvSpPr>
        <p:spPr>
          <a:xfrm>
            <a:off x="3535325" y="2181234"/>
            <a:ext cx="1073191" cy="826329"/>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highlight>
                <a:srgbClr val="FFFF00"/>
              </a:highlight>
            </a:endParaRPr>
          </a:p>
        </p:txBody>
      </p:sp>
      <p:sp>
        <p:nvSpPr>
          <p:cNvPr id="11" name="Suorakulmio 10">
            <a:extLst>
              <a:ext uri="{FF2B5EF4-FFF2-40B4-BE49-F238E27FC236}">
                <a16:creationId xmlns:a16="http://schemas.microsoft.com/office/drawing/2014/main" id="{ABD963B2-3B04-45DF-B7B5-9605C4DC816F}"/>
              </a:ext>
            </a:extLst>
          </p:cNvPr>
          <p:cNvSpPr/>
          <p:nvPr/>
        </p:nvSpPr>
        <p:spPr>
          <a:xfrm>
            <a:off x="4616146" y="2051657"/>
            <a:ext cx="2064774" cy="1085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Työpaja</a:t>
            </a:r>
          </a:p>
        </p:txBody>
      </p:sp>
      <p:sp>
        <p:nvSpPr>
          <p:cNvPr id="12" name="On yhtä kuin 11">
            <a:extLst>
              <a:ext uri="{FF2B5EF4-FFF2-40B4-BE49-F238E27FC236}">
                <a16:creationId xmlns:a16="http://schemas.microsoft.com/office/drawing/2014/main" id="{81C93FE2-6AE2-4623-9FB9-B1C5B4FCDD80}"/>
              </a:ext>
            </a:extLst>
          </p:cNvPr>
          <p:cNvSpPr/>
          <p:nvPr/>
        </p:nvSpPr>
        <p:spPr>
          <a:xfrm>
            <a:off x="6775823" y="2243871"/>
            <a:ext cx="1001908" cy="4542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3" name="Suorakulmio 12">
            <a:extLst>
              <a:ext uri="{FF2B5EF4-FFF2-40B4-BE49-F238E27FC236}">
                <a16:creationId xmlns:a16="http://schemas.microsoft.com/office/drawing/2014/main" id="{901BDE87-33DC-4CA3-A6D1-1BDC8FF5E86D}"/>
              </a:ext>
            </a:extLst>
          </p:cNvPr>
          <p:cNvSpPr/>
          <p:nvPr/>
        </p:nvSpPr>
        <p:spPr>
          <a:xfrm>
            <a:off x="8193256" y="1879840"/>
            <a:ext cx="2935912" cy="1429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Tulevaisuustyökirja</a:t>
            </a:r>
          </a:p>
        </p:txBody>
      </p:sp>
      <p:sp>
        <p:nvSpPr>
          <p:cNvPr id="15" name="Nuoli: Kaareva vasemmalle 14">
            <a:extLst>
              <a:ext uri="{FF2B5EF4-FFF2-40B4-BE49-F238E27FC236}">
                <a16:creationId xmlns:a16="http://schemas.microsoft.com/office/drawing/2014/main" id="{67E44FD3-5FE5-4D08-B866-F5B702943D97}"/>
              </a:ext>
            </a:extLst>
          </p:cNvPr>
          <p:cNvSpPr/>
          <p:nvPr/>
        </p:nvSpPr>
        <p:spPr>
          <a:xfrm>
            <a:off x="8193256" y="3308959"/>
            <a:ext cx="2174896" cy="19248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6" name="Räjähdys: 8 pistettä 15">
            <a:extLst>
              <a:ext uri="{FF2B5EF4-FFF2-40B4-BE49-F238E27FC236}">
                <a16:creationId xmlns:a16="http://schemas.microsoft.com/office/drawing/2014/main" id="{25EEB0D7-0A94-4A11-B35D-C57365E98F4A}"/>
              </a:ext>
            </a:extLst>
          </p:cNvPr>
          <p:cNvSpPr/>
          <p:nvPr/>
        </p:nvSpPr>
        <p:spPr>
          <a:xfrm>
            <a:off x="3778082" y="3689841"/>
            <a:ext cx="4415174" cy="2180231"/>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Tämä kirjanen!</a:t>
            </a:r>
          </a:p>
        </p:txBody>
      </p:sp>
    </p:spTree>
    <p:extLst>
      <p:ext uri="{BB962C8B-B14F-4D97-AF65-F5344CB8AC3E}">
        <p14:creationId xmlns:p14="http://schemas.microsoft.com/office/powerpoint/2010/main" val="4125146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9863FC-8E2D-4934-8579-934EB496BCE1}"/>
              </a:ext>
            </a:extLst>
          </p:cNvPr>
          <p:cNvSpPr>
            <a:spLocks noGrp="1"/>
          </p:cNvSpPr>
          <p:nvPr>
            <p:ph type="ctrTitle"/>
          </p:nvPr>
        </p:nvSpPr>
        <p:spPr/>
        <p:txBody>
          <a:bodyPr>
            <a:normAutofit fontScale="90000"/>
          </a:bodyPr>
          <a:lstStyle/>
          <a:p>
            <a:r>
              <a:rPr lang="fi-FI" sz="3600" dirty="0"/>
              <a:t>Lisätietoja: </a:t>
            </a:r>
            <a:br>
              <a:rPr lang="fi-FI" sz="3600" dirty="0"/>
            </a:br>
            <a:r>
              <a:rPr lang="fi-FI" sz="3600" dirty="0"/>
              <a:t>Maiju Korhonen</a:t>
            </a:r>
            <a:br>
              <a:rPr lang="fi-FI" sz="3600" dirty="0"/>
            </a:br>
            <a:r>
              <a:rPr lang="fi-FI" sz="3600" dirty="0"/>
              <a:t>Asiantuntija, työelämä</a:t>
            </a:r>
            <a:br>
              <a:rPr lang="fi-FI" sz="3600" dirty="0"/>
            </a:br>
            <a:r>
              <a:rPr lang="fi-FI" sz="3600" dirty="0"/>
              <a:t>maiju.korhonen@energia.fi</a:t>
            </a:r>
            <a:endParaRPr lang="fi-FI" dirty="0"/>
          </a:p>
        </p:txBody>
      </p:sp>
      <p:sp>
        <p:nvSpPr>
          <p:cNvPr id="3" name="Alaotsikko 2">
            <a:extLst>
              <a:ext uri="{FF2B5EF4-FFF2-40B4-BE49-F238E27FC236}">
                <a16:creationId xmlns:a16="http://schemas.microsoft.com/office/drawing/2014/main" id="{AC44F96A-185D-46D7-8D93-9BBD0DAA92F1}"/>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276530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8DBEE0C6-09DE-464D-B534-5DCC7C05E404}"/>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58051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FF2B5EF4-FFF2-40B4-BE49-F238E27FC236}">
                <a16:creationId xmlns:a16="http://schemas.microsoft.com/office/drawing/2014/main" id="{F210FF45-AE99-4A6C-B65C-F354FD9F674B}"/>
              </a:ext>
            </a:extLst>
          </p:cNvPr>
          <p:cNvPicPr>
            <a:picLocks noGrp="1" noChangeAspect="1"/>
          </p:cNvPicPr>
          <p:nvPr>
            <p:ph type="pic" sz="quarter" idx="13"/>
          </p:nvPr>
        </p:nvPicPr>
        <p:blipFill rotWithShape="1">
          <a:blip r:embed="rId2"/>
          <a:srcRect l="29736" r="11100" b="1"/>
          <a:stretch/>
        </p:blipFill>
        <p:spPr>
          <a:xfrm>
            <a:off x="7535924" y="1781685"/>
            <a:ext cx="3310909" cy="3735408"/>
          </a:xfrm>
          <a:noFill/>
        </p:spPr>
      </p:pic>
      <p:sp>
        <p:nvSpPr>
          <p:cNvPr id="3" name="Otsikko 2">
            <a:extLst>
              <a:ext uri="{FF2B5EF4-FFF2-40B4-BE49-F238E27FC236}">
                <a16:creationId xmlns:a16="http://schemas.microsoft.com/office/drawing/2014/main" id="{F5151EC7-3131-4AF8-8F0E-3006FE8C96D3}"/>
              </a:ext>
            </a:extLst>
          </p:cNvPr>
          <p:cNvSpPr>
            <a:spLocks noGrp="1"/>
          </p:cNvSpPr>
          <p:nvPr>
            <p:ph type="title"/>
          </p:nvPr>
        </p:nvSpPr>
        <p:spPr/>
        <p:txBody>
          <a:bodyPr anchor="ctr">
            <a:normAutofit/>
          </a:bodyPr>
          <a:lstStyle/>
          <a:p>
            <a:r>
              <a:rPr lang="fi-FI" sz="3100"/>
              <a:t>Lähtökohtia –mitä lopputuotos on ja mitä se ei ole</a:t>
            </a:r>
          </a:p>
        </p:txBody>
      </p:sp>
      <p:sp>
        <p:nvSpPr>
          <p:cNvPr id="4" name="Sisällön paikkamerkki 3">
            <a:extLst>
              <a:ext uri="{FF2B5EF4-FFF2-40B4-BE49-F238E27FC236}">
                <a16:creationId xmlns:a16="http://schemas.microsoft.com/office/drawing/2014/main" id="{095E7957-4678-4F66-9776-10E613AE0F59}"/>
              </a:ext>
            </a:extLst>
          </p:cNvPr>
          <p:cNvSpPr>
            <a:spLocks noGrp="1"/>
          </p:cNvSpPr>
          <p:nvPr>
            <p:ph sz="half" idx="1"/>
          </p:nvPr>
        </p:nvSpPr>
        <p:spPr/>
        <p:txBody>
          <a:bodyPr>
            <a:normAutofit/>
          </a:bodyPr>
          <a:lstStyle/>
          <a:p>
            <a:r>
              <a:rPr lang="fi-FI" sz="2400" dirty="0">
                <a:effectLst/>
                <a:latin typeface="Calibri" panose="020F0502020204030204" pitchFamily="34" charset="0"/>
                <a:ea typeface="Times New Roman" panose="02020603050405020304" pitchFamily="18" charset="0"/>
              </a:rPr>
              <a:t>Skenaarioilla mennään syvemmälle ja pidemmälle mutta myös kapeammalta alueelta. Tällä kertaa haluttiin tuoda mukaan laajempi valikoima muutosilmiöitä</a:t>
            </a:r>
            <a:endParaRPr lang="fi-FI" sz="2400" dirty="0"/>
          </a:p>
          <a:p>
            <a:pPr marL="0" indent="0">
              <a:buNone/>
            </a:pPr>
            <a:endParaRPr lang="fi-FI" sz="2400" dirty="0"/>
          </a:p>
          <a:p>
            <a:r>
              <a:rPr lang="fi-FI" sz="2400" dirty="0"/>
              <a:t>Halusimme tarjota materiaalia, joka on suoremmin käytettävissä jäsenyrityksissä –työkirja on tarkoitettu täytettäväksi ja pohdintojen avuksi </a:t>
            </a:r>
          </a:p>
          <a:p>
            <a:endParaRPr lang="fi-FI" dirty="0"/>
          </a:p>
        </p:txBody>
      </p:sp>
      <p:sp>
        <p:nvSpPr>
          <p:cNvPr id="5" name="Päivämäärän paikkamerkki 4">
            <a:extLst>
              <a:ext uri="{FF2B5EF4-FFF2-40B4-BE49-F238E27FC236}">
                <a16:creationId xmlns:a16="http://schemas.microsoft.com/office/drawing/2014/main" id="{E3521195-6C98-4C78-A3F6-C712562D022D}"/>
              </a:ext>
            </a:extLst>
          </p:cNvPr>
          <p:cNvSpPr>
            <a:spLocks noGrp="1"/>
          </p:cNvSpPr>
          <p:nvPr>
            <p:ph type="dt" sz="half" idx="10"/>
          </p:nvPr>
        </p:nvSpPr>
        <p:spPr/>
        <p:txBody>
          <a:bodyPr anchor="ctr">
            <a:normAutofit/>
          </a:bodyPr>
          <a:lstStyle/>
          <a:p>
            <a:pPr>
              <a:spcAft>
                <a:spcPts val="600"/>
              </a:spcAft>
            </a:pPr>
            <a:fld id="{79932CA8-7082-D044-9DFF-82CF3BBD2E92}" type="datetime1">
              <a:rPr lang="fi-FI" smtClean="0"/>
              <a:pPr>
                <a:spcAft>
                  <a:spcPts val="600"/>
                </a:spcAft>
              </a:pPr>
              <a:t>18.1.2022</a:t>
            </a:fld>
            <a:endParaRPr lang="en-US"/>
          </a:p>
        </p:txBody>
      </p:sp>
      <p:sp>
        <p:nvSpPr>
          <p:cNvPr id="6" name="Alatunnisteen paikkamerkki 5">
            <a:extLst>
              <a:ext uri="{FF2B5EF4-FFF2-40B4-BE49-F238E27FC236}">
                <a16:creationId xmlns:a16="http://schemas.microsoft.com/office/drawing/2014/main" id="{91590169-B21B-4BEB-AB89-DEA6FE914915}"/>
              </a:ext>
            </a:extLst>
          </p:cNvPr>
          <p:cNvSpPr>
            <a:spLocks noGrp="1"/>
          </p:cNvSpPr>
          <p:nvPr>
            <p:ph type="ftr" sz="quarter" idx="11"/>
          </p:nvPr>
        </p:nvSpPr>
        <p:spPr/>
        <p:txBody>
          <a:bodyPr anchor="ctr">
            <a:normAutofit/>
          </a:bodyPr>
          <a:lstStyle/>
          <a:p>
            <a:pPr>
              <a:spcAft>
                <a:spcPts val="600"/>
              </a:spcAft>
            </a:pPr>
            <a:r>
              <a:rPr lang="en-US"/>
              <a:t>Tekijä tai esityksen nimi</a:t>
            </a:r>
          </a:p>
        </p:txBody>
      </p:sp>
      <p:sp>
        <p:nvSpPr>
          <p:cNvPr id="7" name="Dian numeron paikkamerkki 6">
            <a:extLst>
              <a:ext uri="{FF2B5EF4-FFF2-40B4-BE49-F238E27FC236}">
                <a16:creationId xmlns:a16="http://schemas.microsoft.com/office/drawing/2014/main" id="{E68A5537-8978-42F0-8981-FB4EC6C6CFE9}"/>
              </a:ext>
            </a:extLst>
          </p:cNvPr>
          <p:cNvSpPr>
            <a:spLocks noGrp="1"/>
          </p:cNvSpPr>
          <p:nvPr>
            <p:ph type="sldNum" sz="quarter" idx="12"/>
          </p:nvPr>
        </p:nvSpPr>
        <p:spPr/>
        <p:txBody>
          <a:bodyPr anchor="ctr">
            <a:normAutofit/>
          </a:bodyPr>
          <a:lstStyle/>
          <a:p>
            <a:pPr>
              <a:spcAft>
                <a:spcPts val="600"/>
              </a:spcAft>
            </a:pPr>
            <a:fld id="{D5CDC59A-8C4B-3741-8921-09D2C8EE8BFB}" type="slidenum">
              <a:rPr lang="en-US" smtClean="0"/>
              <a:pPr>
                <a:spcAft>
                  <a:spcPts val="600"/>
                </a:spcAft>
              </a:pPr>
              <a:t>5</a:t>
            </a:fld>
            <a:endParaRPr lang="en-US"/>
          </a:p>
        </p:txBody>
      </p:sp>
    </p:spTree>
    <p:extLst>
      <p:ext uri="{BB962C8B-B14F-4D97-AF65-F5344CB8AC3E}">
        <p14:creationId xmlns:p14="http://schemas.microsoft.com/office/powerpoint/2010/main" val="56968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86CF92-C8A2-4745-81FA-BCD4DD14D216}"/>
              </a:ext>
            </a:extLst>
          </p:cNvPr>
          <p:cNvSpPr>
            <a:spLocks noGrp="1"/>
          </p:cNvSpPr>
          <p:nvPr>
            <p:ph type="ctrTitle"/>
          </p:nvPr>
        </p:nvSpPr>
        <p:spPr/>
        <p:txBody>
          <a:bodyPr/>
          <a:lstStyle/>
          <a:p>
            <a:r>
              <a:rPr lang="fi-FI" dirty="0"/>
              <a:t>Verkkoaivoriihen tulokset</a:t>
            </a:r>
          </a:p>
        </p:txBody>
      </p:sp>
    </p:spTree>
    <p:extLst>
      <p:ext uri="{BB962C8B-B14F-4D97-AF65-F5344CB8AC3E}">
        <p14:creationId xmlns:p14="http://schemas.microsoft.com/office/powerpoint/2010/main" val="4412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Otsikko 1">
            <a:extLst>
              <a:ext uri="{FF2B5EF4-FFF2-40B4-BE49-F238E27FC236}">
                <a16:creationId xmlns:a16="http://schemas.microsoft.com/office/drawing/2014/main" id="{320357F5-3CA2-456A-967B-AD569F261555}"/>
              </a:ext>
            </a:extLst>
          </p:cNvPr>
          <p:cNvSpPr>
            <a:spLocks noGrp="1"/>
          </p:cNvSpPr>
          <p:nvPr>
            <p:ph type="title"/>
          </p:nvPr>
        </p:nvSpPr>
        <p:spPr/>
        <p:txBody>
          <a:bodyPr vert="horz" lIns="91440" tIns="45720" rIns="91440" bIns="45720" rtlCol="0" anchor="ctr">
            <a:normAutofit/>
          </a:bodyPr>
          <a:lstStyle/>
          <a:p>
            <a:r>
              <a:rPr lang="fi-FI"/>
              <a:t>Vastausaktiviteetti</a:t>
            </a:r>
          </a:p>
        </p:txBody>
      </p:sp>
      <p:sp>
        <p:nvSpPr>
          <p:cNvPr id="4" name="Päivämäärän paikkamerkki 3">
            <a:extLst>
              <a:ext uri="{FF2B5EF4-FFF2-40B4-BE49-F238E27FC236}">
                <a16:creationId xmlns:a16="http://schemas.microsoft.com/office/drawing/2014/main" id="{2F57D4D1-91D2-496D-9BD4-8A1574B09F5B}"/>
              </a:ext>
            </a:extLst>
          </p:cNvPr>
          <p:cNvSpPr>
            <a:spLocks noGrp="1"/>
          </p:cNvSpPr>
          <p:nvPr>
            <p:ph type="dt" sz="half" idx="10"/>
          </p:nvPr>
        </p:nvSpPr>
        <p:spPr/>
        <p:txBody>
          <a:bodyPr vert="horz" lIns="91440" tIns="45720" rIns="91440" bIns="45720" rtlCol="0" anchor="ctr">
            <a:normAutofit/>
          </a:bodyPr>
          <a:lstStyle/>
          <a:p>
            <a:pPr>
              <a:spcAft>
                <a:spcPts val="600"/>
              </a:spcAft>
            </a:pPr>
            <a:fld id="{BB8EABF1-F421-3D4A-B156-8B2510367E3F}" type="datetime1">
              <a:rPr lang="fi-FI" smtClean="0"/>
              <a:pPr>
                <a:spcAft>
                  <a:spcPts val="600"/>
                </a:spcAft>
              </a:pPr>
              <a:t>18.1.2022</a:t>
            </a:fld>
            <a:endParaRPr lang="en-US"/>
          </a:p>
        </p:txBody>
      </p:sp>
      <p:sp>
        <p:nvSpPr>
          <p:cNvPr id="5" name="Alatunnisteen paikkamerkki 4">
            <a:extLst>
              <a:ext uri="{FF2B5EF4-FFF2-40B4-BE49-F238E27FC236}">
                <a16:creationId xmlns:a16="http://schemas.microsoft.com/office/drawing/2014/main" id="{84775E68-1403-4AD3-9407-56F7A371F498}"/>
              </a:ext>
            </a:extLst>
          </p:cNvPr>
          <p:cNvSpPr>
            <a:spLocks noGrp="1"/>
          </p:cNvSpPr>
          <p:nvPr>
            <p:ph type="ftr" sz="quarter" idx="11"/>
          </p:nvPr>
        </p:nvSpPr>
        <p:spPr/>
        <p:txBody>
          <a:bodyPr vert="horz" lIns="91440" tIns="45720" rIns="91440" bIns="45720" rtlCol="0" anchor="ctr">
            <a:normAutofit/>
          </a:bodyPr>
          <a:lstStyle/>
          <a:p>
            <a:pPr>
              <a:spcAft>
                <a:spcPts val="600"/>
              </a:spcAft>
            </a:pPr>
            <a:endParaRPr lang="en-US" kern="1200" dirty="0">
              <a:latin typeface="+mn-lt"/>
              <a:ea typeface="+mn-ea"/>
              <a:cs typeface="+mn-cs"/>
            </a:endParaRPr>
          </a:p>
        </p:txBody>
      </p:sp>
      <p:sp>
        <p:nvSpPr>
          <p:cNvPr id="6" name="Dian numeron paikkamerkki 5">
            <a:extLst>
              <a:ext uri="{FF2B5EF4-FFF2-40B4-BE49-F238E27FC236}">
                <a16:creationId xmlns:a16="http://schemas.microsoft.com/office/drawing/2014/main" id="{F76475B9-70FE-4129-AE92-E3B8C3F66310}"/>
              </a:ext>
            </a:extLst>
          </p:cNvPr>
          <p:cNvSpPr>
            <a:spLocks noGrp="1"/>
          </p:cNvSpPr>
          <p:nvPr>
            <p:ph type="sldNum" sz="quarter" idx="12"/>
          </p:nvPr>
        </p:nvSpPr>
        <p:spPr/>
        <p:txBody>
          <a:bodyPr vert="horz" lIns="91440" tIns="45720" rIns="91440" bIns="45720" rtlCol="0" anchor="ctr">
            <a:normAutofit/>
          </a:bodyPr>
          <a:lstStyle/>
          <a:p>
            <a:pPr>
              <a:spcAft>
                <a:spcPts val="600"/>
              </a:spcAft>
            </a:pPr>
            <a:fld id="{D5CDC59A-8C4B-3741-8921-09D2C8EE8BFB}" type="slidenum">
              <a:rPr lang="en-US" smtClean="0"/>
              <a:pPr>
                <a:spcAft>
                  <a:spcPts val="600"/>
                </a:spcAft>
              </a:pPr>
              <a:t>7</a:t>
            </a:fld>
            <a:endParaRPr lang="en-US"/>
          </a:p>
        </p:txBody>
      </p:sp>
      <p:pic>
        <p:nvPicPr>
          <p:cNvPr id="11" name="Picture 3">
            <a:extLst>
              <a:ext uri="{FF2B5EF4-FFF2-40B4-BE49-F238E27FC236}">
                <a16:creationId xmlns:a16="http://schemas.microsoft.com/office/drawing/2014/main" id="{288C2E61-BC59-4F5B-ADAE-74F89D96F6AC}"/>
              </a:ext>
            </a:extLst>
          </p:cNvPr>
          <p:cNvPicPr>
            <a:picLocks noChangeAspect="1"/>
          </p:cNvPicPr>
          <p:nvPr/>
        </p:nvPicPr>
        <p:blipFill>
          <a:blip r:embed="rId2"/>
          <a:stretch>
            <a:fillRect/>
          </a:stretch>
        </p:blipFill>
        <p:spPr>
          <a:xfrm>
            <a:off x="-340961" y="2320213"/>
            <a:ext cx="6413338" cy="2998236"/>
          </a:xfrm>
          <a:prstGeom prst="rect">
            <a:avLst/>
          </a:prstGeom>
          <a:noFill/>
        </p:spPr>
      </p:pic>
      <p:sp>
        <p:nvSpPr>
          <p:cNvPr id="10" name="TextBox 2">
            <a:extLst>
              <a:ext uri="{FF2B5EF4-FFF2-40B4-BE49-F238E27FC236}">
                <a16:creationId xmlns:a16="http://schemas.microsoft.com/office/drawing/2014/main" id="{714052B1-AC5D-4351-988C-22A9374E0929}"/>
              </a:ext>
            </a:extLst>
          </p:cNvPr>
          <p:cNvSpPr txBox="1"/>
          <p:nvPr/>
        </p:nvSpPr>
        <p:spPr>
          <a:xfrm>
            <a:off x="6312647" y="1825625"/>
            <a:ext cx="5283204" cy="4351338"/>
          </a:xfrm>
          <a:prstGeom prst="rect">
            <a:avLst/>
          </a:prstGeom>
        </p:spPr>
        <p:txBody>
          <a:bodyPr vert="horz" lIns="91440" tIns="45720" rIns="91440" bIns="45720" rtlCol="0">
            <a:normAutofit/>
          </a:bodyPr>
          <a:lstStyle/>
          <a:p>
            <a:pPr marL="228611" indent="-228600">
              <a:lnSpc>
                <a:spcPct val="90000"/>
              </a:lnSpc>
              <a:spcAft>
                <a:spcPts val="600"/>
              </a:spcAft>
              <a:buFont typeface="Arial" panose="020B0604020202020204" pitchFamily="34" charset="0"/>
              <a:buChar char="•"/>
            </a:pPr>
            <a:r>
              <a:rPr lang="fi-FI" sz="2400" dirty="0">
                <a:solidFill>
                  <a:schemeClr val="tx1">
                    <a:lumMod val="65000"/>
                    <a:lumOff val="35000"/>
                  </a:schemeClr>
                </a:solidFill>
              </a:rPr>
              <a:t>Verkkoaivoriiheen kutsuttiin laajalla otannalla jäsenyritysten edustajia loppuvuodesta 2020</a:t>
            </a:r>
          </a:p>
          <a:p>
            <a:pPr marL="228611" indent="-228600">
              <a:lnSpc>
                <a:spcPct val="90000"/>
              </a:lnSpc>
              <a:spcAft>
                <a:spcPts val="600"/>
              </a:spcAft>
              <a:buFont typeface="Arial" panose="020B0604020202020204" pitchFamily="34" charset="0"/>
              <a:buChar char="•"/>
            </a:pPr>
            <a:r>
              <a:rPr lang="fi-FI" sz="2400" dirty="0">
                <a:solidFill>
                  <a:schemeClr val="tx1">
                    <a:lumMod val="65000"/>
                    <a:lumOff val="35000"/>
                  </a:schemeClr>
                </a:solidFill>
              </a:rPr>
              <a:t>Käyntejä yht. 376</a:t>
            </a:r>
          </a:p>
          <a:p>
            <a:pPr marL="228611" indent="-228600">
              <a:lnSpc>
                <a:spcPct val="90000"/>
              </a:lnSpc>
              <a:spcAft>
                <a:spcPts val="600"/>
              </a:spcAft>
              <a:buFont typeface="Arial" panose="020B0604020202020204" pitchFamily="34" charset="0"/>
              <a:buChar char="•"/>
            </a:pPr>
            <a:r>
              <a:rPr lang="fi-FI" sz="2400" dirty="0">
                <a:solidFill>
                  <a:schemeClr val="tx1">
                    <a:lumMod val="65000"/>
                    <a:lumOff val="35000"/>
                  </a:schemeClr>
                </a:solidFill>
              </a:rPr>
              <a:t>Taustamuuttujansa jättäneitä 222 hlö</a:t>
            </a:r>
          </a:p>
          <a:p>
            <a:pPr marL="533427" lvl="1" indent="-228600">
              <a:lnSpc>
                <a:spcPct val="90000"/>
              </a:lnSpc>
              <a:spcAft>
                <a:spcPts val="600"/>
              </a:spcAft>
              <a:buFont typeface="Arial" panose="020B0604020202020204" pitchFamily="34" charset="0"/>
              <a:buChar char="•"/>
            </a:pPr>
            <a:r>
              <a:rPr lang="fi-FI" sz="2400" dirty="0">
                <a:solidFill>
                  <a:schemeClr val="tx1">
                    <a:lumMod val="65000"/>
                    <a:lumOff val="35000"/>
                  </a:schemeClr>
                </a:solidFill>
              </a:rPr>
              <a:t>Taustamuuttujat eivät pakollisia, joten kaikkien vastaajien taustaa emme tiedä</a:t>
            </a:r>
          </a:p>
          <a:p>
            <a:pPr marL="533427" lvl="1" indent="-228600">
              <a:lnSpc>
                <a:spcPct val="90000"/>
              </a:lnSpc>
              <a:spcAft>
                <a:spcPts val="600"/>
              </a:spcAft>
              <a:buFont typeface="Arial" panose="020B0604020202020204" pitchFamily="34" charset="0"/>
              <a:buChar char="•"/>
            </a:pPr>
            <a:r>
              <a:rPr lang="fi-FI" sz="2400" dirty="0">
                <a:solidFill>
                  <a:schemeClr val="tx1">
                    <a:lumMod val="65000"/>
                    <a:lumOff val="35000"/>
                  </a:schemeClr>
                </a:solidFill>
              </a:rPr>
              <a:t>Vastaajien jakaumat ja taustatiedot esityksen lopussa (sivu 35-&gt;)</a:t>
            </a:r>
          </a:p>
          <a:p>
            <a:pPr marL="228611" indent="-228600">
              <a:lnSpc>
                <a:spcPct val="90000"/>
              </a:lnSpc>
              <a:spcAft>
                <a:spcPts val="600"/>
              </a:spcAft>
              <a:buFont typeface="Arial" panose="020B0604020202020204" pitchFamily="34" charset="0"/>
              <a:buChar char="•"/>
            </a:pPr>
            <a:endParaRPr lang="fi-FI" dirty="0">
              <a:solidFill>
                <a:schemeClr val="tx1">
                  <a:lumMod val="65000"/>
                  <a:lumOff val="35000"/>
                </a:schemeClr>
              </a:solidFill>
            </a:endParaRPr>
          </a:p>
        </p:txBody>
      </p:sp>
    </p:spTree>
    <p:extLst>
      <p:ext uri="{BB962C8B-B14F-4D97-AF65-F5344CB8AC3E}">
        <p14:creationId xmlns:p14="http://schemas.microsoft.com/office/powerpoint/2010/main" val="338976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2A3C59-75D1-40FF-A8FD-9BAABBBBD18D}"/>
              </a:ext>
            </a:extLst>
          </p:cNvPr>
          <p:cNvSpPr>
            <a:spLocks noGrp="1"/>
          </p:cNvSpPr>
          <p:nvPr>
            <p:ph type="title"/>
          </p:nvPr>
        </p:nvSpPr>
        <p:spPr>
          <a:xfrm>
            <a:off x="614081" y="365125"/>
            <a:ext cx="10172107" cy="1325563"/>
          </a:xfrm>
        </p:spPr>
        <p:txBody>
          <a:bodyPr anchor="ctr">
            <a:normAutofit/>
          </a:bodyPr>
          <a:lstStyle/>
          <a:p>
            <a:r>
              <a:rPr lang="en-US" dirty="0" err="1"/>
              <a:t>Vastaajien</a:t>
            </a:r>
            <a:r>
              <a:rPr lang="en-US" dirty="0"/>
              <a:t> </a:t>
            </a:r>
            <a:r>
              <a:rPr lang="en-US" dirty="0" err="1"/>
              <a:t>tulevaisuudennäkymät</a:t>
            </a:r>
            <a:r>
              <a:rPr lang="en-US" dirty="0"/>
              <a:t> 2015 ja 2020</a:t>
            </a:r>
            <a:endParaRPr lang="fi-FI" dirty="0"/>
          </a:p>
        </p:txBody>
      </p:sp>
      <p:sp>
        <p:nvSpPr>
          <p:cNvPr id="4" name="Päivämäärän paikkamerkki 3">
            <a:extLst>
              <a:ext uri="{FF2B5EF4-FFF2-40B4-BE49-F238E27FC236}">
                <a16:creationId xmlns:a16="http://schemas.microsoft.com/office/drawing/2014/main" id="{96AC8E1E-7208-4BA0-BBC4-075C4EB0F00C}"/>
              </a:ext>
            </a:extLst>
          </p:cNvPr>
          <p:cNvSpPr>
            <a:spLocks noGrp="1"/>
          </p:cNvSpPr>
          <p:nvPr>
            <p:ph type="dt" sz="half" idx="10"/>
          </p:nvPr>
        </p:nvSpPr>
        <p:spPr/>
        <p:txBody>
          <a:bodyPr anchor="ctr">
            <a:normAutofit/>
          </a:bodyPr>
          <a:lstStyle/>
          <a:p>
            <a:pPr>
              <a:spcAft>
                <a:spcPts val="600"/>
              </a:spcAft>
            </a:pPr>
            <a:fld id="{BB8EABF1-F421-3D4A-B156-8B2510367E3F}" type="datetime1">
              <a:rPr lang="fi-FI" smtClean="0"/>
              <a:pPr>
                <a:spcAft>
                  <a:spcPts val="600"/>
                </a:spcAft>
              </a:pPr>
              <a:t>18.1.2022</a:t>
            </a:fld>
            <a:endParaRPr lang="en-US"/>
          </a:p>
        </p:txBody>
      </p:sp>
      <p:sp>
        <p:nvSpPr>
          <p:cNvPr id="5" name="Alatunnisteen paikkamerkki 4">
            <a:extLst>
              <a:ext uri="{FF2B5EF4-FFF2-40B4-BE49-F238E27FC236}">
                <a16:creationId xmlns:a16="http://schemas.microsoft.com/office/drawing/2014/main" id="{5803C1A7-EE2E-46CC-9902-982A1B367BBD}"/>
              </a:ext>
            </a:extLst>
          </p:cNvPr>
          <p:cNvSpPr>
            <a:spLocks noGrp="1"/>
          </p:cNvSpPr>
          <p:nvPr>
            <p:ph type="ftr" sz="quarter" idx="11"/>
          </p:nvPr>
        </p:nvSpPr>
        <p:spPr/>
        <p:txBody>
          <a:bodyPr anchor="ctr">
            <a:normAutofit/>
          </a:bodyPr>
          <a:lstStyle/>
          <a:p>
            <a:pPr>
              <a:spcAft>
                <a:spcPts val="600"/>
              </a:spcAft>
            </a:pPr>
            <a:endParaRPr lang="en-US" dirty="0"/>
          </a:p>
        </p:txBody>
      </p:sp>
      <p:sp>
        <p:nvSpPr>
          <p:cNvPr id="6" name="Dian numeron paikkamerkki 5">
            <a:extLst>
              <a:ext uri="{FF2B5EF4-FFF2-40B4-BE49-F238E27FC236}">
                <a16:creationId xmlns:a16="http://schemas.microsoft.com/office/drawing/2014/main" id="{3B99D907-2E29-4DFF-8578-1F55A20A53F7}"/>
              </a:ext>
            </a:extLst>
          </p:cNvPr>
          <p:cNvSpPr>
            <a:spLocks noGrp="1"/>
          </p:cNvSpPr>
          <p:nvPr>
            <p:ph type="sldNum" sz="quarter" idx="12"/>
          </p:nvPr>
        </p:nvSpPr>
        <p:spPr/>
        <p:txBody>
          <a:bodyPr anchor="ctr">
            <a:normAutofit/>
          </a:bodyPr>
          <a:lstStyle/>
          <a:p>
            <a:pPr>
              <a:spcAft>
                <a:spcPts val="600"/>
              </a:spcAft>
            </a:pPr>
            <a:fld id="{D5CDC59A-8C4B-3741-8921-09D2C8EE8BFB}" type="slidenum">
              <a:rPr lang="en-US" smtClean="0"/>
              <a:pPr>
                <a:spcAft>
                  <a:spcPts val="600"/>
                </a:spcAft>
              </a:pPr>
              <a:t>8</a:t>
            </a:fld>
            <a:endParaRPr lang="en-US"/>
          </a:p>
        </p:txBody>
      </p:sp>
      <p:pic>
        <p:nvPicPr>
          <p:cNvPr id="7" name="Picture 3">
            <a:extLst>
              <a:ext uri="{FF2B5EF4-FFF2-40B4-BE49-F238E27FC236}">
                <a16:creationId xmlns:a16="http://schemas.microsoft.com/office/drawing/2014/main" id="{19DC1785-8044-49D7-A3AC-72A69D6E7F5E}"/>
              </a:ext>
            </a:extLst>
          </p:cNvPr>
          <p:cNvPicPr>
            <a:picLocks noChangeAspect="1"/>
          </p:cNvPicPr>
          <p:nvPr/>
        </p:nvPicPr>
        <p:blipFill>
          <a:blip r:embed="rId2"/>
          <a:stretch>
            <a:fillRect/>
          </a:stretch>
        </p:blipFill>
        <p:spPr>
          <a:xfrm>
            <a:off x="614081" y="2461007"/>
            <a:ext cx="9478683" cy="3080573"/>
          </a:xfrm>
          <a:prstGeom prst="rect">
            <a:avLst/>
          </a:prstGeom>
          <a:noFill/>
        </p:spPr>
      </p:pic>
    </p:spTree>
    <p:extLst>
      <p:ext uri="{BB962C8B-B14F-4D97-AF65-F5344CB8AC3E}">
        <p14:creationId xmlns:p14="http://schemas.microsoft.com/office/powerpoint/2010/main" val="66087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2FF185-ACF6-40B8-817D-E58148ECC842}"/>
              </a:ext>
            </a:extLst>
          </p:cNvPr>
          <p:cNvSpPr>
            <a:spLocks noGrp="1"/>
          </p:cNvSpPr>
          <p:nvPr>
            <p:ph type="title"/>
          </p:nvPr>
        </p:nvSpPr>
        <p:spPr/>
        <p:txBody>
          <a:bodyPr/>
          <a:lstStyle/>
          <a:p>
            <a:r>
              <a:rPr lang="fi-FI" dirty="0"/>
              <a:t>Yhteenveto tärkeimmistä tuloksista</a:t>
            </a:r>
          </a:p>
        </p:txBody>
      </p:sp>
      <p:sp>
        <p:nvSpPr>
          <p:cNvPr id="3" name="Päivämäärän paikkamerkki 2">
            <a:extLst>
              <a:ext uri="{FF2B5EF4-FFF2-40B4-BE49-F238E27FC236}">
                <a16:creationId xmlns:a16="http://schemas.microsoft.com/office/drawing/2014/main" id="{06C14E89-53EB-4E3D-A3C6-B85C5573D13D}"/>
              </a:ext>
            </a:extLst>
          </p:cNvPr>
          <p:cNvSpPr>
            <a:spLocks noGrp="1"/>
          </p:cNvSpPr>
          <p:nvPr>
            <p:ph type="dt" sz="half" idx="10"/>
          </p:nvPr>
        </p:nvSpPr>
        <p:spPr/>
        <p:txBody>
          <a:bodyPr/>
          <a:lstStyle/>
          <a:p>
            <a:fld id="{0B188E18-7BDE-7644-B1AB-E01BE08F67EB}" type="datetime1">
              <a:rPr lang="fi-FI" smtClean="0"/>
              <a:t>18.1.2022</a:t>
            </a:fld>
            <a:endParaRPr lang="en-US"/>
          </a:p>
        </p:txBody>
      </p:sp>
      <p:sp>
        <p:nvSpPr>
          <p:cNvPr id="4" name="Alatunnisteen paikkamerkki 3">
            <a:extLst>
              <a:ext uri="{FF2B5EF4-FFF2-40B4-BE49-F238E27FC236}">
                <a16:creationId xmlns:a16="http://schemas.microsoft.com/office/drawing/2014/main" id="{2EDBDA3C-92B0-46C2-980F-C43C5507138E}"/>
              </a:ext>
            </a:extLst>
          </p:cNvPr>
          <p:cNvSpPr>
            <a:spLocks noGrp="1"/>
          </p:cNvSpPr>
          <p:nvPr>
            <p:ph type="ftr" sz="quarter" idx="11"/>
          </p:nvPr>
        </p:nvSpPr>
        <p:spPr/>
        <p:txBody>
          <a:bodyPr/>
          <a:lstStyle/>
          <a:p>
            <a:endParaRPr lang="en-US" dirty="0"/>
          </a:p>
        </p:txBody>
      </p:sp>
      <p:sp>
        <p:nvSpPr>
          <p:cNvPr id="5" name="Dian numeron paikkamerkki 4">
            <a:extLst>
              <a:ext uri="{FF2B5EF4-FFF2-40B4-BE49-F238E27FC236}">
                <a16:creationId xmlns:a16="http://schemas.microsoft.com/office/drawing/2014/main" id="{8F4606C2-7789-4537-BEF8-37DB568DDD47}"/>
              </a:ext>
            </a:extLst>
          </p:cNvPr>
          <p:cNvSpPr>
            <a:spLocks noGrp="1"/>
          </p:cNvSpPr>
          <p:nvPr>
            <p:ph type="sldNum" sz="quarter" idx="12"/>
          </p:nvPr>
        </p:nvSpPr>
        <p:spPr/>
        <p:txBody>
          <a:bodyPr/>
          <a:lstStyle/>
          <a:p>
            <a:fld id="{D5CDC59A-8C4B-3741-8921-09D2C8EE8BFB}" type="slidenum">
              <a:rPr lang="en-US" smtClean="0"/>
              <a:t>9</a:t>
            </a:fld>
            <a:endParaRPr lang="en-US"/>
          </a:p>
        </p:txBody>
      </p:sp>
      <p:sp>
        <p:nvSpPr>
          <p:cNvPr id="11" name="Tekstiruutu 10">
            <a:extLst>
              <a:ext uri="{FF2B5EF4-FFF2-40B4-BE49-F238E27FC236}">
                <a16:creationId xmlns:a16="http://schemas.microsoft.com/office/drawing/2014/main" id="{69A6548B-F1D4-4432-898A-7ABCFD7F354F}"/>
              </a:ext>
            </a:extLst>
          </p:cNvPr>
          <p:cNvSpPr txBox="1"/>
          <p:nvPr/>
        </p:nvSpPr>
        <p:spPr>
          <a:xfrm>
            <a:off x="614081" y="1870459"/>
            <a:ext cx="10189029" cy="4299703"/>
          </a:xfrm>
          <a:prstGeom prst="rect">
            <a:avLst/>
          </a:prstGeom>
          <a:noFill/>
        </p:spPr>
        <p:txBody>
          <a:bodyPr wrap="square">
            <a:spAutoFit/>
          </a:bodyPr>
          <a:lstStyle/>
          <a:p>
            <a:pPr marL="304815" indent="-304815"/>
            <a:r>
              <a:rPr lang="fi-FI" sz="1867" b="1" dirty="0"/>
              <a:t>Eniten painottuvat aineistossa:</a:t>
            </a:r>
          </a:p>
          <a:p>
            <a:pPr marL="609630" lvl="1" indent="-304815">
              <a:buFont typeface="Arial" panose="020B0604020202020204" pitchFamily="34" charset="0"/>
              <a:buChar char="•"/>
            </a:pPr>
            <a:r>
              <a:rPr lang="fi-FI" sz="1467" b="1" dirty="0"/>
              <a:t>Energiantuotannon ja –jakelun murros</a:t>
            </a:r>
          </a:p>
          <a:p>
            <a:pPr marL="609630" lvl="1" indent="-304815">
              <a:buFont typeface="Arial" panose="020B0604020202020204" pitchFamily="34" charset="0"/>
              <a:buChar char="•"/>
            </a:pPr>
            <a:r>
              <a:rPr lang="fi-FI" sz="1467" b="1" dirty="0"/>
              <a:t>Digitalisaatio</a:t>
            </a:r>
          </a:p>
          <a:p>
            <a:pPr marL="609630" lvl="1" indent="-304815">
              <a:buFont typeface="Arial" panose="020B0604020202020204" pitchFamily="34" charset="0"/>
              <a:buChar char="•"/>
            </a:pPr>
            <a:r>
              <a:rPr lang="fi-FI" sz="1467" b="1" dirty="0"/>
              <a:t>Ympäristöasiat</a:t>
            </a:r>
          </a:p>
          <a:p>
            <a:pPr marL="609630" lvl="1" indent="-304815">
              <a:buFont typeface="Arial" panose="020B0604020202020204" pitchFamily="34" charset="0"/>
              <a:buChar char="•"/>
            </a:pPr>
            <a:r>
              <a:rPr lang="fi-FI" sz="1467" b="1" dirty="0"/>
              <a:t>Fossiilisesta tuotannosta ja polttamisesta luopuminen</a:t>
            </a:r>
          </a:p>
          <a:p>
            <a:pPr marL="304815" indent="-304815"/>
            <a:r>
              <a:rPr lang="fi-FI" sz="1867" b="1" dirty="0"/>
              <a:t>Kaikissa näissä määrä, sävy ja sisältö ovat muuttuneet vuodesta 2015</a:t>
            </a:r>
          </a:p>
          <a:p>
            <a:pPr marL="304815" indent="-304815"/>
            <a:endParaRPr lang="fi-FI" sz="1867" dirty="0"/>
          </a:p>
          <a:p>
            <a:pPr marL="304815" indent="-304815"/>
            <a:r>
              <a:rPr lang="fi-FI" sz="1867" dirty="0"/>
              <a:t>V. 2015 skenaariot tehtiin käyttäen muutosakseleina</a:t>
            </a:r>
          </a:p>
          <a:p>
            <a:pPr marL="609630" lvl="1" indent="-304815">
              <a:buFont typeface="Arial" panose="020B0604020202020204" pitchFamily="34" charset="0"/>
              <a:buChar char="•"/>
            </a:pPr>
            <a:r>
              <a:rPr lang="fi-FI" sz="1467" dirty="0"/>
              <a:t>Energiajärjestelmän muutosta ja</a:t>
            </a:r>
          </a:p>
          <a:p>
            <a:pPr marL="609630" lvl="1" indent="-304815">
              <a:buFont typeface="Arial" panose="020B0604020202020204" pitchFamily="34" charset="0"/>
              <a:buChar char="•"/>
            </a:pPr>
            <a:r>
              <a:rPr lang="fi-FI" sz="1467" dirty="0"/>
              <a:t>Toimialarakennetta</a:t>
            </a:r>
          </a:p>
          <a:p>
            <a:pPr marL="609630" lvl="1" indent="-304815"/>
            <a:endParaRPr lang="fi-FI" sz="1467" dirty="0"/>
          </a:p>
          <a:p>
            <a:pPr marL="304815" indent="-304815"/>
            <a:r>
              <a:rPr lang="fi-FI" sz="1867" dirty="0"/>
              <a:t>Nyt toimialan rakennemuutokset eivät ole paljoakaan esillä, joten tästä aineistosta työvoimaskenaarioiden akseleiksi nousisivat</a:t>
            </a:r>
          </a:p>
          <a:p>
            <a:pPr marL="609630" lvl="1" indent="-304815">
              <a:buFont typeface="Arial" panose="020B0604020202020204" pitchFamily="34" charset="0"/>
              <a:buChar char="•"/>
            </a:pPr>
            <a:r>
              <a:rPr lang="fi-FI" sz="1467" dirty="0"/>
              <a:t>Energiajärjestelmän muutos</a:t>
            </a:r>
          </a:p>
          <a:p>
            <a:pPr marL="609630" lvl="1" indent="-304815">
              <a:buFont typeface="Arial" panose="020B0604020202020204" pitchFamily="34" charset="0"/>
              <a:buChar char="•"/>
            </a:pPr>
            <a:r>
              <a:rPr lang="fi-FI" sz="1467" dirty="0"/>
              <a:t>Digitalisaatio</a:t>
            </a:r>
          </a:p>
          <a:p>
            <a:pPr marL="914446" lvl="2" indent="-304815">
              <a:buFont typeface="Arial" panose="020B0604020202020204" pitchFamily="34" charset="0"/>
              <a:buChar char="•"/>
            </a:pPr>
            <a:r>
              <a:rPr lang="fi-FI" sz="1467" dirty="0"/>
              <a:t>Näillä molemmilla on merkittäviä vaikutuksia sekä työvoiman määrään että alan osaamistarpeisiin</a:t>
            </a:r>
          </a:p>
          <a:p>
            <a:pPr marL="914446" lvl="2" indent="-304815">
              <a:buFont typeface="Arial" panose="020B0604020202020204" pitchFamily="34" charset="0"/>
              <a:buChar char="•"/>
            </a:pPr>
            <a:r>
              <a:rPr lang="fi-FI" sz="1467" dirty="0"/>
              <a:t>Tässä prosessissa ei kuitenkaan päädytty tekemään varsinaista skenaariotyötä</a:t>
            </a:r>
          </a:p>
        </p:txBody>
      </p:sp>
    </p:spTree>
    <p:extLst>
      <p:ext uri="{BB962C8B-B14F-4D97-AF65-F5344CB8AC3E}">
        <p14:creationId xmlns:p14="http://schemas.microsoft.com/office/powerpoint/2010/main" val="200579987"/>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PT_pohja_Draft_0412_4" id="{3F982F5E-B38A-B740-8CD0-6EEC8B48D752}" vid="{D59C8292-C151-BF48-8839-0370A2968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nergiavuosi2018S_x00e4_hk_x00f6_ xmlns="88d1a8cb-1249-40e7-8069-53c6046dbc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DA2A99EA44544FB35B36B75560783A" ma:contentTypeVersion="10" ma:contentTypeDescription="Create a new document." ma:contentTypeScope="" ma:versionID="90313e15b7aedcbe170733cbcdfdba57">
  <xsd:schema xmlns:xsd="http://www.w3.org/2001/XMLSchema" xmlns:xs="http://www.w3.org/2001/XMLSchema" xmlns:p="http://schemas.microsoft.com/office/2006/metadata/properties" xmlns:ns2="88d1a8cb-1249-40e7-8069-53c6046dbccb" xmlns:ns3="3d52725e-48cf-45af-8328-5d258b741859" targetNamespace="http://schemas.microsoft.com/office/2006/metadata/properties" ma:root="true" ma:fieldsID="242b38d92306158e585f2a9edd81155d" ns2:_="" ns3:_="">
    <xsd:import namespace="88d1a8cb-1249-40e7-8069-53c6046dbccb"/>
    <xsd:import namespace="3d52725e-48cf-45af-8328-5d258b7418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Energiavuosi2018S_x00e4_hk_x00f6_"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1a8cb-1249-40e7-8069-53c6046db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Energiavuosi2018S_x00e4_hk_x00f6_" ma:index="13" nillable="true" ma:displayName="Energiavuosi 2018 Sähkö" ma:format="Dropdown" ma:internalName="Energiavuosi2018S_x00e4_hk_x00f6_">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52725e-48cf-45af-8328-5d258b7418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31A3D9-F1A5-4E1C-AB54-D69351B71904}">
  <ds:schemaRefs>
    <ds:schemaRef ds:uri="http://schemas.microsoft.com/office/2006/metadata/properties"/>
    <ds:schemaRef ds:uri="88d1a8cb-1249-40e7-8069-53c6046dbcc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d52725e-48cf-45af-8328-5d258b741859"/>
    <ds:schemaRef ds:uri="http://www.w3.org/XML/1998/namespace"/>
    <ds:schemaRef ds:uri="http://purl.org/dc/elements/1.1/"/>
  </ds:schemaRefs>
</ds:datastoreItem>
</file>

<file path=customXml/itemProps2.xml><?xml version="1.0" encoding="utf-8"?>
<ds:datastoreItem xmlns:ds="http://schemas.openxmlformats.org/officeDocument/2006/customXml" ds:itemID="{5BC8CE79-4A6F-40D5-B8D0-CCD4BF7E8172}">
  <ds:schemaRefs>
    <ds:schemaRef ds:uri="http://schemas.microsoft.com/sharepoint/v3/contenttype/forms"/>
  </ds:schemaRefs>
</ds:datastoreItem>
</file>

<file path=customXml/itemProps3.xml><?xml version="1.0" encoding="utf-8"?>
<ds:datastoreItem xmlns:ds="http://schemas.openxmlformats.org/officeDocument/2006/customXml" ds:itemID="{F40BB955-619C-4A13-B97F-D132D0C3E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d1a8cb-1249-40e7-8069-53c6046dbccb"/>
    <ds:schemaRef ds:uri="3d52725e-48cf-45af-8328-5d258b741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1001</TotalTime>
  <Words>4076</Words>
  <Application>Microsoft Office PowerPoint</Application>
  <PresentationFormat>Laajakuva</PresentationFormat>
  <Paragraphs>467</Paragraphs>
  <Slides>41</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41</vt:i4>
      </vt:variant>
    </vt:vector>
  </HeadingPairs>
  <TitlesOfParts>
    <vt:vector size="48" baseType="lpstr">
      <vt:lpstr>Arial</vt:lpstr>
      <vt:lpstr>Calibri</vt:lpstr>
      <vt:lpstr>Courier New</vt:lpstr>
      <vt:lpstr>Lucida Grande</vt:lpstr>
      <vt:lpstr>Symbol</vt:lpstr>
      <vt:lpstr>Trebuchet MS</vt:lpstr>
      <vt:lpstr>Energiateollisuus</vt:lpstr>
      <vt:lpstr>Energiateollisuuden työelämän tulevaisuustyökirja</vt:lpstr>
      <vt:lpstr>Johdanto</vt:lpstr>
      <vt:lpstr>Prosessikuvaus ja aikajana</vt:lpstr>
      <vt:lpstr>Prosessikuvaus tiivistettynä</vt:lpstr>
      <vt:lpstr>Lähtökohtia –mitä lopputuotos on ja mitä se ei ole</vt:lpstr>
      <vt:lpstr>Verkkoaivoriihen tulokset</vt:lpstr>
      <vt:lpstr>Vastausaktiviteetti</vt:lpstr>
      <vt:lpstr>Vastaajien tulevaisuudennäkymät 2015 ja 2020</vt:lpstr>
      <vt:lpstr>Yhteenveto tärkeimmistä tuloksista</vt:lpstr>
      <vt:lpstr>Työvoimatarpeeseen vaikuttavat asiat</vt:lpstr>
      <vt:lpstr>Teemojen yleisyys aineistossa</vt:lpstr>
      <vt:lpstr>Teemojen tärkeys energia-alalle arvioinnissa ja merkittävimmät muutokset 2015 verrattuna</vt:lpstr>
      <vt:lpstr>Muutoksia teemojen sisällöissä 2015 vs. 2020</vt:lpstr>
      <vt:lpstr>Merkittävät erot vastaajajoukon mukaan</vt:lpstr>
      <vt:lpstr>Suurimpien luokkien sisältö vastauksissa</vt:lpstr>
      <vt:lpstr>Osaaminen</vt:lpstr>
      <vt:lpstr>Digitalisaatio ja automaatio</vt:lpstr>
      <vt:lpstr>Rekrytointi ja vetovoima</vt:lpstr>
      <vt:lpstr>Työelämän muutos</vt:lpstr>
      <vt:lpstr>Uusi energiantuotanto + Hajautettu energiajärjestelmä</vt:lpstr>
      <vt:lpstr>Asiakkaat ja tarjooma</vt:lpstr>
      <vt:lpstr>Ympäristö ja vastuullisuus</vt:lpstr>
      <vt:lpstr>TULEVAISUUSTYÖKIRJA</vt:lpstr>
      <vt:lpstr>Mistä nämä muutosilmiöt tulevat? </vt:lpstr>
      <vt:lpstr>Miten saat näistä eniten irti? </vt:lpstr>
      <vt:lpstr>PowerPoint-esitys</vt:lpstr>
      <vt:lpstr>PowerPoint-esitys</vt:lpstr>
      <vt:lpstr>PowerPoint-esitys</vt:lpstr>
      <vt:lpstr>PowerPoint-esitys</vt:lpstr>
      <vt:lpstr>PowerPoint-esitys</vt:lpstr>
      <vt:lpstr>PowerPoint-esitys</vt:lpstr>
      <vt:lpstr>Yhteenveto/ johtopäätökset 1/2</vt:lpstr>
      <vt:lpstr>Yhteenveto/johtopäätökset 2/2</vt:lpstr>
      <vt:lpstr>Tausta-/lisämateriaalit</vt:lpstr>
      <vt:lpstr>Vastaajien muut taustatiedot</vt:lpstr>
      <vt:lpstr>Vastaajien taustojen vertailu 2015 ja 2020</vt:lpstr>
      <vt:lpstr>Vastaajien toimenkuvajakauma 2015 ja 2020</vt:lpstr>
      <vt:lpstr>Vastaajien toimialajakauma 2015 ja 2020</vt:lpstr>
      <vt:lpstr>Osallistumisen vertailua</vt:lpstr>
      <vt:lpstr>Lisätietoja:  Maiju Korhonen Asiantuntija, työelämä maiju.korhonen@energia.fi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Tommi Honkavaara</dc:creator>
  <cp:lastModifiedBy>Kaun Verena</cp:lastModifiedBy>
  <cp:revision>11</cp:revision>
  <dcterms:created xsi:type="dcterms:W3CDTF">2017-11-26T20:31:49Z</dcterms:created>
  <dcterms:modified xsi:type="dcterms:W3CDTF">2022-01-18T08:45:46Z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0x010100A5DA2A99EA44544FB35B36B75560783A</vt:lpwstr>
  </property>
</Properties>
</file>