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6" r:id="rId2"/>
  </p:sldMasterIdLst>
  <p:notesMasterIdLst>
    <p:notesMasterId r:id="rId32"/>
  </p:notesMasterIdLst>
  <p:handoutMasterIdLst>
    <p:handoutMasterId r:id="rId33"/>
  </p:handoutMasterIdLst>
  <p:sldIdLst>
    <p:sldId id="1564" r:id="rId3"/>
    <p:sldId id="1607" r:id="rId4"/>
    <p:sldId id="4935" r:id="rId5"/>
    <p:sldId id="271" r:id="rId6"/>
    <p:sldId id="4933" r:id="rId7"/>
    <p:sldId id="1566" r:id="rId8"/>
    <p:sldId id="1567" r:id="rId9"/>
    <p:sldId id="1568" r:id="rId10"/>
    <p:sldId id="1569" r:id="rId11"/>
    <p:sldId id="1570" r:id="rId12"/>
    <p:sldId id="1571" r:id="rId13"/>
    <p:sldId id="4934" r:id="rId14"/>
    <p:sldId id="1573" r:id="rId15"/>
    <p:sldId id="1574" r:id="rId16"/>
    <p:sldId id="1575" r:id="rId17"/>
    <p:sldId id="1576" r:id="rId18"/>
    <p:sldId id="1577" r:id="rId19"/>
    <p:sldId id="1578" r:id="rId20"/>
    <p:sldId id="1579" r:id="rId21"/>
    <p:sldId id="1594" r:id="rId22"/>
    <p:sldId id="1596" r:id="rId23"/>
    <p:sldId id="1598" r:id="rId24"/>
    <p:sldId id="1600" r:id="rId25"/>
    <p:sldId id="1602" r:id="rId26"/>
    <p:sldId id="1604" r:id="rId27"/>
    <p:sldId id="1608" r:id="rId28"/>
    <p:sldId id="1609" r:id="rId29"/>
    <p:sldId id="1610" r:id="rId30"/>
    <p:sldId id="493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4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55"/>
    <a:srgbClr val="FFFFE1"/>
    <a:srgbClr val="F0EFF9"/>
    <a:srgbClr val="65BBAA"/>
    <a:srgbClr val="E1E558"/>
    <a:srgbClr val="9CACD8"/>
    <a:srgbClr val="F5858E"/>
    <a:srgbClr val="42525A"/>
    <a:srgbClr val="000000"/>
    <a:srgbClr val="7458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Ei tyyliä, ei ruudukko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Vaalea tyyli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3" autoAdjust="0"/>
    <p:restoredTop sz="95588"/>
  </p:normalViewPr>
  <p:slideViewPr>
    <p:cSldViewPr snapToGrid="0" snapToObjects="1">
      <p:cViewPr varScale="1">
        <p:scale>
          <a:sx n="82" d="100"/>
          <a:sy n="82" d="100"/>
        </p:scale>
        <p:origin x="768" y="58"/>
      </p:cViewPr>
      <p:guideLst>
        <p:guide orient="horz" pos="527"/>
        <p:guide pos="4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D0AEB9F-39EE-7549-801B-59AC627CA4F9}" type="datetimeFigureOut">
              <a:rPr lang="fi-FI">
                <a:latin typeface="Calibri" panose="020F0502020204030204" pitchFamily="34" charset="0"/>
              </a:rPr>
              <a:t>28.1.2021</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9C4C3E-BAB1-954A-8793-B718BA3697E5}" type="slidenum">
              <a:rPr>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41448678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Calibri" panose="020F0502020204030204" pitchFamily="34" charset="0"/>
              </a:defRPr>
            </a:lvl1pPr>
          </a:lstStyle>
          <a:p>
            <a:fld id="{559DC59A-DF76-7B46-BA37-12E170675C6C}" type="datetimeFigureOut">
              <a:rPr lang="fi-FI" smtClean="0"/>
              <a:pPr/>
              <a:t>28.1.2021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CDDB8A9B-03CC-2744-AE50-132135BAD170}" type="slidenum">
              <a:rPr lang="fi-FI" smtClean="0"/>
              <a:pPr/>
              <a:t>‹#›</a:t>
            </a:fld>
            <a:endParaRPr lang="fi-FI" dirty="0"/>
          </a:p>
        </p:txBody>
      </p:sp>
    </p:spTree>
    <p:extLst>
      <p:ext uri="{BB962C8B-B14F-4D97-AF65-F5344CB8AC3E}">
        <p14:creationId xmlns:p14="http://schemas.microsoft.com/office/powerpoint/2010/main" val="36703626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Calibri" panose="020F0502020204030204" pitchFamily="34" charset="0"/>
        <a:ea typeface="+mn-ea"/>
        <a:cs typeface="+mn-cs"/>
      </a:defRPr>
    </a:lvl1pPr>
    <a:lvl2pPr marL="457200" algn="l" defTabSz="457200" rtl="0" eaLnBrk="1" latinLnBrk="0" hangingPunct="1">
      <a:defRPr sz="1200" b="0" i="0" kern="1200">
        <a:solidFill>
          <a:schemeClr val="tx1"/>
        </a:solidFill>
        <a:latin typeface="Calibri" panose="020F0502020204030204" pitchFamily="34" charset="0"/>
        <a:ea typeface="+mn-ea"/>
        <a:cs typeface="+mn-cs"/>
      </a:defRPr>
    </a:lvl2pPr>
    <a:lvl3pPr marL="914400" algn="l" defTabSz="457200" rtl="0" eaLnBrk="1" latinLnBrk="0" hangingPunct="1">
      <a:defRPr sz="1200" b="0" i="0" kern="1200">
        <a:solidFill>
          <a:schemeClr val="tx1"/>
        </a:solidFill>
        <a:latin typeface="Calibri" panose="020F0502020204030204" pitchFamily="34" charset="0"/>
        <a:ea typeface="+mn-ea"/>
        <a:cs typeface="+mn-cs"/>
      </a:defRPr>
    </a:lvl3pPr>
    <a:lvl4pPr marL="1371600" algn="l" defTabSz="457200" rtl="0" eaLnBrk="1" latinLnBrk="0" hangingPunct="1">
      <a:defRPr sz="1200" b="0" i="0" kern="1200">
        <a:solidFill>
          <a:schemeClr val="tx1"/>
        </a:solidFill>
        <a:latin typeface="Calibri" panose="020F0502020204030204" pitchFamily="34" charset="0"/>
        <a:ea typeface="+mn-ea"/>
        <a:cs typeface="+mn-cs"/>
      </a:defRPr>
    </a:lvl4pPr>
    <a:lvl5pPr marL="1828800" algn="l" defTabSz="457200" rtl="0" eaLnBrk="1" latinLnBrk="0" hangingPunct="1">
      <a:defRPr sz="1200" b="0" i="0" kern="1200">
        <a:solidFill>
          <a:schemeClr val="tx1"/>
        </a:solidFill>
        <a:latin typeface="Calibri" panose="020F050202020403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3C84-7A09-43CB-B13D-65B6E967DD4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14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Vain otsikko">
    <p:bg>
      <p:bgPr>
        <a:solidFill>
          <a:schemeClr val="bg1">
            <a:lumMod val="75000"/>
            <a:alpha val="42000"/>
          </a:schemeClr>
        </a:solidFill>
        <a:effectLst/>
      </p:bgPr>
    </p:bg>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068B9D33-16F5-F844-AA86-1E2387C50815}"/>
              </a:ext>
            </a:extLst>
          </p:cNvPr>
          <p:cNvSpPr/>
          <p:nvPr userDrawn="1"/>
        </p:nvSpPr>
        <p:spPr>
          <a:xfrm>
            <a:off x="5518673" y="0"/>
            <a:ext cx="6673326" cy="6858000"/>
          </a:xfrm>
          <a:prstGeom prst="rect">
            <a:avLst/>
          </a:prstGeom>
          <a:pattFill prst="lgGrid">
            <a:fgClr>
              <a:srgbClr val="F0EFF9"/>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 name="Slide Number Placeholder 4"/>
          <p:cNvSpPr>
            <a:spLocks noGrp="1"/>
          </p:cNvSpPr>
          <p:nvPr>
            <p:ph type="sldNum" sz="quarter" idx="12"/>
          </p:nvPr>
        </p:nvSpPr>
        <p:spPr/>
        <p:txBody>
          <a:bodyPr/>
          <a:lstStyle>
            <a:lvl1pPr>
              <a:defRPr b="0" i="0">
                <a:latin typeface="Calibri" panose="020F0502020204030204" pitchFamily="34" charset="0"/>
              </a:defRPr>
            </a:lvl1pPr>
          </a:lstStyle>
          <a:p>
            <a:fld id="{D5CDC59A-8C4B-3741-8921-09D2C8EE8BFB}" type="slidenum">
              <a:rPr lang="en-US" smtClean="0"/>
              <a:pPr/>
              <a:t>‹#›</a:t>
            </a:fld>
            <a:endParaRPr lang="en-US" dirty="0"/>
          </a:p>
        </p:txBody>
      </p:sp>
      <p:sp>
        <p:nvSpPr>
          <p:cNvPr id="8" name="Tekstiruutu 7">
            <a:extLst>
              <a:ext uri="{FF2B5EF4-FFF2-40B4-BE49-F238E27FC236}">
                <a16:creationId xmlns:a16="http://schemas.microsoft.com/office/drawing/2014/main" id="{479FBA95-939E-7743-B685-CFA2E94AA4D8}"/>
              </a:ext>
            </a:extLst>
          </p:cNvPr>
          <p:cNvSpPr txBox="1"/>
          <p:nvPr userDrawn="1"/>
        </p:nvSpPr>
        <p:spPr>
          <a:xfrm>
            <a:off x="479425" y="343942"/>
            <a:ext cx="2947595" cy="384721"/>
          </a:xfrm>
          <a:prstGeom prst="rect">
            <a:avLst/>
          </a:prstGeom>
          <a:noFill/>
        </p:spPr>
        <p:txBody>
          <a:bodyPr wrap="square" lIns="0" tIns="0" rIns="0" rtlCol="0">
            <a:spAutoFit/>
          </a:bodyPr>
          <a:lstStyle/>
          <a:p>
            <a:r>
              <a:rPr lang="fi-FI" sz="2200" b="1" i="0" baseline="0" noProof="0" dirty="0">
                <a:latin typeface="Calibri" panose="020F0502020204030204" pitchFamily="34" charset="0"/>
              </a:rPr>
              <a:t>Haasteet ja ratkaisut </a:t>
            </a:r>
            <a:endParaRPr lang="fi-FI" sz="2200" b="1" i="0" baseline="0" dirty="0">
              <a:solidFill>
                <a:schemeClr val="tx1">
                  <a:lumMod val="65000"/>
                  <a:lumOff val="35000"/>
                </a:schemeClr>
              </a:solidFill>
              <a:latin typeface="Calibri" panose="020F0502020204030204" pitchFamily="34" charset="0"/>
            </a:endParaRPr>
          </a:p>
        </p:txBody>
      </p:sp>
      <p:cxnSp>
        <p:nvCxnSpPr>
          <p:cNvPr id="13" name="Suora yhdysviiva 12">
            <a:extLst>
              <a:ext uri="{FF2B5EF4-FFF2-40B4-BE49-F238E27FC236}">
                <a16:creationId xmlns:a16="http://schemas.microsoft.com/office/drawing/2014/main" id="{1D9893EC-4AA9-864D-9478-98DAFB7E726E}"/>
              </a:ext>
            </a:extLst>
          </p:cNvPr>
          <p:cNvCxnSpPr>
            <a:cxnSpLocks/>
          </p:cNvCxnSpPr>
          <p:nvPr userDrawn="1"/>
        </p:nvCxnSpPr>
        <p:spPr>
          <a:xfrm>
            <a:off x="0" y="728663"/>
            <a:ext cx="12191999"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extLst>
    <p:ext uri="{DCECCB84-F9BA-43D5-87BE-67443E8EF086}">
      <p15:sldGuideLst xmlns:p15="http://schemas.microsoft.com/office/powerpoint/2012/main">
        <p15:guide id="1" orient="horz" pos="459"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02" y="142240"/>
            <a:ext cx="11890248" cy="5818632"/>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5" name="Picture 14"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19" name="Straight Connector 18"/>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8023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02" y="142240"/>
            <a:ext cx="11890248" cy="5818632"/>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3" name="Picture 12"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18" name="Straight Connector 17"/>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1362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02" y="142240"/>
            <a:ext cx="11890248" cy="5818632"/>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0" name="Picture 9"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18" name="Straight Connector 17"/>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2546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sp>
        <p:nvSpPr>
          <p:cNvPr id="8" name="Picture Placeholder 10"/>
          <p:cNvSpPr>
            <a:spLocks noGrp="1"/>
          </p:cNvSpPr>
          <p:nvPr>
            <p:ph type="pic" sz="quarter" idx="13"/>
          </p:nvPr>
        </p:nvSpPr>
        <p:spPr>
          <a:xfrm>
            <a:off x="156884" y="141288"/>
            <a:ext cx="11887480" cy="5830142"/>
          </a:xfrm>
          <a:solidFill>
            <a:schemeClr val="bg2"/>
          </a:solidFill>
        </p:spPr>
        <p:txBody>
          <a:bodyPr/>
          <a:lstStyle/>
          <a:p>
            <a:r>
              <a:rPr lang="fi-FI"/>
              <a:t>Lisää kuva napsauttamalla kuvaketta</a:t>
            </a:r>
            <a:endParaRPr lang="en-US"/>
          </a:p>
        </p:txBody>
      </p:sp>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0" name="Picture 9" descr="ET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11" name="Straight Connector 10"/>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8007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BB8EABF1-F421-3D4A-B156-8B2510367E3F}" type="datetime1">
              <a:rPr lang="fi-FI" smtClean="0"/>
              <a:t>28.1.2021</a:t>
            </a:fld>
            <a:endParaRPr lang="en-US"/>
          </a:p>
        </p:txBody>
      </p:sp>
      <p:sp>
        <p:nvSpPr>
          <p:cNvPr id="5" name="Footer Placeholder 4"/>
          <p:cNvSpPr>
            <a:spLocks noGrp="1"/>
          </p:cNvSpPr>
          <p:nvPr>
            <p:ph type="ftr" sz="quarter" idx="11"/>
          </p:nvPr>
        </p:nvSpPr>
        <p:spPr/>
        <p:txBody>
          <a:bodyPr/>
          <a:lstStyle/>
          <a:p>
            <a:r>
              <a:rPr lang="en-US"/>
              <a:t>Tekijä tai esityksen nimi</a:t>
            </a:r>
          </a:p>
        </p:txBody>
      </p:sp>
      <p:sp>
        <p:nvSpPr>
          <p:cNvPr id="6" name="Slide Number Placeholder 5"/>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3465912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14081" y="365125"/>
            <a:ext cx="10980225" cy="1325563"/>
          </a:xfrm>
        </p:spPr>
        <p:txBody>
          <a:bodyPr/>
          <a:lstStyle/>
          <a:p>
            <a:r>
              <a:rPr lang="fi-FI"/>
              <a:t>Muokkaa ots. perustyyl. napsautt.</a:t>
            </a:r>
            <a:endParaRPr lang="en-US"/>
          </a:p>
        </p:txBody>
      </p:sp>
      <p:sp>
        <p:nvSpPr>
          <p:cNvPr id="3" name="Content Placeholder 2"/>
          <p:cNvSpPr>
            <a:spLocks noGrp="1"/>
          </p:cNvSpPr>
          <p:nvPr>
            <p:ph sz="half" idx="1"/>
          </p:nvPr>
        </p:nvSpPr>
        <p:spPr>
          <a:xfrm>
            <a:off x="615576" y="1825625"/>
            <a:ext cx="5278718"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6312647" y="1825625"/>
            <a:ext cx="5283204"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fld id="{7B3B9BA4-2108-5D42-A961-57A538B29F73}" type="datetime1">
              <a:rPr lang="fi-FI" smtClean="0"/>
              <a:t>28.1.2021</a:t>
            </a:fld>
            <a:endParaRPr lang="en-US"/>
          </a:p>
        </p:txBody>
      </p:sp>
      <p:sp>
        <p:nvSpPr>
          <p:cNvPr id="6" name="Footer Placeholder 5"/>
          <p:cNvSpPr>
            <a:spLocks noGrp="1"/>
          </p:cNvSpPr>
          <p:nvPr>
            <p:ph type="ftr" sz="quarter" idx="11"/>
          </p:nvPr>
        </p:nvSpPr>
        <p:spPr/>
        <p:txBody>
          <a:bodyPr/>
          <a:lstStyle/>
          <a:p>
            <a:r>
              <a:rPr lang="en-US"/>
              <a:t>Tekijä tai esityksen nimi</a:t>
            </a:r>
          </a:p>
        </p:txBody>
      </p:sp>
      <p:sp>
        <p:nvSpPr>
          <p:cNvPr id="7" name="Slide Number Placeholder 6"/>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1467958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0B188E18-7BDE-7644-B1AB-E01BE08F67EB}" type="datetime1">
              <a:rPr lang="fi-FI" smtClean="0"/>
              <a:t>28.1.2021</a:t>
            </a:fld>
            <a:endParaRPr lang="en-US"/>
          </a:p>
        </p:txBody>
      </p:sp>
      <p:sp>
        <p:nvSpPr>
          <p:cNvPr id="4" name="Footer Placeholder 3"/>
          <p:cNvSpPr>
            <a:spLocks noGrp="1"/>
          </p:cNvSpPr>
          <p:nvPr>
            <p:ph type="ftr" sz="quarter" idx="11"/>
          </p:nvPr>
        </p:nvSpPr>
        <p:spPr/>
        <p:txBody>
          <a:bodyPr/>
          <a:lstStyle/>
          <a:p>
            <a:r>
              <a:rPr lang="en-US"/>
              <a:t>Tekijä tai esityksen nimi</a:t>
            </a:r>
          </a:p>
        </p:txBody>
      </p:sp>
      <p:sp>
        <p:nvSpPr>
          <p:cNvPr id="5" name="Slide Number Placeholder 4"/>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2564746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72364-7285-9240-9323-75750ECB2DC1}" type="datetime1">
              <a:rPr lang="fi-FI" smtClean="0"/>
              <a:t>28.1.2021</a:t>
            </a:fld>
            <a:endParaRPr lang="en-US"/>
          </a:p>
        </p:txBody>
      </p:sp>
      <p:sp>
        <p:nvSpPr>
          <p:cNvPr id="3" name="Footer Placeholder 2"/>
          <p:cNvSpPr>
            <a:spLocks noGrp="1"/>
          </p:cNvSpPr>
          <p:nvPr>
            <p:ph type="ftr" sz="quarter" idx="11"/>
          </p:nvPr>
        </p:nvSpPr>
        <p:spPr/>
        <p:txBody>
          <a:bodyPr/>
          <a:lstStyle/>
          <a:p>
            <a:r>
              <a:rPr lang="en-US"/>
              <a:t>Tekijä tai esityksen nimi</a:t>
            </a:r>
          </a:p>
        </p:txBody>
      </p:sp>
      <p:sp>
        <p:nvSpPr>
          <p:cNvPr id="4" name="Slide Number Placeholder 3"/>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2735167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Osan ylätunniste">
    <p:spTree>
      <p:nvGrpSpPr>
        <p:cNvPr id="1" name=""/>
        <p:cNvGrpSpPr/>
        <p:nvPr/>
      </p:nvGrpSpPr>
      <p:grpSpPr>
        <a:xfrm>
          <a:off x="0" y="0"/>
          <a:ext cx="0" cy="0"/>
          <a:chOff x="0" y="0"/>
          <a:chExt cx="0" cy="0"/>
        </a:xfrm>
      </p:grpSpPr>
      <p:sp>
        <p:nvSpPr>
          <p:cNvPr id="13" name="Picture Placeholder 10"/>
          <p:cNvSpPr>
            <a:spLocks noGrp="1"/>
          </p:cNvSpPr>
          <p:nvPr>
            <p:ph type="pic" sz="quarter" idx="13"/>
          </p:nvPr>
        </p:nvSpPr>
        <p:spPr>
          <a:xfrm>
            <a:off x="156884" y="141288"/>
            <a:ext cx="11887480" cy="6551612"/>
          </a:xfrm>
          <a:solidFill>
            <a:schemeClr val="bg2"/>
          </a:solidFill>
        </p:spPr>
        <p:txBody>
          <a:bodyPr/>
          <a:lstStyle/>
          <a:p>
            <a:r>
              <a:rPr lang="fi-FI"/>
              <a:t>Lisää kuva napsauttamalla kuvaketta</a:t>
            </a:r>
            <a:endParaRPr lang="en-US"/>
          </a:p>
        </p:txBody>
      </p:sp>
      <p:sp>
        <p:nvSpPr>
          <p:cNvPr id="2" name="Title 1"/>
          <p:cNvSpPr>
            <a:spLocks noGrp="1"/>
          </p:cNvSpPr>
          <p:nvPr>
            <p:ph type="ctrTitle"/>
          </p:nvPr>
        </p:nvSpPr>
        <p:spPr>
          <a:xfrm>
            <a:off x="1524000" y="2274047"/>
            <a:ext cx="9144000" cy="1829081"/>
          </a:xfrm>
        </p:spPr>
        <p:txBody>
          <a:bodyPr anchor="ctr">
            <a:normAutofit/>
          </a:bodyPr>
          <a:lstStyle>
            <a:lvl1pPr algn="ctr">
              <a:defRPr sz="5400">
                <a:solidFill>
                  <a:schemeClr val="bg1"/>
                </a:solidFill>
              </a:defRPr>
            </a:lvl1pPr>
          </a:lstStyle>
          <a:p>
            <a:r>
              <a:rPr lang="fi-FI"/>
              <a:t>Muokkaa ots. perustyyl. napsautt.</a:t>
            </a: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636" y="5951123"/>
            <a:ext cx="2137832" cy="477600"/>
          </a:xfrm>
          <a:prstGeom prst="rect">
            <a:avLst/>
          </a:prstGeom>
        </p:spPr>
      </p:pic>
    </p:spTree>
    <p:extLst>
      <p:ext uri="{BB962C8B-B14F-4D97-AF65-F5344CB8AC3E}">
        <p14:creationId xmlns:p14="http://schemas.microsoft.com/office/powerpoint/2010/main" val="23320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and picture righ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237288" y="141288"/>
            <a:ext cx="5807075" cy="6551612"/>
          </a:xfrm>
          <a:solidFill>
            <a:schemeClr val="bg2"/>
          </a:solidFill>
        </p:spPr>
        <p:txBody>
          <a:bodyPr/>
          <a:lstStyle/>
          <a:p>
            <a:r>
              <a:rPr lang="fi-FI"/>
              <a:t>Lisää kuva napsauttamalla kuvaketta</a:t>
            </a:r>
            <a:endParaRPr lang="en-US"/>
          </a:p>
        </p:txBody>
      </p:sp>
      <p:sp>
        <p:nvSpPr>
          <p:cNvPr id="2" name="Title 1"/>
          <p:cNvSpPr>
            <a:spLocks noGrp="1"/>
          </p:cNvSpPr>
          <p:nvPr>
            <p:ph type="title"/>
          </p:nvPr>
        </p:nvSpPr>
        <p:spPr>
          <a:xfrm>
            <a:off x="614081" y="365125"/>
            <a:ext cx="5392271" cy="1325563"/>
          </a:xfrm>
        </p:spPr>
        <p:txBody>
          <a:bodyPr/>
          <a:lstStyle>
            <a:lvl1pPr>
              <a:defRPr>
                <a:solidFill>
                  <a:schemeClr val="tx2"/>
                </a:solidFill>
              </a:defRPr>
            </a:lvl1pPr>
          </a:lstStyle>
          <a:p>
            <a:r>
              <a:rPr lang="fi-FI"/>
              <a:t>Muokkaa ots. perustyyl. napsautt.</a:t>
            </a:r>
            <a:endParaRPr lang="en-US"/>
          </a:p>
        </p:txBody>
      </p:sp>
      <p:sp>
        <p:nvSpPr>
          <p:cNvPr id="3" name="Content Placeholder 2"/>
          <p:cNvSpPr>
            <a:spLocks noGrp="1"/>
          </p:cNvSpPr>
          <p:nvPr>
            <p:ph sz="half" idx="1"/>
          </p:nvPr>
        </p:nvSpPr>
        <p:spPr>
          <a:xfrm>
            <a:off x="615575" y="1825625"/>
            <a:ext cx="5390777"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lvl1pPr>
              <a:defRPr>
                <a:solidFill>
                  <a:schemeClr val="bg1"/>
                </a:solidFill>
              </a:defRPr>
            </a:lvl1pPr>
          </a:lstStyle>
          <a:p>
            <a:fld id="{79932CA8-7082-D044-9DFF-82CF3BBD2E92}" type="datetime1">
              <a:rPr lang="fi-FI" smtClean="0"/>
              <a:t>28.1.2021</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Tekijä tai esityksen nimi</a:t>
            </a:r>
          </a:p>
        </p:txBody>
      </p:sp>
      <p:sp>
        <p:nvSpPr>
          <p:cNvPr id="7" name="Slide Number Placeholder 6"/>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2855557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614081" y="365125"/>
            <a:ext cx="10989241" cy="1325563"/>
          </a:xfrm>
        </p:spPr>
        <p:txBody>
          <a:bodyPr/>
          <a:lstStyle>
            <a:lvl1pPr>
              <a:defRPr b="0" i="0" baseline="0">
                <a:latin typeface="Calibri" panose="020F0502020204030204" pitchFamily="34" charset="0"/>
              </a:defRPr>
            </a:lvl1pPr>
          </a:lstStyle>
          <a:p>
            <a:r>
              <a:rPr lang="fi-FI" noProof="0" dirty="0"/>
              <a:t>Muokkaa </a:t>
            </a:r>
            <a:r>
              <a:rPr lang="fi-FI" noProof="0" dirty="0" err="1"/>
              <a:t>ots</a:t>
            </a:r>
            <a:r>
              <a:rPr lang="fi-FI" noProof="0" dirty="0"/>
              <a:t>. </a:t>
            </a:r>
            <a:r>
              <a:rPr lang="fi-FI" noProof="0" dirty="0" err="1"/>
              <a:t>perustyyl</a:t>
            </a:r>
            <a:r>
              <a:rPr lang="fi-FI" noProof="0" dirty="0"/>
              <a:t>. </a:t>
            </a:r>
            <a:r>
              <a:rPr lang="fi-FI" noProof="0" dirty="0" err="1"/>
              <a:t>napsautt</a:t>
            </a:r>
            <a:r>
              <a:rPr lang="fi-FI" noProof="0" dirty="0"/>
              <a:t>.</a:t>
            </a:r>
          </a:p>
        </p:txBody>
      </p:sp>
      <p:sp>
        <p:nvSpPr>
          <p:cNvPr id="3" name="Content Placeholder 2"/>
          <p:cNvSpPr>
            <a:spLocks noGrp="1"/>
          </p:cNvSpPr>
          <p:nvPr>
            <p:ph idx="1"/>
          </p:nvPr>
        </p:nvSpPr>
        <p:spPr>
          <a:xfrm>
            <a:off x="614081" y="1825625"/>
            <a:ext cx="10989241" cy="4351338"/>
          </a:xfrm>
        </p:spPr>
        <p:txBody>
          <a:bodyPr/>
          <a:lstStyle>
            <a:lvl1pPr>
              <a:defRPr b="0" i="0">
                <a:latin typeface="Calibri" panose="020F0502020204030204" pitchFamily="34" charset="0"/>
              </a:defRPr>
            </a:lvl1pPr>
            <a:lvl2pPr>
              <a:defRPr b="0" i="0">
                <a:latin typeface="Calibri" panose="020F0502020204030204" pitchFamily="34" charset="0"/>
              </a:defRPr>
            </a:lvl2pPr>
            <a:lvl3pPr>
              <a:defRPr b="0" i="0">
                <a:latin typeface="Calibri" panose="020F0502020204030204" pitchFamily="34" charset="0"/>
              </a:defRPr>
            </a:lvl3pPr>
            <a:lvl4pPr>
              <a:defRPr b="0" i="0">
                <a:latin typeface="Calibri" panose="020F0502020204030204" pitchFamily="34" charset="0"/>
              </a:defRPr>
            </a:lvl4pPr>
            <a:lvl5pPr>
              <a:defRPr b="0" i="0">
                <a:latin typeface="Calibri" panose="020F0502020204030204" pitchFamily="34" charset="0"/>
              </a:defRPr>
            </a:lvl5pPr>
          </a:lstStyle>
          <a:p>
            <a:pPr lvl="0"/>
            <a:r>
              <a:rPr lang="fi-FI" noProof="0" dirty="0"/>
              <a:t>Muokkaa tekstin perustyylejä napsauttamalla</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p:txBody>
      </p:sp>
      <p:sp>
        <p:nvSpPr>
          <p:cNvPr id="4" name="Date Placeholder 3"/>
          <p:cNvSpPr>
            <a:spLocks noGrp="1"/>
          </p:cNvSpPr>
          <p:nvPr>
            <p:ph type="dt" sz="half" idx="10"/>
          </p:nvPr>
        </p:nvSpPr>
        <p:spPr>
          <a:xfrm>
            <a:off x="10588815" y="6356350"/>
            <a:ext cx="1014507" cy="246581"/>
          </a:xfrm>
          <a:prstGeom prst="rect">
            <a:avLst/>
          </a:prstGeom>
        </p:spPr>
        <p:txBody>
          <a:bodyPr/>
          <a:lstStyle>
            <a:lvl1pPr>
              <a:defRPr b="0" i="0">
                <a:latin typeface="Calibri" panose="020F0502020204030204" pitchFamily="34" charset="0"/>
              </a:defRPr>
            </a:lvl1pPr>
          </a:lstStyle>
          <a:p>
            <a:fld id="{BB8EABF1-F421-3D4A-B156-8B2510367E3F}" type="datetime1">
              <a:rPr lang="fi-FI" smtClean="0"/>
              <a:pPr/>
              <a:t>28.1.2021</a:t>
            </a:fld>
            <a:endParaRPr lang="fi-FI" dirty="0"/>
          </a:p>
        </p:txBody>
      </p:sp>
      <p:sp>
        <p:nvSpPr>
          <p:cNvPr id="5" name="Footer Placeholder 4"/>
          <p:cNvSpPr>
            <a:spLocks noGrp="1"/>
          </p:cNvSpPr>
          <p:nvPr>
            <p:ph type="ftr" sz="quarter" idx="11"/>
          </p:nvPr>
        </p:nvSpPr>
        <p:spPr>
          <a:xfrm>
            <a:off x="6775824" y="6356350"/>
            <a:ext cx="3812992" cy="246581"/>
          </a:xfrm>
          <a:prstGeom prst="rect">
            <a:avLst/>
          </a:prstGeom>
        </p:spPr>
        <p:txBody>
          <a:bodyPr/>
          <a:lstStyle>
            <a:lvl1pPr>
              <a:defRPr b="0" i="0">
                <a:latin typeface="Calibri" panose="020F0502020204030204" pitchFamily="34" charset="0"/>
              </a:defRPr>
            </a:lvl1pPr>
          </a:lstStyle>
          <a:p>
            <a:r>
              <a:rPr lang="fi-FI" dirty="0"/>
              <a:t>Tekijä tai esityksen nimi</a:t>
            </a:r>
          </a:p>
        </p:txBody>
      </p:sp>
      <p:sp>
        <p:nvSpPr>
          <p:cNvPr id="6" name="Slide Number Placeholder 5"/>
          <p:cNvSpPr>
            <a:spLocks noGrp="1"/>
          </p:cNvSpPr>
          <p:nvPr>
            <p:ph type="sldNum" sz="quarter" idx="12"/>
          </p:nvPr>
        </p:nvSpPr>
        <p:spPr/>
        <p:txBody>
          <a:bodyPr/>
          <a:lstStyle>
            <a:lvl1pPr>
              <a:defRPr b="0" i="0">
                <a:latin typeface="Calibri" panose="020F0502020204030204" pitchFamily="34" charset="0"/>
              </a:defRPr>
            </a:lvl1pPr>
          </a:lstStyle>
          <a:p>
            <a:fld id="{D5CDC59A-8C4B-3741-8921-09D2C8EE8BF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and picture lef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48759" y="141288"/>
            <a:ext cx="5807075" cy="6551612"/>
          </a:xfrm>
          <a:solidFill>
            <a:schemeClr val="bg2"/>
          </a:solidFill>
        </p:spPr>
        <p:txBody>
          <a:bodyPr/>
          <a:lstStyle/>
          <a:p>
            <a:r>
              <a:rPr lang="fi-FI"/>
              <a:t>Lisää kuva napsauttamalla kuvaketta</a:t>
            </a:r>
            <a:endParaRPr lang="en-US"/>
          </a:p>
        </p:txBody>
      </p:sp>
      <p:sp>
        <p:nvSpPr>
          <p:cNvPr id="2" name="Title 1"/>
          <p:cNvSpPr>
            <a:spLocks noGrp="1"/>
          </p:cNvSpPr>
          <p:nvPr>
            <p:ph type="title"/>
          </p:nvPr>
        </p:nvSpPr>
        <p:spPr>
          <a:xfrm>
            <a:off x="6188638" y="365125"/>
            <a:ext cx="5392271" cy="1325563"/>
          </a:xfrm>
        </p:spPr>
        <p:txBody>
          <a:bodyPr/>
          <a:lstStyle>
            <a:lvl1pPr>
              <a:defRPr>
                <a:solidFill>
                  <a:schemeClr val="tx2"/>
                </a:solidFill>
              </a:defRPr>
            </a:lvl1pPr>
          </a:lstStyle>
          <a:p>
            <a:r>
              <a:rPr lang="fi-FI"/>
              <a:t>Muokkaa ots. perustyyl. napsautt.</a:t>
            </a:r>
            <a:endParaRPr lang="en-US"/>
          </a:p>
        </p:txBody>
      </p:sp>
      <p:sp>
        <p:nvSpPr>
          <p:cNvPr id="3" name="Content Placeholder 2"/>
          <p:cNvSpPr>
            <a:spLocks noGrp="1"/>
          </p:cNvSpPr>
          <p:nvPr>
            <p:ph sz="half" idx="1"/>
          </p:nvPr>
        </p:nvSpPr>
        <p:spPr>
          <a:xfrm>
            <a:off x="6190132" y="1825625"/>
            <a:ext cx="5390777"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lvl1pPr>
              <a:defRPr>
                <a:solidFill>
                  <a:schemeClr val="tx1">
                    <a:lumMod val="65000"/>
                    <a:lumOff val="35000"/>
                  </a:schemeClr>
                </a:solidFill>
              </a:defRPr>
            </a:lvl1pPr>
          </a:lstStyle>
          <a:p>
            <a:fld id="{A562BB25-0710-D14B-A0B8-2BB442136615}" type="datetime1">
              <a:rPr lang="fi-FI" smtClean="0"/>
              <a:t>28.1.2021</a:t>
            </a:fld>
            <a:endParaRPr lang="en-US"/>
          </a:p>
        </p:txBody>
      </p:sp>
      <p:sp>
        <p:nvSpPr>
          <p:cNvPr id="6" name="Footer Placeholder 5"/>
          <p:cNvSpPr>
            <a:spLocks noGrp="1"/>
          </p:cNvSpPr>
          <p:nvPr>
            <p:ph type="ftr" sz="quarter" idx="11"/>
          </p:nvPr>
        </p:nvSpPr>
        <p:spPr/>
        <p:txBody>
          <a:bodyPr/>
          <a:lstStyle>
            <a:lvl1pPr>
              <a:defRPr>
                <a:solidFill>
                  <a:schemeClr val="tx1">
                    <a:lumMod val="65000"/>
                    <a:lumOff val="35000"/>
                  </a:schemeClr>
                </a:solidFill>
              </a:defRPr>
            </a:lvl1pPr>
          </a:lstStyle>
          <a:p>
            <a:r>
              <a:rPr lang="en-US"/>
              <a:t>Tekijä tai esityksen nimi</a:t>
            </a:r>
          </a:p>
        </p:txBody>
      </p:sp>
      <p:sp>
        <p:nvSpPr>
          <p:cNvPr id="7" name="Slide Number Placeholder 6"/>
          <p:cNvSpPr>
            <a:spLocks noGrp="1"/>
          </p:cNvSpPr>
          <p:nvPr>
            <p:ph type="sldNum" sz="quarter" idx="12"/>
          </p:nvPr>
        </p:nvSpPr>
        <p:spPr/>
        <p:txBody>
          <a:bodyPr/>
          <a:lstStyle/>
          <a:p>
            <a:fld id="{D5CDC59A-8C4B-3741-8921-09D2C8EE8BFB}" type="slidenum">
              <a:rPr lang="en-US" smtClean="0"/>
              <a:t>‹#›</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7" y="6405771"/>
            <a:ext cx="1490123" cy="182073"/>
          </a:xfrm>
          <a:prstGeom prst="rect">
            <a:avLst/>
          </a:prstGeom>
        </p:spPr>
      </p:pic>
    </p:spTree>
    <p:extLst>
      <p:ext uri="{BB962C8B-B14F-4D97-AF65-F5344CB8AC3E}">
        <p14:creationId xmlns:p14="http://schemas.microsoft.com/office/powerpoint/2010/main" val="2803610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icture top">
    <p:spTree>
      <p:nvGrpSpPr>
        <p:cNvPr id="1" name=""/>
        <p:cNvGrpSpPr/>
        <p:nvPr/>
      </p:nvGrpSpPr>
      <p:grpSpPr>
        <a:xfrm>
          <a:off x="0" y="0"/>
          <a:ext cx="0" cy="0"/>
          <a:chOff x="0" y="0"/>
          <a:chExt cx="0" cy="0"/>
        </a:xfrm>
      </p:grpSpPr>
      <p:sp>
        <p:nvSpPr>
          <p:cNvPr id="7" name="Picture Placeholder 10"/>
          <p:cNvSpPr>
            <a:spLocks noGrp="1"/>
          </p:cNvSpPr>
          <p:nvPr>
            <p:ph type="pic" sz="quarter" idx="14"/>
          </p:nvPr>
        </p:nvSpPr>
        <p:spPr>
          <a:xfrm>
            <a:off x="148759" y="141287"/>
            <a:ext cx="11895604" cy="3169179"/>
          </a:xfrm>
          <a:solidFill>
            <a:schemeClr val="bg2"/>
          </a:solidFill>
        </p:spPr>
        <p:txBody>
          <a:bodyPr/>
          <a:lstStyle/>
          <a:p>
            <a:r>
              <a:rPr lang="fi-FI"/>
              <a:t>Lisää kuva napsauttamalla kuvaketta</a:t>
            </a:r>
            <a:endParaRPr lang="en-US"/>
          </a:p>
        </p:txBody>
      </p:sp>
      <p:sp>
        <p:nvSpPr>
          <p:cNvPr id="2" name="Title 1"/>
          <p:cNvSpPr>
            <a:spLocks noGrp="1"/>
          </p:cNvSpPr>
          <p:nvPr>
            <p:ph type="title"/>
          </p:nvPr>
        </p:nvSpPr>
        <p:spPr>
          <a:xfrm>
            <a:off x="614081" y="3413620"/>
            <a:ext cx="9478683" cy="830169"/>
          </a:xfrm>
        </p:spPr>
        <p:txBody>
          <a:bodyPr/>
          <a:lstStyle>
            <a:lvl1pPr>
              <a:defRPr>
                <a:solidFill>
                  <a:schemeClr val="tx2"/>
                </a:solidFill>
              </a:defRPr>
            </a:lvl1pPr>
          </a:lstStyle>
          <a:p>
            <a:r>
              <a:rPr lang="fi-FI"/>
              <a:t>Muokkaa ots. perustyyl. napsautt.</a:t>
            </a:r>
            <a:endParaRPr lang="en-US"/>
          </a:p>
        </p:txBody>
      </p:sp>
      <p:sp>
        <p:nvSpPr>
          <p:cNvPr id="3" name="Content Placeholder 2"/>
          <p:cNvSpPr>
            <a:spLocks noGrp="1"/>
          </p:cNvSpPr>
          <p:nvPr>
            <p:ph idx="1"/>
          </p:nvPr>
        </p:nvSpPr>
        <p:spPr>
          <a:xfrm>
            <a:off x="614081" y="4258730"/>
            <a:ext cx="9478683" cy="203897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FB9CCA22-5161-054B-A204-A85D83115CFE}" type="datetime1">
              <a:rPr lang="fi-FI" smtClean="0"/>
              <a:t>28.1.2021</a:t>
            </a:fld>
            <a:endParaRPr lang="en-US"/>
          </a:p>
        </p:txBody>
      </p:sp>
      <p:sp>
        <p:nvSpPr>
          <p:cNvPr id="5" name="Footer Placeholder 4"/>
          <p:cNvSpPr>
            <a:spLocks noGrp="1"/>
          </p:cNvSpPr>
          <p:nvPr>
            <p:ph type="ftr" sz="quarter" idx="11"/>
          </p:nvPr>
        </p:nvSpPr>
        <p:spPr/>
        <p:txBody>
          <a:bodyPr/>
          <a:lstStyle/>
          <a:p>
            <a:r>
              <a:rPr lang="en-US"/>
              <a:t>Tekijä tai esityksen nimi</a:t>
            </a:r>
          </a:p>
        </p:txBody>
      </p:sp>
      <p:sp>
        <p:nvSpPr>
          <p:cNvPr id="6" name="Slide Number Placeholder 5"/>
          <p:cNvSpPr>
            <a:spLocks noGrp="1"/>
          </p:cNvSpPr>
          <p:nvPr>
            <p:ph type="sldNum" sz="quarter" idx="12"/>
          </p:nvPr>
        </p:nvSpPr>
        <p:spPr/>
        <p:txBody>
          <a:bodyPr/>
          <a:lstStyle/>
          <a:p>
            <a:fld id="{D5CDC59A-8C4B-3741-8921-09D2C8EE8BFB}" type="slidenum">
              <a:rPr lang="en-US" smtClean="0"/>
              <a:t>‹#›</a:t>
            </a:fld>
            <a:endParaRPr lang="en-US"/>
          </a:p>
        </p:txBody>
      </p:sp>
    </p:spTree>
    <p:extLst>
      <p:ext uri="{BB962C8B-B14F-4D97-AF65-F5344CB8AC3E}">
        <p14:creationId xmlns:p14="http://schemas.microsoft.com/office/powerpoint/2010/main" val="3078224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a:alphaModFix amt="50000"/>
            <a:extLst>
              <a:ext uri="{28A0092B-C50C-407E-A947-70E740481C1C}">
                <a14:useLocalDpi xmlns:a14="http://schemas.microsoft.com/office/drawing/2010/main" val="0"/>
              </a:ext>
            </a:extLst>
          </a:blip>
          <a:srcRect t="121"/>
          <a:stretch/>
        </p:blipFill>
        <p:spPr>
          <a:xfrm>
            <a:off x="156883" y="143123"/>
            <a:ext cx="11899392" cy="5823760"/>
          </a:xfrm>
          <a:prstGeom prst="rect">
            <a:avLst/>
          </a:prstGeom>
        </p:spPr>
      </p:pic>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6" name="Picture 15"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sp>
        <p:nvSpPr>
          <p:cNvPr id="9" name="TextBox 8"/>
          <p:cNvSpPr txBox="1"/>
          <p:nvPr/>
        </p:nvSpPr>
        <p:spPr>
          <a:xfrm>
            <a:off x="1532074" y="2407444"/>
            <a:ext cx="9137945" cy="878681"/>
          </a:xfrm>
          <a:prstGeom prst="rect">
            <a:avLst/>
          </a:prstGeom>
          <a:noFill/>
        </p:spPr>
        <p:txBody>
          <a:bodyPr wrap="square" rtlCol="0">
            <a:noAutofit/>
          </a:bodyPr>
          <a:lstStyle/>
          <a:p>
            <a:pPr algn="ctr"/>
            <a:r>
              <a:rPr lang="en-US" sz="4800">
                <a:solidFill>
                  <a:schemeClr val="bg1"/>
                </a:solidFill>
              </a:rPr>
              <a:t>Suomi on </a:t>
            </a:r>
            <a:r>
              <a:rPr lang="en-US" sz="4800" err="1">
                <a:solidFill>
                  <a:schemeClr val="bg1"/>
                </a:solidFill>
              </a:rPr>
              <a:t>energia-alan</a:t>
            </a:r>
            <a:r>
              <a:rPr lang="en-US" sz="4800">
                <a:solidFill>
                  <a:schemeClr val="bg1"/>
                </a:solidFill>
              </a:rPr>
              <a:t> </a:t>
            </a:r>
            <a:r>
              <a:rPr lang="en-US" sz="4800" err="1">
                <a:solidFill>
                  <a:schemeClr val="bg1"/>
                </a:solidFill>
              </a:rPr>
              <a:t>edelläkävijä</a:t>
            </a:r>
            <a:endParaRPr lang="en-US" sz="4800">
              <a:solidFill>
                <a:schemeClr val="bg1"/>
              </a:solidFill>
            </a:endParaRPr>
          </a:p>
        </p:txBody>
      </p:sp>
    </p:spTree>
    <p:extLst>
      <p:ext uri="{BB962C8B-B14F-4D97-AF65-F5344CB8AC3E}">
        <p14:creationId xmlns:p14="http://schemas.microsoft.com/office/powerpoint/2010/main" val="2700832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14081" y="365125"/>
            <a:ext cx="10980225" cy="1325563"/>
          </a:xfrm>
        </p:spPr>
        <p:txBody>
          <a:bodyPr/>
          <a:lstStyle>
            <a:lvl1pPr>
              <a:defRPr b="0" i="0">
                <a:latin typeface="Calibri" panose="020F0502020204030204" pitchFamily="34" charset="0"/>
              </a:defRPr>
            </a:lvl1pPr>
          </a:lstStyle>
          <a:p>
            <a:r>
              <a:rPr lang="fi-FI" noProof="0" dirty="0"/>
              <a:t>Muokkaa </a:t>
            </a:r>
            <a:r>
              <a:rPr lang="fi-FI" noProof="0" dirty="0" err="1"/>
              <a:t>ots</a:t>
            </a:r>
            <a:r>
              <a:rPr lang="fi-FI" noProof="0" dirty="0"/>
              <a:t>. </a:t>
            </a:r>
            <a:r>
              <a:rPr lang="fi-FI" noProof="0" dirty="0" err="1"/>
              <a:t>perustyyl</a:t>
            </a:r>
            <a:r>
              <a:rPr lang="fi-FI" noProof="0" dirty="0"/>
              <a:t>. </a:t>
            </a:r>
            <a:r>
              <a:rPr lang="fi-FI" noProof="0" dirty="0" err="1"/>
              <a:t>napsautt</a:t>
            </a:r>
            <a:r>
              <a:rPr lang="fi-FI" noProof="0" dirty="0"/>
              <a:t>.</a:t>
            </a:r>
          </a:p>
        </p:txBody>
      </p:sp>
      <p:sp>
        <p:nvSpPr>
          <p:cNvPr id="3" name="Content Placeholder 2"/>
          <p:cNvSpPr>
            <a:spLocks noGrp="1"/>
          </p:cNvSpPr>
          <p:nvPr>
            <p:ph sz="half" idx="1"/>
          </p:nvPr>
        </p:nvSpPr>
        <p:spPr>
          <a:xfrm>
            <a:off x="615576" y="1825625"/>
            <a:ext cx="5278718" cy="4351338"/>
          </a:xfrm>
        </p:spPr>
        <p:txBody>
          <a:bodyPr/>
          <a:lstStyle>
            <a:lvl1pPr>
              <a:defRPr b="0" i="0">
                <a:latin typeface="Calibri" panose="020F0502020204030204" pitchFamily="34" charset="0"/>
              </a:defRPr>
            </a:lvl1pPr>
            <a:lvl2pPr>
              <a:defRPr b="0" i="0">
                <a:latin typeface="Calibri" panose="020F0502020204030204" pitchFamily="34" charset="0"/>
              </a:defRPr>
            </a:lvl2pPr>
            <a:lvl3pPr>
              <a:defRPr b="0" i="0">
                <a:latin typeface="Calibri" panose="020F0502020204030204" pitchFamily="34" charset="0"/>
              </a:defRPr>
            </a:lvl3pPr>
            <a:lvl4pPr>
              <a:defRPr b="0" i="0">
                <a:latin typeface="Calibri" panose="020F0502020204030204" pitchFamily="34" charset="0"/>
              </a:defRPr>
            </a:lvl4pPr>
            <a:lvl5pPr>
              <a:defRPr b="0" i="0">
                <a:latin typeface="Calibri" panose="020F0502020204030204" pitchFamily="34" charset="0"/>
              </a:defRPr>
            </a:lvl5pPr>
          </a:lstStyle>
          <a:p>
            <a:pPr lvl="0"/>
            <a:r>
              <a:rPr lang="fi-FI" noProof="0" dirty="0"/>
              <a:t>Muokkaa tekstin perustyylejä napsauttamalla</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p:txBody>
      </p:sp>
      <p:sp>
        <p:nvSpPr>
          <p:cNvPr id="4" name="Content Placeholder 3"/>
          <p:cNvSpPr>
            <a:spLocks noGrp="1"/>
          </p:cNvSpPr>
          <p:nvPr>
            <p:ph sz="half" idx="2"/>
          </p:nvPr>
        </p:nvSpPr>
        <p:spPr>
          <a:xfrm>
            <a:off x="6312647" y="1825625"/>
            <a:ext cx="5283204" cy="4351338"/>
          </a:xfrm>
        </p:spPr>
        <p:txBody>
          <a:bodyPr/>
          <a:lstStyle>
            <a:lvl1pPr>
              <a:defRPr b="0" i="0">
                <a:latin typeface="Calibri" panose="020F0502020204030204" pitchFamily="34" charset="0"/>
              </a:defRPr>
            </a:lvl1pPr>
            <a:lvl2pPr>
              <a:defRPr b="0" i="0">
                <a:latin typeface="Calibri" panose="020F0502020204030204" pitchFamily="34" charset="0"/>
              </a:defRPr>
            </a:lvl2pPr>
            <a:lvl3pPr>
              <a:defRPr b="0" i="0">
                <a:latin typeface="Calibri" panose="020F0502020204030204" pitchFamily="34" charset="0"/>
              </a:defRPr>
            </a:lvl3pPr>
            <a:lvl4pPr>
              <a:defRPr b="0" i="0">
                <a:latin typeface="Calibri" panose="020F0502020204030204" pitchFamily="34" charset="0"/>
              </a:defRPr>
            </a:lvl4pPr>
            <a:lvl5pPr>
              <a:defRPr b="0" i="0">
                <a:latin typeface="Calibri" panose="020F0502020204030204" pitchFamily="34" charset="0"/>
              </a:defRPr>
            </a:lvl5pPr>
          </a:lstStyle>
          <a:p>
            <a:pPr lvl="0"/>
            <a:r>
              <a:rPr lang="fi-FI" noProof="0" dirty="0"/>
              <a:t>Muokkaa tekstin perustyylejä napsauttamalla</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p:txBody>
      </p:sp>
      <p:sp>
        <p:nvSpPr>
          <p:cNvPr id="5" name="Date Placeholder 4"/>
          <p:cNvSpPr>
            <a:spLocks noGrp="1"/>
          </p:cNvSpPr>
          <p:nvPr>
            <p:ph type="dt" sz="half" idx="10"/>
          </p:nvPr>
        </p:nvSpPr>
        <p:spPr>
          <a:xfrm>
            <a:off x="10588815" y="6356350"/>
            <a:ext cx="1014507" cy="246581"/>
          </a:xfrm>
          <a:prstGeom prst="rect">
            <a:avLst/>
          </a:prstGeom>
        </p:spPr>
        <p:txBody>
          <a:bodyPr/>
          <a:lstStyle>
            <a:lvl1pPr>
              <a:defRPr b="0" i="0">
                <a:latin typeface="Calibri" panose="020F0502020204030204" pitchFamily="34" charset="0"/>
              </a:defRPr>
            </a:lvl1pPr>
          </a:lstStyle>
          <a:p>
            <a:fld id="{7B3B9BA4-2108-5D42-A961-57A538B29F73}" type="datetime1">
              <a:rPr lang="fi-FI" smtClean="0"/>
              <a:pPr/>
              <a:t>28.1.2021</a:t>
            </a:fld>
            <a:endParaRPr lang="fi-FI" dirty="0"/>
          </a:p>
        </p:txBody>
      </p:sp>
      <p:sp>
        <p:nvSpPr>
          <p:cNvPr id="6" name="Footer Placeholder 5"/>
          <p:cNvSpPr>
            <a:spLocks noGrp="1"/>
          </p:cNvSpPr>
          <p:nvPr>
            <p:ph type="ftr" sz="quarter" idx="11"/>
          </p:nvPr>
        </p:nvSpPr>
        <p:spPr>
          <a:xfrm>
            <a:off x="6775824" y="6356350"/>
            <a:ext cx="3812992" cy="246581"/>
          </a:xfrm>
          <a:prstGeom prst="rect">
            <a:avLst/>
          </a:prstGeom>
        </p:spPr>
        <p:txBody>
          <a:bodyPr/>
          <a:lstStyle>
            <a:lvl1pPr>
              <a:defRPr b="0" i="0">
                <a:latin typeface="Calibri" panose="020F0502020204030204" pitchFamily="34" charset="0"/>
              </a:defRPr>
            </a:lvl1pPr>
          </a:lstStyle>
          <a:p>
            <a:r>
              <a:rPr lang="fi-FI" dirty="0"/>
              <a:t>Tekijä tai esityksen nimi</a:t>
            </a:r>
          </a:p>
        </p:txBody>
      </p:sp>
      <p:sp>
        <p:nvSpPr>
          <p:cNvPr id="7" name="Slide Number Placeholder 6"/>
          <p:cNvSpPr>
            <a:spLocks noGrp="1"/>
          </p:cNvSpPr>
          <p:nvPr>
            <p:ph type="sldNum" sz="quarter" idx="12"/>
          </p:nvPr>
        </p:nvSpPr>
        <p:spPr/>
        <p:txBody>
          <a:bodyPr/>
          <a:lstStyle>
            <a:lvl1pPr>
              <a:defRPr b="0" i="0">
                <a:latin typeface="Calibri" panose="020F0502020204030204" pitchFamily="34" charset="0"/>
              </a:defRPr>
            </a:lvl1pPr>
          </a:lstStyle>
          <a:p>
            <a:fld id="{D5CDC59A-8C4B-3741-8921-09D2C8EE8BF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b="0" i="0">
                <a:latin typeface="Calibri" panose="020F0502020204030204" pitchFamily="34" charset="0"/>
              </a:defRPr>
            </a:lvl1pPr>
          </a:lstStyle>
          <a:p>
            <a:fld id="{D5CDC59A-8C4B-3741-8921-09D2C8EE8BF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a:alphaModFix amt="50000"/>
            <a:extLst>
              <a:ext uri="{28A0092B-C50C-407E-A947-70E740481C1C}">
                <a14:useLocalDpi xmlns:a14="http://schemas.microsoft.com/office/drawing/2010/main" val="0"/>
              </a:ext>
            </a:extLst>
          </a:blip>
          <a:srcRect t="121"/>
          <a:stretch/>
        </p:blipFill>
        <p:spPr>
          <a:xfrm>
            <a:off x="156883" y="143123"/>
            <a:ext cx="11899392" cy="5823760"/>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6" name="Picture 15"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8" name="Straight Connector 7"/>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7806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woosh_1.png"/>
          <p:cNvPicPr>
            <a:picLocks noChangeAspect="1"/>
          </p:cNvPicPr>
          <p:nvPr/>
        </p:nvPicPr>
        <p:blipFill rotWithShape="1">
          <a:blip r:embed="rId2">
            <a:alphaModFix amt="50000"/>
            <a:extLst>
              <a:ext uri="{28A0092B-C50C-407E-A947-70E740481C1C}">
                <a14:useLocalDpi xmlns:a14="http://schemas.microsoft.com/office/drawing/2010/main" val="0"/>
              </a:ext>
            </a:extLst>
          </a:blip>
          <a:srcRect t="121"/>
          <a:stretch/>
        </p:blipFill>
        <p:spPr>
          <a:xfrm>
            <a:off x="156883" y="143123"/>
            <a:ext cx="11899392" cy="5823760"/>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5" name="Picture 14"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8" name="Straight Connector 7"/>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5234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alphaModFix amt="50000"/>
            <a:extLst>
              <a:ext uri="{28A0092B-C50C-407E-A947-70E740481C1C}">
                <a14:useLocalDpi xmlns:a14="http://schemas.microsoft.com/office/drawing/2010/main" val="0"/>
              </a:ext>
            </a:extLst>
          </a:blip>
          <a:srcRect t="121"/>
          <a:stretch/>
        </p:blipFill>
        <p:spPr>
          <a:xfrm>
            <a:off x="156883" y="143123"/>
            <a:ext cx="11899392" cy="5823760"/>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3" name="Picture 12"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8" name="Straight Connector 7"/>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7378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alphaModFix amt="50000"/>
            <a:extLst>
              <a:ext uri="{28A0092B-C50C-407E-A947-70E740481C1C}">
                <a14:useLocalDpi xmlns:a14="http://schemas.microsoft.com/office/drawing/2010/main" val="0"/>
              </a:ext>
            </a:extLst>
          </a:blip>
          <a:srcRect t="120" b="2"/>
          <a:stretch/>
        </p:blipFill>
        <p:spPr>
          <a:xfrm>
            <a:off x="156883" y="143123"/>
            <a:ext cx="11899392" cy="5823760"/>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cxnSp>
        <p:nvCxnSpPr>
          <p:cNvPr id="25" name="Straight Connector 24"/>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0" name="Picture 9"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spTree>
    <p:extLst>
      <p:ext uri="{BB962C8B-B14F-4D97-AF65-F5344CB8AC3E}">
        <p14:creationId xmlns:p14="http://schemas.microsoft.com/office/powerpoint/2010/main" val="3001148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3" name="Rectangle 22"/>
          <p:cNvSpPr/>
          <p:nvPr/>
        </p:nvSpPr>
        <p:spPr>
          <a:xfrm>
            <a:off x="156883" y="141298"/>
            <a:ext cx="11887200" cy="581923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02" y="142240"/>
            <a:ext cx="11890248" cy="5818632"/>
          </a:xfrm>
          <a:prstGeom prst="rect">
            <a:avLst/>
          </a:prstGeom>
        </p:spPr>
      </p:pic>
      <p:sp>
        <p:nvSpPr>
          <p:cNvPr id="2" name="Title 1"/>
          <p:cNvSpPr>
            <a:spLocks noGrp="1"/>
          </p:cNvSpPr>
          <p:nvPr>
            <p:ph type="ctrTitle"/>
          </p:nvPr>
        </p:nvSpPr>
        <p:spPr>
          <a:xfrm>
            <a:off x="1524000" y="1486647"/>
            <a:ext cx="9144000" cy="1829081"/>
          </a:xfrm>
        </p:spPr>
        <p:txBody>
          <a:bodyPr anchor="b">
            <a:normAutofit/>
          </a:bodyPr>
          <a:lstStyle>
            <a:lvl1pPr algn="ctr">
              <a:defRPr sz="5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1524000" y="3848572"/>
            <a:ext cx="9144000" cy="745840"/>
          </a:xfrm>
        </p:spPr>
        <p:txBody>
          <a:bodyPr>
            <a:normAutofit/>
          </a:bodyPr>
          <a:lstStyle>
            <a:lvl1pPr marL="0" indent="0" algn="ctr">
              <a:buNone/>
              <a:defRPr sz="2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16" name="Picture 15" descr="E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 y="6121400"/>
            <a:ext cx="2506997" cy="560073"/>
          </a:xfrm>
          <a:prstGeom prst="rect">
            <a:avLst/>
          </a:prstGeom>
        </p:spPr>
      </p:pic>
      <p:cxnSp>
        <p:nvCxnSpPr>
          <p:cNvPr id="19" name="Straight Connector 18"/>
          <p:cNvCxnSpPr/>
          <p:nvPr/>
        </p:nvCxnSpPr>
        <p:spPr>
          <a:xfrm>
            <a:off x="3916411" y="3535953"/>
            <a:ext cx="432000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09516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4081" y="365125"/>
            <a:ext cx="9478683" cy="1325563"/>
          </a:xfrm>
          <a:prstGeom prst="rect">
            <a:avLst/>
          </a:prstGeom>
        </p:spPr>
        <p:txBody>
          <a:bodyPr vert="horz" lIns="91440" tIns="45720" rIns="91440" bIns="45720" rtlCol="0" anchor="ctr">
            <a:normAutofit/>
          </a:bodyPr>
          <a:lstStyle/>
          <a:p>
            <a:r>
              <a:rPr lang="fi-FI" noProof="0" dirty="0"/>
              <a:t>Muokkaa </a:t>
            </a:r>
            <a:r>
              <a:rPr lang="fi-FI" noProof="0" dirty="0" err="1"/>
              <a:t>ots</a:t>
            </a:r>
            <a:r>
              <a:rPr lang="fi-FI" noProof="0" dirty="0"/>
              <a:t>.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614081" y="1825625"/>
            <a:ext cx="9478683" cy="4351338"/>
          </a:xfrm>
          <a:prstGeom prst="rect">
            <a:avLst/>
          </a:prstGeom>
        </p:spPr>
        <p:txBody>
          <a:bodyPr vert="horz" lIns="91440" tIns="45720" rIns="91440" bIns="45720" rtlCol="0">
            <a:noAutofit/>
          </a:bodyPr>
          <a:lstStyle/>
          <a:p>
            <a:pPr lvl="0"/>
            <a:r>
              <a:rPr lang="fi-FI" noProof="0" dirty="0"/>
              <a:t>Muokkaa tekstin perustyylejä</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p:txBody>
      </p:sp>
      <p:sp>
        <p:nvSpPr>
          <p:cNvPr id="6" name="Slide Number Placeholder 5"/>
          <p:cNvSpPr>
            <a:spLocks noGrp="1"/>
          </p:cNvSpPr>
          <p:nvPr>
            <p:ph type="sldNum" sz="quarter" idx="4"/>
          </p:nvPr>
        </p:nvSpPr>
        <p:spPr>
          <a:xfrm>
            <a:off x="5819589" y="6356350"/>
            <a:ext cx="545354" cy="246581"/>
          </a:xfrm>
          <a:prstGeom prst="rect">
            <a:avLst/>
          </a:prstGeom>
        </p:spPr>
        <p:txBody>
          <a:bodyPr vert="horz" lIns="91440" tIns="45720" rIns="91440" bIns="45720" rtlCol="0" anchor="ctr"/>
          <a:lstStyle>
            <a:lvl1pPr algn="ctr">
              <a:defRPr sz="1000" b="0" i="0">
                <a:solidFill>
                  <a:srgbClr val="595959"/>
                </a:solidFill>
                <a:latin typeface="Calibri" panose="020F0502020204030204" pitchFamily="34" charset="0"/>
              </a:defRPr>
            </a:lvl1pPr>
          </a:lstStyle>
          <a:p>
            <a:fld id="{D5CDC59A-8C4B-3741-8921-09D2C8EE8BFB}" type="slidenum">
              <a:rPr lang="en-US" smtClean="0"/>
              <a:pPr/>
              <a:t>‹#›</a:t>
            </a:fld>
            <a:endParaRPr lang="en-US" dirty="0"/>
          </a:p>
        </p:txBody>
      </p:sp>
      <p:pic>
        <p:nvPicPr>
          <p:cNvPr id="15" name="Picture 14" descr="ET_vesileim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202" y="6405771"/>
            <a:ext cx="1490134" cy="182073"/>
          </a:xfrm>
          <a:prstGeom prst="rect">
            <a:avLst/>
          </a:prstGeom>
        </p:spPr>
      </p:pic>
      <p:pic>
        <p:nvPicPr>
          <p:cNvPr id="8" name="Picture 7" descr="ET_vesileim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1202" y="6405771"/>
            <a:ext cx="1490134" cy="182073"/>
          </a:xfrm>
          <a:prstGeom prst="rect">
            <a:avLst/>
          </a:prstGeom>
        </p:spPr>
      </p:pic>
    </p:spTree>
    <p:extLst>
      <p:ext uri="{BB962C8B-B14F-4D97-AF65-F5344CB8AC3E}">
        <p14:creationId xmlns:p14="http://schemas.microsoft.com/office/powerpoint/2010/main" val="1724093003"/>
      </p:ext>
    </p:extLst>
  </p:cSld>
  <p:clrMap bg1="lt1" tx1="dk1" bg2="lt2" tx2="dk2" accent1="accent1" accent2="accent2" accent3="accent3" accent4="accent4" accent5="accent5" accent6="accent6" hlink="hlink" folHlink="folHlink"/>
  <p:sldLayoutIdLst>
    <p:sldLayoutId id="2147483684" r:id="rId1"/>
    <p:sldLayoutId id="2147483682" r:id="rId2"/>
    <p:sldLayoutId id="2147483683" r:id="rId3"/>
    <p:sldLayoutId id="2147483685" r:id="rId4"/>
  </p:sldLayoutIdLst>
  <p:hf hdr="0"/>
  <p:txStyles>
    <p:titleStyle>
      <a:lvl1pPr algn="l" defTabSz="914400" rtl="0" eaLnBrk="1" latinLnBrk="0" hangingPunct="1">
        <a:lnSpc>
          <a:spcPct val="90000"/>
        </a:lnSpc>
        <a:spcBef>
          <a:spcPct val="0"/>
        </a:spcBef>
        <a:buNone/>
        <a:defRPr sz="3200" b="0" i="0" kern="1200" baseline="0">
          <a:solidFill>
            <a:schemeClr val="accent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3">
            <a:lumMod val="75000"/>
          </a:schemeClr>
        </a:buClr>
        <a:buFont typeface="Arial"/>
        <a:buChar char="•"/>
        <a:defRPr sz="1800" b="0" i="0" kern="1200">
          <a:solidFill>
            <a:schemeClr val="tx1">
              <a:lumMod val="65000"/>
              <a:lumOff val="35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b="0" i="0" kern="1200">
          <a:solidFill>
            <a:schemeClr val="tx1">
              <a:lumMod val="65000"/>
              <a:lumOff val="35000"/>
            </a:schemeClr>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1600" b="0" i="0" kern="1200">
          <a:solidFill>
            <a:schemeClr val="tx1">
              <a:lumMod val="65000"/>
              <a:lumOff val="35000"/>
            </a:schemeClr>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400" b="0" i="0" kern="1200">
          <a:solidFill>
            <a:schemeClr val="tx1">
              <a:lumMod val="65000"/>
              <a:lumOff val="35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400" b="0" i="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4081" y="365125"/>
            <a:ext cx="9478683" cy="1325563"/>
          </a:xfrm>
          <a:prstGeom prst="rect">
            <a:avLst/>
          </a:prstGeom>
        </p:spPr>
        <p:txBody>
          <a:bodyPr vert="horz" lIns="91440" tIns="45720" rIns="91440" bIns="45720" rtlCol="0" anchor="ctr">
            <a:normAutofit/>
          </a:bodyPr>
          <a:lstStyle/>
          <a:p>
            <a:r>
              <a:rPr lang="fi-FI"/>
              <a:t>Muokkaa ots. perustyyl. napsautt.</a:t>
            </a:r>
            <a:endParaRPr lang="en-US"/>
          </a:p>
        </p:txBody>
      </p:sp>
      <p:sp>
        <p:nvSpPr>
          <p:cNvPr id="3" name="Text Placeholder 2"/>
          <p:cNvSpPr>
            <a:spLocks noGrp="1"/>
          </p:cNvSpPr>
          <p:nvPr>
            <p:ph type="body" idx="1"/>
          </p:nvPr>
        </p:nvSpPr>
        <p:spPr>
          <a:xfrm>
            <a:off x="614081" y="1825625"/>
            <a:ext cx="9478683" cy="4351338"/>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10588815" y="6356350"/>
            <a:ext cx="1014507" cy="246581"/>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A8604703-971B-B949-B918-085A9AB89765}" type="datetime1">
              <a:rPr lang="fi-FI" smtClean="0"/>
              <a:t>28.1.2021</a:t>
            </a:fld>
            <a:endParaRPr lang="en-US"/>
          </a:p>
        </p:txBody>
      </p:sp>
      <p:sp>
        <p:nvSpPr>
          <p:cNvPr id="5" name="Footer Placeholder 4"/>
          <p:cNvSpPr>
            <a:spLocks noGrp="1"/>
          </p:cNvSpPr>
          <p:nvPr>
            <p:ph type="ftr" sz="quarter" idx="3"/>
          </p:nvPr>
        </p:nvSpPr>
        <p:spPr>
          <a:xfrm>
            <a:off x="6775824" y="6356350"/>
            <a:ext cx="3812992" cy="246581"/>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r>
              <a:rPr lang="en-US"/>
              <a:t>Tekijä tai esityksen nimi</a:t>
            </a:r>
          </a:p>
        </p:txBody>
      </p:sp>
      <p:sp>
        <p:nvSpPr>
          <p:cNvPr id="6" name="Slide Number Placeholder 5"/>
          <p:cNvSpPr>
            <a:spLocks noGrp="1"/>
          </p:cNvSpPr>
          <p:nvPr>
            <p:ph type="sldNum" sz="quarter" idx="4"/>
          </p:nvPr>
        </p:nvSpPr>
        <p:spPr>
          <a:xfrm>
            <a:off x="5819589" y="6356350"/>
            <a:ext cx="545354" cy="246581"/>
          </a:xfrm>
          <a:prstGeom prst="rect">
            <a:avLst/>
          </a:prstGeom>
        </p:spPr>
        <p:txBody>
          <a:bodyPr vert="horz" lIns="91440" tIns="45720" rIns="91440" bIns="45720" rtlCol="0" anchor="ctr"/>
          <a:lstStyle>
            <a:lvl1pPr algn="ctr">
              <a:defRPr sz="1000" b="1">
                <a:solidFill>
                  <a:srgbClr val="595959"/>
                </a:solidFill>
              </a:defRPr>
            </a:lvl1pPr>
          </a:lstStyle>
          <a:p>
            <a:fld id="{D5CDC59A-8C4B-3741-8921-09D2C8EE8BFB}" type="slidenum">
              <a:rPr lang="en-US" smtClean="0"/>
              <a:pPr/>
              <a:t>‹#›</a:t>
            </a:fld>
            <a:endParaRPr lang="en-US"/>
          </a:p>
        </p:txBody>
      </p:sp>
      <p:pic>
        <p:nvPicPr>
          <p:cNvPr id="15" name="Picture 14" descr="ET_vesileima.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1202" y="6405771"/>
            <a:ext cx="1490134" cy="182073"/>
          </a:xfrm>
          <a:prstGeom prst="rect">
            <a:avLst/>
          </a:prstGeom>
        </p:spPr>
      </p:pic>
    </p:spTree>
    <p:extLst>
      <p:ext uri="{BB962C8B-B14F-4D97-AF65-F5344CB8AC3E}">
        <p14:creationId xmlns:p14="http://schemas.microsoft.com/office/powerpoint/2010/main" val="20025449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hf hdr="0"/>
  <p:txStyles>
    <p:title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mailto:suvi.kyll&#246;nen@sahkolaitos.fi" TargetMode="External"/><Relationship Id="rId2" Type="http://schemas.openxmlformats.org/officeDocument/2006/relationships/image" Target="../media/image28.gif"/><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hyperlink" Target="https://www.sahkolaitos.fi/alykkaita-energiapalveluita/alykas-kaukolampo--palvelu/"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suvi.kyll&#246;nen@sahkolaitos.fi" TargetMode="External"/><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hyperlink" Target="https://www.sahkolaitos.fi/alykkaita-energiapalveluita/lahisahko-lataus-lataus--ja-lammityspisteet-palvelun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christian.geiger@sahkolaitos.fi" TargetMode="External"/><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hyperlink" Target="mailto:suvi.kyllonen@sahkolaitos.fi" TargetMode="External"/><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lto:suvi.kyll&#246;nen@sahkolaitos.fi" TargetMode="Externa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hyperlink" Target="https://www.sahkolaitos.fi/valoa-ja-virtaa/voimaa-auringosta/aurinkopaneelit-omakotitaloille/" TargetMode="External"/><Relationship Id="rId2" Type="http://schemas.openxmlformats.org/officeDocument/2006/relationships/hyperlink" Target="mailto:christian.geiger@sahkolaitos.fi" TargetMode="Externa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s://www.sahkolaitos.fi/valoa-ja-virtaa/voimaa-auringosta/aurinkopaneelit-yrityksille-ja-taloyhtioille/" TargetMode="External"/><Relationship Id="rId2" Type="http://schemas.openxmlformats.org/officeDocument/2006/relationships/hyperlink" Target="mailto:suvi.kyll&#246;nen@sahkolaitos.fi" TargetMode="Externa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hyperlink" Target="mailto:teemu.heinonen@sahkolaitos.fi" TargetMode="External"/><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hyperlink" Target="mailto:pirjo.pasanen@alva.fi" TargetMode="External"/><Relationship Id="rId2" Type="http://schemas.openxmlformats.org/officeDocument/2006/relationships/hyperlink" Target="mailto:janne.pirttimaki@alva.fi" TargetMode="Externa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sv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hyperlink" Target="https://www.alva.fi/blog/2020/06/12/seminaarinmaen-kysyntajousto-saastoa-lampolaskuun-joustoa-kulutukseen/" TargetMode="External"/><Relationship Id="rId2" Type="http://schemas.openxmlformats.org/officeDocument/2006/relationships/hyperlink" Target="mailto:riku.martikainen@alva.fi" TargetMode="External"/><Relationship Id="rId1" Type="http://schemas.openxmlformats.org/officeDocument/2006/relationships/slideLayout" Target="../slideLayouts/slideLayout4.xml"/><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alva.fi/taloyhtioille/mainio-taloyhtio-palvelut/mainio-parkkipaikka/" TargetMode="External"/><Relationship Id="rId2" Type="http://schemas.openxmlformats.org/officeDocument/2006/relationships/hyperlink" Target="mailto:suvi.harsunen@alva.fi" TargetMode="External"/><Relationship Id="rId1" Type="http://schemas.openxmlformats.org/officeDocument/2006/relationships/slideLayout" Target="../slideLayouts/slideLayout4.xml"/><Relationship Id="rId6" Type="http://schemas.openxmlformats.org/officeDocument/2006/relationships/image" Target="../media/image41.jpg"/><Relationship Id="rId5" Type="http://schemas.openxmlformats.org/officeDocument/2006/relationships/image" Target="../media/image40.sv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alva.fi/taloyhtioille/mainio-taloyhtio-palvelut/mainio-parkkipaikka/kartoitus/" TargetMode="External"/><Relationship Id="rId1" Type="http://schemas.openxmlformats.org/officeDocument/2006/relationships/slideLayout" Target="../slideLayouts/slideLayout4.xml"/><Relationship Id="rId5" Type="http://schemas.openxmlformats.org/officeDocument/2006/relationships/image" Target="../media/image42.jpg"/><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mailto:tommi.goos@loiste.fi" TargetMode="External"/><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hyperlink" Target="https://www.fortum.fi/spring" TargetMode="External"/><Relationship Id="rId2" Type="http://schemas.openxmlformats.org/officeDocument/2006/relationships/hyperlink" Target="mailto:jani.leirimaa@fortum.com" TargetMode="Externa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mailto:jarmo.virtanen@lahtienergia.fi" TargetMode="Externa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4.xml"/><Relationship Id="rId4" Type="http://schemas.openxmlformats.org/officeDocument/2006/relationships/hyperlink" Target="mailto:tiia.niemi@porienergia.fi"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www.kuopionenergia.fi/yritykset-ja-taloyhtiot/lampo-yritykset/tuotteet-ja-palvelut-yritykset-lampo/" TargetMode="External"/><Relationship Id="rId2" Type="http://schemas.openxmlformats.org/officeDocument/2006/relationships/hyperlink" Target="mailto:teemu.tirkkonen@kuopionenergia.fi" TargetMode="Externa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hyperlink" Target="mailto:teemu.tirkkonen@kuopionenergia.fi" TargetMode="External"/><Relationship Id="rId2" Type="http://schemas.openxmlformats.org/officeDocument/2006/relationships/image" Target="../media/image19.jp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hyperlink" Target="https://www.kuopionenergia.fi/yritykset-ja-taloyhtiot/lampo-yritykset/tuotteet-ja-palvelut-yritykset-lampo/"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mailto:juha.viherjalaakso@raumanenergia.fi" TargetMode="External"/><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hyperlink" Target="https://lannenomavoima.fi/aurinkovoima-aurinkosahkojarjestelma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juha.viherjalaakso@raumanenergia.fi" TargetMode="External"/><Relationship Id="rId2" Type="http://schemas.openxmlformats.org/officeDocument/2006/relationships/image" Target="../media/image24.jpe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hyperlink" Target="https://lannenomavoima.fi/kulutusjousto/kulutusjousto" TargetMode="External"/><Relationship Id="rId2" Type="http://schemas.openxmlformats.org/officeDocument/2006/relationships/hyperlink" Target="mailto:marko.kuittinen@lannenomavoima.fi" TargetMode="Externa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87664-F20A-4BAC-ACED-56E9E792CD41}"/>
              </a:ext>
            </a:extLst>
          </p:cNvPr>
          <p:cNvSpPr>
            <a:spLocks noGrp="1"/>
          </p:cNvSpPr>
          <p:nvPr>
            <p:ph type="ctrTitle" idx="4294967295"/>
          </p:nvPr>
        </p:nvSpPr>
        <p:spPr>
          <a:xfrm>
            <a:off x="2422721" y="1946076"/>
            <a:ext cx="7346556" cy="1830388"/>
          </a:xfrm>
        </p:spPr>
        <p:txBody>
          <a:bodyPr anchor="b" anchorCtr="0">
            <a:normAutofit fontScale="90000"/>
          </a:bodyPr>
          <a:lstStyle/>
          <a:p>
            <a:pPr algn="ctr"/>
            <a:r>
              <a:rPr lang="fi-FI" sz="7200" b="1" dirty="0">
                <a:solidFill>
                  <a:schemeClr val="bg1"/>
                </a:solidFill>
              </a:rPr>
              <a:t>Suomalaisia energia-alan palveluita</a:t>
            </a:r>
          </a:p>
        </p:txBody>
      </p:sp>
      <p:sp>
        <p:nvSpPr>
          <p:cNvPr id="5" name="Pyöristetty suorakulmio 4">
            <a:extLst>
              <a:ext uri="{FF2B5EF4-FFF2-40B4-BE49-F238E27FC236}">
                <a16:creationId xmlns:a16="http://schemas.microsoft.com/office/drawing/2014/main" id="{59A370D6-053F-454D-AC53-22F3AD067F40}"/>
              </a:ext>
            </a:extLst>
          </p:cNvPr>
          <p:cNvSpPr/>
          <p:nvPr/>
        </p:nvSpPr>
        <p:spPr>
          <a:xfrm>
            <a:off x="4620945" y="5533121"/>
            <a:ext cx="2950108" cy="907726"/>
          </a:xfrm>
          <a:prstGeom prst="roundRect">
            <a:avLst>
              <a:gd name="adj" fmla="val 50000"/>
            </a:avLst>
          </a:prstGeom>
          <a:solidFill>
            <a:schemeClr val="accent1"/>
          </a:solidFill>
          <a:ln w="12700">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30DF2858-CD03-EF46-A14E-CC084D6F96C7}"/>
              </a:ext>
            </a:extLst>
          </p:cNvPr>
          <p:cNvPicPr>
            <a:picLocks noChangeAspect="1"/>
          </p:cNvPicPr>
          <p:nvPr/>
        </p:nvPicPr>
        <p:blipFill>
          <a:blip r:embed="rId3"/>
          <a:stretch>
            <a:fillRect/>
          </a:stretch>
        </p:blipFill>
        <p:spPr>
          <a:xfrm>
            <a:off x="4879690" y="5722564"/>
            <a:ext cx="2432618" cy="542188"/>
          </a:xfrm>
          <a:prstGeom prst="rect">
            <a:avLst/>
          </a:prstGeom>
        </p:spPr>
      </p:pic>
    </p:spTree>
    <p:extLst>
      <p:ext uri="{BB962C8B-B14F-4D97-AF65-F5344CB8AC3E}">
        <p14:creationId xmlns:p14="http://schemas.microsoft.com/office/powerpoint/2010/main" val="3426722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Tampereen Sähkölaitos - Älykäs kaukolämpö -palvelu">
            <a:extLst>
              <a:ext uri="{FF2B5EF4-FFF2-40B4-BE49-F238E27FC236}">
                <a16:creationId xmlns:a16="http://schemas.microsoft.com/office/drawing/2014/main" id="{CD4EE433-4A46-7340-AC17-F8EE58B1A3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655"/>
          <a:stretch/>
        </p:blipFill>
        <p:spPr bwMode="auto">
          <a:xfrm>
            <a:off x="708407" y="2034622"/>
            <a:ext cx="3778138" cy="3553589"/>
          </a:xfrm>
          <a:prstGeom prst="rect">
            <a:avLst/>
          </a:prstGeom>
          <a:noFill/>
          <a:extLst>
            <a:ext uri="{909E8E84-426E-40DD-AFC4-6F175D3DCCD1}">
              <a14:hiddenFill xmlns:a14="http://schemas.microsoft.com/office/drawing/2010/main">
                <a:solidFill>
                  <a:srgbClr val="FFFFFF"/>
                </a:solidFill>
              </a14:hiddenFill>
            </a:ext>
          </a:extLst>
        </p:spPr>
      </p:pic>
      <p:sp>
        <p:nvSpPr>
          <p:cNvPr id="16" name="Suorakulmio 15">
            <a:extLst>
              <a:ext uri="{FF2B5EF4-FFF2-40B4-BE49-F238E27FC236}">
                <a16:creationId xmlns:a16="http://schemas.microsoft.com/office/drawing/2014/main" id="{B3F565DE-D576-064B-995F-2F672022EC12}"/>
              </a:ext>
            </a:extLst>
          </p:cNvPr>
          <p:cNvSpPr/>
          <p:nvPr/>
        </p:nvSpPr>
        <p:spPr>
          <a:xfrm>
            <a:off x="8297732" y="0"/>
            <a:ext cx="3894267"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10</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7" y="765175"/>
            <a:ext cx="3198942"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latin typeface="+mj-lt"/>
                <a:cs typeface="Calibri"/>
              </a:rPr>
              <a:t>Älykäs kaukolämpö</a:t>
            </a:r>
            <a:endParaRPr lang="fi-FI" sz="3600" dirty="0">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2717475" cy="369332"/>
          </a:xfrm>
          <a:prstGeom prst="rect">
            <a:avLst/>
          </a:prstGeom>
          <a:solidFill>
            <a:schemeClr val="tx1"/>
          </a:solidFill>
        </p:spPr>
        <p:txBody>
          <a:bodyPr wrap="none">
            <a:spAutoFit/>
          </a:bodyPr>
          <a:lstStyle/>
          <a:p>
            <a:r>
              <a:rPr lang="fi-FI" b="1" dirty="0">
                <a:solidFill>
                  <a:schemeClr val="bg1"/>
                </a:solidFill>
                <a:latin typeface="+mj-lt"/>
                <a:cs typeface="Calibri"/>
              </a:rPr>
              <a:t>Tampereen Sähkölaitos Oy</a:t>
            </a:r>
            <a:endParaRPr lang="fi-FI" b="1" dirty="0">
              <a:solidFill>
                <a:schemeClr val="bg1"/>
              </a:solidFill>
              <a:latin typeface="+mj-lt"/>
            </a:endParaRPr>
          </a:p>
        </p:txBody>
      </p:sp>
      <p:sp>
        <p:nvSpPr>
          <p:cNvPr id="13" name="Suorakulmio 12">
            <a:extLst>
              <a:ext uri="{FF2B5EF4-FFF2-40B4-BE49-F238E27FC236}">
                <a16:creationId xmlns:a16="http://schemas.microsoft.com/office/drawing/2014/main" id="{E37AA4F3-53A6-7944-A663-0704B318B25B}"/>
              </a:ext>
            </a:extLst>
          </p:cNvPr>
          <p:cNvSpPr/>
          <p:nvPr/>
        </p:nvSpPr>
        <p:spPr>
          <a:xfrm>
            <a:off x="695326" y="1908122"/>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8649754" y="4140359"/>
            <a:ext cx="3312883" cy="2215991"/>
          </a:xfrm>
          <a:prstGeom prst="rect">
            <a:avLst/>
          </a:prstGeom>
        </p:spPr>
        <p:txBody>
          <a:bodyPr wrap="square" lIns="0" tIns="0" rIns="0" bIns="0">
            <a:spAutoFit/>
          </a:bodyPr>
          <a:lstStyle/>
          <a:p>
            <a:r>
              <a:rPr lang="fi-FI" sz="1600" b="1" dirty="0">
                <a:latin typeface="+mj-lt"/>
              </a:rPr>
              <a:t>Vastuuvetäjä</a:t>
            </a:r>
          </a:p>
          <a:p>
            <a:r>
              <a:rPr lang="fi-FI" sz="1600" dirty="0">
                <a:latin typeface="+mj-lt"/>
              </a:rPr>
              <a:t>Suvi Kyllönen</a:t>
            </a:r>
          </a:p>
          <a:p>
            <a:r>
              <a:rPr lang="fi-FI" sz="1600" dirty="0">
                <a:latin typeface="+mj-lt"/>
                <a:hlinkClick r:id="rId3"/>
              </a:rPr>
              <a:t>suvi.kyllönen@sahkolaitos.fi</a:t>
            </a:r>
            <a:endParaRPr lang="fi-FI" sz="1600" dirty="0">
              <a:latin typeface="+mj-lt"/>
            </a:endParaRPr>
          </a:p>
          <a:p>
            <a:endParaRPr lang="fi-FI" sz="1600" dirty="0">
              <a:latin typeface="+mj-lt"/>
            </a:endParaRPr>
          </a:p>
          <a:p>
            <a:r>
              <a:rPr lang="fi-FI" sz="1600" b="1" dirty="0">
                <a:latin typeface="+mj-lt"/>
              </a:rPr>
              <a:t>Linkki palveluun</a:t>
            </a:r>
          </a:p>
          <a:p>
            <a:r>
              <a:rPr lang="fi-FI" sz="1600" dirty="0">
                <a:latin typeface="+mj-lt"/>
                <a:hlinkClick r:id="rId4"/>
              </a:rPr>
              <a:t>https://www.sahkolaitos.fi/alykkaita-energiapalveluita/alykas-kaukolampo--palvelu/</a:t>
            </a:r>
            <a:endParaRPr lang="fi-FI" sz="1600" dirty="0">
              <a:latin typeface="+mj-lt"/>
            </a:endParaRPr>
          </a:p>
          <a:p>
            <a:endParaRPr lang="fi-FI" sz="1600" dirty="0">
              <a:latin typeface="+mj-lt"/>
            </a:endParaRPr>
          </a:p>
        </p:txBody>
      </p:sp>
      <p:sp>
        <p:nvSpPr>
          <p:cNvPr id="6" name="Tekstiruutu 5">
            <a:extLst>
              <a:ext uri="{FF2B5EF4-FFF2-40B4-BE49-F238E27FC236}">
                <a16:creationId xmlns:a16="http://schemas.microsoft.com/office/drawing/2014/main" id="{1ABF7493-3192-6D40-8BC0-5C986AC82B10}"/>
              </a:ext>
            </a:extLst>
          </p:cNvPr>
          <p:cNvSpPr txBox="1"/>
          <p:nvPr/>
        </p:nvSpPr>
        <p:spPr>
          <a:xfrm>
            <a:off x="8649754" y="836613"/>
            <a:ext cx="2590033" cy="1231106"/>
          </a:xfrm>
          <a:prstGeom prst="rect">
            <a:avLst/>
          </a:prstGeom>
          <a:noFill/>
        </p:spPr>
        <p:txBody>
          <a:bodyPr wrap="square" lIns="0" tIns="0" rIns="0" bIns="0" rtlCol="0">
            <a:spAutoFit/>
          </a:bodyPr>
          <a:lstStyle/>
          <a:p>
            <a:r>
              <a:rPr lang="fi-FI" sz="1600" b="1" dirty="0">
                <a:latin typeface="+mj-lt"/>
              </a:rPr>
              <a:t>Onnistuminen:</a:t>
            </a:r>
          </a:p>
          <a:p>
            <a:r>
              <a:rPr lang="fi-FI" sz="1600" dirty="0">
                <a:solidFill>
                  <a:schemeClr val="tx1">
                    <a:lumMod val="65000"/>
                    <a:lumOff val="35000"/>
                  </a:schemeClr>
                </a:solidFill>
                <a:latin typeface="+mj-lt"/>
              </a:rPr>
              <a:t>Tuottanut hyviä säästöjä energiankulutuksessa ja parempaa asumismukavuutta asiakkaille.</a:t>
            </a:r>
          </a:p>
        </p:txBody>
      </p:sp>
      <p:pic>
        <p:nvPicPr>
          <p:cNvPr id="6146" name="Picture 2" descr="Tampereen Sähkölaitos - Edullista sähköä koko Suomeen">
            <a:extLst>
              <a:ext uri="{FF2B5EF4-FFF2-40B4-BE49-F238E27FC236}">
                <a16:creationId xmlns:a16="http://schemas.microsoft.com/office/drawing/2014/main" id="{1D42D0ED-46E6-DD4E-A791-A48C4F67D7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6" y="5437711"/>
            <a:ext cx="2717475" cy="771013"/>
          </a:xfrm>
          <a:prstGeom prst="rect">
            <a:avLst/>
          </a:prstGeom>
          <a:noFill/>
          <a:extLst>
            <a:ext uri="{909E8E84-426E-40DD-AFC4-6F175D3DCCD1}">
              <a14:hiddenFill xmlns:a14="http://schemas.microsoft.com/office/drawing/2010/main">
                <a:solidFill>
                  <a:srgbClr val="FFFFFF"/>
                </a:solidFill>
              </a14:hiddenFill>
            </a:ext>
          </a:extLst>
        </p:spPr>
      </p:pic>
      <p:sp>
        <p:nvSpPr>
          <p:cNvPr id="12" name="Suorakulmio 11">
            <a:extLst>
              <a:ext uri="{FF2B5EF4-FFF2-40B4-BE49-F238E27FC236}">
                <a16:creationId xmlns:a16="http://schemas.microsoft.com/office/drawing/2014/main" id="{1F15A781-B2E9-5943-93CF-9A162C9B3746}"/>
              </a:ext>
            </a:extLst>
          </p:cNvPr>
          <p:cNvSpPr/>
          <p:nvPr/>
        </p:nvSpPr>
        <p:spPr>
          <a:xfrm>
            <a:off x="4809878" y="800771"/>
            <a:ext cx="3218911" cy="5261448"/>
          </a:xfrm>
          <a:prstGeom prst="rect">
            <a:avLst/>
          </a:prstGeom>
        </p:spPr>
        <p:txBody>
          <a:bodyPr wrap="square" lIns="0" tIns="0" rIns="0" bIns="0" numCol="1" spcCol="360000">
            <a:noAutofit/>
          </a:bodyPr>
          <a:lstStyle/>
          <a:p>
            <a:pPr>
              <a:spcAft>
                <a:spcPts val="600"/>
              </a:spcAft>
            </a:pPr>
            <a:r>
              <a:rPr lang="fi-FI" sz="1600" dirty="0">
                <a:latin typeface="+mj-lt"/>
                <a:cs typeface="Calibri"/>
              </a:rPr>
              <a:t>Älykäs kaukolämpö on Sähkölaitoksen digitaalinen palvelu taloyhtiöille ympäri Suomen. Se tasaa kaukolämmön huipputehoja, optimoi kiinteistön lämmöntarvetta ja pienentää siten lämmityskuluja. Hinnoittelurakenne on selkeä ja perustuu kuukausimaksuihin. </a:t>
            </a:r>
          </a:p>
          <a:p>
            <a:pPr>
              <a:spcAft>
                <a:spcPts val="600"/>
              </a:spcAft>
            </a:pPr>
            <a:r>
              <a:rPr lang="fi-FI" sz="1600" dirty="0">
                <a:latin typeface="+mj-lt"/>
                <a:cs typeface="Calibri"/>
              </a:rPr>
              <a:t>Palvelu tuottaa reaaliaikaista tietoa kiinteistön sisäilmaolosuhteista ja auttaa pitämään ne tasaisina lämmityskaudella. Siten asumismukavuudesta ei tarvitse tinkiä. Älykäs kaukolämpöpalvelu merkitsee asiakkaalle ympäristöystävällistä asumista.</a:t>
            </a:r>
          </a:p>
          <a:p>
            <a:pPr>
              <a:spcAft>
                <a:spcPts val="600"/>
              </a:spcAft>
            </a:pPr>
            <a:endParaRPr lang="fi-FI" sz="1600" dirty="0">
              <a:latin typeface="+mj-lt"/>
              <a:cs typeface="Calibri"/>
            </a:endParaRPr>
          </a:p>
          <a:p>
            <a:pPr marL="285750" indent="-285750">
              <a:spcAft>
                <a:spcPts val="600"/>
              </a:spcAft>
              <a:buFont typeface="Wingdings" pitchFamily="2" charset="2"/>
              <a:buChar char="ü"/>
            </a:pPr>
            <a:r>
              <a:rPr lang="fi-FI" sz="1600" dirty="0">
                <a:solidFill>
                  <a:schemeClr val="tx1">
                    <a:lumMod val="65000"/>
                    <a:lumOff val="35000"/>
                  </a:schemeClr>
                </a:solidFill>
                <a:latin typeface="+mj-lt"/>
                <a:cs typeface="Calibri"/>
              </a:rPr>
              <a:t>jatkuva toiminta</a:t>
            </a:r>
          </a:p>
        </p:txBody>
      </p:sp>
    </p:spTree>
    <p:extLst>
      <p:ext uri="{BB962C8B-B14F-4D97-AF65-F5344CB8AC3E}">
        <p14:creationId xmlns:p14="http://schemas.microsoft.com/office/powerpoint/2010/main" val="2490385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Sähköautojen lataus ei ole enää ongelma taloyhtiöille – asian saa kuntoon  helposti ja ilman investointeja | Aamulehti">
            <a:extLst>
              <a:ext uri="{FF2B5EF4-FFF2-40B4-BE49-F238E27FC236}">
                <a16:creationId xmlns:a16="http://schemas.microsoft.com/office/drawing/2014/main" id="{19B62CC0-2CEC-014B-9D55-213A051D55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72"/>
          <a:stretch/>
        </p:blipFill>
        <p:spPr bwMode="auto">
          <a:xfrm>
            <a:off x="0" y="0"/>
            <a:ext cx="8362422" cy="6857999"/>
          </a:xfrm>
          <a:prstGeom prst="rect">
            <a:avLst/>
          </a:prstGeom>
          <a:noFill/>
          <a:extLst>
            <a:ext uri="{909E8E84-426E-40DD-AFC4-6F175D3DCCD1}">
              <a14:hiddenFill xmlns:a14="http://schemas.microsoft.com/office/drawing/2010/main">
                <a:solidFill>
                  <a:srgbClr val="FFFFFF"/>
                </a:solidFill>
              </a14:hiddenFill>
            </a:ext>
          </a:extLst>
        </p:spPr>
      </p:pic>
      <p:sp>
        <p:nvSpPr>
          <p:cNvPr id="16" name="Suorakulmio 15">
            <a:extLst>
              <a:ext uri="{FF2B5EF4-FFF2-40B4-BE49-F238E27FC236}">
                <a16:creationId xmlns:a16="http://schemas.microsoft.com/office/drawing/2014/main" id="{B3F565DE-D576-064B-995F-2F672022EC12}"/>
              </a:ext>
            </a:extLst>
          </p:cNvPr>
          <p:cNvSpPr/>
          <p:nvPr/>
        </p:nvSpPr>
        <p:spPr>
          <a:xfrm>
            <a:off x="8337176" y="0"/>
            <a:ext cx="3854824"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11</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5242895"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latin typeface="+mj-lt"/>
                <a:cs typeface="Calibri"/>
              </a:rPr>
              <a:t>Lähisähkö Lataus</a:t>
            </a:r>
            <a:endParaRPr lang="fi-FI" sz="3600" dirty="0">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2717475" cy="369332"/>
          </a:xfrm>
          <a:prstGeom prst="rect">
            <a:avLst/>
          </a:prstGeom>
          <a:solidFill>
            <a:schemeClr val="tx1"/>
          </a:solidFill>
        </p:spPr>
        <p:txBody>
          <a:bodyPr wrap="none">
            <a:spAutoFit/>
          </a:bodyPr>
          <a:lstStyle/>
          <a:p>
            <a:r>
              <a:rPr lang="fi-FI" b="1" dirty="0">
                <a:solidFill>
                  <a:schemeClr val="bg1"/>
                </a:solidFill>
                <a:latin typeface="+mj-lt"/>
                <a:cs typeface="Calibri"/>
              </a:rPr>
              <a:t>Tampereen Sähkölaitos Oy</a:t>
            </a:r>
            <a:endParaRPr lang="fi-FI" b="1" dirty="0">
              <a:solidFill>
                <a:schemeClr val="bg1"/>
              </a:solidFill>
              <a:latin typeface="+mj-lt"/>
            </a:endParaRPr>
          </a:p>
        </p:txBody>
      </p:sp>
      <p:sp>
        <p:nvSpPr>
          <p:cNvPr id="2" name="Suorakulmio 1">
            <a:extLst>
              <a:ext uri="{FF2B5EF4-FFF2-40B4-BE49-F238E27FC236}">
                <a16:creationId xmlns:a16="http://schemas.microsoft.com/office/drawing/2014/main" id="{5C636531-D71A-3947-96D3-D05727DBF355}"/>
              </a:ext>
            </a:extLst>
          </p:cNvPr>
          <p:cNvSpPr/>
          <p:nvPr/>
        </p:nvSpPr>
        <p:spPr>
          <a:xfrm>
            <a:off x="-2" y="1436821"/>
            <a:ext cx="4582759" cy="3102906"/>
          </a:xfrm>
          <a:prstGeom prst="rect">
            <a:avLst/>
          </a:prstGeom>
          <a:solidFill>
            <a:schemeClr val="bg1">
              <a:alpha val="7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6EB2CDB4-00E4-E148-B389-741BD7658491}"/>
              </a:ext>
            </a:extLst>
          </p:cNvPr>
          <p:cNvSpPr/>
          <p:nvPr/>
        </p:nvSpPr>
        <p:spPr>
          <a:xfrm>
            <a:off x="695326" y="1943823"/>
            <a:ext cx="3704552" cy="2462213"/>
          </a:xfrm>
          <a:prstGeom prst="rect">
            <a:avLst/>
          </a:prstGeom>
        </p:spPr>
        <p:txBody>
          <a:bodyPr wrap="square" lIns="0" tIns="0" rIns="0" bIns="0">
            <a:spAutoFit/>
          </a:bodyPr>
          <a:lstStyle/>
          <a:p>
            <a:r>
              <a:rPr lang="fi-FI" sz="1600" dirty="0">
                <a:cs typeface="Calibri"/>
              </a:rPr>
              <a:t>Lähisähkö Lataus on ratkaisu sähköautojen lataukseen taloyhtiöissä ja liikekiinteistöissä. Lähisähkö Lataus on älykäs palvelukokonaisuus, jossa päivitetään autojen lämmitystolpat ja sähköautojen latauspisteet kuntoon avaimet käteen –periaatteelle. Yhtiö hoitaa asiakkaan puolesta kaiken. </a:t>
            </a:r>
          </a:p>
          <a:p>
            <a:endParaRPr lang="fi-FI" sz="1600" dirty="0">
              <a:cs typeface="Calibri"/>
            </a:endParaRPr>
          </a:p>
          <a:p>
            <a:pPr marL="285750" indent="-285750">
              <a:buFont typeface="Wingdings" pitchFamily="2" charset="2"/>
              <a:buChar char="ü"/>
            </a:pPr>
            <a:r>
              <a:rPr lang="fi-FI" sz="1600" dirty="0">
                <a:solidFill>
                  <a:schemeClr val="tx1">
                    <a:lumMod val="65000"/>
                    <a:lumOff val="35000"/>
                  </a:schemeClr>
                </a:solidFill>
                <a:cs typeface="Calibri"/>
              </a:rPr>
              <a:t>jatkuva toiminta</a:t>
            </a:r>
          </a:p>
        </p:txBody>
      </p:sp>
      <p:sp>
        <p:nvSpPr>
          <p:cNvPr id="13" name="Suorakulmio 12">
            <a:extLst>
              <a:ext uri="{FF2B5EF4-FFF2-40B4-BE49-F238E27FC236}">
                <a16:creationId xmlns:a16="http://schemas.microsoft.com/office/drawing/2014/main" id="{E37AA4F3-53A6-7944-A663-0704B318B25B}"/>
              </a:ext>
            </a:extLst>
          </p:cNvPr>
          <p:cNvSpPr/>
          <p:nvPr/>
        </p:nvSpPr>
        <p:spPr>
          <a:xfrm>
            <a:off x="695326" y="1436821"/>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8819179" y="3952397"/>
            <a:ext cx="2758738" cy="2462213"/>
          </a:xfrm>
          <a:prstGeom prst="rect">
            <a:avLst/>
          </a:prstGeom>
        </p:spPr>
        <p:txBody>
          <a:bodyPr wrap="square" lIns="0" tIns="0" rIns="0" bIns="0">
            <a:spAutoFit/>
          </a:bodyPr>
          <a:lstStyle/>
          <a:p>
            <a:r>
              <a:rPr lang="fi-FI" sz="1600" b="1" dirty="0">
                <a:latin typeface="+mj-lt"/>
              </a:rPr>
              <a:t>Vastuuvetäjä</a:t>
            </a:r>
          </a:p>
          <a:p>
            <a:r>
              <a:rPr lang="fi-FI" sz="1600" dirty="0">
                <a:latin typeface="+mj-lt"/>
              </a:rPr>
              <a:t>Suvi Kyllönen</a:t>
            </a:r>
          </a:p>
          <a:p>
            <a:r>
              <a:rPr lang="fi-FI" sz="1600" dirty="0">
                <a:latin typeface="+mj-lt"/>
                <a:hlinkClick r:id="rId3"/>
              </a:rPr>
              <a:t>suvi.kyllönen@sahkolaitos.fi</a:t>
            </a:r>
            <a:endParaRPr lang="fi-FI" sz="1600" dirty="0">
              <a:latin typeface="+mj-lt"/>
            </a:endParaRPr>
          </a:p>
          <a:p>
            <a:endParaRPr lang="fi-FI" sz="1600" dirty="0">
              <a:latin typeface="+mj-lt"/>
            </a:endParaRPr>
          </a:p>
          <a:p>
            <a:r>
              <a:rPr lang="fi-FI" sz="1600" b="1" dirty="0">
                <a:latin typeface="+mj-lt"/>
              </a:rPr>
              <a:t>Linkki palveluun</a:t>
            </a:r>
          </a:p>
          <a:p>
            <a:r>
              <a:rPr lang="fi-FI" sz="1600" dirty="0">
                <a:latin typeface="+mj-lt"/>
                <a:hlinkClick r:id="rId4"/>
              </a:rPr>
              <a:t>https://www.sahkolaitos.fi/</a:t>
            </a:r>
            <a:br>
              <a:rPr lang="fi-FI" sz="1600" dirty="0">
                <a:latin typeface="+mj-lt"/>
                <a:hlinkClick r:id="rId4"/>
              </a:rPr>
            </a:br>
            <a:r>
              <a:rPr lang="fi-FI" sz="1600" dirty="0">
                <a:latin typeface="+mj-lt"/>
                <a:hlinkClick r:id="rId4"/>
              </a:rPr>
              <a:t>alykkaitaenergiapalveluita/</a:t>
            </a:r>
            <a:br>
              <a:rPr lang="fi-FI" sz="1600" dirty="0">
                <a:latin typeface="+mj-lt"/>
                <a:hlinkClick r:id="rId4"/>
              </a:rPr>
            </a:br>
            <a:r>
              <a:rPr lang="fi-FI" sz="1600" dirty="0">
                <a:latin typeface="+mj-lt"/>
                <a:hlinkClick r:id="rId4"/>
              </a:rPr>
              <a:t>lahisahko-lataus-lataus--ja-lammityspisteet-palveluna/</a:t>
            </a:r>
            <a:endParaRPr lang="fi-FI" sz="1600" dirty="0">
              <a:latin typeface="+mj-lt"/>
            </a:endParaRPr>
          </a:p>
          <a:p>
            <a:endParaRPr lang="fi-FI" sz="1600" dirty="0">
              <a:latin typeface="+mj-lt"/>
            </a:endParaRPr>
          </a:p>
        </p:txBody>
      </p:sp>
      <p:sp>
        <p:nvSpPr>
          <p:cNvPr id="6" name="Tekstiruutu 5">
            <a:extLst>
              <a:ext uri="{FF2B5EF4-FFF2-40B4-BE49-F238E27FC236}">
                <a16:creationId xmlns:a16="http://schemas.microsoft.com/office/drawing/2014/main" id="{1ABF7493-3192-6D40-8BC0-5C986AC82B10}"/>
              </a:ext>
            </a:extLst>
          </p:cNvPr>
          <p:cNvSpPr txBox="1"/>
          <p:nvPr/>
        </p:nvSpPr>
        <p:spPr>
          <a:xfrm>
            <a:off x="8819178" y="855229"/>
            <a:ext cx="2758738" cy="738664"/>
          </a:xfrm>
          <a:prstGeom prst="rect">
            <a:avLst/>
          </a:prstGeom>
          <a:noFill/>
        </p:spPr>
        <p:txBody>
          <a:bodyPr wrap="square" lIns="0" tIns="0" rIns="0" bIns="0" rtlCol="0">
            <a:spAutoFit/>
          </a:bodyPr>
          <a:lstStyle/>
          <a:p>
            <a:r>
              <a:rPr lang="fi-FI" sz="1600" b="1" dirty="0">
                <a:latin typeface="+mj-lt"/>
              </a:rPr>
              <a:t>Onnistuminen:</a:t>
            </a:r>
          </a:p>
          <a:p>
            <a:r>
              <a:rPr lang="fi-FI" sz="1600" dirty="0">
                <a:solidFill>
                  <a:schemeClr val="tx1">
                    <a:lumMod val="65000"/>
                    <a:lumOff val="35000"/>
                  </a:schemeClr>
                </a:solidFill>
                <a:latin typeface="+mj-lt"/>
              </a:rPr>
              <a:t>Saanut melko hyvän vastaanoton palvelua ostaneilta asiakkailta.</a:t>
            </a:r>
            <a:endParaRPr lang="fi-FI" sz="1600" b="1" dirty="0">
              <a:latin typeface="+mj-lt"/>
            </a:endParaRPr>
          </a:p>
        </p:txBody>
      </p:sp>
      <p:pic>
        <p:nvPicPr>
          <p:cNvPr id="6146" name="Picture 2" descr="Tampereen Sähkölaitos - Edullista sähköä koko Suomeen">
            <a:extLst>
              <a:ext uri="{FF2B5EF4-FFF2-40B4-BE49-F238E27FC236}">
                <a16:creationId xmlns:a16="http://schemas.microsoft.com/office/drawing/2014/main" id="{1D42D0ED-46E6-DD4E-A791-A48C4F67D7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6" y="5410987"/>
            <a:ext cx="2811667" cy="797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08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Tampereen Sähkölaitos - OmaLämpö-hinnasto">
            <a:extLst>
              <a:ext uri="{FF2B5EF4-FFF2-40B4-BE49-F238E27FC236}">
                <a16:creationId xmlns:a16="http://schemas.microsoft.com/office/drawing/2014/main" id="{675D7762-FC6A-024A-94B1-4B13DC98ED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57484" b="28"/>
          <a:stretch/>
        </p:blipFill>
        <p:spPr bwMode="auto">
          <a:xfrm>
            <a:off x="-1" y="0"/>
            <a:ext cx="6489813" cy="5025154"/>
          </a:xfrm>
          <a:prstGeom prst="rect">
            <a:avLst/>
          </a:prstGeom>
          <a:noFill/>
          <a:extLst>
            <a:ext uri="{909E8E84-426E-40DD-AFC4-6F175D3DCCD1}">
              <a14:hiddenFill xmlns:a14="http://schemas.microsoft.com/office/drawing/2010/main">
                <a:solidFill>
                  <a:srgbClr val="FFFFFF"/>
                </a:solidFill>
              </a14:hiddenFill>
            </a:ext>
          </a:extLst>
        </p:spPr>
      </p:pic>
      <p:sp>
        <p:nvSpPr>
          <p:cNvPr id="16" name="Suorakulmio 15">
            <a:extLst>
              <a:ext uri="{FF2B5EF4-FFF2-40B4-BE49-F238E27FC236}">
                <a16:creationId xmlns:a16="http://schemas.microsoft.com/office/drawing/2014/main" id="{B3F565DE-D576-064B-995F-2F672022EC12}"/>
              </a:ext>
            </a:extLst>
          </p:cNvPr>
          <p:cNvSpPr/>
          <p:nvPr/>
        </p:nvSpPr>
        <p:spPr>
          <a:xfrm>
            <a:off x="6489812" y="4029833"/>
            <a:ext cx="5702188" cy="2828165"/>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12</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5242895"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err="1">
                <a:solidFill>
                  <a:schemeClr val="bg1"/>
                </a:solidFill>
                <a:latin typeface="+mj-lt"/>
                <a:cs typeface="Calibri"/>
              </a:rPr>
              <a:t>OmaLämpö</a:t>
            </a:r>
            <a:endParaRPr lang="fi-FI" sz="3600" dirty="0">
              <a:solidFill>
                <a:schemeClr val="bg1"/>
              </a:solidFill>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2717475" cy="369332"/>
          </a:xfrm>
          <a:prstGeom prst="rect">
            <a:avLst/>
          </a:prstGeom>
          <a:solidFill>
            <a:srgbClr val="7030A0"/>
          </a:solidFill>
        </p:spPr>
        <p:txBody>
          <a:bodyPr wrap="none">
            <a:spAutoFit/>
          </a:bodyPr>
          <a:lstStyle/>
          <a:p>
            <a:r>
              <a:rPr lang="fi-FI" b="1" dirty="0">
                <a:solidFill>
                  <a:schemeClr val="bg1"/>
                </a:solidFill>
                <a:latin typeface="+mj-lt"/>
                <a:cs typeface="Calibri"/>
              </a:rPr>
              <a:t>Tampereen Sähkölaitos Oy</a:t>
            </a:r>
            <a:endParaRPr lang="fi-FI" b="1" dirty="0">
              <a:solidFill>
                <a:schemeClr val="bg1"/>
              </a:solidFill>
              <a:latin typeface="+mj-lt"/>
            </a:endParaRPr>
          </a:p>
        </p:txBody>
      </p:sp>
      <p:sp>
        <p:nvSpPr>
          <p:cNvPr id="10" name="Suorakulmio 9">
            <a:extLst>
              <a:ext uri="{FF2B5EF4-FFF2-40B4-BE49-F238E27FC236}">
                <a16:creationId xmlns:a16="http://schemas.microsoft.com/office/drawing/2014/main" id="{6EB2CDB4-00E4-E148-B389-741BD7658491}"/>
              </a:ext>
            </a:extLst>
          </p:cNvPr>
          <p:cNvSpPr/>
          <p:nvPr/>
        </p:nvSpPr>
        <p:spPr>
          <a:xfrm>
            <a:off x="6928761" y="1345397"/>
            <a:ext cx="4385931" cy="2065361"/>
          </a:xfrm>
          <a:prstGeom prst="rect">
            <a:avLst/>
          </a:prstGeom>
        </p:spPr>
        <p:txBody>
          <a:bodyPr wrap="square" lIns="0" tIns="0" rIns="0" bIns="0" numCol="1" spcCol="360000">
            <a:noAutofit/>
          </a:bodyPr>
          <a:lstStyle/>
          <a:p>
            <a:r>
              <a:rPr lang="fi-FI" sz="1400" dirty="0">
                <a:cs typeface="Calibri"/>
              </a:rPr>
              <a:t>Kaukolämpöverkkomme on avoin kaikille puhtaan lämmön tuottajille. Jos kiinteistön tai yrityksen tuotantoprosesseissa syntyy hukkalämpöä tai lämpöä tuotetaan uusiutuvilla energianlähteillä, yritys voi ryhtyä </a:t>
            </a:r>
            <a:r>
              <a:rPr lang="fi-FI" sz="1400" dirty="0" err="1">
                <a:cs typeface="Calibri"/>
              </a:rPr>
              <a:t>OmaLämpö</a:t>
            </a:r>
            <a:r>
              <a:rPr lang="fi-FI" sz="1400" dirty="0">
                <a:cs typeface="Calibri"/>
              </a:rPr>
              <a:t>-tuottajaksi ja myydä hukkalämpönsä. Samalla, kun puhtaan lämmön tuotanto tehostuu, asiakas saa myydystä energiasta tuloja ja ennen kaikkea edistää ilmaston kannalta positiivista energiataloutta.</a:t>
            </a:r>
          </a:p>
          <a:p>
            <a:endParaRPr lang="fi-FI" sz="1400" dirty="0">
              <a:cs typeface="Calibri"/>
            </a:endParaRPr>
          </a:p>
          <a:p>
            <a:pPr marL="285750" indent="-285750">
              <a:buFont typeface="Wingdings" pitchFamily="2" charset="2"/>
              <a:buChar char="ü"/>
            </a:pPr>
            <a:r>
              <a:rPr lang="fi-FI" sz="1400" dirty="0">
                <a:cs typeface="Calibri"/>
              </a:rPr>
              <a:t>jatkuva toiminta</a:t>
            </a:r>
          </a:p>
        </p:txBody>
      </p:sp>
      <p:sp>
        <p:nvSpPr>
          <p:cNvPr id="13" name="Suorakulmio 12">
            <a:extLst>
              <a:ext uri="{FF2B5EF4-FFF2-40B4-BE49-F238E27FC236}">
                <a16:creationId xmlns:a16="http://schemas.microsoft.com/office/drawing/2014/main" id="{E37AA4F3-53A6-7944-A663-0704B318B25B}"/>
              </a:ext>
            </a:extLst>
          </p:cNvPr>
          <p:cNvSpPr/>
          <p:nvPr/>
        </p:nvSpPr>
        <p:spPr>
          <a:xfrm>
            <a:off x="6928761" y="836613"/>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6928761" y="5025154"/>
            <a:ext cx="4408181" cy="1508105"/>
          </a:xfrm>
          <a:prstGeom prst="rect">
            <a:avLst/>
          </a:prstGeom>
        </p:spPr>
        <p:txBody>
          <a:bodyPr wrap="square" lIns="0" tIns="0" rIns="0" bIns="0">
            <a:spAutoFit/>
          </a:bodyPr>
          <a:lstStyle/>
          <a:p>
            <a:r>
              <a:rPr lang="fi-FI" sz="1400" b="1" dirty="0">
                <a:latin typeface="+mj-lt"/>
              </a:rPr>
              <a:t>Vastuuvetäjä</a:t>
            </a:r>
          </a:p>
          <a:p>
            <a:r>
              <a:rPr lang="fi-FI" sz="1400" dirty="0">
                <a:latin typeface="+mj-lt"/>
              </a:rPr>
              <a:t>Christian </a:t>
            </a:r>
            <a:r>
              <a:rPr lang="fi-FI" sz="1400" dirty="0" err="1">
                <a:latin typeface="+mj-lt"/>
              </a:rPr>
              <a:t>Geiger</a:t>
            </a:r>
            <a:endParaRPr lang="fi-FI" sz="1400" dirty="0">
              <a:latin typeface="+mj-lt"/>
            </a:endParaRPr>
          </a:p>
          <a:p>
            <a:r>
              <a:rPr lang="fi-FI" sz="1400" dirty="0">
                <a:latin typeface="+mj-lt"/>
                <a:hlinkClick r:id="rId3"/>
              </a:rPr>
              <a:t>christian.geiger@sahkolaitos.fi</a:t>
            </a:r>
            <a:endParaRPr lang="fi-FI" sz="1400" dirty="0">
              <a:latin typeface="+mj-lt"/>
            </a:endParaRPr>
          </a:p>
          <a:p>
            <a:endParaRPr lang="fi-FI" sz="1400" dirty="0">
              <a:latin typeface="+mj-lt"/>
            </a:endParaRPr>
          </a:p>
          <a:p>
            <a:r>
              <a:rPr lang="fi-FI" sz="1400" b="1" dirty="0">
                <a:latin typeface="+mj-lt"/>
              </a:rPr>
              <a:t>Linkki palveluun</a:t>
            </a:r>
          </a:p>
          <a:p>
            <a:r>
              <a:rPr lang="fi-FI" sz="1400" dirty="0" err="1">
                <a:latin typeface="+mj-lt"/>
              </a:rPr>
              <a:t>https</a:t>
            </a:r>
            <a:r>
              <a:rPr lang="fi-FI" sz="1400" dirty="0">
                <a:latin typeface="+mj-lt"/>
              </a:rPr>
              <a:t>://</a:t>
            </a:r>
            <a:r>
              <a:rPr lang="fi-FI" sz="1400" dirty="0" err="1">
                <a:latin typeface="+mj-lt"/>
              </a:rPr>
              <a:t>www.sahkolaitos.fi</a:t>
            </a:r>
            <a:r>
              <a:rPr lang="fi-FI" sz="1400" dirty="0">
                <a:latin typeface="+mj-lt"/>
              </a:rPr>
              <a:t>/</a:t>
            </a:r>
            <a:r>
              <a:rPr lang="fi-FI" sz="1400" dirty="0" err="1">
                <a:latin typeface="+mj-lt"/>
              </a:rPr>
              <a:t>lampoa</a:t>
            </a:r>
            <a:r>
              <a:rPr lang="fi-FI" sz="1400" dirty="0">
                <a:latin typeface="+mj-lt"/>
              </a:rPr>
              <a:t>-ja-</a:t>
            </a:r>
            <a:r>
              <a:rPr lang="fi-FI" sz="1400" dirty="0" err="1">
                <a:latin typeface="+mj-lt"/>
              </a:rPr>
              <a:t>viileytta</a:t>
            </a:r>
            <a:r>
              <a:rPr lang="fi-FI" sz="1400" dirty="0">
                <a:latin typeface="+mj-lt"/>
              </a:rPr>
              <a:t>/</a:t>
            </a:r>
            <a:r>
              <a:rPr lang="fi-FI" sz="1400" dirty="0" err="1">
                <a:latin typeface="+mj-lt"/>
              </a:rPr>
              <a:t>omalampo</a:t>
            </a:r>
            <a:r>
              <a:rPr lang="fi-FI" sz="1400" dirty="0">
                <a:latin typeface="+mj-lt"/>
              </a:rPr>
              <a:t>/</a:t>
            </a:r>
          </a:p>
          <a:p>
            <a:endParaRPr lang="fi-FI" sz="1400" dirty="0">
              <a:latin typeface="+mj-lt"/>
            </a:endParaRPr>
          </a:p>
        </p:txBody>
      </p:sp>
      <p:sp>
        <p:nvSpPr>
          <p:cNvPr id="6" name="Tekstiruutu 5">
            <a:extLst>
              <a:ext uri="{FF2B5EF4-FFF2-40B4-BE49-F238E27FC236}">
                <a16:creationId xmlns:a16="http://schemas.microsoft.com/office/drawing/2014/main" id="{1ABF7493-3192-6D40-8BC0-5C986AC82B10}"/>
              </a:ext>
            </a:extLst>
          </p:cNvPr>
          <p:cNvSpPr txBox="1"/>
          <p:nvPr/>
        </p:nvSpPr>
        <p:spPr>
          <a:xfrm>
            <a:off x="6928761" y="4226471"/>
            <a:ext cx="3879776" cy="646331"/>
          </a:xfrm>
          <a:prstGeom prst="rect">
            <a:avLst/>
          </a:prstGeom>
          <a:noFill/>
        </p:spPr>
        <p:txBody>
          <a:bodyPr wrap="square" lIns="0" tIns="0" rIns="0" bIns="0" rtlCol="0">
            <a:spAutoFit/>
          </a:bodyPr>
          <a:lstStyle/>
          <a:p>
            <a:r>
              <a:rPr lang="fi-FI" sz="1400" b="1" dirty="0">
                <a:latin typeface="+mj-lt"/>
              </a:rPr>
              <a:t>Onnistuminen:</a:t>
            </a:r>
          </a:p>
          <a:p>
            <a:r>
              <a:rPr lang="fi-FI" sz="1400" dirty="0">
                <a:solidFill>
                  <a:schemeClr val="tx1">
                    <a:lumMod val="65000"/>
                    <a:lumOff val="35000"/>
                  </a:schemeClr>
                </a:solidFill>
                <a:latin typeface="+mj-lt"/>
              </a:rPr>
              <a:t>Herättänyt kiinnostusta muutamissa potentiaalisissa asiakkaissa.</a:t>
            </a:r>
            <a:endParaRPr lang="fi-FI" sz="1400" b="1" dirty="0">
              <a:latin typeface="+mj-lt"/>
            </a:endParaRPr>
          </a:p>
        </p:txBody>
      </p:sp>
      <p:pic>
        <p:nvPicPr>
          <p:cNvPr id="6146" name="Picture 2" descr="Tampereen Sähkölaitos - Edullista sähköä koko Suomeen">
            <a:extLst>
              <a:ext uri="{FF2B5EF4-FFF2-40B4-BE49-F238E27FC236}">
                <a16:creationId xmlns:a16="http://schemas.microsoft.com/office/drawing/2014/main" id="{1D42D0ED-46E6-DD4E-A791-A48C4F67D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7" y="5379735"/>
            <a:ext cx="2921814" cy="828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477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La casa del futuro - Donpiso Blog">
            <a:extLst>
              <a:ext uri="{FF2B5EF4-FFF2-40B4-BE49-F238E27FC236}">
                <a16:creationId xmlns:a16="http://schemas.microsoft.com/office/drawing/2014/main" id="{F4C3F5E9-568A-DB49-868D-B9E4231EC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9" r="8060" b="1923"/>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6" name="Suorakulmio 15">
            <a:extLst>
              <a:ext uri="{FF2B5EF4-FFF2-40B4-BE49-F238E27FC236}">
                <a16:creationId xmlns:a16="http://schemas.microsoft.com/office/drawing/2014/main" id="{B3F565DE-D576-064B-995F-2F672022EC12}"/>
              </a:ext>
            </a:extLst>
          </p:cNvPr>
          <p:cNvSpPr/>
          <p:nvPr/>
        </p:nvSpPr>
        <p:spPr>
          <a:xfrm>
            <a:off x="7378700" y="4883972"/>
            <a:ext cx="4813300" cy="1974027"/>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13</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5242895"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err="1">
                <a:solidFill>
                  <a:schemeClr val="bg1"/>
                </a:solidFill>
                <a:latin typeface="+mj-lt"/>
                <a:cs typeface="Calibri"/>
              </a:rPr>
              <a:t>Energiamanagerointi</a:t>
            </a:r>
            <a:endParaRPr lang="fi-FI" sz="3600" dirty="0">
              <a:solidFill>
                <a:schemeClr val="bg1"/>
              </a:solidFill>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2717475" cy="369332"/>
          </a:xfrm>
          <a:prstGeom prst="rect">
            <a:avLst/>
          </a:prstGeom>
          <a:solidFill>
            <a:schemeClr val="tx1"/>
          </a:solidFill>
        </p:spPr>
        <p:txBody>
          <a:bodyPr wrap="none">
            <a:spAutoFit/>
          </a:bodyPr>
          <a:lstStyle/>
          <a:p>
            <a:r>
              <a:rPr lang="fi-FI" b="1" dirty="0">
                <a:solidFill>
                  <a:schemeClr val="bg1"/>
                </a:solidFill>
                <a:latin typeface="+mj-lt"/>
                <a:cs typeface="Calibri"/>
              </a:rPr>
              <a:t>Tampereen Sähkölaitos Oy</a:t>
            </a:r>
            <a:endParaRPr lang="fi-FI" b="1" dirty="0">
              <a:solidFill>
                <a:schemeClr val="bg1"/>
              </a:solidFill>
              <a:latin typeface="+mj-lt"/>
            </a:endParaRPr>
          </a:p>
        </p:txBody>
      </p:sp>
      <p:sp>
        <p:nvSpPr>
          <p:cNvPr id="10" name="Suorakulmio 9">
            <a:extLst>
              <a:ext uri="{FF2B5EF4-FFF2-40B4-BE49-F238E27FC236}">
                <a16:creationId xmlns:a16="http://schemas.microsoft.com/office/drawing/2014/main" id="{6EB2CDB4-00E4-E148-B389-741BD7658491}"/>
              </a:ext>
            </a:extLst>
          </p:cNvPr>
          <p:cNvSpPr/>
          <p:nvPr/>
        </p:nvSpPr>
        <p:spPr>
          <a:xfrm>
            <a:off x="695326" y="2073901"/>
            <a:ext cx="3145154" cy="1477328"/>
          </a:xfrm>
          <a:prstGeom prst="rect">
            <a:avLst/>
          </a:prstGeom>
        </p:spPr>
        <p:txBody>
          <a:bodyPr wrap="square" lIns="0" tIns="0" rIns="0" bIns="0">
            <a:spAutoFit/>
          </a:bodyPr>
          <a:lstStyle/>
          <a:p>
            <a:r>
              <a:rPr lang="fi-FI" sz="1600" dirty="0">
                <a:solidFill>
                  <a:schemeClr val="bg1"/>
                </a:solidFill>
                <a:cs typeface="Calibri"/>
              </a:rPr>
              <a:t>“</a:t>
            </a:r>
            <a:r>
              <a:rPr lang="fi-FI" sz="1600" dirty="0" err="1">
                <a:solidFill>
                  <a:schemeClr val="bg1"/>
                </a:solidFill>
                <a:cs typeface="Calibri"/>
              </a:rPr>
              <a:t>Energiamanagerointi</a:t>
            </a:r>
            <a:r>
              <a:rPr lang="fi-FI" sz="1600" dirty="0">
                <a:solidFill>
                  <a:schemeClr val="bg1"/>
                </a:solidFill>
                <a:cs typeface="Calibri"/>
              </a:rPr>
              <a:t>-palvelun avulla asiakas saa käyttöönsä työkalut ja</a:t>
            </a:r>
          </a:p>
          <a:p>
            <a:r>
              <a:rPr lang="fi-FI" sz="1600" dirty="0">
                <a:solidFill>
                  <a:schemeClr val="bg1"/>
                </a:solidFill>
                <a:cs typeface="Calibri"/>
              </a:rPr>
              <a:t>ammattilaisen, joiden avulla energiajohtamisen taso paranee. ”</a:t>
            </a:r>
          </a:p>
          <a:p>
            <a:endParaRPr lang="fi-FI" sz="1600" dirty="0">
              <a:solidFill>
                <a:schemeClr val="bg1"/>
              </a:solidFill>
              <a:cs typeface="Calibri"/>
            </a:endParaRPr>
          </a:p>
          <a:p>
            <a:pPr marL="285750" indent="-285750">
              <a:buFont typeface="Wingdings" pitchFamily="2" charset="2"/>
              <a:buChar char="ü"/>
            </a:pPr>
            <a:r>
              <a:rPr lang="fi-FI" sz="1600" dirty="0">
                <a:solidFill>
                  <a:schemeClr val="bg1"/>
                </a:solidFill>
                <a:cs typeface="Calibri"/>
              </a:rPr>
              <a:t>pilottihanke</a:t>
            </a:r>
          </a:p>
        </p:txBody>
      </p:sp>
      <p:sp>
        <p:nvSpPr>
          <p:cNvPr id="13" name="Suorakulmio 12">
            <a:extLst>
              <a:ext uri="{FF2B5EF4-FFF2-40B4-BE49-F238E27FC236}">
                <a16:creationId xmlns:a16="http://schemas.microsoft.com/office/drawing/2014/main" id="{E37AA4F3-53A6-7944-A663-0704B318B25B}"/>
              </a:ext>
            </a:extLst>
          </p:cNvPr>
          <p:cNvSpPr/>
          <p:nvPr/>
        </p:nvSpPr>
        <p:spPr>
          <a:xfrm>
            <a:off x="695326" y="1459755"/>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7762241" y="5286500"/>
            <a:ext cx="3496235" cy="738664"/>
          </a:xfrm>
          <a:prstGeom prst="rect">
            <a:avLst/>
          </a:prstGeom>
        </p:spPr>
        <p:txBody>
          <a:bodyPr wrap="square" lIns="0" tIns="0" rIns="0" bIns="0">
            <a:spAutoFit/>
          </a:bodyPr>
          <a:lstStyle/>
          <a:p>
            <a:r>
              <a:rPr lang="fi-FI" sz="1600" b="1" dirty="0">
                <a:latin typeface="+mj-lt"/>
              </a:rPr>
              <a:t>Vastuuvetäjä</a:t>
            </a:r>
          </a:p>
          <a:p>
            <a:r>
              <a:rPr lang="fi-FI" sz="1600" dirty="0">
                <a:latin typeface="+mj-lt"/>
              </a:rPr>
              <a:t>Suvi Kyllönen</a:t>
            </a:r>
          </a:p>
          <a:p>
            <a:r>
              <a:rPr lang="fi-FI" sz="1600" dirty="0">
                <a:latin typeface="+mj-lt"/>
                <a:hlinkClick r:id="rId3"/>
              </a:rPr>
              <a:t>suvi.kyllonen@sahkolaitos.fi</a:t>
            </a:r>
            <a:endParaRPr lang="fi-FI" sz="1600" dirty="0">
              <a:latin typeface="+mj-lt"/>
            </a:endParaRPr>
          </a:p>
        </p:txBody>
      </p:sp>
      <p:pic>
        <p:nvPicPr>
          <p:cNvPr id="6146" name="Picture 2" descr="Tampereen Sähkölaitos - Edullista sähköä koko Suomeen">
            <a:extLst>
              <a:ext uri="{FF2B5EF4-FFF2-40B4-BE49-F238E27FC236}">
                <a16:creationId xmlns:a16="http://schemas.microsoft.com/office/drawing/2014/main" id="{1D42D0ED-46E6-DD4E-A791-A48C4F67D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7" y="5383517"/>
            <a:ext cx="2908486" cy="825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982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orakulmio 15">
            <a:extLst>
              <a:ext uri="{FF2B5EF4-FFF2-40B4-BE49-F238E27FC236}">
                <a16:creationId xmlns:a16="http://schemas.microsoft.com/office/drawing/2014/main" id="{B3F565DE-D576-064B-995F-2F672022EC12}"/>
              </a:ext>
            </a:extLst>
          </p:cNvPr>
          <p:cNvSpPr/>
          <p:nvPr/>
        </p:nvSpPr>
        <p:spPr>
          <a:xfrm>
            <a:off x="7378700" y="0"/>
            <a:ext cx="4813300"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14</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5242895"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latin typeface="+mj-lt"/>
                <a:cs typeface="Calibri"/>
              </a:rPr>
              <a:t>Vuokrapaneeli aurinkopuistosta</a:t>
            </a:r>
            <a:endParaRPr lang="fi-FI" sz="3600" dirty="0">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2717475" cy="369332"/>
          </a:xfrm>
          <a:prstGeom prst="rect">
            <a:avLst/>
          </a:prstGeom>
          <a:solidFill>
            <a:schemeClr val="tx1"/>
          </a:solidFill>
        </p:spPr>
        <p:txBody>
          <a:bodyPr wrap="none">
            <a:spAutoFit/>
          </a:bodyPr>
          <a:lstStyle/>
          <a:p>
            <a:r>
              <a:rPr lang="fi-FI" b="1" dirty="0">
                <a:solidFill>
                  <a:schemeClr val="bg1"/>
                </a:solidFill>
                <a:latin typeface="+mj-lt"/>
                <a:cs typeface="Calibri"/>
              </a:rPr>
              <a:t>Tampereen Sähkölaitos Oy</a:t>
            </a:r>
            <a:endParaRPr lang="fi-FI" b="1" dirty="0">
              <a:solidFill>
                <a:schemeClr val="bg1"/>
              </a:solidFill>
              <a:latin typeface="+mj-lt"/>
            </a:endParaRPr>
          </a:p>
        </p:txBody>
      </p:sp>
      <p:sp>
        <p:nvSpPr>
          <p:cNvPr id="10" name="Suorakulmio 9">
            <a:extLst>
              <a:ext uri="{FF2B5EF4-FFF2-40B4-BE49-F238E27FC236}">
                <a16:creationId xmlns:a16="http://schemas.microsoft.com/office/drawing/2014/main" id="{6EB2CDB4-00E4-E148-B389-741BD7658491}"/>
              </a:ext>
            </a:extLst>
          </p:cNvPr>
          <p:cNvSpPr/>
          <p:nvPr/>
        </p:nvSpPr>
        <p:spPr>
          <a:xfrm>
            <a:off x="695326" y="2390400"/>
            <a:ext cx="4909408" cy="2539157"/>
          </a:xfrm>
          <a:prstGeom prst="rect">
            <a:avLst/>
          </a:prstGeom>
        </p:spPr>
        <p:txBody>
          <a:bodyPr wrap="square" lIns="0" tIns="0" rIns="0" bIns="0">
            <a:spAutoFit/>
          </a:bodyPr>
          <a:lstStyle/>
          <a:p>
            <a:r>
              <a:rPr lang="fi-FI" sz="1600" dirty="0">
                <a:cs typeface="Calibri"/>
              </a:rPr>
              <a:t>“Vuokraamalla Aurinkopuistosta yhden tai useamman nimikkopaneelin, jokainen voi vaikuttaa ympäristöystävällisen energian tuotantoon maassamme. </a:t>
            </a:r>
          </a:p>
          <a:p>
            <a:pPr>
              <a:spcBef>
                <a:spcPts val="600"/>
              </a:spcBef>
            </a:pPr>
            <a:r>
              <a:rPr lang="fi-FI" sz="1600" dirty="0">
                <a:cs typeface="Calibri"/>
              </a:rPr>
              <a:t>Vuokrapaneelin hankinta tukee uusiutuvaa ja puhdasta energiantuotantoa. Asiakkaan on mahdollista vuokrata useampi paneelin, vaikka yksi jokaiselle perheenjäsenelle, ja se onnistuu, vaikka henkilö ei olisikaan nykyinen sähkön myyntiasiakkaamme. Sopimuksia tehdään myös yrityksille.”</a:t>
            </a:r>
          </a:p>
          <a:p>
            <a:endParaRPr lang="fi-FI" sz="1600" dirty="0">
              <a:cs typeface="Calibri"/>
            </a:endParaRPr>
          </a:p>
          <a:p>
            <a:pPr marL="285750" indent="-285750">
              <a:buFont typeface="Wingdings" pitchFamily="2" charset="2"/>
              <a:buChar char="ü"/>
            </a:pPr>
            <a:r>
              <a:rPr lang="fi-FI" sz="1600" dirty="0">
                <a:solidFill>
                  <a:schemeClr val="tx1">
                    <a:lumMod val="65000"/>
                    <a:lumOff val="35000"/>
                  </a:schemeClr>
                </a:solidFill>
                <a:cs typeface="Calibri"/>
              </a:rPr>
              <a:t>jatkuva toiminta</a:t>
            </a:r>
          </a:p>
        </p:txBody>
      </p:sp>
      <p:sp>
        <p:nvSpPr>
          <p:cNvPr id="13" name="Suorakulmio 12">
            <a:extLst>
              <a:ext uri="{FF2B5EF4-FFF2-40B4-BE49-F238E27FC236}">
                <a16:creationId xmlns:a16="http://schemas.microsoft.com/office/drawing/2014/main" id="{E37AA4F3-53A6-7944-A663-0704B318B25B}"/>
              </a:ext>
            </a:extLst>
          </p:cNvPr>
          <p:cNvSpPr/>
          <p:nvPr/>
        </p:nvSpPr>
        <p:spPr>
          <a:xfrm>
            <a:off x="695326" y="1925619"/>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7762241" y="4592577"/>
            <a:ext cx="3496235" cy="1477328"/>
          </a:xfrm>
          <a:prstGeom prst="rect">
            <a:avLst/>
          </a:prstGeom>
        </p:spPr>
        <p:txBody>
          <a:bodyPr wrap="square" lIns="0" tIns="0" rIns="0" bIns="0">
            <a:spAutoFit/>
          </a:bodyPr>
          <a:lstStyle/>
          <a:p>
            <a:r>
              <a:rPr lang="fi-FI" sz="1600" b="1" dirty="0">
                <a:latin typeface="+mj-lt"/>
              </a:rPr>
              <a:t>Vastuuvetäjä</a:t>
            </a:r>
          </a:p>
          <a:p>
            <a:r>
              <a:rPr lang="fi-FI" sz="1600" dirty="0">
                <a:latin typeface="+mj-lt"/>
              </a:rPr>
              <a:t>Suvi Kyllönen</a:t>
            </a:r>
          </a:p>
          <a:p>
            <a:r>
              <a:rPr lang="fi-FI" sz="1600" dirty="0">
                <a:latin typeface="+mj-lt"/>
                <a:hlinkClick r:id="rId2"/>
              </a:rPr>
              <a:t>suvi.kyllönen@sahkolaitos.fi</a:t>
            </a:r>
            <a:endParaRPr lang="fi-FI" sz="1600" dirty="0">
              <a:latin typeface="+mj-lt"/>
            </a:endParaRPr>
          </a:p>
          <a:p>
            <a:endParaRPr lang="fi-FI" sz="1600" dirty="0">
              <a:latin typeface="+mj-lt"/>
            </a:endParaRPr>
          </a:p>
          <a:p>
            <a:r>
              <a:rPr lang="fi-FI" sz="1600" b="1" dirty="0">
                <a:latin typeface="+mj-lt"/>
              </a:rPr>
              <a:t>Linkki palveluun</a:t>
            </a:r>
          </a:p>
          <a:p>
            <a:r>
              <a:rPr lang="fi-FI" sz="1600" dirty="0" err="1">
                <a:latin typeface="+mj-lt"/>
              </a:rPr>
              <a:t>https</a:t>
            </a:r>
            <a:r>
              <a:rPr lang="fi-FI" sz="1600" dirty="0">
                <a:latin typeface="+mj-lt"/>
              </a:rPr>
              <a:t>://</a:t>
            </a:r>
            <a:r>
              <a:rPr lang="fi-FI" sz="1600" dirty="0" err="1">
                <a:latin typeface="+mj-lt"/>
              </a:rPr>
              <a:t>aurinkopuisto.sahkolaitos.fi</a:t>
            </a:r>
            <a:r>
              <a:rPr lang="fi-FI" sz="1600" dirty="0">
                <a:latin typeface="+mj-lt"/>
              </a:rPr>
              <a:t>/.</a:t>
            </a:r>
          </a:p>
        </p:txBody>
      </p:sp>
      <p:pic>
        <p:nvPicPr>
          <p:cNvPr id="6146" name="Picture 2" descr="Tampereen Sähkölaitos - Edullista sähköä koko Suomeen">
            <a:extLst>
              <a:ext uri="{FF2B5EF4-FFF2-40B4-BE49-F238E27FC236}">
                <a16:creationId xmlns:a16="http://schemas.microsoft.com/office/drawing/2014/main" id="{1D42D0ED-46E6-DD4E-A791-A48C4F67D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7" y="5353843"/>
            <a:ext cx="3013074" cy="854881"/>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Maksa aurinkopaneelista 4.2e kuussa ja saa hyvitystä 0.7e/kk | Lampopumput  - Keskustelua lämpöpumpuista">
            <a:extLst>
              <a:ext uri="{FF2B5EF4-FFF2-40B4-BE49-F238E27FC236}">
                <a16:creationId xmlns:a16="http://schemas.microsoft.com/office/drawing/2014/main" id="{8F5841BD-18CC-D141-AA07-E3C6A3C4A8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187"/>
          <a:stretch/>
        </p:blipFill>
        <p:spPr bwMode="auto">
          <a:xfrm>
            <a:off x="5690175" y="-1"/>
            <a:ext cx="6501825" cy="4367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509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orakulmio 15">
            <a:extLst>
              <a:ext uri="{FF2B5EF4-FFF2-40B4-BE49-F238E27FC236}">
                <a16:creationId xmlns:a16="http://schemas.microsoft.com/office/drawing/2014/main" id="{B3F565DE-D576-064B-995F-2F672022EC12}"/>
              </a:ext>
            </a:extLst>
          </p:cNvPr>
          <p:cNvSpPr/>
          <p:nvPr/>
        </p:nvSpPr>
        <p:spPr>
          <a:xfrm>
            <a:off x="7378700" y="0"/>
            <a:ext cx="4813300"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15</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4117975"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latin typeface="+mj-lt"/>
                <a:cs typeface="Calibri"/>
              </a:rPr>
              <a:t>Aurinkopaneelit omaan kotiin</a:t>
            </a:r>
            <a:endParaRPr lang="fi-FI" sz="3600" dirty="0">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2717475" cy="369332"/>
          </a:xfrm>
          <a:prstGeom prst="rect">
            <a:avLst/>
          </a:prstGeom>
          <a:solidFill>
            <a:schemeClr val="tx1"/>
          </a:solidFill>
        </p:spPr>
        <p:txBody>
          <a:bodyPr wrap="none">
            <a:spAutoFit/>
          </a:bodyPr>
          <a:lstStyle/>
          <a:p>
            <a:r>
              <a:rPr lang="fi-FI" b="1" dirty="0">
                <a:solidFill>
                  <a:schemeClr val="bg1"/>
                </a:solidFill>
                <a:latin typeface="+mj-lt"/>
                <a:cs typeface="Calibri"/>
              </a:rPr>
              <a:t>Tampereen Sähkölaitos Oy</a:t>
            </a:r>
            <a:endParaRPr lang="fi-FI" b="1" dirty="0">
              <a:solidFill>
                <a:schemeClr val="bg1"/>
              </a:solidFill>
              <a:latin typeface="+mj-lt"/>
            </a:endParaRPr>
          </a:p>
        </p:txBody>
      </p:sp>
      <p:sp>
        <p:nvSpPr>
          <p:cNvPr id="10" name="Suorakulmio 9">
            <a:extLst>
              <a:ext uri="{FF2B5EF4-FFF2-40B4-BE49-F238E27FC236}">
                <a16:creationId xmlns:a16="http://schemas.microsoft.com/office/drawing/2014/main" id="{6EB2CDB4-00E4-E148-B389-741BD7658491}"/>
              </a:ext>
            </a:extLst>
          </p:cNvPr>
          <p:cNvSpPr/>
          <p:nvPr/>
        </p:nvSpPr>
        <p:spPr>
          <a:xfrm>
            <a:off x="695326" y="2390400"/>
            <a:ext cx="5834566" cy="2539157"/>
          </a:xfrm>
          <a:prstGeom prst="rect">
            <a:avLst/>
          </a:prstGeom>
        </p:spPr>
        <p:txBody>
          <a:bodyPr wrap="square" lIns="0" tIns="0" rIns="0" bIns="0">
            <a:spAutoFit/>
          </a:bodyPr>
          <a:lstStyle/>
          <a:p>
            <a:pPr>
              <a:spcBef>
                <a:spcPts val="600"/>
              </a:spcBef>
              <a:spcAft>
                <a:spcPts val="600"/>
              </a:spcAft>
            </a:pPr>
            <a:r>
              <a:rPr lang="fi-FI" sz="1600" dirty="0">
                <a:cs typeface="Calibri"/>
              </a:rPr>
              <a:t>“Sijoittamalla aurinkosähköön asiakas voi tuottaa energiaa ympäristöystävällisesti ja säästää sähkölaskussa . Auringonvaloa riittää jopa pilvisellä säällä.</a:t>
            </a:r>
          </a:p>
          <a:p>
            <a:r>
              <a:rPr lang="fi-FI" sz="1600" dirty="0">
                <a:cs typeface="Calibri"/>
              </a:rPr>
              <a:t>Teemme aurinkopaneelien hankinnan helpoksi. Asiakkaan on mahdollista saada täsmälleen omaan mitoitetun </a:t>
            </a:r>
            <a:r>
              <a:rPr lang="fi-FI" sz="1600" dirty="0" err="1">
                <a:cs typeface="Calibri"/>
              </a:rPr>
              <a:t>paneeliston</a:t>
            </a:r>
            <a:r>
              <a:rPr lang="fi-FI" sz="1600" dirty="0">
                <a:cs typeface="Calibri"/>
              </a:rPr>
              <a:t> avaimet käteen -toimituksena ja käyttökuntoon asennettuna. Aurinkopaneelien asennuksesta saa lisäksi kotitalousvähennyksen. Pitkät takuut ja Suomen sääolosuhteet kestävät osat takaavat luotettavan toiminnan.”</a:t>
            </a:r>
          </a:p>
          <a:p>
            <a:endParaRPr lang="fi-FI" sz="1600" dirty="0">
              <a:cs typeface="Calibri"/>
            </a:endParaRPr>
          </a:p>
          <a:p>
            <a:pPr marL="285750" indent="-285750">
              <a:buFont typeface="Wingdings" pitchFamily="2" charset="2"/>
              <a:buChar char="ü"/>
            </a:pPr>
            <a:r>
              <a:rPr lang="fi-FI" sz="1600" dirty="0">
                <a:solidFill>
                  <a:schemeClr val="tx1">
                    <a:lumMod val="65000"/>
                    <a:lumOff val="35000"/>
                  </a:schemeClr>
                </a:solidFill>
                <a:cs typeface="Calibri"/>
              </a:rPr>
              <a:t>jatkuva toiminta</a:t>
            </a:r>
          </a:p>
        </p:txBody>
      </p:sp>
      <p:sp>
        <p:nvSpPr>
          <p:cNvPr id="13" name="Suorakulmio 12">
            <a:extLst>
              <a:ext uri="{FF2B5EF4-FFF2-40B4-BE49-F238E27FC236}">
                <a16:creationId xmlns:a16="http://schemas.microsoft.com/office/drawing/2014/main" id="{E37AA4F3-53A6-7944-A663-0704B318B25B}"/>
              </a:ext>
            </a:extLst>
          </p:cNvPr>
          <p:cNvSpPr/>
          <p:nvPr/>
        </p:nvSpPr>
        <p:spPr>
          <a:xfrm>
            <a:off x="695326" y="1925619"/>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7762241" y="3894137"/>
            <a:ext cx="3496235" cy="2462213"/>
          </a:xfrm>
          <a:prstGeom prst="rect">
            <a:avLst/>
          </a:prstGeom>
        </p:spPr>
        <p:txBody>
          <a:bodyPr wrap="square" lIns="0" tIns="0" rIns="0" bIns="0">
            <a:spAutoFit/>
          </a:bodyPr>
          <a:lstStyle/>
          <a:p>
            <a:r>
              <a:rPr lang="fi-FI" sz="1600" b="1" dirty="0">
                <a:latin typeface="+mj-lt"/>
              </a:rPr>
              <a:t>Vastuuvetäjä</a:t>
            </a:r>
          </a:p>
          <a:p>
            <a:r>
              <a:rPr lang="fi-FI" sz="1600" dirty="0">
                <a:latin typeface="+mj-lt"/>
              </a:rPr>
              <a:t>Christian </a:t>
            </a:r>
            <a:r>
              <a:rPr lang="fi-FI" sz="1600" dirty="0" err="1">
                <a:latin typeface="+mj-lt"/>
              </a:rPr>
              <a:t>Geiger</a:t>
            </a:r>
            <a:endParaRPr lang="fi-FI" sz="1600" dirty="0">
              <a:latin typeface="+mj-lt"/>
            </a:endParaRPr>
          </a:p>
          <a:p>
            <a:r>
              <a:rPr lang="fi-FI" sz="1600" dirty="0">
                <a:latin typeface="+mj-lt"/>
                <a:hlinkClick r:id="rId2"/>
              </a:rPr>
              <a:t>christian.geiger@sahkolaitos.fi</a:t>
            </a:r>
            <a:endParaRPr lang="fi-FI" sz="1600" dirty="0">
              <a:latin typeface="+mj-lt"/>
            </a:endParaRPr>
          </a:p>
          <a:p>
            <a:endParaRPr lang="fi-FI" sz="1600" dirty="0">
              <a:latin typeface="+mj-lt"/>
            </a:endParaRPr>
          </a:p>
          <a:p>
            <a:r>
              <a:rPr lang="fi-FI" sz="1600" b="1" dirty="0">
                <a:latin typeface="+mj-lt"/>
              </a:rPr>
              <a:t>Linkki palveluun</a:t>
            </a:r>
          </a:p>
          <a:p>
            <a:r>
              <a:rPr lang="fi-FI" sz="1600" dirty="0">
                <a:latin typeface="+mj-lt"/>
                <a:hlinkClick r:id="rId3"/>
              </a:rPr>
              <a:t>https://www.sahkolaitos.fi/valoa-ja-virtaa/voimaa-auringosta/aurinkopaneelit-omakotitaloille/</a:t>
            </a:r>
            <a:endParaRPr lang="fi-FI" sz="1600" dirty="0">
              <a:latin typeface="+mj-lt"/>
            </a:endParaRPr>
          </a:p>
          <a:p>
            <a:endParaRPr lang="fi-FI" sz="1600" dirty="0">
              <a:latin typeface="+mj-lt"/>
            </a:endParaRPr>
          </a:p>
        </p:txBody>
      </p:sp>
      <p:pic>
        <p:nvPicPr>
          <p:cNvPr id="6146" name="Picture 2" descr="Tampereen Sähkölaitos - Edullista sähköä koko Suomeen">
            <a:extLst>
              <a:ext uri="{FF2B5EF4-FFF2-40B4-BE49-F238E27FC236}">
                <a16:creationId xmlns:a16="http://schemas.microsoft.com/office/drawing/2014/main" id="{1D42D0ED-46E6-DD4E-A791-A48C4F67D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6" y="5327419"/>
            <a:ext cx="3106207" cy="881305"/>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OTA KÄYTTÖÖSI ELENIA AINA VOIT VOITTAA MATKAN">
            <a:extLst>
              <a:ext uri="{FF2B5EF4-FFF2-40B4-BE49-F238E27FC236}">
                <a16:creationId xmlns:a16="http://schemas.microsoft.com/office/drawing/2014/main" id="{1948A76E-3C6E-F14E-8753-A6B0F20EE7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8699" y="836613"/>
            <a:ext cx="4813299" cy="247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017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orakulmio 15">
            <a:extLst>
              <a:ext uri="{FF2B5EF4-FFF2-40B4-BE49-F238E27FC236}">
                <a16:creationId xmlns:a16="http://schemas.microsoft.com/office/drawing/2014/main" id="{B3F565DE-D576-064B-995F-2F672022EC12}"/>
              </a:ext>
            </a:extLst>
          </p:cNvPr>
          <p:cNvSpPr/>
          <p:nvPr/>
        </p:nvSpPr>
        <p:spPr>
          <a:xfrm>
            <a:off x="6235514" y="4130936"/>
            <a:ext cx="5956486" cy="2727063"/>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16</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7620335"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latin typeface="+mj-lt"/>
                <a:cs typeface="Calibri"/>
              </a:rPr>
              <a:t>Virtaa yritystoimintaan auringosta</a:t>
            </a: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2717475" cy="369332"/>
          </a:xfrm>
          <a:prstGeom prst="rect">
            <a:avLst/>
          </a:prstGeom>
          <a:solidFill>
            <a:schemeClr val="tx1"/>
          </a:solidFill>
        </p:spPr>
        <p:txBody>
          <a:bodyPr wrap="none">
            <a:spAutoFit/>
          </a:bodyPr>
          <a:lstStyle/>
          <a:p>
            <a:r>
              <a:rPr lang="fi-FI" b="1" dirty="0">
                <a:solidFill>
                  <a:schemeClr val="bg1"/>
                </a:solidFill>
                <a:latin typeface="+mj-lt"/>
                <a:cs typeface="Calibri"/>
              </a:rPr>
              <a:t>Tampereen Sähkölaitos Oy</a:t>
            </a:r>
            <a:endParaRPr lang="fi-FI" b="1" dirty="0">
              <a:solidFill>
                <a:schemeClr val="bg1"/>
              </a:solidFill>
              <a:latin typeface="+mj-lt"/>
            </a:endParaRPr>
          </a:p>
        </p:txBody>
      </p:sp>
      <p:sp>
        <p:nvSpPr>
          <p:cNvPr id="10" name="Suorakulmio 9">
            <a:extLst>
              <a:ext uri="{FF2B5EF4-FFF2-40B4-BE49-F238E27FC236}">
                <a16:creationId xmlns:a16="http://schemas.microsoft.com/office/drawing/2014/main" id="{6EB2CDB4-00E4-E148-B389-741BD7658491}"/>
              </a:ext>
            </a:extLst>
          </p:cNvPr>
          <p:cNvSpPr/>
          <p:nvPr/>
        </p:nvSpPr>
        <p:spPr>
          <a:xfrm>
            <a:off x="695326" y="1959753"/>
            <a:ext cx="5242895" cy="2785378"/>
          </a:xfrm>
          <a:prstGeom prst="rect">
            <a:avLst/>
          </a:prstGeom>
        </p:spPr>
        <p:txBody>
          <a:bodyPr wrap="square" lIns="0" tIns="0" rIns="0" bIns="0">
            <a:spAutoFit/>
          </a:bodyPr>
          <a:lstStyle/>
          <a:p>
            <a:pPr>
              <a:spcAft>
                <a:spcPts val="600"/>
              </a:spcAft>
            </a:pPr>
            <a:r>
              <a:rPr lang="fi-FI" sz="1600" dirty="0">
                <a:cs typeface="Calibri"/>
              </a:rPr>
              <a:t>“Yrityksen ja taloyhtiön katon, pihan tai seinän valjastaminen aurinkoenergian tuotantoon antaa paljon muutakin kuin sähköä. Oma energiantuotanto vähentää riippuvuutta ostosähköstä ja parantaa rakennuksen energiatehokkuuslukua. Lisäksi oma aurinkovoimala nostaa kiinteistön arvoa.</a:t>
            </a:r>
          </a:p>
          <a:p>
            <a:pPr>
              <a:spcAft>
                <a:spcPts val="600"/>
              </a:spcAft>
            </a:pPr>
            <a:r>
              <a:rPr lang="fi-FI" sz="1600" dirty="0">
                <a:cs typeface="Calibri"/>
              </a:rPr>
              <a:t>Aurinkopaneelijärjestelmämme soveltuvat kaikille kattotyypeille, seinäasennuksiin ja maa-asennuksiin. Autamme järjestelmäsuunnittelussa ja asennamme paneelit tarpeeseen sopivimmalla tavalla: kelluvina, pilareilla, paaluilla tai muilla menetelmillä. Asiakas saa meiltä myös kattavat etävalvonta-, ylläpito- ja huoltopalvelut. Alle 100 </a:t>
            </a:r>
            <a:r>
              <a:rPr lang="fi-FI" sz="1600" dirty="0" err="1">
                <a:cs typeface="Calibri"/>
              </a:rPr>
              <a:t>kVA:n</a:t>
            </a:r>
            <a:r>
              <a:rPr lang="fi-FI" sz="1600" dirty="0">
                <a:cs typeface="Calibri"/>
              </a:rPr>
              <a:t> nimellistehoisilla</a:t>
            </a:r>
            <a:endParaRPr lang="fi-FI" sz="1600" dirty="0">
              <a:solidFill>
                <a:schemeClr val="tx1">
                  <a:lumMod val="65000"/>
                  <a:lumOff val="35000"/>
                </a:schemeClr>
              </a:solidFill>
              <a:cs typeface="Calibri"/>
            </a:endParaRPr>
          </a:p>
        </p:txBody>
      </p:sp>
      <p:sp>
        <p:nvSpPr>
          <p:cNvPr id="13" name="Suorakulmio 12">
            <a:extLst>
              <a:ext uri="{FF2B5EF4-FFF2-40B4-BE49-F238E27FC236}">
                <a16:creationId xmlns:a16="http://schemas.microsoft.com/office/drawing/2014/main" id="{E37AA4F3-53A6-7944-A663-0704B318B25B}"/>
              </a:ext>
            </a:extLst>
          </p:cNvPr>
          <p:cNvSpPr/>
          <p:nvPr/>
        </p:nvSpPr>
        <p:spPr>
          <a:xfrm>
            <a:off x="695326" y="1349950"/>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6525112" y="4495503"/>
            <a:ext cx="4522992" cy="1969770"/>
          </a:xfrm>
          <a:prstGeom prst="rect">
            <a:avLst/>
          </a:prstGeom>
        </p:spPr>
        <p:txBody>
          <a:bodyPr wrap="square" lIns="0" tIns="0" rIns="0" bIns="0">
            <a:spAutoFit/>
          </a:bodyPr>
          <a:lstStyle/>
          <a:p>
            <a:r>
              <a:rPr lang="fi-FI" sz="1600" b="1" dirty="0">
                <a:latin typeface="+mj-lt"/>
              </a:rPr>
              <a:t>Vastuuvetäjä</a:t>
            </a:r>
          </a:p>
          <a:p>
            <a:r>
              <a:rPr lang="fi-FI" sz="1600" dirty="0">
                <a:latin typeface="+mj-lt"/>
              </a:rPr>
              <a:t>Suvi Kyllönen</a:t>
            </a:r>
          </a:p>
          <a:p>
            <a:r>
              <a:rPr lang="fi-FI" sz="1600" dirty="0">
                <a:latin typeface="+mj-lt"/>
                <a:hlinkClick r:id="rId2"/>
              </a:rPr>
              <a:t>suvi.kyllönen@sahkolaitos.fi</a:t>
            </a:r>
            <a:endParaRPr lang="fi-FI" sz="1600" dirty="0">
              <a:latin typeface="+mj-lt"/>
            </a:endParaRPr>
          </a:p>
          <a:p>
            <a:endParaRPr lang="fi-FI" sz="1600" dirty="0">
              <a:latin typeface="+mj-lt"/>
            </a:endParaRPr>
          </a:p>
          <a:p>
            <a:r>
              <a:rPr lang="fi-FI" sz="1600" b="1" dirty="0">
                <a:latin typeface="+mj-lt"/>
              </a:rPr>
              <a:t>Linkki palveluun</a:t>
            </a:r>
          </a:p>
          <a:p>
            <a:r>
              <a:rPr lang="fi-FI" sz="1600" dirty="0">
                <a:latin typeface="+mj-lt"/>
                <a:hlinkClick r:id="rId3"/>
              </a:rPr>
              <a:t>https://www.sahkolaitos.fi/valoa-ja-virtaa/voimaa-auringosta/aurinkopaneelit-yrityksille-ja-taloyhtioille/</a:t>
            </a:r>
            <a:endParaRPr lang="fi-FI" sz="1600" dirty="0">
              <a:latin typeface="+mj-lt"/>
            </a:endParaRPr>
          </a:p>
          <a:p>
            <a:endParaRPr lang="fi-FI" sz="1600" dirty="0">
              <a:latin typeface="+mj-lt"/>
            </a:endParaRPr>
          </a:p>
        </p:txBody>
      </p:sp>
      <p:pic>
        <p:nvPicPr>
          <p:cNvPr id="6146" name="Picture 2" descr="Tampereen Sähkölaitos - Edullista sähköä koko Suomeen">
            <a:extLst>
              <a:ext uri="{FF2B5EF4-FFF2-40B4-BE49-F238E27FC236}">
                <a16:creationId xmlns:a16="http://schemas.microsoft.com/office/drawing/2014/main" id="{1D42D0ED-46E6-DD4E-A791-A48C4F67D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6" y="5304205"/>
            <a:ext cx="2779532" cy="788620"/>
          </a:xfrm>
          <a:prstGeom prst="rect">
            <a:avLst/>
          </a:prstGeom>
          <a:noFill/>
          <a:extLst>
            <a:ext uri="{909E8E84-426E-40DD-AFC4-6F175D3DCCD1}">
              <a14:hiddenFill xmlns:a14="http://schemas.microsoft.com/office/drawing/2010/main">
                <a:solidFill>
                  <a:srgbClr val="FFFFFF"/>
                </a:solidFill>
              </a14:hiddenFill>
            </a:ext>
          </a:extLst>
        </p:spPr>
      </p:pic>
      <p:sp>
        <p:nvSpPr>
          <p:cNvPr id="11" name="Suorakulmio 10">
            <a:extLst>
              <a:ext uri="{FF2B5EF4-FFF2-40B4-BE49-F238E27FC236}">
                <a16:creationId xmlns:a16="http://schemas.microsoft.com/office/drawing/2014/main" id="{9FCB18E9-22E0-F945-814F-8EB041AD9B7B}"/>
              </a:ext>
            </a:extLst>
          </p:cNvPr>
          <p:cNvSpPr/>
          <p:nvPr/>
        </p:nvSpPr>
        <p:spPr>
          <a:xfrm>
            <a:off x="6525112" y="1959753"/>
            <a:ext cx="5242895" cy="1877437"/>
          </a:xfrm>
          <a:prstGeom prst="rect">
            <a:avLst/>
          </a:prstGeom>
        </p:spPr>
        <p:txBody>
          <a:bodyPr wrap="square" lIns="0" tIns="0" rIns="0" bIns="0">
            <a:spAutoFit/>
          </a:bodyPr>
          <a:lstStyle/>
          <a:p>
            <a:pPr>
              <a:spcAft>
                <a:spcPts val="600"/>
              </a:spcAft>
            </a:pPr>
            <a:r>
              <a:rPr lang="fi-FI" sz="1600" dirty="0">
                <a:cs typeface="Calibri"/>
              </a:rPr>
              <a:t>pienvoimalaitoksilla tuotanto on lisäksi verotonta eikä tuotetusta sähköstä makseta lainkaan sähkön siirtomaksua.</a:t>
            </a:r>
          </a:p>
          <a:p>
            <a:pPr>
              <a:spcAft>
                <a:spcPts val="600"/>
              </a:spcAft>
            </a:pPr>
            <a:r>
              <a:rPr lang="fi-FI" sz="1600" dirty="0">
                <a:cs typeface="Calibri"/>
              </a:rPr>
              <a:t>Räätälöimme aurinkopaneelit taloyhtiöiden ja yritysten tilanteisiin sopivaksi kokonaisuudeksi. Toimitamme järjestelmän joko laitetoimituksena tai avaimet käteen -periaatteella lähes koko Suomeen.”</a:t>
            </a:r>
          </a:p>
          <a:p>
            <a:pPr marL="285750" indent="-285750">
              <a:spcAft>
                <a:spcPts val="600"/>
              </a:spcAft>
              <a:buFont typeface="Wingdings" pitchFamily="2" charset="2"/>
              <a:buChar char="ü"/>
            </a:pPr>
            <a:r>
              <a:rPr lang="fi-FI" sz="1600" dirty="0">
                <a:solidFill>
                  <a:schemeClr val="tx1">
                    <a:lumMod val="65000"/>
                    <a:lumOff val="35000"/>
                  </a:schemeClr>
                </a:solidFill>
                <a:cs typeface="Calibri"/>
              </a:rPr>
              <a:t>pilottihanke</a:t>
            </a:r>
          </a:p>
        </p:txBody>
      </p:sp>
    </p:spTree>
    <p:extLst>
      <p:ext uri="{BB962C8B-B14F-4D97-AF65-F5344CB8AC3E}">
        <p14:creationId xmlns:p14="http://schemas.microsoft.com/office/powerpoint/2010/main" val="1998670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ybridREADY-lämmönjakokeskus | HögforsGST">
            <a:extLst>
              <a:ext uri="{FF2B5EF4-FFF2-40B4-BE49-F238E27FC236}">
                <a16:creationId xmlns:a16="http://schemas.microsoft.com/office/drawing/2014/main" id="{D7DFD5EC-3823-824D-BBF6-914039C6B9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10" r="20410"/>
          <a:stretch/>
        </p:blipFill>
        <p:spPr bwMode="auto">
          <a:xfrm>
            <a:off x="5617460" y="0"/>
            <a:ext cx="6087879"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Suorakulmio 15">
            <a:extLst>
              <a:ext uri="{FF2B5EF4-FFF2-40B4-BE49-F238E27FC236}">
                <a16:creationId xmlns:a16="http://schemas.microsoft.com/office/drawing/2014/main" id="{B3F565DE-D576-064B-995F-2F672022EC12}"/>
              </a:ext>
            </a:extLst>
          </p:cNvPr>
          <p:cNvSpPr/>
          <p:nvPr/>
        </p:nvSpPr>
        <p:spPr>
          <a:xfrm>
            <a:off x="7378700" y="5203389"/>
            <a:ext cx="4813300" cy="1654610"/>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17</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4117975"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latin typeface="+mj-lt"/>
                <a:cs typeface="Calibri"/>
              </a:rPr>
              <a:t>Lähilämmönjako </a:t>
            </a:r>
          </a:p>
          <a:p>
            <a:r>
              <a:rPr lang="fi-FI" sz="3600" dirty="0">
                <a:latin typeface="+mj-lt"/>
                <a:cs typeface="Calibri"/>
              </a:rPr>
              <a:t>-palvelu</a:t>
            </a: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2717475" cy="369332"/>
          </a:xfrm>
          <a:prstGeom prst="rect">
            <a:avLst/>
          </a:prstGeom>
          <a:solidFill>
            <a:schemeClr val="tx1"/>
          </a:solidFill>
        </p:spPr>
        <p:txBody>
          <a:bodyPr wrap="none">
            <a:spAutoFit/>
          </a:bodyPr>
          <a:lstStyle/>
          <a:p>
            <a:r>
              <a:rPr lang="fi-FI" b="1" dirty="0">
                <a:solidFill>
                  <a:schemeClr val="bg1"/>
                </a:solidFill>
                <a:latin typeface="+mj-lt"/>
                <a:cs typeface="Calibri"/>
              </a:rPr>
              <a:t>Tampereen Sähkölaitos Oy</a:t>
            </a:r>
            <a:endParaRPr lang="fi-FI" b="1" dirty="0">
              <a:solidFill>
                <a:schemeClr val="bg1"/>
              </a:solidFill>
              <a:latin typeface="+mj-lt"/>
            </a:endParaRPr>
          </a:p>
        </p:txBody>
      </p:sp>
      <p:sp>
        <p:nvSpPr>
          <p:cNvPr id="10" name="Suorakulmio 9">
            <a:extLst>
              <a:ext uri="{FF2B5EF4-FFF2-40B4-BE49-F238E27FC236}">
                <a16:creationId xmlns:a16="http://schemas.microsoft.com/office/drawing/2014/main" id="{6EB2CDB4-00E4-E148-B389-741BD7658491}"/>
              </a:ext>
            </a:extLst>
          </p:cNvPr>
          <p:cNvSpPr/>
          <p:nvPr/>
        </p:nvSpPr>
        <p:spPr>
          <a:xfrm>
            <a:off x="695326" y="2390400"/>
            <a:ext cx="5124263" cy="2292935"/>
          </a:xfrm>
          <a:prstGeom prst="rect">
            <a:avLst/>
          </a:prstGeom>
        </p:spPr>
        <p:txBody>
          <a:bodyPr wrap="square" lIns="0" tIns="0" rIns="0" bIns="0">
            <a:spAutoFit/>
          </a:bodyPr>
          <a:lstStyle/>
          <a:p>
            <a:pPr>
              <a:spcBef>
                <a:spcPts val="600"/>
              </a:spcBef>
              <a:spcAft>
                <a:spcPts val="600"/>
              </a:spcAft>
            </a:pPr>
            <a:r>
              <a:rPr lang="fi-FI" sz="1600" dirty="0">
                <a:cs typeface="Calibri"/>
              </a:rPr>
              <a:t>Lähilämmönjako on Sähkölaitoksen tarjoama palvelu taloyhtiöille ja yritysasiakkaille, joilla on ajankohtaista kaukolämmön lämmönjakokeskuksen uusiminen. Puramme vanhan laitteiston ja asennamme uuden vanhan tilalle saman päivän aikana, sekä otamme laitteiston etänä hallintaan ja toteutamme tarvittavat huollot. Tämä ei vaadi asiakkaalta ylimääräisiä toimenpiteitä, vaan Sähkölaitos hoitaa kaikki avaimet käteen -periaatteella.</a:t>
            </a:r>
          </a:p>
          <a:p>
            <a:pPr marL="285750" indent="-285750">
              <a:buFont typeface="Wingdings" pitchFamily="2" charset="2"/>
              <a:buChar char="ü"/>
            </a:pPr>
            <a:r>
              <a:rPr lang="fi-FI" sz="1600" dirty="0">
                <a:solidFill>
                  <a:schemeClr val="tx1">
                    <a:lumMod val="65000"/>
                    <a:lumOff val="35000"/>
                  </a:schemeClr>
                </a:solidFill>
                <a:cs typeface="Calibri"/>
              </a:rPr>
              <a:t>pilottihanke</a:t>
            </a:r>
          </a:p>
        </p:txBody>
      </p:sp>
      <p:sp>
        <p:nvSpPr>
          <p:cNvPr id="13" name="Suorakulmio 12">
            <a:extLst>
              <a:ext uri="{FF2B5EF4-FFF2-40B4-BE49-F238E27FC236}">
                <a16:creationId xmlns:a16="http://schemas.microsoft.com/office/drawing/2014/main" id="{E37AA4F3-53A6-7944-A663-0704B318B25B}"/>
              </a:ext>
            </a:extLst>
          </p:cNvPr>
          <p:cNvSpPr/>
          <p:nvPr/>
        </p:nvSpPr>
        <p:spPr>
          <a:xfrm>
            <a:off x="695326" y="1925619"/>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7762241" y="5494576"/>
            <a:ext cx="3496235" cy="861774"/>
          </a:xfrm>
          <a:prstGeom prst="rect">
            <a:avLst/>
          </a:prstGeom>
        </p:spPr>
        <p:txBody>
          <a:bodyPr wrap="square" lIns="0" tIns="0" rIns="0" bIns="0">
            <a:spAutoFit/>
          </a:bodyPr>
          <a:lstStyle/>
          <a:p>
            <a:r>
              <a:rPr lang="fi-FI" sz="1400" b="1" dirty="0">
                <a:latin typeface="+mj-lt"/>
              </a:rPr>
              <a:t>Vastuuvetäjä</a:t>
            </a:r>
          </a:p>
          <a:p>
            <a:r>
              <a:rPr lang="fi-FI" sz="1400" dirty="0">
                <a:latin typeface="+mj-lt"/>
              </a:rPr>
              <a:t>Teemu Heinonen</a:t>
            </a:r>
          </a:p>
          <a:p>
            <a:r>
              <a:rPr lang="fi-FI" sz="1400" dirty="0">
                <a:latin typeface="+mj-lt"/>
                <a:hlinkClick r:id="rId3"/>
              </a:rPr>
              <a:t>teemu.heinonen@sahkolaitos.fi</a:t>
            </a:r>
            <a:endParaRPr lang="fi-FI" sz="1400" dirty="0">
              <a:latin typeface="+mj-lt"/>
            </a:endParaRPr>
          </a:p>
          <a:p>
            <a:endParaRPr lang="fi-FI" sz="1400" dirty="0">
              <a:latin typeface="+mj-lt"/>
            </a:endParaRPr>
          </a:p>
        </p:txBody>
      </p:sp>
      <p:pic>
        <p:nvPicPr>
          <p:cNvPr id="6146" name="Picture 2" descr="Tampereen Sähkölaitos - Edullista sähköä koko Suomeen">
            <a:extLst>
              <a:ext uri="{FF2B5EF4-FFF2-40B4-BE49-F238E27FC236}">
                <a16:creationId xmlns:a16="http://schemas.microsoft.com/office/drawing/2014/main" id="{1D42D0ED-46E6-DD4E-A791-A48C4F67D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7" y="5368257"/>
            <a:ext cx="2962274" cy="84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591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orakulmio 15">
            <a:extLst>
              <a:ext uri="{FF2B5EF4-FFF2-40B4-BE49-F238E27FC236}">
                <a16:creationId xmlns:a16="http://schemas.microsoft.com/office/drawing/2014/main" id="{B3F565DE-D576-064B-995F-2F672022EC12}"/>
              </a:ext>
            </a:extLst>
          </p:cNvPr>
          <p:cNvSpPr/>
          <p:nvPr/>
        </p:nvSpPr>
        <p:spPr>
          <a:xfrm>
            <a:off x="4141695" y="3614569"/>
            <a:ext cx="8050305" cy="3243430"/>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18</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7" y="765175"/>
            <a:ext cx="3446368"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latin typeface="+mj-lt"/>
                <a:cs typeface="Calibri"/>
              </a:rPr>
              <a:t>Mittausjärjestely - pilotti</a:t>
            </a:r>
            <a:endParaRPr lang="fi-FI" sz="3600" dirty="0">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2185150" cy="369332"/>
          </a:xfrm>
          <a:prstGeom prst="rect">
            <a:avLst/>
          </a:prstGeom>
          <a:solidFill>
            <a:schemeClr val="tx1"/>
          </a:solidFill>
        </p:spPr>
        <p:txBody>
          <a:bodyPr wrap="none">
            <a:spAutoFit/>
          </a:bodyPr>
          <a:lstStyle/>
          <a:p>
            <a:r>
              <a:rPr lang="fi-FI" b="1" dirty="0">
                <a:solidFill>
                  <a:schemeClr val="bg1"/>
                </a:solidFill>
                <a:latin typeface="+mj-lt"/>
                <a:cs typeface="Calibri"/>
              </a:rPr>
              <a:t>Alva Sähköverkko Oy</a:t>
            </a:r>
            <a:endParaRPr lang="fi-FI" b="1" dirty="0">
              <a:solidFill>
                <a:schemeClr val="bg1"/>
              </a:solidFill>
              <a:latin typeface="+mj-lt"/>
            </a:endParaRPr>
          </a:p>
        </p:txBody>
      </p:sp>
      <p:sp>
        <p:nvSpPr>
          <p:cNvPr id="10" name="Suorakulmio 9">
            <a:extLst>
              <a:ext uri="{FF2B5EF4-FFF2-40B4-BE49-F238E27FC236}">
                <a16:creationId xmlns:a16="http://schemas.microsoft.com/office/drawing/2014/main" id="{6EB2CDB4-00E4-E148-B389-741BD7658491}"/>
              </a:ext>
            </a:extLst>
          </p:cNvPr>
          <p:cNvSpPr/>
          <p:nvPr/>
        </p:nvSpPr>
        <p:spPr>
          <a:xfrm>
            <a:off x="695326" y="2501287"/>
            <a:ext cx="3306519" cy="1969770"/>
          </a:xfrm>
          <a:prstGeom prst="rect">
            <a:avLst/>
          </a:prstGeom>
        </p:spPr>
        <p:txBody>
          <a:bodyPr wrap="square" lIns="0" tIns="0" rIns="0" bIns="0">
            <a:spAutoFit/>
          </a:bodyPr>
          <a:lstStyle/>
          <a:p>
            <a:r>
              <a:rPr lang="fi-FI" sz="1600" dirty="0">
                <a:cs typeface="Calibri"/>
              </a:rPr>
              <a:t>Verkonhaltija mahdollistaa keskijännite-liittymän takaisten käyttöpaikkojen sähkön myynnin, mittauksen ja kilpailutuksen tuottamalla mittaus-järjestelyt ja mittauspalvelun liittyjän kiinteistön sisäiseen verkkoon.</a:t>
            </a:r>
          </a:p>
          <a:p>
            <a:endParaRPr lang="fi-FI" sz="1600" dirty="0">
              <a:cs typeface="Calibri"/>
            </a:endParaRPr>
          </a:p>
          <a:p>
            <a:pPr marL="285750" indent="-285750">
              <a:buFont typeface="Wingdings" pitchFamily="2" charset="2"/>
              <a:buChar char="ü"/>
            </a:pPr>
            <a:r>
              <a:rPr lang="fi-FI" sz="1600" dirty="0">
                <a:solidFill>
                  <a:schemeClr val="tx1">
                    <a:lumMod val="65000"/>
                    <a:lumOff val="35000"/>
                  </a:schemeClr>
                </a:solidFill>
                <a:cs typeface="Calibri"/>
              </a:rPr>
              <a:t>pilottihanke</a:t>
            </a:r>
          </a:p>
        </p:txBody>
      </p:sp>
      <p:sp>
        <p:nvSpPr>
          <p:cNvPr id="13" name="Suorakulmio 12">
            <a:extLst>
              <a:ext uri="{FF2B5EF4-FFF2-40B4-BE49-F238E27FC236}">
                <a16:creationId xmlns:a16="http://schemas.microsoft.com/office/drawing/2014/main" id="{E37AA4F3-53A6-7944-A663-0704B318B25B}"/>
              </a:ext>
            </a:extLst>
          </p:cNvPr>
          <p:cNvSpPr/>
          <p:nvPr/>
        </p:nvSpPr>
        <p:spPr>
          <a:xfrm>
            <a:off x="695326" y="1925619"/>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8208738" y="4325204"/>
            <a:ext cx="3496235" cy="2154436"/>
          </a:xfrm>
          <a:prstGeom prst="rect">
            <a:avLst/>
          </a:prstGeom>
        </p:spPr>
        <p:txBody>
          <a:bodyPr wrap="square" lIns="0" tIns="0" rIns="0" bIns="0">
            <a:spAutoFit/>
          </a:bodyPr>
          <a:lstStyle/>
          <a:p>
            <a:r>
              <a:rPr lang="fi-FI" sz="1400" b="1" dirty="0">
                <a:latin typeface="+mj-lt"/>
              </a:rPr>
              <a:t>Vastuuvetäjä</a:t>
            </a:r>
          </a:p>
          <a:p>
            <a:r>
              <a:rPr lang="fi-FI" sz="1400" dirty="0">
                <a:latin typeface="+mj-lt"/>
              </a:rPr>
              <a:t>Janne Pirttimäki toimitusjohtaja</a:t>
            </a:r>
          </a:p>
          <a:p>
            <a:r>
              <a:rPr lang="fi-FI" sz="1400" dirty="0">
                <a:latin typeface="+mj-lt"/>
                <a:hlinkClick r:id="rId2"/>
              </a:rPr>
              <a:t>janne.pirttimaki@alva.fi</a:t>
            </a:r>
            <a:endParaRPr lang="fi-FI" sz="1400" dirty="0">
              <a:latin typeface="+mj-lt"/>
            </a:endParaRPr>
          </a:p>
          <a:p>
            <a:endParaRPr lang="fi-FI" sz="1400" dirty="0">
              <a:latin typeface="+mj-lt"/>
            </a:endParaRPr>
          </a:p>
          <a:p>
            <a:r>
              <a:rPr lang="fi-FI" sz="1400" b="1" dirty="0">
                <a:latin typeface="+mj-lt"/>
              </a:rPr>
              <a:t>Yhteyshenkilö</a:t>
            </a:r>
          </a:p>
          <a:p>
            <a:r>
              <a:rPr lang="fi-FI" sz="1400" dirty="0">
                <a:latin typeface="+mj-lt"/>
              </a:rPr>
              <a:t>Pirjo Pasanen </a:t>
            </a:r>
          </a:p>
          <a:p>
            <a:r>
              <a:rPr lang="fi-FI" sz="1400" dirty="0">
                <a:latin typeface="+mj-lt"/>
              </a:rPr>
              <a:t>verkkopalvelupäällikkö</a:t>
            </a:r>
          </a:p>
          <a:p>
            <a:r>
              <a:rPr lang="fi-FI" sz="1400" dirty="0">
                <a:latin typeface="+mj-lt"/>
              </a:rPr>
              <a:t>0443664065</a:t>
            </a:r>
          </a:p>
          <a:p>
            <a:r>
              <a:rPr lang="fi-FI" sz="1400" dirty="0">
                <a:latin typeface="+mj-lt"/>
                <a:hlinkClick r:id="rId3"/>
              </a:rPr>
              <a:t>pirjo.pasanen@alva.fi</a:t>
            </a:r>
            <a:endParaRPr lang="fi-FI" sz="1400" dirty="0">
              <a:latin typeface="+mj-lt"/>
            </a:endParaRPr>
          </a:p>
          <a:p>
            <a:endParaRPr lang="fi-FI" sz="1400" dirty="0">
              <a:latin typeface="+mj-lt"/>
            </a:endParaRPr>
          </a:p>
        </p:txBody>
      </p:sp>
      <p:sp>
        <p:nvSpPr>
          <p:cNvPr id="6" name="Tekstiruutu 5">
            <a:extLst>
              <a:ext uri="{FF2B5EF4-FFF2-40B4-BE49-F238E27FC236}">
                <a16:creationId xmlns:a16="http://schemas.microsoft.com/office/drawing/2014/main" id="{1ABF7493-3192-6D40-8BC0-5C986AC82B10}"/>
              </a:ext>
            </a:extLst>
          </p:cNvPr>
          <p:cNvSpPr txBox="1"/>
          <p:nvPr/>
        </p:nvSpPr>
        <p:spPr>
          <a:xfrm>
            <a:off x="4789362" y="4325204"/>
            <a:ext cx="3159637" cy="1938992"/>
          </a:xfrm>
          <a:prstGeom prst="rect">
            <a:avLst/>
          </a:prstGeom>
          <a:noFill/>
        </p:spPr>
        <p:txBody>
          <a:bodyPr wrap="square" lIns="0" tIns="0" rIns="0" bIns="0" rtlCol="0">
            <a:spAutoFit/>
          </a:bodyPr>
          <a:lstStyle/>
          <a:p>
            <a:r>
              <a:rPr lang="fi-FI" sz="1400" b="1" dirty="0">
                <a:latin typeface="+mj-lt"/>
              </a:rPr>
              <a:t>Onnistuminen:</a:t>
            </a:r>
          </a:p>
          <a:p>
            <a:pPr marL="285750" indent="-285750">
              <a:buFont typeface="Arial" panose="020B0604020202020204" pitchFamily="34" charset="0"/>
              <a:buChar char="•"/>
            </a:pPr>
            <a:r>
              <a:rPr lang="fi-FI" sz="1400" dirty="0">
                <a:solidFill>
                  <a:schemeClr val="tx1">
                    <a:lumMod val="65000"/>
                    <a:lumOff val="35000"/>
                  </a:schemeClr>
                </a:solidFill>
                <a:latin typeface="+mj-lt"/>
              </a:rPr>
              <a:t>Mahdollistaa sähkön myynnin kilpailutuksen myös sellaisille asiakkaille, jotka ovat KJ-liittymän takana</a:t>
            </a:r>
          </a:p>
          <a:p>
            <a:pPr marL="285750" indent="-285750">
              <a:buFont typeface="Arial" panose="020B0604020202020204" pitchFamily="34" charset="0"/>
              <a:buChar char="•"/>
            </a:pPr>
            <a:r>
              <a:rPr lang="fi-FI" sz="1400" dirty="0">
                <a:solidFill>
                  <a:schemeClr val="tx1">
                    <a:lumMod val="65000"/>
                    <a:lumOff val="35000"/>
                  </a:schemeClr>
                </a:solidFill>
                <a:latin typeface="+mj-lt"/>
              </a:rPr>
              <a:t>Laskutusta ei tarvitse tehdä sisäisesti kiinteistöllä</a:t>
            </a:r>
          </a:p>
          <a:p>
            <a:pPr marL="285750" indent="-285750">
              <a:buFont typeface="Arial" panose="020B0604020202020204" pitchFamily="34" charset="0"/>
              <a:buChar char="•"/>
            </a:pPr>
            <a:r>
              <a:rPr lang="fi-FI" sz="1400" dirty="0">
                <a:solidFill>
                  <a:schemeClr val="tx1">
                    <a:lumMod val="65000"/>
                    <a:lumOff val="35000"/>
                  </a:schemeClr>
                </a:solidFill>
                <a:latin typeface="+mj-lt"/>
              </a:rPr>
              <a:t>Tuottaa tasapuolisuutta sähkömarkkinoilla</a:t>
            </a:r>
          </a:p>
        </p:txBody>
      </p:sp>
      <p:pic>
        <p:nvPicPr>
          <p:cNvPr id="11" name="Kuva 10">
            <a:extLst>
              <a:ext uri="{FF2B5EF4-FFF2-40B4-BE49-F238E27FC236}">
                <a16:creationId xmlns:a16="http://schemas.microsoft.com/office/drawing/2014/main" id="{397A5279-C8FB-114B-B63A-A349BDDA01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5326" y="5481638"/>
            <a:ext cx="2376990" cy="844531"/>
          </a:xfrm>
          <a:prstGeom prst="rect">
            <a:avLst/>
          </a:prstGeom>
        </p:spPr>
      </p:pic>
      <p:pic>
        <p:nvPicPr>
          <p:cNvPr id="39938" name="Picture 2" descr="Liittyminen verkostoihin | Alva">
            <a:extLst>
              <a:ext uri="{FF2B5EF4-FFF2-40B4-BE49-F238E27FC236}">
                <a16:creationId xmlns:a16="http://schemas.microsoft.com/office/drawing/2014/main" id="{2F3B5EBC-CFB6-3746-ABEF-48551C7E4C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93" t="11528" b="21101"/>
          <a:stretch/>
        </p:blipFill>
        <p:spPr bwMode="auto">
          <a:xfrm>
            <a:off x="4141695" y="0"/>
            <a:ext cx="8050305" cy="407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741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a:extLst>
              <a:ext uri="{FF2B5EF4-FFF2-40B4-BE49-F238E27FC236}">
                <a16:creationId xmlns:a16="http://schemas.microsoft.com/office/drawing/2014/main" id="{EC8B4F54-0E2C-704C-A6B5-47AD55E9D6C6}"/>
              </a:ext>
            </a:extLst>
          </p:cNvPr>
          <p:cNvSpPr/>
          <p:nvPr/>
        </p:nvSpPr>
        <p:spPr>
          <a:xfrm>
            <a:off x="7680960" y="0"/>
            <a:ext cx="4511040"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19</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7" y="765175"/>
            <a:ext cx="3446368"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latin typeface="+mj-lt"/>
                <a:cs typeface="Calibri"/>
              </a:rPr>
              <a:t>Kysyntäjousto</a:t>
            </a:r>
            <a:endParaRPr lang="fi-FI" sz="3600" dirty="0">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1555490" cy="369332"/>
          </a:xfrm>
          <a:prstGeom prst="rect">
            <a:avLst/>
          </a:prstGeom>
          <a:solidFill>
            <a:schemeClr val="tx1"/>
          </a:solidFill>
        </p:spPr>
        <p:txBody>
          <a:bodyPr wrap="none">
            <a:spAutoFit/>
          </a:bodyPr>
          <a:lstStyle/>
          <a:p>
            <a:r>
              <a:rPr lang="fi-FI" b="1" dirty="0">
                <a:solidFill>
                  <a:schemeClr val="bg1"/>
                </a:solidFill>
                <a:latin typeface="+mj-lt"/>
                <a:cs typeface="Calibri"/>
              </a:rPr>
              <a:t>Alva-yhtiöt Oy</a:t>
            </a:r>
            <a:endParaRPr lang="fi-FI" b="1" dirty="0">
              <a:solidFill>
                <a:schemeClr val="bg1"/>
              </a:solidFill>
              <a:latin typeface="+mj-lt"/>
            </a:endParaRPr>
          </a:p>
        </p:txBody>
      </p:sp>
      <p:sp>
        <p:nvSpPr>
          <p:cNvPr id="10" name="Suorakulmio 9">
            <a:extLst>
              <a:ext uri="{FF2B5EF4-FFF2-40B4-BE49-F238E27FC236}">
                <a16:creationId xmlns:a16="http://schemas.microsoft.com/office/drawing/2014/main" id="{6EB2CDB4-00E4-E148-B389-741BD7658491}"/>
              </a:ext>
            </a:extLst>
          </p:cNvPr>
          <p:cNvSpPr/>
          <p:nvPr/>
        </p:nvSpPr>
        <p:spPr>
          <a:xfrm>
            <a:off x="695327" y="1925619"/>
            <a:ext cx="6145195" cy="3420616"/>
          </a:xfrm>
          <a:prstGeom prst="rect">
            <a:avLst/>
          </a:prstGeom>
        </p:spPr>
        <p:txBody>
          <a:bodyPr wrap="square" lIns="0" tIns="0" rIns="0" bIns="0" numCol="2" spcCol="180000">
            <a:spAutoFit/>
          </a:bodyPr>
          <a:lstStyle/>
          <a:p>
            <a:pPr>
              <a:spcAft>
                <a:spcPts val="600"/>
              </a:spcAft>
            </a:pPr>
            <a:r>
              <a:rPr lang="fi-FI" sz="1600" dirty="0">
                <a:cs typeface="Calibri"/>
              </a:rPr>
              <a:t>Tarjoamme palvelua asuinkiinteistöille ja muun tyyppisille kiinteistöille, jossa asiakkaan kohteessa joustetaan lämmityksestä lyhyitä aikoja tehopiikkien loiventamiseksi tai siirtämiseksi toiseen aikaan.</a:t>
            </a:r>
          </a:p>
          <a:p>
            <a:pPr>
              <a:spcAft>
                <a:spcPts val="600"/>
              </a:spcAft>
            </a:pPr>
            <a:r>
              <a:rPr lang="fi-FI" sz="1600" dirty="0">
                <a:cs typeface="Calibri"/>
              </a:rPr>
              <a:t>Kaukolämmön kysyntäjousto leikkaa lämmön kulutuksen tehopiikkejä ja tuo siten säästöjä sekä asiakkaalle että energiantuotantoon. Asiakas pystyy kysynnänjoustolla pienentämään lämpölaskuaan. Energiayhtiö saa puolestaan minimoitua fossiilisten polttoaineiden käyttöä ja tasaamaan lämmön tuotannon ajoa. Tämä tapahtuu kulutusta jaksottamalla ja lämpöä varastoimalla.</a:t>
            </a:r>
          </a:p>
          <a:p>
            <a:pPr>
              <a:spcAft>
                <a:spcPts val="600"/>
              </a:spcAft>
            </a:pPr>
            <a:r>
              <a:rPr lang="fi-FI" sz="1600" dirty="0" err="1">
                <a:cs typeface="Calibri"/>
              </a:rPr>
              <a:t>Anturoimme</a:t>
            </a:r>
            <a:r>
              <a:rPr lang="fi-FI" sz="1600" dirty="0">
                <a:cs typeface="Calibri"/>
              </a:rPr>
              <a:t> asiakkaan kiinteistön huoneistokohtaisesti/tarpeen mukaisesti, jotta pystymme seuraamaan, etteivät olosuhteet pääse jouston vuoksi muuttumaan.</a:t>
            </a:r>
          </a:p>
          <a:p>
            <a:pPr marL="285750" indent="-285750">
              <a:spcAft>
                <a:spcPts val="600"/>
              </a:spcAft>
              <a:buFont typeface="Wingdings" pitchFamily="2" charset="2"/>
              <a:buChar char="ü"/>
            </a:pPr>
            <a:r>
              <a:rPr lang="fi-FI" sz="1600" dirty="0">
                <a:solidFill>
                  <a:schemeClr val="tx1">
                    <a:lumMod val="65000"/>
                    <a:lumOff val="35000"/>
                  </a:schemeClr>
                </a:solidFill>
                <a:cs typeface="Calibri"/>
              </a:rPr>
              <a:t>pilottihanke</a:t>
            </a:r>
          </a:p>
        </p:txBody>
      </p:sp>
      <p:sp>
        <p:nvSpPr>
          <p:cNvPr id="13" name="Suorakulmio 12">
            <a:extLst>
              <a:ext uri="{FF2B5EF4-FFF2-40B4-BE49-F238E27FC236}">
                <a16:creationId xmlns:a16="http://schemas.microsoft.com/office/drawing/2014/main" id="{E37AA4F3-53A6-7944-A663-0704B318B25B}"/>
              </a:ext>
            </a:extLst>
          </p:cNvPr>
          <p:cNvSpPr/>
          <p:nvPr/>
        </p:nvSpPr>
        <p:spPr>
          <a:xfrm>
            <a:off x="695326" y="1394915"/>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8156539" y="4137669"/>
            <a:ext cx="3496235" cy="2215991"/>
          </a:xfrm>
          <a:prstGeom prst="rect">
            <a:avLst/>
          </a:prstGeom>
        </p:spPr>
        <p:txBody>
          <a:bodyPr wrap="square" lIns="0" tIns="0" rIns="0" bIns="0">
            <a:spAutoFit/>
          </a:bodyPr>
          <a:lstStyle/>
          <a:p>
            <a:r>
              <a:rPr lang="fi-FI" sz="1600" b="1" dirty="0">
                <a:latin typeface="+mj-lt"/>
              </a:rPr>
              <a:t>Vastuuvetäjä</a:t>
            </a:r>
          </a:p>
          <a:p>
            <a:r>
              <a:rPr lang="fi-FI" sz="1600" dirty="0">
                <a:latin typeface="+mj-lt"/>
              </a:rPr>
              <a:t>Riku Martikainen</a:t>
            </a:r>
          </a:p>
          <a:p>
            <a:r>
              <a:rPr lang="fi-FI" sz="1600" dirty="0">
                <a:latin typeface="+mj-lt"/>
                <a:hlinkClick r:id="rId2"/>
              </a:rPr>
              <a:t>riku.martikainen@alva.fi</a:t>
            </a:r>
            <a:endParaRPr lang="fi-FI" sz="1600" dirty="0">
              <a:latin typeface="+mj-lt"/>
            </a:endParaRPr>
          </a:p>
          <a:p>
            <a:endParaRPr lang="fi-FI" sz="1600" dirty="0">
              <a:latin typeface="+mj-lt"/>
            </a:endParaRPr>
          </a:p>
          <a:p>
            <a:r>
              <a:rPr lang="fi-FI" sz="1600" b="1" dirty="0">
                <a:latin typeface="+mj-lt"/>
              </a:rPr>
              <a:t>Linkki palveluun</a:t>
            </a:r>
          </a:p>
          <a:p>
            <a:r>
              <a:rPr lang="fi-FI" sz="1600" dirty="0">
                <a:latin typeface="+mj-lt"/>
                <a:hlinkClick r:id="rId3"/>
              </a:rPr>
              <a:t>https://www.alva.fi/blog/2020/06/12/seminaarinmaen-kysyntajousto-saastoa-lampolaskuun-joustoa-kulutukseen/</a:t>
            </a:r>
            <a:endParaRPr lang="fi-FI" sz="1600" dirty="0">
              <a:latin typeface="+mj-lt"/>
            </a:endParaRPr>
          </a:p>
          <a:p>
            <a:endParaRPr lang="fi-FI" sz="1600" dirty="0">
              <a:latin typeface="+mj-lt"/>
            </a:endParaRPr>
          </a:p>
        </p:txBody>
      </p:sp>
      <p:pic>
        <p:nvPicPr>
          <p:cNvPr id="3" name="Kuva 2">
            <a:extLst>
              <a:ext uri="{FF2B5EF4-FFF2-40B4-BE49-F238E27FC236}">
                <a16:creationId xmlns:a16="http://schemas.microsoft.com/office/drawing/2014/main" id="{20D353AA-F216-7543-9B3F-309980238C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5326" y="5877164"/>
            <a:ext cx="2757879" cy="556755"/>
          </a:xfrm>
          <a:prstGeom prst="rect">
            <a:avLst/>
          </a:prstGeom>
        </p:spPr>
      </p:pic>
      <p:sp>
        <p:nvSpPr>
          <p:cNvPr id="14" name="Tekstiruutu 13">
            <a:extLst>
              <a:ext uri="{FF2B5EF4-FFF2-40B4-BE49-F238E27FC236}">
                <a16:creationId xmlns:a16="http://schemas.microsoft.com/office/drawing/2014/main" id="{EBD46B63-FCAD-F44F-9B6C-B895CBA61D47}"/>
              </a:ext>
            </a:extLst>
          </p:cNvPr>
          <p:cNvSpPr txBox="1"/>
          <p:nvPr/>
        </p:nvSpPr>
        <p:spPr>
          <a:xfrm>
            <a:off x="8156539" y="1887784"/>
            <a:ext cx="3485478" cy="1969770"/>
          </a:xfrm>
          <a:prstGeom prst="rect">
            <a:avLst/>
          </a:prstGeom>
          <a:noFill/>
        </p:spPr>
        <p:txBody>
          <a:bodyPr wrap="square" lIns="0" tIns="0" rIns="0" bIns="0" rtlCol="0">
            <a:spAutoFit/>
          </a:bodyPr>
          <a:lstStyle/>
          <a:p>
            <a:r>
              <a:rPr lang="fi-FI" sz="1600" b="1" dirty="0">
                <a:latin typeface="+mj-lt"/>
              </a:rPr>
              <a:t>Onnistuminen:</a:t>
            </a:r>
          </a:p>
          <a:p>
            <a:r>
              <a:rPr lang="fi-FI" sz="1600" dirty="0">
                <a:solidFill>
                  <a:schemeClr val="tx1">
                    <a:lumMod val="65000"/>
                    <a:lumOff val="35000"/>
                  </a:schemeClr>
                </a:solidFill>
                <a:latin typeface="+mj-lt"/>
              </a:rPr>
              <a:t>Asiakkaat ovat hyvin kiinnostuneita palvelusta, sillä sen avulla voi pienentää kaukolämmön tehomaksua ja säästää lämmityskustannuksissa. Myös ekologinen näkökulma tuotannon fossiilisten polttoaineiden vähenemisestä luo </a:t>
            </a:r>
            <a:r>
              <a:rPr lang="fi-FI" sz="1600" dirty="0" err="1">
                <a:solidFill>
                  <a:schemeClr val="tx1">
                    <a:lumMod val="65000"/>
                    <a:lumOff val="35000"/>
                  </a:schemeClr>
                </a:solidFill>
                <a:latin typeface="+mj-lt"/>
              </a:rPr>
              <a:t>win</a:t>
            </a:r>
            <a:r>
              <a:rPr lang="fi-FI" sz="1600" dirty="0">
                <a:solidFill>
                  <a:schemeClr val="tx1">
                    <a:lumMod val="65000"/>
                    <a:lumOff val="35000"/>
                  </a:schemeClr>
                </a:solidFill>
                <a:latin typeface="+mj-lt"/>
              </a:rPr>
              <a:t>-</a:t>
            </a:r>
            <a:r>
              <a:rPr lang="fi-FI" sz="1600" dirty="0" err="1">
                <a:solidFill>
                  <a:schemeClr val="tx1">
                    <a:lumMod val="65000"/>
                    <a:lumOff val="35000"/>
                  </a:schemeClr>
                </a:solidFill>
                <a:latin typeface="+mj-lt"/>
              </a:rPr>
              <a:t>win</a:t>
            </a:r>
            <a:r>
              <a:rPr lang="fi-FI" sz="1600" dirty="0">
                <a:solidFill>
                  <a:schemeClr val="tx1">
                    <a:lumMod val="65000"/>
                    <a:lumOff val="35000"/>
                  </a:schemeClr>
                </a:solidFill>
                <a:latin typeface="+mj-lt"/>
              </a:rPr>
              <a:t>-tilanteen.</a:t>
            </a:r>
          </a:p>
        </p:txBody>
      </p:sp>
    </p:spTree>
    <p:extLst>
      <p:ext uri="{BB962C8B-B14F-4D97-AF65-F5344CB8AC3E}">
        <p14:creationId xmlns:p14="http://schemas.microsoft.com/office/powerpoint/2010/main" val="1224540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B863BB51-DEB6-A248-897C-09E2EA1B3126}"/>
              </a:ext>
            </a:extLst>
          </p:cNvPr>
          <p:cNvSpPr/>
          <p:nvPr/>
        </p:nvSpPr>
        <p:spPr>
          <a:xfrm>
            <a:off x="-1" y="0"/>
            <a:ext cx="6095999" cy="685799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 name="Suorakulmio 4">
            <a:extLst>
              <a:ext uri="{FF2B5EF4-FFF2-40B4-BE49-F238E27FC236}">
                <a16:creationId xmlns:a16="http://schemas.microsoft.com/office/drawing/2014/main" id="{F7B94D18-B153-E34B-AC55-94864469D29A}"/>
              </a:ext>
            </a:extLst>
          </p:cNvPr>
          <p:cNvSpPr/>
          <p:nvPr/>
        </p:nvSpPr>
        <p:spPr>
          <a:xfrm>
            <a:off x="6096001" y="0"/>
            <a:ext cx="6096000"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2" name="Dian numeron paikkamerkki 1">
            <a:extLst>
              <a:ext uri="{FF2B5EF4-FFF2-40B4-BE49-F238E27FC236}">
                <a16:creationId xmlns:a16="http://schemas.microsoft.com/office/drawing/2014/main" id="{85CB689D-9AD6-4248-A756-2DC776E1DF18}"/>
              </a:ext>
            </a:extLst>
          </p:cNvPr>
          <p:cNvSpPr>
            <a:spLocks noGrp="1"/>
          </p:cNvSpPr>
          <p:nvPr>
            <p:ph type="sldNum" sz="quarter" idx="12"/>
          </p:nvPr>
        </p:nvSpPr>
        <p:spPr/>
        <p:txBody>
          <a:bodyPr/>
          <a:lstStyle/>
          <a:p>
            <a:fld id="{D5CDC59A-8C4B-3741-8921-09D2C8EE8BFB}" type="slidenum">
              <a:rPr lang="en-US" smtClean="0"/>
              <a:pPr/>
              <a:t>2</a:t>
            </a:fld>
            <a:endParaRPr lang="en-US" dirty="0"/>
          </a:p>
        </p:txBody>
      </p:sp>
      <p:sp>
        <p:nvSpPr>
          <p:cNvPr id="3" name="Otsikko 1">
            <a:extLst>
              <a:ext uri="{FF2B5EF4-FFF2-40B4-BE49-F238E27FC236}">
                <a16:creationId xmlns:a16="http://schemas.microsoft.com/office/drawing/2014/main" id="{B5295327-C3CC-3946-8702-79C993956D1C}"/>
              </a:ext>
            </a:extLst>
          </p:cNvPr>
          <p:cNvSpPr txBox="1">
            <a:spLocks/>
          </p:cNvSpPr>
          <p:nvPr/>
        </p:nvSpPr>
        <p:spPr>
          <a:xfrm>
            <a:off x="4128248" y="1253330"/>
            <a:ext cx="2236695" cy="1325563"/>
          </a:xfrm>
          <a:prstGeom prst="rect">
            <a:avLst/>
          </a:prstGeom>
        </p:spPr>
        <p:txBody>
          <a:bodyPr/>
          <a:lstStyle>
            <a:lvl1pPr algn="l" defTabSz="914400" rtl="0" eaLnBrk="1" latinLnBrk="0" hangingPunct="1">
              <a:lnSpc>
                <a:spcPct val="90000"/>
              </a:lnSpc>
              <a:spcBef>
                <a:spcPct val="0"/>
              </a:spcBef>
              <a:buNone/>
              <a:defRPr sz="3200" b="0" i="0" kern="1200" baseline="0">
                <a:solidFill>
                  <a:schemeClr val="accent1"/>
                </a:solidFill>
                <a:latin typeface="Calibri" panose="020F0502020204030204" pitchFamily="34" charset="0"/>
                <a:ea typeface="+mj-ea"/>
                <a:cs typeface="+mj-cs"/>
              </a:defRPr>
            </a:lvl1pPr>
          </a:lstStyle>
          <a:p>
            <a:r>
              <a:rPr lang="fi-FI" b="1" dirty="0">
                <a:solidFill>
                  <a:schemeClr val="bg1"/>
                </a:solidFill>
                <a:cs typeface="Calibri"/>
              </a:rPr>
              <a:t>Johdanto</a:t>
            </a:r>
            <a:endParaRPr lang="fi-FI" b="1" dirty="0">
              <a:solidFill>
                <a:schemeClr val="bg1"/>
              </a:solidFill>
            </a:endParaRPr>
          </a:p>
        </p:txBody>
      </p:sp>
      <p:sp>
        <p:nvSpPr>
          <p:cNvPr id="4" name="Sisällön paikkamerkki 2">
            <a:extLst>
              <a:ext uri="{FF2B5EF4-FFF2-40B4-BE49-F238E27FC236}">
                <a16:creationId xmlns:a16="http://schemas.microsoft.com/office/drawing/2014/main" id="{A39514A1-6997-124F-B5BD-1950B5567EF1}"/>
              </a:ext>
            </a:extLst>
          </p:cNvPr>
          <p:cNvSpPr txBox="1">
            <a:spLocks/>
          </p:cNvSpPr>
          <p:nvPr/>
        </p:nvSpPr>
        <p:spPr>
          <a:xfrm>
            <a:off x="6271708" y="1339390"/>
            <a:ext cx="4381051" cy="4869385"/>
          </a:xfrm>
          <a:prstGeom prst="rect">
            <a:avLst/>
          </a:prstGeom>
        </p:spPr>
        <p:txBody>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b="0" i="0" kern="1200">
                <a:solidFill>
                  <a:schemeClr val="tx1">
                    <a:lumMod val="65000"/>
                    <a:lumOff val="35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b="0" i="0" kern="1200">
                <a:solidFill>
                  <a:schemeClr val="tx1">
                    <a:lumMod val="65000"/>
                    <a:lumOff val="35000"/>
                  </a:schemeClr>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1600" b="0" i="0" kern="1200">
                <a:solidFill>
                  <a:schemeClr val="tx1">
                    <a:lumMod val="65000"/>
                    <a:lumOff val="35000"/>
                  </a:schemeClr>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400" b="0" i="0" kern="1200">
                <a:solidFill>
                  <a:schemeClr val="tx1">
                    <a:lumMod val="65000"/>
                    <a:lumOff val="35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400" b="0" i="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i-FI" dirty="0"/>
              <a:t>Tähän esitykseen on kerätty muutamia esimerkkejä suomalaisista uudenlaisista energiapalveluista edunvalvonnan, koulutuksien ja viestinnän käyttöön.</a:t>
            </a:r>
          </a:p>
          <a:p>
            <a:r>
              <a:rPr lang="fi-FI" dirty="0"/>
              <a:t>Palvelulla tarkoitetaan kaikkea tarjontaa, joka on perinteistä energianmyyntiä laajempaa (sähkö, lämpö tai kaasu).</a:t>
            </a:r>
          </a:p>
          <a:p>
            <a:r>
              <a:rPr lang="fi-FI" dirty="0"/>
              <a:t>Palveluita tarjotaan asiakkaille, loppukäyttäjille tai asiakkaan palvelutarjoajille.</a:t>
            </a:r>
          </a:p>
          <a:p>
            <a:r>
              <a:rPr lang="fi-FI" dirty="0"/>
              <a:t>Esimerkit ovat energiayhtiöiden tarjoamia. Kyseessä on otanta palveluista ja niistä tarjoavista energiayhtiöistä. Esimerkit kuvaavat suuntaa, johon ala kehittyy.</a:t>
            </a:r>
          </a:p>
          <a:p>
            <a:endParaRPr lang="fi-FI" dirty="0"/>
          </a:p>
          <a:p>
            <a:pPr marL="0" indent="0">
              <a:buNone/>
            </a:pPr>
            <a:r>
              <a:rPr lang="fi-FI"/>
              <a:t>1</a:t>
            </a:r>
            <a:r>
              <a:rPr lang="fi-FI" dirty="0"/>
              <a:t>4</a:t>
            </a:r>
            <a:r>
              <a:rPr lang="fi-FI"/>
              <a:t>.10.2020 </a:t>
            </a:r>
            <a:endParaRPr lang="fi-FI" dirty="0"/>
          </a:p>
        </p:txBody>
      </p:sp>
      <p:pic>
        <p:nvPicPr>
          <p:cNvPr id="8" name="Kuva 7">
            <a:extLst>
              <a:ext uri="{FF2B5EF4-FFF2-40B4-BE49-F238E27FC236}">
                <a16:creationId xmlns:a16="http://schemas.microsoft.com/office/drawing/2014/main" id="{EFF17925-99CF-4348-AA9F-8C2DDF5F1327}"/>
              </a:ext>
            </a:extLst>
          </p:cNvPr>
          <p:cNvPicPr>
            <a:picLocks noChangeAspect="1"/>
          </p:cNvPicPr>
          <p:nvPr/>
        </p:nvPicPr>
        <p:blipFill>
          <a:blip r:embed="rId2"/>
          <a:stretch>
            <a:fillRect/>
          </a:stretch>
        </p:blipFill>
        <p:spPr>
          <a:xfrm>
            <a:off x="1" y="1760222"/>
            <a:ext cx="6095998" cy="5097778"/>
          </a:xfrm>
          <a:prstGeom prst="rect">
            <a:avLst/>
          </a:prstGeom>
        </p:spPr>
      </p:pic>
    </p:spTree>
    <p:extLst>
      <p:ext uri="{BB962C8B-B14F-4D97-AF65-F5344CB8AC3E}">
        <p14:creationId xmlns:p14="http://schemas.microsoft.com/office/powerpoint/2010/main" val="4033759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a:extLst>
              <a:ext uri="{FF2B5EF4-FFF2-40B4-BE49-F238E27FC236}">
                <a16:creationId xmlns:a16="http://schemas.microsoft.com/office/drawing/2014/main" id="{EC8B4F54-0E2C-704C-A6B5-47AD55E9D6C6}"/>
              </a:ext>
            </a:extLst>
          </p:cNvPr>
          <p:cNvSpPr/>
          <p:nvPr/>
        </p:nvSpPr>
        <p:spPr>
          <a:xfrm>
            <a:off x="7832035" y="0"/>
            <a:ext cx="4359965"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20</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4425313"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latin typeface="+mj-lt"/>
                <a:cs typeface="Calibri"/>
              </a:rPr>
              <a:t>Mainio Parkkipaikka ja Mainio Osakaspaikka</a:t>
            </a:r>
            <a:endParaRPr lang="fi-FI" sz="3600" dirty="0">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1555490" cy="369332"/>
          </a:xfrm>
          <a:prstGeom prst="rect">
            <a:avLst/>
          </a:prstGeom>
          <a:solidFill>
            <a:schemeClr val="tx1"/>
          </a:solidFill>
        </p:spPr>
        <p:txBody>
          <a:bodyPr wrap="none">
            <a:spAutoFit/>
          </a:bodyPr>
          <a:lstStyle/>
          <a:p>
            <a:r>
              <a:rPr lang="fi-FI" b="1" dirty="0">
                <a:solidFill>
                  <a:schemeClr val="bg1"/>
                </a:solidFill>
                <a:latin typeface="+mj-lt"/>
                <a:cs typeface="Calibri"/>
              </a:rPr>
              <a:t>Alva-yhtiöt Oy</a:t>
            </a:r>
            <a:endParaRPr lang="fi-FI" b="1" dirty="0">
              <a:solidFill>
                <a:schemeClr val="bg1"/>
              </a:solidFill>
              <a:latin typeface="+mj-lt"/>
            </a:endParaRPr>
          </a:p>
        </p:txBody>
      </p:sp>
      <p:sp>
        <p:nvSpPr>
          <p:cNvPr id="10" name="Suorakulmio 9">
            <a:extLst>
              <a:ext uri="{FF2B5EF4-FFF2-40B4-BE49-F238E27FC236}">
                <a16:creationId xmlns:a16="http://schemas.microsoft.com/office/drawing/2014/main" id="{6EB2CDB4-00E4-E148-B389-741BD7658491}"/>
              </a:ext>
            </a:extLst>
          </p:cNvPr>
          <p:cNvSpPr/>
          <p:nvPr/>
        </p:nvSpPr>
        <p:spPr>
          <a:xfrm>
            <a:off x="695327" y="2828606"/>
            <a:ext cx="6977682" cy="2984541"/>
          </a:xfrm>
          <a:prstGeom prst="rect">
            <a:avLst/>
          </a:prstGeom>
        </p:spPr>
        <p:txBody>
          <a:bodyPr wrap="square" lIns="0" tIns="0" rIns="0" bIns="0" numCol="2" spcCol="180000">
            <a:noAutofit/>
          </a:bodyPr>
          <a:lstStyle/>
          <a:p>
            <a:pPr>
              <a:spcAft>
                <a:spcPts val="600"/>
              </a:spcAft>
            </a:pPr>
            <a:r>
              <a:rPr lang="fi-FI" sz="1600" dirty="0">
                <a:cs typeface="Calibri"/>
              </a:rPr>
              <a:t>Tarjoamme älykästä pysäköinnin hallintapalvelua sekä sähköautojen latausta ja latauslaitteita taloyhtiöille, yrityksille ja rakennusliikkeille.</a:t>
            </a:r>
          </a:p>
          <a:p>
            <a:pPr>
              <a:spcAft>
                <a:spcPts val="600"/>
              </a:spcAft>
            </a:pPr>
            <a:r>
              <a:rPr lang="fi-FI" sz="1600" dirty="0">
                <a:cs typeface="Calibri"/>
              </a:rPr>
              <a:t>Palvelussa Alva hankkii ja asentaa tarvittavan määrän älytolppia ja/tai sähköautojen latauslaitteita taloyhtiölle/yritykselle ja tuo kohteen käyttäjille mobiilisovelluksen, jonka avulla sähköauton latausta ja moottorilämmitystä voi säätää etänä. Sovelluksen kautta laskutetaan myös sähköauton lataamiseen kulutettu sähkö.</a:t>
            </a:r>
          </a:p>
          <a:p>
            <a:pPr>
              <a:spcAft>
                <a:spcPts val="600"/>
              </a:spcAft>
            </a:pPr>
            <a:r>
              <a:rPr lang="fi-FI" sz="1600" dirty="0">
                <a:cs typeface="Calibri"/>
              </a:rPr>
              <a:t>Mainio Parkkipaikan versio Mainio Osakaspaikka soveltuu kohteille, joissa pysäköintialueet eivät ole taloyhtiön hallussa, vaan osakkaiden omistuksessa. Palvelussa kukin osakas hankkii omistukseensa valitsemansa latauslaitteen.</a:t>
            </a:r>
          </a:p>
          <a:p>
            <a:pPr marL="285750" indent="-285750">
              <a:spcAft>
                <a:spcPts val="600"/>
              </a:spcAft>
              <a:buFont typeface="Wingdings" pitchFamily="2" charset="2"/>
              <a:buChar char="ü"/>
            </a:pPr>
            <a:r>
              <a:rPr lang="fi-FI" sz="1600" dirty="0">
                <a:solidFill>
                  <a:schemeClr val="tx1">
                    <a:lumMod val="65000"/>
                    <a:lumOff val="35000"/>
                  </a:schemeClr>
                </a:solidFill>
                <a:cs typeface="Calibri"/>
              </a:rPr>
              <a:t>Jatkuva toiminta</a:t>
            </a:r>
          </a:p>
        </p:txBody>
      </p:sp>
      <p:sp>
        <p:nvSpPr>
          <p:cNvPr id="13" name="Suorakulmio 12">
            <a:extLst>
              <a:ext uri="{FF2B5EF4-FFF2-40B4-BE49-F238E27FC236}">
                <a16:creationId xmlns:a16="http://schemas.microsoft.com/office/drawing/2014/main" id="{E37AA4F3-53A6-7944-A663-0704B318B25B}"/>
              </a:ext>
            </a:extLst>
          </p:cNvPr>
          <p:cNvSpPr/>
          <p:nvPr/>
        </p:nvSpPr>
        <p:spPr>
          <a:xfrm>
            <a:off x="695326" y="2381099"/>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8346903" y="4137669"/>
            <a:ext cx="3496235" cy="1969770"/>
          </a:xfrm>
          <a:prstGeom prst="rect">
            <a:avLst/>
          </a:prstGeom>
        </p:spPr>
        <p:txBody>
          <a:bodyPr wrap="square" lIns="0" tIns="0" rIns="0" bIns="0">
            <a:spAutoFit/>
          </a:bodyPr>
          <a:lstStyle/>
          <a:p>
            <a:r>
              <a:rPr lang="fi-FI" sz="1600" b="1" dirty="0">
                <a:latin typeface="+mj-lt"/>
              </a:rPr>
              <a:t>Vastuuvetäjä</a:t>
            </a:r>
          </a:p>
          <a:p>
            <a:r>
              <a:rPr lang="fi-FI" sz="1600" dirty="0">
                <a:latin typeface="+mj-lt"/>
              </a:rPr>
              <a:t>Suvi </a:t>
            </a:r>
            <a:r>
              <a:rPr lang="fi-FI" sz="1600" dirty="0" err="1">
                <a:latin typeface="+mj-lt"/>
              </a:rPr>
              <a:t>Harsunen</a:t>
            </a:r>
            <a:endParaRPr lang="fi-FI" sz="1600" dirty="0">
              <a:latin typeface="+mj-lt"/>
            </a:endParaRPr>
          </a:p>
          <a:p>
            <a:r>
              <a:rPr lang="fi-FI" sz="1600" dirty="0">
                <a:latin typeface="+mj-lt"/>
                <a:hlinkClick r:id="rId2"/>
              </a:rPr>
              <a:t>suvi.harsunen@alva.fi</a:t>
            </a:r>
            <a:endParaRPr lang="fi-FI" sz="1600" dirty="0">
              <a:latin typeface="+mj-lt"/>
            </a:endParaRPr>
          </a:p>
          <a:p>
            <a:endParaRPr lang="fi-FI" sz="1600" dirty="0">
              <a:latin typeface="+mj-lt"/>
            </a:endParaRPr>
          </a:p>
          <a:p>
            <a:r>
              <a:rPr lang="fi-FI" sz="1600" b="1" dirty="0">
                <a:latin typeface="+mj-lt"/>
              </a:rPr>
              <a:t>Linkki palveluun</a:t>
            </a:r>
          </a:p>
          <a:p>
            <a:r>
              <a:rPr lang="fi-FI" sz="1600" dirty="0">
                <a:latin typeface="+mj-lt"/>
                <a:hlinkClick r:id="rId3"/>
              </a:rPr>
              <a:t>https://www.alva.fi/taloyhtioille/mainio-taloyhtio-palvelut/mainio-parkkipaikka/</a:t>
            </a:r>
            <a:endParaRPr lang="fi-FI" sz="1600" dirty="0">
              <a:latin typeface="+mj-lt"/>
            </a:endParaRPr>
          </a:p>
          <a:p>
            <a:endParaRPr lang="fi-FI" sz="1600" dirty="0">
              <a:latin typeface="+mj-lt"/>
            </a:endParaRPr>
          </a:p>
        </p:txBody>
      </p:sp>
      <p:pic>
        <p:nvPicPr>
          <p:cNvPr id="3" name="Kuva 2">
            <a:extLst>
              <a:ext uri="{FF2B5EF4-FFF2-40B4-BE49-F238E27FC236}">
                <a16:creationId xmlns:a16="http://schemas.microsoft.com/office/drawing/2014/main" id="{20D353AA-F216-7543-9B3F-309980238C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5326" y="5877164"/>
            <a:ext cx="2757879" cy="556755"/>
          </a:xfrm>
          <a:prstGeom prst="rect">
            <a:avLst/>
          </a:prstGeom>
        </p:spPr>
      </p:pic>
      <p:sp>
        <p:nvSpPr>
          <p:cNvPr id="14" name="Tekstiruutu 13">
            <a:extLst>
              <a:ext uri="{FF2B5EF4-FFF2-40B4-BE49-F238E27FC236}">
                <a16:creationId xmlns:a16="http://schemas.microsoft.com/office/drawing/2014/main" id="{EBD46B63-FCAD-F44F-9B6C-B895CBA61D47}"/>
              </a:ext>
            </a:extLst>
          </p:cNvPr>
          <p:cNvSpPr txBox="1"/>
          <p:nvPr/>
        </p:nvSpPr>
        <p:spPr>
          <a:xfrm>
            <a:off x="8346902" y="765175"/>
            <a:ext cx="3312883" cy="3091208"/>
          </a:xfrm>
          <a:prstGeom prst="rect">
            <a:avLst/>
          </a:prstGeom>
          <a:noFill/>
        </p:spPr>
        <p:txBody>
          <a:bodyPr wrap="square" lIns="0" tIns="0" rIns="0" bIns="0" rtlCol="0">
            <a:spAutoFit/>
          </a:bodyPr>
          <a:lstStyle/>
          <a:p>
            <a:r>
              <a:rPr lang="fi-FI" sz="1400" b="1" dirty="0">
                <a:latin typeface="+mj-lt"/>
              </a:rPr>
              <a:t>Onnistuminen:</a:t>
            </a:r>
          </a:p>
          <a:p>
            <a:r>
              <a:rPr lang="fi-FI" sz="1400" dirty="0">
                <a:solidFill>
                  <a:schemeClr val="tx1">
                    <a:lumMod val="65000"/>
                    <a:lumOff val="35000"/>
                  </a:schemeClr>
                </a:solidFill>
                <a:latin typeface="+mj-lt"/>
              </a:rPr>
              <a:t>Palvelumme soveltuu niin sähköautojen latauksen kuin moottorilämmityksen ohjaukseenkin. Pienellä muutoksella ja investoinnilla saadaan reilusti käyttömukavuutta, kun moottorilämmittäjäkin voi säätää lämmityksen etänä puhelimellaan tai tietokoneellaan, eikä tarvitse talvipakkasilla käydä ulkona kääntämässä lämmitystolpan kelloa suunnitelmien muuttuessa.</a:t>
            </a:r>
          </a:p>
          <a:p>
            <a:r>
              <a:rPr lang="fi-FI" sz="1400" dirty="0">
                <a:solidFill>
                  <a:schemeClr val="tx1">
                    <a:lumMod val="65000"/>
                    <a:lumOff val="35000"/>
                  </a:schemeClr>
                </a:solidFill>
                <a:latin typeface="+mj-lt"/>
              </a:rPr>
              <a:t>Meillä on myös kattava laitevalikoima palvelussa, josta erilaisille asiakkaille löytyy tarpeiden mukainen laite.</a:t>
            </a:r>
          </a:p>
        </p:txBody>
      </p:sp>
      <p:pic>
        <p:nvPicPr>
          <p:cNvPr id="7" name="Kuva 6">
            <a:extLst>
              <a:ext uri="{FF2B5EF4-FFF2-40B4-BE49-F238E27FC236}">
                <a16:creationId xmlns:a16="http://schemas.microsoft.com/office/drawing/2014/main" id="{68051EA5-C789-9845-A91F-E254426134C1}"/>
              </a:ext>
            </a:extLst>
          </p:cNvPr>
          <p:cNvPicPr>
            <a:picLocks noChangeAspect="1"/>
          </p:cNvPicPr>
          <p:nvPr/>
        </p:nvPicPr>
        <p:blipFill>
          <a:blip r:embed="rId6"/>
          <a:stretch>
            <a:fillRect/>
          </a:stretch>
        </p:blipFill>
        <p:spPr>
          <a:xfrm>
            <a:off x="5135884" y="828851"/>
            <a:ext cx="2696151" cy="1796995"/>
          </a:xfrm>
          <a:prstGeom prst="rect">
            <a:avLst/>
          </a:prstGeom>
        </p:spPr>
      </p:pic>
    </p:spTree>
    <p:extLst>
      <p:ext uri="{BB962C8B-B14F-4D97-AF65-F5344CB8AC3E}">
        <p14:creationId xmlns:p14="http://schemas.microsoft.com/office/powerpoint/2010/main" val="1733320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a:extLst>
              <a:ext uri="{FF2B5EF4-FFF2-40B4-BE49-F238E27FC236}">
                <a16:creationId xmlns:a16="http://schemas.microsoft.com/office/drawing/2014/main" id="{EC8B4F54-0E2C-704C-A6B5-47AD55E9D6C6}"/>
              </a:ext>
            </a:extLst>
          </p:cNvPr>
          <p:cNvSpPr/>
          <p:nvPr/>
        </p:nvSpPr>
        <p:spPr>
          <a:xfrm>
            <a:off x="6917167" y="0"/>
            <a:ext cx="5274833"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21</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5124263"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latin typeface="+mj-lt"/>
                <a:cs typeface="Calibri"/>
              </a:rPr>
              <a:t>Mainio Parkkipaikka kartoitus</a:t>
            </a:r>
            <a:endParaRPr lang="fi-FI" sz="3600" dirty="0">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1555490" cy="369332"/>
          </a:xfrm>
          <a:prstGeom prst="rect">
            <a:avLst/>
          </a:prstGeom>
          <a:solidFill>
            <a:schemeClr val="tx1"/>
          </a:solidFill>
        </p:spPr>
        <p:txBody>
          <a:bodyPr wrap="none">
            <a:spAutoFit/>
          </a:bodyPr>
          <a:lstStyle/>
          <a:p>
            <a:r>
              <a:rPr lang="fi-FI" b="1" dirty="0">
                <a:solidFill>
                  <a:schemeClr val="bg1"/>
                </a:solidFill>
                <a:latin typeface="+mj-lt"/>
                <a:cs typeface="Calibri"/>
              </a:rPr>
              <a:t>Alva-yhtiöt Oy</a:t>
            </a:r>
            <a:endParaRPr lang="fi-FI" b="1" dirty="0">
              <a:solidFill>
                <a:schemeClr val="bg1"/>
              </a:solidFill>
              <a:latin typeface="+mj-lt"/>
            </a:endParaRPr>
          </a:p>
        </p:txBody>
      </p:sp>
      <p:sp>
        <p:nvSpPr>
          <p:cNvPr id="10" name="Suorakulmio 9">
            <a:extLst>
              <a:ext uri="{FF2B5EF4-FFF2-40B4-BE49-F238E27FC236}">
                <a16:creationId xmlns:a16="http://schemas.microsoft.com/office/drawing/2014/main" id="{6EB2CDB4-00E4-E148-B389-741BD7658491}"/>
              </a:ext>
            </a:extLst>
          </p:cNvPr>
          <p:cNvSpPr/>
          <p:nvPr/>
        </p:nvSpPr>
        <p:spPr>
          <a:xfrm>
            <a:off x="695327" y="2334882"/>
            <a:ext cx="6145195" cy="3277820"/>
          </a:xfrm>
          <a:prstGeom prst="rect">
            <a:avLst/>
          </a:prstGeom>
        </p:spPr>
        <p:txBody>
          <a:bodyPr wrap="square" lIns="0" tIns="0" rIns="0" bIns="0" numCol="2" spcCol="180000">
            <a:spAutoFit/>
          </a:bodyPr>
          <a:lstStyle/>
          <a:p>
            <a:pPr>
              <a:spcAft>
                <a:spcPts val="600"/>
              </a:spcAft>
            </a:pPr>
            <a:r>
              <a:rPr lang="fi-FI" sz="1600" dirty="0">
                <a:latin typeface="+mj-lt"/>
                <a:cs typeface="Calibri"/>
              </a:rPr>
              <a:t>Kartoitamme taloyhtiön tarpeet ja mahdollisuudet sähköautojen latausta ajatellen.</a:t>
            </a:r>
          </a:p>
          <a:p>
            <a:pPr>
              <a:spcAft>
                <a:spcPts val="600"/>
              </a:spcAft>
            </a:pPr>
            <a:r>
              <a:rPr lang="fi-FI" sz="1600" dirty="0">
                <a:latin typeface="+mj-lt"/>
                <a:cs typeface="Calibri"/>
              </a:rPr>
              <a:t>Kartoituksessa huomioidaan:</a:t>
            </a:r>
          </a:p>
          <a:p>
            <a:pPr>
              <a:spcAft>
                <a:spcPts val="600"/>
              </a:spcAft>
            </a:pPr>
            <a:r>
              <a:rPr lang="fi-FI" sz="1600" dirty="0">
                <a:latin typeface="+mj-lt"/>
                <a:cs typeface="Calibri"/>
              </a:rPr>
              <a:t>- Kiinteistön nykytilanne ja tulevaisuuden tarpeet, niin autojen lämmityksessä kuin sähköautojen latauksessa.</a:t>
            </a:r>
          </a:p>
          <a:p>
            <a:pPr>
              <a:spcAft>
                <a:spcPts val="600"/>
              </a:spcAft>
            </a:pPr>
            <a:r>
              <a:rPr lang="fi-FI" sz="1600" dirty="0">
                <a:latin typeface="+mj-lt"/>
                <a:cs typeface="Calibri"/>
              </a:rPr>
              <a:t>- Sähkökapasiteetin riittävyys. Annamme myös tarvittavat toimenpidesuositukset. Vapaan kapasiteetin laskenta perustuu liittymän ja kiinteistönsähkön mittaustuloksiin.</a:t>
            </a:r>
          </a:p>
          <a:p>
            <a:pPr>
              <a:spcAft>
                <a:spcPts val="600"/>
              </a:spcAft>
            </a:pPr>
            <a:r>
              <a:rPr lang="fi-FI" sz="1600" dirty="0">
                <a:latin typeface="+mj-lt"/>
                <a:cs typeface="Calibri"/>
              </a:rPr>
              <a:t>- Parkkialueen nykyinen kaapelointi. Laskemme myös autopaikkakohtaisen kuormittavuuden.</a:t>
            </a:r>
          </a:p>
          <a:p>
            <a:pPr>
              <a:spcAft>
                <a:spcPts val="600"/>
              </a:spcAft>
            </a:pPr>
            <a:r>
              <a:rPr lang="fi-FI" sz="1600" dirty="0">
                <a:latin typeface="+mj-lt"/>
                <a:cs typeface="Calibri"/>
              </a:rPr>
              <a:t>Taloyhtiö saa kartoituksesta kirjallisen raportin, jonka tiimoilta annamme myös ehdotuksen jatkotoimista.</a:t>
            </a:r>
          </a:p>
          <a:p>
            <a:pPr>
              <a:spcAft>
                <a:spcPts val="600"/>
              </a:spcAft>
            </a:pPr>
            <a:endParaRPr lang="fi-FI" sz="1600" dirty="0">
              <a:latin typeface="+mj-lt"/>
              <a:cs typeface="Calibri"/>
            </a:endParaRPr>
          </a:p>
          <a:p>
            <a:pPr marL="285750" indent="-285750">
              <a:spcAft>
                <a:spcPts val="600"/>
              </a:spcAft>
              <a:buFont typeface="Wingdings" pitchFamily="2" charset="2"/>
              <a:buChar char="ü"/>
            </a:pPr>
            <a:r>
              <a:rPr lang="fi-FI" sz="1600" dirty="0">
                <a:solidFill>
                  <a:schemeClr val="tx1">
                    <a:lumMod val="65000"/>
                    <a:lumOff val="35000"/>
                  </a:schemeClr>
                </a:solidFill>
                <a:latin typeface="+mj-lt"/>
                <a:cs typeface="Calibri"/>
              </a:rPr>
              <a:t>Jatkuva toiminta</a:t>
            </a:r>
          </a:p>
        </p:txBody>
      </p:sp>
      <p:sp>
        <p:nvSpPr>
          <p:cNvPr id="13" name="Suorakulmio 12">
            <a:extLst>
              <a:ext uri="{FF2B5EF4-FFF2-40B4-BE49-F238E27FC236}">
                <a16:creationId xmlns:a16="http://schemas.microsoft.com/office/drawing/2014/main" id="{E37AA4F3-53A6-7944-A663-0704B318B25B}"/>
              </a:ext>
            </a:extLst>
          </p:cNvPr>
          <p:cNvSpPr/>
          <p:nvPr/>
        </p:nvSpPr>
        <p:spPr>
          <a:xfrm>
            <a:off x="695326" y="1853251"/>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7497519" y="4473330"/>
            <a:ext cx="3496235" cy="1969770"/>
          </a:xfrm>
          <a:prstGeom prst="rect">
            <a:avLst/>
          </a:prstGeom>
        </p:spPr>
        <p:txBody>
          <a:bodyPr wrap="square" lIns="0" tIns="0" rIns="0" bIns="0">
            <a:spAutoFit/>
          </a:bodyPr>
          <a:lstStyle/>
          <a:p>
            <a:r>
              <a:rPr lang="fi-FI" sz="1600" b="1" dirty="0">
                <a:latin typeface="+mj-lt"/>
              </a:rPr>
              <a:t>Vastuuvetäjä</a:t>
            </a:r>
          </a:p>
          <a:p>
            <a:r>
              <a:rPr lang="fi-FI" sz="1600" dirty="0">
                <a:latin typeface="+mj-lt"/>
              </a:rPr>
              <a:t>Suvi </a:t>
            </a:r>
            <a:r>
              <a:rPr lang="fi-FI" sz="1600" dirty="0" err="1">
                <a:latin typeface="+mj-lt"/>
              </a:rPr>
              <a:t>Harsunen</a:t>
            </a:r>
            <a:endParaRPr lang="fi-FI" sz="1600" dirty="0">
              <a:latin typeface="+mj-lt"/>
            </a:endParaRPr>
          </a:p>
          <a:p>
            <a:r>
              <a:rPr lang="fi-FI" sz="1600" dirty="0">
                <a:latin typeface="+mj-lt"/>
              </a:rPr>
              <a:t>suvi.harsunen@alva.fi</a:t>
            </a:r>
          </a:p>
          <a:p>
            <a:endParaRPr lang="fi-FI" sz="1600" dirty="0">
              <a:latin typeface="+mj-lt"/>
            </a:endParaRPr>
          </a:p>
          <a:p>
            <a:r>
              <a:rPr lang="fi-FI" sz="1600" b="1" dirty="0">
                <a:latin typeface="+mj-lt"/>
              </a:rPr>
              <a:t>Linkki palveluun</a:t>
            </a:r>
          </a:p>
          <a:p>
            <a:r>
              <a:rPr lang="fi-FI" sz="1600" dirty="0">
                <a:latin typeface="+mj-lt"/>
                <a:hlinkClick r:id="rId2"/>
              </a:rPr>
              <a:t>https://www.alva.fi/taloyhtioille/mainio-taloyhtio-palvelut/mainio-parkkipaikka/kartoitus/</a:t>
            </a:r>
            <a:endParaRPr lang="fi-FI" sz="1600" dirty="0">
              <a:latin typeface="+mj-lt"/>
            </a:endParaRPr>
          </a:p>
        </p:txBody>
      </p:sp>
      <p:pic>
        <p:nvPicPr>
          <p:cNvPr id="3" name="Kuva 2">
            <a:extLst>
              <a:ext uri="{FF2B5EF4-FFF2-40B4-BE49-F238E27FC236}">
                <a16:creationId xmlns:a16="http://schemas.microsoft.com/office/drawing/2014/main" id="{20D353AA-F216-7543-9B3F-309980238C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326" y="5877164"/>
            <a:ext cx="2757879" cy="556755"/>
          </a:xfrm>
          <a:prstGeom prst="rect">
            <a:avLst/>
          </a:prstGeom>
        </p:spPr>
      </p:pic>
      <p:sp>
        <p:nvSpPr>
          <p:cNvPr id="14" name="Tekstiruutu 13">
            <a:extLst>
              <a:ext uri="{FF2B5EF4-FFF2-40B4-BE49-F238E27FC236}">
                <a16:creationId xmlns:a16="http://schemas.microsoft.com/office/drawing/2014/main" id="{EBD46B63-FCAD-F44F-9B6C-B895CBA61D47}"/>
              </a:ext>
            </a:extLst>
          </p:cNvPr>
          <p:cNvSpPr txBox="1"/>
          <p:nvPr/>
        </p:nvSpPr>
        <p:spPr>
          <a:xfrm>
            <a:off x="7497519" y="2334882"/>
            <a:ext cx="4114127" cy="1723549"/>
          </a:xfrm>
          <a:prstGeom prst="rect">
            <a:avLst/>
          </a:prstGeom>
          <a:noFill/>
        </p:spPr>
        <p:txBody>
          <a:bodyPr wrap="square" lIns="0" tIns="0" rIns="0" bIns="0" rtlCol="0">
            <a:spAutoFit/>
          </a:bodyPr>
          <a:lstStyle/>
          <a:p>
            <a:r>
              <a:rPr lang="fi-FI" sz="1600" b="1" dirty="0">
                <a:latin typeface="+mj-lt"/>
              </a:rPr>
              <a:t>Onnistuminen:</a:t>
            </a:r>
          </a:p>
          <a:p>
            <a:r>
              <a:rPr lang="fi-FI" sz="1600" dirty="0">
                <a:solidFill>
                  <a:schemeClr val="tx1">
                    <a:lumMod val="65000"/>
                    <a:lumOff val="35000"/>
                  </a:schemeClr>
                </a:solidFill>
                <a:latin typeface="+mj-lt"/>
              </a:rPr>
              <a:t>Asiakkaat kiittelevät erityisesti sitä, että selvitämme nykyisen sähköliittymän kapasiteetin ja paljonko sähköautoja nykyliittymällä on mahdollista ladata. Useissa kohteissa liittymät on hyvin mitoitettuja ja lataus saa yleistyä paljon ennen kuin kapasiteettiongelmia tulee.</a:t>
            </a:r>
          </a:p>
        </p:txBody>
      </p:sp>
      <p:pic>
        <p:nvPicPr>
          <p:cNvPr id="6" name="Kuva 5">
            <a:extLst>
              <a:ext uri="{FF2B5EF4-FFF2-40B4-BE49-F238E27FC236}">
                <a16:creationId xmlns:a16="http://schemas.microsoft.com/office/drawing/2014/main" id="{1665C2B9-5221-4B43-87FE-94CBC00563A1}"/>
              </a:ext>
            </a:extLst>
          </p:cNvPr>
          <p:cNvPicPr>
            <a:picLocks noChangeAspect="1"/>
          </p:cNvPicPr>
          <p:nvPr/>
        </p:nvPicPr>
        <p:blipFill rotWithShape="1">
          <a:blip r:embed="rId5"/>
          <a:srcRect t="16857" b="22666"/>
          <a:stretch/>
        </p:blipFill>
        <p:spPr>
          <a:xfrm>
            <a:off x="6917167" y="-1"/>
            <a:ext cx="5284933" cy="2130251"/>
          </a:xfrm>
          <a:prstGeom prst="rect">
            <a:avLst/>
          </a:prstGeom>
        </p:spPr>
      </p:pic>
    </p:spTree>
    <p:extLst>
      <p:ext uri="{BB962C8B-B14F-4D97-AF65-F5344CB8AC3E}">
        <p14:creationId xmlns:p14="http://schemas.microsoft.com/office/powerpoint/2010/main" val="4224533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orakulmio 15">
            <a:extLst>
              <a:ext uri="{FF2B5EF4-FFF2-40B4-BE49-F238E27FC236}">
                <a16:creationId xmlns:a16="http://schemas.microsoft.com/office/drawing/2014/main" id="{B3F565DE-D576-064B-995F-2F672022EC12}"/>
              </a:ext>
            </a:extLst>
          </p:cNvPr>
          <p:cNvSpPr/>
          <p:nvPr/>
        </p:nvSpPr>
        <p:spPr>
          <a:xfrm>
            <a:off x="7378700" y="2840019"/>
            <a:ext cx="4813300" cy="4017980"/>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22</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6469268"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latin typeface="+mj-lt"/>
                <a:cs typeface="Calibri"/>
              </a:rPr>
              <a:t>Parempi Arki</a:t>
            </a:r>
            <a:endParaRPr lang="fi-FI" sz="3600" dirty="0">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2471126" cy="369332"/>
          </a:xfrm>
          <a:prstGeom prst="rect">
            <a:avLst/>
          </a:prstGeom>
          <a:solidFill>
            <a:schemeClr val="tx1"/>
          </a:solidFill>
        </p:spPr>
        <p:txBody>
          <a:bodyPr wrap="none">
            <a:spAutoFit/>
          </a:bodyPr>
          <a:lstStyle/>
          <a:p>
            <a:r>
              <a:rPr lang="fi-FI" b="1" dirty="0">
                <a:solidFill>
                  <a:schemeClr val="bg1"/>
                </a:solidFill>
                <a:latin typeface="+mj-lt"/>
                <a:cs typeface="Calibri"/>
              </a:rPr>
              <a:t>Loiste Sähkönmyynti Oy</a:t>
            </a:r>
            <a:endParaRPr lang="fi-FI" b="1" dirty="0">
              <a:solidFill>
                <a:schemeClr val="bg1"/>
              </a:solidFill>
              <a:latin typeface="+mj-lt"/>
            </a:endParaRPr>
          </a:p>
        </p:txBody>
      </p:sp>
      <p:sp>
        <p:nvSpPr>
          <p:cNvPr id="13" name="Suorakulmio 12">
            <a:extLst>
              <a:ext uri="{FF2B5EF4-FFF2-40B4-BE49-F238E27FC236}">
                <a16:creationId xmlns:a16="http://schemas.microsoft.com/office/drawing/2014/main" id="{E37AA4F3-53A6-7944-A663-0704B318B25B}"/>
              </a:ext>
            </a:extLst>
          </p:cNvPr>
          <p:cNvSpPr/>
          <p:nvPr/>
        </p:nvSpPr>
        <p:spPr>
          <a:xfrm>
            <a:off x="695326" y="1449392"/>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7762241" y="4619863"/>
            <a:ext cx="3496235" cy="1723549"/>
          </a:xfrm>
          <a:prstGeom prst="rect">
            <a:avLst/>
          </a:prstGeom>
        </p:spPr>
        <p:txBody>
          <a:bodyPr wrap="square" lIns="0" tIns="0" rIns="0" bIns="0">
            <a:spAutoFit/>
          </a:bodyPr>
          <a:lstStyle/>
          <a:p>
            <a:r>
              <a:rPr lang="fi-FI" sz="1600" b="1" dirty="0">
                <a:latin typeface="+mj-lt"/>
              </a:rPr>
              <a:t>Vastuuvetäjä</a:t>
            </a:r>
          </a:p>
          <a:p>
            <a:r>
              <a:rPr lang="fi-FI" sz="1600" dirty="0">
                <a:latin typeface="+mj-lt"/>
              </a:rPr>
              <a:t>Tommi Göös</a:t>
            </a:r>
          </a:p>
          <a:p>
            <a:r>
              <a:rPr lang="fi-FI" sz="1600" dirty="0">
                <a:latin typeface="+mj-lt"/>
                <a:hlinkClick r:id="rId2"/>
              </a:rPr>
              <a:t>tommi.goos@loiste.fi</a:t>
            </a:r>
            <a:endParaRPr lang="fi-FI" sz="1600" dirty="0">
              <a:latin typeface="+mj-lt"/>
            </a:endParaRPr>
          </a:p>
          <a:p>
            <a:r>
              <a:rPr lang="fi-FI" sz="1600" dirty="0">
                <a:latin typeface="+mj-lt"/>
              </a:rPr>
              <a:t>0504485527</a:t>
            </a:r>
          </a:p>
          <a:p>
            <a:endParaRPr lang="fi-FI" sz="1600" dirty="0">
              <a:latin typeface="+mj-lt"/>
            </a:endParaRPr>
          </a:p>
          <a:p>
            <a:r>
              <a:rPr lang="fi-FI" sz="1600" b="1" dirty="0">
                <a:latin typeface="+mj-lt"/>
              </a:rPr>
              <a:t>Linkki palveluun</a:t>
            </a:r>
          </a:p>
          <a:p>
            <a:r>
              <a:rPr lang="fi-FI" sz="1600" dirty="0" err="1">
                <a:latin typeface="+mj-lt"/>
              </a:rPr>
              <a:t>https</a:t>
            </a:r>
            <a:r>
              <a:rPr lang="fi-FI" sz="1600" dirty="0">
                <a:latin typeface="+mj-lt"/>
              </a:rPr>
              <a:t>://</a:t>
            </a:r>
            <a:r>
              <a:rPr lang="fi-FI" sz="1600" dirty="0" err="1">
                <a:latin typeface="+mj-lt"/>
              </a:rPr>
              <a:t>parempiarki.loiste.fi</a:t>
            </a:r>
            <a:r>
              <a:rPr lang="fi-FI" sz="1600" dirty="0">
                <a:latin typeface="+mj-lt"/>
              </a:rPr>
              <a:t>/</a:t>
            </a:r>
          </a:p>
        </p:txBody>
      </p:sp>
      <p:pic>
        <p:nvPicPr>
          <p:cNvPr id="15" name="Kuva 14">
            <a:extLst>
              <a:ext uri="{FF2B5EF4-FFF2-40B4-BE49-F238E27FC236}">
                <a16:creationId xmlns:a16="http://schemas.microsoft.com/office/drawing/2014/main" id="{9C265F01-12C2-C741-A146-4B99AA83C855}"/>
              </a:ext>
            </a:extLst>
          </p:cNvPr>
          <p:cNvPicPr>
            <a:picLocks noChangeAspect="1"/>
          </p:cNvPicPr>
          <p:nvPr/>
        </p:nvPicPr>
        <p:blipFill>
          <a:blip r:embed="rId3"/>
          <a:stretch>
            <a:fillRect/>
          </a:stretch>
        </p:blipFill>
        <p:spPr>
          <a:xfrm>
            <a:off x="646916" y="5408608"/>
            <a:ext cx="2241849" cy="837863"/>
          </a:xfrm>
          <a:prstGeom prst="rect">
            <a:avLst/>
          </a:prstGeom>
        </p:spPr>
      </p:pic>
      <p:sp>
        <p:nvSpPr>
          <p:cNvPr id="12" name="Suorakulmio 11">
            <a:extLst>
              <a:ext uri="{FF2B5EF4-FFF2-40B4-BE49-F238E27FC236}">
                <a16:creationId xmlns:a16="http://schemas.microsoft.com/office/drawing/2014/main" id="{9D98817C-D79A-A04E-9231-62C216D7AB5F}"/>
              </a:ext>
            </a:extLst>
          </p:cNvPr>
          <p:cNvSpPr/>
          <p:nvPr/>
        </p:nvSpPr>
        <p:spPr>
          <a:xfrm>
            <a:off x="695326" y="2076226"/>
            <a:ext cx="5124263" cy="2769989"/>
          </a:xfrm>
          <a:prstGeom prst="rect">
            <a:avLst/>
          </a:prstGeom>
        </p:spPr>
        <p:txBody>
          <a:bodyPr wrap="square" lIns="0" tIns="0" rIns="0" bIns="0">
            <a:spAutoFit/>
          </a:bodyPr>
          <a:lstStyle/>
          <a:p>
            <a:pPr>
              <a:spcAft>
                <a:spcPts val="600"/>
              </a:spcAft>
            </a:pPr>
            <a:r>
              <a:rPr lang="fi-FI" sz="1600" dirty="0">
                <a:cs typeface="Calibri"/>
              </a:rPr>
              <a:t>Parempi Arki on sateenvarjo, jonka alla tulemme tarjoamaan asiakkaille uusia tuotteita ja palveluja</a:t>
            </a:r>
          </a:p>
          <a:p>
            <a:pPr>
              <a:spcAft>
                <a:spcPts val="600"/>
              </a:spcAft>
            </a:pPr>
            <a:r>
              <a:rPr lang="fi-FI" sz="1600" dirty="0">
                <a:cs typeface="Calibri"/>
              </a:rPr>
              <a:t>Yhdistämme Loisteen ja kumppaneiden palvelutarjoaman asiakkaille merkityksellisiksi kokonaisuuksiksi. </a:t>
            </a:r>
          </a:p>
          <a:p>
            <a:pPr>
              <a:spcAft>
                <a:spcPts val="600"/>
              </a:spcAft>
            </a:pPr>
            <a:r>
              <a:rPr lang="fi-FI" sz="1600" dirty="0">
                <a:cs typeface="Calibri"/>
              </a:rPr>
              <a:t>Kohderyhminä kuluttaja-asiakkaat, kiinteistöjen omistajat ja taloyhtiöt.</a:t>
            </a:r>
          </a:p>
          <a:p>
            <a:pPr>
              <a:spcAft>
                <a:spcPts val="600"/>
              </a:spcAft>
            </a:pPr>
            <a:r>
              <a:rPr lang="fi-FI" sz="1600" dirty="0">
                <a:cs typeface="Calibri"/>
              </a:rPr>
              <a:t>Tällä hetkellä (elokuu 2020) palvelun kautta tarjotaan asiakkaille aurinkopaneeleja ja ilmalämpöpumppuja. Palvelun tarjontaa kehitetään ja laajennetaan jatkuvasti.</a:t>
            </a:r>
          </a:p>
          <a:p>
            <a:pPr marL="285750" indent="-285750">
              <a:spcAft>
                <a:spcPts val="600"/>
              </a:spcAft>
              <a:buFont typeface="Wingdings" pitchFamily="2" charset="2"/>
              <a:buChar char="ü"/>
            </a:pPr>
            <a:r>
              <a:rPr lang="fi-FI" sz="1600" dirty="0">
                <a:solidFill>
                  <a:schemeClr val="tx1">
                    <a:lumMod val="65000"/>
                    <a:lumOff val="35000"/>
                  </a:schemeClr>
                </a:solidFill>
                <a:cs typeface="Calibri"/>
              </a:rPr>
              <a:t>Jatkuvaa toimintaa</a:t>
            </a:r>
          </a:p>
        </p:txBody>
      </p:sp>
      <p:sp>
        <p:nvSpPr>
          <p:cNvPr id="14" name="Tekstiruutu 13">
            <a:extLst>
              <a:ext uri="{FF2B5EF4-FFF2-40B4-BE49-F238E27FC236}">
                <a16:creationId xmlns:a16="http://schemas.microsoft.com/office/drawing/2014/main" id="{C297A67C-4B5F-DF49-B1A3-F3292940C197}"/>
              </a:ext>
            </a:extLst>
          </p:cNvPr>
          <p:cNvSpPr txBox="1"/>
          <p:nvPr/>
        </p:nvSpPr>
        <p:spPr>
          <a:xfrm>
            <a:off x="7762241" y="3429000"/>
            <a:ext cx="3879776" cy="984885"/>
          </a:xfrm>
          <a:prstGeom prst="rect">
            <a:avLst/>
          </a:prstGeom>
          <a:noFill/>
        </p:spPr>
        <p:txBody>
          <a:bodyPr wrap="square" lIns="0" tIns="0" rIns="0" bIns="0" rtlCol="0">
            <a:spAutoFit/>
          </a:bodyPr>
          <a:lstStyle/>
          <a:p>
            <a:r>
              <a:rPr lang="fi-FI" sz="1600" b="1" dirty="0">
                <a:latin typeface="+mj-lt"/>
              </a:rPr>
              <a:t>Onnistuminen:</a:t>
            </a:r>
          </a:p>
          <a:p>
            <a:r>
              <a:rPr lang="fi-FI" sz="1600" dirty="0">
                <a:solidFill>
                  <a:schemeClr val="tx1">
                    <a:lumMod val="65000"/>
                    <a:lumOff val="35000"/>
                  </a:schemeClr>
                </a:solidFill>
                <a:latin typeface="+mj-lt"/>
              </a:rPr>
              <a:t>Olemme onnistuneet vastaamaan asiakkaiden tarpeisiin. Asiakkailta olemme saaneet paljon kiinnostusta ja hyvää palautetta.</a:t>
            </a:r>
          </a:p>
        </p:txBody>
      </p:sp>
      <p:pic>
        <p:nvPicPr>
          <p:cNvPr id="17" name="Picture 16" descr="A picture containing person, outdoor, person, person&#10;&#10;Description automatically generated">
            <a:extLst>
              <a:ext uri="{FF2B5EF4-FFF2-40B4-BE49-F238E27FC236}">
                <a16:creationId xmlns:a16="http://schemas.microsoft.com/office/drawing/2014/main" id="{DA86E580-F23A-7C4B-B7E9-E4BFD69A7518}"/>
              </a:ext>
            </a:extLst>
          </p:cNvPr>
          <p:cNvPicPr>
            <a:picLocks noChangeAspect="1"/>
          </p:cNvPicPr>
          <p:nvPr/>
        </p:nvPicPr>
        <p:blipFill>
          <a:blip r:embed="rId4"/>
          <a:stretch>
            <a:fillRect/>
          </a:stretch>
        </p:blipFill>
        <p:spPr>
          <a:xfrm>
            <a:off x="7378700" y="2708"/>
            <a:ext cx="4813300" cy="3212878"/>
          </a:xfrm>
          <a:prstGeom prst="rect">
            <a:avLst/>
          </a:prstGeom>
        </p:spPr>
      </p:pic>
    </p:spTree>
    <p:extLst>
      <p:ext uri="{BB962C8B-B14F-4D97-AF65-F5344CB8AC3E}">
        <p14:creationId xmlns:p14="http://schemas.microsoft.com/office/powerpoint/2010/main" val="1985533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orakulmio 15">
            <a:extLst>
              <a:ext uri="{FF2B5EF4-FFF2-40B4-BE49-F238E27FC236}">
                <a16:creationId xmlns:a16="http://schemas.microsoft.com/office/drawing/2014/main" id="{B3F565DE-D576-064B-995F-2F672022EC12}"/>
              </a:ext>
            </a:extLst>
          </p:cNvPr>
          <p:cNvSpPr/>
          <p:nvPr/>
        </p:nvSpPr>
        <p:spPr>
          <a:xfrm>
            <a:off x="7121562" y="0"/>
            <a:ext cx="5070438"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23</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2198949" cy="1231106"/>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latin typeface="+mj-lt"/>
                <a:cs typeface="Calibri"/>
              </a:rPr>
              <a:t>Fortum </a:t>
            </a:r>
            <a:r>
              <a:rPr lang="fi-FI" sz="3600" dirty="0" err="1">
                <a:latin typeface="+mj-lt"/>
                <a:cs typeface="Calibri"/>
              </a:rPr>
              <a:t>Spring</a:t>
            </a:r>
            <a:endParaRPr lang="fi-FI" sz="3600" dirty="0">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1539589" cy="369332"/>
          </a:xfrm>
          <a:prstGeom prst="rect">
            <a:avLst/>
          </a:prstGeom>
          <a:solidFill>
            <a:schemeClr val="tx1"/>
          </a:solidFill>
        </p:spPr>
        <p:txBody>
          <a:bodyPr wrap="none">
            <a:spAutoFit/>
          </a:bodyPr>
          <a:lstStyle/>
          <a:p>
            <a:r>
              <a:rPr lang="fi-FI" b="1" dirty="0">
                <a:solidFill>
                  <a:schemeClr val="bg1"/>
                </a:solidFill>
                <a:latin typeface="+mj-lt"/>
                <a:cs typeface="Calibri"/>
              </a:rPr>
              <a:t>Fortum </a:t>
            </a:r>
            <a:r>
              <a:rPr lang="fi-FI" b="1" dirty="0" err="1">
                <a:solidFill>
                  <a:schemeClr val="bg1"/>
                </a:solidFill>
                <a:latin typeface="+mj-lt"/>
                <a:cs typeface="Calibri"/>
              </a:rPr>
              <a:t>Spring</a:t>
            </a:r>
            <a:endParaRPr lang="fi-FI" b="1" dirty="0">
              <a:solidFill>
                <a:schemeClr val="bg1"/>
              </a:solidFill>
              <a:latin typeface="+mj-lt"/>
            </a:endParaRPr>
          </a:p>
        </p:txBody>
      </p:sp>
      <p:sp>
        <p:nvSpPr>
          <p:cNvPr id="10" name="Suorakulmio 9">
            <a:extLst>
              <a:ext uri="{FF2B5EF4-FFF2-40B4-BE49-F238E27FC236}">
                <a16:creationId xmlns:a16="http://schemas.microsoft.com/office/drawing/2014/main" id="{6EB2CDB4-00E4-E148-B389-741BD7658491}"/>
              </a:ext>
            </a:extLst>
          </p:cNvPr>
          <p:cNvSpPr/>
          <p:nvPr/>
        </p:nvSpPr>
        <p:spPr>
          <a:xfrm>
            <a:off x="2590866" y="1248041"/>
            <a:ext cx="3929204" cy="1477328"/>
          </a:xfrm>
          <a:prstGeom prst="rect">
            <a:avLst/>
          </a:prstGeom>
        </p:spPr>
        <p:txBody>
          <a:bodyPr wrap="square" lIns="0" tIns="0" rIns="0" bIns="0">
            <a:spAutoFit/>
          </a:bodyPr>
          <a:lstStyle/>
          <a:p>
            <a:r>
              <a:rPr lang="fi-FI" sz="1600" dirty="0" err="1"/>
              <a:t>Spring</a:t>
            </a:r>
            <a:r>
              <a:rPr lang="fi-FI" sz="1600" dirty="0"/>
              <a:t> on virtuaalinen akku, eli hajautetun käytön </a:t>
            </a:r>
            <a:r>
              <a:rPr lang="fi-FI" sz="1600" dirty="0" err="1"/>
              <a:t>kysyntajoustoalusta</a:t>
            </a:r>
            <a:r>
              <a:rPr lang="fi-FI" sz="1600" dirty="0"/>
              <a:t>. </a:t>
            </a:r>
            <a:r>
              <a:rPr lang="fi-FI" sz="1600" dirty="0" err="1"/>
              <a:t>Spring</a:t>
            </a:r>
            <a:r>
              <a:rPr lang="fi-FI" sz="1600" dirty="0"/>
              <a:t> tarjoaa sähköverkolle joustoa tasaamaan joustamatonta uusiutuvaa sähköntuotantoa.</a:t>
            </a:r>
          </a:p>
          <a:p>
            <a:endParaRPr lang="fi-FI" sz="1600" dirty="0">
              <a:latin typeface="+mj-lt"/>
              <a:cs typeface="Calibri"/>
            </a:endParaRPr>
          </a:p>
          <a:p>
            <a:pPr marL="285750" indent="-285750">
              <a:buFont typeface="Wingdings" pitchFamily="2" charset="2"/>
              <a:buChar char="ü"/>
            </a:pPr>
            <a:r>
              <a:rPr lang="fi-FI" sz="1600" dirty="0">
                <a:solidFill>
                  <a:schemeClr val="tx1">
                    <a:lumMod val="65000"/>
                    <a:lumOff val="35000"/>
                  </a:schemeClr>
                </a:solidFill>
                <a:latin typeface="+mj-lt"/>
                <a:cs typeface="Calibri"/>
              </a:rPr>
              <a:t>Jatkuvaa toimintaa</a:t>
            </a:r>
          </a:p>
        </p:txBody>
      </p:sp>
      <p:sp>
        <p:nvSpPr>
          <p:cNvPr id="13" name="Suorakulmio 12">
            <a:extLst>
              <a:ext uri="{FF2B5EF4-FFF2-40B4-BE49-F238E27FC236}">
                <a16:creationId xmlns:a16="http://schemas.microsoft.com/office/drawing/2014/main" id="{E37AA4F3-53A6-7944-A663-0704B318B25B}"/>
              </a:ext>
            </a:extLst>
          </p:cNvPr>
          <p:cNvSpPr/>
          <p:nvPr/>
        </p:nvSpPr>
        <p:spPr>
          <a:xfrm>
            <a:off x="2590865" y="837077"/>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7616898" y="4879382"/>
            <a:ext cx="3496235" cy="1723549"/>
          </a:xfrm>
          <a:prstGeom prst="rect">
            <a:avLst/>
          </a:prstGeom>
        </p:spPr>
        <p:txBody>
          <a:bodyPr wrap="square" lIns="0" tIns="0" rIns="0" bIns="0">
            <a:spAutoFit/>
          </a:bodyPr>
          <a:lstStyle/>
          <a:p>
            <a:r>
              <a:rPr lang="fi-FI" sz="1600" b="1" dirty="0">
                <a:latin typeface="+mj-lt"/>
              </a:rPr>
              <a:t>Vastuuvetäjä</a:t>
            </a:r>
          </a:p>
          <a:p>
            <a:r>
              <a:rPr lang="fi-FI" sz="1600" dirty="0"/>
              <a:t>Jani Leirimaa</a:t>
            </a:r>
          </a:p>
          <a:p>
            <a:r>
              <a:rPr lang="fi-FI" sz="1600" dirty="0">
                <a:hlinkClick r:id="rId2"/>
              </a:rPr>
              <a:t>jani.leirimaa@fortum.com</a:t>
            </a:r>
            <a:endParaRPr lang="fi-FI" sz="1600" dirty="0"/>
          </a:p>
          <a:p>
            <a:endParaRPr lang="fi-FI" sz="1600" dirty="0">
              <a:latin typeface="+mj-lt"/>
            </a:endParaRPr>
          </a:p>
          <a:p>
            <a:r>
              <a:rPr lang="fi-FI" sz="1600" b="1" dirty="0">
                <a:latin typeface="+mj-lt"/>
              </a:rPr>
              <a:t>Linkki palveluun</a:t>
            </a:r>
          </a:p>
          <a:p>
            <a:r>
              <a:rPr lang="fi-FI" sz="1600" dirty="0">
                <a:latin typeface="+mj-lt"/>
                <a:hlinkClick r:id="rId3"/>
              </a:rPr>
              <a:t>https://www.fortum.fi/spring</a:t>
            </a:r>
            <a:endParaRPr lang="fi-FI" sz="1600" dirty="0">
              <a:latin typeface="+mj-lt"/>
            </a:endParaRPr>
          </a:p>
          <a:p>
            <a:endParaRPr lang="fi-FI" sz="1600" dirty="0">
              <a:latin typeface="+mj-lt"/>
            </a:endParaRPr>
          </a:p>
        </p:txBody>
      </p:sp>
      <p:sp>
        <p:nvSpPr>
          <p:cNvPr id="14" name="Tekstiruutu 13">
            <a:extLst>
              <a:ext uri="{FF2B5EF4-FFF2-40B4-BE49-F238E27FC236}">
                <a16:creationId xmlns:a16="http://schemas.microsoft.com/office/drawing/2014/main" id="{2C807976-E51B-F044-81E0-B242B9F57B8D}"/>
              </a:ext>
            </a:extLst>
          </p:cNvPr>
          <p:cNvSpPr txBox="1"/>
          <p:nvPr/>
        </p:nvSpPr>
        <p:spPr>
          <a:xfrm>
            <a:off x="7616898" y="765175"/>
            <a:ext cx="4076664" cy="3754874"/>
          </a:xfrm>
          <a:prstGeom prst="rect">
            <a:avLst/>
          </a:prstGeom>
          <a:noFill/>
        </p:spPr>
        <p:txBody>
          <a:bodyPr wrap="square" lIns="0" tIns="0" rIns="0" bIns="0" rtlCol="0">
            <a:spAutoFit/>
          </a:bodyPr>
          <a:lstStyle/>
          <a:p>
            <a:r>
              <a:rPr lang="fi-FI" sz="1400" b="1" dirty="0">
                <a:latin typeface="+mj-lt"/>
              </a:rPr>
              <a:t>Onnistuminen</a:t>
            </a:r>
            <a:r>
              <a:rPr lang="fi-FI" sz="1200" b="1" dirty="0">
                <a:latin typeface="+mj-lt"/>
              </a:rPr>
              <a:t>:</a:t>
            </a:r>
          </a:p>
          <a:p>
            <a:r>
              <a:rPr lang="fi-FI" sz="1200" dirty="0" err="1"/>
              <a:t>Spring</a:t>
            </a:r>
            <a:r>
              <a:rPr lang="fi-FI" sz="1200" dirty="0"/>
              <a:t> on ensimmäinen kaupallinen projekti Euroopassa, joka vei kotitalouksien kulutusta kulutusjoustomarkkinoille aikaisempien hankkeiden ollessa EU-rahoitteisia pilottiprojekteja. Onnistumisessa auttoi huomattavasti, että Suomen kantaverkkoyhtiö Fingrid on ollut joustava ja kokeilunhaluinen. Onnistumista auttoi myös luja luotto ja usko siihen, että tulevaisuudessa hajautetuilla resursseilla on kysyntää. </a:t>
            </a:r>
            <a:r>
              <a:rPr lang="fi-FI" sz="1200" dirty="0" err="1"/>
              <a:t>Springin</a:t>
            </a:r>
            <a:r>
              <a:rPr lang="fi-FI" sz="1200" dirty="0"/>
              <a:t> alkuvaiheessa muut tekivät yksittäisiä projekteja isoille teollisuustoimijoille. Palvelu on osoittanut, että markkinoilla on kysyntää myös kotitalouksien erittäin nopeaan reaktiokykyyn.</a:t>
            </a:r>
          </a:p>
          <a:p>
            <a:endParaRPr lang="fi-FI" sz="1200" dirty="0">
              <a:latin typeface="+mj-lt"/>
            </a:endParaRPr>
          </a:p>
          <a:p>
            <a:r>
              <a:rPr lang="fi-FI" sz="1400" b="1" dirty="0">
                <a:latin typeface="+mj-lt"/>
              </a:rPr>
              <a:t>Alusta tänään:</a:t>
            </a:r>
          </a:p>
          <a:p>
            <a:r>
              <a:rPr lang="fi-FI" sz="1200" dirty="0">
                <a:latin typeface="+mj-lt"/>
              </a:rPr>
              <a:t>Onnistuneen hajautetun alustan rakentamisen jälkeen, on sitä kehitetty tarjoamaan palveluita myös muille hajautetuille tuotteille kuten sähköautoille, sekä keskitetyimmille asiakkaille kuten teollisuudelle, akuille ja konesaleille.</a:t>
            </a:r>
          </a:p>
          <a:p>
            <a:endParaRPr lang="fi-FI" sz="1200" dirty="0">
              <a:latin typeface="+mj-lt"/>
            </a:endParaRPr>
          </a:p>
          <a:p>
            <a:r>
              <a:rPr lang="fi-FI" sz="1200" dirty="0">
                <a:latin typeface="+mj-lt"/>
              </a:rPr>
              <a:t>Alusta on myös otettu käyttöön tarjoamaan kysyntäjoustoa kaukolämpöverkossa.</a:t>
            </a:r>
          </a:p>
        </p:txBody>
      </p:sp>
      <p:grpSp>
        <p:nvGrpSpPr>
          <p:cNvPr id="15" name="Group 11">
            <a:extLst>
              <a:ext uri="{FF2B5EF4-FFF2-40B4-BE49-F238E27FC236}">
                <a16:creationId xmlns:a16="http://schemas.microsoft.com/office/drawing/2014/main" id="{F7E3AE20-13B3-9E49-B39E-FCD9754697CC}"/>
              </a:ext>
            </a:extLst>
          </p:cNvPr>
          <p:cNvGrpSpPr/>
          <p:nvPr/>
        </p:nvGrpSpPr>
        <p:grpSpPr>
          <a:xfrm>
            <a:off x="332617" y="2808869"/>
            <a:ext cx="6785843" cy="3663266"/>
            <a:chOff x="443474" y="0"/>
            <a:chExt cx="11305051" cy="6858000"/>
          </a:xfrm>
        </p:grpSpPr>
        <p:pic>
          <p:nvPicPr>
            <p:cNvPr id="17" name="Picture 13" descr="A close up of a sign&#10;&#10;Description automatically generated">
              <a:extLst>
                <a:ext uri="{FF2B5EF4-FFF2-40B4-BE49-F238E27FC236}">
                  <a16:creationId xmlns:a16="http://schemas.microsoft.com/office/drawing/2014/main" id="{AFAB3765-2D4E-BB43-989E-15829F57B3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474" y="0"/>
              <a:ext cx="11305051" cy="6858000"/>
            </a:xfrm>
            <a:prstGeom prst="rect">
              <a:avLst/>
            </a:prstGeom>
          </p:spPr>
        </p:pic>
        <p:sp>
          <p:nvSpPr>
            <p:cNvPr id="18" name="TextBox 14">
              <a:extLst>
                <a:ext uri="{FF2B5EF4-FFF2-40B4-BE49-F238E27FC236}">
                  <a16:creationId xmlns:a16="http://schemas.microsoft.com/office/drawing/2014/main" id="{DD05D1A5-B109-A448-9DAA-E16AEFAF2C2C}"/>
                </a:ext>
              </a:extLst>
            </p:cNvPr>
            <p:cNvSpPr txBox="1"/>
            <p:nvPr/>
          </p:nvSpPr>
          <p:spPr>
            <a:xfrm>
              <a:off x="2443980" y="2290402"/>
              <a:ext cx="2016224" cy="800100"/>
            </a:xfrm>
            <a:prstGeom prst="rect">
              <a:avLst/>
            </a:prstGeom>
            <a:noFill/>
          </p:spPr>
          <p:txBody>
            <a:bodyPr wrap="square" rtlCol="0">
              <a:spAutoFit/>
            </a:bodyPr>
            <a:lstStyle/>
            <a:p>
              <a:r>
                <a:rPr lang="fi-FI" sz="1050" spc="210" dirty="0">
                  <a:solidFill>
                    <a:schemeClr val="bg1"/>
                  </a:solidFill>
                  <a:effectLst>
                    <a:outerShdw blurRad="190500" dist="50800" dir="5400000" algn="t" rotWithShape="0">
                      <a:prstClr val="black">
                        <a:alpha val="51000"/>
                      </a:prstClr>
                    </a:outerShdw>
                  </a:effectLst>
                  <a:latin typeface="Fortum Sans Medium" panose="02010504010101010104" pitchFamily="2" charset="77"/>
                  <a:cs typeface="Fortum Sans Medium" panose="02010504010101010104" pitchFamily="2" charset="77"/>
                </a:rPr>
                <a:t>Commercial</a:t>
              </a:r>
              <a:br>
                <a:rPr lang="fi-FI" sz="1050" spc="210" dirty="0">
                  <a:solidFill>
                    <a:schemeClr val="bg1"/>
                  </a:solidFill>
                  <a:effectLst>
                    <a:outerShdw blurRad="190500" dist="50800" dir="5400000" algn="t" rotWithShape="0">
                      <a:prstClr val="black">
                        <a:alpha val="51000"/>
                      </a:prstClr>
                    </a:outerShdw>
                  </a:effectLst>
                  <a:latin typeface="Fortum Sans Medium" panose="02010504010101010104" pitchFamily="2" charset="77"/>
                  <a:cs typeface="Fortum Sans Medium" panose="02010504010101010104" pitchFamily="2" charset="77"/>
                </a:rPr>
              </a:br>
              <a:r>
                <a:rPr lang="fi-FI" sz="1050" spc="210" dirty="0" err="1">
                  <a:solidFill>
                    <a:schemeClr val="bg1"/>
                  </a:solidFill>
                  <a:effectLst>
                    <a:outerShdw blurRad="190500" dist="50800" dir="5400000" algn="t" rotWithShape="0">
                      <a:prstClr val="black">
                        <a:alpha val="51000"/>
                      </a:prstClr>
                    </a:outerShdw>
                  </a:effectLst>
                  <a:latin typeface="Fortum Sans Medium" panose="02010504010101010104" pitchFamily="2" charset="77"/>
                  <a:cs typeface="Fortum Sans Medium" panose="02010504010101010104" pitchFamily="2" charset="77"/>
                </a:rPr>
                <a:t>buildings</a:t>
              </a:r>
              <a:endParaRPr lang="en-PL" sz="1050" spc="210" dirty="0">
                <a:solidFill>
                  <a:schemeClr val="bg1"/>
                </a:solidFill>
                <a:effectLst>
                  <a:outerShdw blurRad="190500" dist="50800" dir="5400000" algn="t" rotWithShape="0">
                    <a:prstClr val="black">
                      <a:alpha val="51000"/>
                    </a:prstClr>
                  </a:outerShdw>
                </a:effectLst>
                <a:latin typeface="Fortum Sans Medium" panose="02010504010101010104" pitchFamily="2" charset="77"/>
                <a:cs typeface="Fortum Sans Medium" panose="02010504010101010104" pitchFamily="2" charset="77"/>
              </a:endParaRPr>
            </a:p>
          </p:txBody>
        </p:sp>
        <p:sp>
          <p:nvSpPr>
            <p:cNvPr id="19" name="TextBox 17">
              <a:extLst>
                <a:ext uri="{FF2B5EF4-FFF2-40B4-BE49-F238E27FC236}">
                  <a16:creationId xmlns:a16="http://schemas.microsoft.com/office/drawing/2014/main" id="{9234B013-24D1-6A44-8C2E-BE57C8B4A8C9}"/>
                </a:ext>
              </a:extLst>
            </p:cNvPr>
            <p:cNvSpPr txBox="1"/>
            <p:nvPr/>
          </p:nvSpPr>
          <p:spPr>
            <a:xfrm>
              <a:off x="2221709" y="3175428"/>
              <a:ext cx="1393471" cy="800100"/>
            </a:xfrm>
            <a:prstGeom prst="rect">
              <a:avLst/>
            </a:prstGeom>
            <a:noFill/>
          </p:spPr>
          <p:txBody>
            <a:bodyPr wrap="square" rtlCol="0">
              <a:spAutoFit/>
            </a:bodyPr>
            <a:lstStyle/>
            <a:p>
              <a:r>
                <a:rPr lang="pl-PL" sz="1050" spc="210" dirty="0">
                  <a:solidFill>
                    <a:schemeClr val="bg1"/>
                  </a:solidFill>
                  <a:effectLst>
                    <a:outerShdw blurRad="190500" dist="50800" dir="5400000" algn="t" rotWithShape="0">
                      <a:prstClr val="black">
                        <a:alpha val="51000"/>
                      </a:prstClr>
                    </a:outerShdw>
                  </a:effectLst>
                  <a:latin typeface="Fortum Sans Medium" panose="02010504010101010104" pitchFamily="2" charset="77"/>
                  <a:cs typeface="Fortum Sans Medium" panose="02010504010101010104" pitchFamily="2" charset="77"/>
                </a:rPr>
                <a:t>Home heating</a:t>
              </a:r>
              <a:endParaRPr lang="en-PL" sz="1050" spc="210" dirty="0">
                <a:solidFill>
                  <a:schemeClr val="bg1"/>
                </a:solidFill>
                <a:effectLst>
                  <a:outerShdw blurRad="190500" dist="50800" dir="5400000" algn="t" rotWithShape="0">
                    <a:prstClr val="black">
                      <a:alpha val="51000"/>
                    </a:prstClr>
                  </a:outerShdw>
                </a:effectLst>
                <a:latin typeface="Fortum Sans Medium" panose="02010504010101010104" pitchFamily="2" charset="77"/>
                <a:cs typeface="Fortum Sans Medium" panose="02010504010101010104" pitchFamily="2" charset="77"/>
              </a:endParaRPr>
            </a:p>
          </p:txBody>
        </p:sp>
        <p:sp>
          <p:nvSpPr>
            <p:cNvPr id="20" name="TextBox 18">
              <a:extLst>
                <a:ext uri="{FF2B5EF4-FFF2-40B4-BE49-F238E27FC236}">
                  <a16:creationId xmlns:a16="http://schemas.microsoft.com/office/drawing/2014/main" id="{5538F995-9275-CF44-9880-7D83510C1221}"/>
                </a:ext>
              </a:extLst>
            </p:cNvPr>
            <p:cNvSpPr txBox="1"/>
            <p:nvPr/>
          </p:nvSpPr>
          <p:spPr>
            <a:xfrm>
              <a:off x="2368838" y="3913347"/>
              <a:ext cx="1393471" cy="699645"/>
            </a:xfrm>
            <a:prstGeom prst="rect">
              <a:avLst/>
            </a:prstGeom>
            <a:noFill/>
          </p:spPr>
          <p:txBody>
            <a:bodyPr wrap="square" rtlCol="0">
              <a:spAutoFit/>
            </a:bodyPr>
            <a:lstStyle/>
            <a:p>
              <a:r>
                <a:rPr lang="pl-PL" sz="1050" spc="210" dirty="0">
                  <a:solidFill>
                    <a:schemeClr val="bg1"/>
                  </a:solidFill>
                  <a:effectLst>
                    <a:outerShdw blurRad="190500" dist="50800" dir="5400000" algn="t" rotWithShape="0">
                      <a:prstClr val="black">
                        <a:alpha val="51000"/>
                      </a:prstClr>
                    </a:outerShdw>
                  </a:effectLst>
                  <a:latin typeface="Fortum Sans Medium" panose="02010504010101010104" pitchFamily="2" charset="77"/>
                  <a:cs typeface="Fortum Sans Medium" panose="02010504010101010104" pitchFamily="2" charset="77"/>
                </a:rPr>
                <a:t>EV</a:t>
              </a:r>
              <a:endParaRPr lang="fi-FI" sz="1050" spc="210" dirty="0">
                <a:solidFill>
                  <a:schemeClr val="bg1"/>
                </a:solidFill>
                <a:effectLst>
                  <a:outerShdw blurRad="190500" dist="50800" dir="5400000" algn="t" rotWithShape="0">
                    <a:prstClr val="black">
                      <a:alpha val="51000"/>
                    </a:prstClr>
                  </a:outerShdw>
                </a:effectLst>
                <a:latin typeface="Fortum Sans Medium" panose="02010504010101010104" pitchFamily="2" charset="77"/>
                <a:cs typeface="Fortum Sans Medium" panose="02010504010101010104" pitchFamily="2" charset="77"/>
              </a:endParaRPr>
            </a:p>
            <a:p>
              <a:r>
                <a:rPr lang="pl-PL" sz="1050" spc="210" dirty="0">
                  <a:solidFill>
                    <a:schemeClr val="bg1"/>
                  </a:solidFill>
                  <a:effectLst>
                    <a:outerShdw blurRad="190500" dist="50800" dir="5400000" algn="t" rotWithShape="0">
                      <a:prstClr val="black">
                        <a:alpha val="51000"/>
                      </a:prstClr>
                    </a:outerShdw>
                  </a:effectLst>
                  <a:latin typeface="Fortum Sans Medium" panose="02010504010101010104" pitchFamily="2" charset="77"/>
                  <a:cs typeface="Fortum Sans Medium" panose="02010504010101010104" pitchFamily="2" charset="77"/>
                </a:rPr>
                <a:t>chargers</a:t>
              </a:r>
              <a:endParaRPr lang="en-PL" sz="1050" spc="210" dirty="0">
                <a:solidFill>
                  <a:schemeClr val="bg1"/>
                </a:solidFill>
                <a:effectLst>
                  <a:outerShdw blurRad="190500" dist="50800" dir="5400000" algn="t" rotWithShape="0">
                    <a:prstClr val="black">
                      <a:alpha val="51000"/>
                    </a:prstClr>
                  </a:outerShdw>
                </a:effectLst>
                <a:latin typeface="Fortum Sans Medium" panose="02010504010101010104" pitchFamily="2" charset="77"/>
                <a:cs typeface="Fortum Sans Medium" panose="02010504010101010104" pitchFamily="2" charset="77"/>
              </a:endParaRPr>
            </a:p>
          </p:txBody>
        </p:sp>
        <p:sp>
          <p:nvSpPr>
            <p:cNvPr id="21" name="TextBox 19">
              <a:extLst>
                <a:ext uri="{FF2B5EF4-FFF2-40B4-BE49-F238E27FC236}">
                  <a16:creationId xmlns:a16="http://schemas.microsoft.com/office/drawing/2014/main" id="{4251DCE2-A16B-8A46-A5CB-327C7F007ED3}"/>
                </a:ext>
              </a:extLst>
            </p:cNvPr>
            <p:cNvSpPr txBox="1"/>
            <p:nvPr/>
          </p:nvSpPr>
          <p:spPr>
            <a:xfrm>
              <a:off x="3209968" y="4645093"/>
              <a:ext cx="1393471" cy="800100"/>
            </a:xfrm>
            <a:prstGeom prst="rect">
              <a:avLst/>
            </a:prstGeom>
            <a:noFill/>
          </p:spPr>
          <p:txBody>
            <a:bodyPr wrap="square" rtlCol="0">
              <a:spAutoFit/>
            </a:bodyPr>
            <a:lstStyle/>
            <a:p>
              <a:r>
                <a:rPr lang="pl-PL" sz="1050" spc="210" dirty="0">
                  <a:solidFill>
                    <a:schemeClr val="bg1"/>
                  </a:solidFill>
                  <a:effectLst>
                    <a:outerShdw blurRad="190500" dist="50800" dir="5400000" algn="t" rotWithShape="0">
                      <a:prstClr val="black">
                        <a:alpha val="51000"/>
                      </a:prstClr>
                    </a:outerShdw>
                  </a:effectLst>
                  <a:latin typeface="Fortum Sans Medium" panose="02010504010101010104" pitchFamily="2" charset="77"/>
                  <a:cs typeface="Fortum Sans Medium" panose="02010504010101010104" pitchFamily="2" charset="77"/>
                </a:rPr>
                <a:t>data centers</a:t>
              </a:r>
              <a:endParaRPr lang="en-PL" sz="1050" spc="210" dirty="0">
                <a:solidFill>
                  <a:schemeClr val="bg1"/>
                </a:solidFill>
                <a:effectLst>
                  <a:outerShdw blurRad="190500" dist="50800" dir="5400000" algn="t" rotWithShape="0">
                    <a:prstClr val="black">
                      <a:alpha val="51000"/>
                    </a:prstClr>
                  </a:outerShdw>
                </a:effectLst>
                <a:latin typeface="Fortum Sans Medium" panose="02010504010101010104" pitchFamily="2" charset="77"/>
                <a:cs typeface="Fortum Sans Medium" panose="02010504010101010104" pitchFamily="2" charset="77"/>
              </a:endParaRPr>
            </a:p>
          </p:txBody>
        </p:sp>
        <p:sp>
          <p:nvSpPr>
            <p:cNvPr id="23" name="TextBox 22">
              <a:extLst>
                <a:ext uri="{FF2B5EF4-FFF2-40B4-BE49-F238E27FC236}">
                  <a16:creationId xmlns:a16="http://schemas.microsoft.com/office/drawing/2014/main" id="{887C594F-5F0F-234F-8D7C-121F9A2C8437}"/>
                </a:ext>
              </a:extLst>
            </p:cNvPr>
            <p:cNvSpPr txBox="1"/>
            <p:nvPr/>
          </p:nvSpPr>
          <p:spPr>
            <a:xfrm>
              <a:off x="7827420" y="4645093"/>
              <a:ext cx="2141313" cy="673734"/>
            </a:xfrm>
            <a:prstGeom prst="rect">
              <a:avLst/>
            </a:prstGeom>
            <a:noFill/>
          </p:spPr>
          <p:txBody>
            <a:bodyPr wrap="square" rtlCol="0">
              <a:spAutoFit/>
            </a:bodyPr>
            <a:lstStyle/>
            <a:p>
              <a:pPr algn="ctr"/>
              <a:r>
                <a:rPr lang="pl-PL" sz="2000" spc="300" dirty="0">
                  <a:solidFill>
                    <a:schemeClr val="bg1"/>
                  </a:solidFill>
                  <a:effectLst>
                    <a:outerShdw blurRad="190500" dist="63500" dir="5400000" algn="t" rotWithShape="0">
                      <a:prstClr val="black">
                        <a:alpha val="40000"/>
                      </a:prstClr>
                    </a:outerShdw>
                  </a:effectLst>
                  <a:latin typeface="Fortum Sans Medium" panose="02010504010101010104" pitchFamily="2" charset="77"/>
                  <a:cs typeface="Fortum Sans Medium" panose="02010504010101010104" pitchFamily="2" charset="77"/>
                </a:rPr>
                <a:t>TSO</a:t>
              </a:r>
              <a:r>
                <a:rPr lang="fi-FI" sz="2000" spc="300" dirty="0">
                  <a:solidFill>
                    <a:schemeClr val="bg1"/>
                  </a:solidFill>
                  <a:effectLst>
                    <a:outerShdw blurRad="190500" dist="63500" dir="5400000" algn="t" rotWithShape="0">
                      <a:prstClr val="black">
                        <a:alpha val="40000"/>
                      </a:prstClr>
                    </a:outerShdw>
                  </a:effectLst>
                  <a:latin typeface="Fortum Sans Medium" panose="02010504010101010104" pitchFamily="2" charset="77"/>
                  <a:cs typeface="Fortum Sans Medium" panose="02010504010101010104" pitchFamily="2" charset="77"/>
                </a:rPr>
                <a:t>/DSO</a:t>
              </a:r>
              <a:endParaRPr lang="en-PL" sz="2000" spc="300" dirty="0">
                <a:solidFill>
                  <a:schemeClr val="bg1"/>
                </a:solidFill>
                <a:effectLst>
                  <a:outerShdw blurRad="190500" dist="63500" dir="5400000" algn="t" rotWithShape="0">
                    <a:prstClr val="black">
                      <a:alpha val="40000"/>
                    </a:prstClr>
                  </a:outerShdw>
                </a:effectLst>
                <a:latin typeface="Fortum Sans Medium" panose="02010504010101010104" pitchFamily="2" charset="77"/>
                <a:cs typeface="Fortum Sans Medium" panose="02010504010101010104" pitchFamily="2" charset="77"/>
              </a:endParaRPr>
            </a:p>
          </p:txBody>
        </p:sp>
        <p:sp>
          <p:nvSpPr>
            <p:cNvPr id="24" name="TextBox 23">
              <a:extLst>
                <a:ext uri="{FF2B5EF4-FFF2-40B4-BE49-F238E27FC236}">
                  <a16:creationId xmlns:a16="http://schemas.microsoft.com/office/drawing/2014/main" id="{366955AF-3D2E-804E-96F0-91EE373F994E}"/>
                </a:ext>
              </a:extLst>
            </p:cNvPr>
            <p:cNvSpPr txBox="1"/>
            <p:nvPr/>
          </p:nvSpPr>
          <p:spPr>
            <a:xfrm>
              <a:off x="8046822" y="5213186"/>
              <a:ext cx="1702508" cy="800100"/>
            </a:xfrm>
            <a:prstGeom prst="rect">
              <a:avLst/>
            </a:prstGeom>
            <a:noFill/>
          </p:spPr>
          <p:txBody>
            <a:bodyPr wrap="square" rtlCol="0">
              <a:spAutoFit/>
            </a:bodyPr>
            <a:lstStyle/>
            <a:p>
              <a:pPr algn="ctr"/>
              <a:r>
                <a:rPr lang="pl-PL" sz="1050" spc="210" dirty="0">
                  <a:solidFill>
                    <a:schemeClr val="bg1"/>
                  </a:solidFill>
                  <a:effectLst>
                    <a:outerShdw blurRad="190500" dist="50800" dir="5400000" algn="t" rotWithShape="0">
                      <a:prstClr val="black">
                        <a:alpha val="51000"/>
                      </a:prstClr>
                    </a:outerShdw>
                  </a:effectLst>
                  <a:latin typeface="Fortum Sans Medium" panose="02010504010101010104" pitchFamily="2" charset="77"/>
                  <a:cs typeface="Fortum Sans Medium" panose="02010504010101010104" pitchFamily="2" charset="77"/>
                </a:rPr>
                <a:t>Power grid operator</a:t>
              </a:r>
              <a:endParaRPr lang="en-PL" sz="1050" spc="210" dirty="0">
                <a:solidFill>
                  <a:schemeClr val="bg1"/>
                </a:solidFill>
                <a:effectLst>
                  <a:outerShdw blurRad="190500" dist="50800" dir="5400000" algn="t" rotWithShape="0">
                    <a:prstClr val="black">
                      <a:alpha val="51000"/>
                    </a:prstClr>
                  </a:outerShdw>
                </a:effectLst>
                <a:latin typeface="Fortum Sans Medium" panose="02010504010101010104" pitchFamily="2" charset="77"/>
                <a:cs typeface="Fortum Sans Medium" panose="02010504010101010104" pitchFamily="2" charset="77"/>
              </a:endParaRPr>
            </a:p>
          </p:txBody>
        </p:sp>
      </p:grpSp>
    </p:spTree>
    <p:extLst>
      <p:ext uri="{BB962C8B-B14F-4D97-AF65-F5344CB8AC3E}">
        <p14:creationId xmlns:p14="http://schemas.microsoft.com/office/powerpoint/2010/main" val="1616967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orakulmio 15">
            <a:extLst>
              <a:ext uri="{FF2B5EF4-FFF2-40B4-BE49-F238E27FC236}">
                <a16:creationId xmlns:a16="http://schemas.microsoft.com/office/drawing/2014/main" id="{B3F565DE-D576-064B-995F-2F672022EC12}"/>
              </a:ext>
            </a:extLst>
          </p:cNvPr>
          <p:cNvSpPr/>
          <p:nvPr/>
        </p:nvSpPr>
        <p:spPr>
          <a:xfrm>
            <a:off x="7378700" y="3868498"/>
            <a:ext cx="4813300" cy="2989501"/>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24</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5242895"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err="1">
                <a:latin typeface="+mj-lt"/>
                <a:cs typeface="Calibri"/>
              </a:rPr>
              <a:t>Reiot</a:t>
            </a:r>
            <a:endParaRPr lang="fi-FI" sz="3600" dirty="0">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1415772" cy="369332"/>
          </a:xfrm>
          <a:prstGeom prst="rect">
            <a:avLst/>
          </a:prstGeom>
          <a:solidFill>
            <a:schemeClr val="tx1"/>
          </a:solidFill>
        </p:spPr>
        <p:txBody>
          <a:bodyPr wrap="none">
            <a:spAutoFit/>
          </a:bodyPr>
          <a:lstStyle/>
          <a:p>
            <a:r>
              <a:rPr lang="fi-FI" b="1" dirty="0">
                <a:solidFill>
                  <a:schemeClr val="bg1"/>
                </a:solidFill>
                <a:latin typeface="+mj-lt"/>
                <a:cs typeface="Calibri"/>
              </a:rPr>
              <a:t>Lahti Energia</a:t>
            </a:r>
            <a:endParaRPr lang="fi-FI" b="1" dirty="0">
              <a:solidFill>
                <a:schemeClr val="bg1"/>
              </a:solidFill>
              <a:latin typeface="+mj-lt"/>
            </a:endParaRPr>
          </a:p>
        </p:txBody>
      </p:sp>
      <p:sp>
        <p:nvSpPr>
          <p:cNvPr id="13" name="Suorakulmio 12">
            <a:extLst>
              <a:ext uri="{FF2B5EF4-FFF2-40B4-BE49-F238E27FC236}">
                <a16:creationId xmlns:a16="http://schemas.microsoft.com/office/drawing/2014/main" id="{E37AA4F3-53A6-7944-A663-0704B318B25B}"/>
              </a:ext>
            </a:extLst>
          </p:cNvPr>
          <p:cNvSpPr/>
          <p:nvPr/>
        </p:nvSpPr>
        <p:spPr>
          <a:xfrm>
            <a:off x="7762241" y="1081356"/>
            <a:ext cx="2356735" cy="276999"/>
          </a:xfrm>
          <a:prstGeom prst="rect">
            <a:avLst/>
          </a:prstGeom>
          <a:solidFill>
            <a:schemeClr val="bg1">
              <a:lumMod val="50000"/>
            </a:schemeClr>
          </a:solidFill>
        </p:spPr>
        <p:txBody>
          <a:bodyPr wrap="none">
            <a:noAutofit/>
          </a:bodyPr>
          <a:lstStyle/>
          <a:p>
            <a:r>
              <a:rPr lang="fi-FI" sz="1400" dirty="0">
                <a:solidFill>
                  <a:schemeClr val="bg1"/>
                </a:solidFill>
                <a:latin typeface="+mj-lt"/>
                <a:cs typeface="Calibri"/>
              </a:rPr>
              <a:t>Palvelun kuvaus</a:t>
            </a:r>
            <a:endParaRPr lang="fi-FI" sz="14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7762241" y="5108084"/>
            <a:ext cx="3496235" cy="1477328"/>
          </a:xfrm>
          <a:prstGeom prst="rect">
            <a:avLst/>
          </a:prstGeom>
        </p:spPr>
        <p:txBody>
          <a:bodyPr wrap="square" lIns="0" tIns="0" rIns="0" bIns="0">
            <a:spAutoFit/>
          </a:bodyPr>
          <a:lstStyle/>
          <a:p>
            <a:r>
              <a:rPr lang="fi-FI" sz="1600" b="1" dirty="0">
                <a:latin typeface="+mj-lt"/>
              </a:rPr>
              <a:t>Vastuuvetäjä</a:t>
            </a:r>
          </a:p>
          <a:p>
            <a:r>
              <a:rPr lang="fi-FI" sz="1600" dirty="0"/>
              <a:t>Jarmo Virtanen</a:t>
            </a:r>
          </a:p>
          <a:p>
            <a:r>
              <a:rPr lang="fi-FI" sz="1600" dirty="0">
                <a:hlinkClick r:id="rId2"/>
              </a:rPr>
              <a:t>jarmo.virtanen@lahtienergia.fi</a:t>
            </a:r>
            <a:endParaRPr lang="fi-FI" sz="1600" dirty="0">
              <a:latin typeface="+mj-lt"/>
            </a:endParaRPr>
          </a:p>
          <a:p>
            <a:endParaRPr lang="fi-FI" sz="1600" dirty="0">
              <a:latin typeface="+mj-lt"/>
            </a:endParaRPr>
          </a:p>
          <a:p>
            <a:r>
              <a:rPr lang="fi-FI" sz="1600" b="1" dirty="0">
                <a:latin typeface="+mj-lt"/>
              </a:rPr>
              <a:t>Linkki palveluun</a:t>
            </a:r>
          </a:p>
          <a:p>
            <a:r>
              <a:rPr lang="fi-FI" sz="1600" dirty="0" err="1">
                <a:latin typeface="+mj-lt"/>
              </a:rPr>
              <a:t>https</a:t>
            </a:r>
            <a:r>
              <a:rPr lang="fi-FI" sz="1600" dirty="0">
                <a:latin typeface="+mj-lt"/>
              </a:rPr>
              <a:t>://</a:t>
            </a:r>
            <a:r>
              <a:rPr lang="fi-FI" sz="1600" dirty="0" err="1">
                <a:latin typeface="+mj-lt"/>
              </a:rPr>
              <a:t>www.reiot.fi</a:t>
            </a:r>
            <a:r>
              <a:rPr lang="fi-FI" sz="1600" dirty="0">
                <a:latin typeface="+mj-lt"/>
              </a:rPr>
              <a:t>/</a:t>
            </a:r>
          </a:p>
        </p:txBody>
      </p:sp>
      <p:sp>
        <p:nvSpPr>
          <p:cNvPr id="6" name="Tekstiruutu 5">
            <a:extLst>
              <a:ext uri="{FF2B5EF4-FFF2-40B4-BE49-F238E27FC236}">
                <a16:creationId xmlns:a16="http://schemas.microsoft.com/office/drawing/2014/main" id="{1ABF7493-3192-6D40-8BC0-5C986AC82B10}"/>
              </a:ext>
            </a:extLst>
          </p:cNvPr>
          <p:cNvSpPr txBox="1"/>
          <p:nvPr/>
        </p:nvSpPr>
        <p:spPr>
          <a:xfrm>
            <a:off x="7762241" y="4214704"/>
            <a:ext cx="3879776" cy="738664"/>
          </a:xfrm>
          <a:prstGeom prst="rect">
            <a:avLst/>
          </a:prstGeom>
          <a:noFill/>
        </p:spPr>
        <p:txBody>
          <a:bodyPr wrap="square" lIns="0" tIns="0" rIns="0" bIns="0" rtlCol="0">
            <a:spAutoFit/>
          </a:bodyPr>
          <a:lstStyle/>
          <a:p>
            <a:r>
              <a:rPr lang="fi-FI" sz="1600" b="1" dirty="0">
                <a:latin typeface="+mj-lt"/>
              </a:rPr>
              <a:t>Onnistuminen:</a:t>
            </a:r>
          </a:p>
          <a:p>
            <a:r>
              <a:rPr lang="fi-FI" sz="1600" dirty="0"/>
              <a:t>Käyttöliittymä on käytännönläheinen, helppo ja selkeä.</a:t>
            </a:r>
            <a:endParaRPr lang="fi-FI" sz="1600" dirty="0">
              <a:solidFill>
                <a:schemeClr val="tx1">
                  <a:lumMod val="65000"/>
                  <a:lumOff val="35000"/>
                </a:schemeClr>
              </a:solidFill>
              <a:latin typeface="+mj-lt"/>
            </a:endParaRPr>
          </a:p>
        </p:txBody>
      </p:sp>
      <p:pic>
        <p:nvPicPr>
          <p:cNvPr id="29702" name="Picture 6">
            <a:extLst>
              <a:ext uri="{FF2B5EF4-FFF2-40B4-BE49-F238E27FC236}">
                <a16:creationId xmlns:a16="http://schemas.microsoft.com/office/drawing/2014/main" id="{DEF81845-2104-8248-A008-1A2B4B1EFE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57" r="2113" b="16263"/>
          <a:stretch/>
        </p:blipFill>
        <p:spPr bwMode="auto">
          <a:xfrm>
            <a:off x="-2847" y="1567067"/>
            <a:ext cx="7381547" cy="3803378"/>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lahti-energia-logo-400x200px2 – LCS Panthers ry">
            <a:extLst>
              <a:ext uri="{FF2B5EF4-FFF2-40B4-BE49-F238E27FC236}">
                <a16:creationId xmlns:a16="http://schemas.microsoft.com/office/drawing/2014/main" id="{0794F455-EA7B-ED41-9492-50A06859D8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6" y="5274479"/>
            <a:ext cx="2621866" cy="1310933"/>
          </a:xfrm>
          <a:prstGeom prst="rect">
            <a:avLst/>
          </a:prstGeom>
          <a:noFill/>
          <a:extLst>
            <a:ext uri="{909E8E84-426E-40DD-AFC4-6F175D3DCCD1}">
              <a14:hiddenFill xmlns:a14="http://schemas.microsoft.com/office/drawing/2010/main">
                <a:solidFill>
                  <a:srgbClr val="FFFFFF"/>
                </a:solidFill>
              </a14:hiddenFill>
            </a:ext>
          </a:extLst>
        </p:spPr>
      </p:pic>
      <p:sp>
        <p:nvSpPr>
          <p:cNvPr id="12" name="Suorakulmio 11">
            <a:extLst>
              <a:ext uri="{FF2B5EF4-FFF2-40B4-BE49-F238E27FC236}">
                <a16:creationId xmlns:a16="http://schemas.microsoft.com/office/drawing/2014/main" id="{0C35EDF6-1914-6648-996E-481E6147B8A3}"/>
              </a:ext>
            </a:extLst>
          </p:cNvPr>
          <p:cNvSpPr/>
          <p:nvPr/>
        </p:nvSpPr>
        <p:spPr>
          <a:xfrm>
            <a:off x="7762241" y="1491226"/>
            <a:ext cx="3879776" cy="2154436"/>
          </a:xfrm>
          <a:prstGeom prst="rect">
            <a:avLst/>
          </a:prstGeom>
        </p:spPr>
        <p:txBody>
          <a:bodyPr wrap="square" lIns="0" tIns="0" rIns="0" bIns="0">
            <a:spAutoFit/>
          </a:bodyPr>
          <a:lstStyle/>
          <a:p>
            <a:r>
              <a:rPr lang="fi-FI" sz="1400" dirty="0" err="1">
                <a:effectLst/>
                <a:latin typeface="Segoe UI" panose="020B0502040204020203" pitchFamily="34" charset="0"/>
              </a:rPr>
              <a:t>Reiot</a:t>
            </a:r>
            <a:r>
              <a:rPr lang="fi-FI" sz="1400" dirty="0">
                <a:effectLst/>
                <a:latin typeface="Segoe UI" panose="020B0502040204020203" pitchFamily="34" charset="0"/>
              </a:rPr>
              <a:t> on ratkaisu kiinteistöjen kulutus- ja olosuhdeseurantaan. Se on älykäs kiinteistötiedon hallintajärjestelmä, joka mittaa kiinteistön asumisolosuhteita sekä veden- ja energiankulutusta. Se auttaa optimoimaan kiinteistöjen olosuhteita sekä säästämään luontoa ja rahaa. Kiinteistön toimintaa voi seurata matkapuhelimelta tai tietokoneelta. </a:t>
            </a:r>
            <a:endParaRPr lang="fi-FI" sz="1400" dirty="0">
              <a:latin typeface="Segoe UI" panose="020B0502040204020203" pitchFamily="34" charset="0"/>
              <a:cs typeface="Calibri"/>
            </a:endParaRPr>
          </a:p>
          <a:p>
            <a:endParaRPr lang="fi-FI" sz="1400" dirty="0">
              <a:latin typeface="+mj-lt"/>
              <a:cs typeface="Calibri"/>
            </a:endParaRPr>
          </a:p>
          <a:p>
            <a:pPr marL="285750" indent="-285750">
              <a:buFont typeface="Wingdings" pitchFamily="2" charset="2"/>
              <a:buChar char="ü"/>
            </a:pPr>
            <a:r>
              <a:rPr lang="fi-FI" sz="1400" dirty="0">
                <a:solidFill>
                  <a:schemeClr val="tx1">
                    <a:lumMod val="65000"/>
                    <a:lumOff val="35000"/>
                  </a:schemeClr>
                </a:solidFill>
                <a:latin typeface="+mj-lt"/>
                <a:cs typeface="Calibri"/>
              </a:rPr>
              <a:t>Pilottihanke</a:t>
            </a:r>
          </a:p>
        </p:txBody>
      </p:sp>
    </p:spTree>
    <p:extLst>
      <p:ext uri="{BB962C8B-B14F-4D97-AF65-F5344CB8AC3E}">
        <p14:creationId xmlns:p14="http://schemas.microsoft.com/office/powerpoint/2010/main" val="931124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AE58F306-E0B2-9F4A-8F23-4C766CDFCA92}"/>
              </a:ext>
            </a:extLst>
          </p:cNvPr>
          <p:cNvPicPr>
            <a:picLocks noChangeAspect="1"/>
          </p:cNvPicPr>
          <p:nvPr/>
        </p:nvPicPr>
        <p:blipFill rotWithShape="1">
          <a:blip r:embed="rId2"/>
          <a:srcRect l="9127" t="-42"/>
          <a:stretch/>
        </p:blipFill>
        <p:spPr>
          <a:xfrm>
            <a:off x="0" y="0"/>
            <a:ext cx="7378044" cy="6861971"/>
          </a:xfrm>
          <a:prstGeom prst="rect">
            <a:avLst/>
          </a:prstGeom>
        </p:spPr>
      </p:pic>
      <p:sp>
        <p:nvSpPr>
          <p:cNvPr id="16" name="Suorakulmio 15">
            <a:extLst>
              <a:ext uri="{FF2B5EF4-FFF2-40B4-BE49-F238E27FC236}">
                <a16:creationId xmlns:a16="http://schemas.microsoft.com/office/drawing/2014/main" id="{B3F565DE-D576-064B-995F-2F672022EC12}"/>
              </a:ext>
            </a:extLst>
          </p:cNvPr>
          <p:cNvSpPr/>
          <p:nvPr/>
        </p:nvSpPr>
        <p:spPr>
          <a:xfrm>
            <a:off x="7378700" y="0"/>
            <a:ext cx="4813300"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25</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5242895"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latin typeface="+mj-lt"/>
                <a:cs typeface="Calibri"/>
              </a:rPr>
              <a:t>Porilainen Olo</a:t>
            </a:r>
            <a:endParaRPr lang="fi-FI" sz="3600" dirty="0">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1327608" cy="369332"/>
          </a:xfrm>
          <a:prstGeom prst="rect">
            <a:avLst/>
          </a:prstGeom>
          <a:solidFill>
            <a:schemeClr val="tx1"/>
          </a:solidFill>
        </p:spPr>
        <p:txBody>
          <a:bodyPr wrap="none">
            <a:spAutoFit/>
          </a:bodyPr>
          <a:lstStyle/>
          <a:p>
            <a:r>
              <a:rPr lang="fi-FI" b="1" dirty="0">
                <a:solidFill>
                  <a:schemeClr val="bg1"/>
                </a:solidFill>
                <a:latin typeface="+mj-lt"/>
                <a:cs typeface="Calibri"/>
              </a:rPr>
              <a:t>Pori Energia</a:t>
            </a:r>
            <a:endParaRPr lang="fi-FI" b="1" dirty="0">
              <a:solidFill>
                <a:schemeClr val="bg1"/>
              </a:solidFill>
              <a:latin typeface="+mj-lt"/>
            </a:endParaRPr>
          </a:p>
        </p:txBody>
      </p:sp>
      <p:sp>
        <p:nvSpPr>
          <p:cNvPr id="10" name="Suorakulmio 9">
            <a:extLst>
              <a:ext uri="{FF2B5EF4-FFF2-40B4-BE49-F238E27FC236}">
                <a16:creationId xmlns:a16="http://schemas.microsoft.com/office/drawing/2014/main" id="{6EB2CDB4-00E4-E148-B389-741BD7658491}"/>
              </a:ext>
            </a:extLst>
          </p:cNvPr>
          <p:cNvSpPr/>
          <p:nvPr/>
        </p:nvSpPr>
        <p:spPr>
          <a:xfrm>
            <a:off x="695326" y="1955624"/>
            <a:ext cx="4647951" cy="1477328"/>
          </a:xfrm>
          <a:prstGeom prst="rect">
            <a:avLst/>
          </a:prstGeom>
        </p:spPr>
        <p:txBody>
          <a:bodyPr wrap="square" lIns="0" tIns="0" rIns="0" bIns="0">
            <a:spAutoFit/>
          </a:bodyPr>
          <a:lstStyle/>
          <a:p>
            <a:r>
              <a:rPr lang="fi-FI" sz="1600" dirty="0"/>
              <a:t>Kokonaisvaltainen lämmitysvaihtoehto, johon kuuluu olosuhdevalvonta ja mahdollisesti erilaisia energiatehokkuusinvestointeja. Tavoitteena on olla halvin lämmitysvaihtoehto. </a:t>
            </a:r>
          </a:p>
          <a:p>
            <a:endParaRPr lang="fi-FI" sz="1600" dirty="0">
              <a:latin typeface="+mj-lt"/>
              <a:cs typeface="Calibri"/>
            </a:endParaRPr>
          </a:p>
          <a:p>
            <a:pPr marL="285750" indent="-285750">
              <a:buFont typeface="Wingdings" pitchFamily="2" charset="2"/>
              <a:buChar char="ü"/>
            </a:pPr>
            <a:r>
              <a:rPr lang="fi-FI" sz="1600" dirty="0">
                <a:solidFill>
                  <a:schemeClr val="tx1">
                    <a:lumMod val="65000"/>
                    <a:lumOff val="35000"/>
                  </a:schemeClr>
                </a:solidFill>
                <a:latin typeface="+mj-lt"/>
                <a:cs typeface="Calibri"/>
              </a:rPr>
              <a:t>Jatkuvaa toimintaa</a:t>
            </a:r>
          </a:p>
        </p:txBody>
      </p:sp>
      <p:sp>
        <p:nvSpPr>
          <p:cNvPr id="13" name="Suorakulmio 12">
            <a:extLst>
              <a:ext uri="{FF2B5EF4-FFF2-40B4-BE49-F238E27FC236}">
                <a16:creationId xmlns:a16="http://schemas.microsoft.com/office/drawing/2014/main" id="{E37AA4F3-53A6-7944-A663-0704B318B25B}"/>
              </a:ext>
            </a:extLst>
          </p:cNvPr>
          <p:cNvSpPr/>
          <p:nvPr/>
        </p:nvSpPr>
        <p:spPr>
          <a:xfrm>
            <a:off x="695326" y="1428248"/>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pic>
        <p:nvPicPr>
          <p:cNvPr id="30722" name="Picture 2" descr="Pori Energia Etusivu">
            <a:extLst>
              <a:ext uri="{FF2B5EF4-FFF2-40B4-BE49-F238E27FC236}">
                <a16:creationId xmlns:a16="http://schemas.microsoft.com/office/drawing/2014/main" id="{5FCA5419-B4E7-4743-8B3E-158EC07BA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84" y="5329411"/>
            <a:ext cx="2887913" cy="1026939"/>
          </a:xfrm>
          <a:prstGeom prst="rect">
            <a:avLst/>
          </a:prstGeom>
          <a:noFill/>
          <a:extLst>
            <a:ext uri="{909E8E84-426E-40DD-AFC4-6F175D3DCCD1}">
              <a14:hiddenFill xmlns:a14="http://schemas.microsoft.com/office/drawing/2010/main">
                <a:solidFill>
                  <a:srgbClr val="FFFFFF"/>
                </a:solidFill>
              </a14:hiddenFill>
            </a:ext>
          </a:extLst>
        </p:spPr>
      </p:pic>
      <p:sp>
        <p:nvSpPr>
          <p:cNvPr id="12" name="Suorakulmio 11">
            <a:extLst>
              <a:ext uri="{FF2B5EF4-FFF2-40B4-BE49-F238E27FC236}">
                <a16:creationId xmlns:a16="http://schemas.microsoft.com/office/drawing/2014/main" id="{FF9552F9-D92E-7F49-9772-32848CD8FF8C}"/>
              </a:ext>
            </a:extLst>
          </p:cNvPr>
          <p:cNvSpPr/>
          <p:nvPr/>
        </p:nvSpPr>
        <p:spPr>
          <a:xfrm>
            <a:off x="7755312" y="5253399"/>
            <a:ext cx="3496235" cy="1508105"/>
          </a:xfrm>
          <a:prstGeom prst="rect">
            <a:avLst/>
          </a:prstGeom>
        </p:spPr>
        <p:txBody>
          <a:bodyPr wrap="square" lIns="0" tIns="0" rIns="0" bIns="0">
            <a:spAutoFit/>
          </a:bodyPr>
          <a:lstStyle/>
          <a:p>
            <a:r>
              <a:rPr lang="fi-FI" sz="1400" b="1" dirty="0">
                <a:latin typeface="+mj-lt"/>
              </a:rPr>
              <a:t>Vastuuvetäjä</a:t>
            </a:r>
          </a:p>
          <a:p>
            <a:r>
              <a:rPr lang="fi-FI" sz="1400" dirty="0"/>
              <a:t>Tomi Riikonen</a:t>
            </a:r>
          </a:p>
          <a:p>
            <a:r>
              <a:rPr lang="fi-FI" sz="1400" dirty="0">
                <a:hlinkClick r:id="rId4"/>
              </a:rPr>
              <a:t>Tomi.riikonen@porienergia.fi</a:t>
            </a:r>
            <a:endParaRPr lang="fi-FI" sz="1400" dirty="0"/>
          </a:p>
          <a:p>
            <a:endParaRPr lang="fi-FI" sz="1400" dirty="0">
              <a:latin typeface="+mj-lt"/>
            </a:endParaRPr>
          </a:p>
          <a:p>
            <a:r>
              <a:rPr lang="fi-FI" sz="1400" b="1" dirty="0">
                <a:latin typeface="+mj-lt"/>
              </a:rPr>
              <a:t>Linkki palveluun</a:t>
            </a:r>
          </a:p>
          <a:p>
            <a:r>
              <a:rPr lang="fi-FI" sz="1400" dirty="0">
                <a:latin typeface="+mj-lt"/>
              </a:rPr>
              <a:t>https://www.porienergia.fi/olo</a:t>
            </a:r>
          </a:p>
          <a:p>
            <a:endParaRPr lang="fi-FI" sz="1400" dirty="0">
              <a:latin typeface="+mj-lt"/>
            </a:endParaRPr>
          </a:p>
        </p:txBody>
      </p:sp>
      <p:sp>
        <p:nvSpPr>
          <p:cNvPr id="14" name="Tekstiruutu 13">
            <a:extLst>
              <a:ext uri="{FF2B5EF4-FFF2-40B4-BE49-F238E27FC236}">
                <a16:creationId xmlns:a16="http://schemas.microsoft.com/office/drawing/2014/main" id="{F75AE603-C354-8043-B909-5D440F1697AE}"/>
              </a:ext>
            </a:extLst>
          </p:cNvPr>
          <p:cNvSpPr txBox="1"/>
          <p:nvPr/>
        </p:nvSpPr>
        <p:spPr>
          <a:xfrm>
            <a:off x="7755312" y="766105"/>
            <a:ext cx="4100083" cy="4093428"/>
          </a:xfrm>
          <a:prstGeom prst="rect">
            <a:avLst/>
          </a:prstGeom>
          <a:noFill/>
        </p:spPr>
        <p:txBody>
          <a:bodyPr wrap="square" lIns="0" tIns="0" rIns="0" bIns="0" rtlCol="0">
            <a:spAutoFit/>
          </a:bodyPr>
          <a:lstStyle/>
          <a:p>
            <a:r>
              <a:rPr lang="fi-FI" sz="1400" b="1" dirty="0"/>
              <a:t>Onnistuminen</a:t>
            </a:r>
          </a:p>
          <a:p>
            <a:r>
              <a:rPr lang="fi-FI" sz="1400" dirty="0"/>
              <a:t>Kiinteistöön asennetaan mittaustietoon perustuva uusi lämmityksen säädin sekä etä- ja olosuhdevalvonta. Huoneistoihin asennetaan riittävä määrä anturointia, jotta varmistetaan luotettava lämmityksen säätö.</a:t>
            </a:r>
          </a:p>
          <a:p>
            <a:endParaRPr lang="fi-FI" sz="1400" dirty="0"/>
          </a:p>
          <a:p>
            <a:r>
              <a:rPr lang="fi-FI" sz="1400" dirty="0"/>
              <a:t>Vakaat lämmitysolosuhteet ja huolettomuutta:</a:t>
            </a:r>
          </a:p>
          <a:p>
            <a:pPr marL="285750" indent="-285750">
              <a:buFont typeface="Arial" panose="020B0604020202020204" pitchFamily="34" charset="0"/>
              <a:buChar char="•"/>
            </a:pPr>
            <a:r>
              <a:rPr lang="fi-FI" sz="1400" dirty="0"/>
              <a:t>Kiinteistön energiakustannukset ovat kiinteät ensimmäiset 5 vuotta, jonka jälkeen hinta sidotaan vakaisiin indekseihin. </a:t>
            </a:r>
          </a:p>
          <a:p>
            <a:pPr marL="285750" indent="-285750">
              <a:buFont typeface="Arial" panose="020B0604020202020204" pitchFamily="34" charset="0"/>
              <a:buChar char="•"/>
            </a:pPr>
            <a:r>
              <a:rPr lang="fi-FI" sz="1400" dirty="0"/>
              <a:t>Huolehdimme, että kiinteistön lämmitys toimii parhaalla mahdollisella tavalla.</a:t>
            </a:r>
          </a:p>
          <a:p>
            <a:pPr marL="285750" indent="-285750">
              <a:buFont typeface="Arial" panose="020B0604020202020204" pitchFamily="34" charset="0"/>
              <a:buChar char="•"/>
            </a:pPr>
            <a:r>
              <a:rPr lang="fi-FI" sz="1400" dirty="0"/>
              <a:t>Taloyhtiön ei tarvitse miettiä järjestelmien toimivuutta, valvontaa, säätöä tai huoltoa.</a:t>
            </a:r>
          </a:p>
          <a:p>
            <a:pPr marL="285750" indent="-285750">
              <a:buFont typeface="Arial" panose="020B0604020202020204" pitchFamily="34" charset="0"/>
              <a:buChar char="•"/>
            </a:pPr>
            <a:r>
              <a:rPr lang="fi-FI" sz="1400" dirty="0"/>
              <a:t>Taloyhtiön ei tarvitse miettiä korvausinvestointien päätöksentekoa tai rahoitusta.</a:t>
            </a:r>
          </a:p>
          <a:p>
            <a:pPr marL="285750" indent="-285750">
              <a:buFont typeface="Arial" panose="020B0604020202020204" pitchFamily="34" charset="0"/>
              <a:buChar char="•"/>
            </a:pPr>
            <a:r>
              <a:rPr lang="fi-FI" sz="1400" dirty="0"/>
              <a:t>Taloyhtiön ei tarvitse miettiä tehokkuusinvestointien päätöksentekoa, rahoitusta tai takaisinmaksuaikoja.</a:t>
            </a:r>
          </a:p>
          <a:p>
            <a:r>
              <a:rPr lang="fi-FI" sz="1400" dirty="0"/>
              <a:t>Päätöksenteko on näin ollen todella helppoa</a:t>
            </a:r>
          </a:p>
        </p:txBody>
      </p:sp>
    </p:spTree>
    <p:extLst>
      <p:ext uri="{BB962C8B-B14F-4D97-AF65-F5344CB8AC3E}">
        <p14:creationId xmlns:p14="http://schemas.microsoft.com/office/powerpoint/2010/main" val="3420858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B863BB51-DEB6-A248-897C-09E2EA1B3126}"/>
              </a:ext>
            </a:extLst>
          </p:cNvPr>
          <p:cNvSpPr/>
          <p:nvPr/>
        </p:nvSpPr>
        <p:spPr>
          <a:xfrm>
            <a:off x="0" y="0"/>
            <a:ext cx="3313652" cy="685799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 name="Suorakulmio 4">
            <a:extLst>
              <a:ext uri="{FF2B5EF4-FFF2-40B4-BE49-F238E27FC236}">
                <a16:creationId xmlns:a16="http://schemas.microsoft.com/office/drawing/2014/main" id="{F7B94D18-B153-E34B-AC55-94864469D29A}"/>
              </a:ext>
            </a:extLst>
          </p:cNvPr>
          <p:cNvSpPr/>
          <p:nvPr/>
        </p:nvSpPr>
        <p:spPr>
          <a:xfrm>
            <a:off x="3313651" y="0"/>
            <a:ext cx="8878350"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2" name="Dian numeron paikkamerkki 1">
            <a:extLst>
              <a:ext uri="{FF2B5EF4-FFF2-40B4-BE49-F238E27FC236}">
                <a16:creationId xmlns:a16="http://schemas.microsoft.com/office/drawing/2014/main" id="{85CB689D-9AD6-4248-A756-2DC776E1DF18}"/>
              </a:ext>
            </a:extLst>
          </p:cNvPr>
          <p:cNvSpPr>
            <a:spLocks noGrp="1"/>
          </p:cNvSpPr>
          <p:nvPr>
            <p:ph type="sldNum" sz="quarter" idx="12"/>
          </p:nvPr>
        </p:nvSpPr>
        <p:spPr/>
        <p:txBody>
          <a:bodyPr/>
          <a:lstStyle/>
          <a:p>
            <a:fld id="{D5CDC59A-8C4B-3741-8921-09D2C8EE8BFB}" type="slidenum">
              <a:rPr lang="en-US" smtClean="0"/>
              <a:pPr/>
              <a:t>26</a:t>
            </a:fld>
            <a:endParaRPr lang="en-US" dirty="0"/>
          </a:p>
        </p:txBody>
      </p:sp>
      <p:sp>
        <p:nvSpPr>
          <p:cNvPr id="3" name="Otsikko 1">
            <a:extLst>
              <a:ext uri="{FF2B5EF4-FFF2-40B4-BE49-F238E27FC236}">
                <a16:creationId xmlns:a16="http://schemas.microsoft.com/office/drawing/2014/main" id="{B5295327-C3CC-3946-8702-79C993956D1C}"/>
              </a:ext>
            </a:extLst>
          </p:cNvPr>
          <p:cNvSpPr txBox="1">
            <a:spLocks/>
          </p:cNvSpPr>
          <p:nvPr/>
        </p:nvSpPr>
        <p:spPr>
          <a:xfrm>
            <a:off x="1611552" y="1240025"/>
            <a:ext cx="2236695" cy="1325563"/>
          </a:xfrm>
          <a:prstGeom prst="rect">
            <a:avLst/>
          </a:prstGeom>
        </p:spPr>
        <p:txBody>
          <a:bodyPr/>
          <a:lstStyle>
            <a:lvl1pPr algn="l" defTabSz="914400" rtl="0" eaLnBrk="1" latinLnBrk="0" hangingPunct="1">
              <a:lnSpc>
                <a:spcPct val="90000"/>
              </a:lnSpc>
              <a:spcBef>
                <a:spcPct val="0"/>
              </a:spcBef>
              <a:buNone/>
              <a:defRPr sz="3200" b="0" i="0" kern="1200" baseline="0">
                <a:solidFill>
                  <a:schemeClr val="accent1"/>
                </a:solidFill>
                <a:latin typeface="Calibri" panose="020F0502020204030204" pitchFamily="34" charset="0"/>
                <a:ea typeface="+mj-ea"/>
                <a:cs typeface="+mj-cs"/>
              </a:defRPr>
            </a:lvl1pPr>
          </a:lstStyle>
          <a:p>
            <a:r>
              <a:rPr lang="fi-FI" b="1" dirty="0">
                <a:solidFill>
                  <a:schemeClr val="bg1"/>
                </a:solidFill>
                <a:cs typeface="Calibri"/>
              </a:rPr>
              <a:t>Haasteet</a:t>
            </a:r>
            <a:endParaRPr lang="fi-FI" b="1" dirty="0">
              <a:solidFill>
                <a:schemeClr val="bg1"/>
              </a:solidFill>
            </a:endParaRPr>
          </a:p>
        </p:txBody>
      </p:sp>
      <p:sp>
        <p:nvSpPr>
          <p:cNvPr id="4" name="Sisällön paikkamerkki 2">
            <a:extLst>
              <a:ext uri="{FF2B5EF4-FFF2-40B4-BE49-F238E27FC236}">
                <a16:creationId xmlns:a16="http://schemas.microsoft.com/office/drawing/2014/main" id="{A39514A1-6997-124F-B5BD-1950B5567EF1}"/>
              </a:ext>
            </a:extLst>
          </p:cNvPr>
          <p:cNvSpPr txBox="1">
            <a:spLocks/>
          </p:cNvSpPr>
          <p:nvPr/>
        </p:nvSpPr>
        <p:spPr>
          <a:xfrm>
            <a:off x="3422708" y="1339391"/>
            <a:ext cx="8665828" cy="4910802"/>
          </a:xfrm>
          <a:prstGeom prst="rect">
            <a:avLst/>
          </a:prstGeom>
        </p:spPr>
        <p:txBody>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b="0" i="0" kern="1200">
                <a:solidFill>
                  <a:schemeClr val="tx1">
                    <a:lumMod val="65000"/>
                    <a:lumOff val="35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b="0" i="0" kern="1200">
                <a:solidFill>
                  <a:schemeClr val="tx1">
                    <a:lumMod val="65000"/>
                    <a:lumOff val="35000"/>
                  </a:schemeClr>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1600" b="0" i="0" kern="1200">
                <a:solidFill>
                  <a:schemeClr val="tx1">
                    <a:lumMod val="65000"/>
                    <a:lumOff val="35000"/>
                  </a:schemeClr>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400" b="0" i="0" kern="1200">
                <a:solidFill>
                  <a:schemeClr val="tx1">
                    <a:lumMod val="65000"/>
                    <a:lumOff val="35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400" b="0" i="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fi-FI" sz="1800" dirty="0">
                <a:effectLst/>
                <a:latin typeface="Calibri" panose="020F0502020204030204" pitchFamily="34" charset="0"/>
                <a:ea typeface="Calibri" panose="020F0502020204030204" pitchFamily="34" charset="0"/>
                <a:cs typeface="Times New Roman" panose="02020603050405020304" pitchFamily="18" charset="0"/>
              </a:rPr>
              <a:t>Pääosin haasteiden on koettu olevan kaupallisia</a:t>
            </a:r>
          </a:p>
          <a:p>
            <a:pPr lvl="0">
              <a:lnSpc>
                <a:spcPct val="100000"/>
              </a:lnSpc>
              <a:spcBef>
                <a:spcPts val="0"/>
              </a:spcBef>
              <a:spcAft>
                <a:spcPts val="600"/>
              </a:spcAft>
              <a:buFont typeface="Arial" panose="020B0604020202020204" pitchFamily="34" charset="0"/>
              <a:buChar char="•"/>
            </a:pPr>
            <a:r>
              <a:rPr lang="fi-FI" sz="1600" dirty="0">
                <a:effectLst/>
                <a:latin typeface="Calibri" panose="020F0502020204030204" pitchFamily="34" charset="0"/>
                <a:ea typeface="Calibri" panose="020F0502020204030204" pitchFamily="34" charset="0"/>
                <a:cs typeface="Times New Roman" panose="02020603050405020304" pitchFamily="18" charset="0"/>
              </a:rPr>
              <a:t>Asiakkaat eivät koe investointeja (esim. pientuotanto tai ohjausautomaatio) taloudellisesti kannattaviksi. Tämänhetkisellä sähkön hintatasolla järjestelmien arvioitu takaisinmaksuaika on koettu melko pitkäksi. </a:t>
            </a:r>
          </a:p>
          <a:p>
            <a:pPr lvl="0">
              <a:lnSpc>
                <a:spcPct val="100000"/>
              </a:lnSpc>
              <a:spcBef>
                <a:spcPts val="0"/>
              </a:spcBef>
              <a:spcAft>
                <a:spcPts val="600"/>
              </a:spcAft>
              <a:buFont typeface="Arial" panose="020B0604020202020204" pitchFamily="34" charset="0"/>
              <a:buChar char="•"/>
            </a:pPr>
            <a:r>
              <a:rPr lang="fi-FI" sz="1600" dirty="0">
                <a:effectLst/>
                <a:latin typeface="Calibri" panose="020F0502020204030204" pitchFamily="34" charset="0"/>
                <a:ea typeface="Calibri" panose="020F0502020204030204" pitchFamily="34" charset="0"/>
                <a:cs typeface="Times New Roman" panose="02020603050405020304" pitchFamily="18" charset="0"/>
              </a:rPr>
              <a:t>Asiakkailla on epätietoisuutta ja vääriä käsityksiä uusista tuotteista ja yleisesti energiamurroksesta. Asiakkaiden on vaikea ymmärtää kokonaisuutta, mikä vaikeuttaa myyntiä. Asiakkaat eivät välttämättä ymmärrä jouston arvoa, eivätkä mahdollisuuksiaan toimia aktiivisesti markkinoilla osana ilmastohaasteen ratkaisua ja ehkä samalla jopa ansaita joustavuudellaan. </a:t>
            </a:r>
          </a:p>
          <a:p>
            <a:pPr lvl="0">
              <a:lnSpc>
                <a:spcPct val="100000"/>
              </a:lnSpc>
              <a:spcBef>
                <a:spcPts val="0"/>
              </a:spcBef>
              <a:spcAft>
                <a:spcPts val="600"/>
              </a:spcAft>
              <a:buFont typeface="Arial" panose="020B0604020202020204" pitchFamily="34" charset="0"/>
              <a:buChar char="•"/>
            </a:pPr>
            <a:r>
              <a:rPr lang="fi-FI" sz="1600" dirty="0">
                <a:effectLst/>
                <a:latin typeface="Calibri" panose="020F0502020204030204" pitchFamily="34" charset="0"/>
                <a:ea typeface="Calibri" panose="020F0502020204030204" pitchFamily="34" charset="0"/>
                <a:cs typeface="Times New Roman" panose="02020603050405020304" pitchFamily="18" charset="0"/>
              </a:rPr>
              <a:t>Uudet energiankäytön muodot, kuten sähköautot, eivät ole vielä yleistyneet laajasti, jolloin sähköautoilua tukevien palvelujen kysyntä on vasta kasvamassa.</a:t>
            </a:r>
          </a:p>
          <a:p>
            <a:pPr lvl="0">
              <a:lnSpc>
                <a:spcPct val="100000"/>
              </a:lnSpc>
              <a:spcBef>
                <a:spcPts val="0"/>
              </a:spcBef>
              <a:spcAft>
                <a:spcPts val="600"/>
              </a:spcAft>
              <a:buFont typeface="Arial" panose="020B0604020202020204" pitchFamily="34" charset="0"/>
              <a:buChar char="•"/>
            </a:pPr>
            <a:r>
              <a:rPr lang="fi-FI" sz="1600" dirty="0">
                <a:effectLst/>
                <a:latin typeface="Calibri" panose="020F0502020204030204" pitchFamily="34" charset="0"/>
                <a:ea typeface="Calibri" panose="020F0502020204030204" pitchFamily="34" charset="0"/>
                <a:cs typeface="Times New Roman" panose="02020603050405020304" pitchFamily="18" charset="0"/>
              </a:rPr>
              <a:t>Asiakkaiden, varsinkin taloyhtiöiden, päätöksenteko tarjouksesta tilaukseen on hidasta.</a:t>
            </a:r>
          </a:p>
          <a:p>
            <a:pPr lvl="0">
              <a:lnSpc>
                <a:spcPct val="100000"/>
              </a:lnSpc>
              <a:spcBef>
                <a:spcPts val="0"/>
              </a:spcBef>
              <a:spcAft>
                <a:spcPts val="600"/>
              </a:spcAft>
              <a:buFont typeface="Arial" panose="020B0604020202020204" pitchFamily="34" charset="0"/>
              <a:buChar char="•"/>
            </a:pPr>
            <a:r>
              <a:rPr lang="fi-FI" sz="1600" dirty="0">
                <a:effectLst/>
                <a:latin typeface="Calibri" panose="020F0502020204030204" pitchFamily="34" charset="0"/>
                <a:ea typeface="Calibri" panose="020F0502020204030204" pitchFamily="34" charset="0"/>
                <a:cs typeface="Times New Roman" panose="02020603050405020304" pitchFamily="18" charset="0"/>
              </a:rPr>
              <a:t>Monet palvelut ovat vasta kokeiluvaiheessa, jolloin niiden tarjoaminen aiheuttaa vielä manuaalista työtä. Järjestelmät eivät vielä tue tehokasta toimintamallia, vaikkapa automaattista tiedonvaihtoa eri osapuolien ja kumppanien välillä. Tämä heikentää kustannustehokkuutta.</a:t>
            </a:r>
          </a:p>
          <a:p>
            <a:pPr marL="0" indent="0">
              <a:lnSpc>
                <a:spcPct val="100000"/>
              </a:lnSpc>
              <a:spcBef>
                <a:spcPts val="0"/>
              </a:spcBef>
              <a:spcAft>
                <a:spcPts val="600"/>
              </a:spcAft>
              <a:buNone/>
            </a:pPr>
            <a:r>
              <a:rPr lang="fi-FI" dirty="0"/>
              <a:t> </a:t>
            </a:r>
          </a:p>
        </p:txBody>
      </p:sp>
      <p:pic>
        <p:nvPicPr>
          <p:cNvPr id="8" name="Kuva 7">
            <a:extLst>
              <a:ext uri="{FF2B5EF4-FFF2-40B4-BE49-F238E27FC236}">
                <a16:creationId xmlns:a16="http://schemas.microsoft.com/office/drawing/2014/main" id="{EFF17925-99CF-4348-AA9F-8C2DDF5F1327}"/>
              </a:ext>
            </a:extLst>
          </p:cNvPr>
          <p:cNvPicPr>
            <a:picLocks noChangeAspect="1"/>
          </p:cNvPicPr>
          <p:nvPr/>
        </p:nvPicPr>
        <p:blipFill rotWithShape="1">
          <a:blip r:embed="rId2"/>
          <a:srcRect l="29448" r="16194"/>
          <a:stretch/>
        </p:blipFill>
        <p:spPr>
          <a:xfrm>
            <a:off x="1" y="1760222"/>
            <a:ext cx="3313650" cy="5097778"/>
          </a:xfrm>
          <a:prstGeom prst="rect">
            <a:avLst/>
          </a:prstGeom>
        </p:spPr>
      </p:pic>
    </p:spTree>
    <p:extLst>
      <p:ext uri="{BB962C8B-B14F-4D97-AF65-F5344CB8AC3E}">
        <p14:creationId xmlns:p14="http://schemas.microsoft.com/office/powerpoint/2010/main" val="3774831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B863BB51-DEB6-A248-897C-09E2EA1B3126}"/>
              </a:ext>
            </a:extLst>
          </p:cNvPr>
          <p:cNvSpPr/>
          <p:nvPr/>
        </p:nvSpPr>
        <p:spPr>
          <a:xfrm>
            <a:off x="0" y="0"/>
            <a:ext cx="3313652" cy="685799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 name="Suorakulmio 4">
            <a:extLst>
              <a:ext uri="{FF2B5EF4-FFF2-40B4-BE49-F238E27FC236}">
                <a16:creationId xmlns:a16="http://schemas.microsoft.com/office/drawing/2014/main" id="{F7B94D18-B153-E34B-AC55-94864469D29A}"/>
              </a:ext>
            </a:extLst>
          </p:cNvPr>
          <p:cNvSpPr/>
          <p:nvPr/>
        </p:nvSpPr>
        <p:spPr>
          <a:xfrm>
            <a:off x="3313651" y="0"/>
            <a:ext cx="8878350"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2" name="Dian numeron paikkamerkki 1">
            <a:extLst>
              <a:ext uri="{FF2B5EF4-FFF2-40B4-BE49-F238E27FC236}">
                <a16:creationId xmlns:a16="http://schemas.microsoft.com/office/drawing/2014/main" id="{85CB689D-9AD6-4248-A756-2DC776E1DF18}"/>
              </a:ext>
            </a:extLst>
          </p:cNvPr>
          <p:cNvSpPr>
            <a:spLocks noGrp="1"/>
          </p:cNvSpPr>
          <p:nvPr>
            <p:ph type="sldNum" sz="quarter" idx="12"/>
          </p:nvPr>
        </p:nvSpPr>
        <p:spPr/>
        <p:txBody>
          <a:bodyPr/>
          <a:lstStyle/>
          <a:p>
            <a:fld id="{D5CDC59A-8C4B-3741-8921-09D2C8EE8BFB}" type="slidenum">
              <a:rPr lang="en-US" smtClean="0"/>
              <a:pPr/>
              <a:t>27</a:t>
            </a:fld>
            <a:endParaRPr lang="en-US" dirty="0"/>
          </a:p>
        </p:txBody>
      </p:sp>
      <p:sp>
        <p:nvSpPr>
          <p:cNvPr id="3" name="Otsikko 1">
            <a:extLst>
              <a:ext uri="{FF2B5EF4-FFF2-40B4-BE49-F238E27FC236}">
                <a16:creationId xmlns:a16="http://schemas.microsoft.com/office/drawing/2014/main" id="{B5295327-C3CC-3946-8702-79C993956D1C}"/>
              </a:ext>
            </a:extLst>
          </p:cNvPr>
          <p:cNvSpPr txBox="1">
            <a:spLocks/>
          </p:cNvSpPr>
          <p:nvPr/>
        </p:nvSpPr>
        <p:spPr>
          <a:xfrm>
            <a:off x="1611552" y="1240025"/>
            <a:ext cx="2236695" cy="1325563"/>
          </a:xfrm>
          <a:prstGeom prst="rect">
            <a:avLst/>
          </a:prstGeom>
        </p:spPr>
        <p:txBody>
          <a:bodyPr/>
          <a:lstStyle>
            <a:lvl1pPr algn="l" defTabSz="914400" rtl="0" eaLnBrk="1" latinLnBrk="0" hangingPunct="1">
              <a:lnSpc>
                <a:spcPct val="90000"/>
              </a:lnSpc>
              <a:spcBef>
                <a:spcPct val="0"/>
              </a:spcBef>
              <a:buNone/>
              <a:defRPr sz="3200" b="0" i="0" kern="1200" baseline="0">
                <a:solidFill>
                  <a:schemeClr val="accent1"/>
                </a:solidFill>
                <a:latin typeface="Calibri" panose="020F0502020204030204" pitchFamily="34" charset="0"/>
                <a:ea typeface="+mj-ea"/>
                <a:cs typeface="+mj-cs"/>
              </a:defRPr>
            </a:lvl1pPr>
          </a:lstStyle>
          <a:p>
            <a:r>
              <a:rPr lang="fi-FI" b="1" dirty="0">
                <a:solidFill>
                  <a:schemeClr val="bg1"/>
                </a:solidFill>
                <a:cs typeface="Calibri"/>
              </a:rPr>
              <a:t>Haasteet</a:t>
            </a:r>
            <a:endParaRPr lang="fi-FI" b="1" dirty="0">
              <a:solidFill>
                <a:schemeClr val="bg1"/>
              </a:solidFill>
            </a:endParaRPr>
          </a:p>
        </p:txBody>
      </p:sp>
      <p:sp>
        <p:nvSpPr>
          <p:cNvPr id="4" name="Sisällön paikkamerkki 2">
            <a:extLst>
              <a:ext uri="{FF2B5EF4-FFF2-40B4-BE49-F238E27FC236}">
                <a16:creationId xmlns:a16="http://schemas.microsoft.com/office/drawing/2014/main" id="{A39514A1-6997-124F-B5BD-1950B5567EF1}"/>
              </a:ext>
            </a:extLst>
          </p:cNvPr>
          <p:cNvSpPr txBox="1">
            <a:spLocks/>
          </p:cNvSpPr>
          <p:nvPr/>
        </p:nvSpPr>
        <p:spPr>
          <a:xfrm>
            <a:off x="3422708" y="1339391"/>
            <a:ext cx="8665828" cy="4910802"/>
          </a:xfrm>
          <a:prstGeom prst="rect">
            <a:avLst/>
          </a:prstGeom>
        </p:spPr>
        <p:txBody>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b="0" i="0" kern="1200">
                <a:solidFill>
                  <a:schemeClr val="tx1">
                    <a:lumMod val="65000"/>
                    <a:lumOff val="35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b="0" i="0" kern="1200">
                <a:solidFill>
                  <a:schemeClr val="tx1">
                    <a:lumMod val="65000"/>
                    <a:lumOff val="35000"/>
                  </a:schemeClr>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1600" b="0" i="0" kern="1200">
                <a:solidFill>
                  <a:schemeClr val="tx1">
                    <a:lumMod val="65000"/>
                    <a:lumOff val="35000"/>
                  </a:schemeClr>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400" b="0" i="0" kern="1200">
                <a:solidFill>
                  <a:schemeClr val="tx1">
                    <a:lumMod val="65000"/>
                    <a:lumOff val="35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400" b="0" i="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fi-FI" sz="1800" dirty="0">
                <a:effectLst/>
                <a:latin typeface="Calibri" panose="020F0502020204030204" pitchFamily="34" charset="0"/>
                <a:ea typeface="Calibri" panose="020F0502020204030204" pitchFamily="34" charset="0"/>
                <a:cs typeface="Times New Roman" panose="02020603050405020304" pitchFamily="18" charset="0"/>
              </a:rPr>
              <a:t>Osaamiseen, sääntelyyn ja tekniikkaan liittyvät haasteet:</a:t>
            </a:r>
          </a:p>
          <a:p>
            <a:pPr>
              <a:lnSpc>
                <a:spcPct val="100000"/>
              </a:lnSpc>
              <a:spcBef>
                <a:spcPts val="0"/>
              </a:spcBef>
              <a:spcAft>
                <a:spcPts val="600"/>
              </a:spcAft>
            </a:pPr>
            <a:r>
              <a:rPr lang="fi-FI" sz="1600" dirty="0">
                <a:cs typeface="Times New Roman" panose="02020603050405020304" pitchFamily="18" charset="0"/>
              </a:rPr>
              <a:t>Yhtiöissä tarvitaan uudenlaista osaamista ja resursseja</a:t>
            </a:r>
          </a:p>
          <a:p>
            <a:pPr marL="817200" lvl="2" indent="-342900">
              <a:lnSpc>
                <a:spcPct val="100000"/>
              </a:lnSpc>
              <a:spcBef>
                <a:spcPts val="0"/>
              </a:spcBef>
              <a:spcAft>
                <a:spcPts val="600"/>
              </a:spcAft>
              <a:buFont typeface="Wingdings" panose="05000000000000000000" pitchFamily="2" charset="2"/>
              <a:buChar char="§"/>
            </a:pPr>
            <a:r>
              <a:rPr lang="fi-FI" dirty="0">
                <a:effectLst/>
                <a:latin typeface="Calibri" panose="020F0502020204030204" pitchFamily="34" charset="0"/>
                <a:ea typeface="Calibri" panose="020F0502020204030204" pitchFamily="34" charset="0"/>
                <a:cs typeface="Times New Roman" panose="02020603050405020304" pitchFamily="18" charset="0"/>
              </a:rPr>
              <a:t>Energiayhtiöissä tarvitaan uudenlaista osaamista mm. tuotekehityksessä, myynnissä ja markkinoinnissa sekä kumppaniverkoston hankinnassa ja kehittämisessä.</a:t>
            </a:r>
          </a:p>
          <a:p>
            <a:pPr marL="817200" lvl="2" indent="-342900">
              <a:lnSpc>
                <a:spcPct val="100000"/>
              </a:lnSpc>
              <a:spcBef>
                <a:spcPts val="0"/>
              </a:spcBef>
              <a:spcAft>
                <a:spcPts val="600"/>
              </a:spcAft>
              <a:buFont typeface="Wingdings" panose="05000000000000000000" pitchFamily="2" charset="2"/>
              <a:buChar char="§"/>
            </a:pPr>
            <a:r>
              <a:rPr lang="fi-FI" dirty="0">
                <a:effectLst/>
                <a:latin typeface="Calibri" panose="020F0502020204030204" pitchFamily="34" charset="0"/>
                <a:ea typeface="Calibri" panose="020F0502020204030204" pitchFamily="34" charset="0"/>
                <a:cs typeface="Times New Roman" panose="02020603050405020304" pitchFamily="18" charset="0"/>
              </a:rPr>
              <a:t>Myös henkilöresurssien riittävyys on ollut haaste.</a:t>
            </a:r>
          </a:p>
          <a:p>
            <a:pPr marL="817200" lvl="2" indent="-342900">
              <a:lnSpc>
                <a:spcPct val="100000"/>
              </a:lnSpc>
              <a:spcBef>
                <a:spcPts val="0"/>
              </a:spcBef>
              <a:spcAft>
                <a:spcPts val="600"/>
              </a:spcAft>
              <a:buFont typeface="Wingdings" panose="05000000000000000000" pitchFamily="2" charset="2"/>
              <a:buChar char="§"/>
            </a:pPr>
            <a:r>
              <a:rPr lang="fi-FI" dirty="0">
                <a:effectLst/>
                <a:latin typeface="Calibri" panose="020F0502020204030204" pitchFamily="34" charset="0"/>
                <a:ea typeface="Calibri" panose="020F0502020204030204" pitchFamily="34" charset="0"/>
                <a:cs typeface="Times New Roman" panose="02020603050405020304" pitchFamily="18" charset="0"/>
              </a:rPr>
              <a:t>Kehitystyö voi olla hidasta ja tuloksia syntyy vasta pitkän kehitystyön ja kokeilujen kautta.</a:t>
            </a:r>
          </a:p>
          <a:p>
            <a:pPr>
              <a:lnSpc>
                <a:spcPct val="100000"/>
              </a:lnSpc>
              <a:spcBef>
                <a:spcPts val="0"/>
              </a:spcBef>
              <a:spcAft>
                <a:spcPts val="600"/>
              </a:spcAft>
            </a:pPr>
            <a:r>
              <a:rPr lang="fi-FI" sz="1600" dirty="0">
                <a:effectLst/>
                <a:latin typeface="Calibri" panose="020F0502020204030204" pitchFamily="34" charset="0"/>
                <a:ea typeface="Calibri" panose="020F0502020204030204" pitchFamily="34" charset="0"/>
                <a:cs typeface="Times New Roman" panose="02020603050405020304" pitchFamily="18" charset="0"/>
              </a:rPr>
              <a:t>Sääntelyn osalta tunnistettiin haaste pientuotannon hyödyntämisestä taloyhtiöissä kaikkien osakkaiden kesken. Kansainvälistymisen hidasteena on ollut Pohjoismaiden eroavaisuudet markkinamallissa ja kantaverkkoyhtiöiden suhtautumisessa vaikkapa joustojen markkinoille pääsyssä. Lisäksi tietosuojasääntelyn tulkintoihin liittyvät epävarmuudet ovat hidastaneet kehitystä.</a:t>
            </a:r>
          </a:p>
          <a:p>
            <a:pPr>
              <a:lnSpc>
                <a:spcPct val="100000"/>
              </a:lnSpc>
              <a:spcBef>
                <a:spcPts val="0"/>
              </a:spcBef>
              <a:spcAft>
                <a:spcPts val="600"/>
              </a:spcAft>
            </a:pPr>
            <a:r>
              <a:rPr lang="fi-FI" sz="1600" dirty="0">
                <a:effectLst/>
                <a:latin typeface="Calibri" panose="020F0502020204030204" pitchFamily="34" charset="0"/>
                <a:ea typeface="Calibri" panose="020F0502020204030204" pitchFamily="34" charset="0"/>
                <a:cs typeface="Times New Roman" panose="02020603050405020304" pitchFamily="18" charset="0"/>
              </a:rPr>
              <a:t>Lähinnä teknisenä, mutta osaltaan myös sääntelyhaasteena koettiin eri lataustolppatyyppejä koskevat erilaiset vaatimukset (hidas lataus vs. nopea lataus). Myös joissakin tapauksissa asiakkaan oman sähköjärjestelmän kapasiteetti voi rajoittaa, eikä asiakkaalla ole varaa lisätä sähkönkäyttöään ilman liittymän kasvattamista.</a:t>
            </a:r>
          </a:p>
          <a:p>
            <a:pPr marL="342900" lvl="0" indent="-342900">
              <a:lnSpc>
                <a:spcPct val="100000"/>
              </a:lnSpc>
              <a:spcBef>
                <a:spcPts val="0"/>
              </a:spcBef>
              <a:spcAft>
                <a:spcPts val="600"/>
              </a:spcAft>
              <a:buFont typeface="Symbol" panose="05050102010706020507" pitchFamily="18" charset="2"/>
              <a:buChar char=""/>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spcAft>
                <a:spcPts val="600"/>
              </a:spcAft>
              <a:buNone/>
            </a:pPr>
            <a:r>
              <a:rPr lang="fi-FI" dirty="0"/>
              <a:t> </a:t>
            </a:r>
          </a:p>
        </p:txBody>
      </p:sp>
      <p:pic>
        <p:nvPicPr>
          <p:cNvPr id="8" name="Kuva 7">
            <a:extLst>
              <a:ext uri="{FF2B5EF4-FFF2-40B4-BE49-F238E27FC236}">
                <a16:creationId xmlns:a16="http://schemas.microsoft.com/office/drawing/2014/main" id="{EFF17925-99CF-4348-AA9F-8C2DDF5F1327}"/>
              </a:ext>
            </a:extLst>
          </p:cNvPr>
          <p:cNvPicPr>
            <a:picLocks noChangeAspect="1"/>
          </p:cNvPicPr>
          <p:nvPr/>
        </p:nvPicPr>
        <p:blipFill rotWithShape="1">
          <a:blip r:embed="rId2"/>
          <a:srcRect l="29448" r="16194"/>
          <a:stretch/>
        </p:blipFill>
        <p:spPr>
          <a:xfrm>
            <a:off x="1" y="1785389"/>
            <a:ext cx="3313650" cy="5097778"/>
          </a:xfrm>
          <a:prstGeom prst="rect">
            <a:avLst/>
          </a:prstGeom>
        </p:spPr>
      </p:pic>
    </p:spTree>
    <p:extLst>
      <p:ext uri="{BB962C8B-B14F-4D97-AF65-F5344CB8AC3E}">
        <p14:creationId xmlns:p14="http://schemas.microsoft.com/office/powerpoint/2010/main" val="1266283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B863BB51-DEB6-A248-897C-09E2EA1B3126}"/>
              </a:ext>
            </a:extLst>
          </p:cNvPr>
          <p:cNvSpPr/>
          <p:nvPr/>
        </p:nvSpPr>
        <p:spPr>
          <a:xfrm>
            <a:off x="0" y="0"/>
            <a:ext cx="3313652" cy="685799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 name="Suorakulmio 4">
            <a:extLst>
              <a:ext uri="{FF2B5EF4-FFF2-40B4-BE49-F238E27FC236}">
                <a16:creationId xmlns:a16="http://schemas.microsoft.com/office/drawing/2014/main" id="{F7B94D18-B153-E34B-AC55-94864469D29A}"/>
              </a:ext>
            </a:extLst>
          </p:cNvPr>
          <p:cNvSpPr/>
          <p:nvPr/>
        </p:nvSpPr>
        <p:spPr>
          <a:xfrm>
            <a:off x="3313651" y="0"/>
            <a:ext cx="8878350"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2" name="Dian numeron paikkamerkki 1">
            <a:extLst>
              <a:ext uri="{FF2B5EF4-FFF2-40B4-BE49-F238E27FC236}">
                <a16:creationId xmlns:a16="http://schemas.microsoft.com/office/drawing/2014/main" id="{85CB689D-9AD6-4248-A756-2DC776E1DF18}"/>
              </a:ext>
            </a:extLst>
          </p:cNvPr>
          <p:cNvSpPr>
            <a:spLocks noGrp="1"/>
          </p:cNvSpPr>
          <p:nvPr>
            <p:ph type="sldNum" sz="quarter" idx="12"/>
          </p:nvPr>
        </p:nvSpPr>
        <p:spPr/>
        <p:txBody>
          <a:bodyPr/>
          <a:lstStyle/>
          <a:p>
            <a:fld id="{D5CDC59A-8C4B-3741-8921-09D2C8EE8BFB}" type="slidenum">
              <a:rPr lang="en-US" smtClean="0"/>
              <a:pPr/>
              <a:t>28</a:t>
            </a:fld>
            <a:endParaRPr lang="en-US" dirty="0"/>
          </a:p>
        </p:txBody>
      </p:sp>
      <p:sp>
        <p:nvSpPr>
          <p:cNvPr id="3" name="Otsikko 1">
            <a:extLst>
              <a:ext uri="{FF2B5EF4-FFF2-40B4-BE49-F238E27FC236}">
                <a16:creationId xmlns:a16="http://schemas.microsoft.com/office/drawing/2014/main" id="{B5295327-C3CC-3946-8702-79C993956D1C}"/>
              </a:ext>
            </a:extLst>
          </p:cNvPr>
          <p:cNvSpPr txBox="1">
            <a:spLocks/>
          </p:cNvSpPr>
          <p:nvPr/>
        </p:nvSpPr>
        <p:spPr>
          <a:xfrm>
            <a:off x="1132514" y="879298"/>
            <a:ext cx="2126610" cy="1325563"/>
          </a:xfrm>
          <a:prstGeom prst="rect">
            <a:avLst/>
          </a:prstGeom>
        </p:spPr>
        <p:txBody>
          <a:bodyPr/>
          <a:lstStyle>
            <a:lvl1pPr algn="l" defTabSz="914400" rtl="0" eaLnBrk="1" latinLnBrk="0" hangingPunct="1">
              <a:lnSpc>
                <a:spcPct val="90000"/>
              </a:lnSpc>
              <a:spcBef>
                <a:spcPct val="0"/>
              </a:spcBef>
              <a:buNone/>
              <a:defRPr sz="3200" b="0" i="0" kern="1200" baseline="0">
                <a:solidFill>
                  <a:schemeClr val="accent1"/>
                </a:solidFill>
                <a:latin typeface="Calibri" panose="020F0502020204030204" pitchFamily="34" charset="0"/>
                <a:ea typeface="+mj-ea"/>
                <a:cs typeface="+mj-cs"/>
              </a:defRPr>
            </a:lvl1pPr>
          </a:lstStyle>
          <a:p>
            <a:r>
              <a:rPr lang="fi-FI" b="1" dirty="0">
                <a:solidFill>
                  <a:schemeClr val="bg1"/>
                </a:solidFill>
                <a:cs typeface="Calibri"/>
              </a:rPr>
              <a:t>Ratkaisu-ehdotukset</a:t>
            </a:r>
            <a:endParaRPr lang="fi-FI" b="1" dirty="0">
              <a:solidFill>
                <a:schemeClr val="bg1"/>
              </a:solidFill>
            </a:endParaRPr>
          </a:p>
        </p:txBody>
      </p:sp>
      <p:sp>
        <p:nvSpPr>
          <p:cNvPr id="4" name="Sisällön paikkamerkki 2">
            <a:extLst>
              <a:ext uri="{FF2B5EF4-FFF2-40B4-BE49-F238E27FC236}">
                <a16:creationId xmlns:a16="http://schemas.microsoft.com/office/drawing/2014/main" id="{A39514A1-6997-124F-B5BD-1950B5567EF1}"/>
              </a:ext>
            </a:extLst>
          </p:cNvPr>
          <p:cNvSpPr txBox="1">
            <a:spLocks/>
          </p:cNvSpPr>
          <p:nvPr/>
        </p:nvSpPr>
        <p:spPr>
          <a:xfrm>
            <a:off x="3422708" y="956345"/>
            <a:ext cx="8665828" cy="5293848"/>
          </a:xfrm>
          <a:prstGeom prst="rect">
            <a:avLst/>
          </a:prstGeom>
        </p:spPr>
        <p:txBody>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b="0" i="0" kern="1200">
                <a:solidFill>
                  <a:schemeClr val="tx1">
                    <a:lumMod val="65000"/>
                    <a:lumOff val="35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b="0" i="0" kern="1200">
                <a:solidFill>
                  <a:schemeClr val="tx1">
                    <a:lumMod val="65000"/>
                    <a:lumOff val="35000"/>
                  </a:schemeClr>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1600" b="0" i="0" kern="1200">
                <a:solidFill>
                  <a:schemeClr val="tx1">
                    <a:lumMod val="65000"/>
                    <a:lumOff val="35000"/>
                  </a:schemeClr>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400" b="0" i="0" kern="1200">
                <a:solidFill>
                  <a:schemeClr val="tx1">
                    <a:lumMod val="65000"/>
                    <a:lumOff val="35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400" b="0" i="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fi-FI" sz="1600" dirty="0">
                <a:effectLst/>
                <a:latin typeface="Calibri" panose="020F0502020204030204" pitchFamily="34" charset="0"/>
                <a:ea typeface="Calibri" panose="020F0502020204030204" pitchFamily="34" charset="0"/>
                <a:cs typeface="Times New Roman" panose="02020603050405020304" pitchFamily="18" charset="0"/>
              </a:rPr>
              <a:t>Havaitut haasteet ovat lähinnä liiketoiminnallisia, eikä niiden ratkaisuun tarvita sääntelymuutoksia. Tarvittavat toimet mm.:</a:t>
            </a:r>
          </a:p>
          <a:p>
            <a:pPr marL="360000">
              <a:lnSpc>
                <a:spcPct val="100000"/>
              </a:lnSpc>
              <a:spcBef>
                <a:spcPts val="0"/>
              </a:spcBef>
              <a:spcAft>
                <a:spcPts val="600"/>
              </a:spcAft>
            </a:pPr>
            <a:r>
              <a:rPr lang="fi-FI" sz="1600" dirty="0">
                <a:cs typeface="Times New Roman" panose="02020603050405020304" pitchFamily="18" charset="0"/>
              </a:rPr>
              <a:t>Panostukset markkinointiin korostaen selkeämmin asiakkaan saamia etuja. </a:t>
            </a:r>
          </a:p>
          <a:p>
            <a:pPr marL="360000">
              <a:lnSpc>
                <a:spcPct val="100000"/>
              </a:lnSpc>
              <a:spcBef>
                <a:spcPts val="0"/>
              </a:spcBef>
              <a:spcAft>
                <a:spcPts val="600"/>
              </a:spcAft>
            </a:pPr>
            <a:r>
              <a:rPr lang="fi-FI" sz="1600" dirty="0">
                <a:cs typeface="Times New Roman" panose="02020603050405020304" pitchFamily="18" charset="0"/>
              </a:rPr>
              <a:t>Myyntiosaamisen kasvattaminen. Tarjouksien ja sopimuksien tekemiseen tarvitaan uudenlaista osaamista ja tehokkaat toimintamallit.</a:t>
            </a:r>
          </a:p>
          <a:p>
            <a:pPr marL="360000">
              <a:lnSpc>
                <a:spcPct val="100000"/>
              </a:lnSpc>
              <a:spcBef>
                <a:spcPts val="0"/>
              </a:spcBef>
              <a:spcAft>
                <a:spcPts val="600"/>
              </a:spcAft>
              <a:tabLst>
                <a:tab pos="457200" algn="l"/>
              </a:tabLst>
            </a:pPr>
            <a:r>
              <a:rPr lang="fi-FI" sz="1600" dirty="0">
                <a:cs typeface="Times New Roman" panose="02020603050405020304" pitchFamily="18" charset="0"/>
              </a:rPr>
              <a:t>Palvelujen kehityksen ja toteutuksen tehostaminen kehittämällä tietojärjestelmiä, lisäämällä automaatiota ja sitä kautta kustannustehokkuutta. On luotava selkeät, luotettavat ja tehokkaat toimintamallit ja -prosessit sekä niitä tukevat järjestelmät. </a:t>
            </a:r>
          </a:p>
          <a:p>
            <a:pPr marL="360000">
              <a:lnSpc>
                <a:spcPct val="100000"/>
              </a:lnSpc>
              <a:spcBef>
                <a:spcPts val="0"/>
              </a:spcBef>
              <a:spcAft>
                <a:spcPts val="600"/>
              </a:spcAft>
            </a:pPr>
            <a:r>
              <a:rPr lang="fi-FI" sz="1600" dirty="0">
                <a:cs typeface="Times New Roman" panose="02020603050405020304" pitchFamily="18" charset="0"/>
              </a:rPr>
              <a:t>Hyvän kumppaniverkoston rakentaminen ja ylläpito.</a:t>
            </a:r>
          </a:p>
          <a:p>
            <a:pPr marL="360000">
              <a:lnSpc>
                <a:spcPct val="100000"/>
              </a:lnSpc>
              <a:spcBef>
                <a:spcPts val="0"/>
              </a:spcBef>
              <a:spcAft>
                <a:spcPts val="600"/>
              </a:spcAft>
            </a:pPr>
            <a:r>
              <a:rPr lang="fi-FI" sz="1600" dirty="0">
                <a:cs typeface="Times New Roman" panose="02020603050405020304" pitchFamily="18" charset="0"/>
              </a:rPr>
              <a:t>Aktiivisen asiakaspalautteen kerääminen kehityksen tueksi.</a:t>
            </a:r>
          </a:p>
          <a:p>
            <a:pPr marL="360000">
              <a:lnSpc>
                <a:spcPct val="100000"/>
              </a:lnSpc>
              <a:spcBef>
                <a:spcPts val="0"/>
              </a:spcBef>
              <a:spcAft>
                <a:spcPts val="600"/>
              </a:spcAft>
            </a:pPr>
            <a:r>
              <a:rPr lang="fi-FI" sz="1600" dirty="0">
                <a:cs typeface="Times New Roman" panose="02020603050405020304" pitchFamily="18" charset="0"/>
              </a:rPr>
              <a:t>Infopakettien lisääminen, jotta asiakkaiden tietoisuus asiasta lisääntyisi. Tarvitaan selkeää, ymmärrettävää ja aktiivista neuvontaa ja opastusta.</a:t>
            </a:r>
          </a:p>
          <a:p>
            <a:pPr marL="360000">
              <a:lnSpc>
                <a:spcPct val="100000"/>
              </a:lnSpc>
              <a:spcBef>
                <a:spcPts val="0"/>
              </a:spcBef>
              <a:spcAft>
                <a:spcPts val="600"/>
              </a:spcAft>
            </a:pPr>
            <a:r>
              <a:rPr lang="fi-FI" sz="1600" dirty="0">
                <a:cs typeface="Times New Roman" panose="02020603050405020304" pitchFamily="18" charset="0"/>
              </a:rPr>
              <a:t>Tahtoa sekä uskallusta muuttaa omaa liiketoimintamallia.</a:t>
            </a:r>
          </a:p>
          <a:p>
            <a:pPr marL="0" indent="0">
              <a:lnSpc>
                <a:spcPct val="100000"/>
              </a:lnSpc>
              <a:spcBef>
                <a:spcPts val="0"/>
              </a:spcBef>
              <a:spcAft>
                <a:spcPts val="600"/>
              </a:spcAft>
              <a:buNone/>
            </a:pPr>
            <a:r>
              <a:rPr lang="fi-FI" sz="1600" dirty="0">
                <a:effectLst/>
                <a:latin typeface="Calibri" panose="020F0502020204030204" pitchFamily="34" charset="0"/>
                <a:ea typeface="Calibri" panose="020F0502020204030204" pitchFamily="34" charset="0"/>
                <a:cs typeface="Times New Roman" panose="02020603050405020304" pitchFamily="18" charset="0"/>
              </a:rPr>
              <a:t>Taloyhtiöiden osalta tuleva sähkömarkkinalainsäädännön muutos (kiinteistön sisäisen energiayhteisön mahdollistaminen) parantaa taloudellista kannattavuutta. Sääntely energiayhteisöjen osalta tulisi saada pikaisesti valmiiksi.</a:t>
            </a:r>
          </a:p>
          <a:p>
            <a:pPr marL="0" indent="0">
              <a:lnSpc>
                <a:spcPct val="100000"/>
              </a:lnSpc>
              <a:spcBef>
                <a:spcPts val="0"/>
              </a:spcBef>
              <a:spcAft>
                <a:spcPts val="600"/>
              </a:spcAft>
              <a:buNone/>
            </a:pPr>
            <a:r>
              <a:rPr lang="fi-FI" sz="1600" dirty="0">
                <a:effectLst/>
                <a:latin typeface="Calibri" panose="020F0502020204030204" pitchFamily="34" charset="0"/>
                <a:ea typeface="Calibri" panose="020F0502020204030204" pitchFamily="34" charset="0"/>
                <a:cs typeface="Times New Roman" panose="02020603050405020304" pitchFamily="18" charset="0"/>
              </a:rPr>
              <a:t>Innovaatiot pitää sallia, eli lainsäädännön pitää olla markkinaehtoista ja luoda neutraalia markkinapaikkaa. Tarvitaan pitkäjänteistä ja markkinaehtoista sääntelyä.</a:t>
            </a:r>
          </a:p>
          <a:p>
            <a:pPr marL="342900" lvl="0" indent="-342900">
              <a:lnSpc>
                <a:spcPct val="100000"/>
              </a:lnSpc>
              <a:spcBef>
                <a:spcPts val="0"/>
              </a:spcBef>
              <a:spcAft>
                <a:spcPts val="600"/>
              </a:spcAft>
              <a:buFont typeface="Symbol" panose="05050102010706020507" pitchFamily="18" charset="2"/>
              <a:buChar char=""/>
            </a:pP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spcAft>
                <a:spcPts val="600"/>
              </a:spcAft>
              <a:buNone/>
            </a:pPr>
            <a:r>
              <a:rPr lang="fi-FI" sz="1600" dirty="0"/>
              <a:t> </a:t>
            </a:r>
          </a:p>
        </p:txBody>
      </p:sp>
      <p:pic>
        <p:nvPicPr>
          <p:cNvPr id="8" name="Kuva 7">
            <a:extLst>
              <a:ext uri="{FF2B5EF4-FFF2-40B4-BE49-F238E27FC236}">
                <a16:creationId xmlns:a16="http://schemas.microsoft.com/office/drawing/2014/main" id="{EFF17925-99CF-4348-AA9F-8C2DDF5F1327}"/>
              </a:ext>
            </a:extLst>
          </p:cNvPr>
          <p:cNvPicPr>
            <a:picLocks noChangeAspect="1"/>
          </p:cNvPicPr>
          <p:nvPr/>
        </p:nvPicPr>
        <p:blipFill rotWithShape="1">
          <a:blip r:embed="rId2"/>
          <a:srcRect l="29448" r="16194"/>
          <a:stretch/>
        </p:blipFill>
        <p:spPr>
          <a:xfrm>
            <a:off x="1" y="1785389"/>
            <a:ext cx="3313650" cy="5097778"/>
          </a:xfrm>
          <a:prstGeom prst="rect">
            <a:avLst/>
          </a:prstGeom>
        </p:spPr>
      </p:pic>
    </p:spTree>
    <p:extLst>
      <p:ext uri="{BB962C8B-B14F-4D97-AF65-F5344CB8AC3E}">
        <p14:creationId xmlns:p14="http://schemas.microsoft.com/office/powerpoint/2010/main" val="3207776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0827F0CE-372C-1843-A950-3E42248902EB}"/>
              </a:ext>
            </a:extLst>
          </p:cNvPr>
          <p:cNvPicPr>
            <a:picLocks noChangeAspect="1"/>
          </p:cNvPicPr>
          <p:nvPr/>
        </p:nvPicPr>
        <p:blipFill>
          <a:blip r:embed="rId3"/>
          <a:stretch>
            <a:fillRect/>
          </a:stretch>
        </p:blipFill>
        <p:spPr>
          <a:xfrm>
            <a:off x="4532334" y="1816100"/>
            <a:ext cx="5913965" cy="4377182"/>
          </a:xfrm>
          <a:prstGeom prst="rect">
            <a:avLst/>
          </a:prstGeom>
        </p:spPr>
      </p:pic>
      <p:sp>
        <p:nvSpPr>
          <p:cNvPr id="9" name="Suorakulmio 8">
            <a:extLst>
              <a:ext uri="{FF2B5EF4-FFF2-40B4-BE49-F238E27FC236}">
                <a16:creationId xmlns:a16="http://schemas.microsoft.com/office/drawing/2014/main" id="{B56DA49D-5DCF-FD41-A0E2-6A0BA8B33706}"/>
              </a:ext>
            </a:extLst>
          </p:cNvPr>
          <p:cNvSpPr/>
          <p:nvPr/>
        </p:nvSpPr>
        <p:spPr>
          <a:xfrm>
            <a:off x="8394192" y="-1"/>
            <a:ext cx="3804234" cy="6858001"/>
          </a:xfrm>
          <a:prstGeom prst="rect">
            <a:avLst/>
          </a:prstGeom>
          <a:solidFill>
            <a:srgbClr val="008E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 name="Suora yhdysviiva 9">
            <a:extLst>
              <a:ext uri="{FF2B5EF4-FFF2-40B4-BE49-F238E27FC236}">
                <a16:creationId xmlns:a16="http://schemas.microsoft.com/office/drawing/2014/main" id="{C30E8AC2-69A8-D94A-ADE1-90D53E80BF3B}"/>
              </a:ext>
            </a:extLst>
          </p:cNvPr>
          <p:cNvCxnSpPr>
            <a:cxnSpLocks/>
          </p:cNvCxnSpPr>
          <p:nvPr/>
        </p:nvCxnSpPr>
        <p:spPr>
          <a:xfrm>
            <a:off x="8394192" y="1372495"/>
            <a:ext cx="379780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621548" y="570937"/>
            <a:ext cx="4355306" cy="2013999"/>
          </a:xfrm>
        </p:spPr>
        <p:txBody>
          <a:bodyPr>
            <a:normAutofit fontScale="90000"/>
          </a:bodyPr>
          <a:lstStyle/>
          <a:p>
            <a:r>
              <a:rPr lang="fi-FI" sz="4400" b="1" dirty="0"/>
              <a:t>Yhteistyö asiakkaan kanssa vahvistuu ja monipuolistuu</a:t>
            </a: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CDC59A-8C4B-3741-8921-09D2C8EE8BFB}" type="slidenum">
              <a:rPr kumimoji="0" lang="en-US" sz="1000" b="1"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000" b="1" i="0" u="none" strike="noStrike" kern="1200" cap="none" spc="0" normalizeH="0" baseline="0" noProof="0">
              <a:ln>
                <a:noFill/>
              </a:ln>
              <a:solidFill>
                <a:srgbClr val="595959"/>
              </a:solidFill>
              <a:effectLst/>
              <a:uLnTx/>
              <a:uFillTx/>
              <a:latin typeface="Calibri"/>
              <a:ea typeface="+mn-ea"/>
              <a:cs typeface="+mn-cs"/>
            </a:endParaRPr>
          </a:p>
        </p:txBody>
      </p:sp>
      <p:sp>
        <p:nvSpPr>
          <p:cNvPr id="6" name="Tekstiruutu 5">
            <a:extLst>
              <a:ext uri="{FF2B5EF4-FFF2-40B4-BE49-F238E27FC236}">
                <a16:creationId xmlns:a16="http://schemas.microsoft.com/office/drawing/2014/main" id="{3F0D44A8-575F-445F-8DC8-B212C3F2254E}"/>
              </a:ext>
            </a:extLst>
          </p:cNvPr>
          <p:cNvSpPr txBox="1"/>
          <p:nvPr/>
        </p:nvSpPr>
        <p:spPr>
          <a:xfrm>
            <a:off x="621548" y="2665863"/>
            <a:ext cx="3460750"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0000"/>
                </a:solidFill>
                <a:effectLst/>
                <a:uLnTx/>
                <a:uFillTx/>
                <a:latin typeface="Calibri"/>
                <a:ea typeface="+mn-ea"/>
                <a:cs typeface="+mn-cs"/>
              </a:rPr>
              <a:t>Älykkään energiajärjestelmän kehitystyö on jo hyvässä vauhdissa. Asiakkaiden toiveet, tarpeet ja turvallisuus ohjaavat energia-alan isoa muutosta.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400" dirty="0">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0000"/>
                </a:solidFill>
                <a:effectLst/>
                <a:uLnTx/>
                <a:uFillTx/>
                <a:latin typeface="Calibri"/>
                <a:ea typeface="+mn-ea"/>
                <a:cs typeface="+mn-cs"/>
              </a:rPr>
              <a:t>Energia-alan palvelut mahdollistavat asiakkaiden arvovalinnat, heidän haluamansa osallistumistavat ja keinot vaikuttaa kustannuksiinsa.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400" dirty="0">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000000"/>
                </a:solidFill>
                <a:effectLst/>
                <a:uLnTx/>
                <a:uFillTx/>
                <a:latin typeface="Calibri"/>
                <a:ea typeface="+mn-ea"/>
                <a:cs typeface="+mn-cs"/>
              </a:rPr>
              <a:t>Asiakas voi omalla energiankäytöllään, varastoillaan ja tuotannollaan osallistua koko järjestelmän tasapainottamiseen ja ansaita tarjoamalla näitä palveluja – yleensä täysin automatisoidusti.</a:t>
            </a: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8714232" y="772878"/>
            <a:ext cx="3108201" cy="5688783"/>
          </a:xfrm>
        </p:spPr>
        <p:txBody>
          <a:bodyPr/>
          <a:lstStyle/>
          <a:p>
            <a:pPr lvl="0">
              <a:spcBef>
                <a:spcPts val="2200"/>
              </a:spcBef>
              <a:buClr>
                <a:schemeClr val="accent1">
                  <a:lumMod val="25000"/>
                  <a:lumOff val="75000"/>
                </a:schemeClr>
              </a:buClr>
            </a:pPr>
            <a:r>
              <a:rPr lang="fi-FI" sz="1600">
                <a:solidFill>
                  <a:schemeClr val="bg1"/>
                </a:solidFill>
              </a:rPr>
              <a:t>Markkinat mahdollistavat parhaat vaihtoehdot asiakkaille. </a:t>
            </a:r>
          </a:p>
          <a:p>
            <a:pPr>
              <a:spcBef>
                <a:spcPts val="2200"/>
              </a:spcBef>
              <a:buClr>
                <a:schemeClr val="accent1">
                  <a:lumMod val="25000"/>
                  <a:lumOff val="75000"/>
                </a:schemeClr>
              </a:buClr>
            </a:pPr>
            <a:r>
              <a:rPr lang="fi-FI" sz="1600">
                <a:solidFill>
                  <a:schemeClr val="bg1"/>
                </a:solidFill>
              </a:rPr>
              <a:t>Sääntelyn pitkäjänteisyys pitää varmistaa, jotta kustannustehokkuus toteutuu yhtiöiden panostaessa tuotteiden ja palveluiden kehittämiseen. </a:t>
            </a:r>
            <a:endParaRPr lang="fi-FI" sz="1600"/>
          </a:p>
          <a:p>
            <a:pPr lvl="0">
              <a:spcBef>
                <a:spcPts val="2200"/>
              </a:spcBef>
              <a:buClr>
                <a:schemeClr val="accent1">
                  <a:lumMod val="25000"/>
                  <a:lumOff val="75000"/>
                </a:schemeClr>
              </a:buClr>
            </a:pPr>
            <a:r>
              <a:rPr lang="fi-FI" sz="1600">
                <a:solidFill>
                  <a:schemeClr val="bg1"/>
                </a:solidFill>
              </a:rPr>
              <a:t>Yhteiskunnan panostukset pitää suunnata tuotekehitykseen ja pilotointiin sekä asiakkaiden neuvontaan uusista mahdollisuuksista.</a:t>
            </a:r>
          </a:p>
          <a:p>
            <a:pPr lvl="0">
              <a:spcBef>
                <a:spcPts val="2200"/>
              </a:spcBef>
              <a:buClr>
                <a:schemeClr val="accent1">
                  <a:lumMod val="25000"/>
                  <a:lumOff val="75000"/>
                </a:schemeClr>
              </a:buClr>
            </a:pPr>
            <a:r>
              <a:rPr lang="fi-FI" sz="1600">
                <a:solidFill>
                  <a:schemeClr val="bg1"/>
                </a:solidFill>
              </a:rPr>
              <a:t>Sähköistä asiointia pitää edistää purkamalla energia-alan muita toimialoja rajoittavampaa sääntelyä.</a:t>
            </a:r>
          </a:p>
          <a:p>
            <a:pPr lvl="0">
              <a:spcBef>
                <a:spcPts val="2200"/>
              </a:spcBef>
              <a:buClr>
                <a:schemeClr val="accent1">
                  <a:lumMod val="25000"/>
                  <a:lumOff val="75000"/>
                </a:schemeClr>
              </a:buClr>
            </a:pPr>
            <a:r>
              <a:rPr lang="fi-FI" sz="1600">
                <a:solidFill>
                  <a:schemeClr val="bg1"/>
                </a:solidFill>
              </a:rPr>
              <a:t>Älykkäät energiaverkot toimivat alustana uusille palveluille ja ratkaisuille.</a:t>
            </a:r>
          </a:p>
        </p:txBody>
      </p:sp>
      <p:cxnSp>
        <p:nvCxnSpPr>
          <p:cNvPr id="11" name="Suora yhdysviiva 10">
            <a:extLst>
              <a:ext uri="{FF2B5EF4-FFF2-40B4-BE49-F238E27FC236}">
                <a16:creationId xmlns:a16="http://schemas.microsoft.com/office/drawing/2014/main" id="{D308F469-7D6C-4E4F-9B77-BC4A3E79B94D}"/>
              </a:ext>
            </a:extLst>
          </p:cNvPr>
          <p:cNvCxnSpPr>
            <a:cxnSpLocks/>
          </p:cNvCxnSpPr>
          <p:nvPr/>
        </p:nvCxnSpPr>
        <p:spPr>
          <a:xfrm>
            <a:off x="8394192" y="2960399"/>
            <a:ext cx="379780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uora yhdysviiva 11">
            <a:extLst>
              <a:ext uri="{FF2B5EF4-FFF2-40B4-BE49-F238E27FC236}">
                <a16:creationId xmlns:a16="http://schemas.microsoft.com/office/drawing/2014/main" id="{F233F260-BF9F-AE4B-AA3E-C536D4A1A8A1}"/>
              </a:ext>
            </a:extLst>
          </p:cNvPr>
          <p:cNvCxnSpPr>
            <a:cxnSpLocks/>
          </p:cNvCxnSpPr>
          <p:nvPr/>
        </p:nvCxnSpPr>
        <p:spPr>
          <a:xfrm>
            <a:off x="8394192" y="4344295"/>
            <a:ext cx="379780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uora yhdysviiva 12">
            <a:extLst>
              <a:ext uri="{FF2B5EF4-FFF2-40B4-BE49-F238E27FC236}">
                <a16:creationId xmlns:a16="http://schemas.microsoft.com/office/drawing/2014/main" id="{6DE1E1FB-8603-3949-9E95-A168FCA53548}"/>
              </a:ext>
            </a:extLst>
          </p:cNvPr>
          <p:cNvCxnSpPr>
            <a:cxnSpLocks/>
          </p:cNvCxnSpPr>
          <p:nvPr/>
        </p:nvCxnSpPr>
        <p:spPr>
          <a:xfrm>
            <a:off x="8394192" y="5497234"/>
            <a:ext cx="379780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972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orakulmio 9">
            <a:extLst>
              <a:ext uri="{FF2B5EF4-FFF2-40B4-BE49-F238E27FC236}">
                <a16:creationId xmlns:a16="http://schemas.microsoft.com/office/drawing/2014/main" id="{75268364-8D66-3D4B-99BC-9E064C1868F7}"/>
              </a:ext>
            </a:extLst>
          </p:cNvPr>
          <p:cNvSpPr/>
          <p:nvPr/>
        </p:nvSpPr>
        <p:spPr>
          <a:xfrm>
            <a:off x="2164702" y="2705878"/>
            <a:ext cx="7856376" cy="4019025"/>
          </a:xfrm>
          <a:prstGeom prst="rect">
            <a:avLst/>
          </a:prstGeom>
          <a:solidFill>
            <a:schemeClr val="tx2">
              <a:alpha val="58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2439483" y="586329"/>
            <a:ext cx="7422974" cy="896174"/>
          </a:xfrm>
        </p:spPr>
        <p:txBody>
          <a:bodyPr>
            <a:noAutofit/>
          </a:bodyPr>
          <a:lstStyle/>
          <a:p>
            <a:pPr algn="ctr">
              <a:lnSpc>
                <a:spcPts val="6000"/>
              </a:lnSpc>
            </a:pPr>
            <a:r>
              <a:rPr lang="fi-FI" sz="4400" dirty="0">
                <a:solidFill>
                  <a:schemeClr val="bg1"/>
                </a:solidFill>
              </a:rPr>
              <a:t>Ilmastohaaste ohjaa palveluiden kehitystä </a:t>
            </a: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2514128" y="2993649"/>
            <a:ext cx="7238388" cy="3731254"/>
          </a:xfrm>
        </p:spPr>
        <p:txBody>
          <a:bodyPr numCol="2" spcCol="360000"/>
          <a:lstStyle/>
          <a:p>
            <a:pPr algn="l"/>
            <a:r>
              <a:rPr lang="fi-FI" sz="1400" dirty="0">
                <a:solidFill>
                  <a:schemeClr val="bg1"/>
                </a:solidFill>
              </a:rPr>
              <a:t>Ilmastonmuutoksen torjunta edellyttää hiilidioksidipäästöjen vähentämistä ja fossiilisten polttoaineiden korvaamista uusiutuvalla energialla. Vaihtelevan sähkön tuotannon kasvun myötä säätövoiman tarve lisääntyy. </a:t>
            </a:r>
          </a:p>
          <a:p>
            <a:pPr algn="l"/>
            <a:r>
              <a:rPr lang="fi-FI" sz="1400" dirty="0">
                <a:solidFill>
                  <a:schemeClr val="bg1"/>
                </a:solidFill>
              </a:rPr>
              <a:t>Sektori-integraatio merkitsee teollisuuden, liikenteen ja lämmityksen kytkeytymistä sähkö-, kaukolämpö- ja kaasuverkkojen kautta toisiinsa. Samalla asiakkaan rooli muuttuu energian kuluttajasta myös sen varastoijaksi ja mahdolliseksi tuottajaksi.</a:t>
            </a:r>
          </a:p>
          <a:p>
            <a:pPr algn="l"/>
            <a:r>
              <a:rPr lang="fi-FI" sz="1400" dirty="0">
                <a:solidFill>
                  <a:schemeClr val="bg1"/>
                </a:solidFill>
              </a:rPr>
              <a:t>Sähköverkon täytyy jatkuvasti pystyä reagoimaan kulutuksen ja tuotannon vaihteluihin. Tämä edellyttää myös joustoa kulutukseen. Jouston tarve on synnyttänyt tarpeen luoda palveluita, joiden avulla asiakkaiden on helppoa, ja vaivatonta </a:t>
            </a:r>
          </a:p>
          <a:p>
            <a:pPr algn="l"/>
            <a:endParaRPr lang="fi-FI" sz="1400" dirty="0">
              <a:solidFill>
                <a:schemeClr val="bg1"/>
              </a:solidFill>
            </a:endParaRPr>
          </a:p>
          <a:p>
            <a:pPr marL="0" indent="0" algn="l">
              <a:buNone/>
            </a:pPr>
            <a:r>
              <a:rPr lang="fi-FI" sz="1400" dirty="0">
                <a:solidFill>
                  <a:schemeClr val="bg1"/>
                </a:solidFill>
              </a:rPr>
              <a:t>tarjota markkinoille omaa kulutusjoustoaan. </a:t>
            </a:r>
          </a:p>
          <a:p>
            <a:pPr algn="l"/>
            <a:r>
              <a:rPr lang="fi-FI" sz="1400" dirty="0">
                <a:solidFill>
                  <a:schemeClr val="bg1"/>
                </a:solidFill>
              </a:rPr>
              <a:t>Asiakas voi omalla energiankäytöllään, varastoillaan ja </a:t>
            </a:r>
            <a:r>
              <a:rPr kumimoji="0" lang="fi-FI" sz="1400" b="0" i="0" u="none" strike="noStrike" kern="1200" cap="none" spc="0" normalizeH="0" baseline="0" noProof="0" dirty="0">
                <a:ln>
                  <a:noFill/>
                </a:ln>
                <a:solidFill>
                  <a:srgbClr val="FFFFFF"/>
                </a:solidFill>
                <a:effectLst/>
                <a:uLnTx/>
                <a:uFillTx/>
                <a:latin typeface="Calibri"/>
                <a:ea typeface="+mn-ea"/>
                <a:cs typeface="+mn-cs"/>
              </a:rPr>
              <a:t>tuotannollaan osallistua koko </a:t>
            </a:r>
            <a:r>
              <a:rPr lang="fi-FI" sz="1400" dirty="0">
                <a:solidFill>
                  <a:schemeClr val="bg1"/>
                </a:solidFill>
              </a:rPr>
              <a:t>energiajärjestelmän tasapainottamiseen ja ansaita tarjoamalla palveluja.</a:t>
            </a:r>
          </a:p>
          <a:p>
            <a:pPr algn="l"/>
            <a:r>
              <a:rPr lang="fi-FI" sz="1400" dirty="0">
                <a:solidFill>
                  <a:schemeClr val="bg1"/>
                </a:solidFill>
              </a:rPr>
              <a:t>Tulevaisuuden hiilineutraali ja älykäs energiajärjestelmä perustuu entistä hajautettuimpiin ratkaisuihin, jolloin pieniäkin resursseja on hyödynnettävä tehokkaasti. Jokaisella asiakkaalla on merkitystä. </a:t>
            </a:r>
          </a:p>
          <a:p>
            <a:pPr algn="l"/>
            <a:r>
              <a:rPr lang="fi-FI" sz="1400" dirty="0">
                <a:solidFill>
                  <a:schemeClr val="bg1"/>
                </a:solidFill>
              </a:rPr>
              <a:t>Kulutus- ja kysyntäjoustoa tuottavien palveluiden rinnalle tarvitaan myös muunlaisia asiakkaan arkea helpottavia energiapalveluita.</a:t>
            </a:r>
          </a:p>
          <a:p>
            <a:endParaRPr lang="fi-FI" sz="1400" dirty="0">
              <a:solidFill>
                <a:schemeClr val="bg1"/>
              </a:solidFill>
            </a:endParaRP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CDC59A-8C4B-3741-8921-09D2C8EE8BFB}" type="slidenum">
              <a:rPr kumimoji="0" lang="en-US" sz="1000" b="1"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a:ln>
                <a:noFill/>
              </a:ln>
              <a:solidFill>
                <a:srgbClr val="FFFFFF"/>
              </a:solidFill>
              <a:effectLst/>
              <a:uLnTx/>
              <a:uFillTx/>
              <a:latin typeface="Calibri"/>
              <a:ea typeface="+mn-ea"/>
              <a:cs typeface="+mn-cs"/>
            </a:endParaRPr>
          </a:p>
        </p:txBody>
      </p:sp>
      <p:sp>
        <p:nvSpPr>
          <p:cNvPr id="8" name="Alaotsikko 2">
            <a:extLst>
              <a:ext uri="{FF2B5EF4-FFF2-40B4-BE49-F238E27FC236}">
                <a16:creationId xmlns:a16="http://schemas.microsoft.com/office/drawing/2014/main" id="{F492207D-2F91-DC42-9D7B-EB5BC11AF0A7}"/>
              </a:ext>
            </a:extLst>
          </p:cNvPr>
          <p:cNvSpPr txBox="1">
            <a:spLocks/>
          </p:cNvSpPr>
          <p:nvPr/>
        </p:nvSpPr>
        <p:spPr>
          <a:xfrm>
            <a:off x="2898991" y="1976312"/>
            <a:ext cx="6181275" cy="4327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B21C58">
                  <a:lumMod val="75000"/>
                </a:srgbClr>
              </a:buClr>
              <a:buSzTx/>
              <a:buFont typeface="Arial"/>
              <a:buNone/>
              <a:tabLst/>
              <a:defRPr/>
            </a:pPr>
            <a:endParaRPr kumimoji="0" lang="fi-FI" sz="2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Tekstiruutu 8">
            <a:extLst>
              <a:ext uri="{FF2B5EF4-FFF2-40B4-BE49-F238E27FC236}">
                <a16:creationId xmlns:a16="http://schemas.microsoft.com/office/drawing/2014/main" id="{8EC9E7A9-D5F7-4854-99D3-C9F69D0042A1}"/>
              </a:ext>
            </a:extLst>
          </p:cNvPr>
          <p:cNvSpPr txBox="1"/>
          <p:nvPr/>
        </p:nvSpPr>
        <p:spPr>
          <a:xfrm>
            <a:off x="2601052" y="1820945"/>
            <a:ext cx="6989895" cy="92333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B21C58">
                  <a:lumMod val="75000"/>
                </a:srgbClr>
              </a:buClr>
              <a:buSzTx/>
              <a:buFont typeface="Arial"/>
              <a:buNone/>
              <a:tabLst/>
              <a:defRPr/>
            </a:pPr>
            <a:r>
              <a:rPr kumimoji="0" lang="fi-FI" sz="2000" b="0" i="0" u="none" strike="noStrike" kern="1200" cap="none" spc="0" normalizeH="0" baseline="0" noProof="0" dirty="0">
                <a:ln>
                  <a:noFill/>
                </a:ln>
                <a:solidFill>
                  <a:srgbClr val="FFFFFF"/>
                </a:solidFill>
                <a:effectLst/>
                <a:uLnTx/>
                <a:uFillTx/>
                <a:latin typeface="Calibri"/>
                <a:ea typeface="+mn-ea"/>
                <a:cs typeface="+mn-cs"/>
              </a:rPr>
              <a:t>Moninaiset energiapalvelut mahdollistavat </a:t>
            </a:r>
            <a:r>
              <a:rPr lang="fi-FI" sz="2000" dirty="0">
                <a:solidFill>
                  <a:srgbClr val="FFFFFF"/>
                </a:solidFill>
                <a:latin typeface="Calibri"/>
              </a:rPr>
              <a:t>hiilineutraaliin </a:t>
            </a:r>
            <a:r>
              <a:rPr kumimoji="0" lang="fi-FI" sz="2000" b="0" i="0" u="none" strike="noStrike" kern="1200" cap="none" spc="0" normalizeH="0" baseline="0" noProof="0" dirty="0">
                <a:ln>
                  <a:noFill/>
                </a:ln>
                <a:solidFill>
                  <a:srgbClr val="FFFFFF"/>
                </a:solidFill>
                <a:effectLst/>
                <a:uLnTx/>
                <a:uFillTx/>
                <a:latin typeface="Calibri"/>
                <a:ea typeface="+mn-ea"/>
                <a:cs typeface="+mn-cs"/>
              </a:rPr>
              <a:t>energiajärjestelmään siirtymisen. Sektori-integraatio korostaa asiakkaan roolia energian varastoijana ja tuottajana.</a:t>
            </a:r>
          </a:p>
        </p:txBody>
      </p:sp>
    </p:spTree>
    <p:extLst>
      <p:ext uri="{BB962C8B-B14F-4D97-AF65-F5344CB8AC3E}">
        <p14:creationId xmlns:p14="http://schemas.microsoft.com/office/powerpoint/2010/main" val="2675487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orakulmio 9">
            <a:extLst>
              <a:ext uri="{FF2B5EF4-FFF2-40B4-BE49-F238E27FC236}">
                <a16:creationId xmlns:a16="http://schemas.microsoft.com/office/drawing/2014/main" id="{75268364-8D66-3D4B-99BC-9E064C1868F7}"/>
              </a:ext>
            </a:extLst>
          </p:cNvPr>
          <p:cNvSpPr/>
          <p:nvPr/>
        </p:nvSpPr>
        <p:spPr>
          <a:xfrm>
            <a:off x="2733869" y="3032235"/>
            <a:ext cx="7128588" cy="3667144"/>
          </a:xfrm>
          <a:prstGeom prst="rect">
            <a:avLst/>
          </a:prstGeom>
          <a:solidFill>
            <a:schemeClr val="tx2">
              <a:alpha val="58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Otsikko 1">
            <a:extLst>
              <a:ext uri="{FF2B5EF4-FFF2-40B4-BE49-F238E27FC236}">
                <a16:creationId xmlns:a16="http://schemas.microsoft.com/office/drawing/2014/main" id="{A7A87954-F62D-4479-9A01-47DDC8E3C48E}"/>
              </a:ext>
            </a:extLst>
          </p:cNvPr>
          <p:cNvSpPr>
            <a:spLocks noGrp="1"/>
          </p:cNvSpPr>
          <p:nvPr>
            <p:ph type="title"/>
          </p:nvPr>
        </p:nvSpPr>
        <p:spPr>
          <a:xfrm>
            <a:off x="2532788" y="578498"/>
            <a:ext cx="7646909" cy="1322827"/>
          </a:xfrm>
        </p:spPr>
        <p:txBody>
          <a:bodyPr>
            <a:noAutofit/>
          </a:bodyPr>
          <a:lstStyle/>
          <a:p>
            <a:pPr algn="ctr">
              <a:lnSpc>
                <a:spcPts val="6000"/>
              </a:lnSpc>
            </a:pPr>
            <a:r>
              <a:rPr lang="fi-FI" sz="4400" dirty="0">
                <a:solidFill>
                  <a:schemeClr val="bg1"/>
                </a:solidFill>
              </a:rPr>
              <a:t>Energia-ala </a:t>
            </a:r>
            <a:r>
              <a:rPr lang="fi-FI" sz="4400" dirty="0" err="1">
                <a:solidFill>
                  <a:schemeClr val="bg1"/>
                </a:solidFill>
              </a:rPr>
              <a:t>palvelullistuu</a:t>
            </a:r>
            <a:r>
              <a:rPr lang="fi-FI" sz="4400" dirty="0">
                <a:solidFill>
                  <a:schemeClr val="bg1"/>
                </a:solidFill>
              </a:rPr>
              <a:t> ja asiakas tulee keskiöön</a:t>
            </a:r>
          </a:p>
        </p:txBody>
      </p:sp>
      <p:sp>
        <p:nvSpPr>
          <p:cNvPr id="4" name="Sisällön paikkamerkki 3">
            <a:extLst>
              <a:ext uri="{FF2B5EF4-FFF2-40B4-BE49-F238E27FC236}">
                <a16:creationId xmlns:a16="http://schemas.microsoft.com/office/drawing/2014/main" id="{18B12DAB-DAD4-4121-8ADC-E9E8CA4AED48}"/>
              </a:ext>
            </a:extLst>
          </p:cNvPr>
          <p:cNvSpPr>
            <a:spLocks noGrp="1"/>
          </p:cNvSpPr>
          <p:nvPr>
            <p:ph sz="half" idx="1"/>
          </p:nvPr>
        </p:nvSpPr>
        <p:spPr>
          <a:xfrm>
            <a:off x="3245772" y="3180381"/>
            <a:ext cx="6212359" cy="3067144"/>
          </a:xfrm>
        </p:spPr>
        <p:txBody>
          <a:bodyPr numCol="2" spcCol="360000"/>
          <a:lstStyle/>
          <a:p>
            <a:r>
              <a:rPr lang="fi-FI" sz="1400" dirty="0">
                <a:solidFill>
                  <a:schemeClr val="bg1"/>
                </a:solidFill>
              </a:rPr>
              <a:t>Hiilineutraalin yhteiskunnan saavuttaminen edellyttää älykästä energiajärjestelmää, jonka keskeisenä osana ovat asiakaslähtöiset energiapalvelut. </a:t>
            </a:r>
          </a:p>
          <a:p>
            <a:r>
              <a:rPr lang="fi-FI" sz="1400" dirty="0">
                <a:solidFill>
                  <a:schemeClr val="bg1"/>
                </a:solidFill>
              </a:rPr>
              <a:t>Tulevaisuuden energiajärjestelmää muokkaavat älykkäät ratkaisut, joissa tuotanto-, varastointi- sekä tieto- ja viestintäteknologian kehitystä hyödynnetään järkevästi.</a:t>
            </a:r>
          </a:p>
          <a:p>
            <a:r>
              <a:rPr lang="fi-FI" sz="1400">
                <a:solidFill>
                  <a:schemeClr val="bg1"/>
                </a:solidFill>
              </a:rPr>
              <a:t>Älykkäät </a:t>
            </a:r>
            <a:r>
              <a:rPr lang="fi-FI" sz="1400" dirty="0">
                <a:solidFill>
                  <a:schemeClr val="bg1"/>
                </a:solidFill>
              </a:rPr>
              <a:t>energiapalvelut helpottavat ihmisten arkea. Asiakkaan käytettävissä olevien vaihtoehtojen moninaistuessa energia-ala </a:t>
            </a:r>
            <a:r>
              <a:rPr lang="fi-FI" sz="1400" dirty="0" err="1">
                <a:solidFill>
                  <a:schemeClr val="bg1"/>
                </a:solidFill>
              </a:rPr>
              <a:t>palvelullistuu</a:t>
            </a:r>
            <a:r>
              <a:rPr lang="fi-FI" sz="1400" dirty="0">
                <a:solidFill>
                  <a:schemeClr val="bg1"/>
                </a:solidFill>
              </a:rPr>
              <a:t> ja digitalisoituu. </a:t>
            </a:r>
          </a:p>
          <a:p>
            <a:r>
              <a:rPr lang="fi-FI" sz="1400" dirty="0">
                <a:solidFill>
                  <a:schemeClr val="bg1"/>
                </a:solidFill>
              </a:rPr>
              <a:t>Energia-alan palvelut mahdollistavat asiakkaiden arvovalinnat, heidän haluamansa osallistumistavat ja keinot vaikuttaa kustannuksiinsa.</a:t>
            </a:r>
          </a:p>
          <a:p>
            <a:r>
              <a:rPr lang="fi-FI" sz="1400" b="0" i="0" dirty="0">
                <a:solidFill>
                  <a:schemeClr val="bg1"/>
                </a:solidFill>
                <a:effectLst/>
                <a:latin typeface="Calibri" panose="020F0502020204030204" pitchFamily="34" charset="0"/>
              </a:rPr>
              <a:t>Energian hinnan lisäksi asiakkaiden  energiavalintoihin vaikuttavat mm. ilmasto- ja ympäristötekijät, helppous, riskitaso sekä oman energian käytön ja tuotannon optimointi.</a:t>
            </a:r>
            <a:endParaRPr lang="fi-FI" sz="1400" dirty="0">
              <a:solidFill>
                <a:schemeClr val="bg1"/>
              </a:solidFill>
            </a:endParaRPr>
          </a:p>
        </p:txBody>
      </p:sp>
      <p:sp>
        <p:nvSpPr>
          <p:cNvPr id="5" name="Dian numeron paikkamerkki 4">
            <a:extLst>
              <a:ext uri="{FF2B5EF4-FFF2-40B4-BE49-F238E27FC236}">
                <a16:creationId xmlns:a16="http://schemas.microsoft.com/office/drawing/2014/main" id="{54DC9167-4998-4E95-90A0-5779E3A6045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CDC59A-8C4B-3741-8921-09D2C8EE8BFB}" type="slidenum">
              <a:rPr kumimoji="0" lang="en-US" sz="1000" b="1"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a:ln>
                <a:noFill/>
              </a:ln>
              <a:solidFill>
                <a:srgbClr val="FFFFFF"/>
              </a:solidFill>
              <a:effectLst/>
              <a:uLnTx/>
              <a:uFillTx/>
              <a:latin typeface="Calibri"/>
              <a:ea typeface="+mn-ea"/>
              <a:cs typeface="+mn-cs"/>
            </a:endParaRPr>
          </a:p>
        </p:txBody>
      </p:sp>
      <p:sp>
        <p:nvSpPr>
          <p:cNvPr id="8" name="Alaotsikko 2">
            <a:extLst>
              <a:ext uri="{FF2B5EF4-FFF2-40B4-BE49-F238E27FC236}">
                <a16:creationId xmlns:a16="http://schemas.microsoft.com/office/drawing/2014/main" id="{F492207D-2F91-DC42-9D7B-EB5BC11AF0A7}"/>
              </a:ext>
            </a:extLst>
          </p:cNvPr>
          <p:cNvSpPr txBox="1">
            <a:spLocks/>
          </p:cNvSpPr>
          <p:nvPr/>
        </p:nvSpPr>
        <p:spPr>
          <a:xfrm>
            <a:off x="3001628" y="1969840"/>
            <a:ext cx="6181275" cy="8571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3">
                  <a:lumMod val="75000"/>
                </a:schemeClr>
              </a:buClr>
              <a:buFont typeface="Arial"/>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Lucida Grande"/>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B21C58">
                  <a:lumMod val="75000"/>
                </a:srgbClr>
              </a:buClr>
              <a:buSzTx/>
              <a:buFont typeface="Arial"/>
              <a:buNone/>
              <a:tabLst/>
              <a:defRPr/>
            </a:pPr>
            <a:r>
              <a:rPr lang="fi-FI" sz="2000" dirty="0">
                <a:solidFill>
                  <a:srgbClr val="FFFFFF"/>
                </a:solidFill>
                <a:latin typeface="Calibri"/>
              </a:rPr>
              <a:t>Ilmastonmuutokseen vastaaminen muuttaa energiamarkkinoita. Älykkäät ratkaisut nostavat asiakkaan 2020-luvun energiapolitiikan ohjaajiksi.  </a:t>
            </a:r>
            <a:endParaRPr kumimoji="0" lang="fi-FI" sz="20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921729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orakulmio 15">
            <a:extLst>
              <a:ext uri="{FF2B5EF4-FFF2-40B4-BE49-F238E27FC236}">
                <a16:creationId xmlns:a16="http://schemas.microsoft.com/office/drawing/2014/main" id="{B3F565DE-D576-064B-995F-2F672022EC12}"/>
              </a:ext>
            </a:extLst>
          </p:cNvPr>
          <p:cNvSpPr/>
          <p:nvPr/>
        </p:nvSpPr>
        <p:spPr>
          <a:xfrm>
            <a:off x="8272631" y="0"/>
            <a:ext cx="3919369"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5</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7" y="765175"/>
            <a:ext cx="3069850" cy="1625806"/>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latin typeface="+mj-lt"/>
                <a:cs typeface="Calibri"/>
              </a:rPr>
              <a:t>Vuokrattava lämmönjako-keskus</a:t>
            </a:r>
            <a:endParaRPr lang="fi-FI" sz="3600" dirty="0">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2061398" cy="369332"/>
          </a:xfrm>
          <a:prstGeom prst="rect">
            <a:avLst/>
          </a:prstGeom>
          <a:solidFill>
            <a:schemeClr val="tx1"/>
          </a:solidFill>
        </p:spPr>
        <p:txBody>
          <a:bodyPr wrap="none">
            <a:spAutoFit/>
          </a:bodyPr>
          <a:lstStyle/>
          <a:p>
            <a:r>
              <a:rPr lang="fi-FI" b="1" dirty="0">
                <a:solidFill>
                  <a:schemeClr val="bg1"/>
                </a:solidFill>
                <a:latin typeface="+mj-lt"/>
                <a:cs typeface="Calibri"/>
              </a:rPr>
              <a:t>Kuopion Energia Oy</a:t>
            </a:r>
            <a:endParaRPr lang="fi-FI" b="1" dirty="0">
              <a:solidFill>
                <a:schemeClr val="bg1"/>
              </a:solidFill>
              <a:latin typeface="+mj-lt"/>
            </a:endParaRPr>
          </a:p>
        </p:txBody>
      </p:sp>
      <p:sp>
        <p:nvSpPr>
          <p:cNvPr id="10" name="Suorakulmio 9">
            <a:extLst>
              <a:ext uri="{FF2B5EF4-FFF2-40B4-BE49-F238E27FC236}">
                <a16:creationId xmlns:a16="http://schemas.microsoft.com/office/drawing/2014/main" id="{6EB2CDB4-00E4-E148-B389-741BD7658491}"/>
              </a:ext>
            </a:extLst>
          </p:cNvPr>
          <p:cNvSpPr/>
          <p:nvPr/>
        </p:nvSpPr>
        <p:spPr>
          <a:xfrm>
            <a:off x="695325" y="2909252"/>
            <a:ext cx="3069850" cy="3447098"/>
          </a:xfrm>
          <a:prstGeom prst="rect">
            <a:avLst/>
          </a:prstGeom>
        </p:spPr>
        <p:txBody>
          <a:bodyPr wrap="square" lIns="0" tIns="0" rIns="0" bIns="0">
            <a:spAutoFit/>
          </a:bodyPr>
          <a:lstStyle/>
          <a:p>
            <a:r>
              <a:rPr lang="fi-FI" sz="1600" dirty="0">
                <a:latin typeface="+mj-lt"/>
                <a:cs typeface="Calibri"/>
              </a:rPr>
              <a:t>Vuokraamme lämmönjakokeskusta rakennusaikaiseen käyttöön rakennusliikkeille, jolloin lopullisella lämmönjakokeskuksella ei ole kiire työmaalle ja toisaalta lämmitysteho on riittävä. Rakennusaikana tehontarve on suurempi kuin rakennuksen normaalikäytön aikana. Ratkaisu korvaa fossiilisia polttoaineita ja se on rakennusliikkeelle turvallinen ja nopeasti käyttöönotettava.  </a:t>
            </a:r>
          </a:p>
          <a:p>
            <a:endParaRPr lang="fi-FI" sz="1600" dirty="0">
              <a:latin typeface="+mj-lt"/>
              <a:cs typeface="Calibri"/>
            </a:endParaRPr>
          </a:p>
          <a:p>
            <a:pPr marL="285750" indent="-285750">
              <a:buFont typeface="Wingdings" pitchFamily="2" charset="2"/>
              <a:buChar char="ü"/>
            </a:pPr>
            <a:r>
              <a:rPr lang="fi-FI" sz="1600" dirty="0">
                <a:solidFill>
                  <a:schemeClr val="tx1">
                    <a:lumMod val="65000"/>
                    <a:lumOff val="35000"/>
                  </a:schemeClr>
                </a:solidFill>
                <a:latin typeface="+mj-lt"/>
                <a:cs typeface="Calibri"/>
              </a:rPr>
              <a:t>Jatkuvaa toimintaa</a:t>
            </a:r>
          </a:p>
        </p:txBody>
      </p:sp>
      <p:sp>
        <p:nvSpPr>
          <p:cNvPr id="13" name="Suorakulmio 12">
            <a:extLst>
              <a:ext uri="{FF2B5EF4-FFF2-40B4-BE49-F238E27FC236}">
                <a16:creationId xmlns:a16="http://schemas.microsoft.com/office/drawing/2014/main" id="{E37AA4F3-53A6-7944-A663-0704B318B25B}"/>
              </a:ext>
            </a:extLst>
          </p:cNvPr>
          <p:cNvSpPr/>
          <p:nvPr/>
        </p:nvSpPr>
        <p:spPr>
          <a:xfrm>
            <a:off x="695325" y="2431364"/>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8690054" y="3247242"/>
            <a:ext cx="3049650" cy="2462213"/>
          </a:xfrm>
          <a:prstGeom prst="rect">
            <a:avLst/>
          </a:prstGeom>
        </p:spPr>
        <p:txBody>
          <a:bodyPr wrap="square" lIns="0" tIns="0" rIns="0" bIns="0">
            <a:spAutoFit/>
          </a:bodyPr>
          <a:lstStyle/>
          <a:p>
            <a:r>
              <a:rPr lang="fi-FI" sz="1600" b="1" dirty="0">
                <a:latin typeface="+mj-lt"/>
              </a:rPr>
              <a:t>Vastuuvetäjä</a:t>
            </a:r>
          </a:p>
          <a:p>
            <a:r>
              <a:rPr lang="fi-FI" sz="1600" dirty="0">
                <a:latin typeface="+mj-lt"/>
              </a:rPr>
              <a:t>Teemu Tirkkonen</a:t>
            </a:r>
          </a:p>
          <a:p>
            <a:r>
              <a:rPr lang="fi-FI" sz="1600" dirty="0">
                <a:latin typeface="+mj-lt"/>
                <a:hlinkClick r:id="rId2"/>
              </a:rPr>
              <a:t>teemu.tirkkonen@kuopionenergia.fi</a:t>
            </a:r>
            <a:endParaRPr lang="fi-FI" sz="1600" dirty="0">
              <a:latin typeface="+mj-lt"/>
            </a:endParaRPr>
          </a:p>
          <a:p>
            <a:r>
              <a:rPr lang="fi-FI" sz="1600" dirty="0">
                <a:latin typeface="+mj-lt"/>
              </a:rPr>
              <a:t>0407097622</a:t>
            </a:r>
          </a:p>
          <a:p>
            <a:endParaRPr lang="fi-FI" sz="1600" dirty="0">
              <a:latin typeface="+mj-lt"/>
            </a:endParaRPr>
          </a:p>
          <a:p>
            <a:r>
              <a:rPr lang="fi-FI" sz="1600" b="1" dirty="0">
                <a:latin typeface="+mj-lt"/>
              </a:rPr>
              <a:t>Linkki palveluun</a:t>
            </a:r>
          </a:p>
          <a:p>
            <a:r>
              <a:rPr lang="fi-FI" sz="1600" dirty="0">
                <a:latin typeface="+mj-lt"/>
                <a:hlinkClick r:id="rId3"/>
              </a:rPr>
              <a:t>https://www.kuopionenergia.fi/yritykset-ja-taloyhtiot/lampo-yritykset/tuotteet-ja-palvelut-yritykset-lampo/</a:t>
            </a:r>
            <a:endParaRPr lang="fi-FI" sz="1600" dirty="0">
              <a:latin typeface="+mj-lt"/>
            </a:endParaRPr>
          </a:p>
        </p:txBody>
      </p:sp>
      <p:sp>
        <p:nvSpPr>
          <p:cNvPr id="25" name="Tekstiruutu 24">
            <a:extLst>
              <a:ext uri="{FF2B5EF4-FFF2-40B4-BE49-F238E27FC236}">
                <a16:creationId xmlns:a16="http://schemas.microsoft.com/office/drawing/2014/main" id="{D8393577-A04A-8942-895A-221463CC740E}"/>
              </a:ext>
            </a:extLst>
          </p:cNvPr>
          <p:cNvSpPr txBox="1"/>
          <p:nvPr/>
        </p:nvSpPr>
        <p:spPr>
          <a:xfrm>
            <a:off x="8690053" y="2119867"/>
            <a:ext cx="3049650" cy="984885"/>
          </a:xfrm>
          <a:prstGeom prst="rect">
            <a:avLst/>
          </a:prstGeom>
          <a:noFill/>
        </p:spPr>
        <p:txBody>
          <a:bodyPr wrap="square" lIns="0" tIns="0" rIns="0" bIns="0" rtlCol="0">
            <a:spAutoFit/>
          </a:bodyPr>
          <a:lstStyle/>
          <a:p>
            <a:r>
              <a:rPr lang="fi-FI" sz="1600" b="1" dirty="0">
                <a:latin typeface="+mj-lt"/>
              </a:rPr>
              <a:t>Onnistuminen:</a:t>
            </a:r>
          </a:p>
          <a:p>
            <a:r>
              <a:rPr lang="fi-FI" sz="1600" dirty="0"/>
              <a:t>Samat asiakkaat hyödyntävät palvelua yhä uudestaan uusissa kohteissa.</a:t>
            </a:r>
          </a:p>
        </p:txBody>
      </p:sp>
      <p:pic>
        <p:nvPicPr>
          <p:cNvPr id="1030" name="Picture 6" descr="Kuopion Energia luottaa toiseen savolaiseen - Gebwell">
            <a:extLst>
              <a:ext uri="{FF2B5EF4-FFF2-40B4-BE49-F238E27FC236}">
                <a16:creationId xmlns:a16="http://schemas.microsoft.com/office/drawing/2014/main" id="{C37833FB-CEEE-4C47-A605-52589E9F6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0"/>
            <a:ext cx="457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Kumppanit">
            <a:extLst>
              <a:ext uri="{FF2B5EF4-FFF2-40B4-BE49-F238E27FC236}">
                <a16:creationId xmlns:a16="http://schemas.microsoft.com/office/drawing/2014/main" id="{F27501EF-7F8D-5845-9632-DA85DCEFB8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8968" y="499070"/>
            <a:ext cx="2733394" cy="94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673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E6EFBE0-9AE1-BE44-9D19-9FBB6539AFC7}"/>
              </a:ext>
            </a:extLst>
          </p:cNvPr>
          <p:cNvPicPr>
            <a:picLocks noChangeAspect="1"/>
          </p:cNvPicPr>
          <p:nvPr/>
        </p:nvPicPr>
        <p:blipFill>
          <a:blip r:embed="rId2"/>
          <a:stretch>
            <a:fillRect/>
          </a:stretch>
        </p:blipFill>
        <p:spPr>
          <a:xfrm>
            <a:off x="-1" y="1813807"/>
            <a:ext cx="7356812" cy="5044192"/>
          </a:xfrm>
          <a:prstGeom prst="rect">
            <a:avLst/>
          </a:prstGeom>
        </p:spPr>
      </p:pic>
      <p:sp>
        <p:nvSpPr>
          <p:cNvPr id="16" name="Suorakulmio 15">
            <a:extLst>
              <a:ext uri="{FF2B5EF4-FFF2-40B4-BE49-F238E27FC236}">
                <a16:creationId xmlns:a16="http://schemas.microsoft.com/office/drawing/2014/main" id="{B3F565DE-D576-064B-995F-2F672022EC12}"/>
              </a:ext>
            </a:extLst>
          </p:cNvPr>
          <p:cNvSpPr/>
          <p:nvPr/>
        </p:nvSpPr>
        <p:spPr>
          <a:xfrm>
            <a:off x="7378700" y="0"/>
            <a:ext cx="4813300"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6</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6469268"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latin typeface="+mj-lt"/>
                <a:cs typeface="Calibri"/>
              </a:rPr>
              <a:t>Kaukolämpölaitteiden kuntotarkastus</a:t>
            </a:r>
            <a:endParaRPr lang="fi-FI" sz="3600" dirty="0">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2061398" cy="369332"/>
          </a:xfrm>
          <a:prstGeom prst="rect">
            <a:avLst/>
          </a:prstGeom>
          <a:solidFill>
            <a:schemeClr val="tx1"/>
          </a:solidFill>
        </p:spPr>
        <p:txBody>
          <a:bodyPr wrap="none">
            <a:spAutoFit/>
          </a:bodyPr>
          <a:lstStyle/>
          <a:p>
            <a:r>
              <a:rPr lang="fi-FI" b="1" dirty="0">
                <a:solidFill>
                  <a:schemeClr val="bg1"/>
                </a:solidFill>
                <a:latin typeface="+mj-lt"/>
                <a:cs typeface="Calibri"/>
              </a:rPr>
              <a:t>Kuopion Energia Oy</a:t>
            </a:r>
            <a:endParaRPr lang="fi-FI" b="1" dirty="0">
              <a:solidFill>
                <a:schemeClr val="bg1"/>
              </a:solidFill>
              <a:latin typeface="+mj-lt"/>
            </a:endParaRPr>
          </a:p>
        </p:txBody>
      </p:sp>
      <p:sp>
        <p:nvSpPr>
          <p:cNvPr id="13" name="Suorakulmio 12">
            <a:extLst>
              <a:ext uri="{FF2B5EF4-FFF2-40B4-BE49-F238E27FC236}">
                <a16:creationId xmlns:a16="http://schemas.microsoft.com/office/drawing/2014/main" id="{E37AA4F3-53A6-7944-A663-0704B318B25B}"/>
              </a:ext>
            </a:extLst>
          </p:cNvPr>
          <p:cNvSpPr/>
          <p:nvPr/>
        </p:nvSpPr>
        <p:spPr>
          <a:xfrm>
            <a:off x="7762241" y="840894"/>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7762242" y="4433191"/>
            <a:ext cx="4042452" cy="1938992"/>
          </a:xfrm>
          <a:prstGeom prst="rect">
            <a:avLst/>
          </a:prstGeom>
        </p:spPr>
        <p:txBody>
          <a:bodyPr wrap="square" lIns="0" tIns="0" rIns="0" bIns="0">
            <a:spAutoFit/>
          </a:bodyPr>
          <a:lstStyle/>
          <a:p>
            <a:r>
              <a:rPr lang="fi-FI" sz="1400" b="1" dirty="0">
                <a:latin typeface="+mj-lt"/>
              </a:rPr>
              <a:t>Vastuuvetäjä</a:t>
            </a:r>
          </a:p>
          <a:p>
            <a:r>
              <a:rPr lang="fi-FI" sz="1400" dirty="0">
                <a:latin typeface="+mj-lt"/>
              </a:rPr>
              <a:t>Teemu Tirkkonen</a:t>
            </a:r>
          </a:p>
          <a:p>
            <a:r>
              <a:rPr lang="fi-FI" sz="1400" dirty="0">
                <a:latin typeface="+mj-lt"/>
                <a:hlinkClick r:id="rId3"/>
              </a:rPr>
              <a:t>teemu.tirkkonen@kuopionenergia.fi</a:t>
            </a:r>
            <a:endParaRPr lang="fi-FI" sz="1400" dirty="0">
              <a:latin typeface="+mj-lt"/>
            </a:endParaRPr>
          </a:p>
          <a:p>
            <a:r>
              <a:rPr lang="fi-FI" sz="1400" dirty="0">
                <a:latin typeface="+mj-lt"/>
              </a:rPr>
              <a:t>0407097622</a:t>
            </a:r>
          </a:p>
          <a:p>
            <a:endParaRPr lang="fi-FI" sz="1400" dirty="0">
              <a:latin typeface="+mj-lt"/>
            </a:endParaRPr>
          </a:p>
          <a:p>
            <a:r>
              <a:rPr lang="fi-FI" sz="1400" b="1" dirty="0">
                <a:latin typeface="+mj-lt"/>
              </a:rPr>
              <a:t>Linkki palveluun</a:t>
            </a:r>
          </a:p>
          <a:p>
            <a:r>
              <a:rPr lang="fi-FI" sz="1400" dirty="0">
                <a:latin typeface="+mj-lt"/>
                <a:hlinkClick r:id="rId4"/>
              </a:rPr>
              <a:t>https://www.kuopionenergia.fi/</a:t>
            </a:r>
            <a:br>
              <a:rPr lang="fi-FI" sz="1400" dirty="0">
                <a:latin typeface="+mj-lt"/>
                <a:hlinkClick r:id="rId4"/>
              </a:rPr>
            </a:br>
            <a:r>
              <a:rPr lang="fi-FI" sz="1400" dirty="0">
                <a:latin typeface="+mj-lt"/>
                <a:hlinkClick r:id="rId4"/>
              </a:rPr>
              <a:t>yritykset-ja-taloyhtiot/lampo-yritykset/tuotteet-ja-palvelut-yritykset-lampo//</a:t>
            </a:r>
            <a:endParaRPr lang="fi-FI" sz="1400" dirty="0">
              <a:latin typeface="+mj-lt"/>
            </a:endParaRPr>
          </a:p>
        </p:txBody>
      </p:sp>
      <p:sp>
        <p:nvSpPr>
          <p:cNvPr id="23" name="Tekstiruutu 22">
            <a:extLst>
              <a:ext uri="{FF2B5EF4-FFF2-40B4-BE49-F238E27FC236}">
                <a16:creationId xmlns:a16="http://schemas.microsoft.com/office/drawing/2014/main" id="{A6331E94-ECD8-4347-ABF2-CE3A1EB7A3B3}"/>
              </a:ext>
            </a:extLst>
          </p:cNvPr>
          <p:cNvSpPr txBox="1"/>
          <p:nvPr/>
        </p:nvSpPr>
        <p:spPr>
          <a:xfrm>
            <a:off x="7762241" y="3313911"/>
            <a:ext cx="3856346" cy="861774"/>
          </a:xfrm>
          <a:prstGeom prst="rect">
            <a:avLst/>
          </a:prstGeom>
          <a:noFill/>
        </p:spPr>
        <p:txBody>
          <a:bodyPr wrap="square" lIns="0" tIns="0" rIns="0" bIns="0" rtlCol="0">
            <a:spAutoFit/>
          </a:bodyPr>
          <a:lstStyle/>
          <a:p>
            <a:r>
              <a:rPr lang="fi-FI" sz="1400" b="1" dirty="0">
                <a:latin typeface="+mj-lt"/>
              </a:rPr>
              <a:t>Onnistuminen:</a:t>
            </a:r>
          </a:p>
          <a:p>
            <a:r>
              <a:rPr lang="fi-FI" sz="1400" dirty="0"/>
              <a:t>Laitteistosta löytyy piileviä vikoja joita huoltoyhtiöt eivät ole aiemmin huomanneet. Asiakkailta saatu palaute varsinkin tällaisissa tapauksissa on hyvää.</a:t>
            </a:r>
          </a:p>
        </p:txBody>
      </p:sp>
      <p:pic>
        <p:nvPicPr>
          <p:cNvPr id="24" name="Picture 2" descr="Avoin työpaikka: Kesätyöntekijöitä - Kuopion Energia">
            <a:extLst>
              <a:ext uri="{FF2B5EF4-FFF2-40B4-BE49-F238E27FC236}">
                <a16:creationId xmlns:a16="http://schemas.microsoft.com/office/drawing/2014/main" id="{8878646C-B81A-AE47-8713-0E6630BA00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749" y="5503431"/>
            <a:ext cx="2615860" cy="976209"/>
          </a:xfrm>
          <a:prstGeom prst="rect">
            <a:avLst/>
          </a:prstGeom>
          <a:noFill/>
          <a:extLst>
            <a:ext uri="{909E8E84-426E-40DD-AFC4-6F175D3DCCD1}">
              <a14:hiddenFill xmlns:a14="http://schemas.microsoft.com/office/drawing/2010/main">
                <a:solidFill>
                  <a:srgbClr val="FFFFFF"/>
                </a:solidFill>
              </a14:hiddenFill>
            </a:ext>
          </a:extLst>
        </p:spPr>
      </p:pic>
      <p:sp>
        <p:nvSpPr>
          <p:cNvPr id="12" name="Suorakulmio 11">
            <a:extLst>
              <a:ext uri="{FF2B5EF4-FFF2-40B4-BE49-F238E27FC236}">
                <a16:creationId xmlns:a16="http://schemas.microsoft.com/office/drawing/2014/main" id="{3A8A2BC9-5AA8-C344-B5A7-1CE2D8B5650D}"/>
              </a:ext>
            </a:extLst>
          </p:cNvPr>
          <p:cNvSpPr/>
          <p:nvPr/>
        </p:nvSpPr>
        <p:spPr>
          <a:xfrm>
            <a:off x="7762241" y="1319990"/>
            <a:ext cx="4024329" cy="1508105"/>
          </a:xfrm>
          <a:prstGeom prst="rect">
            <a:avLst/>
          </a:prstGeom>
        </p:spPr>
        <p:txBody>
          <a:bodyPr wrap="square" lIns="0" tIns="0" rIns="0" bIns="0">
            <a:spAutoFit/>
          </a:bodyPr>
          <a:lstStyle/>
          <a:p>
            <a:r>
              <a:rPr lang="fi-FI" sz="1400" dirty="0">
                <a:latin typeface="+mj-lt"/>
                <a:cs typeface="Calibri"/>
              </a:rPr>
              <a:t>Tarkastamme asiakkaan lämmönjakokeskuksen toiminnan ja samalla opastamme muuhun energian käyttöön liittyvissä asioissa. Arvioimme myös huolto- ja korjaustarpeen ja tarkastuksessa tehdään tarkastuspöytäkirja. </a:t>
            </a:r>
          </a:p>
          <a:p>
            <a:endParaRPr lang="fi-FI" sz="1400" dirty="0">
              <a:latin typeface="+mj-lt"/>
              <a:cs typeface="Calibri"/>
            </a:endParaRPr>
          </a:p>
          <a:p>
            <a:pPr marL="285750" indent="-285750">
              <a:buFont typeface="Wingdings" pitchFamily="2" charset="2"/>
              <a:buChar char="ü"/>
            </a:pPr>
            <a:r>
              <a:rPr lang="fi-FI" sz="1400" dirty="0">
                <a:solidFill>
                  <a:schemeClr val="tx1">
                    <a:lumMod val="65000"/>
                    <a:lumOff val="35000"/>
                  </a:schemeClr>
                </a:solidFill>
                <a:latin typeface="+mj-lt"/>
                <a:cs typeface="Calibri"/>
              </a:rPr>
              <a:t>Jatkuvaa toimintaa</a:t>
            </a:r>
          </a:p>
        </p:txBody>
      </p:sp>
    </p:spTree>
    <p:extLst>
      <p:ext uri="{BB962C8B-B14F-4D97-AF65-F5344CB8AC3E}">
        <p14:creationId xmlns:p14="http://schemas.microsoft.com/office/powerpoint/2010/main" val="801212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Aurinkosähköjärjestelmä - Kotisol Oy - Aurinkosähkö omakotitaloon,  maatiloille, yrityksiin">
            <a:extLst>
              <a:ext uri="{FF2B5EF4-FFF2-40B4-BE49-F238E27FC236}">
                <a16:creationId xmlns:a16="http://schemas.microsoft.com/office/drawing/2014/main" id="{846A1E97-7D99-B941-BE4A-E7A3A14747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838"/>
          <a:stretch/>
        </p:blipFill>
        <p:spPr bwMode="auto">
          <a:xfrm flipH="1">
            <a:off x="0" y="-1"/>
            <a:ext cx="73787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6" name="Suorakulmio 15">
            <a:extLst>
              <a:ext uri="{FF2B5EF4-FFF2-40B4-BE49-F238E27FC236}">
                <a16:creationId xmlns:a16="http://schemas.microsoft.com/office/drawing/2014/main" id="{B3F565DE-D576-064B-995F-2F672022EC12}"/>
              </a:ext>
            </a:extLst>
          </p:cNvPr>
          <p:cNvSpPr/>
          <p:nvPr/>
        </p:nvSpPr>
        <p:spPr>
          <a:xfrm>
            <a:off x="7378700" y="0"/>
            <a:ext cx="4813300"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7</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6469268"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solidFill>
                  <a:schemeClr val="bg1"/>
                </a:solidFill>
                <a:latin typeface="+mj-lt"/>
                <a:cs typeface="Calibri"/>
              </a:rPr>
              <a:t>Aurinkosähköjärjestelmien myynti</a:t>
            </a:r>
            <a:endParaRPr lang="fi-FI" sz="3600" dirty="0">
              <a:solidFill>
                <a:schemeClr val="bg1"/>
              </a:solidFill>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2293641" cy="369332"/>
          </a:xfrm>
          <a:prstGeom prst="rect">
            <a:avLst/>
          </a:prstGeom>
          <a:solidFill>
            <a:schemeClr val="tx1"/>
          </a:solidFill>
        </p:spPr>
        <p:txBody>
          <a:bodyPr wrap="none">
            <a:spAutoFit/>
          </a:bodyPr>
          <a:lstStyle/>
          <a:p>
            <a:r>
              <a:rPr lang="fi-FI" b="1" dirty="0">
                <a:solidFill>
                  <a:schemeClr val="bg1"/>
                </a:solidFill>
                <a:latin typeface="+mj-lt"/>
                <a:cs typeface="Calibri"/>
              </a:rPr>
              <a:t>Lännen Omavoima Oy</a:t>
            </a:r>
            <a:endParaRPr lang="fi-FI" b="1" dirty="0">
              <a:solidFill>
                <a:schemeClr val="bg1"/>
              </a:solidFill>
              <a:latin typeface="+mj-lt"/>
            </a:endParaRPr>
          </a:p>
        </p:txBody>
      </p:sp>
      <p:sp>
        <p:nvSpPr>
          <p:cNvPr id="10" name="Suorakulmio 9">
            <a:extLst>
              <a:ext uri="{FF2B5EF4-FFF2-40B4-BE49-F238E27FC236}">
                <a16:creationId xmlns:a16="http://schemas.microsoft.com/office/drawing/2014/main" id="{6EB2CDB4-00E4-E148-B389-741BD7658491}"/>
              </a:ext>
            </a:extLst>
          </p:cNvPr>
          <p:cNvSpPr/>
          <p:nvPr/>
        </p:nvSpPr>
        <p:spPr>
          <a:xfrm>
            <a:off x="695326" y="2778115"/>
            <a:ext cx="2930001" cy="1477328"/>
          </a:xfrm>
          <a:prstGeom prst="rect">
            <a:avLst/>
          </a:prstGeom>
        </p:spPr>
        <p:txBody>
          <a:bodyPr wrap="square" lIns="0" tIns="0" rIns="0" bIns="0">
            <a:spAutoFit/>
          </a:bodyPr>
          <a:lstStyle/>
          <a:p>
            <a:r>
              <a:rPr lang="fi-FI" sz="1600" dirty="0">
                <a:solidFill>
                  <a:schemeClr val="bg1"/>
                </a:solidFill>
                <a:latin typeface="+mj-lt"/>
                <a:cs typeface="Calibri"/>
              </a:rPr>
              <a:t>Aurinkosähköjärjestelmien myynti "avaimet käteen" - toimituksena. Asiakassegmenttinä kuluttajat, taloyhtiöt, yritykset ja yhteisöt.</a:t>
            </a:r>
          </a:p>
          <a:p>
            <a:endParaRPr lang="fi-FI" sz="1600" dirty="0">
              <a:solidFill>
                <a:schemeClr val="bg1"/>
              </a:solidFill>
              <a:latin typeface="+mj-lt"/>
              <a:cs typeface="Calibri"/>
            </a:endParaRPr>
          </a:p>
          <a:p>
            <a:pPr marL="285750" indent="-285750">
              <a:buFont typeface="Wingdings" pitchFamily="2" charset="2"/>
              <a:buChar char="ü"/>
            </a:pPr>
            <a:r>
              <a:rPr lang="fi-FI" sz="1600" dirty="0">
                <a:solidFill>
                  <a:schemeClr val="bg1"/>
                </a:solidFill>
                <a:latin typeface="+mj-lt"/>
                <a:cs typeface="Calibri"/>
              </a:rPr>
              <a:t>Jatkuvaa toimintaa</a:t>
            </a:r>
          </a:p>
        </p:txBody>
      </p:sp>
      <p:sp>
        <p:nvSpPr>
          <p:cNvPr id="13" name="Suorakulmio 12">
            <a:extLst>
              <a:ext uri="{FF2B5EF4-FFF2-40B4-BE49-F238E27FC236}">
                <a16:creationId xmlns:a16="http://schemas.microsoft.com/office/drawing/2014/main" id="{E37AA4F3-53A6-7944-A663-0704B318B25B}"/>
              </a:ext>
            </a:extLst>
          </p:cNvPr>
          <p:cNvSpPr/>
          <p:nvPr/>
        </p:nvSpPr>
        <p:spPr>
          <a:xfrm>
            <a:off x="695326" y="2159768"/>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7762241" y="4255443"/>
            <a:ext cx="3496235" cy="1969770"/>
          </a:xfrm>
          <a:prstGeom prst="rect">
            <a:avLst/>
          </a:prstGeom>
        </p:spPr>
        <p:txBody>
          <a:bodyPr wrap="square" lIns="0" tIns="0" rIns="0" bIns="0">
            <a:spAutoFit/>
          </a:bodyPr>
          <a:lstStyle/>
          <a:p>
            <a:r>
              <a:rPr lang="fi-FI" sz="1600" b="1" dirty="0">
                <a:latin typeface="+mj-lt"/>
              </a:rPr>
              <a:t>Vastuuvetäjä</a:t>
            </a:r>
          </a:p>
          <a:p>
            <a:r>
              <a:rPr lang="fi-FI" sz="1600" dirty="0">
                <a:latin typeface="+mj-lt"/>
              </a:rPr>
              <a:t>Juha </a:t>
            </a:r>
            <a:r>
              <a:rPr lang="fi-FI" sz="1600" dirty="0" err="1">
                <a:latin typeface="+mj-lt"/>
              </a:rPr>
              <a:t>Viherjälaakso</a:t>
            </a:r>
            <a:endParaRPr lang="fi-FI" sz="1600" dirty="0">
              <a:latin typeface="+mj-lt"/>
            </a:endParaRPr>
          </a:p>
          <a:p>
            <a:r>
              <a:rPr lang="fi-FI" sz="1600" dirty="0">
                <a:latin typeface="+mj-lt"/>
                <a:hlinkClick r:id="rId3"/>
              </a:rPr>
              <a:t>juha.viherjalaakso@raumanenergia.fi</a:t>
            </a:r>
            <a:endParaRPr lang="fi-FI" sz="1600" dirty="0">
              <a:latin typeface="+mj-lt"/>
            </a:endParaRPr>
          </a:p>
          <a:p>
            <a:r>
              <a:rPr lang="fi-FI" sz="1600" dirty="0">
                <a:latin typeface="+mj-lt"/>
              </a:rPr>
              <a:t>+358283778750</a:t>
            </a:r>
          </a:p>
          <a:p>
            <a:endParaRPr lang="fi-FI" sz="1600" dirty="0">
              <a:latin typeface="+mj-lt"/>
            </a:endParaRPr>
          </a:p>
          <a:p>
            <a:r>
              <a:rPr lang="fi-FI" sz="1600" b="1" dirty="0">
                <a:latin typeface="+mj-lt"/>
              </a:rPr>
              <a:t>Linkki palveluun</a:t>
            </a:r>
          </a:p>
          <a:p>
            <a:r>
              <a:rPr lang="fi-FI" sz="1600" dirty="0">
                <a:latin typeface="+mj-lt"/>
                <a:hlinkClick r:id="rId4"/>
              </a:rPr>
              <a:t>https://lannenomavoima.fi/aurinkovoima-aurinkosahkojarjestelmat</a:t>
            </a:r>
            <a:endParaRPr lang="fi-FI" sz="1600" dirty="0">
              <a:latin typeface="+mj-lt"/>
            </a:endParaRPr>
          </a:p>
        </p:txBody>
      </p:sp>
      <p:sp>
        <p:nvSpPr>
          <p:cNvPr id="6" name="Tekstiruutu 5">
            <a:extLst>
              <a:ext uri="{FF2B5EF4-FFF2-40B4-BE49-F238E27FC236}">
                <a16:creationId xmlns:a16="http://schemas.microsoft.com/office/drawing/2014/main" id="{1ABF7493-3192-6D40-8BC0-5C986AC82B10}"/>
              </a:ext>
            </a:extLst>
          </p:cNvPr>
          <p:cNvSpPr txBox="1"/>
          <p:nvPr/>
        </p:nvSpPr>
        <p:spPr>
          <a:xfrm>
            <a:off x="7762241" y="852954"/>
            <a:ext cx="3879776" cy="984885"/>
          </a:xfrm>
          <a:prstGeom prst="rect">
            <a:avLst/>
          </a:prstGeom>
          <a:noFill/>
        </p:spPr>
        <p:txBody>
          <a:bodyPr wrap="square" lIns="0" tIns="0" rIns="0" bIns="0" rtlCol="0">
            <a:spAutoFit/>
          </a:bodyPr>
          <a:lstStyle/>
          <a:p>
            <a:r>
              <a:rPr lang="fi-FI" sz="1600" b="1" dirty="0">
                <a:latin typeface="+mj-lt"/>
              </a:rPr>
              <a:t>Onnistuminen:</a:t>
            </a:r>
          </a:p>
          <a:p>
            <a:r>
              <a:rPr lang="fi-FI" sz="1600" dirty="0">
                <a:solidFill>
                  <a:schemeClr val="tx1">
                    <a:lumMod val="65000"/>
                    <a:lumOff val="35000"/>
                  </a:schemeClr>
                </a:solidFill>
                <a:latin typeface="+mj-lt"/>
              </a:rPr>
              <a:t>Kiinnostus järjestelmiä kohtaan on lisääntynyt vuosi vuodelta. Myyntiluvut ovat vuosittain nousseet.</a:t>
            </a:r>
          </a:p>
        </p:txBody>
      </p:sp>
      <p:pic>
        <p:nvPicPr>
          <p:cNvPr id="4100" name="Picture 4" descr="VSV - Myyntiyhtiömme Lännen Omavoima on jalkautunut... | Facebook">
            <a:extLst>
              <a:ext uri="{FF2B5EF4-FFF2-40B4-BE49-F238E27FC236}">
                <a16:creationId xmlns:a16="http://schemas.microsoft.com/office/drawing/2014/main" id="{4F696DA9-7978-A64A-AD89-257A7D8FAC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5541" y="1750901"/>
            <a:ext cx="36195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Lännen Omavoiman Live">
            <a:extLst>
              <a:ext uri="{FF2B5EF4-FFF2-40B4-BE49-F238E27FC236}">
                <a16:creationId xmlns:a16="http://schemas.microsoft.com/office/drawing/2014/main" id="{96686A76-7245-C14B-9456-E0CCADCFC3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850" y="5481638"/>
            <a:ext cx="3302021" cy="819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359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Sähköauton lataaminen | Elenia">
            <a:extLst>
              <a:ext uri="{FF2B5EF4-FFF2-40B4-BE49-F238E27FC236}">
                <a16:creationId xmlns:a16="http://schemas.microsoft.com/office/drawing/2014/main" id="{047EC4C7-C2A7-CD47-991B-C296496AC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3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6" name="Suorakulmio 15">
            <a:extLst>
              <a:ext uri="{FF2B5EF4-FFF2-40B4-BE49-F238E27FC236}">
                <a16:creationId xmlns:a16="http://schemas.microsoft.com/office/drawing/2014/main" id="{B3F565DE-D576-064B-995F-2F672022EC12}"/>
              </a:ext>
            </a:extLst>
          </p:cNvPr>
          <p:cNvSpPr/>
          <p:nvPr/>
        </p:nvSpPr>
        <p:spPr>
          <a:xfrm>
            <a:off x="7378700" y="0"/>
            <a:ext cx="4813300"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8</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6329418" cy="675453"/>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solidFill>
                  <a:schemeClr val="bg1"/>
                </a:solidFill>
                <a:latin typeface="+mj-lt"/>
                <a:cs typeface="Calibri"/>
              </a:rPr>
              <a:t>Sähköauton latausjärjestelmät</a:t>
            </a:r>
            <a:endParaRPr lang="fi-FI" sz="3600" dirty="0">
              <a:solidFill>
                <a:schemeClr val="bg1"/>
              </a:solidFill>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2293641" cy="369332"/>
          </a:xfrm>
          <a:prstGeom prst="rect">
            <a:avLst/>
          </a:prstGeom>
          <a:solidFill>
            <a:schemeClr val="tx1"/>
          </a:solidFill>
        </p:spPr>
        <p:txBody>
          <a:bodyPr wrap="none">
            <a:spAutoFit/>
          </a:bodyPr>
          <a:lstStyle/>
          <a:p>
            <a:r>
              <a:rPr lang="fi-FI" b="1" dirty="0">
                <a:solidFill>
                  <a:schemeClr val="bg1"/>
                </a:solidFill>
                <a:latin typeface="+mj-lt"/>
                <a:cs typeface="Calibri"/>
              </a:rPr>
              <a:t>Lännen Omavoima Oy</a:t>
            </a:r>
            <a:endParaRPr lang="fi-FI" b="1" dirty="0">
              <a:solidFill>
                <a:schemeClr val="bg1"/>
              </a:solidFill>
              <a:latin typeface="+mj-lt"/>
            </a:endParaRPr>
          </a:p>
        </p:txBody>
      </p:sp>
      <p:sp>
        <p:nvSpPr>
          <p:cNvPr id="10" name="Suorakulmio 9">
            <a:extLst>
              <a:ext uri="{FF2B5EF4-FFF2-40B4-BE49-F238E27FC236}">
                <a16:creationId xmlns:a16="http://schemas.microsoft.com/office/drawing/2014/main" id="{6EB2CDB4-00E4-E148-B389-741BD7658491}"/>
              </a:ext>
            </a:extLst>
          </p:cNvPr>
          <p:cNvSpPr/>
          <p:nvPr/>
        </p:nvSpPr>
        <p:spPr>
          <a:xfrm>
            <a:off x="695327" y="1971309"/>
            <a:ext cx="2832659" cy="2708434"/>
          </a:xfrm>
          <a:prstGeom prst="rect">
            <a:avLst/>
          </a:prstGeom>
        </p:spPr>
        <p:txBody>
          <a:bodyPr wrap="square" lIns="0" tIns="0" rIns="0" bIns="0">
            <a:spAutoFit/>
          </a:bodyPr>
          <a:lstStyle/>
          <a:p>
            <a:r>
              <a:rPr lang="fi-FI" sz="1600" dirty="0">
                <a:solidFill>
                  <a:schemeClr val="bg1"/>
                </a:solidFill>
                <a:latin typeface="+mj-lt"/>
                <a:cs typeface="Calibri"/>
              </a:rPr>
              <a:t>Sähköautojen latausratkaisut kuluttajille, taloyhtiöille sekä yrityksille, "avaimet käteen" - toimituksena. Toteutamme nykytilanteen katselmoinnin, sähköinfran muutoksen suunnittelun sekä toteutuksen ja latauslaitteiden toimituksen, asennuksen sekä hallinnan.</a:t>
            </a:r>
          </a:p>
          <a:p>
            <a:endParaRPr lang="fi-FI" sz="1600" dirty="0">
              <a:solidFill>
                <a:schemeClr val="bg1"/>
              </a:solidFill>
              <a:latin typeface="+mj-lt"/>
              <a:cs typeface="Calibri"/>
            </a:endParaRPr>
          </a:p>
          <a:p>
            <a:pPr marL="285750" indent="-285750">
              <a:buFont typeface="Wingdings" pitchFamily="2" charset="2"/>
              <a:buChar char="ü"/>
            </a:pPr>
            <a:r>
              <a:rPr lang="fi-FI" sz="1600" dirty="0">
                <a:solidFill>
                  <a:schemeClr val="bg1"/>
                </a:solidFill>
                <a:latin typeface="+mj-lt"/>
                <a:cs typeface="Calibri"/>
              </a:rPr>
              <a:t>Jatkuvaa toimintaa</a:t>
            </a:r>
          </a:p>
        </p:txBody>
      </p:sp>
      <p:sp>
        <p:nvSpPr>
          <p:cNvPr id="13" name="Suorakulmio 12">
            <a:extLst>
              <a:ext uri="{FF2B5EF4-FFF2-40B4-BE49-F238E27FC236}">
                <a16:creationId xmlns:a16="http://schemas.microsoft.com/office/drawing/2014/main" id="{E37AA4F3-53A6-7944-A663-0704B318B25B}"/>
              </a:ext>
            </a:extLst>
          </p:cNvPr>
          <p:cNvSpPr/>
          <p:nvPr/>
        </p:nvSpPr>
        <p:spPr>
          <a:xfrm>
            <a:off x="695326" y="1395698"/>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7762241" y="4227811"/>
            <a:ext cx="3496235" cy="1969770"/>
          </a:xfrm>
          <a:prstGeom prst="rect">
            <a:avLst/>
          </a:prstGeom>
        </p:spPr>
        <p:txBody>
          <a:bodyPr wrap="square" lIns="0" tIns="0" rIns="0" bIns="0">
            <a:spAutoFit/>
          </a:bodyPr>
          <a:lstStyle/>
          <a:p>
            <a:r>
              <a:rPr lang="fi-FI" sz="1600" b="1" dirty="0">
                <a:latin typeface="+mj-lt"/>
              </a:rPr>
              <a:t>Vastuuvetäjä</a:t>
            </a:r>
          </a:p>
          <a:p>
            <a:r>
              <a:rPr lang="fi-FI" sz="1600" dirty="0">
                <a:latin typeface="+mj-lt"/>
              </a:rPr>
              <a:t>Juha </a:t>
            </a:r>
            <a:r>
              <a:rPr lang="fi-FI" sz="1600" dirty="0" err="1">
                <a:latin typeface="+mj-lt"/>
              </a:rPr>
              <a:t>Viherjälaakso</a:t>
            </a:r>
            <a:endParaRPr lang="fi-FI" sz="1600" dirty="0">
              <a:latin typeface="+mj-lt"/>
            </a:endParaRPr>
          </a:p>
          <a:p>
            <a:r>
              <a:rPr lang="fi-FI" sz="1600" dirty="0">
                <a:latin typeface="+mj-lt"/>
                <a:hlinkClick r:id="rId3"/>
              </a:rPr>
              <a:t>juha.viherjalaakso@raumanenergia.fi</a:t>
            </a:r>
            <a:endParaRPr lang="fi-FI" sz="1600" dirty="0">
              <a:latin typeface="+mj-lt"/>
            </a:endParaRPr>
          </a:p>
          <a:p>
            <a:r>
              <a:rPr lang="fi-FI" sz="1600" dirty="0">
                <a:latin typeface="+mj-lt"/>
              </a:rPr>
              <a:t>+358283778750</a:t>
            </a:r>
          </a:p>
          <a:p>
            <a:endParaRPr lang="fi-FI" sz="1600" dirty="0">
              <a:latin typeface="+mj-lt"/>
            </a:endParaRPr>
          </a:p>
          <a:p>
            <a:r>
              <a:rPr lang="fi-FI" sz="1600" b="1" dirty="0">
                <a:latin typeface="+mj-lt"/>
              </a:rPr>
              <a:t>Linkki palveluun</a:t>
            </a:r>
          </a:p>
          <a:p>
            <a:r>
              <a:rPr lang="fi-FI" sz="1600" dirty="0" err="1">
                <a:latin typeface="+mj-lt"/>
              </a:rPr>
              <a:t>https</a:t>
            </a:r>
            <a:r>
              <a:rPr lang="fi-FI" sz="1600" dirty="0">
                <a:latin typeface="+mj-lt"/>
              </a:rPr>
              <a:t>://</a:t>
            </a:r>
            <a:r>
              <a:rPr lang="fi-FI" sz="1600" dirty="0" err="1">
                <a:latin typeface="+mj-lt"/>
              </a:rPr>
              <a:t>lannenomavoima.fi</a:t>
            </a:r>
            <a:r>
              <a:rPr lang="fi-FI" sz="1600" dirty="0">
                <a:latin typeface="+mj-lt"/>
              </a:rPr>
              <a:t>/</a:t>
            </a:r>
            <a:r>
              <a:rPr lang="fi-FI" sz="1600" dirty="0" err="1">
                <a:latin typeface="+mj-lt"/>
              </a:rPr>
              <a:t>sahkoautoilun</a:t>
            </a:r>
            <a:r>
              <a:rPr lang="fi-FI" sz="1600" dirty="0">
                <a:latin typeface="+mj-lt"/>
              </a:rPr>
              <a:t>-latausratkaisut</a:t>
            </a:r>
          </a:p>
        </p:txBody>
      </p:sp>
      <p:sp>
        <p:nvSpPr>
          <p:cNvPr id="6" name="Tekstiruutu 5">
            <a:extLst>
              <a:ext uri="{FF2B5EF4-FFF2-40B4-BE49-F238E27FC236}">
                <a16:creationId xmlns:a16="http://schemas.microsoft.com/office/drawing/2014/main" id="{1ABF7493-3192-6D40-8BC0-5C986AC82B10}"/>
              </a:ext>
            </a:extLst>
          </p:cNvPr>
          <p:cNvSpPr txBox="1"/>
          <p:nvPr/>
        </p:nvSpPr>
        <p:spPr>
          <a:xfrm>
            <a:off x="7762241" y="825075"/>
            <a:ext cx="3879776" cy="1231106"/>
          </a:xfrm>
          <a:prstGeom prst="rect">
            <a:avLst/>
          </a:prstGeom>
          <a:noFill/>
        </p:spPr>
        <p:txBody>
          <a:bodyPr wrap="square" lIns="0" tIns="0" rIns="0" bIns="0" rtlCol="0">
            <a:spAutoFit/>
          </a:bodyPr>
          <a:lstStyle/>
          <a:p>
            <a:r>
              <a:rPr lang="fi-FI" sz="1600" b="1" dirty="0">
                <a:latin typeface="+mj-lt"/>
              </a:rPr>
              <a:t>Onnistuminen:</a:t>
            </a:r>
          </a:p>
          <a:p>
            <a:r>
              <a:rPr lang="fi-FI" sz="1600" dirty="0">
                <a:solidFill>
                  <a:schemeClr val="tx1">
                    <a:lumMod val="65000"/>
                    <a:lumOff val="35000"/>
                  </a:schemeClr>
                </a:solidFill>
                <a:latin typeface="+mj-lt"/>
              </a:rPr>
              <a:t>Varsinkin taloyhtiöpuolella on herätty teettämään sähköinfran nykytilan katselmointeja. Myös julkiset latauspisteet ovat lisääntyneet alueellamme.</a:t>
            </a:r>
          </a:p>
        </p:txBody>
      </p:sp>
      <p:pic>
        <p:nvPicPr>
          <p:cNvPr id="31746" name="Picture 2" descr="Sähköautojen latausjärjestelmiä koskeva standardointi">
            <a:extLst>
              <a:ext uri="{FF2B5EF4-FFF2-40B4-BE49-F238E27FC236}">
                <a16:creationId xmlns:a16="http://schemas.microsoft.com/office/drawing/2014/main" id="{949DE294-37B0-3F4D-BF8B-FAB58DEF6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7436" y="-2641927"/>
            <a:ext cx="3721100" cy="218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Lännen Omavoiman Live">
            <a:extLst>
              <a:ext uri="{FF2B5EF4-FFF2-40B4-BE49-F238E27FC236}">
                <a16:creationId xmlns:a16="http://schemas.microsoft.com/office/drawing/2014/main" id="{533F0E1F-9D2B-4148-910D-4B43A87506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850" y="5481638"/>
            <a:ext cx="3302021" cy="819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182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orakulmio 15">
            <a:extLst>
              <a:ext uri="{FF2B5EF4-FFF2-40B4-BE49-F238E27FC236}">
                <a16:creationId xmlns:a16="http://schemas.microsoft.com/office/drawing/2014/main" id="{B3F565DE-D576-064B-995F-2F672022EC12}"/>
              </a:ext>
            </a:extLst>
          </p:cNvPr>
          <p:cNvSpPr/>
          <p:nvPr/>
        </p:nvSpPr>
        <p:spPr>
          <a:xfrm>
            <a:off x="7378700" y="0"/>
            <a:ext cx="4813300" cy="6857999"/>
          </a:xfrm>
          <a:prstGeom prst="rect">
            <a:avLst/>
          </a:prstGeom>
          <a:pattFill prst="dotGrid">
            <a:fgClr>
              <a:schemeClr val="bg1">
                <a:lumMod val="8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mj-lt"/>
            </a:endParaRPr>
          </a:p>
        </p:txBody>
      </p:sp>
      <p:sp>
        <p:nvSpPr>
          <p:cNvPr id="4" name="Dian numeron paikkamerkki 3">
            <a:extLst>
              <a:ext uri="{FF2B5EF4-FFF2-40B4-BE49-F238E27FC236}">
                <a16:creationId xmlns:a16="http://schemas.microsoft.com/office/drawing/2014/main" id="{23589EB7-92DF-664D-8C96-E8E739548C22}"/>
              </a:ext>
            </a:extLst>
          </p:cNvPr>
          <p:cNvSpPr>
            <a:spLocks noGrp="1"/>
          </p:cNvSpPr>
          <p:nvPr>
            <p:ph type="sldNum" sz="quarter" idx="12"/>
          </p:nvPr>
        </p:nvSpPr>
        <p:spPr/>
        <p:txBody>
          <a:bodyPr/>
          <a:lstStyle/>
          <a:p>
            <a:fld id="{D5CDC59A-8C4B-3741-8921-09D2C8EE8BFB}" type="slidenum">
              <a:rPr lang="en-US" smtClean="0">
                <a:latin typeface="+mj-lt"/>
              </a:rPr>
              <a:pPr/>
              <a:t>9</a:t>
            </a:fld>
            <a:endParaRPr lang="en-US" dirty="0">
              <a:latin typeface="+mj-lt"/>
            </a:endParaRPr>
          </a:p>
        </p:txBody>
      </p:sp>
      <p:sp>
        <p:nvSpPr>
          <p:cNvPr id="5" name="Otsikko 1">
            <a:extLst>
              <a:ext uri="{FF2B5EF4-FFF2-40B4-BE49-F238E27FC236}">
                <a16:creationId xmlns:a16="http://schemas.microsoft.com/office/drawing/2014/main" id="{FD843C3C-3F60-6545-8735-33882CD7EF04}"/>
              </a:ext>
            </a:extLst>
          </p:cNvPr>
          <p:cNvSpPr txBox="1">
            <a:spLocks/>
          </p:cNvSpPr>
          <p:nvPr/>
        </p:nvSpPr>
        <p:spPr>
          <a:xfrm>
            <a:off x="695326" y="765175"/>
            <a:ext cx="5242895" cy="1160444"/>
          </a:xfrm>
          <a:prstGeom prst="rect">
            <a:avLst/>
          </a:prstGeom>
        </p:spPr>
        <p:txBody>
          <a:bodyPr lIns="0" tIns="0" rIns="0" bIns="0">
            <a:normAutofit/>
          </a:bodyPr>
          <a:lstStyle>
            <a:lvl1pPr algn="l" defTabSz="914400" rtl="0" eaLnBrk="1" latinLnBrk="0" hangingPunct="1">
              <a:lnSpc>
                <a:spcPct val="90000"/>
              </a:lnSpc>
              <a:spcBef>
                <a:spcPct val="0"/>
              </a:spcBef>
              <a:buNone/>
              <a:defRPr sz="3200" b="1" i="0" kern="1200" baseline="0">
                <a:solidFill>
                  <a:schemeClr val="accent1"/>
                </a:solidFill>
                <a:latin typeface="Neo Sans W1G" panose="020B0504030504040204" pitchFamily="34" charset="0"/>
                <a:ea typeface="+mj-ea"/>
                <a:cs typeface="+mj-cs"/>
              </a:defRPr>
            </a:lvl1pPr>
          </a:lstStyle>
          <a:p>
            <a:r>
              <a:rPr lang="fi-FI" sz="3600" dirty="0">
                <a:latin typeface="+mj-lt"/>
                <a:cs typeface="Calibri"/>
              </a:rPr>
              <a:t>Kulutusjousto </a:t>
            </a:r>
          </a:p>
          <a:p>
            <a:r>
              <a:rPr lang="fi-FI" sz="3600" dirty="0">
                <a:latin typeface="+mj-lt"/>
                <a:cs typeface="Calibri"/>
              </a:rPr>
              <a:t>-palvelu</a:t>
            </a:r>
            <a:endParaRPr lang="fi-FI" sz="3600" dirty="0">
              <a:latin typeface="+mj-lt"/>
            </a:endParaRPr>
          </a:p>
        </p:txBody>
      </p:sp>
      <p:sp>
        <p:nvSpPr>
          <p:cNvPr id="8" name="Suorakulmio 7">
            <a:extLst>
              <a:ext uri="{FF2B5EF4-FFF2-40B4-BE49-F238E27FC236}">
                <a16:creationId xmlns:a16="http://schemas.microsoft.com/office/drawing/2014/main" id="{4B3E774E-1B24-1C47-81AE-056887E54482}"/>
              </a:ext>
            </a:extLst>
          </p:cNvPr>
          <p:cNvSpPr/>
          <p:nvPr/>
        </p:nvSpPr>
        <p:spPr>
          <a:xfrm>
            <a:off x="695326" y="0"/>
            <a:ext cx="2293641" cy="369332"/>
          </a:xfrm>
          <a:prstGeom prst="rect">
            <a:avLst/>
          </a:prstGeom>
          <a:solidFill>
            <a:schemeClr val="tx1"/>
          </a:solidFill>
        </p:spPr>
        <p:txBody>
          <a:bodyPr wrap="none">
            <a:spAutoFit/>
          </a:bodyPr>
          <a:lstStyle/>
          <a:p>
            <a:r>
              <a:rPr lang="fi-FI" b="1" dirty="0">
                <a:solidFill>
                  <a:schemeClr val="bg1"/>
                </a:solidFill>
                <a:latin typeface="+mj-lt"/>
                <a:cs typeface="Calibri"/>
              </a:rPr>
              <a:t>Lännen Omavoima Oy</a:t>
            </a:r>
            <a:endParaRPr lang="fi-FI" b="1" dirty="0">
              <a:solidFill>
                <a:schemeClr val="bg1"/>
              </a:solidFill>
              <a:latin typeface="+mj-lt"/>
            </a:endParaRPr>
          </a:p>
        </p:txBody>
      </p:sp>
      <p:sp>
        <p:nvSpPr>
          <p:cNvPr id="10" name="Suorakulmio 9">
            <a:extLst>
              <a:ext uri="{FF2B5EF4-FFF2-40B4-BE49-F238E27FC236}">
                <a16:creationId xmlns:a16="http://schemas.microsoft.com/office/drawing/2014/main" id="{6EB2CDB4-00E4-E148-B389-741BD7658491}"/>
              </a:ext>
            </a:extLst>
          </p:cNvPr>
          <p:cNvSpPr/>
          <p:nvPr/>
        </p:nvSpPr>
        <p:spPr>
          <a:xfrm>
            <a:off x="695327" y="2670916"/>
            <a:ext cx="2585756" cy="1969770"/>
          </a:xfrm>
          <a:prstGeom prst="rect">
            <a:avLst/>
          </a:prstGeom>
        </p:spPr>
        <p:txBody>
          <a:bodyPr wrap="square" lIns="0" tIns="0" rIns="0" bIns="0">
            <a:spAutoFit/>
          </a:bodyPr>
          <a:lstStyle/>
          <a:p>
            <a:r>
              <a:rPr lang="fi-FI" sz="1600" dirty="0">
                <a:latin typeface="+mj-lt"/>
                <a:cs typeface="Calibri"/>
              </a:rPr>
              <a:t>Asennamme kotien sähkökeskuksiin erilaisia kulutusta ohjaavia älykotiratkaisuja ja keräämme dataa sekä käyttäjien kokemuksia.</a:t>
            </a:r>
          </a:p>
          <a:p>
            <a:endParaRPr lang="fi-FI" sz="1600" dirty="0">
              <a:latin typeface="+mj-lt"/>
              <a:cs typeface="Calibri"/>
            </a:endParaRPr>
          </a:p>
          <a:p>
            <a:pPr marL="285750" indent="-285750">
              <a:buFont typeface="Wingdings" pitchFamily="2" charset="2"/>
              <a:buChar char="ü"/>
            </a:pPr>
            <a:r>
              <a:rPr lang="fi-FI" sz="1600" dirty="0">
                <a:solidFill>
                  <a:schemeClr val="tx1">
                    <a:lumMod val="65000"/>
                    <a:lumOff val="35000"/>
                  </a:schemeClr>
                </a:solidFill>
                <a:latin typeface="+mj-lt"/>
                <a:cs typeface="Calibri"/>
              </a:rPr>
              <a:t>Pilottihanke</a:t>
            </a:r>
          </a:p>
        </p:txBody>
      </p:sp>
      <p:sp>
        <p:nvSpPr>
          <p:cNvPr id="13" name="Suorakulmio 12">
            <a:extLst>
              <a:ext uri="{FF2B5EF4-FFF2-40B4-BE49-F238E27FC236}">
                <a16:creationId xmlns:a16="http://schemas.microsoft.com/office/drawing/2014/main" id="{E37AA4F3-53A6-7944-A663-0704B318B25B}"/>
              </a:ext>
            </a:extLst>
          </p:cNvPr>
          <p:cNvSpPr/>
          <p:nvPr/>
        </p:nvSpPr>
        <p:spPr>
          <a:xfrm>
            <a:off x="695326" y="2159768"/>
            <a:ext cx="2356735" cy="276999"/>
          </a:xfrm>
          <a:prstGeom prst="rect">
            <a:avLst/>
          </a:prstGeom>
          <a:solidFill>
            <a:schemeClr val="bg1">
              <a:lumMod val="50000"/>
            </a:schemeClr>
          </a:solidFill>
        </p:spPr>
        <p:txBody>
          <a:bodyPr wrap="none">
            <a:noAutofit/>
          </a:bodyPr>
          <a:lstStyle/>
          <a:p>
            <a:r>
              <a:rPr lang="fi-FI" sz="1200" dirty="0">
                <a:solidFill>
                  <a:schemeClr val="bg1"/>
                </a:solidFill>
                <a:latin typeface="+mj-lt"/>
                <a:cs typeface="Calibri"/>
              </a:rPr>
              <a:t>Palvelun kuvaus</a:t>
            </a:r>
            <a:endParaRPr lang="fi-FI" sz="1200" dirty="0">
              <a:solidFill>
                <a:schemeClr val="bg1"/>
              </a:solidFill>
              <a:latin typeface="+mj-lt"/>
            </a:endParaRPr>
          </a:p>
        </p:txBody>
      </p:sp>
      <p:sp>
        <p:nvSpPr>
          <p:cNvPr id="22" name="Suorakulmio 21">
            <a:extLst>
              <a:ext uri="{FF2B5EF4-FFF2-40B4-BE49-F238E27FC236}">
                <a16:creationId xmlns:a16="http://schemas.microsoft.com/office/drawing/2014/main" id="{B3E8AC04-247E-9046-A106-A1A5071F4854}"/>
              </a:ext>
            </a:extLst>
          </p:cNvPr>
          <p:cNvSpPr/>
          <p:nvPr/>
        </p:nvSpPr>
        <p:spPr>
          <a:xfrm>
            <a:off x="7762241" y="4386940"/>
            <a:ext cx="3496235" cy="2215991"/>
          </a:xfrm>
          <a:prstGeom prst="rect">
            <a:avLst/>
          </a:prstGeom>
        </p:spPr>
        <p:txBody>
          <a:bodyPr wrap="square" lIns="0" tIns="0" rIns="0" bIns="0">
            <a:spAutoFit/>
          </a:bodyPr>
          <a:lstStyle/>
          <a:p>
            <a:r>
              <a:rPr lang="fi-FI" sz="1600" b="1" dirty="0">
                <a:latin typeface="+mj-lt"/>
              </a:rPr>
              <a:t>Vastuuvetäjä</a:t>
            </a:r>
          </a:p>
          <a:p>
            <a:r>
              <a:rPr lang="fi-FI" sz="1600" dirty="0">
                <a:latin typeface="+mj-lt"/>
              </a:rPr>
              <a:t>Marko Kuittinen</a:t>
            </a:r>
          </a:p>
          <a:p>
            <a:r>
              <a:rPr lang="fi-FI" sz="1600" dirty="0">
                <a:latin typeface="+mj-lt"/>
                <a:hlinkClick r:id="rId2"/>
              </a:rPr>
              <a:t>marko.kuittinen@lannenomavoima.fi</a:t>
            </a:r>
            <a:endParaRPr lang="fi-FI" sz="1600" dirty="0">
              <a:latin typeface="+mj-lt"/>
            </a:endParaRPr>
          </a:p>
          <a:p>
            <a:r>
              <a:rPr lang="fi-FI" sz="1600" dirty="0">
                <a:latin typeface="+mj-lt"/>
              </a:rPr>
              <a:t>+35828506243</a:t>
            </a:r>
          </a:p>
          <a:p>
            <a:endParaRPr lang="fi-FI" sz="1600" dirty="0">
              <a:latin typeface="+mj-lt"/>
            </a:endParaRPr>
          </a:p>
          <a:p>
            <a:r>
              <a:rPr lang="fi-FI" sz="1600" b="1" dirty="0">
                <a:latin typeface="+mj-lt"/>
              </a:rPr>
              <a:t>Linkki palveluun</a:t>
            </a:r>
          </a:p>
          <a:p>
            <a:r>
              <a:rPr lang="fi-FI" sz="1600" dirty="0">
                <a:latin typeface="+mj-lt"/>
                <a:hlinkClick r:id="rId3"/>
              </a:rPr>
              <a:t>https://lannenomavoima.fi/kulutusjousto/</a:t>
            </a:r>
            <a:br>
              <a:rPr lang="fi-FI" sz="1600" dirty="0">
                <a:latin typeface="+mj-lt"/>
                <a:hlinkClick r:id="rId3"/>
              </a:rPr>
            </a:br>
            <a:r>
              <a:rPr lang="fi-FI" sz="1600" dirty="0">
                <a:latin typeface="+mj-lt"/>
                <a:hlinkClick r:id="rId3"/>
              </a:rPr>
              <a:t>kulutusjousto</a:t>
            </a:r>
            <a:endParaRPr lang="fi-FI" sz="1600" dirty="0">
              <a:latin typeface="+mj-lt"/>
            </a:endParaRPr>
          </a:p>
          <a:p>
            <a:endParaRPr lang="fi-FI" sz="1600" dirty="0">
              <a:latin typeface="+mj-lt"/>
            </a:endParaRPr>
          </a:p>
        </p:txBody>
      </p:sp>
      <p:sp>
        <p:nvSpPr>
          <p:cNvPr id="6" name="Tekstiruutu 5">
            <a:extLst>
              <a:ext uri="{FF2B5EF4-FFF2-40B4-BE49-F238E27FC236}">
                <a16:creationId xmlns:a16="http://schemas.microsoft.com/office/drawing/2014/main" id="{1ABF7493-3192-6D40-8BC0-5C986AC82B10}"/>
              </a:ext>
            </a:extLst>
          </p:cNvPr>
          <p:cNvSpPr txBox="1"/>
          <p:nvPr/>
        </p:nvSpPr>
        <p:spPr>
          <a:xfrm>
            <a:off x="7762241" y="2159768"/>
            <a:ext cx="3879776" cy="984885"/>
          </a:xfrm>
          <a:prstGeom prst="rect">
            <a:avLst/>
          </a:prstGeom>
          <a:noFill/>
        </p:spPr>
        <p:txBody>
          <a:bodyPr wrap="square" lIns="0" tIns="0" rIns="0" bIns="0" rtlCol="0">
            <a:spAutoFit/>
          </a:bodyPr>
          <a:lstStyle/>
          <a:p>
            <a:r>
              <a:rPr lang="fi-FI" sz="1600" b="1" dirty="0">
                <a:latin typeface="+mj-lt"/>
              </a:rPr>
              <a:t>Onnistuminen:</a:t>
            </a:r>
          </a:p>
          <a:p>
            <a:r>
              <a:rPr lang="fi-FI" sz="1600" dirty="0">
                <a:solidFill>
                  <a:schemeClr val="tx1">
                    <a:lumMod val="65000"/>
                    <a:lumOff val="35000"/>
                  </a:schemeClr>
                </a:solidFill>
                <a:latin typeface="+mj-lt"/>
              </a:rPr>
              <a:t>Olemme saaneet pilottiasiakkaita ja kokemuksia sekä dataa palvelun toimivuudesta ja käytöstä.</a:t>
            </a:r>
          </a:p>
        </p:txBody>
      </p:sp>
      <p:pic>
        <p:nvPicPr>
          <p:cNvPr id="4098" name="Picture 2" descr="PKS ja Lännen Omavoima Priima-yhteistyöhön sähkön myynnissä | PKS">
            <a:extLst>
              <a:ext uri="{FF2B5EF4-FFF2-40B4-BE49-F238E27FC236}">
                <a16:creationId xmlns:a16="http://schemas.microsoft.com/office/drawing/2014/main" id="{83A5C0E9-E2FC-ED41-AA34-E092EF60F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41" y="5352975"/>
            <a:ext cx="3342643" cy="1088698"/>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Tulevaisuuden älykoti ajattelee puolestamme - Pirkka">
            <a:extLst>
              <a:ext uri="{FF2B5EF4-FFF2-40B4-BE49-F238E27FC236}">
                <a16:creationId xmlns:a16="http://schemas.microsoft.com/office/drawing/2014/main" id="{2BCC0330-E405-ED41-BC9F-51E9B829A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0588" y="2159767"/>
            <a:ext cx="3531286" cy="469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599497"/>
      </p:ext>
    </p:extLst>
  </p:cSld>
  <p:clrMapOvr>
    <a:masterClrMapping/>
  </p:clrMapOvr>
</p:sld>
</file>

<file path=ppt/theme/theme1.xml><?xml version="1.0" encoding="utf-8"?>
<a:theme xmlns:a="http://schemas.openxmlformats.org/drawingml/2006/main" name="Energiateollisuus">
  <a:themeElements>
    <a:clrScheme name="Energiateollisuus oikeat värit 1">
      <a:dk1>
        <a:srgbClr val="000000"/>
      </a:dk1>
      <a:lt1>
        <a:srgbClr val="FFFFFF"/>
      </a:lt1>
      <a:dk2>
        <a:srgbClr val="E65400"/>
      </a:dk2>
      <a:lt2>
        <a:srgbClr val="E7E6E6"/>
      </a:lt2>
      <a:accent1>
        <a:srgbClr val="853375"/>
      </a:accent1>
      <a:accent2>
        <a:srgbClr val="E55300"/>
      </a:accent2>
      <a:accent3>
        <a:srgbClr val="007765"/>
      </a:accent3>
      <a:accent4>
        <a:srgbClr val="B2C100"/>
      </a:accent4>
      <a:accent5>
        <a:srgbClr val="0071C7"/>
      </a:accent5>
      <a:accent6>
        <a:srgbClr val="F0AA01"/>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a:solidFill>
              <a:schemeClr val="tx1">
                <a:lumMod val="65000"/>
                <a:lumOff val="35000"/>
              </a:schemeClr>
            </a:solidFill>
          </a:defRPr>
        </a:defPPr>
      </a:lstStyle>
    </a:txDef>
  </a:objectDefaults>
  <a:extraClrSchemeLst/>
  <a:extLst>
    <a:ext uri="{05A4C25C-085E-4340-85A3-A5531E510DB2}">
      <thm15:themeFamily xmlns:thm15="http://schemas.microsoft.com/office/thememl/2012/main" name="Esitys2" id="{B179E2A7-B354-4C4E-81D6-3E833DB005BE}" vid="{DA61C454-97BD-44AD-B3FA-76AD34172A0D}"/>
    </a:ext>
  </a:extLst>
</a:theme>
</file>

<file path=ppt/theme/theme2.xml><?xml version="1.0" encoding="utf-8"?>
<a:theme xmlns:a="http://schemas.openxmlformats.org/drawingml/2006/main" name="1_Energiateollisuus">
  <a:themeElements>
    <a:clrScheme name="Energiateollisuus">
      <a:dk1>
        <a:srgbClr val="000000"/>
      </a:dk1>
      <a:lt1>
        <a:srgbClr val="FFFFFF"/>
      </a:lt1>
      <a:dk2>
        <a:srgbClr val="DB5800"/>
      </a:dk2>
      <a:lt2>
        <a:srgbClr val="E7E6E6"/>
      </a:lt2>
      <a:accent1>
        <a:srgbClr val="460D56"/>
      </a:accent1>
      <a:accent2>
        <a:srgbClr val="9E78B2"/>
      </a:accent2>
      <a:accent3>
        <a:srgbClr val="B21C58"/>
      </a:accent3>
      <a:accent4>
        <a:srgbClr val="EA7911"/>
      </a:accent4>
      <a:accent5>
        <a:srgbClr val="4EADBB"/>
      </a:accent5>
      <a:accent6>
        <a:srgbClr val="14B063"/>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a:solidFill>
              <a:schemeClr val="tx1">
                <a:lumMod val="65000"/>
                <a:lumOff val="35000"/>
              </a:schemeClr>
            </a:solidFill>
          </a:defRPr>
        </a:defPPr>
      </a:lstStyle>
    </a:txDef>
  </a:objectDefaults>
  <a:extraClrSchemeLst/>
  <a:extLst>
    <a:ext uri="{05A4C25C-085E-4340-85A3-A5531E510DB2}">
      <thm15:themeFamily xmlns:thm15="http://schemas.microsoft.com/office/thememl/2012/main" name="Energiateollisuus" id="{55CFBF0B-11E4-2A4C-8D3A-81BA89ED3745}" vid="{DCA50BD7-A851-F742-8C56-D9351B008F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44854</TotalTime>
  <Words>3009</Words>
  <Application>Microsoft Office PowerPoint</Application>
  <PresentationFormat>Laajakuva</PresentationFormat>
  <Paragraphs>422</Paragraphs>
  <Slides>29</Slides>
  <Notes>1</Notes>
  <HiddenSlides>0</HiddenSlides>
  <MMClips>0</MMClips>
  <ScaleCrop>false</ScaleCrop>
  <HeadingPairs>
    <vt:vector size="6" baseType="variant">
      <vt:variant>
        <vt:lpstr>Käytetyt fontit</vt:lpstr>
      </vt:variant>
      <vt:variant>
        <vt:i4>7</vt:i4>
      </vt:variant>
      <vt:variant>
        <vt:lpstr>Teema</vt:lpstr>
      </vt:variant>
      <vt:variant>
        <vt:i4>2</vt:i4>
      </vt:variant>
      <vt:variant>
        <vt:lpstr>Dian otsikot</vt:lpstr>
      </vt:variant>
      <vt:variant>
        <vt:i4>29</vt:i4>
      </vt:variant>
    </vt:vector>
  </HeadingPairs>
  <TitlesOfParts>
    <vt:vector size="38" baseType="lpstr">
      <vt:lpstr>Arial</vt:lpstr>
      <vt:lpstr>Calibri</vt:lpstr>
      <vt:lpstr>Fortum Sans Medium</vt:lpstr>
      <vt:lpstr>Lucida Grande</vt:lpstr>
      <vt:lpstr>Segoe UI</vt:lpstr>
      <vt:lpstr>Symbol</vt:lpstr>
      <vt:lpstr>Wingdings</vt:lpstr>
      <vt:lpstr>Energiateollisuus</vt:lpstr>
      <vt:lpstr>1_Energiateollisuus</vt:lpstr>
      <vt:lpstr>Suomalaisia energia-alan palveluita</vt:lpstr>
      <vt:lpstr>PowerPoint-esitys</vt:lpstr>
      <vt:lpstr>Ilmastohaaste ohjaa palveluiden kehitystä </vt:lpstr>
      <vt:lpstr>Energia-ala palvelullistuu ja asiakas tulee keskiöön</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Yhteistyö asiakkaan kanssa vahvistuu ja monipuolistuu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Kaasu osana suomalaista vähähiilistä energiajärjestelmää</dc:title>
  <dc:creator>Kaun Verena</dc:creator>
  <cp:lastModifiedBy>Kaun Verena</cp:lastModifiedBy>
  <cp:revision>259</cp:revision>
  <dcterms:created xsi:type="dcterms:W3CDTF">2020-02-04T09:53:36Z</dcterms:created>
  <dcterms:modified xsi:type="dcterms:W3CDTF">2021-01-28T13:32:54Z</dcterms:modified>
</cp:coreProperties>
</file>