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4864" r:id="rId5"/>
    <p:sldId id="649" r:id="rId6"/>
    <p:sldId id="4877" r:id="rId7"/>
    <p:sldId id="4863" r:id="rId8"/>
    <p:sldId id="4867" r:id="rId9"/>
    <p:sldId id="4866" r:id="rId10"/>
    <p:sldId id="4869" r:id="rId11"/>
    <p:sldId id="4871" r:id="rId12"/>
    <p:sldId id="487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918C7-AFE6-4037-864B-3818EA2FB968}" v="2" dt="2020-10-27T16:10:46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4C90E-3F03-4BA3-BBAF-958A3BAD0890}" type="datetimeFigureOut">
              <a:rPr lang="fi-FI" smtClean="0"/>
              <a:t>29.10.2020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829F-9637-472D-898B-A5CC19A491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13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1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28.10.2020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Mirja Tiitinen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28.10.2020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Mirja Tiitinen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  <p:extLst>
      <p:ext uri="{BB962C8B-B14F-4D97-AF65-F5344CB8AC3E}">
        <p14:creationId xmlns:p14="http://schemas.microsoft.com/office/powerpoint/2010/main" val="37921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8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3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28.10.2020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Mirja Tiitinen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ia.fi/ajankohtaista_ja_materiaalipankki/materiaalipankki/kaukolampoverkkojen_avaaminen_15.5.2018.html#material-view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irja.tiitinen@eneriga.fi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6BC3A-2424-41BD-B444-0EDA6A592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Hukkalämpöjen hyödyntäminen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5E47C1-3CD6-4609-AF16-82D245314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Toiminta kaukolämpöyrityksissä</a:t>
            </a:r>
          </a:p>
          <a:p>
            <a:r>
              <a:rPr lang="fi-FI" dirty="0"/>
              <a:t>Katsaus 28.10.2020</a:t>
            </a:r>
          </a:p>
        </p:txBody>
      </p:sp>
    </p:spTree>
    <p:extLst>
      <p:ext uri="{BB962C8B-B14F-4D97-AF65-F5344CB8AC3E}">
        <p14:creationId xmlns:p14="http://schemas.microsoft.com/office/powerpoint/2010/main" val="279352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57600A-238D-4310-8146-27125BE0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 ja toteutus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E7F6C64-E7C9-4AD0-B7EB-0366826B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Energiateollisuus ja kaukolämpöala tekivät toukokuussa 2018 sitoumuksia ja toimenpide-esityksiä lämmitysmarkkinoiden kehittämiseksi. Lisäksi julkaistiin selvitys kaukolämpöverkkojen avaamisesta kilpailulle. Materiaali löytyy osoitteesta: </a:t>
            </a:r>
            <a:r>
              <a:rPr lang="fi-FI" dirty="0">
                <a:hlinkClick r:id="rId2"/>
              </a:rPr>
              <a:t>https://energia.fi/ajankohtaista_ja_materiaalipankki/materiaalipankki/kaukolampoverkkojen_avaaminen_15.5.2018.html#material-view</a:t>
            </a:r>
            <a:r>
              <a:rPr lang="fi-FI" dirty="0"/>
              <a:t> </a:t>
            </a:r>
          </a:p>
          <a:p>
            <a:r>
              <a:rPr lang="fi-FI" dirty="0"/>
              <a:t>Samalla päätettiin seurata, miten yritykset ovat lähteneet toteuttamaan tuolloin päätettyjä toimenpiteitä. </a:t>
            </a:r>
          </a:p>
          <a:p>
            <a:r>
              <a:rPr lang="fi-FI" dirty="0"/>
              <a:t>Seurantaa on toteutettu kyselyillä </a:t>
            </a:r>
            <a:r>
              <a:rPr lang="fi-FI" dirty="0" err="1"/>
              <a:t>ET:n</a:t>
            </a:r>
            <a:r>
              <a:rPr lang="fi-FI" dirty="0"/>
              <a:t> kaikille kaukolämpöjäsenille huhtikuussa 2019 ja kesäkuussa 2020</a:t>
            </a:r>
          </a:p>
          <a:p>
            <a:pPr lvl="1"/>
            <a:r>
              <a:rPr lang="fi-FI" dirty="0"/>
              <a:t>2019 kysely: 41 yritystä, kattavuus 80 % kaukolämmön myynnistä, 73 % kaukolämpöasiakkaista.</a:t>
            </a:r>
          </a:p>
          <a:p>
            <a:pPr lvl="1"/>
            <a:r>
              <a:rPr lang="fi-FI" dirty="0"/>
              <a:t>2020 kysely: 45 yritystä, kattavuus 80 % kaukolämmön myynnistä, 71 % kaukolämpöasiakkaista.</a:t>
            </a:r>
          </a:p>
          <a:p>
            <a:r>
              <a:rPr lang="fi-FI" dirty="0"/>
              <a:t>Kahdessa ensimmäisessä kyselyssä käytettiin terminä TPA </a:t>
            </a:r>
            <a:r>
              <a:rPr lang="fi-FI" i="1" dirty="0"/>
              <a:t>(Third Party Access, kolmannen osapuolen verkkoon pääsy), vuoden 2020 kyselyssä </a:t>
            </a:r>
            <a:r>
              <a:rPr lang="fi-FI" i="1" dirty="0" err="1"/>
              <a:t>TPA:n</a:t>
            </a:r>
            <a:r>
              <a:rPr lang="fi-FI" i="1" dirty="0"/>
              <a:t> sijaan käytettiin hukkalämpöä.</a:t>
            </a:r>
          </a:p>
          <a:p>
            <a:pPr lvl="1"/>
            <a:r>
              <a:rPr lang="fi-FI" i="1" dirty="0" err="1"/>
              <a:t>TPA:lla</a:t>
            </a:r>
            <a:r>
              <a:rPr lang="fi-FI" i="1" dirty="0"/>
              <a:t> </a:t>
            </a:r>
            <a:r>
              <a:rPr lang="fi-FI" dirty="0"/>
              <a:t>tarkoitetaan asiakkaan tai kolmannen osapuolen lämmön (pientuotannon tai ylijäämälämmön) liiketoimintaperusteista (ei regulaatioon perustuvaa) liittämistä ja lämmön ostoa kaukolämpöverkkoon.</a:t>
            </a:r>
          </a:p>
          <a:p>
            <a:pPr lvl="1"/>
            <a:r>
              <a:rPr lang="fi-FI" i="1" dirty="0"/>
              <a:t>Hukkalämmöllä</a:t>
            </a:r>
            <a:r>
              <a:rPr lang="fi-FI" dirty="0"/>
              <a:t> sivutuotteena väistämättä syntyvää lämpöä (vrt. uusiutuvan energian direktiivi RED2)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83A7639-EF78-4718-B7FA-4AF040D0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6AFA56-F71F-4EE8-B6CF-BF6BC578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B696C5-EE73-4981-A6DE-93E5036B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DAD1390-48E6-4B59-AB5A-209DD4ABA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Hukkalämpöjen hyödyntäminen</a:t>
            </a:r>
            <a:br>
              <a:rPr lang="fi-FI" dirty="0"/>
            </a:br>
            <a:r>
              <a:rPr lang="fi-FI" dirty="0"/>
              <a:t>-2020 kyselyn tulokset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7792C68F-FD11-4C35-9A9B-D3890E641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28.10.2020</a:t>
            </a:r>
          </a:p>
        </p:txBody>
      </p:sp>
    </p:spTree>
    <p:extLst>
      <p:ext uri="{BB962C8B-B14F-4D97-AF65-F5344CB8AC3E}">
        <p14:creationId xmlns:p14="http://schemas.microsoft.com/office/powerpoint/2010/main" val="317011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7765E0-18EC-4A22-903C-086E3F62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 kyselyyn vastanneet haluavat ostaa hukkalämpöä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45FD07-190E-4609-817A-36591DE0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7333DC-67D8-4205-A066-EDFE33C4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C28C6C1-4523-42DF-A825-F4E30E8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DB5205B-2F85-444C-B5F9-13726FA7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680"/>
            <a:ext cx="7012036" cy="4582850"/>
          </a:xfrm>
          <a:prstGeom prst="rect">
            <a:avLst/>
          </a:prstGeom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9AE0FC3D-37F2-4E74-BEA7-CC222736D8C9}"/>
              </a:ext>
            </a:extLst>
          </p:cNvPr>
          <p:cNvSpPr txBox="1">
            <a:spLocks/>
          </p:cNvSpPr>
          <p:nvPr/>
        </p:nvSpPr>
        <p:spPr>
          <a:xfrm>
            <a:off x="7150183" y="2054811"/>
            <a:ext cx="5041817" cy="2480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b="1" dirty="0"/>
              <a:t>Kaukolämpöyhtiöt ovat kiinnostuneita ja hyödyntävät hukkalämpöä aina, kun se on teknisesti ja taloudellisesti mahdollista, koska</a:t>
            </a:r>
            <a:r>
              <a:rPr lang="fi-FI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Haluavat vähentää päästöjä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Haluavat hankkia asiakkaille lämpöä kustannustehokkaasti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Haluavat pitää kaukolämmön kilpailukykyisenä ja kiinnostavana tuotteena.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D8E4404-8198-4480-A7C2-F3C347DDA6FF}"/>
              </a:ext>
            </a:extLst>
          </p:cNvPr>
          <p:cNvSpPr/>
          <p:nvPr/>
        </p:nvSpPr>
        <p:spPr>
          <a:xfrm>
            <a:off x="7012036" y="4953117"/>
            <a:ext cx="49740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Kysely on toteutettu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ET:n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kaikille kaukolämpöjäsenille kesäkuussa 2020, kyselyyn vastasi 45 yhtiötä, jotka kattavat noin 80 % Suomen kaukolämmön myynnistä ja 71 % kaukolämpöasiakkaista.</a:t>
            </a:r>
          </a:p>
          <a:p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Mitä kysyttiin: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Mikä on yhtiönne kiinnostus hukkalämpöjen hyödyntämiselle? 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(kuvan tulos lämmön myynnillä mitattuna)</a:t>
            </a:r>
          </a:p>
        </p:txBody>
      </p:sp>
    </p:spTree>
    <p:extLst>
      <p:ext uri="{BB962C8B-B14F-4D97-AF65-F5344CB8AC3E}">
        <p14:creationId xmlns:p14="http://schemas.microsoft.com/office/powerpoint/2010/main" val="40379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7765E0-18EC-4A22-903C-086E3F62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Yhtiöt lisäävät toiminnan avoimuutta julkaisemalla lämmön ostoperiaatteita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45FD07-190E-4609-817A-36591DE0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7333DC-67D8-4205-A066-EDFE33C4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C28C6C1-4523-42DF-A825-F4E30E8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9AE0FC3D-37F2-4E74-BEA7-CC222736D8C9}"/>
              </a:ext>
            </a:extLst>
          </p:cNvPr>
          <p:cNvSpPr txBox="1">
            <a:spLocks/>
          </p:cNvSpPr>
          <p:nvPr/>
        </p:nvSpPr>
        <p:spPr>
          <a:xfrm>
            <a:off x="7150183" y="1724606"/>
            <a:ext cx="5041817" cy="2480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Yli 80 % vastaajista on julkaissut tai on julkaisemassa periaatteet hukkalämmön ostolle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Näin toimitaan koska se on järkevää – ei lainsäädännön pakottamana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Periaatteilla tarkoitetaan teknisiä ja taloudellisia edellytyksiä toiminnalle sekä prosessia, jolla lämpöjä hankitaan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Periaatteiden lisäksi tarvitaan tapauskohtaista räätälöintiä ja suunnittelua.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D8E4404-8198-4480-A7C2-F3C347DDA6FF}"/>
              </a:ext>
            </a:extLst>
          </p:cNvPr>
          <p:cNvSpPr/>
          <p:nvPr/>
        </p:nvSpPr>
        <p:spPr>
          <a:xfrm>
            <a:off x="7012036" y="4535786"/>
            <a:ext cx="4974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Kysely on toteutettu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ET:n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kaikille kaukolämpöjäsenille kesäkuussa 2020, kyselyyn vastasi 45 yhtiötä, jotka kattavat noin 80 % Suomen kaukolämmön myynnistä ja 71 % kaukolämpöasiakkaista.</a:t>
            </a:r>
          </a:p>
          <a:p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Mitä kysyttiin: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Milloin yrityksenne on valmis julkaisemaan periaatteet, joiden perusteella hukkalämpöjä ostetaan kaukolämpöverkkoon? (Periaatteet: keskeisemmät tekniset ja taloudelliset edellytykset toiminnalle sekä prosessi, jolla hukkalämmön tuottajat voivat tarjota tai keskustella lämmön myymisestä teille)? (Kuvan tulos lämmön myynnillä mitattuna)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DD0FFE-0A35-43FD-9639-7D4A2C2C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5" y="1853642"/>
            <a:ext cx="6842621" cy="44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4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FE986-1B25-44F4-A4E2-6CB1FA72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Asiakkailla on mahdollisuus valita alkuperältään tuotteistettu kaukolämpö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8F6ADE-F829-4E98-B0BE-D329F2F8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8521CC-41E3-4634-82B0-E20E1530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F231FD-8288-43C0-87D4-19408475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59EE117-1392-4268-BC1D-B4569E30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448"/>
            <a:ext cx="7109313" cy="464642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F8BBE7E8-A020-426E-B812-0E890E4BA97B}"/>
              </a:ext>
            </a:extLst>
          </p:cNvPr>
          <p:cNvSpPr/>
          <p:nvPr/>
        </p:nvSpPr>
        <p:spPr>
          <a:xfrm>
            <a:off x="7012036" y="4535786"/>
            <a:ext cx="4974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Kysely on toteutettu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ET:n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kaikille kaukolämpöjäsenille kesäkuussa 2020, kyselyyn vastasi 45 yhtiötä, jotka kattavat noin 80 % Suomen kaukolämmön myynnistä ja 71 % kaukolämpöasiakkaista.</a:t>
            </a:r>
          </a:p>
          <a:p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Mitä kysyttiin: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Onko asiakkaillanne mahdollisuus ostaa uusiutuvaa tai alkuperän perusteella muutoin tuotteistettua kaukolämpöä?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(Kuvan tulos lämmön myynnillä mitattuna)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9F8795F-DD6D-4314-974E-54E320A90C9C}"/>
              </a:ext>
            </a:extLst>
          </p:cNvPr>
          <p:cNvSpPr txBox="1">
            <a:spLocks/>
          </p:cNvSpPr>
          <p:nvPr/>
        </p:nvSpPr>
        <p:spPr>
          <a:xfrm>
            <a:off x="7150183" y="2054811"/>
            <a:ext cx="5041817" cy="238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Kaukolämpöasiakkaat voivat halutessaan valita alkuperältään tuotteistetun kaukolämmön 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Kaukolämpöyhtiöt ovat tuotteistaneet hiilineutraaleja lämpötuotteita, joko uusiutuvilla energialähteillä tuotettua tai hukkalämpöä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Asiakkailla ei ole kiinnostusta tuotteistettuun kaukolämpöön erityisesti silloin, kun kaukolämpö on jo kokonaisuudessaan lähes hiilineutraalia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3C7AC4-0F22-4675-8C4E-E51F266C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Kaukolämpöyhtiöt kartoittavat aktiivisesti entistä pienempiä hukkalämpöjä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D4837E-93A1-4562-BB42-44CA1EB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56689A-8993-45D9-B9C7-F71446B7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7F35F9-2269-4F4E-B45C-A65A71BB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A97C2C3-D8A1-4983-B205-5887C1C3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6" y="1815637"/>
            <a:ext cx="6871377" cy="4490919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6124370-1F9C-4293-832C-C41D8BB4C75D}"/>
              </a:ext>
            </a:extLst>
          </p:cNvPr>
          <p:cNvSpPr/>
          <p:nvPr/>
        </p:nvSpPr>
        <p:spPr>
          <a:xfrm>
            <a:off x="7150183" y="4535786"/>
            <a:ext cx="4835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Kysely on toteutettu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ET:n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kaikille kaukolämpöjäsenille kesäkuussa 2020, kyselyyn vastasi 45 yhtiötä, jotka kattavat noin 80 % Suomen kaukolämmön myynnistä ja 71 % kaukolämpöasiakkaista.</a:t>
            </a:r>
          </a:p>
          <a:p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Mitä kysyttiin: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Yhtiömme on kartoittanut/kartoittamassa kaukolämpöverkkomme läheisyydessä olevia vielä hyödyntämättä olevia hukkalämmönlähteitä; kartoitus on kohdistunut pääasiassa kohteisiin, joiden mahdollinen hukkalämmön määrä olisi suuruusluokaltaan:….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(Kuvan tulos lämmön myynnillä mitattuna)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6836E80-7D42-4EBA-8227-8810A0E7ACA9}"/>
              </a:ext>
            </a:extLst>
          </p:cNvPr>
          <p:cNvSpPr txBox="1">
            <a:spLocks/>
          </p:cNvSpPr>
          <p:nvPr/>
        </p:nvSpPr>
        <p:spPr>
          <a:xfrm>
            <a:off x="7150183" y="2054811"/>
            <a:ext cx="5041817" cy="238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Kaukolämpöyhtiöt ovat kiinnostuneita entistä pienemmästä ja matalalämpöisemmästä hukkalämmöstä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Matalalämpötilaiset hukkalämmöt edellyttävät lämpötilan nostoa esim. lämpöpumpulla (eli lämpötilan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priimausta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Suuret hukkalämmöt tunnetaan ja niitä on  hyödynnetty aina silloin, kun se on ollut teknisesti ja taloudellisesti toteutettavissa.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3C7AC4-0F22-4675-8C4E-E51F266C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Kaukolämpöyhtiöt arvioivat merkittävää kasvua hukkalämpöjen määrään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D4837E-93A1-4562-BB42-44CA1EB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28.10.2020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56689A-8993-45D9-B9C7-F71446B7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Mirja Tiitinen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7F35F9-2269-4F4E-B45C-A65A71BB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6124370-1F9C-4293-832C-C41D8BB4C75D}"/>
              </a:ext>
            </a:extLst>
          </p:cNvPr>
          <p:cNvSpPr/>
          <p:nvPr/>
        </p:nvSpPr>
        <p:spPr>
          <a:xfrm>
            <a:off x="7302032" y="4494214"/>
            <a:ext cx="4822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Kysely on toteutettu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ET:n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kaikille kaukolämpöjäsenille kesäkuussa 2020, kyselyyn vastasi 45 yhtiötä, jotka kattavat noin 80 % Suomen kaukolämmön myynnistä ja 71 % kaukolämpöasiakkaista.</a:t>
            </a:r>
          </a:p>
          <a:p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Mitä kysyttiin: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Arviomme hukkalämpöjen ja kaikkien ei-polttavien lämmöntuotantomuotojen hyödyntämisen osuudesta koko kaukolämmön hankinnastamme (tilanne 2030-luvun alussa)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(Kuvan tulos lämmön myynnillä mitattuna)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6836E80-7D42-4EBA-8227-8810A0E7ACA9}"/>
              </a:ext>
            </a:extLst>
          </p:cNvPr>
          <p:cNvSpPr txBox="1">
            <a:spLocks/>
          </p:cNvSpPr>
          <p:nvPr/>
        </p:nvSpPr>
        <p:spPr>
          <a:xfrm>
            <a:off x="7150183" y="2054811"/>
            <a:ext cx="4974049" cy="238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Hukkalämpöjen, </a:t>
            </a:r>
            <a:r>
              <a:rPr lang="fi-FI" b="1" dirty="0" err="1"/>
              <a:t>geoenergian</a:t>
            </a:r>
            <a:r>
              <a:rPr lang="fi-FI" b="1" dirty="0"/>
              <a:t> ja lämpöpumppujen osuus kasvaa merkittävästi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Kaikkien ei-polttavien lämpöjen osuuden arvioidaan kasvavan nykyisestä 10 prosentista 30 prosenttiin seuraavan runsaan kymmenen vuoden aikana.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D4B90AF-7FC5-4F70-9003-E38023C3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5" y="1668754"/>
            <a:ext cx="7096117" cy="4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8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otsikko 5">
            <a:extLst>
              <a:ext uri="{FF2B5EF4-FFF2-40B4-BE49-F238E27FC236}">
                <a16:creationId xmlns:a16="http://schemas.microsoft.com/office/drawing/2014/main" id="{7350B2AA-7D7B-48B4-863C-9667D0EF2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dirty="0"/>
              <a:t>Lisätietoja:</a:t>
            </a:r>
          </a:p>
          <a:p>
            <a:r>
              <a:rPr lang="fi-FI" sz="2000" dirty="0"/>
              <a:t>Mirja Tiitinen, Energiateollisuus ry</a:t>
            </a:r>
          </a:p>
          <a:p>
            <a:r>
              <a:rPr lang="fi-FI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mirja.tiitinen@energia.fi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/>
              <a:t>(050 434 6994)</a:t>
            </a:r>
          </a:p>
        </p:txBody>
      </p:sp>
    </p:spTree>
    <p:extLst>
      <p:ext uri="{BB962C8B-B14F-4D97-AF65-F5344CB8AC3E}">
        <p14:creationId xmlns:p14="http://schemas.microsoft.com/office/powerpoint/2010/main" val="2872292526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023BE75E6072349999047A5FA9D42AC" ma:contentTypeVersion="12" ma:contentTypeDescription="Luo uusi asiakirja." ma:contentTypeScope="" ma:versionID="da1f6c1d3d135fc831433b89057641b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bc21d4e7ba3eb9684e67688af5436a66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2639E4-6313-4B19-BE65-36C505F2B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9e6aa-46e8-428a-81cc-27a4ca9f5229"/>
    <ds:schemaRef ds:uri="f3637f4e-3105-4f21-b1b4-ef4680048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7D9FB9-81C1-43EF-A1F2-AF214115B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255F8-DCC3-4F82-AB45-B5DE0D83F4A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3637f4e-3105-4f21-b1b4-ef4680048a14"/>
    <ds:schemaRef ds:uri="2c39e6aa-46e8-428a-81cc-27a4ca9f5229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731</Words>
  <Application>Microsoft Office PowerPoint</Application>
  <PresentationFormat>Laajakuva</PresentationFormat>
  <Paragraphs>80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Grande</vt:lpstr>
      <vt:lpstr>Energiateollisuus</vt:lpstr>
      <vt:lpstr>Hukkalämpöjen hyödyntäminen</vt:lpstr>
      <vt:lpstr>Tausta ja toteutus</vt:lpstr>
      <vt:lpstr>Hukkalämpöjen hyödyntäminen -2020 kyselyn tulokset</vt:lpstr>
      <vt:lpstr>Kaikki kyselyyn vastanneet haluavat ostaa hukkalämpöä</vt:lpstr>
      <vt:lpstr>Yhtiöt lisäävät toiminnan avoimuutta julkaisemalla lämmön ostoperiaatteita</vt:lpstr>
      <vt:lpstr>Asiakkailla on mahdollisuus valita alkuperältään tuotteistettu kaukolämpö</vt:lpstr>
      <vt:lpstr>Kaukolämpöyhtiöt kartoittavat aktiivisesti entistä pienempiä hukkalämpöjä</vt:lpstr>
      <vt:lpstr>Kaukolämpöyhtiöt arvioivat merkittävää kasvua hukkalämpöjen määrään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Kaukolämmön ja –jäähdytyksen mittaus ja laskutus - sääntely muutosaikataulua</dc:title>
  <dc:creator>Tiitinen Mirja</dc:creator>
  <cp:lastModifiedBy>Kaun Verena</cp:lastModifiedBy>
  <cp:revision>43</cp:revision>
  <dcterms:created xsi:type="dcterms:W3CDTF">2020-08-10T05:35:01Z</dcterms:created>
  <dcterms:modified xsi:type="dcterms:W3CDTF">2020-10-29T08:07:25Z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</Properties>
</file>