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4960" r:id="rId5"/>
    <p:sldId id="4956" r:id="rId6"/>
    <p:sldId id="4959" r:id="rId7"/>
    <p:sldId id="4961" r:id="rId8"/>
    <p:sldId id="4962" r:id="rId9"/>
    <p:sldId id="271" r:id="rId10"/>
    <p:sldId id="4925" r:id="rId11"/>
    <p:sldId id="4963" r:id="rId12"/>
    <p:sldId id="4977" r:id="rId13"/>
    <p:sldId id="4978" r:id="rId14"/>
    <p:sldId id="4979" r:id="rId15"/>
    <p:sldId id="4934" r:id="rId16"/>
    <p:sldId id="4923" r:id="rId17"/>
    <p:sldId id="4924" r:id="rId18"/>
    <p:sldId id="4970" r:id="rId19"/>
    <p:sldId id="4935" r:id="rId20"/>
    <p:sldId id="4975" r:id="rId21"/>
    <p:sldId id="4967" r:id="rId22"/>
    <p:sldId id="4928" r:id="rId23"/>
    <p:sldId id="4929" r:id="rId24"/>
    <p:sldId id="4971" r:id="rId25"/>
    <p:sldId id="4972" r:id="rId26"/>
    <p:sldId id="4973" r:id="rId27"/>
    <p:sldId id="4974" r:id="rId28"/>
    <p:sldId id="4976" r:id="rId29"/>
    <p:sldId id="4932" r:id="rId30"/>
    <p:sldId id="4933" r:id="rId31"/>
    <p:sldId id="4969" r:id="rId32"/>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aun Verena" initials="KV" lastIdx="1" clrIdx="6"/>
  <p:cmAuthor id="1" name="Tiitinen Mirja" initials="TM" lastIdx="9" clrIdx="0"/>
  <p:cmAuthor id="2" name="Makkonen Jukka" initials="MJ" lastIdx="1" clrIdx="1"/>
  <p:cmAuthor id="3" name="Haveri Petteri" initials="HP" lastIdx="1" clrIdx="2"/>
  <p:cmAuthor id="4" name="Kostama Jari" initials="KJ" lastIdx="3" clrIdx="3"/>
  <p:cmAuthor id="5" name="Rankila Marja" initials="RM" lastIdx="1" clrIdx="4"/>
  <p:cmAuthor id="6" name="Ilkka Kumpunen" initials="IK" lastIdx="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BD00"/>
    <a:srgbClr val="DEE6F0"/>
    <a:srgbClr val="35CB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4545B2-494F-4D9B-959A-70ECDFCC3ED0}" v="190" dt="2020-06-03T13:09:06.405"/>
    <p1510:client id="{80308D36-EF1D-45AA-B0B8-F01AC424192F}" v="550" dt="2020-06-03T16:36:23.673"/>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Vaalea tyyli 3 - Korostu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Vaalea tyyli 1 - Korostus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Vaalea tyyli 2 - Korostus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76"/>
    <p:restoredTop sz="93785" autoAdjust="0"/>
  </p:normalViewPr>
  <p:slideViewPr>
    <p:cSldViewPr snapToGrid="0">
      <p:cViewPr varScale="1">
        <p:scale>
          <a:sx n="92" d="100"/>
          <a:sy n="92" d="100"/>
        </p:scale>
        <p:origin x="427"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E61A36A2-9EA9-4BF5-8DA6-2B208197E40B}" type="datetimeFigureOut">
              <a:rPr lang="fi-FI" smtClean="0"/>
              <a:t>22.9.2021</a:t>
            </a:fld>
            <a:endParaRPr lang="fi-FI"/>
          </a:p>
        </p:txBody>
      </p:sp>
      <p:sp>
        <p:nvSpPr>
          <p:cNvPr id="4" name="Dian kuvan paikkamerkki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F1FE3C84-7A09-43CB-B13D-65B6E967DD40}" type="slidenum">
              <a:rPr lang="fi-FI" smtClean="0"/>
              <a:t>‹#›</a:t>
            </a:fld>
            <a:endParaRPr lang="fi-FI"/>
          </a:p>
        </p:txBody>
      </p:sp>
    </p:spTree>
    <p:extLst>
      <p:ext uri="{BB962C8B-B14F-4D97-AF65-F5344CB8AC3E}">
        <p14:creationId xmlns:p14="http://schemas.microsoft.com/office/powerpoint/2010/main" val="1283539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sz="1800"/>
              <a:t>”Hiilineutraali energia”</a:t>
            </a:r>
          </a:p>
          <a:p>
            <a:pPr lvl="0"/>
            <a:r>
              <a:rPr lang="fi-FI" sz="1800"/>
              <a:t>Energia ratkaisijaksi</a:t>
            </a:r>
          </a:p>
          <a:p>
            <a:pPr lvl="1"/>
            <a:r>
              <a:rPr lang="fi-FI" sz="2000"/>
              <a:t>”Visiointia”</a:t>
            </a:r>
          </a:p>
          <a:p>
            <a:pPr lvl="1"/>
            <a:r>
              <a:rPr lang="fi-FI" sz="2000"/>
              <a:t>Uusi energiajärjestelmä</a:t>
            </a:r>
          </a:p>
          <a:p>
            <a:pPr lvl="2"/>
            <a:r>
              <a:rPr lang="fi-FI" sz="2000"/>
              <a:t>Energian sektori-integraatio</a:t>
            </a:r>
          </a:p>
          <a:p>
            <a:pPr lvl="2"/>
            <a:r>
              <a:rPr lang="fi-FI" sz="2000"/>
              <a:t>Energia-asiakas kuskin paikalle</a:t>
            </a:r>
          </a:p>
          <a:p>
            <a:pPr lvl="2"/>
            <a:r>
              <a:rPr lang="fi-FI" sz="2000"/>
              <a:t>Muutoksen mahdollistavat energiaverkot</a:t>
            </a:r>
          </a:p>
          <a:p>
            <a:pPr lvl="2"/>
            <a:r>
              <a:rPr lang="fi-FI" sz="2000"/>
              <a:t>Tulevaisuuden energiaosaaminen</a:t>
            </a:r>
          </a:p>
          <a:p>
            <a:pPr lvl="1"/>
            <a:r>
              <a:rPr lang="fi-FI" sz="2000"/>
              <a:t>”Jalanjälki”</a:t>
            </a:r>
          </a:p>
          <a:p>
            <a:pPr lvl="1"/>
            <a:r>
              <a:rPr lang="fi-FI" sz="2000"/>
              <a:t>Puhdas tuotanto</a:t>
            </a:r>
          </a:p>
          <a:p>
            <a:pPr lvl="2"/>
            <a:r>
              <a:rPr lang="fi-FI" sz="2000"/>
              <a:t>Energia biotaloudessa</a:t>
            </a:r>
          </a:p>
          <a:p>
            <a:pPr lvl="2"/>
            <a:r>
              <a:rPr lang="fi-FI" sz="2000"/>
              <a:t>Energia kiertotaloudessa</a:t>
            </a:r>
          </a:p>
          <a:p>
            <a:pPr lvl="2"/>
            <a:r>
              <a:rPr lang="fi-FI" sz="2000" err="1"/>
              <a:t>Foss</a:t>
            </a:r>
            <a:r>
              <a:rPr lang="fi-FI" sz="2000"/>
              <a:t>. kaasusta uusiutuviin ja synteettisiin</a:t>
            </a:r>
          </a:p>
          <a:p>
            <a:pPr lvl="2"/>
            <a:r>
              <a:rPr lang="fi-FI" sz="2000"/>
              <a:t>Puhdistuva sähköntuotanto</a:t>
            </a:r>
          </a:p>
          <a:p>
            <a:pPr lvl="2"/>
            <a:r>
              <a:rPr lang="fi-FI" sz="2000"/>
              <a:t>Polttoon perustumaton kaukolämpö</a:t>
            </a:r>
          </a:p>
          <a:p>
            <a:pPr lvl="1"/>
            <a:r>
              <a:rPr lang="fi-FI" sz="2000"/>
              <a:t>”Kädenjälki”</a:t>
            </a:r>
          </a:p>
          <a:p>
            <a:pPr lvl="1"/>
            <a:r>
              <a:rPr lang="fi-FI" sz="2000"/>
              <a:t>Puhtaan energian mahd.</a:t>
            </a:r>
          </a:p>
          <a:p>
            <a:pPr lvl="2"/>
            <a:r>
              <a:rPr lang="fi-FI" sz="2000"/>
              <a:t>Teollisuuden sähköistyminen</a:t>
            </a:r>
          </a:p>
          <a:p>
            <a:pPr lvl="2"/>
            <a:r>
              <a:rPr lang="fi-FI" sz="2000"/>
              <a:t>Liikenteen käyttövoimien </a:t>
            </a:r>
            <a:r>
              <a:rPr lang="fi-FI" sz="2000" err="1"/>
              <a:t>puhd</a:t>
            </a:r>
            <a:r>
              <a:rPr lang="fi-FI" sz="2000"/>
              <a:t>.</a:t>
            </a:r>
          </a:p>
          <a:p>
            <a:pPr lvl="2"/>
            <a:r>
              <a:rPr lang="fi-FI" sz="2000">
                <a:solidFill>
                  <a:schemeClr val="bg1"/>
                </a:solidFill>
              </a:rPr>
              <a:t>Puhdas lämmitys</a:t>
            </a:r>
          </a:p>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2</a:t>
            </a:fld>
            <a:endParaRPr lang="fi-FI"/>
          </a:p>
        </p:txBody>
      </p:sp>
    </p:spTree>
    <p:extLst>
      <p:ext uri="{BB962C8B-B14F-4D97-AF65-F5344CB8AC3E}">
        <p14:creationId xmlns:p14="http://schemas.microsoft.com/office/powerpoint/2010/main" val="3628304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3C84-7A09-43CB-B13D-65B6E967DD4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404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19</a:t>
            </a:fld>
            <a:endParaRPr lang="fi-FI"/>
          </a:p>
        </p:txBody>
      </p:sp>
    </p:spTree>
    <p:extLst>
      <p:ext uri="{BB962C8B-B14F-4D97-AF65-F5344CB8AC3E}">
        <p14:creationId xmlns:p14="http://schemas.microsoft.com/office/powerpoint/2010/main" val="337119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20</a:t>
            </a:fld>
            <a:endParaRPr lang="fi-FI"/>
          </a:p>
        </p:txBody>
      </p:sp>
    </p:spTree>
    <p:extLst>
      <p:ext uri="{BB962C8B-B14F-4D97-AF65-F5344CB8AC3E}">
        <p14:creationId xmlns:p14="http://schemas.microsoft.com/office/powerpoint/2010/main" val="947572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3C84-7A09-43CB-B13D-65B6E967DD4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981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1FE3C84-7A09-43CB-B13D-65B6E967DD40}" type="slidenum">
              <a:rPr lang="fi-FI" smtClean="0"/>
              <a:t>23</a:t>
            </a:fld>
            <a:endParaRPr lang="fi-FI"/>
          </a:p>
        </p:txBody>
      </p:sp>
    </p:spTree>
    <p:extLst>
      <p:ext uri="{BB962C8B-B14F-4D97-AF65-F5344CB8AC3E}">
        <p14:creationId xmlns:p14="http://schemas.microsoft.com/office/powerpoint/2010/main" val="1513375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3C84-7A09-43CB-B13D-65B6E967DD4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721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3C84-7A09-43CB-B13D-65B6E967DD4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729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26</a:t>
            </a:fld>
            <a:endParaRPr lang="fi-FI"/>
          </a:p>
        </p:txBody>
      </p:sp>
    </p:spTree>
    <p:extLst>
      <p:ext uri="{BB962C8B-B14F-4D97-AF65-F5344CB8AC3E}">
        <p14:creationId xmlns:p14="http://schemas.microsoft.com/office/powerpoint/2010/main" val="2460894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27</a:t>
            </a:fld>
            <a:endParaRPr lang="fi-FI"/>
          </a:p>
        </p:txBody>
      </p:sp>
    </p:spTree>
    <p:extLst>
      <p:ext uri="{BB962C8B-B14F-4D97-AF65-F5344CB8AC3E}">
        <p14:creationId xmlns:p14="http://schemas.microsoft.com/office/powerpoint/2010/main" val="112092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7</a:t>
            </a:fld>
            <a:endParaRPr lang="fi-FI"/>
          </a:p>
        </p:txBody>
      </p:sp>
    </p:spTree>
    <p:extLst>
      <p:ext uri="{BB962C8B-B14F-4D97-AF65-F5344CB8AC3E}">
        <p14:creationId xmlns:p14="http://schemas.microsoft.com/office/powerpoint/2010/main" val="1536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8</a:t>
            </a:fld>
            <a:endParaRPr lang="fi-FI"/>
          </a:p>
        </p:txBody>
      </p:sp>
    </p:spTree>
    <p:extLst>
      <p:ext uri="{BB962C8B-B14F-4D97-AF65-F5344CB8AC3E}">
        <p14:creationId xmlns:p14="http://schemas.microsoft.com/office/powerpoint/2010/main" val="133962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3C84-7A09-43CB-B13D-65B6E967DD4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911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3C84-7A09-43CB-B13D-65B6E967DD4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883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3C84-7A09-43CB-B13D-65B6E967DD4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123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12</a:t>
            </a:fld>
            <a:endParaRPr lang="fi-FI"/>
          </a:p>
        </p:txBody>
      </p:sp>
    </p:spTree>
    <p:extLst>
      <p:ext uri="{BB962C8B-B14F-4D97-AF65-F5344CB8AC3E}">
        <p14:creationId xmlns:p14="http://schemas.microsoft.com/office/powerpoint/2010/main" val="1440271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13</a:t>
            </a:fld>
            <a:endParaRPr lang="fi-FI"/>
          </a:p>
        </p:txBody>
      </p:sp>
    </p:spTree>
    <p:extLst>
      <p:ext uri="{BB962C8B-B14F-4D97-AF65-F5344CB8AC3E}">
        <p14:creationId xmlns:p14="http://schemas.microsoft.com/office/powerpoint/2010/main" val="238304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14</a:t>
            </a:fld>
            <a:endParaRPr lang="fi-FI"/>
          </a:p>
        </p:txBody>
      </p:sp>
    </p:spTree>
    <p:extLst>
      <p:ext uri="{BB962C8B-B14F-4D97-AF65-F5344CB8AC3E}">
        <p14:creationId xmlns:p14="http://schemas.microsoft.com/office/powerpoint/2010/main" val="2865385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alphaModFix amt="50000"/>
            <a:extLst>
              <a:ext uri="{28A0092B-C50C-407E-A947-70E740481C1C}">
                <a14:useLocalDpi xmlns:a14="http://schemas.microsoft.com/office/drawing/2010/main" val="0"/>
              </a:ext>
            </a:extLst>
          </a:blip>
          <a:srcRect t="121"/>
          <a:stretch/>
        </p:blipFill>
        <p:spPr>
          <a:xfrm>
            <a:off x="156883" y="143123"/>
            <a:ext cx="11899392" cy="5823760"/>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6" name="Picture 15"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8" name="Straight Connector 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928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BB8EABF1-F421-3D4A-B156-8B2510367E3F}" type="datetime1">
              <a:rPr lang="fi-FI" smtClean="0"/>
              <a:t>22.9.2021</a:t>
            </a:fld>
            <a:endParaRPr lang="en-US"/>
          </a:p>
        </p:txBody>
      </p:sp>
      <p:sp>
        <p:nvSpPr>
          <p:cNvPr id="5" name="Footer Placeholder 4"/>
          <p:cNvSpPr>
            <a:spLocks noGrp="1"/>
          </p:cNvSpPr>
          <p:nvPr>
            <p:ph type="ftr" sz="quarter" idx="11"/>
          </p:nvPr>
        </p:nvSpPr>
        <p:spPr/>
        <p:txBody>
          <a:bodyPr/>
          <a:lstStyle/>
          <a:p>
            <a:r>
              <a:rPr lang="en-US"/>
              <a:t>Tekijä tai esityksen nimi</a:t>
            </a:r>
          </a:p>
        </p:txBody>
      </p:sp>
      <p:sp>
        <p:nvSpPr>
          <p:cNvPr id="6" name="Slide Number Placeholder 5"/>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752110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14081" y="365125"/>
            <a:ext cx="10980225" cy="1325563"/>
          </a:xfrm>
        </p:spPr>
        <p:txBody>
          <a:bodyPr/>
          <a:lstStyle/>
          <a:p>
            <a:r>
              <a:rPr lang="fi-FI"/>
              <a:t>Muokkaa ots. perustyyl. napsautt.</a:t>
            </a:r>
            <a:endParaRPr lang="en-US"/>
          </a:p>
        </p:txBody>
      </p:sp>
      <p:sp>
        <p:nvSpPr>
          <p:cNvPr id="3" name="Content Placeholder 2"/>
          <p:cNvSpPr>
            <a:spLocks noGrp="1"/>
          </p:cNvSpPr>
          <p:nvPr>
            <p:ph sz="half" idx="1"/>
          </p:nvPr>
        </p:nvSpPr>
        <p:spPr>
          <a:xfrm>
            <a:off x="615576" y="1825625"/>
            <a:ext cx="5278718"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6312647" y="1825625"/>
            <a:ext cx="5283204"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7B3B9BA4-2108-5D42-A961-57A538B29F73}" type="datetime1">
              <a:rPr lang="fi-FI" smtClean="0"/>
              <a:t>22.9.2021</a:t>
            </a:fld>
            <a:endParaRPr lang="en-US"/>
          </a:p>
        </p:txBody>
      </p:sp>
      <p:sp>
        <p:nvSpPr>
          <p:cNvPr id="6" name="Footer Placeholder 5"/>
          <p:cNvSpPr>
            <a:spLocks noGrp="1"/>
          </p:cNvSpPr>
          <p:nvPr>
            <p:ph type="ftr" sz="quarter" idx="11"/>
          </p:nvPr>
        </p:nvSpPr>
        <p:spPr/>
        <p:txBody>
          <a:bodyPr/>
          <a:lstStyle/>
          <a:p>
            <a:r>
              <a:rPr lang="en-US"/>
              <a:t>Tekijä tai esityksen nimi</a:t>
            </a:r>
          </a:p>
        </p:txBody>
      </p:sp>
      <p:sp>
        <p:nvSpPr>
          <p:cNvPr id="7" name="Slide Number Placeholder 6"/>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1587472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0B188E18-7BDE-7644-B1AB-E01BE08F67EB}" type="datetime1">
              <a:rPr lang="fi-FI" smtClean="0"/>
              <a:t>22.9.2021</a:t>
            </a:fld>
            <a:endParaRPr lang="en-US"/>
          </a:p>
        </p:txBody>
      </p:sp>
      <p:sp>
        <p:nvSpPr>
          <p:cNvPr id="4" name="Footer Placeholder 3"/>
          <p:cNvSpPr>
            <a:spLocks noGrp="1"/>
          </p:cNvSpPr>
          <p:nvPr>
            <p:ph type="ftr" sz="quarter" idx="11"/>
          </p:nvPr>
        </p:nvSpPr>
        <p:spPr/>
        <p:txBody>
          <a:bodyPr/>
          <a:lstStyle/>
          <a:p>
            <a:r>
              <a:rPr lang="en-US"/>
              <a:t>Tekijä tai esityksen nimi</a:t>
            </a:r>
          </a:p>
        </p:txBody>
      </p:sp>
      <p:sp>
        <p:nvSpPr>
          <p:cNvPr id="5" name="Slide Number Placeholder 4"/>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2004389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72364-7285-9240-9323-75750ECB2DC1}" type="datetime1">
              <a:rPr lang="fi-FI" smtClean="0"/>
              <a:t>22.9.2021</a:t>
            </a:fld>
            <a:endParaRPr lang="en-US"/>
          </a:p>
        </p:txBody>
      </p:sp>
      <p:sp>
        <p:nvSpPr>
          <p:cNvPr id="3" name="Footer Placeholder 2"/>
          <p:cNvSpPr>
            <a:spLocks noGrp="1"/>
          </p:cNvSpPr>
          <p:nvPr>
            <p:ph type="ftr" sz="quarter" idx="11"/>
          </p:nvPr>
        </p:nvSpPr>
        <p:spPr/>
        <p:txBody>
          <a:bodyPr/>
          <a:lstStyle/>
          <a:p>
            <a:r>
              <a:rPr lang="en-US"/>
              <a:t>Tekijä tai esityksen nimi</a:t>
            </a:r>
          </a:p>
        </p:txBody>
      </p:sp>
      <p:sp>
        <p:nvSpPr>
          <p:cNvPr id="4" name="Slide Number Placeholder 3"/>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196725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san ylätunniste">
    <p:spTree>
      <p:nvGrpSpPr>
        <p:cNvPr id="1" name=""/>
        <p:cNvGrpSpPr/>
        <p:nvPr/>
      </p:nvGrpSpPr>
      <p:grpSpPr>
        <a:xfrm>
          <a:off x="0" y="0"/>
          <a:ext cx="0" cy="0"/>
          <a:chOff x="0" y="0"/>
          <a:chExt cx="0" cy="0"/>
        </a:xfrm>
      </p:grpSpPr>
      <p:sp>
        <p:nvSpPr>
          <p:cNvPr id="13" name="Picture Placeholder 10"/>
          <p:cNvSpPr>
            <a:spLocks noGrp="1"/>
          </p:cNvSpPr>
          <p:nvPr>
            <p:ph type="pic" sz="quarter" idx="13"/>
          </p:nvPr>
        </p:nvSpPr>
        <p:spPr>
          <a:xfrm>
            <a:off x="156884" y="141288"/>
            <a:ext cx="11887480" cy="6551612"/>
          </a:xfrm>
          <a:solidFill>
            <a:schemeClr val="bg2"/>
          </a:solidFill>
        </p:spPr>
        <p:txBody>
          <a:bodyPr/>
          <a:lstStyle/>
          <a:p>
            <a:r>
              <a:rPr lang="fi-FI"/>
              <a:t>Lisää kuva napsauttamalla kuvaketta</a:t>
            </a:r>
            <a:endParaRPr lang="en-US"/>
          </a:p>
        </p:txBody>
      </p:sp>
      <p:sp>
        <p:nvSpPr>
          <p:cNvPr id="2" name="Title 1"/>
          <p:cNvSpPr>
            <a:spLocks noGrp="1"/>
          </p:cNvSpPr>
          <p:nvPr>
            <p:ph type="ctrTitle"/>
          </p:nvPr>
        </p:nvSpPr>
        <p:spPr>
          <a:xfrm>
            <a:off x="1524000" y="2274047"/>
            <a:ext cx="9144000" cy="1829081"/>
          </a:xfrm>
        </p:spPr>
        <p:txBody>
          <a:bodyPr anchor="ctr">
            <a:normAutofit/>
          </a:bodyPr>
          <a:lstStyle>
            <a:lvl1pPr algn="ctr">
              <a:defRPr sz="5400">
                <a:solidFill>
                  <a:schemeClr val="bg1"/>
                </a:solidFill>
              </a:defRPr>
            </a:lvl1pPr>
          </a:lstStyle>
          <a:p>
            <a:r>
              <a:rPr lang="fi-FI"/>
              <a:t>Muokkaa ots. perustyyl. napsautt.</a:t>
            </a: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36" y="5951123"/>
            <a:ext cx="2137832" cy="477600"/>
          </a:xfrm>
          <a:prstGeom prst="rect">
            <a:avLst/>
          </a:prstGeom>
        </p:spPr>
      </p:pic>
    </p:spTree>
    <p:extLst>
      <p:ext uri="{BB962C8B-B14F-4D97-AF65-F5344CB8AC3E}">
        <p14:creationId xmlns:p14="http://schemas.microsoft.com/office/powerpoint/2010/main" val="4242786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and picture righ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237288" y="141288"/>
            <a:ext cx="5807075" cy="6551612"/>
          </a:xfrm>
          <a:solidFill>
            <a:schemeClr val="bg2"/>
          </a:solidFill>
        </p:spPr>
        <p:txBody>
          <a:bodyPr/>
          <a:lstStyle/>
          <a:p>
            <a:r>
              <a:rPr lang="fi-FI"/>
              <a:t>Lisää kuva napsauttamalla kuvaketta</a:t>
            </a:r>
            <a:endParaRPr lang="en-US"/>
          </a:p>
        </p:txBody>
      </p:sp>
      <p:sp>
        <p:nvSpPr>
          <p:cNvPr id="2" name="Title 1"/>
          <p:cNvSpPr>
            <a:spLocks noGrp="1"/>
          </p:cNvSpPr>
          <p:nvPr>
            <p:ph type="title"/>
          </p:nvPr>
        </p:nvSpPr>
        <p:spPr>
          <a:xfrm>
            <a:off x="614081" y="365125"/>
            <a:ext cx="5392271" cy="1325563"/>
          </a:xfrm>
        </p:spPr>
        <p:txBody>
          <a:bodyPr/>
          <a:lstStyle>
            <a:lvl1pPr>
              <a:defRPr>
                <a:solidFill>
                  <a:schemeClr val="tx2"/>
                </a:solidFill>
              </a:defRPr>
            </a:lvl1pPr>
          </a:lstStyle>
          <a:p>
            <a:r>
              <a:rPr lang="fi-FI"/>
              <a:t>Muokkaa ots. perustyyl. napsautt.</a:t>
            </a:r>
            <a:endParaRPr lang="en-US"/>
          </a:p>
        </p:txBody>
      </p:sp>
      <p:sp>
        <p:nvSpPr>
          <p:cNvPr id="3" name="Content Placeholder 2"/>
          <p:cNvSpPr>
            <a:spLocks noGrp="1"/>
          </p:cNvSpPr>
          <p:nvPr>
            <p:ph sz="half" idx="1"/>
          </p:nvPr>
        </p:nvSpPr>
        <p:spPr>
          <a:xfrm>
            <a:off x="615575" y="1825625"/>
            <a:ext cx="5390777"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lvl1pPr>
              <a:defRPr>
                <a:solidFill>
                  <a:schemeClr val="bg1"/>
                </a:solidFill>
              </a:defRPr>
            </a:lvl1pPr>
          </a:lstStyle>
          <a:p>
            <a:fld id="{79932CA8-7082-D044-9DFF-82CF3BBD2E92}" type="datetime1">
              <a:rPr lang="fi-FI" smtClean="0"/>
              <a:t>22.9.2021</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Tekijä tai esityksen nimi</a:t>
            </a:r>
          </a:p>
        </p:txBody>
      </p:sp>
      <p:sp>
        <p:nvSpPr>
          <p:cNvPr id="7" name="Slide Number Placeholder 6"/>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2538628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and picture lef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48759" y="141288"/>
            <a:ext cx="5807075" cy="6551612"/>
          </a:xfrm>
          <a:solidFill>
            <a:schemeClr val="bg2"/>
          </a:solidFill>
        </p:spPr>
        <p:txBody>
          <a:bodyPr/>
          <a:lstStyle/>
          <a:p>
            <a:r>
              <a:rPr lang="fi-FI"/>
              <a:t>Lisää kuva napsauttamalla kuvaketta</a:t>
            </a:r>
            <a:endParaRPr lang="en-US"/>
          </a:p>
        </p:txBody>
      </p:sp>
      <p:sp>
        <p:nvSpPr>
          <p:cNvPr id="2" name="Title 1"/>
          <p:cNvSpPr>
            <a:spLocks noGrp="1"/>
          </p:cNvSpPr>
          <p:nvPr>
            <p:ph type="title"/>
          </p:nvPr>
        </p:nvSpPr>
        <p:spPr>
          <a:xfrm>
            <a:off x="6188638" y="365125"/>
            <a:ext cx="5392271" cy="1325563"/>
          </a:xfrm>
        </p:spPr>
        <p:txBody>
          <a:bodyPr/>
          <a:lstStyle>
            <a:lvl1pPr>
              <a:defRPr>
                <a:solidFill>
                  <a:schemeClr val="tx2"/>
                </a:solidFill>
              </a:defRPr>
            </a:lvl1pPr>
          </a:lstStyle>
          <a:p>
            <a:r>
              <a:rPr lang="fi-FI"/>
              <a:t>Muokkaa ots. perustyyl. napsautt.</a:t>
            </a:r>
            <a:endParaRPr lang="en-US"/>
          </a:p>
        </p:txBody>
      </p:sp>
      <p:sp>
        <p:nvSpPr>
          <p:cNvPr id="3" name="Content Placeholder 2"/>
          <p:cNvSpPr>
            <a:spLocks noGrp="1"/>
          </p:cNvSpPr>
          <p:nvPr>
            <p:ph sz="half" idx="1"/>
          </p:nvPr>
        </p:nvSpPr>
        <p:spPr>
          <a:xfrm>
            <a:off x="6190132" y="1825625"/>
            <a:ext cx="5390777"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lvl1pPr>
              <a:defRPr>
                <a:solidFill>
                  <a:schemeClr val="tx1">
                    <a:lumMod val="65000"/>
                    <a:lumOff val="35000"/>
                  </a:schemeClr>
                </a:solidFill>
              </a:defRPr>
            </a:lvl1pPr>
          </a:lstStyle>
          <a:p>
            <a:fld id="{A562BB25-0710-D14B-A0B8-2BB442136615}" type="datetime1">
              <a:rPr lang="fi-FI" smtClean="0"/>
              <a:t>22.9.2021</a:t>
            </a:fld>
            <a:endParaRPr lang="en-US"/>
          </a:p>
        </p:txBody>
      </p:sp>
      <p:sp>
        <p:nvSpPr>
          <p:cNvPr id="6" name="Footer Placeholder 5"/>
          <p:cNvSpPr>
            <a:spLocks noGrp="1"/>
          </p:cNvSpPr>
          <p:nvPr>
            <p:ph type="ftr" sz="quarter" idx="11"/>
          </p:nvPr>
        </p:nvSpPr>
        <p:spPr/>
        <p:txBody>
          <a:bodyPr/>
          <a:lstStyle>
            <a:lvl1pPr>
              <a:defRPr>
                <a:solidFill>
                  <a:schemeClr val="tx1">
                    <a:lumMod val="65000"/>
                    <a:lumOff val="35000"/>
                  </a:schemeClr>
                </a:solidFill>
              </a:defRPr>
            </a:lvl1pPr>
          </a:lstStyle>
          <a:p>
            <a:r>
              <a:rPr lang="en-US"/>
              <a:t>Tekijä tai esityksen nimi</a:t>
            </a:r>
          </a:p>
        </p:txBody>
      </p:sp>
      <p:sp>
        <p:nvSpPr>
          <p:cNvPr id="7" name="Slide Number Placeholder 6"/>
          <p:cNvSpPr>
            <a:spLocks noGrp="1"/>
          </p:cNvSpPr>
          <p:nvPr>
            <p:ph type="sldNum" sz="quarter" idx="12"/>
          </p:nvPr>
        </p:nvSpPr>
        <p:spPr/>
        <p:txBody>
          <a:bodyPr/>
          <a:lstStyle/>
          <a:p>
            <a:fld id="{D5CDC59A-8C4B-3741-8921-09D2C8EE8BFB}" type="slidenum">
              <a:rPr lang="en-US" smtClean="0"/>
              <a:t>‹#›</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7" y="6405771"/>
            <a:ext cx="1490123" cy="182073"/>
          </a:xfrm>
          <a:prstGeom prst="rect">
            <a:avLst/>
          </a:prstGeom>
        </p:spPr>
      </p:pic>
    </p:spTree>
    <p:extLst>
      <p:ext uri="{BB962C8B-B14F-4D97-AF65-F5344CB8AC3E}">
        <p14:creationId xmlns:p14="http://schemas.microsoft.com/office/powerpoint/2010/main" val="3581831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icture top">
    <p:spTree>
      <p:nvGrpSpPr>
        <p:cNvPr id="1" name=""/>
        <p:cNvGrpSpPr/>
        <p:nvPr/>
      </p:nvGrpSpPr>
      <p:grpSpPr>
        <a:xfrm>
          <a:off x="0" y="0"/>
          <a:ext cx="0" cy="0"/>
          <a:chOff x="0" y="0"/>
          <a:chExt cx="0" cy="0"/>
        </a:xfrm>
      </p:grpSpPr>
      <p:sp>
        <p:nvSpPr>
          <p:cNvPr id="7" name="Picture Placeholder 10"/>
          <p:cNvSpPr>
            <a:spLocks noGrp="1"/>
          </p:cNvSpPr>
          <p:nvPr>
            <p:ph type="pic" sz="quarter" idx="14"/>
          </p:nvPr>
        </p:nvSpPr>
        <p:spPr>
          <a:xfrm>
            <a:off x="148759" y="141287"/>
            <a:ext cx="11895604" cy="3169179"/>
          </a:xfrm>
          <a:solidFill>
            <a:schemeClr val="bg2"/>
          </a:solidFill>
        </p:spPr>
        <p:txBody>
          <a:bodyPr/>
          <a:lstStyle/>
          <a:p>
            <a:r>
              <a:rPr lang="fi-FI"/>
              <a:t>Lisää kuva napsauttamalla kuvaketta</a:t>
            </a:r>
            <a:endParaRPr lang="en-US"/>
          </a:p>
        </p:txBody>
      </p:sp>
      <p:sp>
        <p:nvSpPr>
          <p:cNvPr id="2" name="Title 1"/>
          <p:cNvSpPr>
            <a:spLocks noGrp="1"/>
          </p:cNvSpPr>
          <p:nvPr>
            <p:ph type="title"/>
          </p:nvPr>
        </p:nvSpPr>
        <p:spPr>
          <a:xfrm>
            <a:off x="614081" y="3413620"/>
            <a:ext cx="9478683" cy="830169"/>
          </a:xfrm>
        </p:spPr>
        <p:txBody>
          <a:bodyPr/>
          <a:lstStyle>
            <a:lvl1pPr>
              <a:defRPr>
                <a:solidFill>
                  <a:schemeClr val="tx2"/>
                </a:solidFill>
              </a:defRPr>
            </a:lvl1pPr>
          </a:lstStyle>
          <a:p>
            <a:r>
              <a:rPr lang="fi-FI"/>
              <a:t>Muokkaa ots. perustyyl. napsautt.</a:t>
            </a:r>
            <a:endParaRPr lang="en-US"/>
          </a:p>
        </p:txBody>
      </p:sp>
      <p:sp>
        <p:nvSpPr>
          <p:cNvPr id="3" name="Content Placeholder 2"/>
          <p:cNvSpPr>
            <a:spLocks noGrp="1"/>
          </p:cNvSpPr>
          <p:nvPr>
            <p:ph idx="1"/>
          </p:nvPr>
        </p:nvSpPr>
        <p:spPr>
          <a:xfrm>
            <a:off x="614081" y="4258730"/>
            <a:ext cx="9478683" cy="203897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FB9CCA22-5161-054B-A204-A85D83115CFE}" type="datetime1">
              <a:rPr lang="fi-FI" smtClean="0"/>
              <a:t>22.9.2021</a:t>
            </a:fld>
            <a:endParaRPr lang="en-US"/>
          </a:p>
        </p:txBody>
      </p:sp>
      <p:sp>
        <p:nvSpPr>
          <p:cNvPr id="5" name="Footer Placeholder 4"/>
          <p:cNvSpPr>
            <a:spLocks noGrp="1"/>
          </p:cNvSpPr>
          <p:nvPr>
            <p:ph type="ftr" sz="quarter" idx="11"/>
          </p:nvPr>
        </p:nvSpPr>
        <p:spPr/>
        <p:txBody>
          <a:bodyPr/>
          <a:lstStyle/>
          <a:p>
            <a:r>
              <a:rPr lang="en-US"/>
              <a:t>Tekijä tai esityksen nimi</a:t>
            </a:r>
          </a:p>
        </p:txBody>
      </p:sp>
      <p:sp>
        <p:nvSpPr>
          <p:cNvPr id="6" name="Slide Number Placeholder 5"/>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2879198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alphaModFix amt="50000"/>
            <a:extLst>
              <a:ext uri="{28A0092B-C50C-407E-A947-70E740481C1C}">
                <a14:useLocalDpi xmlns:a14="http://schemas.microsoft.com/office/drawing/2010/main" val="0"/>
              </a:ext>
            </a:extLst>
          </a:blip>
          <a:srcRect t="121"/>
          <a:stretch/>
        </p:blipFill>
        <p:spPr>
          <a:xfrm>
            <a:off x="156883" y="143123"/>
            <a:ext cx="11899392" cy="5823760"/>
          </a:xfrm>
          <a:prstGeom prst="rect">
            <a:avLst/>
          </a:prstGeom>
        </p:spPr>
      </p:pic>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6" name="Picture 15"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sp>
        <p:nvSpPr>
          <p:cNvPr id="9" name="TextBox 8"/>
          <p:cNvSpPr txBox="1"/>
          <p:nvPr/>
        </p:nvSpPr>
        <p:spPr>
          <a:xfrm>
            <a:off x="1532074" y="2407444"/>
            <a:ext cx="9137945" cy="878681"/>
          </a:xfrm>
          <a:prstGeom prst="rect">
            <a:avLst/>
          </a:prstGeom>
          <a:noFill/>
        </p:spPr>
        <p:txBody>
          <a:bodyPr wrap="square" rtlCol="0">
            <a:noAutofit/>
          </a:bodyPr>
          <a:lstStyle/>
          <a:p>
            <a:pPr algn="ctr"/>
            <a:r>
              <a:rPr lang="en-US" sz="4800">
                <a:solidFill>
                  <a:schemeClr val="bg1"/>
                </a:solidFill>
              </a:rPr>
              <a:t>Suomi on </a:t>
            </a:r>
            <a:r>
              <a:rPr lang="en-US" sz="4800" err="1">
                <a:solidFill>
                  <a:schemeClr val="bg1"/>
                </a:solidFill>
              </a:rPr>
              <a:t>energia-alan</a:t>
            </a:r>
            <a:r>
              <a:rPr lang="en-US" sz="4800">
                <a:solidFill>
                  <a:schemeClr val="bg1"/>
                </a:solidFill>
              </a:rPr>
              <a:t> </a:t>
            </a:r>
            <a:r>
              <a:rPr lang="en-US" sz="4800" err="1">
                <a:solidFill>
                  <a:schemeClr val="bg1"/>
                </a:solidFill>
              </a:rPr>
              <a:t>edelläkävijä</a:t>
            </a:r>
            <a:endParaRPr lang="en-US" sz="4800">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woosh_1.png"/>
          <p:cNvPicPr>
            <a:picLocks noChangeAspect="1"/>
          </p:cNvPicPr>
          <p:nvPr/>
        </p:nvPicPr>
        <p:blipFill rotWithShape="1">
          <a:blip r:embed="rId2">
            <a:alphaModFix amt="50000"/>
            <a:extLst>
              <a:ext uri="{28A0092B-C50C-407E-A947-70E740481C1C}">
                <a14:useLocalDpi xmlns:a14="http://schemas.microsoft.com/office/drawing/2010/main" val="0"/>
              </a:ext>
            </a:extLst>
          </a:blip>
          <a:srcRect t="121"/>
          <a:stretch/>
        </p:blipFill>
        <p:spPr>
          <a:xfrm>
            <a:off x="156883" y="143123"/>
            <a:ext cx="11899392" cy="5823760"/>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5" name="Picture 14"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8" name="Straight Connector 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085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alphaModFix amt="50000"/>
            <a:extLst>
              <a:ext uri="{28A0092B-C50C-407E-A947-70E740481C1C}">
                <a14:useLocalDpi xmlns:a14="http://schemas.microsoft.com/office/drawing/2010/main" val="0"/>
              </a:ext>
            </a:extLst>
          </a:blip>
          <a:srcRect t="121"/>
          <a:stretch/>
        </p:blipFill>
        <p:spPr>
          <a:xfrm>
            <a:off x="156883" y="143123"/>
            <a:ext cx="11899392" cy="5823760"/>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3" name="Picture 12"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8" name="Straight Connector 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256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alphaModFix amt="50000"/>
            <a:extLst>
              <a:ext uri="{28A0092B-C50C-407E-A947-70E740481C1C}">
                <a14:useLocalDpi xmlns:a14="http://schemas.microsoft.com/office/drawing/2010/main" val="0"/>
              </a:ext>
            </a:extLst>
          </a:blip>
          <a:srcRect t="120" b="2"/>
          <a:stretch/>
        </p:blipFill>
        <p:spPr>
          <a:xfrm>
            <a:off x="156883" y="143123"/>
            <a:ext cx="11899392" cy="5823760"/>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cxnSp>
        <p:nvCxnSpPr>
          <p:cNvPr id="25" name="Straight Connector 24"/>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0" name="Picture 9"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spTree>
    <p:extLst>
      <p:ext uri="{BB962C8B-B14F-4D97-AF65-F5344CB8AC3E}">
        <p14:creationId xmlns:p14="http://schemas.microsoft.com/office/powerpoint/2010/main" val="1704865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02" y="142240"/>
            <a:ext cx="11890248" cy="5818632"/>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6" name="Picture 15"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9" name="Straight Connector 18"/>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577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02" y="142240"/>
            <a:ext cx="11890248" cy="5818632"/>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5" name="Picture 14"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9" name="Straight Connector 18"/>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02" y="142240"/>
            <a:ext cx="11890248" cy="5818632"/>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3" name="Picture 12"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8" name="Straight Connector 1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812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02" y="142240"/>
            <a:ext cx="11890248" cy="5818632"/>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0" name="Picture 9"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8" name="Straight Connector 1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111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sp>
        <p:nvSpPr>
          <p:cNvPr id="8" name="Picture Placeholder 10"/>
          <p:cNvSpPr>
            <a:spLocks noGrp="1"/>
          </p:cNvSpPr>
          <p:nvPr>
            <p:ph type="pic" sz="quarter" idx="13"/>
          </p:nvPr>
        </p:nvSpPr>
        <p:spPr>
          <a:xfrm>
            <a:off x="156884" y="141288"/>
            <a:ext cx="11887480" cy="5830142"/>
          </a:xfrm>
          <a:solidFill>
            <a:schemeClr val="bg2"/>
          </a:solidFill>
        </p:spPr>
        <p:txBody>
          <a:bodyPr/>
          <a:lstStyle/>
          <a:p>
            <a:r>
              <a:rPr lang="fi-FI"/>
              <a:t>Lisää kuva napsauttamalla kuvaketta</a:t>
            </a:r>
            <a:endParaRPr lang="en-US"/>
          </a:p>
        </p:txBody>
      </p:sp>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0" name="Picture 9" descr="ET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1" name="Straight Connector 10"/>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4081" y="365125"/>
            <a:ext cx="9478683" cy="1325563"/>
          </a:xfrm>
          <a:prstGeom prst="rect">
            <a:avLst/>
          </a:prstGeom>
        </p:spPr>
        <p:txBody>
          <a:bodyPr vert="horz" lIns="91440" tIns="45720" rIns="91440" bIns="45720" rtlCol="0" anchor="ctr">
            <a:normAutofit/>
          </a:bodyPr>
          <a:lstStyle/>
          <a:p>
            <a:r>
              <a:rPr lang="fi-FI"/>
              <a:t>Muokkaa ots. perustyyl. napsautt.</a:t>
            </a:r>
            <a:endParaRPr lang="en-US"/>
          </a:p>
        </p:txBody>
      </p:sp>
      <p:sp>
        <p:nvSpPr>
          <p:cNvPr id="3" name="Text Placeholder 2"/>
          <p:cNvSpPr>
            <a:spLocks noGrp="1"/>
          </p:cNvSpPr>
          <p:nvPr>
            <p:ph type="body" idx="1"/>
          </p:nvPr>
        </p:nvSpPr>
        <p:spPr>
          <a:xfrm>
            <a:off x="614081" y="1825625"/>
            <a:ext cx="9478683" cy="4351338"/>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10588815" y="6356350"/>
            <a:ext cx="1014507" cy="246581"/>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A8604703-971B-B949-B918-085A9AB89765}" type="datetime1">
              <a:rPr lang="fi-FI" smtClean="0"/>
              <a:t>22.9.2021</a:t>
            </a:fld>
            <a:endParaRPr lang="en-US"/>
          </a:p>
        </p:txBody>
      </p:sp>
      <p:sp>
        <p:nvSpPr>
          <p:cNvPr id="5" name="Footer Placeholder 4"/>
          <p:cNvSpPr>
            <a:spLocks noGrp="1"/>
          </p:cNvSpPr>
          <p:nvPr>
            <p:ph type="ftr" sz="quarter" idx="3"/>
          </p:nvPr>
        </p:nvSpPr>
        <p:spPr>
          <a:xfrm>
            <a:off x="6775824" y="6356350"/>
            <a:ext cx="3812992" cy="246581"/>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r>
              <a:rPr lang="en-US"/>
              <a:t>Tekijä tai esityksen nimi</a:t>
            </a:r>
          </a:p>
        </p:txBody>
      </p:sp>
      <p:sp>
        <p:nvSpPr>
          <p:cNvPr id="6" name="Slide Number Placeholder 5"/>
          <p:cNvSpPr>
            <a:spLocks noGrp="1"/>
          </p:cNvSpPr>
          <p:nvPr>
            <p:ph type="sldNum" sz="quarter" idx="4"/>
          </p:nvPr>
        </p:nvSpPr>
        <p:spPr>
          <a:xfrm>
            <a:off x="5819589" y="6356350"/>
            <a:ext cx="545354" cy="246581"/>
          </a:xfrm>
          <a:prstGeom prst="rect">
            <a:avLst/>
          </a:prstGeom>
        </p:spPr>
        <p:txBody>
          <a:bodyPr vert="horz" lIns="91440" tIns="45720" rIns="91440" bIns="45720" rtlCol="0" anchor="ctr"/>
          <a:lstStyle>
            <a:lvl1pPr algn="ctr">
              <a:defRPr sz="1000" b="1">
                <a:solidFill>
                  <a:srgbClr val="595959"/>
                </a:solidFill>
              </a:defRPr>
            </a:lvl1pPr>
          </a:lstStyle>
          <a:p>
            <a:fld id="{D5CDC59A-8C4B-3741-8921-09D2C8EE8BFB}" type="slidenum">
              <a:rPr lang="en-US" smtClean="0"/>
              <a:pPr/>
              <a:t>‹#›</a:t>
            </a:fld>
            <a:endParaRPr lang="en-US"/>
          </a:p>
        </p:txBody>
      </p:sp>
      <p:pic>
        <p:nvPicPr>
          <p:cNvPr id="15" name="Picture 14" descr="ET_vesileima.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1202" y="6405771"/>
            <a:ext cx="1490134" cy="182073"/>
          </a:xfrm>
          <a:prstGeom prst="rect">
            <a:avLst/>
          </a:prstGeom>
        </p:spPr>
      </p:pic>
    </p:spTree>
    <p:extLst>
      <p:ext uri="{BB962C8B-B14F-4D97-AF65-F5344CB8AC3E}">
        <p14:creationId xmlns:p14="http://schemas.microsoft.com/office/powerpoint/2010/main" val="315683671"/>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63" r:id="rId3"/>
    <p:sldLayoutId id="2147483664" r:id="rId4"/>
    <p:sldLayoutId id="2147483666" r:id="rId5"/>
    <p:sldLayoutId id="2147483669" r:id="rId6"/>
    <p:sldLayoutId id="2147483667" r:id="rId7"/>
    <p:sldLayoutId id="2147483668" r:id="rId8"/>
    <p:sldLayoutId id="2147483670" r:id="rId9"/>
    <p:sldLayoutId id="2147483650" r:id="rId10"/>
    <p:sldLayoutId id="2147483652" r:id="rId11"/>
    <p:sldLayoutId id="2147483654" r:id="rId12"/>
    <p:sldLayoutId id="2147483655" r:id="rId13"/>
    <p:sldLayoutId id="2147483658" r:id="rId14"/>
    <p:sldLayoutId id="2147483659" r:id="rId15"/>
    <p:sldLayoutId id="2147483660" r:id="rId16"/>
    <p:sldLayoutId id="2147483661" r:id="rId17"/>
    <p:sldLayoutId id="2147483671" r:id="rId18"/>
  </p:sldLayoutIdLst>
  <p:hf hdr="0"/>
  <p:txStyles>
    <p:title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7.emf"/><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D5B7C2-736B-9147-89A2-CC1B1B786CA0}"/>
              </a:ext>
            </a:extLst>
          </p:cNvPr>
          <p:cNvSpPr txBox="1">
            <a:spLocks/>
          </p:cNvSpPr>
          <p:nvPr/>
        </p:nvSpPr>
        <p:spPr>
          <a:xfrm>
            <a:off x="1524000" y="1274980"/>
            <a:ext cx="9144000" cy="1829081"/>
          </a:xfrm>
          <a:prstGeom prst="rect">
            <a:avLst/>
          </a:prstGeom>
        </p:spPr>
        <p:txBody>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gn="ctr"/>
            <a:endParaRPr lang="en-US"/>
          </a:p>
        </p:txBody>
      </p:sp>
      <p:sp>
        <p:nvSpPr>
          <p:cNvPr id="6" name="Suorakulmio 5">
            <a:extLst>
              <a:ext uri="{FF2B5EF4-FFF2-40B4-BE49-F238E27FC236}">
                <a16:creationId xmlns:a16="http://schemas.microsoft.com/office/drawing/2014/main" id="{7DEDF132-D2EE-2E46-AA50-8DB45CA30CF6}"/>
              </a:ext>
            </a:extLst>
          </p:cNvPr>
          <p:cNvSpPr/>
          <p:nvPr/>
        </p:nvSpPr>
        <p:spPr>
          <a:xfrm>
            <a:off x="2156913" y="518736"/>
            <a:ext cx="7878182" cy="2123658"/>
          </a:xfrm>
          <a:prstGeom prst="rect">
            <a:avLst/>
          </a:prstGeom>
          <a:noFill/>
          <a:effectLst>
            <a:outerShdw blurRad="50800" dist="38100" dir="5400000" algn="t" rotWithShape="0">
              <a:prstClr val="black">
                <a:alpha val="40000"/>
              </a:prstClr>
            </a:outerShdw>
          </a:effectLst>
        </p:spPr>
        <p:txBody>
          <a:bodyPr wrap="none" lIns="91440" tIns="45720" rIns="91440" bIns="45720">
            <a:spAutoFit/>
          </a:bodyPr>
          <a:lstStyle/>
          <a:p>
            <a:pPr algn="ctr"/>
            <a:r>
              <a:rPr lang="en-US" sz="6600" b="1" dirty="0">
                <a:solidFill>
                  <a:schemeClr val="accent1">
                    <a:lumMod val="90000"/>
                    <a:lumOff val="10000"/>
                  </a:schemeClr>
                </a:solidFill>
              </a:rPr>
              <a:t>Low-carbon roadmap </a:t>
            </a:r>
          </a:p>
          <a:p>
            <a:pPr algn="ctr"/>
            <a:r>
              <a:rPr lang="en-US" sz="6600" b="1" dirty="0">
                <a:solidFill>
                  <a:schemeClr val="accent1">
                    <a:lumMod val="90000"/>
                    <a:lumOff val="10000"/>
                  </a:schemeClr>
                </a:solidFill>
              </a:rPr>
              <a:t>for the energy sector</a:t>
            </a:r>
          </a:p>
        </p:txBody>
      </p:sp>
      <p:pic>
        <p:nvPicPr>
          <p:cNvPr id="1026" name="Picture 2">
            <a:extLst>
              <a:ext uri="{FF2B5EF4-FFF2-40B4-BE49-F238E27FC236}">
                <a16:creationId xmlns:a16="http://schemas.microsoft.com/office/drawing/2014/main" id="{01B16F61-17AE-450F-8502-088AEA3E2A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49" r="2765" b="12642"/>
          <a:stretch/>
        </p:blipFill>
        <p:spPr bwMode="auto">
          <a:xfrm>
            <a:off x="4383159" y="5583020"/>
            <a:ext cx="2879613" cy="67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222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9264E4D3-8BE4-5341-9AEC-AC7CCDAE1811}"/>
              </a:ext>
            </a:extLst>
          </p:cNvPr>
          <p:cNvSpPr/>
          <p:nvPr/>
        </p:nvSpPr>
        <p:spPr>
          <a:xfrm>
            <a:off x="6925586" y="0"/>
            <a:ext cx="5250146" cy="6858000"/>
          </a:xfrm>
          <a:prstGeom prst="rect">
            <a:avLst/>
          </a:prstGeom>
          <a:solidFill>
            <a:schemeClr val="accent4">
              <a:lumMod val="40000"/>
              <a:lumOff val="60000"/>
              <a:alpha val="24000"/>
            </a:schemeClr>
          </a:solidFill>
          <a:ln>
            <a:noFill/>
          </a:ln>
        </p:spPr>
        <p:style>
          <a:lnRef idx="1">
            <a:schemeClr val="accent1"/>
          </a:lnRef>
          <a:fillRef idx="3">
            <a:schemeClr val="accent1"/>
          </a:fillRef>
          <a:effectRef idx="2">
            <a:schemeClr val="accent1"/>
          </a:effectRef>
          <a:fontRef idx="minor">
            <a:schemeClr val="lt1"/>
          </a:fontRef>
        </p:style>
        <p:txBody>
          <a:bodyPr tIns="792000" rtlCol="0" anchor="t" anchorCtr="0"/>
          <a:lstStyle/>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GB" sz="1400" b="0" i="0" u="none" strike="noStrike" kern="1200" cap="none" spc="0" normalizeH="0" baseline="0" noProof="0" dirty="0">
                <a:ln>
                  <a:noFill/>
                </a:ln>
                <a:solidFill>
                  <a:srgbClr val="333333"/>
                </a:solidFill>
                <a:effectLst/>
                <a:uLnTx/>
                <a:uFillTx/>
                <a:latin typeface="Calibri"/>
                <a:ea typeface="Times New Roman" panose="02020603050405020304" pitchFamily="18" charset="0"/>
                <a:cs typeface="Times New Roman" panose="02020603050405020304" pitchFamily="18" charset="0"/>
              </a:rPr>
              <a:t>In recent years, district heat companies have upgraded their production and distribution systems to be more efficient with lower emissions. This change continues, and fuels with higher emissions are being replaced with renewable and other than combustion-based production while ensuring energy security. </a:t>
            </a:r>
            <a:r>
              <a:rPr kumimoji="0" lang="fi-FI" sz="1400" b="0" i="0" u="none" strike="noStrike" kern="1200" cap="none" spc="0" normalizeH="0" baseline="0" noProof="0" dirty="0">
                <a:ln>
                  <a:noFill/>
                </a:ln>
                <a:solidFill>
                  <a:srgbClr val="333333"/>
                </a:solidFill>
                <a:effectLst/>
                <a:uLnTx/>
                <a:uFillTx/>
                <a:latin typeface="Calibri"/>
                <a:ea typeface="Times New Roman" panose="02020603050405020304" pitchFamily="18" charset="0"/>
                <a:cs typeface="Times New Roman" panose="02020603050405020304" pitchFamily="18" charset="0"/>
              </a:rPr>
              <a:t> </a:t>
            </a:r>
            <a:endParaRPr kumimoji="0" lang="fi-FI" sz="1400" b="0" i="0" u="none" strike="noStrike" kern="1200" cap="none" spc="0" normalizeH="0" baseline="0" noProof="0" dirty="0">
              <a:ln>
                <a:noFill/>
              </a:ln>
              <a:solidFill>
                <a:srgbClr val="333333"/>
              </a:solidFill>
              <a:effectLst/>
              <a:uLnTx/>
              <a:uFillTx/>
              <a:latin typeface="Calibri"/>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GB" sz="1400" b="0" i="0" u="none" strike="noStrike" kern="1200" cap="none" spc="0" normalizeH="0" baseline="0" noProof="0" dirty="0">
                <a:ln>
                  <a:noFill/>
                </a:ln>
                <a:solidFill>
                  <a:srgbClr val="333333"/>
                </a:solidFill>
                <a:effectLst/>
                <a:uLnTx/>
                <a:uFillTx/>
                <a:latin typeface="Calibri"/>
                <a:ea typeface="Times New Roman" panose="02020603050405020304" pitchFamily="18" charset="0"/>
                <a:cs typeface="Times New Roman" panose="02020603050405020304" pitchFamily="18" charset="0"/>
              </a:rPr>
              <a:t>Piloting of new technologies is carried out throughout the district heating system from production, distribution and storage all the way to customer solutions.</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GB" sz="1400" b="0" i="0" u="none" strike="noStrike" kern="1200" cap="none" spc="0" normalizeH="0" baseline="0" noProof="0" dirty="0">
                <a:ln>
                  <a:noFill/>
                </a:ln>
                <a:solidFill>
                  <a:srgbClr val="333333"/>
                </a:solidFill>
                <a:effectLst/>
                <a:uLnTx/>
                <a:uFillTx/>
                <a:latin typeface="Calibri"/>
                <a:ea typeface="Times New Roman" panose="02020603050405020304" pitchFamily="18" charset="0"/>
                <a:cs typeface="Times New Roman" panose="02020603050405020304" pitchFamily="18" charset="0"/>
              </a:rPr>
              <a:t>District heating networks are developed towards lower temperatures, which promotes the introduction of new, clean technologies and seasonal storage of heat.</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GB" sz="1400" b="0" i="0" u="none" strike="noStrike" kern="1200" cap="none" spc="0" normalizeH="0" baseline="0" noProof="0" dirty="0">
                <a:ln>
                  <a:noFill/>
                </a:ln>
                <a:solidFill>
                  <a:srgbClr val="333333"/>
                </a:solidFill>
                <a:effectLst/>
                <a:uLnTx/>
                <a:uFillTx/>
                <a:latin typeface="Calibri"/>
                <a:ea typeface="Times New Roman" panose="02020603050405020304" pitchFamily="18" charset="0"/>
                <a:cs typeface="Times New Roman" panose="02020603050405020304" pitchFamily="18" charset="0"/>
              </a:rPr>
              <a:t>An abundance of heat is produced as a by-product of hydrogen production, and it can be utilised in a productive way. District heat can provide a significant national competitive edge for the hydrogen economy.</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GB" sz="1400" b="0" i="0" u="none" strike="noStrike" kern="1200" cap="none" spc="0" normalizeH="0" baseline="0" noProof="0" dirty="0">
                <a:ln>
                  <a:noFill/>
                </a:ln>
                <a:solidFill>
                  <a:srgbClr val="333333"/>
                </a:solidFill>
                <a:effectLst/>
                <a:uLnTx/>
                <a:uFillTx/>
                <a:latin typeface="Calibri"/>
                <a:ea typeface="Times New Roman" panose="02020603050405020304" pitchFamily="18" charset="0"/>
                <a:cs typeface="Times New Roman" panose="02020603050405020304" pitchFamily="18" charset="0"/>
              </a:rPr>
              <a:t>Companies are investigating the possibilities of the district heating system to act as a platform economy for new services.</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GB" sz="1400" b="0" i="0" u="none" strike="noStrike" kern="1200" cap="none" spc="0" normalizeH="0" baseline="0" noProof="0" dirty="0">
                <a:ln>
                  <a:noFill/>
                </a:ln>
                <a:solidFill>
                  <a:srgbClr val="333333"/>
                </a:solidFill>
                <a:effectLst/>
                <a:uLnTx/>
                <a:uFillTx/>
                <a:latin typeface="Calibri"/>
                <a:ea typeface="Times New Roman" panose="02020603050405020304" pitchFamily="18" charset="0"/>
                <a:cs typeface="Times New Roman" panose="02020603050405020304" pitchFamily="18" charset="0"/>
              </a:rPr>
              <a:t>The sector is investigating the possibilities of using carbon capture and offsets in order to reduce remaining emissions.</a:t>
            </a:r>
            <a:endParaRPr kumimoji="0" lang="fi-FI" sz="1400" b="0" i="0" u="none" strike="noStrike" kern="1200" cap="none" spc="0" normalizeH="0" baseline="0" noProof="0" dirty="0">
              <a:ln>
                <a:noFill/>
              </a:ln>
              <a:solidFill>
                <a:srgbClr val="333333"/>
              </a:solidFill>
              <a:effectLst/>
              <a:uLnTx/>
              <a:uFillTx/>
              <a:latin typeface="Calibri"/>
              <a:ea typeface="Calibri" panose="020F0502020204030204" pitchFamily="34" charset="0"/>
              <a:cs typeface="Times New Roman" panose="02020603050405020304" pitchFamily="18" charset="0"/>
            </a:endParaRPr>
          </a:p>
        </p:txBody>
      </p:sp>
      <p:sp>
        <p:nvSpPr>
          <p:cNvPr id="4" name="Dian numeron paikkamerkki 3">
            <a:extLst>
              <a:ext uri="{FF2B5EF4-FFF2-40B4-BE49-F238E27FC236}">
                <a16:creationId xmlns:a16="http://schemas.microsoft.com/office/drawing/2014/main" id="{2703BE7F-A379-7F44-B481-BE523A8C3AA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a:ln>
                <a:noFill/>
              </a:ln>
              <a:solidFill>
                <a:srgbClr val="595959"/>
              </a:solidFill>
              <a:effectLst/>
              <a:uLnTx/>
              <a:uFillTx/>
              <a:latin typeface="Calibri"/>
              <a:ea typeface="+mn-ea"/>
              <a:cs typeface="+mn-cs"/>
            </a:endParaRPr>
          </a:p>
        </p:txBody>
      </p:sp>
      <p:sp>
        <p:nvSpPr>
          <p:cNvPr id="5" name="Otsikko 1">
            <a:extLst>
              <a:ext uri="{FF2B5EF4-FFF2-40B4-BE49-F238E27FC236}">
                <a16:creationId xmlns:a16="http://schemas.microsoft.com/office/drawing/2014/main" id="{908E8EDB-6F91-1F47-A57A-1EABFE3904C7}"/>
              </a:ext>
            </a:extLst>
          </p:cNvPr>
          <p:cNvSpPr txBox="1">
            <a:spLocks/>
          </p:cNvSpPr>
          <p:nvPr/>
        </p:nvSpPr>
        <p:spPr>
          <a:xfrm>
            <a:off x="587375" y="754221"/>
            <a:ext cx="5938576" cy="889624"/>
          </a:xfrm>
          <a:prstGeom prst="rect">
            <a:avLst/>
          </a:prstGeom>
        </p:spPr>
        <p:txBody>
          <a:bodyPr>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200" b="1" i="0" u="none" strike="noStrike" kern="1200" cap="none" spc="0" normalizeH="0" baseline="0" noProof="0" dirty="0">
                <a:ln>
                  <a:noFill/>
                </a:ln>
                <a:solidFill>
                  <a:srgbClr val="DB5800"/>
                </a:solidFill>
                <a:effectLst/>
                <a:uLnTx/>
                <a:uFillTx/>
                <a:latin typeface="Calibri"/>
                <a:ea typeface="+mj-ea"/>
                <a:cs typeface="+mj-cs"/>
              </a:rPr>
              <a:t>Cleaner district heat</a:t>
            </a:r>
          </a:p>
        </p:txBody>
      </p:sp>
      <p:cxnSp>
        <p:nvCxnSpPr>
          <p:cNvPr id="12" name="Suora yhdysviiva 11">
            <a:extLst>
              <a:ext uri="{FF2B5EF4-FFF2-40B4-BE49-F238E27FC236}">
                <a16:creationId xmlns:a16="http://schemas.microsoft.com/office/drawing/2014/main" id="{6B3908D4-D309-E845-A587-97AA4C9180F1}"/>
              </a:ext>
            </a:extLst>
          </p:cNvPr>
          <p:cNvCxnSpPr>
            <a:cxnSpLocks/>
          </p:cNvCxnSpPr>
          <p:nvPr/>
        </p:nvCxnSpPr>
        <p:spPr>
          <a:xfrm>
            <a:off x="6925586" y="1981412"/>
            <a:ext cx="5266414"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1" name="Kuva 10">
            <a:extLst>
              <a:ext uri="{FF2B5EF4-FFF2-40B4-BE49-F238E27FC236}">
                <a16:creationId xmlns:a16="http://schemas.microsoft.com/office/drawing/2014/main" id="{91CD7223-39CD-C04E-93FB-3748228E3899}"/>
              </a:ext>
            </a:extLst>
          </p:cNvPr>
          <p:cNvPicPr>
            <a:picLocks noChangeAspect="1"/>
          </p:cNvPicPr>
          <p:nvPr/>
        </p:nvPicPr>
        <p:blipFill>
          <a:blip r:embed="rId3"/>
          <a:stretch>
            <a:fillRect/>
          </a:stretch>
        </p:blipFill>
        <p:spPr>
          <a:xfrm>
            <a:off x="257167" y="1926610"/>
            <a:ext cx="6723764" cy="3598056"/>
          </a:xfrm>
          <a:prstGeom prst="rect">
            <a:avLst/>
          </a:prstGeom>
        </p:spPr>
      </p:pic>
      <p:cxnSp>
        <p:nvCxnSpPr>
          <p:cNvPr id="21" name="Suora yhdysviiva 20">
            <a:extLst>
              <a:ext uri="{FF2B5EF4-FFF2-40B4-BE49-F238E27FC236}">
                <a16:creationId xmlns:a16="http://schemas.microsoft.com/office/drawing/2014/main" id="{B72B0B40-BF54-DF4B-888F-520C467C7681}"/>
              </a:ext>
            </a:extLst>
          </p:cNvPr>
          <p:cNvCxnSpPr>
            <a:cxnSpLocks/>
          </p:cNvCxnSpPr>
          <p:nvPr/>
        </p:nvCxnSpPr>
        <p:spPr>
          <a:xfrm>
            <a:off x="6925586" y="2784494"/>
            <a:ext cx="5266414"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uora yhdysviiva 21">
            <a:extLst>
              <a:ext uri="{FF2B5EF4-FFF2-40B4-BE49-F238E27FC236}">
                <a16:creationId xmlns:a16="http://schemas.microsoft.com/office/drawing/2014/main" id="{A19D4D19-EF46-EC4F-9906-C7B083C6B620}"/>
              </a:ext>
            </a:extLst>
          </p:cNvPr>
          <p:cNvCxnSpPr>
            <a:cxnSpLocks/>
          </p:cNvCxnSpPr>
          <p:nvPr/>
        </p:nvCxnSpPr>
        <p:spPr>
          <a:xfrm>
            <a:off x="6925586" y="3573016"/>
            <a:ext cx="5266414"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8EE093E2-FE19-924D-AAAD-D668A83797CA}"/>
              </a:ext>
            </a:extLst>
          </p:cNvPr>
          <p:cNvCxnSpPr>
            <a:cxnSpLocks/>
          </p:cNvCxnSpPr>
          <p:nvPr/>
        </p:nvCxnSpPr>
        <p:spPr>
          <a:xfrm>
            <a:off x="6925586" y="4581128"/>
            <a:ext cx="5266414"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uora yhdysviiva 23">
            <a:extLst>
              <a:ext uri="{FF2B5EF4-FFF2-40B4-BE49-F238E27FC236}">
                <a16:creationId xmlns:a16="http://schemas.microsoft.com/office/drawing/2014/main" id="{880B7D10-FB30-0244-BFC1-3BCF1BE1E4A0}"/>
              </a:ext>
            </a:extLst>
          </p:cNvPr>
          <p:cNvCxnSpPr>
            <a:cxnSpLocks/>
          </p:cNvCxnSpPr>
          <p:nvPr/>
        </p:nvCxnSpPr>
        <p:spPr>
          <a:xfrm>
            <a:off x="6925586" y="5124939"/>
            <a:ext cx="5266414"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513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4CFC2CE-1D94-C048-B303-98C35E09A771}"/>
              </a:ext>
            </a:extLst>
          </p:cNvPr>
          <p:cNvPicPr>
            <a:picLocks noChangeAspect="1"/>
          </p:cNvPicPr>
          <p:nvPr/>
        </p:nvPicPr>
        <p:blipFill>
          <a:blip r:embed="rId3"/>
          <a:stretch>
            <a:fillRect/>
          </a:stretch>
        </p:blipFill>
        <p:spPr>
          <a:xfrm>
            <a:off x="0" y="-15496"/>
            <a:ext cx="6873495" cy="6873495"/>
          </a:xfrm>
          <a:prstGeom prst="rect">
            <a:avLst/>
          </a:prstGeom>
        </p:spPr>
      </p:pic>
      <p:sp>
        <p:nvSpPr>
          <p:cNvPr id="8" name="Suorakulmio 7">
            <a:extLst>
              <a:ext uri="{FF2B5EF4-FFF2-40B4-BE49-F238E27FC236}">
                <a16:creationId xmlns:a16="http://schemas.microsoft.com/office/drawing/2014/main" id="{D1F84252-8D21-BD40-8DCF-0B4C0043CC1A}"/>
              </a:ext>
            </a:extLst>
          </p:cNvPr>
          <p:cNvSpPr/>
          <p:nvPr/>
        </p:nvSpPr>
        <p:spPr>
          <a:xfrm>
            <a:off x="6873495" y="908050"/>
            <a:ext cx="4511121" cy="50419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a:xfrm>
            <a:off x="6877878" y="1"/>
            <a:ext cx="5314122" cy="6857999"/>
          </a:xfrm>
        </p:spPr>
        <p:txBody>
          <a:bodyPr vert="horz" lIns="144000" tIns="216000" rIns="324000" bIns="45720" rtlCol="0" anchor="t">
            <a:noAutofit/>
          </a:bodyPr>
          <a:lstStyle/>
          <a:p>
            <a:pPr marL="176213" indent="-176213">
              <a:lnSpc>
                <a:spcPct val="107000"/>
              </a:lnSpc>
              <a:spcAft>
                <a:spcPts val="800"/>
              </a:spcAft>
              <a:buSzPts val="1000"/>
              <a:buFont typeface="Wingdings" panose="05000000000000000000" pitchFamily="2" charset="2"/>
              <a:buChar char="§"/>
              <a:tabLst>
                <a:tab pos="176213" algn="l"/>
              </a:tabLst>
            </a:pPr>
            <a:r>
              <a:rPr lang="en-GB" sz="1300" dirty="0">
                <a:solidFill>
                  <a:srgbClr val="333333"/>
                </a:solidFill>
                <a:ea typeface="Times New Roman" panose="02020603050405020304" pitchFamily="18" charset="0"/>
                <a:cs typeface="Times New Roman" panose="02020603050405020304" pitchFamily="18" charset="0"/>
              </a:rPr>
              <a:t>Climate and energy policies must safeguard the operating preconditions of a district heating system that has a capacity for rapid change by revising ARA subsidies to not discriminate against district heat.</a:t>
            </a:r>
          </a:p>
          <a:p>
            <a:pPr marL="176213" lvl="0" indent="-176213">
              <a:lnSpc>
                <a:spcPct val="107000"/>
              </a:lnSpc>
              <a:spcAft>
                <a:spcPts val="800"/>
              </a:spcAft>
              <a:buSzPts val="1000"/>
              <a:buFont typeface="Wingdings" panose="05000000000000000000" pitchFamily="2" charset="2"/>
              <a:buChar char="§"/>
              <a:tabLst>
                <a:tab pos="176213" algn="l"/>
              </a:tabLst>
            </a:pPr>
            <a:r>
              <a:rPr lang="en-GB" sz="1300" dirty="0">
                <a:solidFill>
                  <a:srgbClr val="333333"/>
                </a:solidFill>
                <a:ea typeface="Times New Roman" panose="02020603050405020304" pitchFamily="18" charset="0"/>
                <a:cs typeface="Times New Roman" panose="02020603050405020304" pitchFamily="18" charset="0"/>
              </a:rPr>
              <a:t>The policy must promote a diverse production structure in order to safeguard energy security: In order to promote alternative solutions to combustion, electricity tax related to industrial heat production and distribution must be reduced to a minimum level while offering a view to a development of energy taxation until 2035. </a:t>
            </a:r>
          </a:p>
          <a:p>
            <a:pPr marL="176213" lvl="0" indent="-176213">
              <a:lnSpc>
                <a:spcPct val="107000"/>
              </a:lnSpc>
              <a:spcAft>
                <a:spcPts val="800"/>
              </a:spcAft>
              <a:buSzPts val="1000"/>
              <a:buFont typeface="Symbol" panose="05050102010706020507" pitchFamily="18" charset="2"/>
              <a:buChar char=""/>
              <a:tabLst>
                <a:tab pos="176213" algn="l"/>
              </a:tabLst>
            </a:pPr>
            <a:r>
              <a:rPr lang="en-GB" sz="1300" dirty="0">
                <a:solidFill>
                  <a:srgbClr val="333333"/>
                </a:solidFill>
                <a:ea typeface="Times New Roman" panose="02020603050405020304" pitchFamily="18" charset="0"/>
                <a:cs typeface="Times New Roman" panose="02020603050405020304" pitchFamily="18" charset="0"/>
              </a:rPr>
              <a:t>The preconditions for using sustainable wood fuels based on the by-products of agriculture and industry must be safeguarded. Rapid withdrawal from peat poses a challenge to the security of heat supply, the safeguarding of which requires activation of forestry and the possibility of using imported wood.</a:t>
            </a:r>
          </a:p>
          <a:p>
            <a:pPr marL="176213" lvl="0" indent="-176213">
              <a:lnSpc>
                <a:spcPct val="107000"/>
              </a:lnSpc>
              <a:spcAft>
                <a:spcPts val="800"/>
              </a:spcAft>
              <a:buSzPts val="1000"/>
              <a:buFont typeface="Symbol" panose="05050102010706020507" pitchFamily="18" charset="2"/>
              <a:buChar char=""/>
              <a:tabLst>
                <a:tab pos="176213" algn="l"/>
              </a:tabLst>
            </a:pPr>
            <a:r>
              <a:rPr lang="en-GB" sz="1300" dirty="0">
                <a:solidFill>
                  <a:srgbClr val="333333"/>
                </a:solidFill>
                <a:ea typeface="Times New Roman" panose="02020603050405020304" pitchFamily="18" charset="0"/>
                <a:cs typeface="Times New Roman" panose="02020603050405020304" pitchFamily="18" charset="0"/>
              </a:rPr>
              <a:t>The use of gases linked to the hydrogen economy in energy production must be improved. </a:t>
            </a:r>
          </a:p>
          <a:p>
            <a:pPr marL="176213" lvl="0" indent="-176213">
              <a:lnSpc>
                <a:spcPct val="107000"/>
              </a:lnSpc>
              <a:spcAft>
                <a:spcPts val="800"/>
              </a:spcAft>
              <a:buSzPts val="1000"/>
              <a:buFont typeface="Symbol" panose="05050102010706020507" pitchFamily="18" charset="2"/>
              <a:buChar char=""/>
              <a:tabLst>
                <a:tab pos="176213" algn="l"/>
              </a:tabLst>
            </a:pPr>
            <a:r>
              <a:rPr lang="en-GB" sz="1300" dirty="0">
                <a:solidFill>
                  <a:srgbClr val="333333"/>
                </a:solidFill>
                <a:ea typeface="Times New Roman" panose="02020603050405020304" pitchFamily="18" charset="0"/>
                <a:cs typeface="Times New Roman" panose="02020603050405020304" pitchFamily="18" charset="0"/>
              </a:rPr>
              <a:t>Commercialisation of new technologies and storage must be supported and similar projects must be coordinated on a national basis. Nordic cooperation must be developed in the EU’s RDI projects. </a:t>
            </a:r>
          </a:p>
          <a:p>
            <a:pPr marL="176213" lvl="0" indent="-176213">
              <a:lnSpc>
                <a:spcPct val="107000"/>
              </a:lnSpc>
              <a:spcAft>
                <a:spcPts val="800"/>
              </a:spcAft>
              <a:buSzPts val="1000"/>
              <a:buFont typeface="Symbol" panose="05050102010706020507" pitchFamily="18" charset="2"/>
              <a:buChar char=""/>
              <a:tabLst>
                <a:tab pos="176213" algn="l"/>
              </a:tabLst>
            </a:pPr>
            <a:r>
              <a:rPr lang="en-GB" sz="1300" dirty="0">
                <a:solidFill>
                  <a:srgbClr val="333333"/>
                </a:solidFill>
                <a:ea typeface="Times New Roman" panose="02020603050405020304" pitchFamily="18" charset="0"/>
                <a:cs typeface="Times New Roman" panose="02020603050405020304" pitchFamily="18" charset="0"/>
              </a:rPr>
              <a:t>Licensing of small modular reactors must be accelerated and streamlined in connection with the update of the Nuclear Energy Act, and international cooperation must be stepped up to enable serial production of plants.</a:t>
            </a:r>
            <a:endParaRPr lang="fi-FI" sz="1600" dirty="0">
              <a:solidFill>
                <a:schemeClr val="tx1"/>
              </a:solidFill>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a:ln>
                <a:noFill/>
              </a:ln>
              <a:solidFill>
                <a:srgbClr val="595959"/>
              </a:solidFill>
              <a:effectLst/>
              <a:uLnTx/>
              <a:uFillTx/>
              <a:latin typeface="Calibri"/>
              <a:ea typeface="+mn-ea"/>
              <a:cs typeface="+mn-cs"/>
            </a:endParaRPr>
          </a:p>
        </p:txBody>
      </p:sp>
      <p:cxnSp>
        <p:nvCxnSpPr>
          <p:cNvPr id="12" name="Suora yhdysviiva 11">
            <a:extLst>
              <a:ext uri="{FF2B5EF4-FFF2-40B4-BE49-F238E27FC236}">
                <a16:creationId xmlns:a16="http://schemas.microsoft.com/office/drawing/2014/main" id="{131D3FFC-75C9-4948-861D-A3436CF92ED5}"/>
              </a:ext>
            </a:extLst>
          </p:cNvPr>
          <p:cNvCxnSpPr>
            <a:cxnSpLocks/>
          </p:cNvCxnSpPr>
          <p:nvPr/>
        </p:nvCxnSpPr>
        <p:spPr>
          <a:xfrm>
            <a:off x="6861976" y="1154721"/>
            <a:ext cx="5330024"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4A5E7CF5-80A7-AE42-BFD4-3B528D0A1A59}"/>
              </a:ext>
            </a:extLst>
          </p:cNvPr>
          <p:cNvCxnSpPr>
            <a:cxnSpLocks/>
          </p:cNvCxnSpPr>
          <p:nvPr/>
        </p:nvCxnSpPr>
        <p:spPr>
          <a:xfrm>
            <a:off x="6861976" y="2461092"/>
            <a:ext cx="5330024"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uora yhdysviiva 15">
            <a:extLst>
              <a:ext uri="{FF2B5EF4-FFF2-40B4-BE49-F238E27FC236}">
                <a16:creationId xmlns:a16="http://schemas.microsoft.com/office/drawing/2014/main" id="{AC308115-B2BE-B942-8879-406417A7271F}"/>
              </a:ext>
            </a:extLst>
          </p:cNvPr>
          <p:cNvCxnSpPr>
            <a:cxnSpLocks/>
          </p:cNvCxnSpPr>
          <p:nvPr/>
        </p:nvCxnSpPr>
        <p:spPr>
          <a:xfrm>
            <a:off x="6861976" y="3740885"/>
            <a:ext cx="5330024"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9DF4D2A5-C47F-1249-BD88-335DC0E50FFD}"/>
              </a:ext>
            </a:extLst>
          </p:cNvPr>
          <p:cNvCxnSpPr>
            <a:cxnSpLocks/>
          </p:cNvCxnSpPr>
          <p:nvPr/>
        </p:nvCxnSpPr>
        <p:spPr>
          <a:xfrm>
            <a:off x="6861976" y="4412811"/>
            <a:ext cx="5330024"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98D842D9-31D7-AD46-B805-B1739DEBB1F9}"/>
              </a:ext>
            </a:extLst>
          </p:cNvPr>
          <p:cNvCxnSpPr>
            <a:cxnSpLocks/>
          </p:cNvCxnSpPr>
          <p:nvPr/>
        </p:nvCxnSpPr>
        <p:spPr>
          <a:xfrm>
            <a:off x="6861976" y="5493379"/>
            <a:ext cx="5330024"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32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l="-1000" r="-1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5" y="699827"/>
            <a:ext cx="3707557" cy="1549708"/>
          </a:xfrm>
        </p:spPr>
        <p:txBody>
          <a:bodyPr>
            <a:normAutofit/>
          </a:bodyPr>
          <a:lstStyle/>
          <a:p>
            <a:r>
              <a:rPr lang="fi-FI" sz="4800">
                <a:solidFill>
                  <a:schemeClr val="tx2"/>
                </a:solidFill>
              </a:rPr>
              <a:t>Domestic bioeconomy </a:t>
            </a:r>
            <a:endParaRPr lang="fi-FI" sz="4800" dirty="0">
              <a:solidFill>
                <a:schemeClr val="tx2"/>
              </a:solidFill>
            </a:endParaRP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670502" y="4608464"/>
            <a:ext cx="2699827" cy="1424624"/>
          </a:xfrm>
        </p:spPr>
        <p:txBody>
          <a:bodyPr/>
          <a:lstStyle/>
          <a:p>
            <a:pPr marL="0" lvl="0" indent="0">
              <a:buNone/>
            </a:pPr>
            <a:r>
              <a:rPr lang="fi-FI" sz="1400" dirty="0">
                <a:solidFill>
                  <a:schemeClr val="tx1"/>
                </a:solidFill>
                <a:latin typeface="+mj-lt"/>
              </a:rPr>
              <a:t>Companies develop the stocking capabilities and the security of supply of wood fuels while dispensing with peat and fossil fuels</a:t>
            </a:r>
            <a:r>
              <a:rPr lang="fi-FI" sz="1400" dirty="0">
                <a:solidFill>
                  <a:schemeClr val="tx1"/>
                </a:solidFill>
                <a:latin typeface="+mj-lt"/>
                <a:ea typeface="Calibri" panose="020F0502020204030204" pitchFamily="34" charset="0"/>
                <a:cs typeface="Times New Roman" panose="02020603050405020304" pitchFamily="18" charset="0"/>
              </a:rPr>
              <a:t>. </a:t>
            </a:r>
            <a:endParaRPr lang="fi-FI" sz="1400" dirty="0">
              <a:solidFill>
                <a:schemeClr val="tx1"/>
              </a:solidFill>
              <a:latin typeface="+mj-lt"/>
            </a:endParaRPr>
          </a:p>
        </p:txBody>
      </p:sp>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a:xfrm>
            <a:off x="9208207" y="1371188"/>
            <a:ext cx="2699827" cy="4973287"/>
          </a:xfrm>
        </p:spPr>
        <p:txBody>
          <a:bodyPr vert="horz" lIns="91440" tIns="45720" rIns="91440" bIns="45720" rtlCol="0" anchor="t">
            <a:noAutofit/>
          </a:bodyPr>
          <a:lstStyle/>
          <a:p>
            <a:pPr marL="0" indent="0">
              <a:buNone/>
            </a:pPr>
            <a:r>
              <a:rPr lang="fi-FI" sz="1400" dirty="0">
                <a:solidFill>
                  <a:schemeClr val="tx1"/>
                </a:solidFill>
                <a:latin typeface="+mj-lt"/>
              </a:rPr>
              <a:t>Energy peat will be phased out in the 2030s as a result of emissions trading. During the transition period, peat will be needed to safeguard the security of heat supply and to curb the pressure on the demand for wood fuels.</a:t>
            </a:r>
          </a:p>
          <a:p>
            <a:pPr marL="0" indent="0">
              <a:buNone/>
            </a:pPr>
            <a:r>
              <a:rPr lang="fi-FI" sz="1400" dirty="0">
                <a:solidFill>
                  <a:schemeClr val="tx1"/>
                </a:solidFill>
                <a:latin typeface="+mj-lt"/>
              </a:rPr>
              <a:t> </a:t>
            </a:r>
          </a:p>
          <a:p>
            <a:pPr marL="0" indent="0">
              <a:buNone/>
            </a:pPr>
            <a:r>
              <a:rPr lang="fi-FI" sz="1400" dirty="0">
                <a:solidFill>
                  <a:schemeClr val="tx1"/>
                </a:solidFill>
                <a:latin typeface="+mj-lt"/>
              </a:rPr>
              <a:t>The growing pressure on the demand for wood fuels must be relieved by promoting the development of district heat production methods as an alternative to combustion.</a:t>
            </a:r>
          </a:p>
          <a:p>
            <a:pPr marL="0" indent="0">
              <a:buNone/>
            </a:pPr>
            <a:endParaRPr lang="fi-FI" sz="1400" dirty="0">
              <a:solidFill>
                <a:schemeClr val="tx1"/>
              </a:solidFill>
              <a:latin typeface="+mj-lt"/>
            </a:endParaRPr>
          </a:p>
          <a:p>
            <a:pPr marL="0" lvl="0" indent="0">
              <a:buNone/>
            </a:pPr>
            <a:r>
              <a:rPr lang="fi-FI" sz="1400" dirty="0">
                <a:solidFill>
                  <a:schemeClr val="tx1"/>
                </a:solidFill>
                <a:latin typeface="+mj-lt"/>
              </a:rPr>
              <a:t>Recommendations for action in forestry must be developed in order to take account of biodiversity even better than at present. The energy sector will boost the implementation of the recommendations for action by updating its procurement recommendation.</a:t>
            </a:r>
            <a:endParaRPr lang="fi-FI" sz="1400" dirty="0">
              <a:solidFill>
                <a:schemeClr val="tx1"/>
              </a:solidFill>
              <a:latin typeface="+mj-lt"/>
              <a:cs typeface="Calibri"/>
            </a:endParaRPr>
          </a:p>
          <a:p>
            <a:pPr marL="0" indent="0">
              <a:buNone/>
            </a:pPr>
            <a:endParaRPr lang="fi-FI" sz="1400" dirty="0">
              <a:solidFill>
                <a:schemeClr val="tx1"/>
              </a:solidFill>
              <a:latin typeface="+mj-lt"/>
            </a:endParaRPr>
          </a:p>
          <a:p>
            <a:pPr marL="0" indent="0">
              <a:buNone/>
            </a:pPr>
            <a:endParaRPr lang="fi-FI" sz="1400" dirty="0">
              <a:solidFill>
                <a:schemeClr val="tx1"/>
              </a:solidFill>
              <a:latin typeface="+mj-lt"/>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12</a:t>
            </a:fld>
            <a:endParaRPr lang="en-US"/>
          </a:p>
        </p:txBody>
      </p:sp>
      <p:sp>
        <p:nvSpPr>
          <p:cNvPr id="6" name="Suorakulmio 5">
            <a:extLst>
              <a:ext uri="{FF2B5EF4-FFF2-40B4-BE49-F238E27FC236}">
                <a16:creationId xmlns:a16="http://schemas.microsoft.com/office/drawing/2014/main" id="{F5A931EC-42FE-ED4C-818C-036C4929655B}"/>
              </a:ext>
            </a:extLst>
          </p:cNvPr>
          <p:cNvSpPr/>
          <p:nvPr/>
        </p:nvSpPr>
        <p:spPr>
          <a:xfrm>
            <a:off x="587375" y="2249535"/>
            <a:ext cx="3316943" cy="1200329"/>
          </a:xfrm>
          <a:prstGeom prst="rect">
            <a:avLst/>
          </a:prstGeom>
        </p:spPr>
        <p:txBody>
          <a:bodyPr wrap="square">
            <a:spAutoFit/>
          </a:bodyPr>
          <a:lstStyle/>
          <a:p>
            <a:r>
              <a:rPr lang="fi-FI" dirty="0">
                <a:solidFill>
                  <a:schemeClr val="tx2">
                    <a:lumMod val="75000"/>
                  </a:schemeClr>
                </a:solidFill>
              </a:rPr>
              <a:t>Availability of small-dimensioned wood needed in energy production is ensured with good forest practices. </a:t>
            </a:r>
          </a:p>
        </p:txBody>
      </p:sp>
      <p:pic>
        <p:nvPicPr>
          <p:cNvPr id="10" name="Kuva 9">
            <a:extLst>
              <a:ext uri="{FF2B5EF4-FFF2-40B4-BE49-F238E27FC236}">
                <a16:creationId xmlns:a16="http://schemas.microsoft.com/office/drawing/2014/main" id="{174C8651-B013-1543-BA18-35901DAE212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4000"/>
                    </a14:imgEffect>
                  </a14:imgLayer>
                </a14:imgProps>
              </a:ext>
            </a:extLst>
          </a:blip>
          <a:stretch>
            <a:fillRect/>
          </a:stretch>
        </p:blipFill>
        <p:spPr>
          <a:xfrm>
            <a:off x="4788311" y="1368136"/>
            <a:ext cx="3742464" cy="2583294"/>
          </a:xfrm>
          <a:prstGeom prst="rect">
            <a:avLst/>
          </a:prstGeom>
        </p:spPr>
      </p:pic>
      <p:sp>
        <p:nvSpPr>
          <p:cNvPr id="12" name="Sisällön paikkamerkki 3">
            <a:extLst>
              <a:ext uri="{FF2B5EF4-FFF2-40B4-BE49-F238E27FC236}">
                <a16:creationId xmlns:a16="http://schemas.microsoft.com/office/drawing/2014/main" id="{9B0E4E8D-0705-CE48-8EDD-0EC5FE927FCB}"/>
              </a:ext>
            </a:extLst>
          </p:cNvPr>
          <p:cNvSpPr txBox="1">
            <a:spLocks/>
          </p:cNvSpPr>
          <p:nvPr/>
        </p:nvSpPr>
        <p:spPr>
          <a:xfrm>
            <a:off x="6362306" y="4608464"/>
            <a:ext cx="2699827" cy="1222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tabLst>
                <a:tab pos="457200" algn="l"/>
              </a:tabLst>
            </a:pPr>
            <a:r>
              <a:rPr lang="fi-FI" sz="1400" dirty="0">
                <a:solidFill>
                  <a:schemeClr val="tx1"/>
                </a:solidFill>
                <a:latin typeface="+mj-lt"/>
                <a:ea typeface="Calibri" panose="020F0502020204030204" pitchFamily="34" charset="0"/>
                <a:cs typeface="Times New Roman" panose="02020603050405020304" pitchFamily="18" charset="0"/>
              </a:rPr>
              <a:t>Continuity of the energy use of wood fuels based on the sidestreams of forestry and industry must be safeguarded.</a:t>
            </a:r>
            <a:endParaRPr lang="fi-FI" sz="1400" dirty="0">
              <a:solidFill>
                <a:schemeClr val="tx1"/>
              </a:solidFill>
              <a:latin typeface="+mj-lt"/>
            </a:endParaRPr>
          </a:p>
          <a:p>
            <a:pPr marL="0" indent="0">
              <a:buFont typeface="Arial"/>
              <a:buNone/>
            </a:pPr>
            <a:endParaRPr lang="fi-FI" sz="1400" dirty="0">
              <a:solidFill>
                <a:schemeClr val="tx1"/>
              </a:solidFill>
              <a:latin typeface="+mj-lt"/>
            </a:endParaRPr>
          </a:p>
        </p:txBody>
      </p:sp>
      <p:sp>
        <p:nvSpPr>
          <p:cNvPr id="14" name="Sisällön paikkamerkki 3">
            <a:extLst>
              <a:ext uri="{FF2B5EF4-FFF2-40B4-BE49-F238E27FC236}">
                <a16:creationId xmlns:a16="http://schemas.microsoft.com/office/drawing/2014/main" id="{7C9485F0-EC1D-B443-A9DE-91FD5EE48490}"/>
              </a:ext>
            </a:extLst>
          </p:cNvPr>
          <p:cNvSpPr txBox="1">
            <a:spLocks/>
          </p:cNvSpPr>
          <p:nvPr/>
        </p:nvSpPr>
        <p:spPr>
          <a:xfrm>
            <a:off x="3516404" y="4608465"/>
            <a:ext cx="2699827" cy="14246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tabLst>
                <a:tab pos="457200" algn="l"/>
              </a:tabLst>
            </a:pPr>
            <a:r>
              <a:rPr lang="fi-FI" sz="1400" dirty="0">
                <a:solidFill>
                  <a:schemeClr val="tx1"/>
                </a:solidFill>
                <a:latin typeface="+mj-lt"/>
                <a:ea typeface="Calibri" panose="020F0502020204030204" pitchFamily="34" charset="0"/>
                <a:cs typeface="Times New Roman" panose="02020603050405020304" pitchFamily="18" charset="0"/>
              </a:rPr>
              <a:t>Resources for the management of young forests must be increased in order to encourage trees to become sturdier and the forests to grow, as well as to promote the availability of wood fuel. </a:t>
            </a:r>
            <a:endParaRPr lang="fi-FI" sz="1400" dirty="0">
              <a:solidFill>
                <a:schemeClr val="tx1"/>
              </a:solidFill>
              <a:latin typeface="+mj-lt"/>
            </a:endParaRPr>
          </a:p>
        </p:txBody>
      </p:sp>
      <p:cxnSp>
        <p:nvCxnSpPr>
          <p:cNvPr id="16" name="Suora yhdysviiva 15">
            <a:extLst>
              <a:ext uri="{FF2B5EF4-FFF2-40B4-BE49-F238E27FC236}">
                <a16:creationId xmlns:a16="http://schemas.microsoft.com/office/drawing/2014/main" id="{0BF8B2E0-B4A8-1C41-8870-F03E9985A7E2}"/>
              </a:ext>
            </a:extLst>
          </p:cNvPr>
          <p:cNvCxnSpPr/>
          <p:nvPr/>
        </p:nvCxnSpPr>
        <p:spPr>
          <a:xfrm>
            <a:off x="587375" y="4476997"/>
            <a:ext cx="11604625"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138946CA-E0F5-0A47-8D06-7951A62818E4}"/>
              </a:ext>
            </a:extLst>
          </p:cNvPr>
          <p:cNvCxnSpPr>
            <a:cxnSpLocks/>
          </p:cNvCxnSpPr>
          <p:nvPr/>
        </p:nvCxnSpPr>
        <p:spPr>
          <a:xfrm>
            <a:off x="9322130" y="2956955"/>
            <a:ext cx="286987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17211A8C-9ACE-104A-9A15-77DA51E4C9C2}"/>
              </a:ext>
            </a:extLst>
          </p:cNvPr>
          <p:cNvCxnSpPr/>
          <p:nvPr/>
        </p:nvCxnSpPr>
        <p:spPr>
          <a:xfrm>
            <a:off x="6216231" y="4476997"/>
            <a:ext cx="0" cy="238100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uora yhdysviiva 20">
            <a:extLst>
              <a:ext uri="{FF2B5EF4-FFF2-40B4-BE49-F238E27FC236}">
                <a16:creationId xmlns:a16="http://schemas.microsoft.com/office/drawing/2014/main" id="{860D9B44-2472-5547-A883-862D941E4B4E}"/>
              </a:ext>
            </a:extLst>
          </p:cNvPr>
          <p:cNvCxnSpPr/>
          <p:nvPr/>
        </p:nvCxnSpPr>
        <p:spPr>
          <a:xfrm>
            <a:off x="9090059" y="4476997"/>
            <a:ext cx="0" cy="238100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uora yhdysviiva 21">
            <a:extLst>
              <a:ext uri="{FF2B5EF4-FFF2-40B4-BE49-F238E27FC236}">
                <a16:creationId xmlns:a16="http://schemas.microsoft.com/office/drawing/2014/main" id="{C02B9EE6-70F0-4444-8C7F-4F55483C15D3}"/>
              </a:ext>
            </a:extLst>
          </p:cNvPr>
          <p:cNvCxnSpPr/>
          <p:nvPr/>
        </p:nvCxnSpPr>
        <p:spPr>
          <a:xfrm>
            <a:off x="3401779" y="4476997"/>
            <a:ext cx="0" cy="238100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667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4000"/>
          </a:schemeClr>
        </a:solidFill>
        <a:effectLst/>
      </p:bgPr>
    </p:bg>
    <p:spTree>
      <p:nvGrpSpPr>
        <p:cNvPr id="1" name=""/>
        <p:cNvGrpSpPr/>
        <p:nvPr/>
      </p:nvGrpSpPr>
      <p:grpSpPr>
        <a:xfrm>
          <a:off x="0" y="0"/>
          <a:ext cx="0" cy="0"/>
          <a:chOff x="0" y="0"/>
          <a:chExt cx="0" cy="0"/>
        </a:xfrm>
      </p:grpSpPr>
      <p:sp>
        <p:nvSpPr>
          <p:cNvPr id="4" name="Ellipsi 3">
            <a:extLst>
              <a:ext uri="{FF2B5EF4-FFF2-40B4-BE49-F238E27FC236}">
                <a16:creationId xmlns:a16="http://schemas.microsoft.com/office/drawing/2014/main" id="{FB31CDEC-33A2-BC40-89D4-81842EBB841B}"/>
              </a:ext>
            </a:extLst>
          </p:cNvPr>
          <p:cNvSpPr/>
          <p:nvPr/>
        </p:nvSpPr>
        <p:spPr>
          <a:xfrm>
            <a:off x="2878567" y="355366"/>
            <a:ext cx="6147267" cy="614726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rgbClr val="92D050"/>
              </a:solidFill>
            </a:endParaRPr>
          </a:p>
        </p:txBody>
      </p:sp>
      <p:sp>
        <p:nvSpPr>
          <p:cNvPr id="3" name="Päivämäärän paikkamerkki 2">
            <a:extLst>
              <a:ext uri="{FF2B5EF4-FFF2-40B4-BE49-F238E27FC236}">
                <a16:creationId xmlns:a16="http://schemas.microsoft.com/office/drawing/2014/main" id="{20CD7D70-2761-479E-B5AD-2128E993A9B7}"/>
              </a:ext>
            </a:extLst>
          </p:cNvPr>
          <p:cNvSpPr>
            <a:spLocks noGrp="1"/>
          </p:cNvSpPr>
          <p:nvPr>
            <p:ph type="dt" sz="half" idx="10"/>
          </p:nvPr>
        </p:nvSpPr>
        <p:spPr/>
        <p:txBody>
          <a:bodyPr/>
          <a:lstStyle/>
          <a:p>
            <a:fld id="{0B188E18-7BDE-7644-B1AB-E01BE08F67EB}" type="datetime1">
              <a:rPr lang="fi-FI" smtClean="0"/>
              <a:t>22.9.2021</a:t>
            </a:fld>
            <a:endParaRPr lang="en-US"/>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13</a:t>
            </a:fld>
            <a:endParaRPr lang="en-US"/>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6" y="687264"/>
            <a:ext cx="3318318" cy="2301033"/>
          </a:xfrm>
        </p:spPr>
        <p:txBody>
          <a:bodyPr>
            <a:normAutofit fontScale="90000"/>
          </a:bodyPr>
          <a:lstStyle/>
          <a:p>
            <a:r>
              <a:rPr lang="fi-FI" sz="3400" dirty="0">
                <a:solidFill>
                  <a:schemeClr val="tx2"/>
                </a:solidFill>
              </a:rPr>
              <a:t>Circular economy will become a reality with the aid of clean energy</a:t>
            </a:r>
          </a:p>
        </p:txBody>
      </p:sp>
      <p:sp>
        <p:nvSpPr>
          <p:cNvPr id="15" name="Tekstiruutu 14">
            <a:extLst>
              <a:ext uri="{FF2B5EF4-FFF2-40B4-BE49-F238E27FC236}">
                <a16:creationId xmlns:a16="http://schemas.microsoft.com/office/drawing/2014/main" id="{D8F80B13-8558-B64E-9D97-97EE247337A9}"/>
              </a:ext>
            </a:extLst>
          </p:cNvPr>
          <p:cNvSpPr txBox="1"/>
          <p:nvPr/>
        </p:nvSpPr>
        <p:spPr>
          <a:xfrm>
            <a:off x="622322" y="4851938"/>
            <a:ext cx="2409202" cy="738664"/>
          </a:xfrm>
          <a:prstGeom prst="rect">
            <a:avLst/>
          </a:prstGeom>
          <a:noFill/>
        </p:spPr>
        <p:txBody>
          <a:bodyPr wrap="square" rtlCol="0">
            <a:spAutoFit/>
          </a:bodyPr>
          <a:lstStyle/>
          <a:p>
            <a:r>
              <a:rPr lang="fi-FI" sz="1400" dirty="0">
                <a:solidFill>
                  <a:schemeClr val="tx2">
                    <a:lumMod val="75000"/>
                  </a:schemeClr>
                </a:solidFill>
              </a:rPr>
              <a:t>The energy sector plays a key role in the building of society with circular economy.</a:t>
            </a:r>
          </a:p>
        </p:txBody>
      </p:sp>
      <p:pic>
        <p:nvPicPr>
          <p:cNvPr id="6" name="Kuva 5">
            <a:extLst>
              <a:ext uri="{FF2B5EF4-FFF2-40B4-BE49-F238E27FC236}">
                <a16:creationId xmlns:a16="http://schemas.microsoft.com/office/drawing/2014/main" id="{7440B3DC-26C3-D94A-BB88-0E4AD88538AC}"/>
              </a:ext>
            </a:extLst>
          </p:cNvPr>
          <p:cNvPicPr>
            <a:picLocks noChangeAspect="1"/>
          </p:cNvPicPr>
          <p:nvPr/>
        </p:nvPicPr>
        <p:blipFill>
          <a:blip r:embed="rId3"/>
          <a:srcRect/>
          <a:stretch/>
        </p:blipFill>
        <p:spPr>
          <a:xfrm>
            <a:off x="3259688" y="1180669"/>
            <a:ext cx="4722163" cy="4820315"/>
          </a:xfrm>
          <a:prstGeom prst="rect">
            <a:avLst/>
          </a:prstGeom>
        </p:spPr>
      </p:pic>
      <p:sp>
        <p:nvSpPr>
          <p:cNvPr id="9" name="Sisällön paikkamerkki 3">
            <a:extLst>
              <a:ext uri="{FF2B5EF4-FFF2-40B4-BE49-F238E27FC236}">
                <a16:creationId xmlns:a16="http://schemas.microsoft.com/office/drawing/2014/main" id="{DDB7CEE1-20E9-5F4D-A4B5-82216D69570E}"/>
              </a:ext>
            </a:extLst>
          </p:cNvPr>
          <p:cNvSpPr txBox="1">
            <a:spLocks/>
          </p:cNvSpPr>
          <p:nvPr/>
        </p:nvSpPr>
        <p:spPr>
          <a:xfrm>
            <a:off x="8084992" y="1"/>
            <a:ext cx="4107008" cy="6858000"/>
          </a:xfrm>
          <a:prstGeom prst="rect">
            <a:avLst/>
          </a:prstGeom>
          <a:solidFill>
            <a:schemeClr val="bg1"/>
          </a:solidFill>
        </p:spPr>
        <p:txBody>
          <a:bodyPr vert="horz" lIns="251999" tIns="900000" rIns="180000" bIns="144000" rtlCol="0" anchor="t">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i-FI" sz="1400" dirty="0">
                <a:solidFill>
                  <a:schemeClr val="tx1"/>
                </a:solidFill>
              </a:rPr>
              <a:t>Circular economy is broad in scope, and it requires expertise that crosses conventional sector lines. The management of large entities requires cooperation, availability of information, and functioning networks.</a:t>
            </a:r>
          </a:p>
          <a:p>
            <a:r>
              <a:rPr lang="fi-FI" sz="1300" dirty="0">
                <a:solidFill>
                  <a:schemeClr val="tx1"/>
                </a:solidFill>
              </a:rPr>
              <a:t>Incentives for circular economy must be allocated to cross-sector innovations and to the utilisation of excess heat by providing development aid and by reducing the electricity tax on recycling plants. </a:t>
            </a:r>
          </a:p>
          <a:p>
            <a:r>
              <a:rPr lang="fi-FI" sz="1300" dirty="0">
                <a:solidFill>
                  <a:schemeClr val="tx1"/>
                </a:solidFill>
              </a:rPr>
              <a:t>The social vision of circular economy, the role of the energy sector and regulation must be clarified. </a:t>
            </a:r>
          </a:p>
          <a:p>
            <a:r>
              <a:rPr lang="fi-FI" sz="1300" dirty="0">
                <a:solidFill>
                  <a:schemeClr val="tx1"/>
                </a:solidFill>
              </a:rPr>
              <a:t>The efficiency of source separation and recycling of waste must be improved in order to reduce emissions.</a:t>
            </a:r>
          </a:p>
          <a:p>
            <a:r>
              <a:rPr lang="fi-FI" sz="1300" dirty="0">
                <a:solidFill>
                  <a:schemeClr val="tx1"/>
                </a:solidFill>
              </a:rPr>
              <a:t>Better use must be made of recycled materials.</a:t>
            </a:r>
          </a:p>
          <a:p>
            <a:r>
              <a:rPr lang="fi-FI" sz="1300" dirty="0">
                <a:solidFill>
                  <a:schemeClr val="tx1"/>
                </a:solidFill>
              </a:rPr>
              <a:t>Carbon capture and utilisation must </a:t>
            </a:r>
            <a:r>
              <a:rPr lang="fi-FI" sz="1300" dirty="0" err="1">
                <a:solidFill>
                  <a:schemeClr val="tx1"/>
                </a:solidFill>
              </a:rPr>
              <a:t>be</a:t>
            </a:r>
            <a:r>
              <a:rPr lang="fi-FI" sz="1300" dirty="0">
                <a:solidFill>
                  <a:schemeClr val="tx1"/>
                </a:solidFill>
              </a:rPr>
              <a:t>              </a:t>
            </a:r>
            <a:r>
              <a:rPr lang="fi-FI" sz="1300" dirty="0" err="1">
                <a:solidFill>
                  <a:schemeClr val="tx1"/>
                </a:solidFill>
              </a:rPr>
              <a:t>developed</a:t>
            </a:r>
            <a:r>
              <a:rPr lang="fi-FI" sz="1300" dirty="0">
                <a:solidFill>
                  <a:schemeClr val="tx1"/>
                </a:solidFill>
              </a:rPr>
              <a:t>. </a:t>
            </a:r>
          </a:p>
          <a:p>
            <a:r>
              <a:rPr lang="fi-FI" sz="1300" dirty="0">
                <a:solidFill>
                  <a:schemeClr val="tx1"/>
                </a:solidFill>
              </a:rPr>
              <a:t>A Green Deal on waste incineraton must be drawn up to build joint projects of a waste management chain to improve the efficiency of recycling, e.g. in small and medium-sized companies. </a:t>
            </a:r>
          </a:p>
          <a:p>
            <a:r>
              <a:rPr lang="fi-FI" sz="1300" dirty="0">
                <a:solidFill>
                  <a:schemeClr val="tx1"/>
                </a:solidFill>
              </a:rPr>
              <a:t>Municipal-level emissions calculation must be developed so that emissions from waste processing are included in the climate calculation for the source of waste. This will encourage recycling of waste and utilising it for energy in the form of electricity, heat and biogas. </a:t>
            </a:r>
          </a:p>
        </p:txBody>
      </p:sp>
    </p:spTree>
    <p:extLst>
      <p:ext uri="{BB962C8B-B14F-4D97-AF65-F5344CB8AC3E}">
        <p14:creationId xmlns:p14="http://schemas.microsoft.com/office/powerpoint/2010/main" val="1219847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Suorakulmio 11">
            <a:extLst>
              <a:ext uri="{FF2B5EF4-FFF2-40B4-BE49-F238E27FC236}">
                <a16:creationId xmlns:a16="http://schemas.microsoft.com/office/drawing/2014/main" id="{5FEEDDE9-3F8E-D742-92F8-0BE5CE0B5AA7}"/>
              </a:ext>
            </a:extLst>
          </p:cNvPr>
          <p:cNvSpPr/>
          <p:nvPr/>
        </p:nvSpPr>
        <p:spPr>
          <a:xfrm>
            <a:off x="11284923" y="-6"/>
            <a:ext cx="900297" cy="6858002"/>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4" name="Aalto 23">
            <a:extLst>
              <a:ext uri="{FF2B5EF4-FFF2-40B4-BE49-F238E27FC236}">
                <a16:creationId xmlns:a16="http://schemas.microsoft.com/office/drawing/2014/main" id="{4FCCB17B-3F10-1E48-BAC8-2F9D13FC02F0}"/>
              </a:ext>
            </a:extLst>
          </p:cNvPr>
          <p:cNvSpPr/>
          <p:nvPr/>
        </p:nvSpPr>
        <p:spPr>
          <a:xfrm rot="5400000">
            <a:off x="3070157" y="2842242"/>
            <a:ext cx="6858001" cy="1173514"/>
          </a:xfrm>
          <a:prstGeom prst="wave">
            <a:avLst>
              <a:gd name="adj1" fmla="val 20000"/>
              <a:gd name="adj2" fmla="val 0"/>
            </a:avLst>
          </a:prstGeom>
          <a:solidFill>
            <a:schemeClr val="tx2">
              <a:lumMod val="20000"/>
              <a:lumOff val="80000"/>
              <a:alpha val="3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1" name="Aalto 20">
            <a:extLst>
              <a:ext uri="{FF2B5EF4-FFF2-40B4-BE49-F238E27FC236}">
                <a16:creationId xmlns:a16="http://schemas.microsoft.com/office/drawing/2014/main" id="{BF5EE8AE-5D61-9F4D-9DEF-85AA1CA7FBD2}"/>
              </a:ext>
            </a:extLst>
          </p:cNvPr>
          <p:cNvSpPr/>
          <p:nvPr/>
        </p:nvSpPr>
        <p:spPr>
          <a:xfrm rot="5400000">
            <a:off x="3762792" y="2842242"/>
            <a:ext cx="6858001" cy="1173514"/>
          </a:xfrm>
          <a:prstGeom prst="wave">
            <a:avLst>
              <a:gd name="adj1" fmla="val 20000"/>
              <a:gd name="adj2" fmla="val 0"/>
            </a:avLst>
          </a:prstGeom>
          <a:solidFill>
            <a:schemeClr val="accent4">
              <a:lumMod val="20000"/>
              <a:lumOff val="80000"/>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 name="Aalto 13">
            <a:extLst>
              <a:ext uri="{FF2B5EF4-FFF2-40B4-BE49-F238E27FC236}">
                <a16:creationId xmlns:a16="http://schemas.microsoft.com/office/drawing/2014/main" id="{C3061D47-F0A5-F14D-892D-B86B12C71471}"/>
              </a:ext>
            </a:extLst>
          </p:cNvPr>
          <p:cNvSpPr/>
          <p:nvPr/>
        </p:nvSpPr>
        <p:spPr>
          <a:xfrm rot="5400000">
            <a:off x="6136497" y="1117347"/>
            <a:ext cx="6858001" cy="4623309"/>
          </a:xfrm>
          <a:prstGeom prst="wave">
            <a:avLst>
              <a:gd name="adj1" fmla="val 4046"/>
              <a:gd name="adj2" fmla="val 0"/>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5" y="936527"/>
            <a:ext cx="5691014" cy="1435690"/>
          </a:xfrm>
        </p:spPr>
        <p:txBody>
          <a:bodyPr>
            <a:noAutofit/>
          </a:bodyPr>
          <a:lstStyle/>
          <a:p>
            <a:r>
              <a:rPr lang="fi-FI" sz="6000" dirty="0">
                <a:solidFill>
                  <a:schemeClr val="tx2"/>
                </a:solidFill>
              </a:rPr>
              <a:t>Cleaner gas</a:t>
            </a:r>
          </a:p>
        </p:txBody>
      </p:sp>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a:xfrm>
            <a:off x="8311897" y="908050"/>
            <a:ext cx="3374135" cy="5346446"/>
          </a:xfrm>
        </p:spPr>
        <p:txBody>
          <a:bodyPr/>
          <a:lstStyle/>
          <a:p>
            <a:pPr lvl="0"/>
            <a:r>
              <a:rPr lang="fi-FI" sz="1400" dirty="0">
                <a:solidFill>
                  <a:schemeClr val="tx1"/>
                </a:solidFill>
              </a:rPr>
              <a:t>Development, production and introduction of clean gas must be ensured by strengthening emissions trading. </a:t>
            </a:r>
          </a:p>
          <a:p>
            <a:r>
              <a:rPr lang="fi-FI" sz="1400" dirty="0">
                <a:solidFill>
                  <a:schemeClr val="tx1"/>
                </a:solidFill>
              </a:rPr>
              <a:t>Promotion of biogas requires a national biogas programme.</a:t>
            </a:r>
          </a:p>
          <a:p>
            <a:r>
              <a:rPr lang="fi-FI" sz="1400" dirty="0">
                <a:solidFill>
                  <a:schemeClr val="tx1"/>
                </a:solidFill>
              </a:rPr>
              <a:t>Non-taxation of biogas must be maintained and notified in the EU. </a:t>
            </a:r>
          </a:p>
          <a:p>
            <a:r>
              <a:rPr lang="fi-FI" sz="1400" dirty="0">
                <a:solidFill>
                  <a:schemeClr val="tx1"/>
                </a:solidFill>
              </a:rPr>
              <a:t>Taxation of gas must be kept at a competitive level in order to maintain a functioning and extensive gas network which is important to a clean energy system.</a:t>
            </a:r>
          </a:p>
          <a:p>
            <a:r>
              <a:rPr lang="fi-FI" sz="1400" dirty="0">
                <a:solidFill>
                  <a:schemeClr val="tx1"/>
                </a:solidFill>
              </a:rPr>
              <a:t>To promote clean gases, such as synthetic gases and hydrogen, we need a national strategy that develops Finland’s technological competitiveness and supports the development of the new energy system.</a:t>
            </a:r>
          </a:p>
          <a:p>
            <a:r>
              <a:rPr lang="fi-FI" sz="1400" dirty="0">
                <a:solidFill>
                  <a:schemeClr val="tx1"/>
                </a:solidFill>
              </a:rPr>
              <a:t>Hydrogen solutions must be promoted by reducing electricity tax in industry and by creating an outlook of long-term energy taxation. </a:t>
            </a:r>
            <a:endParaRPr lang="fi-FI" sz="1400" dirty="0">
              <a:solidFill>
                <a:schemeClr val="tx1"/>
              </a:solidFill>
              <a:cs typeface="Calibri"/>
            </a:endParaRPr>
          </a:p>
          <a:p>
            <a:endParaRPr lang="fi-FI" sz="1400" dirty="0">
              <a:solidFill>
                <a:schemeClr val="tx1"/>
              </a:solidFill>
            </a:endParaRPr>
          </a:p>
          <a:p>
            <a:pPr marL="0" indent="0">
              <a:buNone/>
            </a:pPr>
            <a:endParaRPr lang="fi-FI" sz="1400" dirty="0">
              <a:solidFill>
                <a:schemeClr val="tx1"/>
              </a:solidFill>
            </a:endParaRPr>
          </a:p>
          <a:p>
            <a:endParaRPr lang="fi-FI" sz="1400" dirty="0">
              <a:solidFill>
                <a:schemeClr val="tx1"/>
              </a:solidFill>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14</a:t>
            </a:fld>
            <a:endParaRPr lang="en-US"/>
          </a:p>
        </p:txBody>
      </p:sp>
      <p:cxnSp>
        <p:nvCxnSpPr>
          <p:cNvPr id="16" name="Suora yhdysviiva 15">
            <a:extLst>
              <a:ext uri="{FF2B5EF4-FFF2-40B4-BE49-F238E27FC236}">
                <a16:creationId xmlns:a16="http://schemas.microsoft.com/office/drawing/2014/main" id="{DFB929DB-8329-C24A-AB1F-3476C408B50E}"/>
              </a:ext>
            </a:extLst>
          </p:cNvPr>
          <p:cNvCxnSpPr/>
          <p:nvPr/>
        </p:nvCxnSpPr>
        <p:spPr>
          <a:xfrm>
            <a:off x="5282391" y="1751904"/>
            <a:ext cx="69028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4688D408-41F5-524A-A4D6-DC9387A75949}"/>
              </a:ext>
            </a:extLst>
          </p:cNvPr>
          <p:cNvCxnSpPr/>
          <p:nvPr/>
        </p:nvCxnSpPr>
        <p:spPr>
          <a:xfrm>
            <a:off x="5289171" y="2291896"/>
            <a:ext cx="69028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47CB67A5-3C2A-3647-8250-D700A2111A5D}"/>
              </a:ext>
            </a:extLst>
          </p:cNvPr>
          <p:cNvCxnSpPr/>
          <p:nvPr/>
        </p:nvCxnSpPr>
        <p:spPr>
          <a:xfrm>
            <a:off x="5289171" y="2808996"/>
            <a:ext cx="69028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2D5EFB3B-A65A-A64D-9A53-8D33B1835E3A}"/>
              </a:ext>
            </a:extLst>
          </p:cNvPr>
          <p:cNvCxnSpPr/>
          <p:nvPr/>
        </p:nvCxnSpPr>
        <p:spPr>
          <a:xfrm>
            <a:off x="5289171" y="3854268"/>
            <a:ext cx="69028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58342F94-7DCF-6C41-B6F9-B2AE3236E4A7}"/>
              </a:ext>
            </a:extLst>
          </p:cNvPr>
          <p:cNvCxnSpPr>
            <a:cxnSpLocks/>
          </p:cNvCxnSpPr>
          <p:nvPr/>
        </p:nvCxnSpPr>
        <p:spPr>
          <a:xfrm>
            <a:off x="4886325" y="5202258"/>
            <a:ext cx="7305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kstiruutu 3">
            <a:extLst>
              <a:ext uri="{FF2B5EF4-FFF2-40B4-BE49-F238E27FC236}">
                <a16:creationId xmlns:a16="http://schemas.microsoft.com/office/drawing/2014/main" id="{23790305-3CC3-4D4A-9D9D-1867E6946A02}"/>
              </a:ext>
            </a:extLst>
          </p:cNvPr>
          <p:cNvSpPr txBox="1"/>
          <p:nvPr/>
        </p:nvSpPr>
        <p:spPr>
          <a:xfrm>
            <a:off x="614810" y="6145219"/>
            <a:ext cx="3466090" cy="246221"/>
          </a:xfrm>
          <a:prstGeom prst="rect">
            <a:avLst/>
          </a:prstGeom>
          <a:noFill/>
        </p:spPr>
        <p:txBody>
          <a:bodyPr wrap="square" rtlCol="0">
            <a:spAutoFit/>
          </a:bodyPr>
          <a:lstStyle/>
          <a:p>
            <a:r>
              <a:rPr lang="fi-FI" sz="1000" dirty="0"/>
              <a:t>Source: Guidehouse, Gas Decarbonisation Pathways 2020.</a:t>
            </a:r>
          </a:p>
        </p:txBody>
      </p:sp>
      <p:pic>
        <p:nvPicPr>
          <p:cNvPr id="11" name="Kuva 10">
            <a:extLst>
              <a:ext uri="{FF2B5EF4-FFF2-40B4-BE49-F238E27FC236}">
                <a16:creationId xmlns:a16="http://schemas.microsoft.com/office/drawing/2014/main" id="{10452B46-2C12-5347-915B-770ED73BBB9C}"/>
              </a:ext>
            </a:extLst>
          </p:cNvPr>
          <p:cNvPicPr>
            <a:picLocks noChangeAspect="1"/>
          </p:cNvPicPr>
          <p:nvPr/>
        </p:nvPicPr>
        <p:blipFill>
          <a:blip r:embed="rId3"/>
          <a:stretch>
            <a:fillRect/>
          </a:stretch>
        </p:blipFill>
        <p:spPr>
          <a:xfrm>
            <a:off x="730268" y="4416948"/>
            <a:ext cx="7573249" cy="1728271"/>
          </a:xfrm>
          <a:prstGeom prst="rect">
            <a:avLst/>
          </a:prstGeom>
        </p:spPr>
      </p:pic>
      <p:grpSp>
        <p:nvGrpSpPr>
          <p:cNvPr id="13" name="Ryhmä 12">
            <a:extLst>
              <a:ext uri="{FF2B5EF4-FFF2-40B4-BE49-F238E27FC236}">
                <a16:creationId xmlns:a16="http://schemas.microsoft.com/office/drawing/2014/main" id="{26E9B0FF-EB0D-A146-8071-C29E2CD8E072}"/>
              </a:ext>
            </a:extLst>
          </p:cNvPr>
          <p:cNvGrpSpPr/>
          <p:nvPr/>
        </p:nvGrpSpPr>
        <p:grpSpPr>
          <a:xfrm>
            <a:off x="5241273" y="3008458"/>
            <a:ext cx="1701985" cy="988572"/>
            <a:chOff x="4775128" y="1086987"/>
            <a:chExt cx="1701985" cy="988572"/>
          </a:xfrm>
        </p:grpSpPr>
        <p:sp>
          <p:nvSpPr>
            <p:cNvPr id="8" name="Suorakulmio 7">
              <a:extLst>
                <a:ext uri="{FF2B5EF4-FFF2-40B4-BE49-F238E27FC236}">
                  <a16:creationId xmlns:a16="http://schemas.microsoft.com/office/drawing/2014/main" id="{43088FD0-636D-814B-8640-F2C3E755B3E9}"/>
                </a:ext>
              </a:extLst>
            </p:cNvPr>
            <p:cNvSpPr/>
            <p:nvPr/>
          </p:nvSpPr>
          <p:spPr>
            <a:xfrm>
              <a:off x="4775128" y="1118115"/>
              <a:ext cx="387118" cy="223271"/>
            </a:xfrm>
            <a:prstGeom prst="rect">
              <a:avLst/>
            </a:prstGeom>
            <a:solidFill>
              <a:srgbClr val="B4BD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tx1"/>
                </a:solidFill>
              </a:endParaRPr>
            </a:p>
          </p:txBody>
        </p:sp>
        <p:sp>
          <p:nvSpPr>
            <p:cNvPr id="23" name="Suorakulmio 22">
              <a:extLst>
                <a:ext uri="{FF2B5EF4-FFF2-40B4-BE49-F238E27FC236}">
                  <a16:creationId xmlns:a16="http://schemas.microsoft.com/office/drawing/2014/main" id="{780E9982-D982-7E45-A5B4-56753E15A017}"/>
                </a:ext>
              </a:extLst>
            </p:cNvPr>
            <p:cNvSpPr/>
            <p:nvPr/>
          </p:nvSpPr>
          <p:spPr>
            <a:xfrm>
              <a:off x="4775128" y="1468524"/>
              <a:ext cx="387118" cy="223271"/>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tx1"/>
                </a:solidFill>
              </a:endParaRPr>
            </a:p>
          </p:txBody>
        </p:sp>
        <p:sp>
          <p:nvSpPr>
            <p:cNvPr id="25" name="Suorakulmio 24">
              <a:extLst>
                <a:ext uri="{FF2B5EF4-FFF2-40B4-BE49-F238E27FC236}">
                  <a16:creationId xmlns:a16="http://schemas.microsoft.com/office/drawing/2014/main" id="{58A393B8-617A-1A4B-B466-811EC86ACDE9}"/>
                </a:ext>
              </a:extLst>
            </p:cNvPr>
            <p:cNvSpPr/>
            <p:nvPr/>
          </p:nvSpPr>
          <p:spPr>
            <a:xfrm>
              <a:off x="4775128" y="1818933"/>
              <a:ext cx="387118" cy="223271"/>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tx1"/>
                </a:solidFill>
              </a:endParaRPr>
            </a:p>
          </p:txBody>
        </p:sp>
        <p:sp>
          <p:nvSpPr>
            <p:cNvPr id="10" name="Tekstiruutu 9">
              <a:extLst>
                <a:ext uri="{FF2B5EF4-FFF2-40B4-BE49-F238E27FC236}">
                  <a16:creationId xmlns:a16="http://schemas.microsoft.com/office/drawing/2014/main" id="{A3DE199B-E12E-824C-A358-92F3AB8BE9E3}"/>
                </a:ext>
              </a:extLst>
            </p:cNvPr>
            <p:cNvSpPr txBox="1"/>
            <p:nvPr/>
          </p:nvSpPr>
          <p:spPr>
            <a:xfrm>
              <a:off x="5162246" y="1086987"/>
              <a:ext cx="1314867" cy="307777"/>
            </a:xfrm>
            <a:prstGeom prst="rect">
              <a:avLst/>
            </a:prstGeom>
            <a:noFill/>
          </p:spPr>
          <p:txBody>
            <a:bodyPr wrap="square" rtlCol="0">
              <a:spAutoFit/>
            </a:bodyPr>
            <a:lstStyle/>
            <a:p>
              <a:r>
                <a:rPr lang="fi-FI" sz="1400" dirty="0"/>
                <a:t>Biogas</a:t>
              </a:r>
            </a:p>
          </p:txBody>
        </p:sp>
        <p:sp>
          <p:nvSpPr>
            <p:cNvPr id="26" name="Tekstiruutu 25">
              <a:extLst>
                <a:ext uri="{FF2B5EF4-FFF2-40B4-BE49-F238E27FC236}">
                  <a16:creationId xmlns:a16="http://schemas.microsoft.com/office/drawing/2014/main" id="{E5F48073-A25A-D740-83AF-EDB8820D18FD}"/>
                </a:ext>
              </a:extLst>
            </p:cNvPr>
            <p:cNvSpPr txBox="1"/>
            <p:nvPr/>
          </p:nvSpPr>
          <p:spPr>
            <a:xfrm>
              <a:off x="5162246" y="1427384"/>
              <a:ext cx="1314867" cy="307777"/>
            </a:xfrm>
            <a:prstGeom prst="rect">
              <a:avLst/>
            </a:prstGeom>
            <a:noFill/>
          </p:spPr>
          <p:txBody>
            <a:bodyPr wrap="square" rtlCol="0">
              <a:spAutoFit/>
            </a:bodyPr>
            <a:lstStyle/>
            <a:p>
              <a:r>
                <a:rPr lang="fi-FI" sz="1400" dirty="0"/>
                <a:t>Hydrogen</a:t>
              </a:r>
            </a:p>
          </p:txBody>
        </p:sp>
        <p:sp>
          <p:nvSpPr>
            <p:cNvPr id="27" name="Tekstiruutu 26">
              <a:extLst>
                <a:ext uri="{FF2B5EF4-FFF2-40B4-BE49-F238E27FC236}">
                  <a16:creationId xmlns:a16="http://schemas.microsoft.com/office/drawing/2014/main" id="{129D51EE-B5D1-8B48-84A8-71FD50B317CE}"/>
                </a:ext>
              </a:extLst>
            </p:cNvPr>
            <p:cNvSpPr txBox="1"/>
            <p:nvPr/>
          </p:nvSpPr>
          <p:spPr>
            <a:xfrm>
              <a:off x="5162246" y="1767782"/>
              <a:ext cx="1314867" cy="307777"/>
            </a:xfrm>
            <a:prstGeom prst="rect">
              <a:avLst/>
            </a:prstGeom>
            <a:noFill/>
          </p:spPr>
          <p:txBody>
            <a:bodyPr wrap="square" rtlCol="0">
              <a:spAutoFit/>
            </a:bodyPr>
            <a:lstStyle/>
            <a:p>
              <a:r>
                <a:rPr lang="fi-FI" sz="1400" dirty="0"/>
                <a:t>Natural gas</a:t>
              </a:r>
            </a:p>
          </p:txBody>
        </p:sp>
      </p:grpSp>
      <p:sp>
        <p:nvSpPr>
          <p:cNvPr id="15" name="Tekstiruutu 14">
            <a:extLst>
              <a:ext uri="{FF2B5EF4-FFF2-40B4-BE49-F238E27FC236}">
                <a16:creationId xmlns:a16="http://schemas.microsoft.com/office/drawing/2014/main" id="{710987F9-843C-3447-9D09-2E040749FC83}"/>
              </a:ext>
            </a:extLst>
          </p:cNvPr>
          <p:cNvSpPr txBox="1"/>
          <p:nvPr/>
        </p:nvSpPr>
        <p:spPr>
          <a:xfrm>
            <a:off x="577025" y="2536336"/>
            <a:ext cx="3503875" cy="1815882"/>
          </a:xfrm>
          <a:prstGeom prst="rect">
            <a:avLst/>
          </a:prstGeom>
          <a:noFill/>
        </p:spPr>
        <p:txBody>
          <a:bodyPr wrap="square" rtlCol="0">
            <a:spAutoFit/>
          </a:bodyPr>
          <a:lstStyle/>
          <a:p>
            <a:r>
              <a:rPr lang="fi-FI" sz="1400" dirty="0">
                <a:solidFill>
                  <a:schemeClr val="tx2">
                    <a:lumMod val="75000"/>
                  </a:schemeClr>
                </a:solidFill>
              </a:rPr>
              <a:t>The cleaning of gas will be advancing strongly in Europe in the 2030s. Gas networks are developed with gradual introduction of biogas and hydrogen in them. Gas plays a significant role in enabling an entire low-carbon energy system as part of the sector integration.</a:t>
            </a:r>
          </a:p>
          <a:p>
            <a:endParaRPr lang="fi-FI" sz="1400" dirty="0">
              <a:solidFill>
                <a:schemeClr val="tx1">
                  <a:lumMod val="65000"/>
                  <a:lumOff val="35000"/>
                </a:schemeClr>
              </a:solidFill>
            </a:endParaRPr>
          </a:p>
        </p:txBody>
      </p:sp>
    </p:spTree>
    <p:extLst>
      <p:ext uri="{BB962C8B-B14F-4D97-AF65-F5344CB8AC3E}">
        <p14:creationId xmlns:p14="http://schemas.microsoft.com/office/powerpoint/2010/main" val="2256629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90989CFD-63FA-BE49-B64A-023A97C16E97}"/>
              </a:ext>
            </a:extLst>
          </p:cNvPr>
          <p:cNvSpPr>
            <a:spLocks noGrp="1"/>
          </p:cNvSpPr>
          <p:nvPr>
            <p:ph type="sldNum" sz="quarter" idx="12"/>
          </p:nvPr>
        </p:nvSpPr>
        <p:spPr/>
        <p:txBody>
          <a:bodyPr/>
          <a:lstStyle/>
          <a:p>
            <a:fld id="{D5CDC59A-8C4B-3741-8921-09D2C8EE8BFB}" type="slidenum">
              <a:rPr lang="en-US" smtClean="0"/>
              <a:t>15</a:t>
            </a:fld>
            <a:endParaRPr lang="en-US"/>
          </a:p>
        </p:txBody>
      </p:sp>
      <p:sp>
        <p:nvSpPr>
          <p:cNvPr id="5" name="Otsikko 1">
            <a:extLst>
              <a:ext uri="{FF2B5EF4-FFF2-40B4-BE49-F238E27FC236}">
                <a16:creationId xmlns:a16="http://schemas.microsoft.com/office/drawing/2014/main" id="{790CDF5F-7781-8E4E-8874-34468324CBCA}"/>
              </a:ext>
            </a:extLst>
          </p:cNvPr>
          <p:cNvSpPr txBox="1">
            <a:spLocks/>
          </p:cNvSpPr>
          <p:nvPr/>
        </p:nvSpPr>
        <p:spPr>
          <a:xfrm>
            <a:off x="2600875" y="1791082"/>
            <a:ext cx="6982782" cy="893317"/>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gn="ctr"/>
            <a:r>
              <a:rPr lang="fi-FI" sz="6000" dirty="0">
                <a:solidFill>
                  <a:schemeClr val="bg1"/>
                </a:solidFill>
              </a:rPr>
              <a:t>Energy as a solution </a:t>
            </a:r>
          </a:p>
        </p:txBody>
      </p:sp>
      <p:sp>
        <p:nvSpPr>
          <p:cNvPr id="6" name="Alaotsikko 2">
            <a:extLst>
              <a:ext uri="{FF2B5EF4-FFF2-40B4-BE49-F238E27FC236}">
                <a16:creationId xmlns:a16="http://schemas.microsoft.com/office/drawing/2014/main" id="{0B3FA122-90AD-A14A-95C3-8ABDB380D65A}"/>
              </a:ext>
            </a:extLst>
          </p:cNvPr>
          <p:cNvSpPr txBox="1">
            <a:spLocks/>
          </p:cNvSpPr>
          <p:nvPr/>
        </p:nvSpPr>
        <p:spPr>
          <a:xfrm>
            <a:off x="4189504" y="2914746"/>
            <a:ext cx="3812992" cy="8933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fi-FI" dirty="0">
                <a:solidFill>
                  <a:schemeClr val="bg1"/>
                </a:solidFill>
              </a:rPr>
              <a:t>A carbon-neutral society is based on practical solutions implemented by energy companies </a:t>
            </a:r>
          </a:p>
        </p:txBody>
      </p:sp>
    </p:spTree>
    <p:extLst>
      <p:ext uri="{BB962C8B-B14F-4D97-AF65-F5344CB8AC3E}">
        <p14:creationId xmlns:p14="http://schemas.microsoft.com/office/powerpoint/2010/main" val="2718787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p:txBody>
          <a:bodyPr/>
          <a:lstStyle/>
          <a:p>
            <a:pPr lvl="0"/>
            <a:endParaRPr lang="fi-FI"/>
          </a:p>
          <a:p>
            <a:pPr marL="0" indent="0">
              <a:buNone/>
            </a:pPr>
            <a:endParaRPr lang="fi-FI"/>
          </a:p>
          <a:p>
            <a:endParaRPr lang="fi-FI"/>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16</a:t>
            </a:fld>
            <a:endParaRPr lang="en-US"/>
          </a:p>
        </p:txBody>
      </p:sp>
      <p:sp>
        <p:nvSpPr>
          <p:cNvPr id="4" name="Suorakulmio 3">
            <a:extLst>
              <a:ext uri="{FF2B5EF4-FFF2-40B4-BE49-F238E27FC236}">
                <a16:creationId xmlns:a16="http://schemas.microsoft.com/office/drawing/2014/main" id="{03C1EDD2-0C2C-4D05-96B3-A5AF9CE1C41F}"/>
              </a:ext>
            </a:extLst>
          </p:cNvPr>
          <p:cNvSpPr/>
          <p:nvPr/>
        </p:nvSpPr>
        <p:spPr>
          <a:xfrm>
            <a:off x="8339328" y="823061"/>
            <a:ext cx="3581785" cy="5478423"/>
          </a:xfrm>
          <a:prstGeom prst="rect">
            <a:avLst/>
          </a:prstGeom>
        </p:spPr>
        <p:txBody>
          <a:bodyPr wrap="square">
            <a:spAutoFit/>
          </a:bodyPr>
          <a:lstStyle/>
          <a:p>
            <a:pPr>
              <a:spcAft>
                <a:spcPts val="0"/>
              </a:spcAft>
            </a:pPr>
            <a:r>
              <a:rPr lang="fi-FI" sz="1400" dirty="0">
                <a:latin typeface="Calibri" panose="020F0502020204030204" pitchFamily="34" charset="0"/>
                <a:ea typeface="Calibri" panose="020F0502020204030204" pitchFamily="34" charset="0"/>
              </a:rPr>
              <a:t>To be carbon-free, you need especially electricity, as well as heat, gases and liquids produced with electricity.</a:t>
            </a:r>
          </a:p>
          <a:p>
            <a:pPr>
              <a:spcAft>
                <a:spcPts val="0"/>
              </a:spcAft>
            </a:pPr>
            <a:endParaRPr lang="fi-FI" sz="1400" dirty="0">
              <a:latin typeface="Calibri" panose="020F0502020204030204" pitchFamily="34" charset="0"/>
              <a:ea typeface="Calibri" panose="020F0502020204030204" pitchFamily="34" charset="0"/>
            </a:endParaRPr>
          </a:p>
          <a:p>
            <a:pPr>
              <a:spcAft>
                <a:spcPts val="0"/>
              </a:spcAft>
            </a:pPr>
            <a:r>
              <a:rPr lang="fi-FI" sz="1400" dirty="0">
                <a:latin typeface="Calibri" panose="020F0502020204030204" pitchFamily="34" charset="0"/>
                <a:ea typeface="Calibri" panose="020F0502020204030204" pitchFamily="34" charset="0"/>
              </a:rPr>
              <a:t>According to estimates, the electrification of industry and the rest of society requires an up to 50% increase in electricity consumption. </a:t>
            </a:r>
          </a:p>
          <a:p>
            <a:pPr>
              <a:spcAft>
                <a:spcPts val="0"/>
              </a:spcAft>
            </a:pPr>
            <a:endParaRPr lang="fi-FI" sz="1400" dirty="0">
              <a:latin typeface="Calibri" panose="020F0502020204030204" pitchFamily="34" charset="0"/>
              <a:ea typeface="Calibri" panose="020F0502020204030204" pitchFamily="34" charset="0"/>
            </a:endParaRPr>
          </a:p>
          <a:p>
            <a:pPr>
              <a:spcAft>
                <a:spcPts val="0"/>
              </a:spcAft>
            </a:pPr>
            <a:r>
              <a:rPr lang="fi-FI" sz="1400" dirty="0">
                <a:latin typeface="Calibri" panose="020F0502020204030204" pitchFamily="34" charset="0"/>
                <a:ea typeface="Calibri" panose="020F0502020204030204" pitchFamily="34" charset="0"/>
              </a:rPr>
              <a:t>The building of a carbon-neutral society needs market-based electricity generation, energy efficiency, regulating power, strengthening of transmission links, and new technology.</a:t>
            </a:r>
          </a:p>
          <a:p>
            <a:pPr>
              <a:spcAft>
                <a:spcPts val="0"/>
              </a:spcAft>
            </a:pPr>
            <a:endParaRPr lang="fi-FI" sz="1400" dirty="0">
              <a:latin typeface="Calibri" panose="020F0502020204030204" pitchFamily="34" charset="0"/>
              <a:ea typeface="Calibri" panose="020F0502020204030204" pitchFamily="34" charset="0"/>
            </a:endParaRPr>
          </a:p>
          <a:p>
            <a:pPr>
              <a:spcAft>
                <a:spcPts val="0"/>
              </a:spcAft>
            </a:pPr>
            <a:r>
              <a:rPr lang="fi-FI" sz="1400" dirty="0">
                <a:latin typeface="Calibri" panose="020F0502020204030204" pitchFamily="34" charset="0"/>
                <a:ea typeface="Calibri" panose="020F0502020204030204" pitchFamily="34" charset="0"/>
              </a:rPr>
              <a:t>District heat and cooling production is moving from fuels with emissions to those without emissions while utilising waste heat produced by industry and by commercial and service buildings.</a:t>
            </a:r>
          </a:p>
          <a:p>
            <a:pPr>
              <a:spcAft>
                <a:spcPts val="0"/>
              </a:spcAft>
            </a:pPr>
            <a:endParaRPr lang="fi-FI" sz="1400" dirty="0">
              <a:latin typeface="Calibri" panose="020F0502020204030204" pitchFamily="34" charset="0"/>
              <a:ea typeface="Calibri" panose="020F0502020204030204" pitchFamily="34" charset="0"/>
            </a:endParaRPr>
          </a:p>
          <a:p>
            <a:pPr>
              <a:spcAft>
                <a:spcPts val="0"/>
              </a:spcAft>
            </a:pPr>
            <a:r>
              <a:rPr lang="fi-FI" sz="1400" dirty="0">
                <a:latin typeface="Calibri" panose="020F0502020204030204" pitchFamily="34" charset="0"/>
                <a:ea typeface="Calibri" panose="020F0502020204030204" pitchFamily="34" charset="0"/>
              </a:rPr>
              <a:t>Energy transition requires sizeable investments. Society must accelerate the change by removing barriers to the deployment of electrification and other clean energy technology and by supporting research and development of new energy technologies. </a:t>
            </a:r>
          </a:p>
        </p:txBody>
      </p:sp>
      <p:cxnSp>
        <p:nvCxnSpPr>
          <p:cNvPr id="12" name="Suora yhdysviiva 11">
            <a:extLst>
              <a:ext uri="{FF2B5EF4-FFF2-40B4-BE49-F238E27FC236}">
                <a16:creationId xmlns:a16="http://schemas.microsoft.com/office/drawing/2014/main" id="{757C9914-DF4A-044B-AF4C-1F15AF69FD4F}"/>
              </a:ext>
            </a:extLst>
          </p:cNvPr>
          <p:cNvCxnSpPr>
            <a:cxnSpLocks/>
          </p:cNvCxnSpPr>
          <p:nvPr/>
        </p:nvCxnSpPr>
        <p:spPr>
          <a:xfrm>
            <a:off x="8412480" y="1588644"/>
            <a:ext cx="377952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C60D7637-7CE8-C240-8704-ECD9DE5DDAC8}"/>
              </a:ext>
            </a:extLst>
          </p:cNvPr>
          <p:cNvCxnSpPr>
            <a:cxnSpLocks/>
          </p:cNvCxnSpPr>
          <p:nvPr/>
        </p:nvCxnSpPr>
        <p:spPr>
          <a:xfrm>
            <a:off x="8412480" y="2486465"/>
            <a:ext cx="377952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ADB76ED4-0F95-9E49-B81F-57FA55194911}"/>
              </a:ext>
            </a:extLst>
          </p:cNvPr>
          <p:cNvCxnSpPr>
            <a:cxnSpLocks/>
          </p:cNvCxnSpPr>
          <p:nvPr/>
        </p:nvCxnSpPr>
        <p:spPr>
          <a:xfrm>
            <a:off x="8412480" y="3566303"/>
            <a:ext cx="377952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20EA9377-695D-184C-8065-373EC090DFC6}"/>
              </a:ext>
            </a:extLst>
          </p:cNvPr>
          <p:cNvCxnSpPr>
            <a:cxnSpLocks/>
          </p:cNvCxnSpPr>
          <p:nvPr/>
        </p:nvCxnSpPr>
        <p:spPr>
          <a:xfrm>
            <a:off x="8339328" y="4836851"/>
            <a:ext cx="377952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2" name="Kuva 21">
            <a:extLst>
              <a:ext uri="{FF2B5EF4-FFF2-40B4-BE49-F238E27FC236}">
                <a16:creationId xmlns:a16="http://schemas.microsoft.com/office/drawing/2014/main" id="{597EEE16-2AB3-4B4F-BA5B-2D4C83E819FB}"/>
              </a:ext>
            </a:extLst>
          </p:cNvPr>
          <p:cNvPicPr>
            <a:picLocks noChangeAspect="1"/>
          </p:cNvPicPr>
          <p:nvPr/>
        </p:nvPicPr>
        <p:blipFill>
          <a:blip r:embed="rId2"/>
          <a:stretch>
            <a:fillRect/>
          </a:stretch>
        </p:blipFill>
        <p:spPr>
          <a:xfrm>
            <a:off x="1056801" y="255069"/>
            <a:ext cx="7664693" cy="6572704"/>
          </a:xfrm>
          <a:prstGeom prst="rect">
            <a:avLst/>
          </a:prstGeom>
        </p:spPr>
      </p:pic>
      <p:sp>
        <p:nvSpPr>
          <p:cNvPr id="25" name="Otsikko 1">
            <a:extLst>
              <a:ext uri="{FF2B5EF4-FFF2-40B4-BE49-F238E27FC236}">
                <a16:creationId xmlns:a16="http://schemas.microsoft.com/office/drawing/2014/main" id="{24470BC4-9E1D-244C-8EB0-25DE6A4DD785}"/>
              </a:ext>
            </a:extLst>
          </p:cNvPr>
          <p:cNvSpPr txBox="1">
            <a:spLocks/>
          </p:cNvSpPr>
          <p:nvPr/>
        </p:nvSpPr>
        <p:spPr>
          <a:xfrm>
            <a:off x="591343" y="797837"/>
            <a:ext cx="3243623" cy="1839355"/>
          </a:xfrm>
          <a:prstGeom prst="rect">
            <a:avLst/>
          </a:prstGeom>
        </p:spPr>
        <p:txBody>
          <a:bodyPr>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fi-FI" dirty="0">
                <a:solidFill>
                  <a:schemeClr val="accent2">
                    <a:lumMod val="75000"/>
                  </a:schemeClr>
                </a:solidFill>
              </a:rPr>
              <a:t>Climate needs effective measures</a:t>
            </a:r>
          </a:p>
        </p:txBody>
      </p:sp>
    </p:spTree>
    <p:extLst>
      <p:ext uri="{BB962C8B-B14F-4D97-AF65-F5344CB8AC3E}">
        <p14:creationId xmlns:p14="http://schemas.microsoft.com/office/powerpoint/2010/main" val="1048194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625361" y="584931"/>
            <a:ext cx="5113514" cy="1582366"/>
          </a:xfrm>
        </p:spPr>
        <p:txBody>
          <a:bodyPr>
            <a:noAutofit/>
          </a:bodyPr>
          <a:lstStyle/>
          <a:p>
            <a:r>
              <a:rPr lang="fi-FI" sz="4800" dirty="0">
                <a:solidFill>
                  <a:schemeClr val="accent2">
                    <a:lumMod val="75000"/>
                  </a:schemeClr>
                </a:solidFill>
              </a:rPr>
              <a:t>Electrifying industry</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dirty="0">
              <a:ln>
                <a:noFill/>
              </a:ln>
              <a:solidFill>
                <a:srgbClr val="595959"/>
              </a:solidFill>
              <a:effectLst/>
              <a:uLnTx/>
              <a:uFillTx/>
              <a:latin typeface="Calibri"/>
              <a:ea typeface="+mn-ea"/>
              <a:cs typeface="+mn-cs"/>
            </a:endParaRPr>
          </a:p>
        </p:txBody>
      </p:sp>
      <p:pic>
        <p:nvPicPr>
          <p:cNvPr id="14" name="Kuva 13">
            <a:extLst>
              <a:ext uri="{FF2B5EF4-FFF2-40B4-BE49-F238E27FC236}">
                <a16:creationId xmlns:a16="http://schemas.microsoft.com/office/drawing/2014/main" id="{752C115A-81F1-6F43-A7BE-CABFCF004703}"/>
              </a:ext>
            </a:extLst>
          </p:cNvPr>
          <p:cNvPicPr>
            <a:picLocks noChangeAspect="1"/>
          </p:cNvPicPr>
          <p:nvPr/>
        </p:nvPicPr>
        <p:blipFill>
          <a:blip r:embed="rId3"/>
          <a:srcRect/>
          <a:stretch/>
        </p:blipFill>
        <p:spPr>
          <a:xfrm>
            <a:off x="8331203" y="1216497"/>
            <a:ext cx="3187547" cy="4795059"/>
          </a:xfrm>
          <a:prstGeom prst="rect">
            <a:avLst/>
          </a:prstGeom>
        </p:spPr>
      </p:pic>
      <p:sp>
        <p:nvSpPr>
          <p:cNvPr id="4" name="Tekstiruutu 3">
            <a:extLst>
              <a:ext uri="{FF2B5EF4-FFF2-40B4-BE49-F238E27FC236}">
                <a16:creationId xmlns:a16="http://schemas.microsoft.com/office/drawing/2014/main" id="{859A72CD-E810-E441-8E7D-59286DB566A6}"/>
              </a:ext>
            </a:extLst>
          </p:cNvPr>
          <p:cNvSpPr txBox="1"/>
          <p:nvPr/>
        </p:nvSpPr>
        <p:spPr>
          <a:xfrm>
            <a:off x="8370221" y="6110129"/>
            <a:ext cx="31875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000000">
                    <a:lumMod val="65000"/>
                    <a:lumOff val="35000"/>
                  </a:srgbClr>
                </a:solidFill>
                <a:effectLst/>
                <a:uLnTx/>
                <a:uFillTx/>
                <a:latin typeface="Calibri"/>
                <a:ea typeface="+mn-ea"/>
                <a:cs typeface="+mn-cs"/>
              </a:rPr>
              <a:t>Source: AFRY Finnish Energy Low Carbon Roadmap, 2020.</a:t>
            </a:r>
          </a:p>
        </p:txBody>
      </p:sp>
      <p:sp>
        <p:nvSpPr>
          <p:cNvPr id="7" name="Suorakulmio 6">
            <a:extLst>
              <a:ext uri="{FF2B5EF4-FFF2-40B4-BE49-F238E27FC236}">
                <a16:creationId xmlns:a16="http://schemas.microsoft.com/office/drawing/2014/main" id="{4B181950-3CF7-4B0A-B570-F2314972A55A}"/>
              </a:ext>
            </a:extLst>
          </p:cNvPr>
          <p:cNvSpPr/>
          <p:nvPr/>
        </p:nvSpPr>
        <p:spPr>
          <a:xfrm>
            <a:off x="625361" y="2308699"/>
            <a:ext cx="7480062" cy="4418133"/>
          </a:xfrm>
          <a:prstGeom prst="rect">
            <a:avLst/>
          </a:prstGeom>
        </p:spPr>
        <p:txBody>
          <a:bodyPr wrap="square" anchor="t">
            <a:spAutoFit/>
          </a:bodyPr>
          <a:lstStyle/>
          <a:p>
            <a:pPr marL="1270" marR="0" lvl="0" algn="l" defTabSz="914400" rtl="0" eaLnBrk="1" fontAlgn="auto" latinLnBrk="0" hangingPunct="1">
              <a:lnSpc>
                <a:spcPct val="107000"/>
              </a:lnSpc>
              <a:spcBef>
                <a:spcPts val="1000"/>
              </a:spcBef>
              <a:spcAft>
                <a:spcPts val="0"/>
              </a:spcAft>
              <a:buClr>
                <a:srgbClr val="B21C58">
                  <a:lumMod val="75000"/>
                </a:srgbClr>
              </a:buClr>
              <a:buSzTx/>
              <a:tabLst>
                <a:tab pos="457200" algn="l"/>
              </a:tabLst>
              <a:defRPr/>
            </a:pPr>
            <a:r>
              <a:rPr lang="fi-FI" b="1" dirty="0">
                <a:solidFill>
                  <a:srgbClr val="000000"/>
                </a:solidFill>
                <a:latin typeface="Calibri"/>
                <a:ea typeface="Calibri" panose="020F0502020204030204" pitchFamily="34" charset="0"/>
                <a:cs typeface="Times New Roman"/>
              </a:rPr>
              <a:t>	The electrification of industry must be promoted:</a:t>
            </a:r>
            <a:endParaRPr lang="fi-FI" dirty="0">
              <a:solidFill>
                <a:srgbClr val="000000"/>
              </a:solidFill>
              <a:latin typeface="Calibri"/>
              <a:cs typeface="Times New Roman"/>
            </a:endParaRPr>
          </a:p>
          <a:p>
            <a:pPr marL="655955" lvl="1" indent="-197485">
              <a:lnSpc>
                <a:spcPct val="107000"/>
              </a:lnSpc>
              <a:spcBef>
                <a:spcPts val="1000"/>
              </a:spcBef>
              <a:buClr>
                <a:srgbClr val="B21C58">
                  <a:lumMod val="75000"/>
                </a:srgbClr>
              </a:buClr>
              <a:buFont typeface="Arial" panose="020B0604020202020204" pitchFamily="34" charset="0"/>
              <a:buChar char="•"/>
              <a:tabLst>
                <a:tab pos="457200" algn="l"/>
              </a:tabLst>
            </a:pPr>
            <a:r>
              <a:rPr lang="fi-FI" dirty="0">
                <a:solidFill>
                  <a:srgbClr val="000000"/>
                </a:solidFill>
                <a:latin typeface="Calibri"/>
                <a:ea typeface="Calibri" panose="020F0502020204030204" pitchFamily="34" charset="0"/>
                <a:cs typeface="Times New Roman"/>
              </a:rPr>
              <a:t>The outlook of climate policy must be strengthened for the time beyond 2030.</a:t>
            </a:r>
          </a:p>
          <a:p>
            <a:pPr marL="655955" lvl="1" indent="-197485">
              <a:lnSpc>
                <a:spcPct val="107000"/>
              </a:lnSpc>
              <a:spcBef>
                <a:spcPts val="1000"/>
              </a:spcBef>
              <a:buClr>
                <a:srgbClr val="B21C58">
                  <a:lumMod val="75000"/>
                </a:srgbClr>
              </a:buClr>
              <a:buFont typeface="Arial" panose="020B0604020202020204" pitchFamily="34" charset="0"/>
              <a:buChar char="•"/>
              <a:tabLst>
                <a:tab pos="457200" algn="l"/>
              </a:tabLst>
            </a:pPr>
            <a:r>
              <a:rPr kumimoji="0" lang="fi-FI"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a:rPr>
              <a:t>Development work on new technologies needs support.</a:t>
            </a:r>
            <a:r>
              <a:rPr lang="fi-FI" dirty="0">
                <a:solidFill>
                  <a:srgbClr val="000000"/>
                </a:solidFill>
                <a:latin typeface="Calibri"/>
                <a:ea typeface="Calibri" panose="020F0502020204030204" pitchFamily="34" charset="0"/>
                <a:cs typeface="Times New Roman"/>
              </a:rPr>
              <a:t> </a:t>
            </a:r>
            <a:endParaRPr lang="fi-FI"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55955" lvl="1" indent="-197485">
              <a:lnSpc>
                <a:spcPct val="107000"/>
              </a:lnSpc>
              <a:spcBef>
                <a:spcPts val="1000"/>
              </a:spcBef>
              <a:buClr>
                <a:srgbClr val="B21C58">
                  <a:lumMod val="75000"/>
                </a:srgbClr>
              </a:buClr>
              <a:buFont typeface="Arial" panose="020B0604020202020204" pitchFamily="34" charset="0"/>
              <a:buChar char="•"/>
              <a:tabLst>
                <a:tab pos="457200" algn="l"/>
              </a:tabLst>
            </a:pPr>
            <a:r>
              <a:rPr lang="fi-FI" dirty="0">
                <a:solidFill>
                  <a:srgbClr val="000000"/>
                </a:solidFill>
                <a:latin typeface="Calibri"/>
                <a:ea typeface="Calibri" panose="020F0502020204030204" pitchFamily="34" charset="0"/>
                <a:cs typeface="Times New Roman"/>
              </a:rPr>
              <a:t>Electrification must be made commercially viable. </a:t>
            </a:r>
            <a:endParaRPr lang="fi-FI" b="1" dirty="0">
              <a:solidFill>
                <a:srgbClr val="000000"/>
              </a:solidFill>
              <a:latin typeface="Calibri"/>
              <a:ea typeface="Calibri" panose="020F0502020204030204" pitchFamily="34" charset="0"/>
              <a:cs typeface="Times New Roman"/>
            </a:endParaRPr>
          </a:p>
          <a:p>
            <a:pPr marL="458470" lvl="1">
              <a:lnSpc>
                <a:spcPct val="107000"/>
              </a:lnSpc>
              <a:spcBef>
                <a:spcPts val="1000"/>
              </a:spcBef>
              <a:buClr>
                <a:srgbClr val="B21C58">
                  <a:lumMod val="75000"/>
                </a:srgbClr>
              </a:buClr>
              <a:tabLst>
                <a:tab pos="457200" algn="l"/>
              </a:tabLst>
            </a:pPr>
            <a:r>
              <a:rPr lang="fi-FI" b="1" dirty="0">
                <a:solidFill>
                  <a:srgbClr val="000000"/>
                </a:solidFill>
                <a:latin typeface="Calibri"/>
                <a:ea typeface="Calibri" panose="020F0502020204030204" pitchFamily="34" charset="0"/>
                <a:cs typeface="Times New Roman"/>
              </a:rPr>
              <a:t>Nordic cooperation strengthens the electricity market:</a:t>
            </a:r>
            <a:endParaRPr lang="fi-FI" b="1"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a:endParaRPr>
          </a:p>
          <a:p>
            <a:pPr marL="655955" lvl="1" indent="-197485">
              <a:lnSpc>
                <a:spcPct val="107000"/>
              </a:lnSpc>
              <a:spcBef>
                <a:spcPts val="1000"/>
              </a:spcBef>
              <a:buClr>
                <a:srgbClr val="B21C58">
                  <a:lumMod val="75000"/>
                </a:srgbClr>
              </a:buClr>
              <a:buFont typeface="Arial" panose="020B0604020202020204" pitchFamily="34" charset="0"/>
              <a:buChar char="•"/>
              <a:tabLst>
                <a:tab pos="457200" algn="l"/>
              </a:tabLst>
            </a:pPr>
            <a:r>
              <a:rPr kumimoji="0" lang="fi-FI"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a:rPr>
              <a:t>Intensifying the electricity transmission networks and Nordic cooperation will safeguard sufficient capacity and enable efficient functioning of the market.</a:t>
            </a:r>
            <a:r>
              <a:rPr lang="fi-FI" dirty="0">
                <a:solidFill>
                  <a:srgbClr val="000000"/>
                </a:solidFill>
                <a:latin typeface="Calibri"/>
                <a:ea typeface="Calibri" panose="020F0502020204030204" pitchFamily="34" charset="0"/>
                <a:cs typeface="Times New Roman"/>
              </a:rPr>
              <a:t> </a:t>
            </a:r>
            <a:endParaRPr lang="fi-FI"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endParaRPr>
          </a:p>
          <a:p>
            <a:pPr marL="655955" lvl="1" indent="-197485">
              <a:lnSpc>
                <a:spcPct val="107000"/>
              </a:lnSpc>
              <a:spcBef>
                <a:spcPts val="1000"/>
              </a:spcBef>
              <a:buClr>
                <a:srgbClr val="B21C58">
                  <a:lumMod val="75000"/>
                </a:srgbClr>
              </a:buClr>
              <a:buFont typeface="Arial" panose="020B0604020202020204" pitchFamily="34" charset="0"/>
              <a:buChar char="•"/>
              <a:tabLst>
                <a:tab pos="457200" algn="l"/>
              </a:tabLst>
            </a:pPr>
            <a:r>
              <a:rPr lang="fi-FI" dirty="0">
                <a:solidFill>
                  <a:srgbClr val="000000"/>
                </a:solidFill>
                <a:latin typeface="Calibri"/>
                <a:ea typeface="Calibri" panose="020F0502020204030204" pitchFamily="34" charset="0"/>
                <a:cs typeface="Times New Roman"/>
              </a:rPr>
              <a:t>A low-carbon industry will trigger a signal for the demand for electricity, which will create a basis for new investment in electricity generation</a:t>
            </a:r>
            <a:r>
              <a:rPr kumimoji="0" lang="fi-FI"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a:rPr>
              <a:t>.</a:t>
            </a:r>
            <a:endParaRPr lang="fi-FI" b="0" i="0" u="none" strike="noStrike" kern="1200" cap="none" spc="0" normalizeH="0" baseline="0" noProof="0" dirty="0">
              <a:ln>
                <a:noFill/>
              </a:ln>
              <a:solidFill>
                <a:srgbClr val="000000"/>
              </a:solidFill>
              <a:effectLst/>
              <a:uLnTx/>
              <a:uFillTx/>
              <a:latin typeface="Calibri"/>
              <a:cs typeface="Times New Roman"/>
            </a:endParaRPr>
          </a:p>
        </p:txBody>
      </p:sp>
      <p:sp>
        <p:nvSpPr>
          <p:cNvPr id="6" name="Tekstiruutu 5">
            <a:extLst>
              <a:ext uri="{FF2B5EF4-FFF2-40B4-BE49-F238E27FC236}">
                <a16:creationId xmlns:a16="http://schemas.microsoft.com/office/drawing/2014/main" id="{C4496881-58A6-DA4B-B9E5-4DAFE29918B6}"/>
              </a:ext>
            </a:extLst>
          </p:cNvPr>
          <p:cNvSpPr txBox="1"/>
          <p:nvPr/>
        </p:nvSpPr>
        <p:spPr>
          <a:xfrm>
            <a:off x="8239027" y="793988"/>
            <a:ext cx="35556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srgbClr val="000000"/>
                </a:solidFill>
                <a:latin typeface="Calibri"/>
              </a:rPr>
              <a:t>Scenario of strong electrification</a:t>
            </a:r>
            <a:endParaRPr kumimoji="0" lang="fi-FI" sz="16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73126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orakulmio 18">
            <a:extLst>
              <a:ext uri="{FF2B5EF4-FFF2-40B4-BE49-F238E27FC236}">
                <a16:creationId xmlns:a16="http://schemas.microsoft.com/office/drawing/2014/main" id="{7625A8B2-37FA-494E-B2FF-10E9BB41CFAE}"/>
              </a:ext>
            </a:extLst>
          </p:cNvPr>
          <p:cNvSpPr/>
          <p:nvPr/>
        </p:nvSpPr>
        <p:spPr>
          <a:xfrm>
            <a:off x="8995443" y="0"/>
            <a:ext cx="3199097"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 name="Dian numeron paikkamerkki 3">
            <a:extLst>
              <a:ext uri="{FF2B5EF4-FFF2-40B4-BE49-F238E27FC236}">
                <a16:creationId xmlns:a16="http://schemas.microsoft.com/office/drawing/2014/main" id="{D54C0E5C-909D-F743-AFCE-40D68176325B}"/>
              </a:ext>
            </a:extLst>
          </p:cNvPr>
          <p:cNvSpPr>
            <a:spLocks noGrp="1"/>
          </p:cNvSpPr>
          <p:nvPr>
            <p:ph type="sldNum" sz="quarter" idx="12"/>
          </p:nvPr>
        </p:nvSpPr>
        <p:spPr/>
        <p:txBody>
          <a:bodyPr/>
          <a:lstStyle/>
          <a:p>
            <a:fld id="{D5CDC59A-8C4B-3741-8921-09D2C8EE8BFB}" type="slidenum">
              <a:rPr lang="en-US" smtClean="0"/>
              <a:t>18</a:t>
            </a:fld>
            <a:endParaRPr lang="en-US"/>
          </a:p>
        </p:txBody>
      </p:sp>
      <p:sp>
        <p:nvSpPr>
          <p:cNvPr id="8" name="Sisällön paikkamerkki 3">
            <a:extLst>
              <a:ext uri="{FF2B5EF4-FFF2-40B4-BE49-F238E27FC236}">
                <a16:creationId xmlns:a16="http://schemas.microsoft.com/office/drawing/2014/main" id="{B0AE8928-9FBE-934E-ADB5-2F2BA5606F60}"/>
              </a:ext>
            </a:extLst>
          </p:cNvPr>
          <p:cNvSpPr txBox="1">
            <a:spLocks/>
          </p:cNvSpPr>
          <p:nvPr/>
        </p:nvSpPr>
        <p:spPr>
          <a:xfrm>
            <a:off x="9239900" y="2354132"/>
            <a:ext cx="2697829" cy="3741215"/>
          </a:xfrm>
          <a:prstGeom prst="rect">
            <a:avLst/>
          </a:prstGeom>
        </p:spPr>
        <p:txBody>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i-FI" sz="1600" dirty="0">
                <a:solidFill>
                  <a:schemeClr val="bg1"/>
                </a:solidFill>
              </a:rPr>
              <a:t>Industrial investments must be accelerated by clarifying licensing processes and by developing an extensive inter-administrative e-business system.</a:t>
            </a:r>
          </a:p>
          <a:p>
            <a:pPr marL="0" indent="0">
              <a:buNone/>
            </a:pPr>
            <a:endParaRPr lang="fi-FI" sz="1600" dirty="0">
              <a:solidFill>
                <a:schemeClr val="bg1"/>
              </a:solidFill>
            </a:endParaRPr>
          </a:p>
          <a:p>
            <a:pPr marL="0" indent="0">
              <a:buNone/>
            </a:pPr>
            <a:r>
              <a:rPr lang="fi-FI" sz="1600" dirty="0">
                <a:solidFill>
                  <a:schemeClr val="bg1"/>
                </a:solidFill>
              </a:rPr>
              <a:t>A national strategy for clean gases must be created. Flexibility required by the electricity and heat system must be ensured with the integration of energy systems.</a:t>
            </a:r>
          </a:p>
          <a:p>
            <a:pPr marL="0" indent="0">
              <a:buNone/>
            </a:pPr>
            <a:endParaRPr lang="fi-FI" sz="1600" dirty="0">
              <a:solidFill>
                <a:schemeClr val="bg1"/>
              </a:solidFill>
            </a:endParaRPr>
          </a:p>
          <a:p>
            <a:pPr marL="0" indent="0">
              <a:buNone/>
            </a:pPr>
            <a:endParaRPr lang="fi-FI" sz="1600" dirty="0">
              <a:solidFill>
                <a:schemeClr val="bg1"/>
              </a:solidFill>
            </a:endParaRPr>
          </a:p>
          <a:p>
            <a:pPr marL="0" indent="0">
              <a:buNone/>
            </a:pPr>
            <a:endParaRPr lang="fi-FI" sz="1600" dirty="0">
              <a:solidFill>
                <a:schemeClr val="bg1"/>
              </a:solidFill>
            </a:endParaRPr>
          </a:p>
        </p:txBody>
      </p:sp>
      <p:cxnSp>
        <p:nvCxnSpPr>
          <p:cNvPr id="13" name="Suora yhdysviiva 12">
            <a:extLst>
              <a:ext uri="{FF2B5EF4-FFF2-40B4-BE49-F238E27FC236}">
                <a16:creationId xmlns:a16="http://schemas.microsoft.com/office/drawing/2014/main" id="{A336973E-B6C0-2E48-86E7-91E0B8FA6F39}"/>
              </a:ext>
            </a:extLst>
          </p:cNvPr>
          <p:cNvCxnSpPr>
            <a:cxnSpLocks/>
          </p:cNvCxnSpPr>
          <p:nvPr/>
        </p:nvCxnSpPr>
        <p:spPr>
          <a:xfrm>
            <a:off x="8995443" y="3926593"/>
            <a:ext cx="3196557"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BCB7EFC2-8B2E-0E49-A658-61E10A33A990}"/>
              </a:ext>
            </a:extLst>
          </p:cNvPr>
          <p:cNvPicPr>
            <a:picLocks noChangeAspect="1"/>
          </p:cNvPicPr>
          <p:nvPr/>
        </p:nvPicPr>
        <p:blipFill>
          <a:blip r:embed="rId2"/>
          <a:stretch>
            <a:fillRect/>
          </a:stretch>
        </p:blipFill>
        <p:spPr>
          <a:xfrm>
            <a:off x="9906562" y="929399"/>
            <a:ext cx="1079500" cy="1066800"/>
          </a:xfrm>
          <a:prstGeom prst="rect">
            <a:avLst/>
          </a:prstGeom>
        </p:spPr>
      </p:pic>
      <p:sp>
        <p:nvSpPr>
          <p:cNvPr id="6" name="Tekstiruutu 5">
            <a:extLst>
              <a:ext uri="{FF2B5EF4-FFF2-40B4-BE49-F238E27FC236}">
                <a16:creationId xmlns:a16="http://schemas.microsoft.com/office/drawing/2014/main" id="{4204D0A9-4925-3742-8A92-97BCBEE7A3BE}"/>
              </a:ext>
            </a:extLst>
          </p:cNvPr>
          <p:cNvSpPr txBox="1"/>
          <p:nvPr/>
        </p:nvSpPr>
        <p:spPr>
          <a:xfrm>
            <a:off x="689329" y="1152360"/>
            <a:ext cx="2507229" cy="4185761"/>
          </a:xfrm>
          <a:prstGeom prst="rect">
            <a:avLst/>
          </a:prstGeom>
          <a:noFill/>
        </p:spPr>
        <p:txBody>
          <a:bodyPr wrap="square" rtlCol="0">
            <a:spAutoFit/>
          </a:bodyPr>
          <a:lstStyle/>
          <a:p>
            <a:endParaRPr lang="fi-FI" sz="1400" dirty="0"/>
          </a:p>
          <a:p>
            <a:r>
              <a:rPr lang="fi-FI" sz="1400" dirty="0"/>
              <a:t>Electrification of industry will be implemented in phases in the next decades. With the current industrial production structure, the change may mean an up to 50 per cent increase in the need for electric energy.</a:t>
            </a:r>
          </a:p>
          <a:p>
            <a:endParaRPr lang="fi-FI" sz="1400" dirty="0"/>
          </a:p>
          <a:p>
            <a:pPr lvl="0"/>
            <a:r>
              <a:rPr lang="fi-FI" sz="1400" dirty="0">
                <a:solidFill>
                  <a:srgbClr val="000000"/>
                </a:solidFill>
              </a:rPr>
              <a:t>Industrial emissions will be reduced, e.g. by replacing fossil fuels with clean energy sources in the industry’s own electricity and heat production and through electrification of processes. </a:t>
            </a:r>
          </a:p>
          <a:p>
            <a:endParaRPr lang="fi-FI" sz="1400" dirty="0"/>
          </a:p>
          <a:p>
            <a:endParaRPr lang="fi-FI" sz="1400" dirty="0"/>
          </a:p>
        </p:txBody>
      </p:sp>
      <p:sp>
        <p:nvSpPr>
          <p:cNvPr id="11" name="Tekstiruutu 10">
            <a:extLst>
              <a:ext uri="{FF2B5EF4-FFF2-40B4-BE49-F238E27FC236}">
                <a16:creationId xmlns:a16="http://schemas.microsoft.com/office/drawing/2014/main" id="{46608332-E572-4D72-B4B6-3D5F644A262A}"/>
              </a:ext>
            </a:extLst>
          </p:cNvPr>
          <p:cNvSpPr txBox="1"/>
          <p:nvPr/>
        </p:nvSpPr>
        <p:spPr>
          <a:xfrm>
            <a:off x="3893510" y="5978221"/>
            <a:ext cx="3732918" cy="246221"/>
          </a:xfrm>
          <a:prstGeom prst="rect">
            <a:avLst/>
          </a:prstGeom>
          <a:noFill/>
        </p:spPr>
        <p:txBody>
          <a:bodyPr wrap="square" rtlCol="0">
            <a:spAutoFit/>
          </a:bodyPr>
          <a:lstStyle/>
          <a:p>
            <a:r>
              <a:rPr lang="fi-FI" sz="1000" dirty="0">
                <a:solidFill>
                  <a:schemeClr val="tx1">
                    <a:lumMod val="65000"/>
                    <a:lumOff val="35000"/>
                  </a:schemeClr>
                </a:solidFill>
              </a:rPr>
              <a:t>Source: AFRY Finnish Energy Low Carbon Roadmap, 2020.</a:t>
            </a:r>
          </a:p>
        </p:txBody>
      </p:sp>
      <p:pic>
        <p:nvPicPr>
          <p:cNvPr id="10" name="Kuva 9">
            <a:extLst>
              <a:ext uri="{FF2B5EF4-FFF2-40B4-BE49-F238E27FC236}">
                <a16:creationId xmlns:a16="http://schemas.microsoft.com/office/drawing/2014/main" id="{226E8F9A-BF35-A542-AB40-9AA23F649392}"/>
              </a:ext>
            </a:extLst>
          </p:cNvPr>
          <p:cNvPicPr>
            <a:picLocks noChangeAspect="1"/>
          </p:cNvPicPr>
          <p:nvPr/>
        </p:nvPicPr>
        <p:blipFill>
          <a:blip r:embed="rId3"/>
          <a:srcRect/>
          <a:stretch/>
        </p:blipFill>
        <p:spPr>
          <a:xfrm>
            <a:off x="3457388" y="856134"/>
            <a:ext cx="4885625" cy="4583556"/>
          </a:xfrm>
          <a:prstGeom prst="rect">
            <a:avLst/>
          </a:prstGeom>
        </p:spPr>
      </p:pic>
    </p:spTree>
    <p:extLst>
      <p:ext uri="{BB962C8B-B14F-4D97-AF65-F5344CB8AC3E}">
        <p14:creationId xmlns:p14="http://schemas.microsoft.com/office/powerpoint/2010/main" val="2894824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orakulmio 13">
            <a:extLst>
              <a:ext uri="{FF2B5EF4-FFF2-40B4-BE49-F238E27FC236}">
                <a16:creationId xmlns:a16="http://schemas.microsoft.com/office/drawing/2014/main" id="{F596DC2A-3F42-B14C-A454-D876503C6964}"/>
              </a:ext>
            </a:extLst>
          </p:cNvPr>
          <p:cNvSpPr/>
          <p:nvPr/>
        </p:nvSpPr>
        <p:spPr>
          <a:xfrm>
            <a:off x="7927848" y="0"/>
            <a:ext cx="4264152" cy="6858000"/>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lumMod val="75000"/>
                  <a:lumOff val="25000"/>
                </a:schemeClr>
              </a:solidFill>
            </a:endParaRPr>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4" y="668174"/>
            <a:ext cx="3589953" cy="1431721"/>
          </a:xfrm>
        </p:spPr>
        <p:txBody>
          <a:bodyPr>
            <a:normAutofit/>
          </a:bodyPr>
          <a:lstStyle/>
          <a:p>
            <a:r>
              <a:rPr lang="fi-FI" dirty="0">
                <a:solidFill>
                  <a:schemeClr val="accent2">
                    <a:lumMod val="75000"/>
                  </a:schemeClr>
                </a:solidFill>
              </a:rPr>
              <a:t>Cleaner traffic </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8228651" y="813037"/>
            <a:ext cx="3375975" cy="5231925"/>
          </a:xfrm>
        </p:spPr>
        <p:txBody>
          <a:bodyPr/>
          <a:lstStyle/>
          <a:p>
            <a:pPr marL="0" indent="0">
              <a:buNone/>
            </a:pPr>
            <a:r>
              <a:rPr lang="fi-FI" sz="1400" dirty="0">
                <a:solidFill>
                  <a:schemeClr val="bg1"/>
                </a:solidFill>
              </a:rPr>
              <a:t>Changing the taxable value of a company cars to be based on emissions will accelerate the cleaning of emissions from road traffic.</a:t>
            </a:r>
          </a:p>
          <a:p>
            <a:pPr marL="0" lvl="0" indent="0">
              <a:buNone/>
            </a:pPr>
            <a:r>
              <a:rPr lang="fi-FI" sz="1400" dirty="0">
                <a:solidFill>
                  <a:schemeClr val="bg1"/>
                </a:solidFill>
              </a:rPr>
              <a:t>Extensive use of biogas from the field to the tank calls for a domestic biogas programme.</a:t>
            </a:r>
          </a:p>
          <a:p>
            <a:pPr marL="0" lvl="0" indent="0">
              <a:buNone/>
            </a:pPr>
            <a:r>
              <a:rPr lang="fi-FI" sz="1400" dirty="0">
                <a:solidFill>
                  <a:schemeClr val="bg1"/>
                </a:solidFill>
              </a:rPr>
              <a:t>Vehicle and car tax for low-emission vehicles must be reduced by steepening the emission factor.</a:t>
            </a:r>
          </a:p>
          <a:p>
            <a:pPr marL="0" lvl="0" indent="0">
              <a:buNone/>
            </a:pPr>
            <a:r>
              <a:rPr lang="fi-FI" sz="1400" dirty="0">
                <a:solidFill>
                  <a:schemeClr val="bg1"/>
                </a:solidFill>
              </a:rPr>
              <a:t>Roadmap work on energy taxation must include investigation of moving charging electricity to a lower tax class.</a:t>
            </a:r>
          </a:p>
          <a:p>
            <a:pPr marL="0" indent="0">
              <a:buNone/>
            </a:pPr>
            <a:r>
              <a:rPr lang="fi-FI" sz="1400" dirty="0">
                <a:solidFill>
                  <a:schemeClr val="bg1"/>
                </a:solidFill>
              </a:rPr>
              <a:t>The national implementation of the EU directive on the energy performance of buildings must ensure that housing companies provide a charging service. </a:t>
            </a:r>
          </a:p>
          <a:p>
            <a:pPr marL="0" indent="0">
              <a:buClr>
                <a:srgbClr val="B21C58">
                  <a:lumMod val="75000"/>
                </a:srgbClr>
              </a:buClr>
              <a:buNone/>
            </a:pPr>
            <a:r>
              <a:rPr lang="fi-FI" sz="1400" dirty="0">
                <a:solidFill>
                  <a:schemeClr val="bg1"/>
                </a:solidFill>
              </a:rPr>
              <a:t>The current non-taxation of biogas must be maintained and notified in the EU. </a:t>
            </a:r>
          </a:p>
          <a:p>
            <a:pPr marL="0" lvl="0" indent="0">
              <a:buNone/>
            </a:pPr>
            <a:r>
              <a:rPr lang="fi-FI" sz="1400" dirty="0">
                <a:solidFill>
                  <a:schemeClr val="bg1"/>
                </a:solidFill>
              </a:rPr>
              <a:t>The charging and gas filling network must be expanded to the entire country.</a:t>
            </a:r>
          </a:p>
          <a:p>
            <a:pPr marL="0" lvl="0" indent="0">
              <a:buNone/>
            </a:pPr>
            <a:r>
              <a:rPr lang="fi-FI" sz="1400" dirty="0">
                <a:solidFill>
                  <a:schemeClr val="bg1"/>
                </a:solidFill>
              </a:rPr>
              <a:t>Promotion of new, low-emission technologies is essential in heavy transport, at sea and in the air. </a:t>
            </a:r>
          </a:p>
          <a:p>
            <a:pPr marL="0" lvl="0" indent="0">
              <a:buNone/>
            </a:pPr>
            <a:endParaRPr lang="fi-FI" sz="1400" dirty="0">
              <a:solidFill>
                <a:schemeClr val="bg1"/>
              </a:solidFill>
            </a:endParaRPr>
          </a:p>
          <a:p>
            <a:pPr marL="0" indent="0">
              <a:buNone/>
            </a:pPr>
            <a:endParaRPr lang="fi-FI" sz="1400" dirty="0">
              <a:solidFill>
                <a:schemeClr val="bg1"/>
              </a:solidFill>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19</a:t>
            </a:fld>
            <a:endParaRPr lang="en-US"/>
          </a:p>
        </p:txBody>
      </p:sp>
      <p:sp>
        <p:nvSpPr>
          <p:cNvPr id="10" name="Tekstiruutu 9">
            <a:extLst>
              <a:ext uri="{FF2B5EF4-FFF2-40B4-BE49-F238E27FC236}">
                <a16:creationId xmlns:a16="http://schemas.microsoft.com/office/drawing/2014/main" id="{3142CE5E-EF1B-C844-BB09-8771DE031554}"/>
              </a:ext>
            </a:extLst>
          </p:cNvPr>
          <p:cNvSpPr txBox="1"/>
          <p:nvPr/>
        </p:nvSpPr>
        <p:spPr>
          <a:xfrm>
            <a:off x="587374" y="2191335"/>
            <a:ext cx="2987929" cy="1754326"/>
          </a:xfrm>
          <a:prstGeom prst="rect">
            <a:avLst/>
          </a:prstGeom>
          <a:noFill/>
        </p:spPr>
        <p:txBody>
          <a:bodyPr wrap="square" rtlCol="0">
            <a:spAutoFit/>
          </a:bodyPr>
          <a:lstStyle/>
          <a:p>
            <a:r>
              <a:rPr lang="fi-FI" dirty="0"/>
              <a:t>Road traffic accounts for about 90% of transport-related emissions in Finland, and their reduction requires increased utilisation of all clean alternatives. </a:t>
            </a:r>
          </a:p>
        </p:txBody>
      </p:sp>
      <p:cxnSp>
        <p:nvCxnSpPr>
          <p:cNvPr id="16" name="Suora yhdysviiva 15">
            <a:extLst>
              <a:ext uri="{FF2B5EF4-FFF2-40B4-BE49-F238E27FC236}">
                <a16:creationId xmlns:a16="http://schemas.microsoft.com/office/drawing/2014/main" id="{7FBB436E-B71B-4346-9165-2AE0236FF0BB}"/>
              </a:ext>
            </a:extLst>
          </p:cNvPr>
          <p:cNvCxnSpPr/>
          <p:nvPr/>
        </p:nvCxnSpPr>
        <p:spPr>
          <a:xfrm>
            <a:off x="7927848" y="1643318"/>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FD133079-FCB6-4848-99BD-7CAC9CCE648B}"/>
              </a:ext>
            </a:extLst>
          </p:cNvPr>
          <p:cNvCxnSpPr/>
          <p:nvPr/>
        </p:nvCxnSpPr>
        <p:spPr>
          <a:xfrm>
            <a:off x="7927848" y="2337696"/>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74B8F9E1-3FE1-A841-B418-C18FF0425AE4}"/>
              </a:ext>
            </a:extLst>
          </p:cNvPr>
          <p:cNvCxnSpPr/>
          <p:nvPr/>
        </p:nvCxnSpPr>
        <p:spPr>
          <a:xfrm>
            <a:off x="7927848" y="2896611"/>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2B10BDD4-4EB8-EB41-A532-1C5E24F0CA13}"/>
              </a:ext>
            </a:extLst>
          </p:cNvPr>
          <p:cNvCxnSpPr/>
          <p:nvPr/>
        </p:nvCxnSpPr>
        <p:spPr>
          <a:xfrm>
            <a:off x="7927848" y="3582977"/>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4C1FC262-094F-4C46-AD0C-FDBAC104542C}"/>
              </a:ext>
            </a:extLst>
          </p:cNvPr>
          <p:cNvCxnSpPr/>
          <p:nvPr/>
        </p:nvCxnSpPr>
        <p:spPr>
          <a:xfrm>
            <a:off x="7927848" y="4249357"/>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1" name="Suora yhdysviiva 20">
            <a:extLst>
              <a:ext uri="{FF2B5EF4-FFF2-40B4-BE49-F238E27FC236}">
                <a16:creationId xmlns:a16="http://schemas.microsoft.com/office/drawing/2014/main" id="{9B8E3FDC-67CC-DC44-AD8B-5278BB92038B}"/>
              </a:ext>
            </a:extLst>
          </p:cNvPr>
          <p:cNvCxnSpPr/>
          <p:nvPr/>
        </p:nvCxnSpPr>
        <p:spPr>
          <a:xfrm>
            <a:off x="7927848" y="4849751"/>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2" name="Suora yhdysviiva 21">
            <a:extLst>
              <a:ext uri="{FF2B5EF4-FFF2-40B4-BE49-F238E27FC236}">
                <a16:creationId xmlns:a16="http://schemas.microsoft.com/office/drawing/2014/main" id="{CD9EF1DC-228B-F34B-A364-E2801D521D51}"/>
              </a:ext>
            </a:extLst>
          </p:cNvPr>
          <p:cNvCxnSpPr/>
          <p:nvPr/>
        </p:nvCxnSpPr>
        <p:spPr>
          <a:xfrm>
            <a:off x="7927848" y="5361533"/>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pic>
        <p:nvPicPr>
          <p:cNvPr id="7" name="Kuva 6">
            <a:extLst>
              <a:ext uri="{FF2B5EF4-FFF2-40B4-BE49-F238E27FC236}">
                <a16:creationId xmlns:a16="http://schemas.microsoft.com/office/drawing/2014/main" id="{4D75B4A0-4654-A749-9883-138D6AB4905E}"/>
              </a:ext>
            </a:extLst>
          </p:cNvPr>
          <p:cNvPicPr>
            <a:picLocks noChangeAspect="1"/>
          </p:cNvPicPr>
          <p:nvPr/>
        </p:nvPicPr>
        <p:blipFill>
          <a:blip r:embed="rId3"/>
          <a:stretch>
            <a:fillRect/>
          </a:stretch>
        </p:blipFill>
        <p:spPr>
          <a:xfrm>
            <a:off x="2186788" y="2527071"/>
            <a:ext cx="5571896" cy="3719223"/>
          </a:xfrm>
          <a:prstGeom prst="rect">
            <a:avLst/>
          </a:prstGeom>
        </p:spPr>
      </p:pic>
      <p:pic>
        <p:nvPicPr>
          <p:cNvPr id="27" name="Kuva 26">
            <a:extLst>
              <a:ext uri="{FF2B5EF4-FFF2-40B4-BE49-F238E27FC236}">
                <a16:creationId xmlns:a16="http://schemas.microsoft.com/office/drawing/2014/main" id="{153C5FAF-4BE7-A444-9325-853C44693526}"/>
              </a:ext>
            </a:extLst>
          </p:cNvPr>
          <p:cNvPicPr>
            <a:picLocks noChangeAspect="1"/>
          </p:cNvPicPr>
          <p:nvPr/>
        </p:nvPicPr>
        <p:blipFill>
          <a:blip r:embed="rId4"/>
          <a:stretch>
            <a:fillRect/>
          </a:stretch>
        </p:blipFill>
        <p:spPr>
          <a:xfrm>
            <a:off x="4402188" y="997981"/>
            <a:ext cx="2188219" cy="800568"/>
          </a:xfrm>
          <a:prstGeom prst="rect">
            <a:avLst/>
          </a:prstGeom>
        </p:spPr>
      </p:pic>
      <p:pic>
        <p:nvPicPr>
          <p:cNvPr id="28" name="Kuva 27">
            <a:extLst>
              <a:ext uri="{FF2B5EF4-FFF2-40B4-BE49-F238E27FC236}">
                <a16:creationId xmlns:a16="http://schemas.microsoft.com/office/drawing/2014/main" id="{A2BB299A-E60E-EB4A-8CFD-26A565955E68}"/>
              </a:ext>
            </a:extLst>
          </p:cNvPr>
          <p:cNvPicPr>
            <a:picLocks noChangeAspect="1"/>
          </p:cNvPicPr>
          <p:nvPr/>
        </p:nvPicPr>
        <p:blipFill>
          <a:blip r:embed="rId5"/>
          <a:stretch>
            <a:fillRect/>
          </a:stretch>
        </p:blipFill>
        <p:spPr>
          <a:xfrm>
            <a:off x="6869660" y="998758"/>
            <a:ext cx="652448" cy="798917"/>
          </a:xfrm>
          <a:prstGeom prst="rect">
            <a:avLst/>
          </a:prstGeom>
        </p:spPr>
      </p:pic>
    </p:spTree>
    <p:extLst>
      <p:ext uri="{BB962C8B-B14F-4D97-AF65-F5344CB8AC3E}">
        <p14:creationId xmlns:p14="http://schemas.microsoft.com/office/powerpoint/2010/main" val="448302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2</a:t>
            </a:fld>
            <a:endParaRPr lang="en-US"/>
          </a:p>
        </p:txBody>
      </p:sp>
      <p:sp>
        <p:nvSpPr>
          <p:cNvPr id="9" name="Tekstiruutu 8">
            <a:extLst>
              <a:ext uri="{FF2B5EF4-FFF2-40B4-BE49-F238E27FC236}">
                <a16:creationId xmlns:a16="http://schemas.microsoft.com/office/drawing/2014/main" id="{718A6C38-B270-0744-9392-40B048EABBE2}"/>
              </a:ext>
            </a:extLst>
          </p:cNvPr>
          <p:cNvSpPr txBox="1"/>
          <p:nvPr/>
        </p:nvSpPr>
        <p:spPr>
          <a:xfrm>
            <a:off x="6323524" y="900805"/>
            <a:ext cx="2325757" cy="537034"/>
          </a:xfrm>
          <a:prstGeom prst="rect">
            <a:avLst/>
          </a:prstGeom>
          <a:solidFill>
            <a:schemeClr val="accent5"/>
          </a:solidFill>
          <a:ln>
            <a:solidFill>
              <a:schemeClr val="bg1"/>
            </a:solidFill>
          </a:ln>
        </p:spPr>
        <p:txBody>
          <a:bodyPr wrap="square" tIns="144000" bIns="144000" rtlCol="0" anchor="ctr" anchorCtr="0">
            <a:spAutoFit/>
          </a:bodyPr>
          <a:lstStyle/>
          <a:p>
            <a:pPr algn="ctr"/>
            <a:r>
              <a:rPr lang="fi-FI" sz="1600" dirty="0">
                <a:solidFill>
                  <a:schemeClr val="bg1"/>
                </a:solidFill>
              </a:rPr>
              <a:t>New energy system</a:t>
            </a:r>
          </a:p>
        </p:txBody>
      </p:sp>
      <p:sp>
        <p:nvSpPr>
          <p:cNvPr id="10" name="Tekstiruutu 9">
            <a:extLst>
              <a:ext uri="{FF2B5EF4-FFF2-40B4-BE49-F238E27FC236}">
                <a16:creationId xmlns:a16="http://schemas.microsoft.com/office/drawing/2014/main" id="{B6325331-3A02-9F47-AE54-B783E35B010A}"/>
              </a:ext>
            </a:extLst>
          </p:cNvPr>
          <p:cNvSpPr txBox="1"/>
          <p:nvPr/>
        </p:nvSpPr>
        <p:spPr>
          <a:xfrm>
            <a:off x="6323523" y="2476501"/>
            <a:ext cx="2325757" cy="537034"/>
          </a:xfrm>
          <a:prstGeom prst="rect">
            <a:avLst/>
          </a:prstGeom>
          <a:solidFill>
            <a:schemeClr val="accent4"/>
          </a:solidFill>
          <a:ln>
            <a:solidFill>
              <a:schemeClr val="bg1"/>
            </a:solidFill>
          </a:ln>
        </p:spPr>
        <p:txBody>
          <a:bodyPr wrap="square" tIns="144000" bIns="144000" rtlCol="0" anchor="ctr" anchorCtr="0">
            <a:spAutoFit/>
          </a:bodyPr>
          <a:lstStyle/>
          <a:p>
            <a:pPr algn="ctr"/>
            <a:r>
              <a:rPr lang="fi-FI" sz="1600" dirty="0">
                <a:solidFill>
                  <a:schemeClr val="bg1"/>
                </a:solidFill>
              </a:rPr>
              <a:t>Cleaner energy</a:t>
            </a:r>
          </a:p>
        </p:txBody>
      </p:sp>
      <p:sp>
        <p:nvSpPr>
          <p:cNvPr id="11" name="Tekstiruutu 10">
            <a:extLst>
              <a:ext uri="{FF2B5EF4-FFF2-40B4-BE49-F238E27FC236}">
                <a16:creationId xmlns:a16="http://schemas.microsoft.com/office/drawing/2014/main" id="{BD9595AB-E68F-EC4B-81BF-CCE00C8A6099}"/>
              </a:ext>
            </a:extLst>
          </p:cNvPr>
          <p:cNvSpPr txBox="1"/>
          <p:nvPr/>
        </p:nvSpPr>
        <p:spPr>
          <a:xfrm>
            <a:off x="6323523" y="4496759"/>
            <a:ext cx="2325757" cy="537034"/>
          </a:xfrm>
          <a:prstGeom prst="rect">
            <a:avLst/>
          </a:prstGeom>
          <a:solidFill>
            <a:schemeClr val="accent2"/>
          </a:solidFill>
          <a:ln>
            <a:solidFill>
              <a:schemeClr val="bg1"/>
            </a:solidFill>
          </a:ln>
        </p:spPr>
        <p:txBody>
          <a:bodyPr wrap="square" tIns="144000" bIns="144000" rtlCol="0" anchor="ctr" anchorCtr="0">
            <a:spAutoFit/>
          </a:bodyPr>
          <a:lstStyle/>
          <a:p>
            <a:pPr algn="ctr"/>
            <a:r>
              <a:rPr lang="fi-FI" sz="1600" dirty="0">
                <a:solidFill>
                  <a:schemeClr val="bg1"/>
                </a:solidFill>
              </a:rPr>
              <a:t>Energy as a solution</a:t>
            </a:r>
          </a:p>
        </p:txBody>
      </p:sp>
      <p:sp>
        <p:nvSpPr>
          <p:cNvPr id="12" name="Tekstiruutu 11">
            <a:extLst>
              <a:ext uri="{FF2B5EF4-FFF2-40B4-BE49-F238E27FC236}">
                <a16:creationId xmlns:a16="http://schemas.microsoft.com/office/drawing/2014/main" id="{E7B8E050-D4EE-3241-94C3-CDA5CFD55E0A}"/>
              </a:ext>
            </a:extLst>
          </p:cNvPr>
          <p:cNvSpPr txBox="1"/>
          <p:nvPr/>
        </p:nvSpPr>
        <p:spPr>
          <a:xfrm>
            <a:off x="8813281" y="803508"/>
            <a:ext cx="2790039" cy="1292662"/>
          </a:xfrm>
          <a:prstGeom prst="rect">
            <a:avLst/>
          </a:prstGeom>
          <a:noFill/>
          <a:ln>
            <a:noFill/>
          </a:ln>
        </p:spPr>
        <p:txBody>
          <a:bodyPr wrap="square" lIns="108000" tIns="0" rIns="0" bIns="0" rtlCol="0">
            <a:spAutoFit/>
          </a:bodyPr>
          <a:lstStyle/>
          <a:p>
            <a:pPr marL="285750" lvl="0" indent="-285750">
              <a:lnSpc>
                <a:spcPct val="150000"/>
              </a:lnSpc>
              <a:buFont typeface="Arial Unicode MS" panose="020B0604020202020204" pitchFamily="34" charset="-128"/>
              <a:buChar char="￫"/>
            </a:pPr>
            <a:r>
              <a:rPr lang="fi-FI" sz="1400" dirty="0">
                <a:solidFill>
                  <a:schemeClr val="bg2">
                    <a:lumMod val="50000"/>
                  </a:schemeClr>
                </a:solidFill>
                <a:latin typeface="Calibri Light" panose="020F0302020204030204" pitchFamily="34" charset="0"/>
                <a:cs typeface="Calibri Light" panose="020F0302020204030204" pitchFamily="34" charset="0"/>
              </a:rPr>
              <a:t>Sector integration of energy</a:t>
            </a:r>
          </a:p>
          <a:p>
            <a:pPr marL="285750" lvl="0" indent="-285750">
              <a:lnSpc>
                <a:spcPct val="150000"/>
              </a:lnSpc>
              <a:buFont typeface="Arial Unicode MS" panose="020B0604020202020204" pitchFamily="34" charset="-128"/>
              <a:buChar char="￫"/>
            </a:pPr>
            <a:r>
              <a:rPr lang="fi-FI" sz="1400" dirty="0">
                <a:solidFill>
                  <a:schemeClr val="bg2">
                    <a:lumMod val="50000"/>
                  </a:schemeClr>
                </a:solidFill>
                <a:latin typeface="Calibri Light" panose="020F0302020204030204" pitchFamily="34" charset="0"/>
                <a:cs typeface="Calibri Light" panose="020F0302020204030204" pitchFamily="34" charset="0"/>
              </a:rPr>
              <a:t>Cooperation with the customer</a:t>
            </a:r>
          </a:p>
          <a:p>
            <a:pPr marL="285750" lvl="0" indent="-285750">
              <a:lnSpc>
                <a:spcPct val="150000"/>
              </a:lnSpc>
              <a:buFont typeface="Arial Unicode MS" panose="020B0604020202020204" pitchFamily="34" charset="-128"/>
              <a:buChar char="￫"/>
            </a:pPr>
            <a:r>
              <a:rPr lang="fi-FI" sz="1400" dirty="0">
                <a:solidFill>
                  <a:schemeClr val="bg2">
                    <a:lumMod val="50000"/>
                  </a:schemeClr>
                </a:solidFill>
                <a:latin typeface="Calibri Light" panose="020F0302020204030204" pitchFamily="34" charset="0"/>
                <a:cs typeface="Calibri Light" panose="020F0302020204030204" pitchFamily="34" charset="0"/>
              </a:rPr>
              <a:t>Enabling energy networks</a:t>
            </a:r>
          </a:p>
          <a:p>
            <a:pPr marL="285750" lvl="0" indent="-285750">
              <a:lnSpc>
                <a:spcPct val="150000"/>
              </a:lnSpc>
              <a:buFont typeface="Arial Unicode MS" panose="020B0604020202020204" pitchFamily="34" charset="-128"/>
              <a:buChar char="￫"/>
            </a:pPr>
            <a:r>
              <a:rPr lang="fi-FI" sz="1400" dirty="0">
                <a:solidFill>
                  <a:schemeClr val="bg2">
                    <a:lumMod val="50000"/>
                  </a:schemeClr>
                </a:solidFill>
                <a:latin typeface="Calibri Light" panose="020F0302020204030204" pitchFamily="34" charset="0"/>
                <a:cs typeface="Calibri Light" panose="020F0302020204030204" pitchFamily="34" charset="0"/>
              </a:rPr>
              <a:t>Developing expertise</a:t>
            </a:r>
          </a:p>
        </p:txBody>
      </p:sp>
      <p:sp>
        <p:nvSpPr>
          <p:cNvPr id="13" name="Tekstiruutu 12">
            <a:extLst>
              <a:ext uri="{FF2B5EF4-FFF2-40B4-BE49-F238E27FC236}">
                <a16:creationId xmlns:a16="http://schemas.microsoft.com/office/drawing/2014/main" id="{91C6E2B3-CF93-894D-8D08-4EB680B8F7CD}"/>
              </a:ext>
            </a:extLst>
          </p:cNvPr>
          <p:cNvSpPr txBox="1"/>
          <p:nvPr/>
        </p:nvSpPr>
        <p:spPr>
          <a:xfrm>
            <a:off x="8813278" y="2368085"/>
            <a:ext cx="2557671" cy="1938992"/>
          </a:xfrm>
          <a:prstGeom prst="rect">
            <a:avLst/>
          </a:prstGeom>
          <a:noFill/>
        </p:spPr>
        <p:txBody>
          <a:bodyPr wrap="square" lIns="108000" tIns="0" rIns="0" bIns="0" rtlCol="0">
            <a:spAutoFit/>
          </a:bodyPr>
          <a:lstStyle/>
          <a:p>
            <a:pPr marL="285750" lvl="0" indent="-285750">
              <a:lnSpc>
                <a:spcPct val="150000"/>
              </a:lnSpc>
              <a:buFont typeface="Arial Unicode MS" panose="020B0604020202020204" pitchFamily="34" charset="-128"/>
              <a:buChar char="￫"/>
              <a:defRPr/>
            </a:pPr>
            <a:r>
              <a:rPr lang="fi-FI" sz="1400" dirty="0">
                <a:solidFill>
                  <a:srgbClr val="E7E6E6">
                    <a:lumMod val="50000"/>
                  </a:srgbClr>
                </a:solidFill>
                <a:latin typeface="Calibri Light" panose="020F0302020204030204" pitchFamily="34" charset="0"/>
                <a:cs typeface="Calibri Light" panose="020F0302020204030204" pitchFamily="34" charset="0"/>
              </a:rPr>
              <a:t>Emission-free electricity</a:t>
            </a:r>
          </a:p>
          <a:p>
            <a:pPr marL="285750" lvl="0" indent="-285750">
              <a:lnSpc>
                <a:spcPct val="150000"/>
              </a:lnSpc>
              <a:buFont typeface="Arial Unicode MS" panose="020B0604020202020204" pitchFamily="34" charset="-128"/>
              <a:buChar char="￫"/>
              <a:defRPr/>
            </a:pPr>
            <a:r>
              <a:rPr lang="fi-FI" sz="1400" dirty="0">
                <a:solidFill>
                  <a:srgbClr val="E7E6E6">
                    <a:lumMod val="50000"/>
                  </a:srgbClr>
                </a:solidFill>
                <a:latin typeface="Calibri Light" panose="020F0302020204030204" pitchFamily="34" charset="0"/>
                <a:cs typeface="Calibri Light" panose="020F0302020204030204" pitchFamily="34" charset="0"/>
              </a:rPr>
              <a:t>Integrating district heat</a:t>
            </a:r>
          </a:p>
          <a:p>
            <a:pPr marL="285750" lvl="0" indent="-285750">
              <a:lnSpc>
                <a:spcPct val="150000"/>
              </a:lnSpc>
              <a:buFont typeface="Arial Unicode MS" panose="020B0604020202020204" pitchFamily="34" charset="-128"/>
              <a:buChar char="￫"/>
              <a:defRPr/>
            </a:pPr>
            <a:r>
              <a:rPr lang="fi-FI" sz="1400" dirty="0">
                <a:solidFill>
                  <a:srgbClr val="E7E6E6">
                    <a:lumMod val="50000"/>
                  </a:srgbClr>
                </a:solidFill>
                <a:latin typeface="Calibri Light" panose="020F0302020204030204" pitchFamily="34" charset="0"/>
                <a:cs typeface="Calibri Light" panose="020F0302020204030204" pitchFamily="34" charset="0"/>
              </a:rPr>
              <a:t>Facilitating circular economy</a:t>
            </a:r>
          </a:p>
          <a:p>
            <a:pPr marL="285750" lvl="0" indent="-285750">
              <a:lnSpc>
                <a:spcPct val="150000"/>
              </a:lnSpc>
              <a:buFont typeface="Arial Unicode MS" panose="020B0604020202020204" pitchFamily="34" charset="-128"/>
              <a:buChar char="￫"/>
              <a:defRPr/>
            </a:pPr>
            <a:r>
              <a:rPr lang="fi-FI" sz="1400" dirty="0">
                <a:solidFill>
                  <a:srgbClr val="E7E6E6">
                    <a:lumMod val="50000"/>
                  </a:srgbClr>
                </a:solidFill>
                <a:latin typeface="Calibri Light" panose="020F0302020204030204" pitchFamily="34" charset="0"/>
                <a:cs typeface="Calibri Light" panose="020F0302020204030204" pitchFamily="34" charset="0"/>
              </a:rPr>
              <a:t>Domestic bioeconomy</a:t>
            </a:r>
          </a:p>
          <a:p>
            <a:pPr marL="285750" lvl="0" indent="-285750">
              <a:lnSpc>
                <a:spcPct val="150000"/>
              </a:lnSpc>
              <a:buFont typeface="Arial Unicode MS" panose="020B0604020202020204" pitchFamily="34" charset="-128"/>
              <a:buChar char="￫"/>
              <a:defRPr/>
            </a:pPr>
            <a:r>
              <a:rPr lang="fi-FI" sz="1400" dirty="0">
                <a:solidFill>
                  <a:srgbClr val="E7E6E6">
                    <a:lumMod val="50000"/>
                  </a:srgbClr>
                </a:solidFill>
                <a:latin typeface="Calibri Light" panose="020F0302020204030204" pitchFamily="34" charset="0"/>
                <a:cs typeface="Calibri Light" panose="020F0302020204030204" pitchFamily="34" charset="0"/>
              </a:rPr>
              <a:t>Cleaner gas</a:t>
            </a:r>
          </a:p>
          <a:p>
            <a:pPr marL="285750" lvl="0" indent="-285750">
              <a:lnSpc>
                <a:spcPct val="150000"/>
              </a:lnSpc>
              <a:buFont typeface="Arial Unicode MS" panose="020B0604020202020204" pitchFamily="34" charset="-128"/>
              <a:buChar char="￫"/>
            </a:pPr>
            <a:endParaRPr lang="fi-FI" sz="1400" dirty="0">
              <a:solidFill>
                <a:schemeClr val="bg2">
                  <a:lumMod val="50000"/>
                </a:schemeClr>
              </a:solidFill>
              <a:latin typeface="Calibri Light" panose="020F0302020204030204" pitchFamily="34" charset="0"/>
              <a:cs typeface="Calibri Light" panose="020F0302020204030204" pitchFamily="34" charset="0"/>
            </a:endParaRPr>
          </a:p>
        </p:txBody>
      </p:sp>
      <p:sp>
        <p:nvSpPr>
          <p:cNvPr id="14" name="Tekstiruutu 13">
            <a:extLst>
              <a:ext uri="{FF2B5EF4-FFF2-40B4-BE49-F238E27FC236}">
                <a16:creationId xmlns:a16="http://schemas.microsoft.com/office/drawing/2014/main" id="{3570C365-735A-7042-8D7A-7A808EFBC7E4}"/>
              </a:ext>
            </a:extLst>
          </p:cNvPr>
          <p:cNvSpPr txBox="1"/>
          <p:nvPr/>
        </p:nvSpPr>
        <p:spPr>
          <a:xfrm>
            <a:off x="8813278" y="4393020"/>
            <a:ext cx="2557671" cy="969496"/>
          </a:xfrm>
          <a:prstGeom prst="rect">
            <a:avLst/>
          </a:prstGeom>
          <a:noFill/>
        </p:spPr>
        <p:txBody>
          <a:bodyPr wrap="square" lIns="108000" tIns="0" rIns="0" bIns="0" rtlCol="0">
            <a:spAutoFit/>
          </a:bodyPr>
          <a:lstStyle/>
          <a:p>
            <a:pPr marL="285750" lvl="0" indent="-285750">
              <a:lnSpc>
                <a:spcPct val="150000"/>
              </a:lnSpc>
              <a:buFont typeface="Arial Unicode MS" panose="020B0604020202020204" pitchFamily="34" charset="-128"/>
              <a:buChar char="￫"/>
              <a:defRPr/>
            </a:pPr>
            <a:r>
              <a:rPr lang="fi-FI" sz="1400" dirty="0">
                <a:solidFill>
                  <a:srgbClr val="E7E6E6">
                    <a:lumMod val="50000"/>
                  </a:srgbClr>
                </a:solidFill>
                <a:latin typeface="Calibri Light" panose="020F0302020204030204" pitchFamily="34" charset="0"/>
                <a:cs typeface="Calibri Light" panose="020F0302020204030204" pitchFamily="34" charset="0"/>
              </a:rPr>
              <a:t>Electrifying industry</a:t>
            </a:r>
          </a:p>
          <a:p>
            <a:pPr marL="285750" lvl="0" indent="-285750">
              <a:lnSpc>
                <a:spcPct val="150000"/>
              </a:lnSpc>
              <a:buFont typeface="Arial Unicode MS" panose="020B0604020202020204" pitchFamily="34" charset="-128"/>
              <a:buChar char="￫"/>
              <a:defRPr/>
            </a:pPr>
            <a:r>
              <a:rPr lang="fi-FI" sz="1400" dirty="0">
                <a:solidFill>
                  <a:srgbClr val="E7E6E6">
                    <a:lumMod val="50000"/>
                  </a:srgbClr>
                </a:solidFill>
                <a:latin typeface="Calibri Light" panose="020F0302020204030204" pitchFamily="34" charset="0"/>
                <a:cs typeface="Calibri Light" panose="020F0302020204030204" pitchFamily="34" charset="0"/>
              </a:rPr>
              <a:t>Cleaner traffic</a:t>
            </a:r>
          </a:p>
          <a:p>
            <a:pPr marL="285750" lvl="0" indent="-285750">
              <a:lnSpc>
                <a:spcPct val="150000"/>
              </a:lnSpc>
              <a:buFont typeface="Arial Unicode MS" panose="020B0604020202020204" pitchFamily="34" charset="-128"/>
              <a:buChar char="￫"/>
              <a:defRPr/>
            </a:pPr>
            <a:r>
              <a:rPr lang="fi-FI" sz="1400" dirty="0">
                <a:solidFill>
                  <a:srgbClr val="E7E6E6">
                    <a:lumMod val="50000"/>
                  </a:srgbClr>
                </a:solidFill>
                <a:latin typeface="Calibri Light" panose="020F0302020204030204" pitchFamily="34" charset="0"/>
                <a:cs typeface="Calibri Light" panose="020F0302020204030204" pitchFamily="34" charset="0"/>
              </a:rPr>
              <a:t>Sustainable heating solutions</a:t>
            </a:r>
          </a:p>
        </p:txBody>
      </p:sp>
      <p:sp>
        <p:nvSpPr>
          <p:cNvPr id="22" name="Tekstiruutu 21">
            <a:extLst>
              <a:ext uri="{FF2B5EF4-FFF2-40B4-BE49-F238E27FC236}">
                <a16:creationId xmlns:a16="http://schemas.microsoft.com/office/drawing/2014/main" id="{D7453145-71FB-7748-977A-6C5985A59E7D}"/>
              </a:ext>
            </a:extLst>
          </p:cNvPr>
          <p:cNvSpPr txBox="1"/>
          <p:nvPr/>
        </p:nvSpPr>
        <p:spPr>
          <a:xfrm>
            <a:off x="587375" y="1532270"/>
            <a:ext cx="4867443" cy="369332"/>
          </a:xfrm>
          <a:prstGeom prst="rect">
            <a:avLst/>
          </a:prstGeom>
          <a:noFill/>
        </p:spPr>
        <p:txBody>
          <a:bodyPr wrap="square" rtlCol="0">
            <a:spAutoFit/>
          </a:bodyPr>
          <a:lstStyle/>
          <a:p>
            <a:r>
              <a:rPr lang="fi-FI" spc="300" dirty="0">
                <a:solidFill>
                  <a:schemeClr val="tx1">
                    <a:lumMod val="65000"/>
                    <a:lumOff val="35000"/>
                  </a:schemeClr>
                </a:solidFill>
              </a:rPr>
              <a:t>TOWARDS CARBON-NEUTRAL ENERGY</a:t>
            </a:r>
          </a:p>
        </p:txBody>
      </p:sp>
      <p:sp>
        <p:nvSpPr>
          <p:cNvPr id="31" name="Suorakulmio 30">
            <a:extLst>
              <a:ext uri="{FF2B5EF4-FFF2-40B4-BE49-F238E27FC236}">
                <a16:creationId xmlns:a16="http://schemas.microsoft.com/office/drawing/2014/main" id="{DAFF58AB-83AF-3D41-82BE-376ADEFD08DB}"/>
              </a:ext>
            </a:extLst>
          </p:cNvPr>
          <p:cNvSpPr/>
          <p:nvPr/>
        </p:nvSpPr>
        <p:spPr>
          <a:xfrm>
            <a:off x="587375" y="640814"/>
            <a:ext cx="4270445" cy="1015663"/>
          </a:xfrm>
          <a:prstGeom prst="rect">
            <a:avLst/>
          </a:prstGeom>
          <a:noFill/>
        </p:spPr>
        <p:txBody>
          <a:bodyPr wrap="square" lIns="91440" tIns="45720" rIns="91440" bIns="45720">
            <a:spAutoFit/>
          </a:bodyPr>
          <a:lstStyle/>
          <a:p>
            <a:r>
              <a:rPr lang="fi-FI" sz="6000" b="1" cap="none" spc="200" dirty="0">
                <a:ln w="0"/>
                <a:solidFill>
                  <a:schemeClr val="accent1"/>
                </a:solidFill>
                <a:latin typeface="Calibri" panose="020F0502020204030204" pitchFamily="34" charset="0"/>
                <a:cs typeface="Calibri" panose="020F0502020204030204" pitchFamily="34" charset="0"/>
              </a:rPr>
              <a:t>ROADMAP</a:t>
            </a:r>
            <a:endParaRPr lang="fi-FI" sz="6000" b="1" cap="none" spc="200" dirty="0">
              <a:ln w="0"/>
              <a:solidFill>
                <a:schemeClr val="accent1"/>
              </a:solidFill>
            </a:endParaRPr>
          </a:p>
        </p:txBody>
      </p:sp>
      <p:cxnSp>
        <p:nvCxnSpPr>
          <p:cNvPr id="35" name="Suora yhdysviiva 34">
            <a:extLst>
              <a:ext uri="{FF2B5EF4-FFF2-40B4-BE49-F238E27FC236}">
                <a16:creationId xmlns:a16="http://schemas.microsoft.com/office/drawing/2014/main" id="{A32961CC-A958-804B-B752-0DF528860B42}"/>
              </a:ext>
            </a:extLst>
          </p:cNvPr>
          <p:cNvCxnSpPr>
            <a:cxnSpLocks/>
          </p:cNvCxnSpPr>
          <p:nvPr/>
        </p:nvCxnSpPr>
        <p:spPr>
          <a:xfrm>
            <a:off x="6323523" y="2222502"/>
            <a:ext cx="5868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uora yhdysviiva 35">
            <a:extLst>
              <a:ext uri="{FF2B5EF4-FFF2-40B4-BE49-F238E27FC236}">
                <a16:creationId xmlns:a16="http://schemas.microsoft.com/office/drawing/2014/main" id="{18B5F2C7-0489-014B-832F-413D481CCBF6}"/>
              </a:ext>
            </a:extLst>
          </p:cNvPr>
          <p:cNvCxnSpPr>
            <a:cxnSpLocks/>
          </p:cNvCxnSpPr>
          <p:nvPr/>
        </p:nvCxnSpPr>
        <p:spPr>
          <a:xfrm>
            <a:off x="6364943" y="4152903"/>
            <a:ext cx="582705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92B7D2ED-8179-0047-9FBD-5A251634B012}"/>
              </a:ext>
            </a:extLst>
          </p:cNvPr>
          <p:cNvCxnSpPr>
            <a:stCxn id="9" idx="2"/>
            <a:endCxn id="10" idx="0"/>
          </p:cNvCxnSpPr>
          <p:nvPr/>
        </p:nvCxnSpPr>
        <p:spPr>
          <a:xfrm flipH="1">
            <a:off x="7486402" y="1437839"/>
            <a:ext cx="1" cy="1038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0C0DEA61-6A44-4347-BD11-A4D9B4A03E5B}"/>
              </a:ext>
            </a:extLst>
          </p:cNvPr>
          <p:cNvCxnSpPr>
            <a:stCxn id="10" idx="2"/>
            <a:endCxn id="11" idx="0"/>
          </p:cNvCxnSpPr>
          <p:nvPr/>
        </p:nvCxnSpPr>
        <p:spPr>
          <a:xfrm>
            <a:off x="7486402" y="3013535"/>
            <a:ext cx="0" cy="1483224"/>
          </a:xfrm>
          <a:prstGeom prst="line">
            <a:avLst/>
          </a:prstGeom>
        </p:spPr>
        <p:style>
          <a:lnRef idx="1">
            <a:schemeClr val="accent1"/>
          </a:lnRef>
          <a:fillRef idx="0">
            <a:schemeClr val="accent1"/>
          </a:fillRef>
          <a:effectRef idx="0">
            <a:schemeClr val="accent1"/>
          </a:effectRef>
          <a:fontRef idx="minor">
            <a:schemeClr val="tx1"/>
          </a:fontRef>
        </p:style>
      </p:cxnSp>
      <p:pic>
        <p:nvPicPr>
          <p:cNvPr id="6" name="Kuva 5">
            <a:extLst>
              <a:ext uri="{FF2B5EF4-FFF2-40B4-BE49-F238E27FC236}">
                <a16:creationId xmlns:a16="http://schemas.microsoft.com/office/drawing/2014/main" id="{A0079DBF-3A93-F047-A55B-ECAA35561D24}"/>
              </a:ext>
            </a:extLst>
          </p:cNvPr>
          <p:cNvPicPr>
            <a:picLocks noChangeAspect="1"/>
          </p:cNvPicPr>
          <p:nvPr/>
        </p:nvPicPr>
        <p:blipFill>
          <a:blip r:embed="rId3"/>
          <a:stretch>
            <a:fillRect/>
          </a:stretch>
        </p:blipFill>
        <p:spPr>
          <a:xfrm>
            <a:off x="1153948" y="2114821"/>
            <a:ext cx="4006697" cy="3930379"/>
          </a:xfrm>
          <a:prstGeom prst="rect">
            <a:avLst/>
          </a:prstGeom>
        </p:spPr>
      </p:pic>
    </p:spTree>
    <p:extLst>
      <p:ext uri="{BB962C8B-B14F-4D97-AF65-F5344CB8AC3E}">
        <p14:creationId xmlns:p14="http://schemas.microsoft.com/office/powerpoint/2010/main" val="2437512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211C604-3D1F-B548-9660-2762F6DFF05C}"/>
              </a:ext>
            </a:extLst>
          </p:cNvPr>
          <p:cNvPicPr>
            <a:picLocks noChangeAspect="1"/>
          </p:cNvPicPr>
          <p:nvPr/>
        </p:nvPicPr>
        <p:blipFill>
          <a:blip r:embed="rId3"/>
          <a:stretch>
            <a:fillRect/>
          </a:stretch>
        </p:blipFill>
        <p:spPr>
          <a:xfrm>
            <a:off x="2999456" y="404036"/>
            <a:ext cx="6108396" cy="6453963"/>
          </a:xfrm>
          <a:prstGeom prst="rect">
            <a:avLst/>
          </a:prstGeom>
        </p:spPr>
      </p:pic>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5" y="720577"/>
            <a:ext cx="5027673" cy="1313785"/>
          </a:xfrm>
        </p:spPr>
        <p:txBody>
          <a:bodyPr>
            <a:normAutofit/>
          </a:bodyPr>
          <a:lstStyle/>
          <a:p>
            <a:r>
              <a:rPr lang="fi-FI" dirty="0">
                <a:solidFill>
                  <a:schemeClr val="accent2">
                    <a:lumMod val="75000"/>
                  </a:schemeClr>
                </a:solidFill>
              </a:rPr>
              <a:t>Sustainable heating solutions </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587375" y="2485747"/>
            <a:ext cx="3528599" cy="3513819"/>
          </a:xfrm>
        </p:spPr>
        <p:txBody>
          <a:bodyPr/>
          <a:lstStyle/>
          <a:p>
            <a:r>
              <a:rPr lang="fi-FI" sz="1400" dirty="0">
                <a:solidFill>
                  <a:schemeClr val="tx1"/>
                </a:solidFill>
              </a:rPr>
              <a:t>Freedom of choice in the heating market must be maintained in the reform of the Land Use and Building Act.</a:t>
            </a:r>
          </a:p>
          <a:p>
            <a:r>
              <a:rPr lang="fi-FI" sz="1400" dirty="0">
                <a:solidFill>
                  <a:schemeClr val="tx1"/>
                </a:solidFill>
              </a:rPr>
              <a:t>Utilisation of excess heat must be improved in the reform of the Land Use and Building Act by means of zoning. Reduction of electricity tax accelerates industrial-scale deployment of all production technologies that provide an alternative to combustion.</a:t>
            </a:r>
          </a:p>
          <a:p>
            <a:r>
              <a:rPr lang="fi-FI" sz="1400" dirty="0">
                <a:solidFill>
                  <a:schemeClr val="tx1"/>
                </a:solidFill>
              </a:rPr>
              <a:t>Climate steering that overlaps with emissions trading in the regulation of building must be dismantled.</a:t>
            </a:r>
          </a:p>
          <a:p>
            <a:r>
              <a:rPr lang="fi-FI" sz="1400" dirty="0">
                <a:solidFill>
                  <a:schemeClr val="tx1"/>
                </a:solidFill>
              </a:rPr>
              <a:t>Origin regulation must be developed in a neutral way concerning the heating method.</a:t>
            </a:r>
          </a:p>
        </p:txBody>
      </p:sp>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a:xfrm>
            <a:off x="8235605" y="908050"/>
            <a:ext cx="3726352" cy="5089804"/>
          </a:xfrm>
        </p:spPr>
        <p:txBody>
          <a:bodyPr/>
          <a:lstStyle/>
          <a:p>
            <a:r>
              <a:rPr lang="fi-FI" sz="1400" dirty="0">
                <a:solidFill>
                  <a:schemeClr val="tx1"/>
                </a:solidFill>
              </a:rPr>
              <a:t>District heating networks enable a diverse range of emission-free heat.</a:t>
            </a:r>
          </a:p>
          <a:p>
            <a:r>
              <a:rPr lang="fi-FI" sz="1400" dirty="0">
                <a:solidFill>
                  <a:schemeClr val="tx1"/>
                </a:solidFill>
              </a:rPr>
              <a:t>RDI funding must be increased for the development of services related to housing, buildings and towns. </a:t>
            </a:r>
          </a:p>
          <a:p>
            <a:pPr lvl="0"/>
            <a:r>
              <a:rPr lang="fi-FI" sz="1400" dirty="0">
                <a:solidFill>
                  <a:schemeClr val="tx1"/>
                </a:solidFill>
              </a:rPr>
              <a:t>The criteria for ARA energy grants must be amended immediately to support the development of a low-carbon society. </a:t>
            </a:r>
          </a:p>
          <a:p>
            <a:pPr lvl="0"/>
            <a:r>
              <a:rPr lang="fi-FI" sz="1400" dirty="0">
                <a:solidFill>
                  <a:schemeClr val="tx1"/>
                </a:solidFill>
              </a:rPr>
              <a:t>New obligations must enable improvement of energy efficiency in building renovations in a cost-effective way. Heating forms must be treated equally.</a:t>
            </a:r>
          </a:p>
          <a:p>
            <a:pPr lvl="0"/>
            <a:r>
              <a:rPr lang="fi-FI" sz="1400" dirty="0">
                <a:solidFill>
                  <a:schemeClr val="tx1"/>
                </a:solidFill>
              </a:rPr>
              <a:t>The needs for and the cost-effective alternatives concerning adapting buildings to low-temperature systems must be investigated.</a:t>
            </a:r>
          </a:p>
          <a:p>
            <a:pPr lvl="0"/>
            <a:r>
              <a:rPr lang="fi-FI" sz="1400" dirty="0">
                <a:solidFill>
                  <a:schemeClr val="tx1"/>
                </a:solidFill>
              </a:rPr>
              <a:t>The targets and guidelines for energy efficiency agreements must be harmonised so that they direct to a reduction in emissions. </a:t>
            </a:r>
          </a:p>
          <a:p>
            <a:r>
              <a:rPr lang="fi-FI" sz="1400" dirty="0">
                <a:solidFill>
                  <a:schemeClr val="tx1"/>
                </a:solidFill>
              </a:rPr>
              <a:t>A national strategy is needed for promoting clean gases. </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20</a:t>
            </a:fld>
            <a:endParaRPr lang="en-US"/>
          </a:p>
        </p:txBody>
      </p:sp>
    </p:spTree>
    <p:extLst>
      <p:ext uri="{BB962C8B-B14F-4D97-AF65-F5344CB8AC3E}">
        <p14:creationId xmlns:p14="http://schemas.microsoft.com/office/powerpoint/2010/main" val="2645123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934B2685-3091-6D44-AD44-8603F82BF4A7}"/>
              </a:ext>
            </a:extLst>
          </p:cNvPr>
          <p:cNvSpPr>
            <a:spLocks noGrp="1"/>
          </p:cNvSpPr>
          <p:nvPr>
            <p:ph type="sldNum" sz="quarter" idx="12"/>
          </p:nvPr>
        </p:nvSpPr>
        <p:spPr/>
        <p:txBody>
          <a:bodyPr/>
          <a:lstStyle/>
          <a:p>
            <a:fld id="{D5CDC59A-8C4B-3741-8921-09D2C8EE8BFB}" type="slidenum">
              <a:rPr lang="en-US" smtClean="0"/>
              <a:t>21</a:t>
            </a:fld>
            <a:endParaRPr lang="en-US"/>
          </a:p>
        </p:txBody>
      </p:sp>
      <p:sp>
        <p:nvSpPr>
          <p:cNvPr id="6" name="Tekstiruutu 5">
            <a:extLst>
              <a:ext uri="{FF2B5EF4-FFF2-40B4-BE49-F238E27FC236}">
                <a16:creationId xmlns:a16="http://schemas.microsoft.com/office/drawing/2014/main" id="{06994260-B21C-7D4B-B121-54570B24BA62}"/>
              </a:ext>
            </a:extLst>
          </p:cNvPr>
          <p:cNvSpPr txBox="1"/>
          <p:nvPr/>
        </p:nvSpPr>
        <p:spPr>
          <a:xfrm>
            <a:off x="2852108" y="1958848"/>
            <a:ext cx="6480316" cy="1015663"/>
          </a:xfrm>
          <a:prstGeom prst="rect">
            <a:avLst/>
          </a:prstGeom>
          <a:noFill/>
        </p:spPr>
        <p:txBody>
          <a:bodyPr wrap="square" rtlCol="0">
            <a:spAutoFit/>
          </a:bodyPr>
          <a:lstStyle/>
          <a:p>
            <a:pPr algn="ctr"/>
            <a:r>
              <a:rPr lang="fi-FI" sz="6000" b="1" dirty="0">
                <a:solidFill>
                  <a:schemeClr val="bg1"/>
                </a:solidFill>
              </a:rPr>
              <a:t>New energy system</a:t>
            </a:r>
          </a:p>
        </p:txBody>
      </p:sp>
    </p:spTree>
    <p:extLst>
      <p:ext uri="{BB962C8B-B14F-4D97-AF65-F5344CB8AC3E}">
        <p14:creationId xmlns:p14="http://schemas.microsoft.com/office/powerpoint/2010/main" val="328359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649E6DF-FFEF-8D47-BF78-9E05BE094ABC}"/>
              </a:ext>
            </a:extLst>
          </p:cNvPr>
          <p:cNvPicPr>
            <a:picLocks noChangeAspect="1"/>
          </p:cNvPicPr>
          <p:nvPr/>
        </p:nvPicPr>
        <p:blipFill>
          <a:blip r:embed="rId3"/>
          <a:stretch>
            <a:fillRect/>
          </a:stretch>
        </p:blipFill>
        <p:spPr>
          <a:xfrm>
            <a:off x="2152393" y="1365638"/>
            <a:ext cx="9180327" cy="5756313"/>
          </a:xfrm>
          <a:prstGeom prst="rect">
            <a:avLst/>
          </a:prstGeom>
        </p:spPr>
      </p:pic>
      <p:sp>
        <p:nvSpPr>
          <p:cNvPr id="2" name="Otsikko 1">
            <a:extLst>
              <a:ext uri="{FF2B5EF4-FFF2-40B4-BE49-F238E27FC236}">
                <a16:creationId xmlns:a16="http://schemas.microsoft.com/office/drawing/2014/main" id="{C02508D7-DE93-44BB-8E01-4871ABA9ADC8}"/>
              </a:ext>
            </a:extLst>
          </p:cNvPr>
          <p:cNvSpPr>
            <a:spLocks noGrp="1"/>
          </p:cNvSpPr>
          <p:nvPr>
            <p:ph type="ctrTitle" idx="4294967295"/>
          </p:nvPr>
        </p:nvSpPr>
        <p:spPr>
          <a:xfrm>
            <a:off x="-75415" y="523297"/>
            <a:ext cx="12191999" cy="938557"/>
          </a:xfrm>
          <a:noFill/>
        </p:spPr>
        <p:txBody>
          <a:bodyPr>
            <a:normAutofit/>
          </a:bodyPr>
          <a:lstStyle/>
          <a:p>
            <a:pPr algn="ctr"/>
            <a:r>
              <a:rPr lang="fi-FI" sz="4800" dirty="0">
                <a:solidFill>
                  <a:schemeClr val="bg1">
                    <a:lumMod val="95000"/>
                  </a:schemeClr>
                </a:solidFill>
              </a:rPr>
              <a:t>A vision of the energy sector</a:t>
            </a:r>
          </a:p>
        </p:txBody>
      </p:sp>
      <p:sp>
        <p:nvSpPr>
          <p:cNvPr id="3" name="Alaotsikko 2">
            <a:extLst>
              <a:ext uri="{FF2B5EF4-FFF2-40B4-BE49-F238E27FC236}">
                <a16:creationId xmlns:a16="http://schemas.microsoft.com/office/drawing/2014/main" id="{D33EE904-E165-4228-9C2E-22E72752E5C1}"/>
              </a:ext>
            </a:extLst>
          </p:cNvPr>
          <p:cNvSpPr>
            <a:spLocks noGrp="1"/>
          </p:cNvSpPr>
          <p:nvPr>
            <p:ph type="subTitle" idx="4294967295"/>
          </p:nvPr>
        </p:nvSpPr>
        <p:spPr>
          <a:xfrm>
            <a:off x="1448585" y="1558070"/>
            <a:ext cx="9144000" cy="746125"/>
          </a:xfrm>
        </p:spPr>
        <p:txBody>
          <a:bodyPr vert="horz" lIns="91440" tIns="45720" rIns="91440" bIns="45720" rtlCol="0" anchor="t">
            <a:normAutofit/>
          </a:bodyPr>
          <a:lstStyle/>
          <a:p>
            <a:pPr marL="0" indent="0" algn="ctr">
              <a:buNone/>
            </a:pPr>
            <a:r>
              <a:rPr lang="fi-FI" dirty="0">
                <a:solidFill>
                  <a:schemeClr val="bg1">
                    <a:lumMod val="95000"/>
                  </a:schemeClr>
                </a:solidFill>
              </a:rPr>
              <a:t>New energy system in customer-focused circular economy</a:t>
            </a:r>
          </a:p>
        </p:txBody>
      </p:sp>
      <p:sp>
        <p:nvSpPr>
          <p:cNvPr id="4" name="Dian numeron paikkamerkki 3">
            <a:extLst>
              <a:ext uri="{FF2B5EF4-FFF2-40B4-BE49-F238E27FC236}">
                <a16:creationId xmlns:a16="http://schemas.microsoft.com/office/drawing/2014/main" id="{42768B77-F8C4-43B0-B12B-1418B35BFAA3}"/>
              </a:ext>
            </a:extLst>
          </p:cNvPr>
          <p:cNvSpPr>
            <a:spLocks noGrp="1"/>
          </p:cNvSpPr>
          <p:nvPr>
            <p:ph type="sldNum" sz="quarter" idx="12"/>
          </p:nvPr>
        </p:nvSpPr>
        <p:spPr/>
        <p:txBody>
          <a:bodyPr/>
          <a:lstStyle/>
          <a:p>
            <a:fld id="{D5CDC59A-8C4B-3741-8921-09D2C8EE8BFB}" type="slidenum">
              <a:rPr lang="en-US" smtClean="0"/>
              <a:t>22</a:t>
            </a:fld>
            <a:endParaRPr lang="en-US"/>
          </a:p>
        </p:txBody>
      </p:sp>
    </p:spTree>
    <p:extLst>
      <p:ext uri="{BB962C8B-B14F-4D97-AF65-F5344CB8AC3E}">
        <p14:creationId xmlns:p14="http://schemas.microsoft.com/office/powerpoint/2010/main" val="308418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6" name="Suorakulmio 15">
            <a:extLst>
              <a:ext uri="{FF2B5EF4-FFF2-40B4-BE49-F238E27FC236}">
                <a16:creationId xmlns:a16="http://schemas.microsoft.com/office/drawing/2014/main" id="{254B4763-62D2-9A4A-B3EE-D7D391693196}"/>
              </a:ext>
            </a:extLst>
          </p:cNvPr>
          <p:cNvSpPr/>
          <p:nvPr/>
        </p:nvSpPr>
        <p:spPr>
          <a:xfrm>
            <a:off x="7836408" y="0"/>
            <a:ext cx="4355592"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5" y="780034"/>
            <a:ext cx="4030345" cy="1432814"/>
          </a:xfrm>
        </p:spPr>
        <p:txBody>
          <a:bodyPr>
            <a:normAutofit/>
          </a:bodyPr>
          <a:lstStyle/>
          <a:p>
            <a:r>
              <a:rPr lang="fi-FI" sz="4800" dirty="0">
                <a:solidFill>
                  <a:schemeClr val="accent6"/>
                </a:solidFill>
              </a:rPr>
              <a:t>New energy system</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00" b="1" i="0" u="none" strike="noStrike" kern="1200" cap="none" spc="0" normalizeH="0" baseline="0" noProof="0">
              <a:ln>
                <a:noFill/>
              </a:ln>
              <a:solidFill>
                <a:srgbClr val="595959"/>
              </a:solidFill>
              <a:effectLst/>
              <a:uLnTx/>
              <a:uFillTx/>
              <a:latin typeface="Calibri"/>
              <a:ea typeface="+mn-ea"/>
              <a:cs typeface="+mn-cs"/>
            </a:endParaRPr>
          </a:p>
        </p:txBody>
      </p:sp>
      <p:sp>
        <p:nvSpPr>
          <p:cNvPr id="12" name="Sisällön paikkamerkki 3">
            <a:extLst>
              <a:ext uri="{FF2B5EF4-FFF2-40B4-BE49-F238E27FC236}">
                <a16:creationId xmlns:a16="http://schemas.microsoft.com/office/drawing/2014/main" id="{935AC610-D659-434D-A587-2D706E3AA802}"/>
              </a:ext>
            </a:extLst>
          </p:cNvPr>
          <p:cNvSpPr>
            <a:spLocks noGrp="1"/>
          </p:cNvSpPr>
          <p:nvPr>
            <p:ph sz="half" idx="1"/>
          </p:nvPr>
        </p:nvSpPr>
        <p:spPr>
          <a:xfrm>
            <a:off x="8037576" y="908051"/>
            <a:ext cx="3959351" cy="5448299"/>
          </a:xfrm>
        </p:spPr>
        <p:txBody>
          <a:bodyPr numCol="1"/>
          <a:lstStyle/>
          <a:p>
            <a:pPr>
              <a:spcBef>
                <a:spcPts val="2200"/>
              </a:spcBef>
              <a:spcAft>
                <a:spcPts val="0"/>
              </a:spcAft>
              <a:buClr>
                <a:schemeClr val="accent6">
                  <a:lumMod val="75000"/>
                </a:schemeClr>
              </a:buClr>
            </a:pPr>
            <a:r>
              <a:rPr lang="fi-FI" sz="1600" dirty="0">
                <a:latin typeface="Calibri" panose="020F0502020204030204" pitchFamily="34" charset="0"/>
                <a:ea typeface="Calibri" panose="020F0502020204030204" pitchFamily="34" charset="0"/>
              </a:rPr>
              <a:t>Sector integration means the interconnection of industry, transport and heating via electricity, district heat and gas networks. At the same time, the customer’s role will change from a consumer of energy to a storer and possibly also a producer of energy.</a:t>
            </a:r>
          </a:p>
          <a:p>
            <a:pPr>
              <a:spcBef>
                <a:spcPts val="2200"/>
              </a:spcBef>
              <a:spcAft>
                <a:spcPts val="0"/>
              </a:spcAft>
              <a:buClr>
                <a:schemeClr val="accent6">
                  <a:lumMod val="75000"/>
                </a:schemeClr>
              </a:buClr>
            </a:pPr>
            <a:r>
              <a:rPr lang="fi-FI" sz="1600" dirty="0">
                <a:latin typeface="Calibri" panose="020F0502020204030204" pitchFamily="34" charset="0"/>
                <a:ea typeface="Calibri" panose="020F0502020204030204" pitchFamily="34" charset="0"/>
              </a:rPr>
              <a:t>Energy transition is under way, and it requires continuous investment. The challenge is to realise the transition in a profitable way. Society can accelerate the transition by investing in the necessary technology for research, development and piloting. </a:t>
            </a:r>
          </a:p>
          <a:p>
            <a:pPr>
              <a:spcBef>
                <a:spcPts val="2200"/>
              </a:spcBef>
              <a:spcAft>
                <a:spcPts val="0"/>
              </a:spcAft>
              <a:buClr>
                <a:schemeClr val="accent6">
                  <a:lumMod val="75000"/>
                </a:schemeClr>
              </a:buClr>
            </a:pPr>
            <a:r>
              <a:rPr lang="fi-FI" sz="1600" dirty="0">
                <a:latin typeface="Calibri" panose="020F0502020204030204" pitchFamily="34" charset="0"/>
                <a:ea typeface="Calibri" panose="020F0502020204030204" pitchFamily="34" charset="0"/>
              </a:rPr>
              <a:t>Cooperation with customers creates opportunities to develop new heating solutions and enrich the energy system to be inclusive and interactive.</a:t>
            </a:r>
          </a:p>
          <a:p>
            <a:pPr>
              <a:spcBef>
                <a:spcPts val="2200"/>
              </a:spcBef>
              <a:spcAft>
                <a:spcPts val="0"/>
              </a:spcAft>
              <a:buClr>
                <a:schemeClr val="accent6">
                  <a:lumMod val="75000"/>
                </a:schemeClr>
              </a:buClr>
            </a:pPr>
            <a:r>
              <a:rPr lang="fi-FI" sz="1600" dirty="0">
                <a:latin typeface="Calibri" panose="020F0502020204030204" pitchFamily="34" charset="0"/>
              </a:rPr>
              <a:t>Building of the new energy system requires diverse experts and new know-how in all parts of Finland.</a:t>
            </a:r>
            <a:endParaRPr lang="fi-FI" sz="1600" dirty="0"/>
          </a:p>
          <a:p>
            <a:pPr marL="0" indent="0">
              <a:spcBef>
                <a:spcPts val="2200"/>
              </a:spcBef>
              <a:buClr>
                <a:schemeClr val="accent6">
                  <a:lumMod val="75000"/>
                </a:schemeClr>
              </a:buClr>
              <a:buNone/>
            </a:pPr>
            <a:endParaRPr lang="fi-FI" sz="1600" dirty="0"/>
          </a:p>
        </p:txBody>
      </p:sp>
      <p:sp>
        <p:nvSpPr>
          <p:cNvPr id="15" name="Suorakulmio 14">
            <a:extLst>
              <a:ext uri="{FF2B5EF4-FFF2-40B4-BE49-F238E27FC236}">
                <a16:creationId xmlns:a16="http://schemas.microsoft.com/office/drawing/2014/main" id="{4C238438-5D99-CF4F-AC3D-115F7CD50161}"/>
              </a:ext>
            </a:extLst>
          </p:cNvPr>
          <p:cNvSpPr/>
          <p:nvPr/>
        </p:nvSpPr>
        <p:spPr>
          <a:xfrm>
            <a:off x="4264153" y="908050"/>
            <a:ext cx="3453383"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srgbClr val="000000"/>
                </a:solidFill>
                <a:latin typeface="Calibri" panose="020F0502020204030204" pitchFamily="34" charset="0"/>
                <a:ea typeface="Calibri" panose="020F0502020204030204" pitchFamily="34" charset="0"/>
              </a:rPr>
              <a:t>An emission-free</a:t>
            </a:r>
            <a:r>
              <a:rPr kumimoji="0" lang="fi-F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cost-effective and secure energy system is based on smart integration of different sectors and on innovative solutions.</a:t>
            </a:r>
          </a:p>
        </p:txBody>
      </p:sp>
      <p:cxnSp>
        <p:nvCxnSpPr>
          <p:cNvPr id="18" name="Suora yhdysviiva 17">
            <a:extLst>
              <a:ext uri="{FF2B5EF4-FFF2-40B4-BE49-F238E27FC236}">
                <a16:creationId xmlns:a16="http://schemas.microsoft.com/office/drawing/2014/main" id="{B3A0FE94-1342-BE46-8724-A04708561A2A}"/>
              </a:ext>
            </a:extLst>
          </p:cNvPr>
          <p:cNvCxnSpPr>
            <a:cxnSpLocks/>
          </p:cNvCxnSpPr>
          <p:nvPr/>
        </p:nvCxnSpPr>
        <p:spPr>
          <a:xfrm>
            <a:off x="7836408" y="2584161"/>
            <a:ext cx="4355592"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0B4638BE-CB28-4447-A110-E40E667C2B97}"/>
              </a:ext>
            </a:extLst>
          </p:cNvPr>
          <p:cNvCxnSpPr>
            <a:cxnSpLocks/>
          </p:cNvCxnSpPr>
          <p:nvPr/>
        </p:nvCxnSpPr>
        <p:spPr>
          <a:xfrm>
            <a:off x="7836408" y="4409531"/>
            <a:ext cx="4355592"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uora yhdysviiva 20">
            <a:extLst>
              <a:ext uri="{FF2B5EF4-FFF2-40B4-BE49-F238E27FC236}">
                <a16:creationId xmlns:a16="http://schemas.microsoft.com/office/drawing/2014/main" id="{CCE3562B-1F71-A940-93AB-8D567B65F251}"/>
              </a:ext>
            </a:extLst>
          </p:cNvPr>
          <p:cNvCxnSpPr>
            <a:cxnSpLocks/>
          </p:cNvCxnSpPr>
          <p:nvPr/>
        </p:nvCxnSpPr>
        <p:spPr>
          <a:xfrm>
            <a:off x="7836408" y="5596279"/>
            <a:ext cx="4355592"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0" name="Kuva 9">
            <a:extLst>
              <a:ext uri="{FF2B5EF4-FFF2-40B4-BE49-F238E27FC236}">
                <a16:creationId xmlns:a16="http://schemas.microsoft.com/office/drawing/2014/main" id="{79E4D63D-0A6D-BB4E-B3E6-6203D11B70AC}"/>
              </a:ext>
            </a:extLst>
          </p:cNvPr>
          <p:cNvPicPr>
            <a:picLocks noChangeAspect="1"/>
          </p:cNvPicPr>
          <p:nvPr/>
        </p:nvPicPr>
        <p:blipFill>
          <a:blip r:embed="rId3"/>
          <a:stretch>
            <a:fillRect/>
          </a:stretch>
        </p:blipFill>
        <p:spPr>
          <a:xfrm>
            <a:off x="656336" y="2212848"/>
            <a:ext cx="7061200" cy="3886200"/>
          </a:xfrm>
          <a:prstGeom prst="rect">
            <a:avLst/>
          </a:prstGeom>
        </p:spPr>
      </p:pic>
    </p:spTree>
    <p:extLst>
      <p:ext uri="{BB962C8B-B14F-4D97-AF65-F5344CB8AC3E}">
        <p14:creationId xmlns:p14="http://schemas.microsoft.com/office/powerpoint/2010/main" val="132853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93985" y="475654"/>
            <a:ext cx="6751360" cy="1292856"/>
          </a:xfrm>
        </p:spPr>
        <p:txBody>
          <a:bodyPr>
            <a:normAutofit/>
          </a:bodyPr>
          <a:lstStyle/>
          <a:p>
            <a:r>
              <a:rPr lang="fi-FI" dirty="0">
                <a:solidFill>
                  <a:schemeClr val="accent6"/>
                </a:solidFill>
              </a:rPr>
              <a:t>Energy sector integration</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000" b="1" i="0" u="none" strike="noStrike" kern="1200" cap="none" spc="0" normalizeH="0" baseline="0" noProof="0">
              <a:ln>
                <a:noFill/>
              </a:ln>
              <a:solidFill>
                <a:srgbClr val="595959"/>
              </a:solidFill>
              <a:effectLst/>
              <a:uLnTx/>
              <a:uFillTx/>
              <a:latin typeface="Calibri"/>
              <a:ea typeface="+mn-ea"/>
              <a:cs typeface="+mn-cs"/>
            </a:endParaRPr>
          </a:p>
        </p:txBody>
      </p:sp>
      <p:sp>
        <p:nvSpPr>
          <p:cNvPr id="12" name="Sisällön paikkamerkki 3">
            <a:extLst>
              <a:ext uri="{FF2B5EF4-FFF2-40B4-BE49-F238E27FC236}">
                <a16:creationId xmlns:a16="http://schemas.microsoft.com/office/drawing/2014/main" id="{521B2AAA-EB9A-1342-89B9-CFECA34160AE}"/>
              </a:ext>
            </a:extLst>
          </p:cNvPr>
          <p:cNvSpPr txBox="1">
            <a:spLocks/>
          </p:cNvSpPr>
          <p:nvPr/>
        </p:nvSpPr>
        <p:spPr>
          <a:xfrm>
            <a:off x="587375" y="1768510"/>
            <a:ext cx="3908253" cy="39459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B21C58">
                  <a:lumMod val="75000"/>
                </a:srgbClr>
              </a:buClr>
              <a:buSzTx/>
              <a:buFont typeface="Arial"/>
              <a:buNone/>
              <a:tabLst/>
              <a:defRPr/>
            </a:pPr>
            <a:r>
              <a:rPr lang="fi-FI" sz="1400" dirty="0">
                <a:solidFill>
                  <a:srgbClr val="000000">
                    <a:lumMod val="65000"/>
                    <a:lumOff val="35000"/>
                  </a:srgbClr>
                </a:solidFill>
                <a:latin typeface="Calibri"/>
              </a:rPr>
              <a:t>A s</a:t>
            </a:r>
            <a:r>
              <a:rPr kumimoji="0" lang="fi-FI" sz="1400" b="0" i="0" u="none" strike="noStrike" kern="1200" cap="none" spc="0" normalizeH="0" baseline="0" noProof="0" dirty="0">
                <a:ln>
                  <a:noFill/>
                </a:ln>
                <a:solidFill>
                  <a:srgbClr val="000000">
                    <a:lumMod val="65000"/>
                    <a:lumOff val="35000"/>
                  </a:srgbClr>
                </a:solidFill>
                <a:effectLst/>
                <a:uLnTx/>
                <a:uFillTx/>
                <a:latin typeface="Calibri"/>
                <a:ea typeface="+mn-ea"/>
                <a:cs typeface="+mn-cs"/>
              </a:rPr>
              <a:t>mart energy policy that builds the future creates preconditions for a system-level change. In terms of this change, the key factors are: </a:t>
            </a:r>
          </a:p>
          <a:p>
            <a:pPr marL="228600" marR="0" lvl="0" indent="-228600" algn="l" defTabSz="914400" rtl="0" eaLnBrk="1" fontAlgn="auto" latinLnBrk="0" hangingPunct="1">
              <a:lnSpc>
                <a:spcPct val="90000"/>
              </a:lnSpc>
              <a:spcBef>
                <a:spcPts val="1000"/>
              </a:spcBef>
              <a:spcAft>
                <a:spcPts val="0"/>
              </a:spcAft>
              <a:buClr>
                <a:srgbClr val="B21C58">
                  <a:lumMod val="75000"/>
                </a:srgbClr>
              </a:buClr>
              <a:buSzTx/>
              <a:buFont typeface="Arial"/>
              <a:buChar char="•"/>
              <a:tabLst/>
              <a:defRPr/>
            </a:pPr>
            <a:r>
              <a:rPr kumimoji="0" lang="fi-FI" sz="1400" b="0" i="0" u="none" strike="noStrike" kern="1200" cap="none" spc="0" normalizeH="0" baseline="0" noProof="0" dirty="0">
                <a:ln>
                  <a:noFill/>
                </a:ln>
                <a:solidFill>
                  <a:srgbClr val="000000">
                    <a:lumMod val="65000"/>
                    <a:lumOff val="35000"/>
                  </a:srgbClr>
                </a:solidFill>
                <a:effectLst/>
                <a:uLnTx/>
                <a:uFillTx/>
                <a:latin typeface="Calibri"/>
                <a:ea typeface="+mn-ea"/>
                <a:cs typeface="+mn-cs"/>
              </a:rPr>
              <a:t>One solution is not suitable for all. Local conditions must be taken into account in decision-making.</a:t>
            </a:r>
          </a:p>
          <a:p>
            <a:pPr marL="228600" marR="0" lvl="0" indent="-228600" algn="l" defTabSz="914400" rtl="0" eaLnBrk="1" fontAlgn="auto" latinLnBrk="0" hangingPunct="1">
              <a:lnSpc>
                <a:spcPct val="90000"/>
              </a:lnSpc>
              <a:spcBef>
                <a:spcPts val="1000"/>
              </a:spcBef>
              <a:spcAft>
                <a:spcPts val="0"/>
              </a:spcAft>
              <a:buClr>
                <a:srgbClr val="B21C58">
                  <a:lumMod val="75000"/>
                </a:srgbClr>
              </a:buClr>
              <a:buSzTx/>
              <a:buFont typeface="Arial"/>
              <a:buChar char="•"/>
              <a:tabLst/>
              <a:defRPr/>
            </a:pPr>
            <a:r>
              <a:rPr kumimoji="0" lang="fi-FI" sz="1400" b="0" i="0" u="none" strike="noStrike" kern="1200" cap="none" spc="0" normalizeH="0" baseline="0" noProof="0" dirty="0">
                <a:ln>
                  <a:noFill/>
                </a:ln>
                <a:solidFill>
                  <a:srgbClr val="000000">
                    <a:lumMod val="65000"/>
                    <a:lumOff val="35000"/>
                  </a:srgbClr>
                </a:solidFill>
                <a:effectLst/>
                <a:uLnTx/>
                <a:uFillTx/>
                <a:latin typeface="Calibri"/>
                <a:ea typeface="+mn-ea"/>
                <a:cs typeface="+mn-cs"/>
              </a:rPr>
              <a:t>Building of a smart energy</a:t>
            </a:r>
            <a:r>
              <a:rPr kumimoji="0" lang="fi-FI" sz="1400" b="0" i="0" u="none" strike="noStrike" kern="1200" cap="none" spc="0" normalizeH="0" noProof="0" dirty="0">
                <a:ln>
                  <a:noFill/>
                </a:ln>
                <a:solidFill>
                  <a:srgbClr val="000000">
                    <a:lumMod val="65000"/>
                    <a:lumOff val="35000"/>
                  </a:srgbClr>
                </a:solidFill>
                <a:effectLst/>
                <a:uLnTx/>
                <a:uFillTx/>
                <a:latin typeface="Calibri"/>
                <a:ea typeface="+mn-ea"/>
                <a:cs typeface="+mn-cs"/>
              </a:rPr>
              <a:t> system requires dismantling of administrative barriers</a:t>
            </a:r>
            <a:r>
              <a:rPr kumimoji="0" lang="fi-FI" sz="1400" b="0" i="0" u="none" strike="noStrike" kern="1200" cap="none" spc="0" normalizeH="0" baseline="0" noProof="0" dirty="0">
                <a:ln>
                  <a:noFill/>
                </a:ln>
                <a:solidFill>
                  <a:srgbClr val="000000">
                    <a:lumMod val="65000"/>
                    <a:lumOff val="35000"/>
                  </a:srgbClr>
                </a:solidFill>
                <a:effectLst/>
                <a:uLnTx/>
                <a:uFillTx/>
                <a:latin typeface="Calibri"/>
                <a:ea typeface="+mn-ea"/>
                <a:cs typeface="+mn-cs"/>
              </a:rPr>
              <a:t>. Taxation still does not recognise variations in energy sources.</a:t>
            </a:r>
          </a:p>
          <a:p>
            <a:pPr marL="228600" marR="0" lvl="0" indent="-228600" algn="l" defTabSz="914400" rtl="0" eaLnBrk="1" fontAlgn="auto" latinLnBrk="0" hangingPunct="1">
              <a:lnSpc>
                <a:spcPct val="90000"/>
              </a:lnSpc>
              <a:spcBef>
                <a:spcPts val="1000"/>
              </a:spcBef>
              <a:spcAft>
                <a:spcPts val="0"/>
              </a:spcAft>
              <a:buClr>
                <a:srgbClr val="B21C58">
                  <a:lumMod val="75000"/>
                </a:srgbClr>
              </a:buClr>
              <a:buSzTx/>
              <a:buFont typeface="Arial"/>
              <a:buChar char="•"/>
              <a:tabLst/>
              <a:defRPr/>
            </a:pPr>
            <a:r>
              <a:rPr kumimoji="0" lang="fi-FI" sz="1400" b="0" i="0" u="none" strike="noStrike" kern="1200" cap="none" spc="0" normalizeH="0" baseline="0" noProof="0" dirty="0">
                <a:ln>
                  <a:noFill/>
                </a:ln>
                <a:solidFill>
                  <a:srgbClr val="000000">
                    <a:lumMod val="65000"/>
                    <a:lumOff val="35000"/>
                  </a:srgbClr>
                </a:solidFill>
                <a:effectLst/>
                <a:uLnTx/>
                <a:uFillTx/>
                <a:latin typeface="Calibri"/>
                <a:ea typeface="+mn-ea"/>
                <a:cs typeface="+mn-cs"/>
              </a:rPr>
              <a:t>Differences in the electricity, heat and gas markets must be identified.</a:t>
            </a:r>
          </a:p>
          <a:p>
            <a:pPr marL="228600" marR="0" lvl="0" indent="-228600" algn="l" defTabSz="914400" rtl="0" eaLnBrk="1" fontAlgn="auto" latinLnBrk="0" hangingPunct="1">
              <a:lnSpc>
                <a:spcPct val="90000"/>
              </a:lnSpc>
              <a:spcBef>
                <a:spcPts val="1000"/>
              </a:spcBef>
              <a:spcAft>
                <a:spcPts val="0"/>
              </a:spcAft>
              <a:buClr>
                <a:srgbClr val="B21C58">
                  <a:lumMod val="75000"/>
                </a:srgbClr>
              </a:buClr>
              <a:buSzTx/>
              <a:buFont typeface="Arial"/>
              <a:buChar char="•"/>
              <a:tabLst/>
              <a:defRPr/>
            </a:pPr>
            <a:r>
              <a:rPr kumimoji="0" lang="fi-FI" sz="1400" b="0" i="0" u="none" strike="noStrike" kern="1200" cap="none" spc="0" normalizeH="0" baseline="0" noProof="0" dirty="0">
                <a:ln>
                  <a:noFill/>
                </a:ln>
                <a:solidFill>
                  <a:srgbClr val="000000">
                    <a:lumMod val="65000"/>
                    <a:lumOff val="35000"/>
                  </a:srgbClr>
                </a:solidFill>
                <a:effectLst/>
                <a:uLnTx/>
                <a:uFillTx/>
                <a:latin typeface="Calibri"/>
                <a:ea typeface="+mn-ea"/>
                <a:cs typeface="+mn-cs"/>
              </a:rPr>
              <a:t>Energy networks enable the</a:t>
            </a:r>
            <a:r>
              <a:rPr kumimoji="0" lang="fi-FI" sz="1400" b="0" i="0" u="none" strike="noStrike" kern="1200" cap="none" spc="0" normalizeH="0" noProof="0" dirty="0">
                <a:ln>
                  <a:noFill/>
                </a:ln>
                <a:solidFill>
                  <a:srgbClr val="000000">
                    <a:lumMod val="65000"/>
                    <a:lumOff val="35000"/>
                  </a:srgbClr>
                </a:solidFill>
                <a:effectLst/>
                <a:uLnTx/>
                <a:uFillTx/>
                <a:latin typeface="Calibri"/>
                <a:ea typeface="+mn-ea"/>
                <a:cs typeface="+mn-cs"/>
              </a:rPr>
              <a:t> transition to a smart energy system</a:t>
            </a:r>
            <a:r>
              <a:rPr kumimoji="0" lang="fi-FI" sz="1400" b="0" i="0" u="none" strike="noStrike" kern="1200" cap="none" spc="0" normalizeH="0" baseline="0" noProof="0" dirty="0">
                <a:ln>
                  <a:noFill/>
                </a:ln>
                <a:solidFill>
                  <a:srgbClr val="000000">
                    <a:lumMod val="65000"/>
                    <a:lumOff val="35000"/>
                  </a:srgbClr>
                </a:solidFill>
                <a:effectLst/>
                <a:uLnTx/>
                <a:uFillTx/>
                <a:latin typeface="Calibri"/>
                <a:ea typeface="+mn-ea"/>
                <a:cs typeface="+mn-cs"/>
              </a:rPr>
              <a:t>.</a:t>
            </a:r>
          </a:p>
          <a:p>
            <a:pPr marL="228600" marR="0" lvl="0" indent="-228600" algn="l" defTabSz="914400" rtl="0" eaLnBrk="1" fontAlgn="auto" latinLnBrk="0" hangingPunct="1">
              <a:lnSpc>
                <a:spcPct val="90000"/>
              </a:lnSpc>
              <a:spcBef>
                <a:spcPts val="1000"/>
              </a:spcBef>
              <a:spcAft>
                <a:spcPts val="0"/>
              </a:spcAft>
              <a:buClr>
                <a:srgbClr val="B21C58">
                  <a:lumMod val="75000"/>
                </a:srgbClr>
              </a:buClr>
              <a:buSzTx/>
              <a:buFont typeface="Arial"/>
              <a:buChar char="•"/>
              <a:tabLst/>
              <a:defRPr/>
            </a:pPr>
            <a:r>
              <a:rPr kumimoji="0" lang="fi-FI" sz="1400" b="0" i="0" u="none" strike="noStrike" kern="1200" cap="none" spc="0" normalizeH="0" baseline="0" noProof="0" dirty="0">
                <a:ln>
                  <a:noFill/>
                </a:ln>
                <a:solidFill>
                  <a:srgbClr val="000000">
                    <a:lumMod val="65000"/>
                    <a:lumOff val="35000"/>
                  </a:srgbClr>
                </a:solidFill>
                <a:effectLst/>
                <a:uLnTx/>
                <a:uFillTx/>
                <a:latin typeface="Calibri"/>
                <a:ea typeface="+mn-ea"/>
                <a:cs typeface="+mn-cs"/>
              </a:rPr>
              <a:t>Our energy system becomes clean through existing steering methods. Energy companies are committed to meeting society’s need to move to carbon-neutrality.</a:t>
            </a:r>
          </a:p>
          <a:p>
            <a:pPr marL="0" marR="0" lvl="0" indent="0" algn="l" defTabSz="914400" rtl="0" eaLnBrk="1" fontAlgn="auto" latinLnBrk="0" hangingPunct="1">
              <a:lnSpc>
                <a:spcPct val="90000"/>
              </a:lnSpc>
              <a:spcBef>
                <a:spcPts val="1000"/>
              </a:spcBef>
              <a:spcAft>
                <a:spcPts val="0"/>
              </a:spcAft>
              <a:buClr>
                <a:srgbClr val="B21C58">
                  <a:lumMod val="75000"/>
                </a:srgbClr>
              </a:buClr>
              <a:buSzTx/>
              <a:buNone/>
              <a:tabLst/>
              <a:defRPr/>
            </a:pPr>
            <a:endParaRPr kumimoji="0" lang="fi-FI" sz="1400" b="0" i="0" u="none" strike="noStrike" kern="1200" cap="none" spc="0" normalizeH="0" baseline="0" noProof="0" dirty="0">
              <a:ln>
                <a:noFill/>
              </a:ln>
              <a:solidFill>
                <a:srgbClr val="000000">
                  <a:lumMod val="65000"/>
                  <a:lumOff val="35000"/>
                </a:srgbClr>
              </a:solidFill>
              <a:effectLst/>
              <a:uLnTx/>
              <a:uFillTx/>
              <a:latin typeface="Calibri"/>
              <a:ea typeface="+mn-ea"/>
              <a:cs typeface="+mn-cs"/>
            </a:endParaRPr>
          </a:p>
        </p:txBody>
      </p:sp>
      <p:sp>
        <p:nvSpPr>
          <p:cNvPr id="13" name="Sisällön paikkamerkki 6">
            <a:extLst>
              <a:ext uri="{FF2B5EF4-FFF2-40B4-BE49-F238E27FC236}">
                <a16:creationId xmlns:a16="http://schemas.microsoft.com/office/drawing/2014/main" id="{294BB611-A8FB-B546-A9E3-B278BA7AB1CC}"/>
              </a:ext>
            </a:extLst>
          </p:cNvPr>
          <p:cNvSpPr txBox="1">
            <a:spLocks/>
          </p:cNvSpPr>
          <p:nvPr/>
        </p:nvSpPr>
        <p:spPr>
          <a:xfrm>
            <a:off x="8940909" y="1768510"/>
            <a:ext cx="2734054" cy="4288006"/>
          </a:xfrm>
          <a:prstGeom prst="rect">
            <a:avLst/>
          </a:prstGeom>
          <a:solidFill>
            <a:schemeClr val="accent6"/>
          </a:solidFill>
        </p:spPr>
        <p:txBody>
          <a:bodyPr vert="horz" lIns="180000" tIns="360000" rIns="180000" bIns="360000" rtlCol="0">
            <a:sp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200"/>
              </a:spcBef>
              <a:spcAft>
                <a:spcPts val="0"/>
              </a:spcAft>
              <a:buClr>
                <a:srgbClr val="FFFFFF"/>
              </a:buClr>
              <a:buSzTx/>
              <a:buFont typeface="Arial"/>
              <a:buNone/>
              <a:tabLst/>
              <a:defRPr/>
            </a:pPr>
            <a:r>
              <a:rPr kumimoji="0" lang="fi-FI" sz="1400" b="0" i="0" u="none" strike="noStrike" kern="1200" cap="none" spc="0" normalizeH="0" baseline="0" noProof="0" dirty="0">
                <a:ln>
                  <a:noFill/>
                </a:ln>
                <a:solidFill>
                  <a:srgbClr val="FFFFFF"/>
                </a:solidFill>
                <a:effectLst/>
                <a:uLnTx/>
                <a:uFillTx/>
                <a:latin typeface="Calibri"/>
                <a:ea typeface="+mn-ea"/>
                <a:cs typeface="+mn-cs"/>
              </a:rPr>
              <a:t>Energy sector integration will resolve:</a:t>
            </a:r>
          </a:p>
          <a:p>
            <a:pPr marL="228600" marR="0" lvl="0" indent="-228600" algn="l" defTabSz="914400" rtl="0" eaLnBrk="1" fontAlgn="auto" latinLnBrk="0" hangingPunct="1">
              <a:lnSpc>
                <a:spcPct val="90000"/>
              </a:lnSpc>
              <a:spcBef>
                <a:spcPts val="2200"/>
              </a:spcBef>
              <a:spcAft>
                <a:spcPts val="0"/>
              </a:spcAft>
              <a:buClr>
                <a:srgbClr val="FFFFFF"/>
              </a:buClr>
              <a:buSzTx/>
              <a:buFont typeface="Arial"/>
              <a:buChar char="•"/>
              <a:tabLst/>
              <a:defRPr/>
            </a:pPr>
            <a:r>
              <a:rPr lang="fi-FI" sz="1400" dirty="0">
                <a:solidFill>
                  <a:srgbClr val="FFFFFF"/>
                </a:solidFill>
                <a:latin typeface="Calibri"/>
              </a:rPr>
              <a:t>The</a:t>
            </a:r>
            <a:r>
              <a:rPr kumimoji="0" lang="fi-FI" sz="1400" b="0" i="0" u="none" strike="noStrike" kern="1200" cap="none" spc="0" normalizeH="0" baseline="0" noProof="0" dirty="0">
                <a:ln>
                  <a:noFill/>
                </a:ln>
                <a:solidFill>
                  <a:srgbClr val="FFFFFF"/>
                </a:solidFill>
                <a:effectLst/>
                <a:uLnTx/>
                <a:uFillTx/>
                <a:latin typeface="Calibri"/>
                <a:ea typeface="+mn-ea"/>
                <a:cs typeface="+mn-cs"/>
              </a:rPr>
              <a:t> energy and mobility needs of</a:t>
            </a:r>
            <a:r>
              <a:rPr kumimoji="0" lang="fi-FI" sz="1400" b="0" i="0" u="none" strike="noStrike" kern="1200" cap="none" spc="0" normalizeH="0" noProof="0" dirty="0">
                <a:ln>
                  <a:noFill/>
                </a:ln>
                <a:solidFill>
                  <a:srgbClr val="FFFFFF"/>
                </a:solidFill>
                <a:effectLst/>
                <a:uLnTx/>
                <a:uFillTx/>
                <a:latin typeface="Calibri"/>
                <a:ea typeface="+mn-ea"/>
                <a:cs typeface="+mn-cs"/>
              </a:rPr>
              <a:t> citizens and businesses</a:t>
            </a:r>
            <a:r>
              <a:rPr kumimoji="0" lang="fi-FI" sz="1400" b="0" i="0" u="none" strike="noStrike" kern="1200" cap="none" spc="0" normalizeH="0" baseline="0" noProof="0" dirty="0">
                <a:ln>
                  <a:noFill/>
                </a:ln>
                <a:solidFill>
                  <a:srgbClr val="FFFFFF"/>
                </a:solidFill>
                <a:effectLst/>
                <a:uLnTx/>
                <a:uFillTx/>
                <a:latin typeface="Calibri"/>
                <a:ea typeface="+mn-ea"/>
                <a:cs typeface="+mn-cs"/>
              </a:rPr>
              <a:t> in a cost-effective and clean way.</a:t>
            </a:r>
          </a:p>
          <a:p>
            <a:pPr marL="228600" marR="0" lvl="0" indent="-228600" algn="l" defTabSz="914400" rtl="0" eaLnBrk="1" fontAlgn="auto" latinLnBrk="0" hangingPunct="1">
              <a:lnSpc>
                <a:spcPct val="90000"/>
              </a:lnSpc>
              <a:spcBef>
                <a:spcPts val="2200"/>
              </a:spcBef>
              <a:spcAft>
                <a:spcPts val="0"/>
              </a:spcAft>
              <a:buClr>
                <a:srgbClr val="FFFFFF"/>
              </a:buClr>
              <a:buSzTx/>
              <a:buFont typeface="Arial"/>
              <a:buChar char="•"/>
              <a:tabLst/>
              <a:defRPr/>
            </a:pPr>
            <a:r>
              <a:rPr kumimoji="0" lang="fi-FI" sz="1400" b="0" i="0" u="none" strike="noStrike" kern="1200" cap="none" spc="0" normalizeH="0" baseline="0" noProof="0" dirty="0">
                <a:ln>
                  <a:noFill/>
                </a:ln>
                <a:solidFill>
                  <a:srgbClr val="FFFFFF"/>
                </a:solidFill>
                <a:effectLst/>
                <a:uLnTx/>
                <a:uFillTx/>
                <a:latin typeface="Calibri"/>
                <a:ea typeface="+mn-ea"/>
                <a:cs typeface="+mn-cs"/>
              </a:rPr>
              <a:t>Efficient use, distribution and versatility of different</a:t>
            </a:r>
            <a:r>
              <a:rPr kumimoji="0" lang="fi-FI" sz="1400" b="0" i="0" u="none" strike="noStrike" kern="1200" cap="none" spc="0" normalizeH="0" noProof="0" dirty="0">
                <a:ln>
                  <a:noFill/>
                </a:ln>
                <a:solidFill>
                  <a:srgbClr val="FFFFFF"/>
                </a:solidFill>
                <a:effectLst/>
                <a:uLnTx/>
                <a:uFillTx/>
                <a:latin typeface="Calibri"/>
                <a:ea typeface="+mn-ea"/>
                <a:cs typeface="+mn-cs"/>
              </a:rPr>
              <a:t> energy forms</a:t>
            </a:r>
            <a:r>
              <a:rPr kumimoji="0" lang="fi-FI" sz="1400" b="0" i="0" u="none" strike="noStrike" kern="1200" cap="none" spc="0" normalizeH="0" baseline="0" noProof="0" dirty="0">
                <a:ln>
                  <a:noFill/>
                </a:ln>
                <a:solidFill>
                  <a:srgbClr val="FFFFFF"/>
                </a:solidFill>
                <a:effectLst/>
                <a:uLnTx/>
                <a:uFillTx/>
                <a:latin typeface="Calibri"/>
                <a:ea typeface="+mn-ea"/>
                <a:cs typeface="+mn-cs"/>
              </a:rPr>
              <a:t>. </a:t>
            </a:r>
            <a:r>
              <a:rPr lang="fi-FI" sz="1400" dirty="0">
                <a:solidFill>
                  <a:srgbClr val="FFFFFF"/>
                </a:solidFill>
                <a:latin typeface="Calibri"/>
              </a:rPr>
              <a:t>Electricity is an essential, but not the only, energy form in an energy system of the future</a:t>
            </a:r>
            <a:r>
              <a:rPr kumimoji="0" lang="fi-FI" sz="1400" b="0" i="0" u="none" strike="noStrike" kern="1200" cap="none" spc="0" normalizeH="0" baseline="0" noProof="0" dirty="0">
                <a:ln>
                  <a:noFill/>
                </a:ln>
                <a:solidFill>
                  <a:srgbClr val="FFFFFF"/>
                </a:solidFill>
                <a:effectLst/>
                <a:uLnTx/>
                <a:uFillTx/>
                <a:latin typeface="Calibri"/>
                <a:ea typeface="+mn-ea"/>
                <a:cs typeface="+mn-cs"/>
              </a:rPr>
              <a:t>.</a:t>
            </a:r>
          </a:p>
          <a:p>
            <a:pPr marL="228600" marR="0" lvl="0" indent="-228600" algn="l" defTabSz="914400" rtl="0" eaLnBrk="1" fontAlgn="auto" latinLnBrk="0" hangingPunct="1">
              <a:lnSpc>
                <a:spcPct val="90000"/>
              </a:lnSpc>
              <a:spcBef>
                <a:spcPts val="2200"/>
              </a:spcBef>
              <a:spcAft>
                <a:spcPts val="0"/>
              </a:spcAft>
              <a:buClr>
                <a:srgbClr val="FFFFFF"/>
              </a:buClr>
              <a:buSzTx/>
              <a:buFont typeface="Arial"/>
              <a:buChar char="•"/>
              <a:tabLst/>
              <a:defRPr/>
            </a:pPr>
            <a:r>
              <a:rPr kumimoji="0" lang="fi-FI" sz="1400" b="0" i="0" u="none" strike="noStrike" kern="1200" cap="none" spc="0" normalizeH="0" baseline="0" noProof="0" dirty="0">
                <a:ln>
                  <a:noFill/>
                </a:ln>
                <a:solidFill>
                  <a:srgbClr val="FFFFFF"/>
                </a:solidFill>
                <a:effectLst/>
                <a:uLnTx/>
                <a:uFillTx/>
                <a:latin typeface="Calibri"/>
                <a:ea typeface="+mn-ea"/>
                <a:cs typeface="+mn-cs"/>
              </a:rPr>
              <a:t>Efficient development of energy networks.</a:t>
            </a:r>
          </a:p>
        </p:txBody>
      </p:sp>
      <p:cxnSp>
        <p:nvCxnSpPr>
          <p:cNvPr id="6" name="Suora yhdysviiva 5">
            <a:extLst>
              <a:ext uri="{FF2B5EF4-FFF2-40B4-BE49-F238E27FC236}">
                <a16:creationId xmlns:a16="http://schemas.microsoft.com/office/drawing/2014/main" id="{F0D59FE4-B9B5-364B-9CB3-D1EE6D2D70BC}"/>
              </a:ext>
            </a:extLst>
          </p:cNvPr>
          <p:cNvCxnSpPr/>
          <p:nvPr/>
        </p:nvCxnSpPr>
        <p:spPr>
          <a:xfrm>
            <a:off x="8940909" y="3687745"/>
            <a:ext cx="2734054"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uora yhdysviiva 10">
            <a:extLst>
              <a:ext uri="{FF2B5EF4-FFF2-40B4-BE49-F238E27FC236}">
                <a16:creationId xmlns:a16="http://schemas.microsoft.com/office/drawing/2014/main" id="{D2A9D091-C4A0-6844-B1F3-6620B5CA3DCA}"/>
              </a:ext>
            </a:extLst>
          </p:cNvPr>
          <p:cNvCxnSpPr/>
          <p:nvPr/>
        </p:nvCxnSpPr>
        <p:spPr>
          <a:xfrm>
            <a:off x="8940909" y="2632668"/>
            <a:ext cx="2734054"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CF07D410-E748-0348-A711-B69F5881A141}"/>
              </a:ext>
            </a:extLst>
          </p:cNvPr>
          <p:cNvCxnSpPr/>
          <p:nvPr/>
        </p:nvCxnSpPr>
        <p:spPr>
          <a:xfrm>
            <a:off x="8940909" y="5114611"/>
            <a:ext cx="2734054"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8" name="Kuva 7">
            <a:extLst>
              <a:ext uri="{FF2B5EF4-FFF2-40B4-BE49-F238E27FC236}">
                <a16:creationId xmlns:a16="http://schemas.microsoft.com/office/drawing/2014/main" id="{CE604C2D-6897-104F-9638-81CDCBE73E7D}"/>
              </a:ext>
            </a:extLst>
          </p:cNvPr>
          <p:cNvPicPr>
            <a:picLocks noChangeAspect="1"/>
          </p:cNvPicPr>
          <p:nvPr/>
        </p:nvPicPr>
        <p:blipFill>
          <a:blip r:embed="rId3"/>
          <a:stretch>
            <a:fillRect/>
          </a:stretch>
        </p:blipFill>
        <p:spPr>
          <a:xfrm>
            <a:off x="4391705" y="1134480"/>
            <a:ext cx="4281497" cy="4922036"/>
          </a:xfrm>
          <a:prstGeom prst="rect">
            <a:avLst/>
          </a:prstGeom>
        </p:spPr>
      </p:pic>
      <p:sp>
        <p:nvSpPr>
          <p:cNvPr id="10" name="Tekstiruutu 9">
            <a:extLst>
              <a:ext uri="{FF2B5EF4-FFF2-40B4-BE49-F238E27FC236}">
                <a16:creationId xmlns:a16="http://schemas.microsoft.com/office/drawing/2014/main" id="{C27EB742-0694-5E41-A519-0AE402BCAD29}"/>
              </a:ext>
            </a:extLst>
          </p:cNvPr>
          <p:cNvSpPr txBox="1"/>
          <p:nvPr/>
        </p:nvSpPr>
        <p:spPr>
          <a:xfrm>
            <a:off x="6758609" y="1549095"/>
            <a:ext cx="19957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400" dirty="0">
                <a:solidFill>
                  <a:srgbClr val="FFFFFF"/>
                </a:solidFill>
                <a:latin typeface="Calibri"/>
              </a:rPr>
              <a:t>  SMART</a:t>
            </a:r>
            <a:endParaRPr kumimoji="0" lang="fi-FI"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Tekstiruutu 15">
            <a:extLst>
              <a:ext uri="{FF2B5EF4-FFF2-40B4-BE49-F238E27FC236}">
                <a16:creationId xmlns:a16="http://schemas.microsoft.com/office/drawing/2014/main" id="{D5783C96-8187-0F48-B4E4-5ED3457113EC}"/>
              </a:ext>
            </a:extLst>
          </p:cNvPr>
          <p:cNvSpPr txBox="1"/>
          <p:nvPr/>
        </p:nvSpPr>
        <p:spPr>
          <a:xfrm>
            <a:off x="5617029" y="2694607"/>
            <a:ext cx="13565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FFFFFF"/>
                </a:solidFill>
                <a:effectLst/>
                <a:uLnTx/>
                <a:uFillTx/>
                <a:latin typeface="Calibri"/>
                <a:ea typeface="+mn-ea"/>
                <a:cs typeface="+mn-cs"/>
              </a:rPr>
              <a:t>PRICE</a:t>
            </a:r>
          </a:p>
        </p:txBody>
      </p:sp>
      <p:sp>
        <p:nvSpPr>
          <p:cNvPr id="17" name="Tekstiruutu 16">
            <a:extLst>
              <a:ext uri="{FF2B5EF4-FFF2-40B4-BE49-F238E27FC236}">
                <a16:creationId xmlns:a16="http://schemas.microsoft.com/office/drawing/2014/main" id="{1747D794-3767-E14D-A1C8-F1C2AE85F380}"/>
              </a:ext>
            </a:extLst>
          </p:cNvPr>
          <p:cNvSpPr txBox="1"/>
          <p:nvPr/>
        </p:nvSpPr>
        <p:spPr>
          <a:xfrm>
            <a:off x="5246121" y="3377895"/>
            <a:ext cx="2099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FFFFFF"/>
                </a:solidFill>
                <a:effectLst/>
                <a:uLnTx/>
                <a:uFillTx/>
                <a:latin typeface="Calibri"/>
                <a:ea typeface="+mn-ea"/>
                <a:cs typeface="+mn-cs"/>
              </a:rPr>
              <a:t>EFFICIENT</a:t>
            </a:r>
          </a:p>
        </p:txBody>
      </p:sp>
      <p:sp>
        <p:nvSpPr>
          <p:cNvPr id="18" name="Tekstiruutu 17">
            <a:extLst>
              <a:ext uri="{FF2B5EF4-FFF2-40B4-BE49-F238E27FC236}">
                <a16:creationId xmlns:a16="http://schemas.microsoft.com/office/drawing/2014/main" id="{EC21ADA3-387F-BC40-809D-7877159B66EE}"/>
              </a:ext>
            </a:extLst>
          </p:cNvPr>
          <p:cNvSpPr txBox="1"/>
          <p:nvPr/>
        </p:nvSpPr>
        <p:spPr>
          <a:xfrm>
            <a:off x="5246121" y="4091328"/>
            <a:ext cx="2099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FFFFFF"/>
                </a:solidFill>
                <a:effectLst/>
                <a:uLnTx/>
                <a:uFillTx/>
                <a:latin typeface="Calibri"/>
                <a:ea typeface="+mn-ea"/>
                <a:cs typeface="+mn-cs"/>
              </a:rPr>
              <a:t>FLEXIBLE</a:t>
            </a:r>
          </a:p>
        </p:txBody>
      </p:sp>
      <p:sp>
        <p:nvSpPr>
          <p:cNvPr id="19" name="Tekstiruutu 18">
            <a:extLst>
              <a:ext uri="{FF2B5EF4-FFF2-40B4-BE49-F238E27FC236}">
                <a16:creationId xmlns:a16="http://schemas.microsoft.com/office/drawing/2014/main" id="{44602C0E-8B6C-3D44-B0AF-EB0691FDA82C}"/>
              </a:ext>
            </a:extLst>
          </p:cNvPr>
          <p:cNvSpPr txBox="1"/>
          <p:nvPr/>
        </p:nvSpPr>
        <p:spPr>
          <a:xfrm>
            <a:off x="5345723" y="4844954"/>
            <a:ext cx="18890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FFFFFF"/>
                </a:solidFill>
                <a:effectLst/>
                <a:uLnTx/>
                <a:uFillTx/>
                <a:latin typeface="Calibri"/>
                <a:ea typeface="+mn-ea"/>
                <a:cs typeface="+mn-cs"/>
              </a:rPr>
              <a:t>CLEAN</a:t>
            </a:r>
          </a:p>
        </p:txBody>
      </p:sp>
    </p:spTree>
    <p:extLst>
      <p:ext uri="{BB962C8B-B14F-4D97-AF65-F5344CB8AC3E}">
        <p14:creationId xmlns:p14="http://schemas.microsoft.com/office/powerpoint/2010/main" val="1204515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DC321D54-50BF-CE4D-8D4E-38ED484E9FBA}"/>
              </a:ext>
            </a:extLst>
          </p:cNvPr>
          <p:cNvSpPr/>
          <p:nvPr/>
        </p:nvSpPr>
        <p:spPr>
          <a:xfrm>
            <a:off x="7757327" y="0"/>
            <a:ext cx="4434673"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4" y="777423"/>
            <a:ext cx="6265601" cy="1202102"/>
          </a:xfrm>
        </p:spPr>
        <p:txBody>
          <a:bodyPr>
            <a:normAutofit/>
          </a:bodyPr>
          <a:lstStyle/>
          <a:p>
            <a:r>
              <a:rPr lang="fi-FI" dirty="0">
                <a:solidFill>
                  <a:schemeClr val="accent6"/>
                </a:solidFill>
              </a:rPr>
              <a:t>Energy networks that make the change possible</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7931426" y="1"/>
            <a:ext cx="4018777" cy="6858000"/>
          </a:xfrm>
        </p:spPr>
        <p:txBody>
          <a:bodyPr/>
          <a:lstStyle/>
          <a:p>
            <a:pPr marL="0" indent="0">
              <a:spcBef>
                <a:spcPts val="1600"/>
              </a:spcBef>
              <a:buClr>
                <a:srgbClr val="B21C58">
                  <a:lumMod val="75000"/>
                </a:srgbClr>
              </a:buClr>
              <a:buNone/>
            </a:pPr>
            <a:r>
              <a:rPr lang="fi-FI" sz="1400" dirty="0">
                <a:solidFill>
                  <a:schemeClr val="bg1"/>
                </a:solidFill>
              </a:rPr>
              <a:t>The strong electrification of society and especially industry requires strengthening of the entire electricity system. Network companies contribute to enabling electricity-intensive investments.</a:t>
            </a:r>
          </a:p>
          <a:p>
            <a:pPr marL="0" indent="0">
              <a:spcBef>
                <a:spcPts val="1600"/>
              </a:spcBef>
              <a:buClr>
                <a:srgbClr val="B21C58">
                  <a:lumMod val="75000"/>
                </a:srgbClr>
              </a:buClr>
              <a:buNone/>
            </a:pPr>
            <a:r>
              <a:rPr lang="fi-FI" sz="1400" dirty="0">
                <a:solidFill>
                  <a:schemeClr val="bg1"/>
                </a:solidFill>
              </a:rPr>
              <a:t>The energy sector increases electricity production and network investments according to demand. Investments require a demand signal from industry as well as an open debate at a sufficiently early stage. </a:t>
            </a:r>
          </a:p>
          <a:p>
            <a:pPr marL="0" indent="0">
              <a:spcBef>
                <a:spcPts val="1600"/>
              </a:spcBef>
              <a:buClr>
                <a:srgbClr val="B21C58">
                  <a:lumMod val="75000"/>
                </a:srgbClr>
              </a:buClr>
              <a:buNone/>
            </a:pPr>
            <a:r>
              <a:rPr lang="fi-FI" sz="1400" dirty="0">
                <a:solidFill>
                  <a:schemeClr val="bg1"/>
                </a:solidFill>
              </a:rPr>
              <a:t>The transition of district heating networks to low-temperature ones must be studied in stakeholder cooperation by identifying the barriers to and benefits of the change in a separate programme and by providing finance to modelling studies and pilot projects.</a:t>
            </a:r>
          </a:p>
          <a:p>
            <a:pPr marL="0" indent="0">
              <a:spcBef>
                <a:spcPts val="1600"/>
              </a:spcBef>
              <a:buNone/>
            </a:pPr>
            <a:r>
              <a:rPr lang="fi-FI" sz="1400" dirty="0">
                <a:solidFill>
                  <a:schemeClr val="bg1"/>
                </a:solidFill>
              </a:rPr>
              <a:t>A national strategy to promote clean gases must be drawn up in order to strengthen gas networks as part of the future energy market and the integration of different sectors.</a:t>
            </a:r>
          </a:p>
          <a:p>
            <a:pPr marL="0" lvl="0" indent="0">
              <a:spcBef>
                <a:spcPts val="1600"/>
              </a:spcBef>
              <a:buClr>
                <a:srgbClr val="B21C58">
                  <a:lumMod val="75000"/>
                </a:srgbClr>
              </a:buClr>
              <a:buNone/>
            </a:pPr>
            <a:r>
              <a:rPr lang="fi-FI" sz="1400" dirty="0">
                <a:solidFill>
                  <a:schemeClr val="bg1"/>
                </a:solidFill>
              </a:rPr>
              <a:t>Administrative costs and especially bureaucracy slow down the development of functioning energy networks.  </a:t>
            </a:r>
          </a:p>
          <a:p>
            <a:pPr marL="0" lvl="0" indent="0">
              <a:spcBef>
                <a:spcPts val="1600"/>
              </a:spcBef>
              <a:buNone/>
            </a:pPr>
            <a:r>
              <a:rPr lang="fi-FI" sz="1400" dirty="0">
                <a:solidFill>
                  <a:schemeClr val="bg1"/>
                </a:solidFill>
              </a:rPr>
              <a:t>Availability of electricity with secure supply must be safeguarded through the electricity market act and regulation. </a:t>
            </a:r>
          </a:p>
          <a:p>
            <a:pPr marL="0" lvl="0" indent="0">
              <a:spcBef>
                <a:spcPts val="1600"/>
              </a:spcBef>
              <a:buNone/>
            </a:pPr>
            <a:r>
              <a:rPr lang="fi-FI" sz="1400" dirty="0" err="1">
                <a:solidFill>
                  <a:schemeClr val="bg1"/>
                </a:solidFill>
                <a:latin typeface="Calibri" panose="020F0502020204030204" pitchFamily="34" charset="0"/>
                <a:ea typeface="Calibri" panose="020F0502020204030204" pitchFamily="34" charset="0"/>
              </a:rPr>
              <a:t>Increased</a:t>
            </a:r>
            <a:r>
              <a:rPr lang="fi-FI" sz="1400" dirty="0">
                <a:solidFill>
                  <a:schemeClr val="bg1"/>
                </a:solidFill>
                <a:latin typeface="Calibri" panose="020F0502020204030204" pitchFamily="34" charset="0"/>
                <a:ea typeface="Calibri" panose="020F0502020204030204" pitchFamily="34" charset="0"/>
              </a:rPr>
              <a:t> electricity consumption requires investment in maintaining the balance of the electricity system. This means the development of flexibility and storage.</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000" b="1" i="0" u="none" strike="noStrike" kern="1200" cap="none" spc="0" normalizeH="0" baseline="0" noProof="0">
              <a:ln>
                <a:noFill/>
              </a:ln>
              <a:solidFill>
                <a:srgbClr val="595959"/>
              </a:solidFill>
              <a:effectLst/>
              <a:uLnTx/>
              <a:uFillTx/>
              <a:latin typeface="Calibri"/>
              <a:ea typeface="+mn-ea"/>
              <a:cs typeface="+mn-cs"/>
            </a:endParaRPr>
          </a:p>
        </p:txBody>
      </p:sp>
      <p:pic>
        <p:nvPicPr>
          <p:cNvPr id="7" name="Kuva 6">
            <a:extLst>
              <a:ext uri="{FF2B5EF4-FFF2-40B4-BE49-F238E27FC236}">
                <a16:creationId xmlns:a16="http://schemas.microsoft.com/office/drawing/2014/main" id="{87FF39AA-EF85-944B-9D12-BFDA9BE55B9A}"/>
              </a:ext>
            </a:extLst>
          </p:cNvPr>
          <p:cNvPicPr>
            <a:picLocks noChangeAspect="1"/>
          </p:cNvPicPr>
          <p:nvPr/>
        </p:nvPicPr>
        <p:blipFill>
          <a:blip r:embed="rId3"/>
          <a:stretch>
            <a:fillRect/>
          </a:stretch>
        </p:blipFill>
        <p:spPr>
          <a:xfrm>
            <a:off x="1277708" y="2231140"/>
            <a:ext cx="5499852" cy="3528985"/>
          </a:xfrm>
          <a:prstGeom prst="rect">
            <a:avLst/>
          </a:prstGeom>
        </p:spPr>
      </p:pic>
      <p:cxnSp>
        <p:nvCxnSpPr>
          <p:cNvPr id="9" name="Suora yhdysviiva 8">
            <a:extLst>
              <a:ext uri="{FF2B5EF4-FFF2-40B4-BE49-F238E27FC236}">
                <a16:creationId xmlns:a16="http://schemas.microsoft.com/office/drawing/2014/main" id="{8C81CF3B-98FD-F64E-A970-431353F5EB0F}"/>
              </a:ext>
            </a:extLst>
          </p:cNvPr>
          <p:cNvCxnSpPr>
            <a:cxnSpLocks/>
          </p:cNvCxnSpPr>
          <p:nvPr/>
        </p:nvCxnSpPr>
        <p:spPr>
          <a:xfrm>
            <a:off x="7747631" y="908155"/>
            <a:ext cx="4434673"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uora yhdysviiva 10">
            <a:extLst>
              <a:ext uri="{FF2B5EF4-FFF2-40B4-BE49-F238E27FC236}">
                <a16:creationId xmlns:a16="http://schemas.microsoft.com/office/drawing/2014/main" id="{BB363182-284D-ED40-BDFD-CD583BAAAC7F}"/>
              </a:ext>
            </a:extLst>
          </p:cNvPr>
          <p:cNvCxnSpPr>
            <a:cxnSpLocks/>
          </p:cNvCxnSpPr>
          <p:nvPr/>
        </p:nvCxnSpPr>
        <p:spPr>
          <a:xfrm>
            <a:off x="7741060" y="2101931"/>
            <a:ext cx="4434673"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uora yhdysviiva 11">
            <a:extLst>
              <a:ext uri="{FF2B5EF4-FFF2-40B4-BE49-F238E27FC236}">
                <a16:creationId xmlns:a16="http://schemas.microsoft.com/office/drawing/2014/main" id="{44BF0CC0-2E32-4A47-B3D8-6E40FC493C4D}"/>
              </a:ext>
            </a:extLst>
          </p:cNvPr>
          <p:cNvCxnSpPr>
            <a:cxnSpLocks/>
          </p:cNvCxnSpPr>
          <p:nvPr/>
        </p:nvCxnSpPr>
        <p:spPr>
          <a:xfrm>
            <a:off x="7651608" y="3429000"/>
            <a:ext cx="4434673"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7BEA0D99-CF54-F54F-9FAB-FD64015970CC}"/>
              </a:ext>
            </a:extLst>
          </p:cNvPr>
          <p:cNvCxnSpPr>
            <a:cxnSpLocks/>
          </p:cNvCxnSpPr>
          <p:nvPr/>
        </p:nvCxnSpPr>
        <p:spPr>
          <a:xfrm>
            <a:off x="7747631" y="4421298"/>
            <a:ext cx="4434673"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48B60785-2240-0648-A8C9-C1EC21EFEC7C}"/>
              </a:ext>
            </a:extLst>
          </p:cNvPr>
          <p:cNvCxnSpPr>
            <a:cxnSpLocks/>
          </p:cNvCxnSpPr>
          <p:nvPr/>
        </p:nvCxnSpPr>
        <p:spPr>
          <a:xfrm>
            <a:off x="7747631" y="5203200"/>
            <a:ext cx="4434673"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14C0D566-7929-3940-AA98-35FFE9DBCB28}"/>
              </a:ext>
            </a:extLst>
          </p:cNvPr>
          <p:cNvCxnSpPr>
            <a:cxnSpLocks/>
          </p:cNvCxnSpPr>
          <p:nvPr/>
        </p:nvCxnSpPr>
        <p:spPr>
          <a:xfrm>
            <a:off x="7747631" y="6000163"/>
            <a:ext cx="4434673"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268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827F0CE-372C-1843-A950-3E42248902EB}"/>
              </a:ext>
            </a:extLst>
          </p:cNvPr>
          <p:cNvPicPr>
            <a:picLocks noChangeAspect="1"/>
          </p:cNvPicPr>
          <p:nvPr/>
        </p:nvPicPr>
        <p:blipFill>
          <a:blip r:embed="rId3"/>
          <a:stretch>
            <a:fillRect/>
          </a:stretch>
        </p:blipFill>
        <p:spPr>
          <a:xfrm>
            <a:off x="4532334" y="1816100"/>
            <a:ext cx="5913965" cy="4377182"/>
          </a:xfrm>
          <a:prstGeom prst="rect">
            <a:avLst/>
          </a:prstGeom>
        </p:spPr>
      </p:pic>
      <p:sp>
        <p:nvSpPr>
          <p:cNvPr id="9" name="Suorakulmio 8">
            <a:extLst>
              <a:ext uri="{FF2B5EF4-FFF2-40B4-BE49-F238E27FC236}">
                <a16:creationId xmlns:a16="http://schemas.microsoft.com/office/drawing/2014/main" id="{B56DA49D-5DCF-FD41-A0E2-6A0BA8B33706}"/>
              </a:ext>
            </a:extLst>
          </p:cNvPr>
          <p:cNvSpPr/>
          <p:nvPr/>
        </p:nvSpPr>
        <p:spPr>
          <a:xfrm>
            <a:off x="8369428" y="0"/>
            <a:ext cx="3797808" cy="6858000"/>
          </a:xfrm>
          <a:prstGeom prst="rect">
            <a:avLst/>
          </a:prstGeom>
          <a:solidFill>
            <a:schemeClr val="accent6">
              <a:lumMod val="5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cxnSp>
        <p:nvCxnSpPr>
          <p:cNvPr id="10" name="Suora yhdysviiva 9">
            <a:extLst>
              <a:ext uri="{FF2B5EF4-FFF2-40B4-BE49-F238E27FC236}">
                <a16:creationId xmlns:a16="http://schemas.microsoft.com/office/drawing/2014/main" id="{C30E8AC2-69A8-D94A-ADE1-90D53E80BF3B}"/>
              </a:ext>
            </a:extLst>
          </p:cNvPr>
          <p:cNvCxnSpPr>
            <a:cxnSpLocks/>
          </p:cNvCxnSpPr>
          <p:nvPr/>
        </p:nvCxnSpPr>
        <p:spPr>
          <a:xfrm>
            <a:off x="8394192" y="1507666"/>
            <a:ext cx="37978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97694" y="419100"/>
            <a:ext cx="4355306" cy="2351532"/>
          </a:xfrm>
        </p:spPr>
        <p:txBody>
          <a:bodyPr>
            <a:normAutofit fontScale="90000"/>
          </a:bodyPr>
          <a:lstStyle/>
          <a:p>
            <a:r>
              <a:rPr lang="fi-FI" sz="4400" dirty="0">
                <a:solidFill>
                  <a:srgbClr val="14B063"/>
                </a:solidFill>
              </a:rPr>
              <a:t>Cooperation with customers becomes stronger and more</a:t>
            </a:r>
            <a:br>
              <a:rPr lang="fi-FI" sz="4400" dirty="0">
                <a:solidFill>
                  <a:srgbClr val="14B063"/>
                </a:solidFill>
              </a:rPr>
            </a:br>
            <a:r>
              <a:rPr lang="fi-FI" sz="4400" dirty="0">
                <a:solidFill>
                  <a:srgbClr val="14B063"/>
                </a:solidFill>
              </a:rPr>
              <a:t>diversified</a:t>
            </a:r>
            <a:endParaRPr lang="fi-FI" sz="4400" dirty="0">
              <a:solidFill>
                <a:schemeClr val="accent6"/>
              </a:solidFill>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26</a:t>
            </a:fld>
            <a:endParaRPr lang="en-US"/>
          </a:p>
        </p:txBody>
      </p:sp>
      <p:sp>
        <p:nvSpPr>
          <p:cNvPr id="6" name="Tekstiruutu 5">
            <a:extLst>
              <a:ext uri="{FF2B5EF4-FFF2-40B4-BE49-F238E27FC236}">
                <a16:creationId xmlns:a16="http://schemas.microsoft.com/office/drawing/2014/main" id="{3F0D44A8-575F-445F-8DC8-B212C3F2254E}"/>
              </a:ext>
            </a:extLst>
          </p:cNvPr>
          <p:cNvSpPr txBox="1"/>
          <p:nvPr/>
        </p:nvSpPr>
        <p:spPr>
          <a:xfrm>
            <a:off x="871030" y="2988486"/>
            <a:ext cx="3460750" cy="2893100"/>
          </a:xfrm>
          <a:prstGeom prst="rect">
            <a:avLst/>
          </a:prstGeom>
          <a:noFill/>
        </p:spPr>
        <p:txBody>
          <a:bodyPr wrap="square" rtlCol="0">
            <a:spAutoFit/>
          </a:bodyPr>
          <a:lstStyle/>
          <a:p>
            <a:pPr lvl="0">
              <a:defRPr/>
            </a:pPr>
            <a:r>
              <a:rPr lang="fi-FI" sz="1400" dirty="0">
                <a:solidFill>
                  <a:srgbClr val="000000"/>
                </a:solidFill>
              </a:rPr>
              <a:t>The development work on a smart energy system is already in full swing. The great reform in the energy sector is guided by customers’ wishes, needs and safety. The energy services make it possible for customers to make value judgements and to choose their preferred ways of participation and means of having an impact on their expenses. Through their own energy use, storage and production, customers can take part in the balancing of the the entire system and earn by providing these services – usually in a fully automated way.</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8714232" y="908049"/>
            <a:ext cx="3108201" cy="5688783"/>
          </a:xfrm>
        </p:spPr>
        <p:txBody>
          <a:bodyPr/>
          <a:lstStyle/>
          <a:p>
            <a:pPr lvl="0">
              <a:spcBef>
                <a:spcPts val="2200"/>
              </a:spcBef>
              <a:buClr>
                <a:srgbClr val="460D56">
                  <a:lumMod val="25000"/>
                  <a:lumOff val="75000"/>
                </a:srgbClr>
              </a:buClr>
            </a:pPr>
            <a:r>
              <a:rPr lang="fi-FI" sz="1600" dirty="0">
                <a:solidFill>
                  <a:srgbClr val="FFFFFF"/>
                </a:solidFill>
              </a:rPr>
              <a:t>Markets make the best options available to customers. </a:t>
            </a:r>
          </a:p>
          <a:p>
            <a:pPr lvl="0">
              <a:spcBef>
                <a:spcPts val="2200"/>
              </a:spcBef>
              <a:buClr>
                <a:srgbClr val="460D56">
                  <a:lumMod val="25000"/>
                  <a:lumOff val="75000"/>
                </a:srgbClr>
              </a:buClr>
            </a:pPr>
            <a:r>
              <a:rPr lang="fi-FI" sz="1600" dirty="0">
                <a:solidFill>
                  <a:srgbClr val="FFFFFF"/>
                </a:solidFill>
              </a:rPr>
              <a:t>The long-term perspective of regulation must be ensured to safeguard cost-effectiveness when companies invest in the development of products and services. </a:t>
            </a:r>
            <a:endParaRPr lang="fi-FI" sz="1600" dirty="0">
              <a:solidFill>
                <a:srgbClr val="000000">
                  <a:lumMod val="65000"/>
                  <a:lumOff val="35000"/>
                </a:srgbClr>
              </a:solidFill>
            </a:endParaRPr>
          </a:p>
          <a:p>
            <a:pPr lvl="0">
              <a:spcBef>
                <a:spcPts val="2200"/>
              </a:spcBef>
              <a:buClr>
                <a:srgbClr val="460D56">
                  <a:lumMod val="25000"/>
                  <a:lumOff val="75000"/>
                </a:srgbClr>
              </a:buClr>
            </a:pPr>
            <a:r>
              <a:rPr lang="fi-FI" sz="1600" dirty="0">
                <a:solidFill>
                  <a:srgbClr val="FFFFFF"/>
                </a:solidFill>
              </a:rPr>
              <a:t>Society’s investment must be directed to product development and piloting and to advising customers on new opportunities.</a:t>
            </a:r>
          </a:p>
          <a:p>
            <a:pPr lvl="0">
              <a:spcBef>
                <a:spcPts val="2200"/>
              </a:spcBef>
              <a:buClr>
                <a:srgbClr val="460D56">
                  <a:lumMod val="25000"/>
                  <a:lumOff val="75000"/>
                </a:srgbClr>
              </a:buClr>
            </a:pPr>
            <a:r>
              <a:rPr lang="fi-FI" sz="1600" dirty="0">
                <a:solidFill>
                  <a:srgbClr val="FFFFFF"/>
                </a:solidFill>
              </a:rPr>
              <a:t>E-business must be promoted through deregulation of the energy sector where regulation is more restrictive than in other industries.</a:t>
            </a:r>
          </a:p>
          <a:p>
            <a:pPr lvl="0">
              <a:spcBef>
                <a:spcPts val="2200"/>
              </a:spcBef>
              <a:buClr>
                <a:srgbClr val="460D56">
                  <a:lumMod val="25000"/>
                  <a:lumOff val="75000"/>
                </a:srgbClr>
              </a:buClr>
            </a:pPr>
            <a:r>
              <a:rPr lang="fi-FI" sz="1600" dirty="0">
                <a:solidFill>
                  <a:srgbClr val="FFFFFF"/>
                </a:solidFill>
              </a:rPr>
              <a:t>Smart energy networks provide a platform for new services and solutions.</a:t>
            </a:r>
          </a:p>
        </p:txBody>
      </p:sp>
      <p:cxnSp>
        <p:nvCxnSpPr>
          <p:cNvPr id="11" name="Suora yhdysviiva 10">
            <a:extLst>
              <a:ext uri="{FF2B5EF4-FFF2-40B4-BE49-F238E27FC236}">
                <a16:creationId xmlns:a16="http://schemas.microsoft.com/office/drawing/2014/main" id="{D308F469-7D6C-4E4F-9B77-BC4A3E79B94D}"/>
              </a:ext>
            </a:extLst>
          </p:cNvPr>
          <p:cNvCxnSpPr>
            <a:cxnSpLocks/>
          </p:cNvCxnSpPr>
          <p:nvPr/>
        </p:nvCxnSpPr>
        <p:spPr>
          <a:xfrm>
            <a:off x="8394192" y="3095570"/>
            <a:ext cx="37978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uora yhdysviiva 11">
            <a:extLst>
              <a:ext uri="{FF2B5EF4-FFF2-40B4-BE49-F238E27FC236}">
                <a16:creationId xmlns:a16="http://schemas.microsoft.com/office/drawing/2014/main" id="{F233F260-BF9F-AE4B-AA3E-C536D4A1A8A1}"/>
              </a:ext>
            </a:extLst>
          </p:cNvPr>
          <p:cNvCxnSpPr>
            <a:cxnSpLocks/>
          </p:cNvCxnSpPr>
          <p:nvPr/>
        </p:nvCxnSpPr>
        <p:spPr>
          <a:xfrm>
            <a:off x="8394192" y="4479466"/>
            <a:ext cx="37978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Kuva 2">
            <a:extLst>
              <a:ext uri="{FF2B5EF4-FFF2-40B4-BE49-F238E27FC236}">
                <a16:creationId xmlns:a16="http://schemas.microsoft.com/office/drawing/2014/main" id="{DAD0EB23-BEA0-436D-B3A2-666E689BE48D}"/>
              </a:ext>
            </a:extLst>
          </p:cNvPr>
          <p:cNvPicPr>
            <a:picLocks noChangeAspect="1"/>
          </p:cNvPicPr>
          <p:nvPr/>
        </p:nvPicPr>
        <p:blipFill>
          <a:blip r:embed="rId4"/>
          <a:stretch>
            <a:fillRect/>
          </a:stretch>
        </p:blipFill>
        <p:spPr>
          <a:xfrm>
            <a:off x="8387766" y="5656587"/>
            <a:ext cx="3804234" cy="6097"/>
          </a:xfrm>
          <a:prstGeom prst="rect">
            <a:avLst/>
          </a:prstGeom>
        </p:spPr>
      </p:pic>
    </p:spTree>
    <p:extLst>
      <p:ext uri="{BB962C8B-B14F-4D97-AF65-F5344CB8AC3E}">
        <p14:creationId xmlns:p14="http://schemas.microsoft.com/office/powerpoint/2010/main" val="4031615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615626" y="762334"/>
            <a:ext cx="10980225" cy="637578"/>
          </a:xfrm>
        </p:spPr>
        <p:txBody>
          <a:bodyPr>
            <a:noAutofit/>
          </a:bodyPr>
          <a:lstStyle/>
          <a:p>
            <a:r>
              <a:rPr lang="fi-FI" dirty="0">
                <a:solidFill>
                  <a:schemeClr val="bg1"/>
                </a:solidFill>
              </a:rPr>
              <a:t>Energy expertise of the future</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587375" y="1616149"/>
            <a:ext cx="3268699" cy="4560813"/>
          </a:xfrm>
        </p:spPr>
        <p:txBody>
          <a:bodyPr numCol="1" spcCol="180000"/>
          <a:lstStyle/>
          <a:p>
            <a:pPr marL="0" indent="0">
              <a:buNone/>
            </a:pPr>
            <a:r>
              <a:rPr lang="fi-FI" sz="1400" dirty="0">
                <a:solidFill>
                  <a:schemeClr val="bg1"/>
                </a:solidFill>
                <a:latin typeface="+mj-lt"/>
              </a:rPr>
              <a:t>All the best contributors in the sector are needed at the centre of the energy transition and in the mitigation of climate change. Addressing the climate challenge provides new opportunities in the labour market. The energy sector needs both experienced and new contributors to develop and create new solutions.</a:t>
            </a:r>
          </a:p>
          <a:p>
            <a:pPr marL="0" indent="0">
              <a:buNone/>
            </a:pPr>
            <a:r>
              <a:rPr lang="fi-FI" sz="1400" dirty="0">
                <a:solidFill>
                  <a:schemeClr val="bg1"/>
                </a:solidFill>
                <a:latin typeface="+mj-lt"/>
              </a:rPr>
              <a:t>Achieving the energy transition and  decarbonisation also means financial investment in excellence. In this, the role of natural and mathematical sciences is key: we must start already in the primary school in order to create a basis for future excellence, which will be indispensable to Finnish companies.</a:t>
            </a:r>
          </a:p>
          <a:p>
            <a:pPr marL="0" indent="0">
              <a:buNone/>
            </a:pPr>
            <a:r>
              <a:rPr lang="fi-FI" sz="1400" dirty="0">
                <a:solidFill>
                  <a:schemeClr val="bg1"/>
                </a:solidFill>
                <a:latin typeface="+mj-lt"/>
              </a:rPr>
              <a:t>The sector offers meaninful jobs for mechanics, customer service advisors, product developers, experts in digitalisation, and nuclear physicists. The need for an interdisciplinary approach and diverse knowhow is growing. </a:t>
            </a:r>
          </a:p>
        </p:txBody>
      </p:sp>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p:txBody>
          <a:bodyPr/>
          <a:lstStyle/>
          <a:p>
            <a:pPr lvl="0"/>
            <a:endParaRPr lang="fi-FI" sz="1600"/>
          </a:p>
          <a:p>
            <a:pPr marL="0" indent="0">
              <a:buNone/>
            </a:pPr>
            <a:endParaRPr lang="fi-FI" sz="1600"/>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27</a:t>
            </a:fld>
            <a:endParaRPr lang="en-US"/>
          </a:p>
        </p:txBody>
      </p:sp>
      <p:sp>
        <p:nvSpPr>
          <p:cNvPr id="8" name="Sisällön paikkamerkki 3">
            <a:extLst>
              <a:ext uri="{FF2B5EF4-FFF2-40B4-BE49-F238E27FC236}">
                <a16:creationId xmlns:a16="http://schemas.microsoft.com/office/drawing/2014/main" id="{ABA5E73F-A7A1-0F48-9D52-EC3BB045B874}"/>
              </a:ext>
            </a:extLst>
          </p:cNvPr>
          <p:cNvSpPr txBox="1">
            <a:spLocks/>
          </p:cNvSpPr>
          <p:nvPr/>
        </p:nvSpPr>
        <p:spPr>
          <a:xfrm>
            <a:off x="4027846" y="1716073"/>
            <a:ext cx="2436749" cy="4160187"/>
          </a:xfrm>
          <a:prstGeom prst="rect">
            <a:avLst/>
          </a:prstGeom>
          <a:solidFill>
            <a:schemeClr val="accent6">
              <a:lumMod val="50000"/>
              <a:alpha val="60000"/>
            </a:schemeClr>
          </a:solidFill>
          <a:ln>
            <a:solidFill>
              <a:schemeClr val="accent6">
                <a:lumMod val="40000"/>
                <a:lumOff val="60000"/>
              </a:schemeClr>
            </a:solidFill>
          </a:ln>
        </p:spPr>
        <p:txBody>
          <a:bodyPr vert="horz" lIns="180000" tIns="288000" rIns="180000" bIns="360000" rtlCol="0">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i-FI" sz="1600" b="1" dirty="0">
                <a:solidFill>
                  <a:schemeClr val="bg1"/>
                </a:solidFill>
                <a:latin typeface="+mj-lt"/>
              </a:rPr>
              <a:t>New expertise that is needed in the energy transition: </a:t>
            </a:r>
            <a:r>
              <a:rPr lang="fi-FI" sz="1600" dirty="0">
                <a:solidFill>
                  <a:schemeClr val="bg1"/>
                </a:solidFill>
                <a:latin typeface="+mj-lt"/>
              </a:rPr>
              <a:t> </a:t>
            </a:r>
          </a:p>
          <a:p>
            <a:pPr>
              <a:lnSpc>
                <a:spcPct val="100000"/>
              </a:lnSpc>
              <a:spcBef>
                <a:spcPts val="400"/>
              </a:spcBef>
              <a:buClr>
                <a:schemeClr val="bg1"/>
              </a:buClr>
            </a:pPr>
            <a:r>
              <a:rPr lang="fi-FI" sz="1600" dirty="0">
                <a:solidFill>
                  <a:schemeClr val="bg1"/>
                </a:solidFill>
                <a:latin typeface="+mj-lt"/>
              </a:rPr>
              <a:t>commercial and technical understanding</a:t>
            </a:r>
          </a:p>
          <a:p>
            <a:pPr>
              <a:lnSpc>
                <a:spcPct val="100000"/>
              </a:lnSpc>
              <a:spcBef>
                <a:spcPts val="400"/>
              </a:spcBef>
              <a:buClr>
                <a:schemeClr val="bg1"/>
              </a:buClr>
            </a:pPr>
            <a:r>
              <a:rPr lang="fi-FI" sz="1600" dirty="0">
                <a:solidFill>
                  <a:schemeClr val="bg1"/>
                </a:solidFill>
                <a:latin typeface="+mj-lt"/>
              </a:rPr>
              <a:t>digitalisation</a:t>
            </a:r>
          </a:p>
          <a:p>
            <a:pPr>
              <a:lnSpc>
                <a:spcPct val="100000"/>
              </a:lnSpc>
              <a:spcBef>
                <a:spcPts val="400"/>
              </a:spcBef>
              <a:buClr>
                <a:schemeClr val="bg1"/>
              </a:buClr>
            </a:pPr>
            <a:r>
              <a:rPr lang="fi-FI" sz="1600" dirty="0">
                <a:solidFill>
                  <a:schemeClr val="bg1"/>
                </a:solidFill>
                <a:latin typeface="+mj-lt"/>
              </a:rPr>
              <a:t>data analytics</a:t>
            </a:r>
          </a:p>
          <a:p>
            <a:pPr>
              <a:lnSpc>
                <a:spcPct val="100000"/>
              </a:lnSpc>
              <a:spcBef>
                <a:spcPts val="400"/>
              </a:spcBef>
              <a:buClr>
                <a:schemeClr val="bg1"/>
              </a:buClr>
            </a:pPr>
            <a:r>
              <a:rPr lang="fi-FI" sz="1600" dirty="0">
                <a:solidFill>
                  <a:schemeClr val="bg1"/>
                </a:solidFill>
                <a:latin typeface="+mj-lt"/>
              </a:rPr>
              <a:t>ability to learn and interaction skills</a:t>
            </a:r>
          </a:p>
          <a:p>
            <a:pPr>
              <a:lnSpc>
                <a:spcPct val="100000"/>
              </a:lnSpc>
              <a:spcBef>
                <a:spcPts val="400"/>
              </a:spcBef>
              <a:buClr>
                <a:schemeClr val="bg1"/>
              </a:buClr>
            </a:pPr>
            <a:r>
              <a:rPr lang="fi-FI" sz="1600" dirty="0">
                <a:solidFill>
                  <a:schemeClr val="bg1"/>
                </a:solidFill>
                <a:latin typeface="+mj-lt"/>
              </a:rPr>
              <a:t>customer focus </a:t>
            </a:r>
          </a:p>
          <a:p>
            <a:pPr>
              <a:lnSpc>
                <a:spcPct val="100000"/>
              </a:lnSpc>
              <a:spcBef>
                <a:spcPts val="400"/>
              </a:spcBef>
              <a:buClr>
                <a:schemeClr val="bg1"/>
              </a:buClr>
            </a:pPr>
            <a:r>
              <a:rPr lang="fi-FI" sz="1600" dirty="0">
                <a:solidFill>
                  <a:schemeClr val="bg1"/>
                </a:solidFill>
                <a:latin typeface="+mj-lt"/>
              </a:rPr>
              <a:t>project management</a:t>
            </a:r>
            <a:br>
              <a:rPr lang="fi-FI" sz="1200" dirty="0">
                <a:solidFill>
                  <a:schemeClr val="bg1"/>
                </a:solidFill>
                <a:latin typeface="+mj-lt"/>
              </a:rPr>
            </a:br>
            <a:r>
              <a:rPr lang="fi-FI" sz="1200" dirty="0">
                <a:solidFill>
                  <a:schemeClr val="bg1"/>
                </a:solidFill>
                <a:latin typeface="+mj-lt"/>
              </a:rPr>
              <a:t> </a:t>
            </a:r>
            <a:br>
              <a:rPr lang="fi-FI" sz="1200" dirty="0">
                <a:solidFill>
                  <a:schemeClr val="bg1"/>
                </a:solidFill>
                <a:latin typeface="+mj-lt"/>
              </a:rPr>
            </a:br>
            <a:endParaRPr lang="fi-FI" sz="1200" dirty="0">
              <a:solidFill>
                <a:schemeClr val="bg1"/>
              </a:solidFill>
              <a:latin typeface="+mj-lt"/>
            </a:endParaRPr>
          </a:p>
          <a:p>
            <a:endParaRPr lang="fi-FI" sz="1200" dirty="0">
              <a:solidFill>
                <a:schemeClr val="bg1"/>
              </a:solidFill>
              <a:latin typeface="+mj-lt"/>
            </a:endParaRPr>
          </a:p>
        </p:txBody>
      </p:sp>
    </p:spTree>
    <p:extLst>
      <p:ext uri="{BB962C8B-B14F-4D97-AF65-F5344CB8AC3E}">
        <p14:creationId xmlns:p14="http://schemas.microsoft.com/office/powerpoint/2010/main" val="2353978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54DC7C45-5370-F145-B172-94C833EBF210}"/>
              </a:ext>
            </a:extLst>
          </p:cNvPr>
          <p:cNvSpPr/>
          <p:nvPr/>
        </p:nvSpPr>
        <p:spPr>
          <a:xfrm>
            <a:off x="8985529" y="0"/>
            <a:ext cx="3206471"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FF63A09A-A51E-4638-995D-E85EECDD684B}"/>
              </a:ext>
            </a:extLst>
          </p:cNvPr>
          <p:cNvSpPr>
            <a:spLocks noGrp="1"/>
          </p:cNvSpPr>
          <p:nvPr>
            <p:ph type="title"/>
          </p:nvPr>
        </p:nvSpPr>
        <p:spPr>
          <a:xfrm>
            <a:off x="587375" y="788015"/>
            <a:ext cx="3664585" cy="2696010"/>
          </a:xfrm>
        </p:spPr>
        <p:txBody>
          <a:bodyPr>
            <a:normAutofit fontScale="90000"/>
          </a:bodyPr>
          <a:lstStyle/>
          <a:p>
            <a:r>
              <a:rPr lang="fi-FI" sz="3600" dirty="0">
                <a:solidFill>
                  <a:schemeClr val="accent6"/>
                </a:solidFill>
              </a:rPr>
              <a:t>Carbon-neutral society is created in cooperation with the energy sector and the decision-makers.</a:t>
            </a:r>
          </a:p>
        </p:txBody>
      </p:sp>
      <p:sp>
        <p:nvSpPr>
          <p:cNvPr id="3" name="Sisällön paikkamerkki 2">
            <a:extLst>
              <a:ext uri="{FF2B5EF4-FFF2-40B4-BE49-F238E27FC236}">
                <a16:creationId xmlns:a16="http://schemas.microsoft.com/office/drawing/2014/main" id="{B920AD6F-DE79-4E23-A43A-D9D4E6C01D1C}"/>
              </a:ext>
            </a:extLst>
          </p:cNvPr>
          <p:cNvSpPr>
            <a:spLocks noGrp="1"/>
          </p:cNvSpPr>
          <p:nvPr>
            <p:ph sz="half" idx="1"/>
          </p:nvPr>
        </p:nvSpPr>
        <p:spPr>
          <a:xfrm>
            <a:off x="8985529" y="929132"/>
            <a:ext cx="3078455" cy="4816094"/>
          </a:xfrm>
        </p:spPr>
        <p:txBody>
          <a:bodyPr/>
          <a:lstStyle/>
          <a:p>
            <a:pPr>
              <a:spcBef>
                <a:spcPts val="2600"/>
              </a:spcBef>
              <a:buClr>
                <a:srgbClr val="00B050"/>
              </a:buClr>
            </a:pPr>
            <a:r>
              <a:rPr lang="fi-FI" sz="1600" dirty="0">
                <a:solidFill>
                  <a:schemeClr val="bg1"/>
                </a:solidFill>
              </a:rPr>
              <a:t>EU must set clear emissions reduction targets for 2040 and 2050.</a:t>
            </a:r>
          </a:p>
          <a:p>
            <a:pPr>
              <a:spcBef>
                <a:spcPts val="2600"/>
              </a:spcBef>
              <a:buClr>
                <a:srgbClr val="00B050"/>
              </a:buClr>
            </a:pPr>
            <a:r>
              <a:rPr lang="fi-FI" sz="1600" dirty="0">
                <a:solidFill>
                  <a:schemeClr val="bg1"/>
                </a:solidFill>
              </a:rPr>
              <a:t>Development and expansion of emissions trading is the most important climate policy instrument.</a:t>
            </a:r>
          </a:p>
          <a:p>
            <a:pPr>
              <a:spcBef>
                <a:spcPts val="2600"/>
              </a:spcBef>
              <a:buClr>
                <a:srgbClr val="00B050"/>
              </a:buClr>
            </a:pPr>
            <a:r>
              <a:rPr lang="fi-FI" sz="1600" dirty="0">
                <a:solidFill>
                  <a:schemeClr val="bg1"/>
                </a:solidFill>
              </a:rPr>
              <a:t>A roadmap for energy taxation shall be drawn up to remove energy taxes and tax structures that impede the reduction of emissions.</a:t>
            </a:r>
          </a:p>
          <a:p>
            <a:pPr>
              <a:spcBef>
                <a:spcPts val="2600"/>
              </a:spcBef>
              <a:buClr>
                <a:srgbClr val="00B050"/>
              </a:buClr>
            </a:pPr>
            <a:r>
              <a:rPr lang="fi-FI" sz="1600" dirty="0">
                <a:solidFill>
                  <a:schemeClr val="bg1"/>
                </a:solidFill>
              </a:rPr>
              <a:t>Society’s contributions must be focused on research and product development.</a:t>
            </a:r>
          </a:p>
        </p:txBody>
      </p:sp>
      <p:sp>
        <p:nvSpPr>
          <p:cNvPr id="4" name="Sisällön paikkamerkki 3">
            <a:extLst>
              <a:ext uri="{FF2B5EF4-FFF2-40B4-BE49-F238E27FC236}">
                <a16:creationId xmlns:a16="http://schemas.microsoft.com/office/drawing/2014/main" id="{370B37D5-EC36-41D8-8C43-7248E043B162}"/>
              </a:ext>
            </a:extLst>
          </p:cNvPr>
          <p:cNvSpPr>
            <a:spLocks noGrp="1"/>
          </p:cNvSpPr>
          <p:nvPr>
            <p:ph sz="half" idx="2"/>
          </p:nvPr>
        </p:nvSpPr>
        <p:spPr>
          <a:xfrm>
            <a:off x="4466609" y="909583"/>
            <a:ext cx="3414067" cy="3829917"/>
          </a:xfrm>
        </p:spPr>
        <p:txBody>
          <a:bodyPr/>
          <a:lstStyle/>
          <a:p>
            <a:pPr marL="0" indent="0">
              <a:buNone/>
            </a:pPr>
            <a:r>
              <a:rPr lang="fi-FI" sz="1400" dirty="0">
                <a:solidFill>
                  <a:schemeClr val="tx1"/>
                </a:solidFill>
                <a:latin typeface="Calibri" panose="020F0502020204030204" pitchFamily="34" charset="0"/>
                <a:ea typeface="Calibri" panose="020F0502020204030204" pitchFamily="34" charset="0"/>
              </a:rPr>
              <a:t>A proactive energy and climate policy enables transition to a carbon-neutral society. Markets direct the companies towards clean solutions and give the power of decision to the customers.</a:t>
            </a:r>
          </a:p>
          <a:p>
            <a:pPr marL="0" indent="0">
              <a:buNone/>
            </a:pPr>
            <a:r>
              <a:rPr lang="fi-FI" sz="1400" dirty="0">
                <a:solidFill>
                  <a:schemeClr val="tx1"/>
                </a:solidFill>
                <a:latin typeface="Calibri" panose="020F0502020204030204" pitchFamily="34" charset="0"/>
                <a:ea typeface="Calibri" panose="020F0502020204030204" pitchFamily="34" charset="0"/>
              </a:rPr>
              <a:t>The actions of energy companies help industry, transport, services and heating to reduce emissions. </a:t>
            </a:r>
          </a:p>
          <a:p>
            <a:pPr marL="0" indent="0">
              <a:buNone/>
            </a:pPr>
            <a:r>
              <a:rPr lang="fi-FI" sz="1400" dirty="0">
                <a:solidFill>
                  <a:schemeClr val="tx1"/>
                </a:solidFill>
                <a:latin typeface="Calibri" panose="020F0502020204030204" pitchFamily="34" charset="0"/>
                <a:ea typeface="Calibri" panose="020F0502020204030204" pitchFamily="34" charset="0"/>
              </a:rPr>
              <a:t>The development of energy networks is the basis for the energy transition. </a:t>
            </a:r>
          </a:p>
          <a:p>
            <a:pPr marL="0" indent="0">
              <a:buNone/>
            </a:pPr>
            <a:r>
              <a:rPr lang="fi-FI" sz="1400" dirty="0">
                <a:solidFill>
                  <a:schemeClr val="tx1"/>
                </a:solidFill>
                <a:latin typeface="Calibri" panose="020F0502020204030204" pitchFamily="34" charset="0"/>
                <a:ea typeface="Calibri" panose="020F0502020204030204" pitchFamily="34" charset="0"/>
              </a:rPr>
              <a:t>Extensive energy expertise guarantees Finland’s status as a frontrunner. </a:t>
            </a:r>
          </a:p>
          <a:p>
            <a:pPr marL="0" indent="0">
              <a:spcBef>
                <a:spcPts val="1200"/>
              </a:spcBef>
              <a:spcAft>
                <a:spcPts val="0"/>
              </a:spcAft>
              <a:buNone/>
            </a:pPr>
            <a:endParaRPr lang="fi-FI" sz="1400" b="1" kern="0" dirty="0">
              <a:solidFill>
                <a:srgbClr val="2F5496"/>
              </a:solidFill>
              <a:latin typeface="Calibri" panose="020F0502020204030204" pitchFamily="34" charset="0"/>
              <a:ea typeface="Yu Gothic Light" panose="020B0300000000000000" pitchFamily="34" charset="-128"/>
              <a:cs typeface="Calibri" panose="020F0502020204030204" pitchFamily="34" charset="0"/>
            </a:endParaRPr>
          </a:p>
          <a:p>
            <a:pPr marL="0" indent="0">
              <a:buNone/>
            </a:pPr>
            <a:endParaRPr lang="fi-FI" sz="1400" dirty="0"/>
          </a:p>
        </p:txBody>
      </p:sp>
      <p:sp>
        <p:nvSpPr>
          <p:cNvPr id="7" name="Dian numeron paikkamerkki 6">
            <a:extLst>
              <a:ext uri="{FF2B5EF4-FFF2-40B4-BE49-F238E27FC236}">
                <a16:creationId xmlns:a16="http://schemas.microsoft.com/office/drawing/2014/main" id="{C1B23595-7416-4BC5-A987-FA8C1DF032F2}"/>
              </a:ext>
            </a:extLst>
          </p:cNvPr>
          <p:cNvSpPr>
            <a:spLocks noGrp="1"/>
          </p:cNvSpPr>
          <p:nvPr>
            <p:ph type="sldNum" sz="quarter" idx="12"/>
          </p:nvPr>
        </p:nvSpPr>
        <p:spPr/>
        <p:txBody>
          <a:bodyPr/>
          <a:lstStyle/>
          <a:p>
            <a:fld id="{D5CDC59A-8C4B-3741-8921-09D2C8EE8BFB}" type="slidenum">
              <a:rPr lang="en-US" smtClean="0"/>
              <a:t>28</a:t>
            </a:fld>
            <a:endParaRPr lang="en-US"/>
          </a:p>
        </p:txBody>
      </p:sp>
      <p:pic>
        <p:nvPicPr>
          <p:cNvPr id="10" name="Kuva 9">
            <a:extLst>
              <a:ext uri="{FF2B5EF4-FFF2-40B4-BE49-F238E27FC236}">
                <a16:creationId xmlns:a16="http://schemas.microsoft.com/office/drawing/2014/main" id="{DBF4E5DA-187E-834C-8563-91C16BE85460}"/>
              </a:ext>
            </a:extLst>
          </p:cNvPr>
          <p:cNvPicPr>
            <a:picLocks noChangeAspect="1"/>
          </p:cNvPicPr>
          <p:nvPr/>
        </p:nvPicPr>
        <p:blipFill>
          <a:blip r:embed="rId2"/>
          <a:stretch>
            <a:fillRect/>
          </a:stretch>
        </p:blipFill>
        <p:spPr>
          <a:xfrm>
            <a:off x="587375" y="3187751"/>
            <a:ext cx="8755099" cy="2762199"/>
          </a:xfrm>
          <a:prstGeom prst="rect">
            <a:avLst/>
          </a:prstGeom>
        </p:spPr>
      </p:pic>
      <p:cxnSp>
        <p:nvCxnSpPr>
          <p:cNvPr id="12" name="Suora yhdysviiva 11">
            <a:extLst>
              <a:ext uri="{FF2B5EF4-FFF2-40B4-BE49-F238E27FC236}">
                <a16:creationId xmlns:a16="http://schemas.microsoft.com/office/drawing/2014/main" id="{CFF543C4-F67E-F049-B563-35CE2331D8E1}"/>
              </a:ext>
            </a:extLst>
          </p:cNvPr>
          <p:cNvCxnSpPr/>
          <p:nvPr/>
        </p:nvCxnSpPr>
        <p:spPr>
          <a:xfrm>
            <a:off x="8985529" y="1801368"/>
            <a:ext cx="3206471"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CD604685-BD6D-7B49-A7E9-0F7430A312A8}"/>
              </a:ext>
            </a:extLst>
          </p:cNvPr>
          <p:cNvCxnSpPr/>
          <p:nvPr/>
        </p:nvCxnSpPr>
        <p:spPr>
          <a:xfrm>
            <a:off x="8985529" y="2899841"/>
            <a:ext cx="3206471"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8AE80A8E-4DCD-214F-9C60-9A03907D86FB}"/>
              </a:ext>
            </a:extLst>
          </p:cNvPr>
          <p:cNvCxnSpPr/>
          <p:nvPr/>
        </p:nvCxnSpPr>
        <p:spPr>
          <a:xfrm>
            <a:off x="8985529" y="4339466"/>
            <a:ext cx="3206471"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362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2887D2B1-CF1B-4B43-8F3B-836C9030825D}"/>
              </a:ext>
            </a:extLst>
          </p:cNvPr>
          <p:cNvSpPr txBox="1"/>
          <p:nvPr/>
        </p:nvSpPr>
        <p:spPr>
          <a:xfrm>
            <a:off x="6741341" y="406399"/>
            <a:ext cx="53217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43874"/>
                </a:solidFill>
                <a:effectLst/>
                <a:uLnTx/>
                <a:uFillTx/>
                <a:latin typeface="Neo Sans W1G" panose="020B0504030504040204" pitchFamily="34" charset="0"/>
                <a:ea typeface="+mn-ea"/>
                <a:cs typeface="+mn-cs"/>
              </a:rPr>
              <a:t>Emissions from electricity and district heat are falling rapidly</a:t>
            </a:r>
            <a:endParaRPr kumimoji="0" lang="fi-FI" sz="2400" b="1" i="0" u="none" strike="noStrike" kern="1200" cap="none" spc="0" normalizeH="0" baseline="0" noProof="0" dirty="0">
              <a:ln>
                <a:noFill/>
              </a:ln>
              <a:solidFill>
                <a:srgbClr val="743874"/>
              </a:solidFill>
              <a:effectLst/>
              <a:uLnTx/>
              <a:uFillTx/>
              <a:latin typeface="Neo Sans W1G" panose="020B0504030504040204" pitchFamily="34" charset="0"/>
              <a:ea typeface="+mn-ea"/>
              <a:cs typeface="+mn-cs"/>
            </a:endParaRPr>
          </a:p>
        </p:txBody>
      </p:sp>
      <p:sp>
        <p:nvSpPr>
          <p:cNvPr id="5" name="Tekstiruutu 4">
            <a:extLst>
              <a:ext uri="{FF2B5EF4-FFF2-40B4-BE49-F238E27FC236}">
                <a16:creationId xmlns:a16="http://schemas.microsoft.com/office/drawing/2014/main" id="{680F5A0B-AB2B-C345-B6E9-C7E5E5CFC4D0}"/>
              </a:ext>
            </a:extLst>
          </p:cNvPr>
          <p:cNvSpPr txBox="1"/>
          <p:nvPr/>
        </p:nvSpPr>
        <p:spPr>
          <a:xfrm>
            <a:off x="6846074" y="1261421"/>
            <a:ext cx="5049918" cy="1695721"/>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The energy sector supports the government’s target to achieve carbon neutrality already in the 2030s.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In 2019, we committed ourselves to halving the emissions of district heat and the related electricity generation by 2030.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The trajectory indicates that this target will be reached </a:t>
            </a:r>
            <a:b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earlier and emissions will fall more </a:t>
            </a:r>
            <a:b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sharply than predicted.</a:t>
            </a:r>
            <a:r>
              <a:rPr kumimoji="0" lang="fi-FI"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fi-FI"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Suorakulmio 1">
            <a:extLst>
              <a:ext uri="{FF2B5EF4-FFF2-40B4-BE49-F238E27FC236}">
                <a16:creationId xmlns:a16="http://schemas.microsoft.com/office/drawing/2014/main" id="{6BAE1FAE-657B-EE4D-949D-5536C61FFE34}"/>
              </a:ext>
            </a:extLst>
          </p:cNvPr>
          <p:cNvSpPr/>
          <p:nvPr/>
        </p:nvSpPr>
        <p:spPr>
          <a:xfrm>
            <a:off x="1976603" y="858944"/>
            <a:ext cx="1362946"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District heat and related electricity production</a:t>
            </a:r>
            <a:endParaRPr kumimoji="0" lang="fi-FI" sz="1100" b="0" i="0" u="none" strike="noStrike" kern="1200" cap="none" spc="0" normalizeH="0" baseline="0" noProof="0">
              <a:ln>
                <a:noFill/>
              </a:ln>
              <a:solidFill>
                <a:srgbClr val="FFFFFF"/>
              </a:solidFill>
              <a:effectLst/>
              <a:uLnTx/>
              <a:uFillTx/>
              <a:latin typeface="Calibri"/>
              <a:ea typeface="+mn-ea"/>
              <a:cs typeface="+mn-cs"/>
            </a:endParaRPr>
          </a:p>
        </p:txBody>
      </p:sp>
      <p:sp>
        <p:nvSpPr>
          <p:cNvPr id="6" name="Suorakulmio 5">
            <a:extLst>
              <a:ext uri="{FF2B5EF4-FFF2-40B4-BE49-F238E27FC236}">
                <a16:creationId xmlns:a16="http://schemas.microsoft.com/office/drawing/2014/main" id="{EFA5488B-2BA3-3D4F-B48E-1F5B00CA2745}"/>
              </a:ext>
            </a:extLst>
          </p:cNvPr>
          <p:cNvSpPr/>
          <p:nvPr/>
        </p:nvSpPr>
        <p:spPr>
          <a:xfrm>
            <a:off x="4223792" y="970262"/>
            <a:ext cx="136294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Price of emission allowances</a:t>
            </a:r>
            <a:endParaRPr kumimoji="0" lang="fi-FI" sz="1100" b="0" i="0" u="none" strike="noStrike" kern="1200" cap="none" spc="0" normalizeH="0" baseline="0" noProof="0">
              <a:ln>
                <a:noFill/>
              </a:ln>
              <a:solidFill>
                <a:srgbClr val="FFFFFF"/>
              </a:solidFill>
              <a:effectLst/>
              <a:uLnTx/>
              <a:uFillTx/>
              <a:latin typeface="Calibri"/>
              <a:ea typeface="+mn-ea"/>
              <a:cs typeface="+mn-cs"/>
            </a:endParaRPr>
          </a:p>
        </p:txBody>
      </p:sp>
      <p:sp>
        <p:nvSpPr>
          <p:cNvPr id="7" name="Suorakulmio 6">
            <a:extLst>
              <a:ext uri="{FF2B5EF4-FFF2-40B4-BE49-F238E27FC236}">
                <a16:creationId xmlns:a16="http://schemas.microsoft.com/office/drawing/2014/main" id="{A9D021D6-E558-CD46-A319-A35471799E17}"/>
              </a:ext>
            </a:extLst>
          </p:cNvPr>
          <p:cNvSpPr/>
          <p:nvPr/>
        </p:nvSpPr>
        <p:spPr>
          <a:xfrm>
            <a:off x="1991544" y="3509406"/>
            <a:ext cx="136294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Emissions from other sectors</a:t>
            </a:r>
            <a:endParaRPr kumimoji="0" lang="fi-FI" sz="11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232669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73278" y="642965"/>
            <a:ext cx="6068094" cy="1035006"/>
          </a:xfrm>
        </p:spPr>
        <p:txBody>
          <a:bodyPr>
            <a:normAutofit fontScale="90000"/>
          </a:bodyPr>
          <a:lstStyle/>
          <a:p>
            <a:r>
              <a:rPr lang="fi-FI" sz="6000" dirty="0">
                <a:solidFill>
                  <a:schemeClr val="accent6">
                    <a:lumMod val="75000"/>
                  </a:schemeClr>
                </a:solidFill>
              </a:rPr>
              <a:t>Energy as a solution</a:t>
            </a:r>
          </a:p>
        </p:txBody>
      </p:sp>
      <p:pic>
        <p:nvPicPr>
          <p:cNvPr id="9" name="Kuva 8" descr="Kuva, joka sisältää kohteen sateenvarjo&#10;&#10;Kuvaus luotu automaattisesti">
            <a:extLst>
              <a:ext uri="{FF2B5EF4-FFF2-40B4-BE49-F238E27FC236}">
                <a16:creationId xmlns:a16="http://schemas.microsoft.com/office/drawing/2014/main" id="{C53C3058-FA6C-734C-A56C-55862538AD4B}"/>
              </a:ext>
            </a:extLst>
          </p:cNvPr>
          <p:cNvPicPr>
            <a:picLocks noChangeAspect="1"/>
          </p:cNvPicPr>
          <p:nvPr/>
        </p:nvPicPr>
        <p:blipFill>
          <a:blip r:embed="rId2"/>
          <a:stretch>
            <a:fillRect/>
          </a:stretch>
        </p:blipFill>
        <p:spPr>
          <a:xfrm>
            <a:off x="0" y="2551944"/>
            <a:ext cx="12192000" cy="4306056"/>
          </a:xfrm>
          <a:prstGeom prst="rect">
            <a:avLst/>
          </a:prstGeom>
        </p:spPr>
      </p:pic>
      <p:sp>
        <p:nvSpPr>
          <p:cNvPr id="3" name="Suorakulmio 2">
            <a:extLst>
              <a:ext uri="{FF2B5EF4-FFF2-40B4-BE49-F238E27FC236}">
                <a16:creationId xmlns:a16="http://schemas.microsoft.com/office/drawing/2014/main" id="{098DF9B7-841F-4606-A0C8-C6D3A0798A1B}"/>
              </a:ext>
            </a:extLst>
          </p:cNvPr>
          <p:cNvSpPr/>
          <p:nvPr/>
        </p:nvSpPr>
        <p:spPr>
          <a:xfrm>
            <a:off x="7898489" y="689117"/>
            <a:ext cx="3063607" cy="4233016"/>
          </a:xfrm>
          <a:prstGeom prst="rect">
            <a:avLst/>
          </a:prstGeom>
          <a:solidFill>
            <a:srgbClr val="00B050">
              <a:alpha val="77000"/>
            </a:srgbClr>
          </a:solidFill>
          <a:ln w="6350">
            <a:noFill/>
          </a:ln>
        </p:spPr>
        <p:txBody>
          <a:bodyPr wrap="square" lIns="251999" tIns="251999" rIns="251999" bIns="251999">
            <a:spAutoFit/>
          </a:bodyPr>
          <a:lstStyle/>
          <a:p>
            <a:pPr lvl="0">
              <a:spcAft>
                <a:spcPts val="3000"/>
              </a:spcAft>
              <a:buClr>
                <a:srgbClr val="B21C58">
                  <a:lumMod val="75000"/>
                </a:srgbClr>
              </a:buClr>
            </a:pPr>
            <a:r>
              <a:rPr lang="fi-FI" sz="1600" dirty="0">
                <a:solidFill>
                  <a:schemeClr val="bg1"/>
                </a:solidFill>
                <a:latin typeface="Calibri Light" panose="020F0302020204030204" pitchFamily="34" charset="0"/>
                <a:cs typeface="Calibri Light" panose="020F0302020204030204" pitchFamily="34" charset="0"/>
              </a:rPr>
              <a:t>Zero-emission electricity serves our society either directly, as liquids or as gas. </a:t>
            </a:r>
          </a:p>
          <a:p>
            <a:pPr lvl="0">
              <a:spcAft>
                <a:spcPts val="3000"/>
              </a:spcAft>
              <a:buClr>
                <a:srgbClr val="B21C58">
                  <a:lumMod val="75000"/>
                </a:srgbClr>
              </a:buClr>
            </a:pPr>
            <a:r>
              <a:rPr lang="fi-FI" sz="1600" dirty="0">
                <a:solidFill>
                  <a:schemeClr val="bg1"/>
                </a:solidFill>
                <a:latin typeface="Calibri Light" panose="020F0302020204030204" pitchFamily="34" charset="0"/>
                <a:cs typeface="Calibri Light" panose="020F0302020204030204" pitchFamily="34" charset="0"/>
              </a:rPr>
              <a:t>Ending the use of fossil fuels in transport, services, work machinery, industry, heating, and agriculture.</a:t>
            </a:r>
          </a:p>
          <a:p>
            <a:pPr lvl="0">
              <a:spcAft>
                <a:spcPts val="3000"/>
              </a:spcAft>
              <a:buClr>
                <a:srgbClr val="B21C58">
                  <a:lumMod val="75000"/>
                </a:srgbClr>
              </a:buClr>
            </a:pPr>
            <a:r>
              <a:rPr lang="fi-FI" sz="1600" dirty="0">
                <a:solidFill>
                  <a:schemeClr val="bg1"/>
                </a:solidFill>
                <a:latin typeface="Calibri Light" panose="020F0302020204030204" pitchFamily="34" charset="0"/>
                <a:cs typeface="Calibri Light" panose="020F0302020204030204" pitchFamily="34" charset="0"/>
              </a:rPr>
              <a:t>The developing energy networks safeguard the security of supply and a diverse, emission-free production mix.</a:t>
            </a:r>
          </a:p>
        </p:txBody>
      </p:sp>
      <p:sp>
        <p:nvSpPr>
          <p:cNvPr id="7" name="Tekstiruutu 6">
            <a:extLst>
              <a:ext uri="{FF2B5EF4-FFF2-40B4-BE49-F238E27FC236}">
                <a16:creationId xmlns:a16="http://schemas.microsoft.com/office/drawing/2014/main" id="{F387B882-EEE8-7B43-AE85-D2F173066042}"/>
              </a:ext>
            </a:extLst>
          </p:cNvPr>
          <p:cNvSpPr txBox="1"/>
          <p:nvPr/>
        </p:nvSpPr>
        <p:spPr>
          <a:xfrm>
            <a:off x="587374" y="1677971"/>
            <a:ext cx="6789372" cy="369332"/>
          </a:xfrm>
          <a:prstGeom prst="rect">
            <a:avLst/>
          </a:prstGeom>
          <a:noFill/>
        </p:spPr>
        <p:txBody>
          <a:bodyPr wrap="square" rtlCol="0">
            <a:spAutoFit/>
          </a:bodyPr>
          <a:lstStyle/>
          <a:p>
            <a:r>
              <a:rPr lang="fi-FI" spc="300" dirty="0">
                <a:solidFill>
                  <a:schemeClr val="tx1">
                    <a:lumMod val="65000"/>
                    <a:lumOff val="35000"/>
                  </a:schemeClr>
                </a:solidFill>
              </a:rPr>
              <a:t>LOW-CARBON ROADMAP FOR THE ENERGY SECTOR</a:t>
            </a:r>
          </a:p>
        </p:txBody>
      </p:sp>
      <p:cxnSp>
        <p:nvCxnSpPr>
          <p:cNvPr id="8" name="Suora yhdysviiva 7">
            <a:extLst>
              <a:ext uri="{FF2B5EF4-FFF2-40B4-BE49-F238E27FC236}">
                <a16:creationId xmlns:a16="http://schemas.microsoft.com/office/drawing/2014/main" id="{4166DBA4-C748-0F4B-8024-B26B10312238}"/>
              </a:ext>
            </a:extLst>
          </p:cNvPr>
          <p:cNvCxnSpPr/>
          <p:nvPr/>
        </p:nvCxnSpPr>
        <p:spPr>
          <a:xfrm>
            <a:off x="7867905" y="1904342"/>
            <a:ext cx="306360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uora yhdysviiva 10">
            <a:extLst>
              <a:ext uri="{FF2B5EF4-FFF2-40B4-BE49-F238E27FC236}">
                <a16:creationId xmlns:a16="http://schemas.microsoft.com/office/drawing/2014/main" id="{6761AEEA-DB55-9C49-BEEF-1AD12301A060}"/>
              </a:ext>
            </a:extLst>
          </p:cNvPr>
          <p:cNvCxnSpPr/>
          <p:nvPr/>
        </p:nvCxnSpPr>
        <p:spPr>
          <a:xfrm>
            <a:off x="7669888" y="3263749"/>
            <a:ext cx="306360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Dian numeron paikkamerkki 3">
            <a:extLst>
              <a:ext uri="{FF2B5EF4-FFF2-40B4-BE49-F238E27FC236}">
                <a16:creationId xmlns:a16="http://schemas.microsoft.com/office/drawing/2014/main" id="{A6D506E5-3C09-4EEC-8521-01348BE6E737}"/>
              </a:ext>
            </a:extLst>
          </p:cNvPr>
          <p:cNvSpPr>
            <a:spLocks noGrp="1"/>
          </p:cNvSpPr>
          <p:nvPr>
            <p:ph type="sldNum" sz="quarter" idx="12"/>
          </p:nvPr>
        </p:nvSpPr>
        <p:spPr/>
        <p:txBody>
          <a:bodyPr/>
          <a:lstStyle/>
          <a:p>
            <a:fld id="{D5CDC59A-8C4B-3741-8921-09D2C8EE8BFB}" type="slidenum">
              <a:rPr lang="en-US" smtClean="0"/>
              <a:t>4</a:t>
            </a:fld>
            <a:endParaRPr lang="en-US"/>
          </a:p>
        </p:txBody>
      </p:sp>
    </p:spTree>
    <p:extLst>
      <p:ext uri="{BB962C8B-B14F-4D97-AF65-F5344CB8AC3E}">
        <p14:creationId xmlns:p14="http://schemas.microsoft.com/office/powerpoint/2010/main" val="2423621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29DCB93-FC3F-9F4A-A297-B04B1DDB44EC}"/>
              </a:ext>
            </a:extLst>
          </p:cNvPr>
          <p:cNvSpPr/>
          <p:nvPr/>
        </p:nvSpPr>
        <p:spPr>
          <a:xfrm>
            <a:off x="7015052" y="0"/>
            <a:ext cx="5176947"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 name="Sisällön paikkamerkki 6">
            <a:extLst>
              <a:ext uri="{FF2B5EF4-FFF2-40B4-BE49-F238E27FC236}">
                <a16:creationId xmlns:a16="http://schemas.microsoft.com/office/drawing/2014/main" id="{14A98261-5601-49E2-A2D3-ADDD98159207}"/>
              </a:ext>
            </a:extLst>
          </p:cNvPr>
          <p:cNvSpPr>
            <a:spLocks noGrp="1"/>
          </p:cNvSpPr>
          <p:nvPr>
            <p:ph sz="half" idx="2"/>
          </p:nvPr>
        </p:nvSpPr>
        <p:spPr>
          <a:xfrm>
            <a:off x="7552272" y="469921"/>
            <a:ext cx="4033272" cy="5918157"/>
          </a:xfrm>
        </p:spPr>
        <p:txBody>
          <a:bodyPr/>
          <a:lstStyle/>
          <a:p>
            <a:pPr marL="0" indent="0">
              <a:lnSpc>
                <a:spcPct val="100000"/>
              </a:lnSpc>
              <a:buNone/>
            </a:pPr>
            <a:r>
              <a:rPr lang="fi-FI" sz="1400" b="1" dirty="0">
                <a:solidFill>
                  <a:schemeClr val="accent4">
                    <a:lumMod val="20000"/>
                    <a:lumOff val="80000"/>
                  </a:schemeClr>
                </a:solidFill>
              </a:rPr>
              <a:t>Finland’s road to a low-carbon future </a:t>
            </a:r>
            <a:r>
              <a:rPr lang="fi-FI" sz="1400" dirty="0">
                <a:solidFill>
                  <a:schemeClr val="bg1"/>
                </a:solidFill>
              </a:rPr>
              <a:t>is based on clean energy, secure networks and a functioning energy market. Electricity, heat and gas networks and a flexible market are the basis for the functioning of a new, clean energy system.</a:t>
            </a:r>
          </a:p>
          <a:p>
            <a:pPr marL="0" indent="0">
              <a:lnSpc>
                <a:spcPct val="100000"/>
              </a:lnSpc>
              <a:buNone/>
            </a:pPr>
            <a:r>
              <a:rPr lang="fi-FI" sz="1400" b="1" dirty="0">
                <a:solidFill>
                  <a:schemeClr val="accent4">
                    <a:lumMod val="20000"/>
                    <a:lumOff val="80000"/>
                  </a:schemeClr>
                </a:solidFill>
              </a:rPr>
              <a:t>Circular economy is based on cross-sector cooperation</a:t>
            </a:r>
            <a:r>
              <a:rPr lang="fi-FI" sz="1400" dirty="0">
                <a:solidFill>
                  <a:schemeClr val="bg1"/>
                </a:solidFill>
              </a:rPr>
              <a:t>, from which all benefit. Sidestreams of agriculture and forestry, as well as waste and excess heat are turned into energy. At the same time, circular economy is enabled by clean energy. </a:t>
            </a:r>
            <a:endParaRPr lang="fi-FI" sz="1400" b="1" dirty="0">
              <a:solidFill>
                <a:schemeClr val="bg1"/>
              </a:solidFill>
            </a:endParaRPr>
          </a:p>
          <a:p>
            <a:pPr marL="0" indent="0">
              <a:lnSpc>
                <a:spcPct val="100000"/>
              </a:lnSpc>
              <a:buNone/>
            </a:pPr>
            <a:r>
              <a:rPr lang="fi-FI" sz="1400" b="1" dirty="0">
                <a:solidFill>
                  <a:schemeClr val="accent4">
                    <a:lumMod val="20000"/>
                    <a:lumOff val="80000"/>
                  </a:schemeClr>
                </a:solidFill>
              </a:rPr>
              <a:t>Energy transition is already underway </a:t>
            </a:r>
            <a:r>
              <a:rPr lang="fi-FI" sz="1400" dirty="0">
                <a:solidFill>
                  <a:schemeClr val="bg1"/>
                </a:solidFill>
              </a:rPr>
              <a:t>and investments in the field are directed at clean production. The energy sector is implementing the change together with other industries and customers. The actions of energy companies reduce carbon emissions of industry, transport, the heating of buildings, services, and agriculture.</a:t>
            </a:r>
          </a:p>
          <a:p>
            <a:pPr marL="0" indent="0">
              <a:lnSpc>
                <a:spcPct val="100000"/>
              </a:lnSpc>
              <a:buNone/>
            </a:pPr>
            <a:r>
              <a:rPr lang="fi-FI" sz="1400" b="1" dirty="0">
                <a:solidFill>
                  <a:schemeClr val="tx2">
                    <a:lumMod val="20000"/>
                    <a:lumOff val="80000"/>
                  </a:schemeClr>
                </a:solidFill>
              </a:rPr>
              <a:t>The competitiveness of Finnish production </a:t>
            </a:r>
            <a:r>
              <a:rPr lang="fi-FI" sz="1400" dirty="0">
                <a:solidFill>
                  <a:schemeClr val="bg1"/>
                </a:solidFill>
              </a:rPr>
              <a:t>is based on secure and cost-effective energy. Responsibility in the energy sector means that we take care of society’s operational capacity on the way to carbon neutrality. </a:t>
            </a:r>
          </a:p>
          <a:p>
            <a:pPr marL="0" lvl="0" indent="0">
              <a:lnSpc>
                <a:spcPct val="100000"/>
              </a:lnSpc>
              <a:buClr>
                <a:srgbClr val="B21C58">
                  <a:lumMod val="75000"/>
                </a:srgbClr>
              </a:buClr>
              <a:buNone/>
            </a:pPr>
            <a:r>
              <a:rPr lang="fi-FI" sz="1400" b="1" dirty="0">
                <a:solidFill>
                  <a:schemeClr val="accent4">
                    <a:lumMod val="20000"/>
                    <a:lumOff val="80000"/>
                  </a:schemeClr>
                </a:solidFill>
              </a:rPr>
              <a:t>The energy sector is committed to </a:t>
            </a:r>
            <a:r>
              <a:rPr lang="fi-FI" sz="1400" dirty="0">
                <a:solidFill>
                  <a:schemeClr val="bg1"/>
                </a:solidFill>
              </a:rPr>
              <a:t>halving the emissions of energy production by year 2030, with the reference year being 2018.</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5</a:t>
            </a:fld>
            <a:endParaRPr lang="en-US"/>
          </a:p>
        </p:txBody>
      </p:sp>
      <p:pic>
        <p:nvPicPr>
          <p:cNvPr id="4" name="Kuva 3">
            <a:extLst>
              <a:ext uri="{FF2B5EF4-FFF2-40B4-BE49-F238E27FC236}">
                <a16:creationId xmlns:a16="http://schemas.microsoft.com/office/drawing/2014/main" id="{9692B485-087E-DF4D-916B-A6E691DF6FFA}"/>
              </a:ext>
            </a:extLst>
          </p:cNvPr>
          <p:cNvPicPr>
            <a:picLocks noChangeAspect="1"/>
          </p:cNvPicPr>
          <p:nvPr/>
        </p:nvPicPr>
        <p:blipFill>
          <a:blip r:embed="rId2"/>
          <a:stretch>
            <a:fillRect/>
          </a:stretch>
        </p:blipFill>
        <p:spPr>
          <a:xfrm>
            <a:off x="1171389" y="328040"/>
            <a:ext cx="4648200" cy="6007100"/>
          </a:xfrm>
          <a:prstGeom prst="rect">
            <a:avLst/>
          </a:prstGeom>
        </p:spPr>
      </p:pic>
      <p:cxnSp>
        <p:nvCxnSpPr>
          <p:cNvPr id="9" name="Suora yhdysviiva 8">
            <a:extLst>
              <a:ext uri="{FF2B5EF4-FFF2-40B4-BE49-F238E27FC236}">
                <a16:creationId xmlns:a16="http://schemas.microsoft.com/office/drawing/2014/main" id="{54234919-D275-D04F-95B2-6AC3F868E233}"/>
              </a:ext>
            </a:extLst>
          </p:cNvPr>
          <p:cNvCxnSpPr>
            <a:cxnSpLocks/>
          </p:cNvCxnSpPr>
          <p:nvPr/>
        </p:nvCxnSpPr>
        <p:spPr>
          <a:xfrm>
            <a:off x="7015052" y="1667752"/>
            <a:ext cx="517694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uora yhdysviiva 11">
            <a:extLst>
              <a:ext uri="{FF2B5EF4-FFF2-40B4-BE49-F238E27FC236}">
                <a16:creationId xmlns:a16="http://schemas.microsoft.com/office/drawing/2014/main" id="{AC1AF01B-72B9-2146-9961-CC4FD5F24DF7}"/>
              </a:ext>
            </a:extLst>
          </p:cNvPr>
          <p:cNvCxnSpPr>
            <a:cxnSpLocks/>
          </p:cNvCxnSpPr>
          <p:nvPr/>
        </p:nvCxnSpPr>
        <p:spPr>
          <a:xfrm>
            <a:off x="7015052" y="2840418"/>
            <a:ext cx="517694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34536B53-B779-C648-B7BA-6F0A4700B036}"/>
              </a:ext>
            </a:extLst>
          </p:cNvPr>
          <p:cNvCxnSpPr>
            <a:cxnSpLocks/>
          </p:cNvCxnSpPr>
          <p:nvPr/>
        </p:nvCxnSpPr>
        <p:spPr>
          <a:xfrm>
            <a:off x="7015051" y="4479099"/>
            <a:ext cx="517694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C1CA5589-E512-B944-9955-E4112429D10A}"/>
              </a:ext>
            </a:extLst>
          </p:cNvPr>
          <p:cNvCxnSpPr>
            <a:cxnSpLocks/>
          </p:cNvCxnSpPr>
          <p:nvPr/>
        </p:nvCxnSpPr>
        <p:spPr>
          <a:xfrm>
            <a:off x="7015052" y="5677237"/>
            <a:ext cx="517694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90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75268364-8D66-3D4B-99BC-9E064C1868F7}"/>
              </a:ext>
            </a:extLst>
          </p:cNvPr>
          <p:cNvSpPr/>
          <p:nvPr/>
        </p:nvSpPr>
        <p:spPr>
          <a:xfrm>
            <a:off x="3092207" y="3029387"/>
            <a:ext cx="6090695" cy="2973544"/>
          </a:xfrm>
          <a:prstGeom prst="rect">
            <a:avLst/>
          </a:prstGeom>
          <a:solidFill>
            <a:schemeClr val="tx2">
              <a:alpha val="58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2822038" y="1498019"/>
            <a:ext cx="6540453" cy="896174"/>
          </a:xfrm>
        </p:spPr>
        <p:txBody>
          <a:bodyPr>
            <a:noAutofit/>
          </a:bodyPr>
          <a:lstStyle/>
          <a:p>
            <a:pPr algn="ctr">
              <a:lnSpc>
                <a:spcPts val="6000"/>
              </a:lnSpc>
            </a:pPr>
            <a:r>
              <a:rPr lang="fi-FI" sz="6300" dirty="0">
                <a:solidFill>
                  <a:schemeClr val="bg1"/>
                </a:solidFill>
              </a:rPr>
              <a:t>Cleaner energy</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3245772" y="3185175"/>
            <a:ext cx="5842387" cy="2817757"/>
          </a:xfrm>
        </p:spPr>
        <p:txBody>
          <a:bodyPr numCol="2" spcCol="360000"/>
          <a:lstStyle/>
          <a:p>
            <a:pPr marL="0" lvl="0" indent="0">
              <a:buNone/>
            </a:pPr>
            <a:r>
              <a:rPr lang="fi-FI" sz="1400" dirty="0">
                <a:solidFill>
                  <a:schemeClr val="bg1"/>
                </a:solidFill>
              </a:rPr>
              <a:t>Emissions from electricity and district heat have halved during the past decade and, as a result of the current emissions guidance, the emission levels continue to fall. Fossil fuels and peat will be used as reserve fuels for secure delivery and supply of energy.</a:t>
            </a:r>
          </a:p>
          <a:p>
            <a:pPr marL="0" lvl="0" indent="0">
              <a:buNone/>
            </a:pPr>
            <a:r>
              <a:rPr lang="fi-FI" sz="1400" dirty="0">
                <a:solidFill>
                  <a:schemeClr val="bg1"/>
                </a:solidFill>
              </a:rPr>
              <a:t>The strengths of the diversified energy system in Finland include its variety, which guarantees energy security and the availability of low-cost energy in times of uncertainty.</a:t>
            </a:r>
          </a:p>
          <a:p>
            <a:pPr marL="0" indent="0">
              <a:buNone/>
            </a:pPr>
            <a:r>
              <a:rPr lang="fi-FI" sz="1400" dirty="0">
                <a:solidFill>
                  <a:schemeClr val="bg1"/>
                </a:solidFill>
              </a:rPr>
              <a:t>The costs of clean electricity production have fallen, and electricity is a favourably priced way of reducing emissions in different industries.</a:t>
            </a:r>
          </a:p>
          <a:p>
            <a:pPr marL="0" indent="0">
              <a:buNone/>
            </a:pPr>
            <a:r>
              <a:rPr lang="fi-FI" sz="1400" dirty="0">
                <a:solidFill>
                  <a:schemeClr val="bg1"/>
                </a:solidFill>
              </a:rPr>
              <a:t>District heat production based on the sidestreams of bioeconomy and circular economy is strengthened, and non-combustible technologies will be introduced alongside it.</a:t>
            </a:r>
          </a:p>
          <a:p>
            <a:pPr marL="0" lvl="0" indent="0">
              <a:buNone/>
            </a:pPr>
            <a:endParaRPr lang="fi-FI" sz="1400" dirty="0">
              <a:solidFill>
                <a:schemeClr val="bg1"/>
              </a:solidFill>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solidFill>
                  <a:schemeClr val="bg1"/>
                </a:solidFill>
              </a:rPr>
              <a:t>6</a:t>
            </a:fld>
            <a:endParaRPr lang="en-US">
              <a:solidFill>
                <a:schemeClr val="bg1"/>
              </a:solidFill>
            </a:endParaRPr>
          </a:p>
        </p:txBody>
      </p:sp>
      <p:sp>
        <p:nvSpPr>
          <p:cNvPr id="8" name="Alaotsikko 2">
            <a:extLst>
              <a:ext uri="{FF2B5EF4-FFF2-40B4-BE49-F238E27FC236}">
                <a16:creationId xmlns:a16="http://schemas.microsoft.com/office/drawing/2014/main" id="{F492207D-2F91-DC42-9D7B-EB5BC11AF0A7}"/>
              </a:ext>
            </a:extLst>
          </p:cNvPr>
          <p:cNvSpPr txBox="1">
            <a:spLocks/>
          </p:cNvSpPr>
          <p:nvPr/>
        </p:nvSpPr>
        <p:spPr>
          <a:xfrm>
            <a:off x="3001628" y="2394193"/>
            <a:ext cx="6181275" cy="4327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fi-FI" sz="2000" dirty="0">
                <a:solidFill>
                  <a:schemeClr val="bg1"/>
                </a:solidFill>
              </a:rPr>
              <a:t>Emissions from energy production are falling year by year</a:t>
            </a:r>
          </a:p>
        </p:txBody>
      </p:sp>
    </p:spTree>
    <p:extLst>
      <p:ext uri="{BB962C8B-B14F-4D97-AF65-F5344CB8AC3E}">
        <p14:creationId xmlns:p14="http://schemas.microsoft.com/office/powerpoint/2010/main" val="2921729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4" y="864145"/>
            <a:ext cx="4994441" cy="1468074"/>
          </a:xfrm>
        </p:spPr>
        <p:txBody>
          <a:bodyPr>
            <a:noAutofit/>
          </a:bodyPr>
          <a:lstStyle/>
          <a:p>
            <a:r>
              <a:rPr lang="fi-FI" sz="6000" dirty="0">
                <a:solidFill>
                  <a:schemeClr val="tx2"/>
                </a:solidFill>
              </a:rPr>
              <a:t>Emission-</a:t>
            </a:r>
            <a:br>
              <a:rPr lang="fi-FI" sz="6000" dirty="0">
                <a:solidFill>
                  <a:schemeClr val="tx2"/>
                </a:solidFill>
              </a:rPr>
            </a:br>
            <a:r>
              <a:rPr lang="fi-FI" sz="6000" dirty="0">
                <a:solidFill>
                  <a:schemeClr val="tx2"/>
                </a:solidFill>
              </a:rPr>
              <a:t>free </a:t>
            </a:r>
            <a:br>
              <a:rPr lang="fi-FI" sz="6000" dirty="0">
                <a:solidFill>
                  <a:schemeClr val="tx2"/>
                </a:solidFill>
              </a:rPr>
            </a:br>
            <a:r>
              <a:rPr lang="fi-FI" sz="6000" dirty="0">
                <a:solidFill>
                  <a:schemeClr val="tx2"/>
                </a:solidFill>
              </a:rPr>
              <a:t>electricity</a:t>
            </a:r>
          </a:p>
        </p:txBody>
      </p:sp>
      <p:sp>
        <p:nvSpPr>
          <p:cNvPr id="13" name="Tekstiruutu 12">
            <a:extLst>
              <a:ext uri="{FF2B5EF4-FFF2-40B4-BE49-F238E27FC236}">
                <a16:creationId xmlns:a16="http://schemas.microsoft.com/office/drawing/2014/main" id="{4E28534C-3D26-7B4D-BA10-913D11D47367}"/>
              </a:ext>
            </a:extLst>
          </p:cNvPr>
          <p:cNvSpPr txBox="1"/>
          <p:nvPr/>
        </p:nvSpPr>
        <p:spPr>
          <a:xfrm>
            <a:off x="554772" y="3156799"/>
            <a:ext cx="3117359" cy="2554545"/>
          </a:xfrm>
          <a:prstGeom prst="rect">
            <a:avLst/>
          </a:prstGeom>
          <a:noFill/>
        </p:spPr>
        <p:txBody>
          <a:bodyPr wrap="square" rtlCol="0">
            <a:spAutoFit/>
          </a:bodyPr>
          <a:lstStyle/>
          <a:p>
            <a:r>
              <a:rPr lang="fi-FI" sz="2000" dirty="0">
                <a:solidFill>
                  <a:schemeClr val="tx2"/>
                </a:solidFill>
              </a:rPr>
              <a:t>The energy sector is meeting the growing demand for electricity on market terms. Steering of emissions trading safeguards investments in cleaner electricity generation. </a:t>
            </a:r>
          </a:p>
        </p:txBody>
      </p:sp>
      <p:sp>
        <p:nvSpPr>
          <p:cNvPr id="6" name="Tekstiruutu 5">
            <a:extLst>
              <a:ext uri="{FF2B5EF4-FFF2-40B4-BE49-F238E27FC236}">
                <a16:creationId xmlns:a16="http://schemas.microsoft.com/office/drawing/2014/main" id="{151C03EF-D779-5C45-A889-1BD7E51D93E3}"/>
              </a:ext>
            </a:extLst>
          </p:cNvPr>
          <p:cNvSpPr txBox="1"/>
          <p:nvPr/>
        </p:nvSpPr>
        <p:spPr>
          <a:xfrm>
            <a:off x="8809788" y="908050"/>
            <a:ext cx="3056472" cy="4803294"/>
          </a:xfrm>
          <a:prstGeom prst="rect">
            <a:avLst/>
          </a:prstGeom>
          <a:solidFill>
            <a:schemeClr val="tx2">
              <a:lumMod val="20000"/>
              <a:lumOff val="80000"/>
            </a:schemeClr>
          </a:solidFill>
        </p:spPr>
        <p:txBody>
          <a:bodyPr wrap="square" lIns="180000" tIns="288000" rIns="180000" bIns="288000" rtlCol="0">
            <a:spAutoFit/>
          </a:bodyPr>
          <a:lstStyle/>
          <a:p>
            <a:r>
              <a:rPr lang="fi-FI" sz="1400" dirty="0"/>
              <a:t>The expansion and strengthening of emissions trading is the most important instrument for beyond 2030.</a:t>
            </a:r>
          </a:p>
          <a:p>
            <a:endParaRPr lang="fi-FI" sz="1400" dirty="0"/>
          </a:p>
          <a:p>
            <a:endParaRPr lang="fi-FI" sz="1400" dirty="0"/>
          </a:p>
          <a:p>
            <a:r>
              <a:rPr lang="fi-FI" sz="1400" dirty="0"/>
              <a:t>No need for instruments that overlap with emissions trading, for example,  those based on national taxation.</a:t>
            </a:r>
          </a:p>
          <a:p>
            <a:endParaRPr lang="fi-FI" sz="1400" dirty="0"/>
          </a:p>
          <a:p>
            <a:pPr>
              <a:spcBef>
                <a:spcPts val="1000"/>
              </a:spcBef>
            </a:pPr>
            <a:r>
              <a:rPr lang="fi-FI" sz="1400" dirty="0"/>
              <a:t>Functioning of the electricity market must be promoted with pan-European legislation.</a:t>
            </a:r>
          </a:p>
          <a:p>
            <a:endParaRPr lang="fi-FI" sz="1400" dirty="0"/>
          </a:p>
          <a:p>
            <a:endParaRPr lang="fi-FI" sz="1400" dirty="0"/>
          </a:p>
          <a:p>
            <a:r>
              <a:rPr lang="fi-FI" sz="1400" dirty="0"/>
              <a:t>Public funding must be aimed at energy demonstration and pilot projects, energy production does not need funding.   </a:t>
            </a:r>
          </a:p>
        </p:txBody>
      </p:sp>
      <p:sp>
        <p:nvSpPr>
          <p:cNvPr id="9" name="Nuoli oikealle 8">
            <a:hlinkClick r:id="" action="ppaction://hlinkshowjump?jump=nextslide"/>
            <a:extLst>
              <a:ext uri="{FF2B5EF4-FFF2-40B4-BE49-F238E27FC236}">
                <a16:creationId xmlns:a16="http://schemas.microsoft.com/office/drawing/2014/main" id="{6ACD8365-9EA7-7743-AC60-C79334D811CA}"/>
              </a:ext>
            </a:extLst>
          </p:cNvPr>
          <p:cNvSpPr/>
          <p:nvPr/>
        </p:nvSpPr>
        <p:spPr>
          <a:xfrm>
            <a:off x="11442054" y="5837861"/>
            <a:ext cx="424206" cy="484632"/>
          </a:xfrm>
          <a:prstGeom prst="rightArrow">
            <a:avLst>
              <a:gd name="adj1" fmla="val 50000"/>
              <a:gd name="adj2" fmla="val 50000"/>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11" name="Suora yhdysviiva 10">
            <a:extLst>
              <a:ext uri="{FF2B5EF4-FFF2-40B4-BE49-F238E27FC236}">
                <a16:creationId xmlns:a16="http://schemas.microsoft.com/office/drawing/2014/main" id="{FF91C61B-3F26-A94D-8B14-B08159E08419}"/>
              </a:ext>
            </a:extLst>
          </p:cNvPr>
          <p:cNvCxnSpPr>
            <a:cxnSpLocks/>
          </p:cNvCxnSpPr>
          <p:nvPr/>
        </p:nvCxnSpPr>
        <p:spPr>
          <a:xfrm>
            <a:off x="8809788" y="2246494"/>
            <a:ext cx="33822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E9EA7696-8CF3-9747-BFB2-F4A5CA57556B}"/>
              </a:ext>
            </a:extLst>
          </p:cNvPr>
          <p:cNvCxnSpPr>
            <a:cxnSpLocks/>
          </p:cNvCxnSpPr>
          <p:nvPr/>
        </p:nvCxnSpPr>
        <p:spPr>
          <a:xfrm>
            <a:off x="8809788" y="3342743"/>
            <a:ext cx="33822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uora yhdysviiva 15">
            <a:extLst>
              <a:ext uri="{FF2B5EF4-FFF2-40B4-BE49-F238E27FC236}">
                <a16:creationId xmlns:a16="http://schemas.microsoft.com/office/drawing/2014/main" id="{346AE47E-BDD4-6545-A3CE-F66FF7A04034}"/>
              </a:ext>
            </a:extLst>
          </p:cNvPr>
          <p:cNvCxnSpPr>
            <a:cxnSpLocks/>
          </p:cNvCxnSpPr>
          <p:nvPr/>
        </p:nvCxnSpPr>
        <p:spPr>
          <a:xfrm>
            <a:off x="8809788" y="4299640"/>
            <a:ext cx="33822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kstiruutu 4">
            <a:extLst>
              <a:ext uri="{FF2B5EF4-FFF2-40B4-BE49-F238E27FC236}">
                <a16:creationId xmlns:a16="http://schemas.microsoft.com/office/drawing/2014/main" id="{C5E4384A-3F82-EC40-AEEB-93C418C56C32}"/>
              </a:ext>
            </a:extLst>
          </p:cNvPr>
          <p:cNvSpPr txBox="1"/>
          <p:nvPr/>
        </p:nvSpPr>
        <p:spPr>
          <a:xfrm>
            <a:off x="4330390" y="6033207"/>
            <a:ext cx="3982979" cy="246221"/>
          </a:xfrm>
          <a:prstGeom prst="rect">
            <a:avLst/>
          </a:prstGeom>
          <a:noFill/>
        </p:spPr>
        <p:txBody>
          <a:bodyPr wrap="square" rtlCol="0">
            <a:spAutoFit/>
          </a:bodyPr>
          <a:lstStyle/>
          <a:p>
            <a:r>
              <a:rPr lang="fi-FI" sz="1000" dirty="0">
                <a:solidFill>
                  <a:schemeClr val="tx1">
                    <a:lumMod val="65000"/>
                    <a:lumOff val="35000"/>
                  </a:schemeClr>
                </a:solidFill>
              </a:rPr>
              <a:t>Source: AFRY, Finnish Energy Low Carbon Roadmap 2020. </a:t>
            </a:r>
          </a:p>
        </p:txBody>
      </p:sp>
      <p:pic>
        <p:nvPicPr>
          <p:cNvPr id="8" name="Kuva 7">
            <a:extLst>
              <a:ext uri="{FF2B5EF4-FFF2-40B4-BE49-F238E27FC236}">
                <a16:creationId xmlns:a16="http://schemas.microsoft.com/office/drawing/2014/main" id="{AEA603A6-96D7-6A4B-8146-EC24D5FE373A}"/>
              </a:ext>
            </a:extLst>
          </p:cNvPr>
          <p:cNvPicPr>
            <a:picLocks noChangeAspect="1"/>
          </p:cNvPicPr>
          <p:nvPr/>
        </p:nvPicPr>
        <p:blipFill>
          <a:blip r:embed="rId3"/>
          <a:srcRect/>
          <a:stretch/>
        </p:blipFill>
        <p:spPr>
          <a:xfrm>
            <a:off x="4195320" y="1294899"/>
            <a:ext cx="4234124" cy="4697714"/>
          </a:xfrm>
          <a:prstGeom prst="rect">
            <a:avLst/>
          </a:prstGeom>
        </p:spPr>
      </p:pic>
      <p:sp>
        <p:nvSpPr>
          <p:cNvPr id="10" name="Tekstiruutu 9">
            <a:extLst>
              <a:ext uri="{FF2B5EF4-FFF2-40B4-BE49-F238E27FC236}">
                <a16:creationId xmlns:a16="http://schemas.microsoft.com/office/drawing/2014/main" id="{8B89E193-1260-F44C-81EF-A688AF59A322}"/>
              </a:ext>
            </a:extLst>
          </p:cNvPr>
          <p:cNvSpPr txBox="1"/>
          <p:nvPr/>
        </p:nvSpPr>
        <p:spPr>
          <a:xfrm>
            <a:off x="4274465" y="813839"/>
            <a:ext cx="3707575" cy="338554"/>
          </a:xfrm>
          <a:prstGeom prst="rect">
            <a:avLst/>
          </a:prstGeom>
          <a:noFill/>
        </p:spPr>
        <p:txBody>
          <a:bodyPr wrap="square" rtlCol="0">
            <a:spAutoFit/>
          </a:bodyPr>
          <a:lstStyle/>
          <a:p>
            <a:r>
              <a:rPr lang="fi-FI" sz="1600" b="1" dirty="0"/>
              <a:t>Scenario of strong electrification </a:t>
            </a:r>
          </a:p>
        </p:txBody>
      </p:sp>
      <p:sp>
        <p:nvSpPr>
          <p:cNvPr id="3" name="Dian numeron paikkamerkki 2">
            <a:extLst>
              <a:ext uri="{FF2B5EF4-FFF2-40B4-BE49-F238E27FC236}">
                <a16:creationId xmlns:a16="http://schemas.microsoft.com/office/drawing/2014/main" id="{ED7312B1-E68D-470E-944A-820B63F1D72D}"/>
              </a:ext>
            </a:extLst>
          </p:cNvPr>
          <p:cNvSpPr>
            <a:spLocks noGrp="1"/>
          </p:cNvSpPr>
          <p:nvPr>
            <p:ph type="sldNum" sz="quarter" idx="12"/>
          </p:nvPr>
        </p:nvSpPr>
        <p:spPr/>
        <p:txBody>
          <a:bodyPr/>
          <a:lstStyle/>
          <a:p>
            <a:fld id="{D5CDC59A-8C4B-3741-8921-09D2C8EE8BFB}" type="slidenum">
              <a:rPr lang="en-US" smtClean="0"/>
              <a:t>7</a:t>
            </a:fld>
            <a:endParaRPr lang="en-US"/>
          </a:p>
        </p:txBody>
      </p:sp>
    </p:spTree>
    <p:extLst>
      <p:ext uri="{BB962C8B-B14F-4D97-AF65-F5344CB8AC3E}">
        <p14:creationId xmlns:p14="http://schemas.microsoft.com/office/powerpoint/2010/main" val="3360742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66000"/>
          </a:schemeClr>
        </a:solidFill>
        <a:effectLst/>
      </p:bgPr>
    </p:bg>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56297E53-9397-CC43-A3AC-57ACA4368327}"/>
              </a:ext>
            </a:extLst>
          </p:cNvPr>
          <p:cNvSpPr/>
          <p:nvPr/>
        </p:nvSpPr>
        <p:spPr>
          <a:xfrm>
            <a:off x="282556" y="652479"/>
            <a:ext cx="5034224" cy="615134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a:xfrm>
            <a:off x="734982" y="908049"/>
            <a:ext cx="4329388" cy="5041901"/>
          </a:xfrm>
        </p:spPr>
        <p:txBody>
          <a:bodyPr vert="horz" lIns="0" tIns="0" rIns="0" bIns="0" numCol="1" spcCol="144000" rtlCol="0" anchor="t">
            <a:noAutofit/>
          </a:bodyPr>
          <a:lstStyle/>
          <a:p>
            <a:pPr marL="0" indent="0">
              <a:lnSpc>
                <a:spcPct val="100000"/>
              </a:lnSpc>
              <a:spcBef>
                <a:spcPts val="1600"/>
              </a:spcBef>
              <a:buNone/>
            </a:pPr>
            <a:r>
              <a:rPr lang="fi-FI" sz="1400" dirty="0">
                <a:solidFill>
                  <a:schemeClr val="tx1"/>
                </a:solidFill>
              </a:rPr>
              <a:t>Investment must be speeded up by imposing a fixed period for licensing and by developing an extensive inter-administrative e-business system.</a:t>
            </a:r>
          </a:p>
          <a:p>
            <a:pPr marL="0" indent="0">
              <a:lnSpc>
                <a:spcPct val="100000"/>
              </a:lnSpc>
              <a:spcBef>
                <a:spcPts val="1600"/>
              </a:spcBef>
              <a:buNone/>
            </a:pPr>
            <a:r>
              <a:rPr lang="fi-FI" sz="1400" dirty="0">
                <a:solidFill>
                  <a:schemeClr val="tx1"/>
                </a:solidFill>
              </a:rPr>
              <a:t>Development of on-shore and off-shore wind power throughout the country must be accelerated by simplifying the planning procedures and resolving the restrictions imposed by the radar system. </a:t>
            </a:r>
          </a:p>
          <a:p>
            <a:pPr marL="0" indent="0">
              <a:lnSpc>
                <a:spcPct val="100000"/>
              </a:lnSpc>
              <a:spcBef>
                <a:spcPts val="1600"/>
              </a:spcBef>
              <a:buNone/>
            </a:pPr>
            <a:r>
              <a:rPr lang="fi-FI" sz="1400" dirty="0">
                <a:solidFill>
                  <a:schemeClr val="tx1"/>
                </a:solidFill>
              </a:rPr>
              <a:t>Development of licensing and procurement practices in cooperation between businesses and the authorities strengthens the operating environment of nuclear power. </a:t>
            </a:r>
          </a:p>
          <a:p>
            <a:pPr marL="0" indent="0">
              <a:lnSpc>
                <a:spcPct val="100000"/>
              </a:lnSpc>
              <a:spcBef>
                <a:spcPts val="1600"/>
              </a:spcBef>
              <a:buNone/>
            </a:pPr>
            <a:r>
              <a:rPr lang="fi-FI" sz="1400" dirty="0">
                <a:solidFill>
                  <a:schemeClr val="tx1"/>
                </a:solidFill>
              </a:rPr>
              <a:t>Nuclear power must be included in the EU’s sustainable finance scheme. </a:t>
            </a:r>
          </a:p>
          <a:p>
            <a:pPr marL="0" indent="0">
              <a:lnSpc>
                <a:spcPct val="100000"/>
              </a:lnSpc>
              <a:spcBef>
                <a:spcPts val="1600"/>
              </a:spcBef>
              <a:buNone/>
            </a:pPr>
            <a:r>
              <a:rPr lang="fi-FI" sz="1400" dirty="0">
                <a:solidFill>
                  <a:schemeClr val="tx1"/>
                </a:solidFill>
              </a:rPr>
              <a:t>Hydropower is a regulator of variable production, and it must be safeguarded. The Water Act must be maintained as an act for the use of waters, and hydropower must be taken into account in the hydropower directive as a key form of use. </a:t>
            </a:r>
          </a:p>
          <a:p>
            <a:pPr marL="0" indent="0">
              <a:lnSpc>
                <a:spcPct val="100000"/>
              </a:lnSpc>
              <a:spcBef>
                <a:spcPts val="1600"/>
              </a:spcBef>
              <a:buNone/>
            </a:pPr>
            <a:r>
              <a:rPr lang="fi-FI" sz="1400" dirty="0">
                <a:solidFill>
                  <a:schemeClr val="tx1"/>
                </a:solidFill>
              </a:rPr>
              <a:t>Migratory fish projects must be supported also in the future.</a:t>
            </a:r>
          </a:p>
          <a:p>
            <a:pPr marL="0" indent="0">
              <a:lnSpc>
                <a:spcPct val="100000"/>
              </a:lnSpc>
              <a:spcBef>
                <a:spcPts val="1600"/>
              </a:spcBef>
              <a:buNone/>
            </a:pPr>
            <a:r>
              <a:rPr lang="fi-FI" sz="1400" dirty="0">
                <a:solidFill>
                  <a:schemeClr val="tx1"/>
                </a:solidFill>
              </a:rPr>
              <a:t>Preconditions for using wood fuels based on sidestreams of forestry and industry must be safeguarded in plants producing electricity and heat.</a:t>
            </a:r>
          </a:p>
          <a:p>
            <a:pPr marL="0" indent="0">
              <a:lnSpc>
                <a:spcPct val="100000"/>
              </a:lnSpc>
              <a:spcBef>
                <a:spcPts val="1600"/>
              </a:spcBef>
              <a:buNone/>
            </a:pPr>
            <a:endParaRPr lang="fi-FI" sz="1400" dirty="0">
              <a:solidFill>
                <a:schemeClr val="tx1"/>
              </a:solidFill>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8</a:t>
            </a:fld>
            <a:endParaRPr lang="en-US"/>
          </a:p>
        </p:txBody>
      </p:sp>
      <p:pic>
        <p:nvPicPr>
          <p:cNvPr id="9" name="Kuva 8">
            <a:extLst>
              <a:ext uri="{FF2B5EF4-FFF2-40B4-BE49-F238E27FC236}">
                <a16:creationId xmlns:a16="http://schemas.microsoft.com/office/drawing/2014/main" id="{E244F9C5-33C6-9F4B-81B9-A5360B5C186D}"/>
              </a:ext>
            </a:extLst>
          </p:cNvPr>
          <p:cNvPicPr>
            <a:picLocks noChangeAspect="1"/>
          </p:cNvPicPr>
          <p:nvPr/>
        </p:nvPicPr>
        <p:blipFill>
          <a:blip r:embed="rId3"/>
          <a:stretch>
            <a:fillRect/>
          </a:stretch>
        </p:blipFill>
        <p:spPr>
          <a:xfrm>
            <a:off x="5426111" y="731014"/>
            <a:ext cx="6374003" cy="5494391"/>
          </a:xfrm>
          <a:prstGeom prst="rect">
            <a:avLst/>
          </a:prstGeom>
        </p:spPr>
      </p:pic>
      <p:cxnSp>
        <p:nvCxnSpPr>
          <p:cNvPr id="11" name="Suora yhdysviiva 10">
            <a:extLst>
              <a:ext uri="{FF2B5EF4-FFF2-40B4-BE49-F238E27FC236}">
                <a16:creationId xmlns:a16="http://schemas.microsoft.com/office/drawing/2014/main" id="{3580A463-256F-3D49-A0FC-C3569C277F14}"/>
              </a:ext>
            </a:extLst>
          </p:cNvPr>
          <p:cNvCxnSpPr>
            <a:cxnSpLocks/>
          </p:cNvCxnSpPr>
          <p:nvPr/>
        </p:nvCxnSpPr>
        <p:spPr>
          <a:xfrm>
            <a:off x="0" y="1651386"/>
            <a:ext cx="5426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4A73E1E6-7F85-A14D-A824-22BF8F284EA0}"/>
              </a:ext>
            </a:extLst>
          </p:cNvPr>
          <p:cNvCxnSpPr>
            <a:cxnSpLocks/>
          </p:cNvCxnSpPr>
          <p:nvPr/>
        </p:nvCxnSpPr>
        <p:spPr>
          <a:xfrm>
            <a:off x="0" y="2684182"/>
            <a:ext cx="5426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2DE7DAE3-E9E7-4B40-8F51-E9BE510D9F82}"/>
              </a:ext>
            </a:extLst>
          </p:cNvPr>
          <p:cNvCxnSpPr>
            <a:cxnSpLocks/>
          </p:cNvCxnSpPr>
          <p:nvPr/>
        </p:nvCxnSpPr>
        <p:spPr>
          <a:xfrm>
            <a:off x="0" y="3527538"/>
            <a:ext cx="5426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75CA78CE-9A6B-DC4D-A97B-2E3B9C2837B1}"/>
              </a:ext>
            </a:extLst>
          </p:cNvPr>
          <p:cNvCxnSpPr>
            <a:cxnSpLocks/>
          </p:cNvCxnSpPr>
          <p:nvPr/>
        </p:nvCxnSpPr>
        <p:spPr>
          <a:xfrm>
            <a:off x="0" y="4141193"/>
            <a:ext cx="5426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uora yhdysviiva 15">
            <a:extLst>
              <a:ext uri="{FF2B5EF4-FFF2-40B4-BE49-F238E27FC236}">
                <a16:creationId xmlns:a16="http://schemas.microsoft.com/office/drawing/2014/main" id="{096527CF-6C3D-6449-9A83-BDD3FC7B715C}"/>
              </a:ext>
            </a:extLst>
          </p:cNvPr>
          <p:cNvCxnSpPr>
            <a:cxnSpLocks/>
          </p:cNvCxnSpPr>
          <p:nvPr/>
        </p:nvCxnSpPr>
        <p:spPr>
          <a:xfrm>
            <a:off x="0" y="5465428"/>
            <a:ext cx="5426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C9E2FC6B-CFC5-E445-AC69-B034AFAB99A8}"/>
              </a:ext>
            </a:extLst>
          </p:cNvPr>
          <p:cNvCxnSpPr>
            <a:cxnSpLocks/>
          </p:cNvCxnSpPr>
          <p:nvPr/>
        </p:nvCxnSpPr>
        <p:spPr>
          <a:xfrm>
            <a:off x="-178904" y="6089007"/>
            <a:ext cx="5426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294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A660B771-8B30-5A4E-9C19-67D96EBA1FB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E72364-7285-9240-9323-75750ECB2DC1}" type="datetime1">
              <a:rPr kumimoji="0" lang="fi-FI" sz="1000" b="0" i="0" u="none" strike="noStrike" kern="1200" cap="none" spc="0" normalizeH="0" baseline="0" noProof="0" smtClean="0">
                <a:ln>
                  <a:noFill/>
                </a:ln>
                <a:solidFill>
                  <a:srgbClr val="000000">
                    <a:lumMod val="65000"/>
                    <a:lumOff val="3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22.9.2021</a:t>
            </a:fld>
            <a:endParaRPr kumimoji="0" lang="en-US" sz="1000" b="0" i="0" u="none" strike="noStrike" kern="1200" cap="none" spc="0" normalizeH="0" baseline="0" noProof="0" dirty="0">
              <a:ln>
                <a:noFill/>
              </a:ln>
              <a:solidFill>
                <a:srgbClr val="000000">
                  <a:lumMod val="65000"/>
                  <a:lumOff val="35000"/>
                </a:srgbClr>
              </a:solidFill>
              <a:effectLst/>
              <a:uLnTx/>
              <a:uFillTx/>
              <a:latin typeface="Calibri"/>
              <a:ea typeface="+mn-ea"/>
              <a:cs typeface="+mn-cs"/>
            </a:endParaRPr>
          </a:p>
        </p:txBody>
      </p:sp>
      <p:sp>
        <p:nvSpPr>
          <p:cNvPr id="4" name="Dian numeron paikkamerkki 3">
            <a:extLst>
              <a:ext uri="{FF2B5EF4-FFF2-40B4-BE49-F238E27FC236}">
                <a16:creationId xmlns:a16="http://schemas.microsoft.com/office/drawing/2014/main" id="{663D145C-6C72-B744-BE36-0ED6E1D13D0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595959"/>
              </a:solidFill>
              <a:effectLst/>
              <a:uLnTx/>
              <a:uFillTx/>
              <a:latin typeface="Calibri"/>
              <a:ea typeface="+mn-ea"/>
              <a:cs typeface="+mn-cs"/>
            </a:endParaRPr>
          </a:p>
        </p:txBody>
      </p:sp>
      <p:sp>
        <p:nvSpPr>
          <p:cNvPr id="5" name="Otsikko 1">
            <a:extLst>
              <a:ext uri="{FF2B5EF4-FFF2-40B4-BE49-F238E27FC236}">
                <a16:creationId xmlns:a16="http://schemas.microsoft.com/office/drawing/2014/main" id="{C2545188-BC91-2743-A31E-F989B869DF88}"/>
              </a:ext>
            </a:extLst>
          </p:cNvPr>
          <p:cNvSpPr txBox="1">
            <a:spLocks/>
          </p:cNvSpPr>
          <p:nvPr/>
        </p:nvSpPr>
        <p:spPr>
          <a:xfrm>
            <a:off x="455399" y="687768"/>
            <a:ext cx="5655255" cy="1665820"/>
          </a:xfrm>
          <a:prstGeom prst="rect">
            <a:avLst/>
          </a:prstGeom>
        </p:spPr>
        <p:txBody>
          <a:bodyPr>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DB5800"/>
                </a:solidFill>
                <a:effectLst/>
                <a:uLnTx/>
                <a:uFillTx/>
                <a:latin typeface="Calibri"/>
                <a:ea typeface="+mj-ea"/>
                <a:cs typeface="+mj-cs"/>
              </a:rPr>
              <a:t>District heat emissions are decreasing significantly faster than predicted</a:t>
            </a:r>
            <a:endParaRPr kumimoji="0" lang="fi-FI" sz="3600" b="1" i="0" u="none" strike="noStrike" kern="1200" cap="none" spc="0" normalizeH="0" baseline="0" noProof="0" dirty="0">
              <a:ln>
                <a:noFill/>
              </a:ln>
              <a:solidFill>
                <a:srgbClr val="DB5800"/>
              </a:solidFill>
              <a:effectLst/>
              <a:uLnTx/>
              <a:uFillTx/>
              <a:latin typeface="Calibri"/>
              <a:ea typeface="+mj-ea"/>
              <a:cs typeface="+mj-cs"/>
            </a:endParaRPr>
          </a:p>
        </p:txBody>
      </p:sp>
      <p:sp>
        <p:nvSpPr>
          <p:cNvPr id="3" name="Tekstiruutu 2">
            <a:extLst>
              <a:ext uri="{FF2B5EF4-FFF2-40B4-BE49-F238E27FC236}">
                <a16:creationId xmlns:a16="http://schemas.microsoft.com/office/drawing/2014/main" id="{0C825A2B-AB3B-45CA-B567-41AF97437065}"/>
              </a:ext>
            </a:extLst>
          </p:cNvPr>
          <p:cNvSpPr txBox="1"/>
          <p:nvPr/>
        </p:nvSpPr>
        <p:spPr>
          <a:xfrm>
            <a:off x="814962" y="2661423"/>
            <a:ext cx="4798243"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Calibri" panose="020F0502020204030204" pitchFamily="34" charset="0"/>
                <a:ea typeface="Times New Roman" panose="02020603050405020304" pitchFamily="18" charset="0"/>
                <a:cs typeface="Arial" panose="020B0604020202020204" pitchFamily="34" charset="0"/>
              </a:rPr>
              <a:t>District heat emissions have halved in ten years, and they are continuing to fall to a third of the current levels over the next 10 years.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Calibri" panose="020F0502020204030204" pitchFamily="34" charset="0"/>
                <a:ea typeface="Times New Roman" panose="02020603050405020304" pitchFamily="18" charset="0"/>
                <a:cs typeface="Arial" panose="020B0604020202020204" pitchFamily="34" charset="0"/>
              </a:rPr>
              <a:t>Companies in the industry have a strong shared vision of the necessity of zero emissions, and in many places district heat is already emission-free.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Calibri" panose="020F0502020204030204" pitchFamily="34" charset="0"/>
                <a:ea typeface="Times New Roman" panose="02020603050405020304" pitchFamily="18" charset="0"/>
                <a:cs typeface="Arial" panose="020B0604020202020204" pitchFamily="34" charset="0"/>
              </a:rPr>
              <a:t>Energy companies strongly believe that the district heating system offers the most efficient and flexible way of meeting society’s many expectations.</a:t>
            </a:r>
            <a:endParaRPr kumimoji="0" lang="fi-FI" sz="1600" b="0" i="0" u="none" strike="noStrike" kern="1200" cap="none" spc="0" normalizeH="0" baseline="0" noProof="0" dirty="0">
              <a:ln>
                <a:noFill/>
              </a:ln>
              <a:solidFill>
                <a:srgbClr val="000000">
                  <a:lumMod val="65000"/>
                  <a:lumOff val="35000"/>
                </a:srgbClr>
              </a:solidFill>
              <a:effectLst/>
              <a:uLnTx/>
              <a:uFillTx/>
              <a:latin typeface="Calibri"/>
              <a:ea typeface="+mn-ea"/>
              <a:cs typeface="+mn-cs"/>
            </a:endParaRPr>
          </a:p>
        </p:txBody>
      </p:sp>
      <p:pic>
        <p:nvPicPr>
          <p:cNvPr id="9" name="Kuva 8">
            <a:extLst>
              <a:ext uri="{FF2B5EF4-FFF2-40B4-BE49-F238E27FC236}">
                <a16:creationId xmlns:a16="http://schemas.microsoft.com/office/drawing/2014/main" id="{8CE57004-4FDF-474B-8316-9269C1D8414A}"/>
              </a:ext>
            </a:extLst>
          </p:cNvPr>
          <p:cNvPicPr>
            <a:picLocks noChangeAspect="1"/>
          </p:cNvPicPr>
          <p:nvPr/>
        </p:nvPicPr>
        <p:blipFill>
          <a:blip r:embed="rId4"/>
          <a:stretch>
            <a:fillRect/>
          </a:stretch>
        </p:blipFill>
        <p:spPr>
          <a:xfrm>
            <a:off x="5967839" y="796013"/>
            <a:ext cx="5527151" cy="5358297"/>
          </a:xfrm>
          <a:prstGeom prst="rect">
            <a:avLst/>
          </a:prstGeom>
        </p:spPr>
      </p:pic>
      <p:sp>
        <p:nvSpPr>
          <p:cNvPr id="10" name="Suorakulmio 9">
            <a:extLst>
              <a:ext uri="{FF2B5EF4-FFF2-40B4-BE49-F238E27FC236}">
                <a16:creationId xmlns:a16="http://schemas.microsoft.com/office/drawing/2014/main" id="{8C8833C1-A7A3-294A-AA8C-AD9EEA0BA50E}"/>
              </a:ext>
            </a:extLst>
          </p:cNvPr>
          <p:cNvSpPr/>
          <p:nvPr/>
        </p:nvSpPr>
        <p:spPr>
          <a:xfrm>
            <a:off x="6385573" y="429572"/>
            <a:ext cx="425340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Updated CO</a:t>
            </a:r>
            <a:r>
              <a:rPr kumimoji="0" lang="fi-FI" sz="1600" b="1"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2</a:t>
            </a:r>
            <a:r>
              <a:rPr kumimoji="0" lang="fi-FI"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 emission trajectory of district heat</a:t>
            </a:r>
            <a:endParaRPr kumimoji="0" lang="fi-FI" sz="1600" b="1" i="0" u="none" strike="noStrike" kern="1200" cap="none" spc="0" normalizeH="0" baseline="0" noProof="0">
              <a:ln>
                <a:noFill/>
              </a:ln>
              <a:solidFill>
                <a:srgbClr val="000000"/>
              </a:solidFill>
              <a:effectLst/>
              <a:uLnTx/>
              <a:uFillTx/>
              <a:latin typeface="Calibri"/>
              <a:ea typeface="+mn-ea"/>
              <a:cs typeface="+mn-cs"/>
            </a:endParaRPr>
          </a:p>
        </p:txBody>
      </p:sp>
      <p:sp>
        <p:nvSpPr>
          <p:cNvPr id="11" name="Suorakulmio 10">
            <a:extLst>
              <a:ext uri="{FF2B5EF4-FFF2-40B4-BE49-F238E27FC236}">
                <a16:creationId xmlns:a16="http://schemas.microsoft.com/office/drawing/2014/main" id="{14791E2A-2E27-F644-95C9-8C92AF23E3B3}"/>
              </a:ext>
            </a:extLst>
          </p:cNvPr>
          <p:cNvSpPr/>
          <p:nvPr/>
        </p:nvSpPr>
        <p:spPr>
          <a:xfrm>
            <a:off x="7047505" y="990277"/>
            <a:ext cx="2629231" cy="80534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220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Roadmap 2020</a:t>
            </a:r>
          </a:p>
          <a:p>
            <a:pPr marL="0" marR="0" lvl="0" indent="0" algn="r" defTabSz="914400" rtl="0" eaLnBrk="1" fontAlgn="auto" latinLnBrk="0" hangingPunct="1">
              <a:lnSpc>
                <a:spcPct val="100000"/>
              </a:lnSpc>
              <a:spcBef>
                <a:spcPts val="0"/>
              </a:spcBef>
              <a:spcAft>
                <a:spcPts val="220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Revised estimate 2021</a:t>
            </a:r>
          </a:p>
        </p:txBody>
      </p:sp>
    </p:spTree>
    <p:extLst>
      <p:ext uri="{BB962C8B-B14F-4D97-AF65-F5344CB8AC3E}">
        <p14:creationId xmlns:p14="http://schemas.microsoft.com/office/powerpoint/2010/main" val="2360905364"/>
      </p:ext>
    </p:extLst>
  </p:cSld>
  <p:clrMapOvr>
    <a:masterClrMapping/>
  </p:clrMapOvr>
</p:sld>
</file>

<file path=ppt/theme/theme1.xml><?xml version="1.0" encoding="utf-8"?>
<a:theme xmlns:a="http://schemas.openxmlformats.org/drawingml/2006/main" name="Energiateollisuus">
  <a:themeElements>
    <a:clrScheme name="Energiateollisuus">
      <a:dk1>
        <a:srgbClr val="000000"/>
      </a:dk1>
      <a:lt1>
        <a:srgbClr val="FFFFFF"/>
      </a:lt1>
      <a:dk2>
        <a:srgbClr val="DB5800"/>
      </a:dk2>
      <a:lt2>
        <a:srgbClr val="E7E6E6"/>
      </a:lt2>
      <a:accent1>
        <a:srgbClr val="460D56"/>
      </a:accent1>
      <a:accent2>
        <a:srgbClr val="9E78B2"/>
      </a:accent2>
      <a:accent3>
        <a:srgbClr val="B21C58"/>
      </a:accent3>
      <a:accent4>
        <a:srgbClr val="EA7911"/>
      </a:accent4>
      <a:accent5>
        <a:srgbClr val="4EADBB"/>
      </a:accent5>
      <a:accent6>
        <a:srgbClr val="14B063"/>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a:solidFill>
              <a:schemeClr val="tx1">
                <a:lumMod val="65000"/>
                <a:lumOff val="35000"/>
              </a:schemeClr>
            </a:solidFill>
          </a:defRPr>
        </a:defPPr>
      </a:lstStyle>
    </a:txDef>
  </a:objectDefaults>
  <a:extraClrSchemeLst/>
  <a:extLst>
    <a:ext uri="{05A4C25C-085E-4340-85A3-A5531E510DB2}">
      <thm15:themeFamily xmlns:thm15="http://schemas.microsoft.com/office/thememl/2012/main" name="Energiateollisuus" id="{55CFBF0B-11E4-2A4C-8D3A-81BA89ED3745}" vid="{DCA50BD7-A851-F742-8C56-D9351B008FF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642A333064B74A8149EEE157FD0BED" ma:contentTypeVersion="12" ma:contentTypeDescription="Create a new document." ma:contentTypeScope="" ma:versionID="c8b599f9978f80a61a20bf48613371b3">
  <xsd:schema xmlns:xsd="http://www.w3.org/2001/XMLSchema" xmlns:xs="http://www.w3.org/2001/XMLSchema" xmlns:p="http://schemas.microsoft.com/office/2006/metadata/properties" xmlns:ns2="9b4b3669-dec0-42db-8ac5-cace7f29ece5" xmlns:ns3="acfe576c-2511-4e60-832a-e07a257bb8f9" targetNamespace="http://schemas.microsoft.com/office/2006/metadata/properties" ma:root="true" ma:fieldsID="3f3e3aeea3b1f671a8bfbf7bfa42f0a4" ns2:_="" ns3:_="">
    <xsd:import namespace="9b4b3669-dec0-42db-8ac5-cace7f29ece5"/>
    <xsd:import namespace="acfe576c-2511-4e60-832a-e07a257bb8f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4b3669-dec0-42db-8ac5-cace7f29ec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fe576c-2511-4e60-832a-e07a257bb8f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cfe576c-2511-4e60-832a-e07a257bb8f9">
      <UserInfo>
        <DisplayName>Siira Kimmo</DisplayName>
        <AccountId>35</AccountId>
        <AccountType/>
      </UserInfo>
      <UserInfo>
        <DisplayName>Naukkarinen Seija</DisplayName>
        <AccountId>25</AccountId>
        <AccountType/>
      </UserInfo>
      <UserInfo>
        <DisplayName>Energiateollisuus ry Office</DisplayName>
        <AccountId>77</AccountId>
        <AccountType/>
      </UserInfo>
      <UserInfo>
        <DisplayName>Rakkolainen Juha</DisplayName>
        <AccountId>56</AccountId>
        <AccountType/>
      </UserInfo>
      <UserInfo>
        <DisplayName>Boholm Maria</DisplayName>
        <AccountId>44</AccountId>
        <AccountType/>
      </UserInfo>
    </SharedWithUsers>
  </documentManagement>
</p:properties>
</file>

<file path=customXml/itemProps1.xml><?xml version="1.0" encoding="utf-8"?>
<ds:datastoreItem xmlns:ds="http://schemas.openxmlformats.org/officeDocument/2006/customXml" ds:itemID="{017BA7D0-92C3-4A4F-BA4D-E8F1A6BA84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4b3669-dec0-42db-8ac5-cace7f29ece5"/>
    <ds:schemaRef ds:uri="acfe576c-2511-4e60-832a-e07a257bb8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275765-EC59-406E-A0CB-85640D69EB49}">
  <ds:schemaRefs>
    <ds:schemaRef ds:uri="http://schemas.microsoft.com/sharepoint/v3/contenttype/forms"/>
  </ds:schemaRefs>
</ds:datastoreItem>
</file>

<file path=customXml/itemProps3.xml><?xml version="1.0" encoding="utf-8"?>
<ds:datastoreItem xmlns:ds="http://schemas.openxmlformats.org/officeDocument/2006/customXml" ds:itemID="{6859A38F-4351-4D89-AEFF-183F21307584}">
  <ds:schemaRefs>
    <ds:schemaRef ds:uri="http://schemas.microsoft.com/office/2006/metadata/properties"/>
    <ds:schemaRef ds:uri="http://purl.org/dc/elements/1.1/"/>
    <ds:schemaRef ds:uri="http://schemas.openxmlformats.org/package/2006/metadata/core-properties"/>
    <ds:schemaRef ds:uri="9b4b3669-dec0-42db-8ac5-cace7f29ece5"/>
    <ds:schemaRef ds:uri="http://schemas.microsoft.com/office/infopath/2007/PartnerControls"/>
    <ds:schemaRef ds:uri="http://purl.org/dc/terms/"/>
    <ds:schemaRef ds:uri="http://schemas.microsoft.com/office/2006/documentManagement/types"/>
    <ds:schemaRef ds:uri="acfe576c-2511-4e60-832a-e07a257bb8f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3725</TotalTime>
  <Words>3815</Words>
  <Application>Microsoft Office PowerPoint</Application>
  <PresentationFormat>Laajakuva</PresentationFormat>
  <Paragraphs>295</Paragraphs>
  <Slides>28</Slides>
  <Notes>18</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28</vt:i4>
      </vt:variant>
    </vt:vector>
  </HeadingPairs>
  <TitlesOfParts>
    <vt:vector size="37" baseType="lpstr">
      <vt:lpstr>Arial</vt:lpstr>
      <vt:lpstr>Arial Unicode MS</vt:lpstr>
      <vt:lpstr>Calibri</vt:lpstr>
      <vt:lpstr>Calibri Light</vt:lpstr>
      <vt:lpstr>Lucida Grande</vt:lpstr>
      <vt:lpstr>Neo Sans W1G</vt:lpstr>
      <vt:lpstr>Symbol</vt:lpstr>
      <vt:lpstr>Wingdings</vt:lpstr>
      <vt:lpstr>Energiateollisuus</vt:lpstr>
      <vt:lpstr>PowerPoint-esitys</vt:lpstr>
      <vt:lpstr>PowerPoint-esitys</vt:lpstr>
      <vt:lpstr>PowerPoint-esitys</vt:lpstr>
      <vt:lpstr>Energy as a solution</vt:lpstr>
      <vt:lpstr>PowerPoint-esitys</vt:lpstr>
      <vt:lpstr>Cleaner energy</vt:lpstr>
      <vt:lpstr>Emission- free  electricity</vt:lpstr>
      <vt:lpstr>PowerPoint-esitys</vt:lpstr>
      <vt:lpstr>PowerPoint-esitys</vt:lpstr>
      <vt:lpstr>PowerPoint-esitys</vt:lpstr>
      <vt:lpstr>PowerPoint-esitys</vt:lpstr>
      <vt:lpstr>Domestic bioeconomy </vt:lpstr>
      <vt:lpstr>Circular economy will become a reality with the aid of clean energy</vt:lpstr>
      <vt:lpstr>Cleaner gas</vt:lpstr>
      <vt:lpstr>PowerPoint-esitys</vt:lpstr>
      <vt:lpstr>PowerPoint-esitys</vt:lpstr>
      <vt:lpstr>Electrifying industry</vt:lpstr>
      <vt:lpstr>PowerPoint-esitys</vt:lpstr>
      <vt:lpstr>Cleaner traffic </vt:lpstr>
      <vt:lpstr>Sustainable heating solutions </vt:lpstr>
      <vt:lpstr>PowerPoint-esitys</vt:lpstr>
      <vt:lpstr>A vision of the energy sector</vt:lpstr>
      <vt:lpstr>New energy system</vt:lpstr>
      <vt:lpstr>Energy sector integration</vt:lpstr>
      <vt:lpstr>Energy networks that make the change possible</vt:lpstr>
      <vt:lpstr>Cooperation with customers becomes stronger and more diversified</vt:lpstr>
      <vt:lpstr>Energy expertise of the future</vt:lpstr>
      <vt:lpstr>Carbon-neutral society is created in cooperation with the energy sector and the decision-makers.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Ilkka Kumpunen</dc:creator>
  <cp:lastModifiedBy>Kaun Verena</cp:lastModifiedBy>
  <cp:revision>83</cp:revision>
  <dcterms:created xsi:type="dcterms:W3CDTF">2020-05-13T17:07:39Z</dcterms:created>
  <dcterms:modified xsi:type="dcterms:W3CDTF">2021-09-22T13:44:04Z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0x0101000D642A333064B74A8149EEE157FD0BED</vt:lpwstr>
  </property>
</Properties>
</file>