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sldIdLst>
    <p:sldId id="4960" r:id="rId5"/>
    <p:sldId id="4956" r:id="rId6"/>
    <p:sldId id="4959" r:id="rId7"/>
    <p:sldId id="4961" r:id="rId8"/>
    <p:sldId id="4962" r:id="rId9"/>
    <p:sldId id="271" r:id="rId10"/>
    <p:sldId id="4925" r:id="rId11"/>
    <p:sldId id="4963" r:id="rId12"/>
    <p:sldId id="4977" r:id="rId13"/>
    <p:sldId id="4968" r:id="rId14"/>
    <p:sldId id="4926" r:id="rId15"/>
    <p:sldId id="4934" r:id="rId16"/>
    <p:sldId id="4923" r:id="rId17"/>
    <p:sldId id="4924" r:id="rId18"/>
    <p:sldId id="4970" r:id="rId19"/>
    <p:sldId id="4935" r:id="rId20"/>
    <p:sldId id="4975" r:id="rId21"/>
    <p:sldId id="4967" r:id="rId22"/>
    <p:sldId id="4928" r:id="rId23"/>
    <p:sldId id="4929" r:id="rId24"/>
    <p:sldId id="4971" r:id="rId25"/>
    <p:sldId id="4972" r:id="rId26"/>
    <p:sldId id="4973" r:id="rId27"/>
    <p:sldId id="4974" r:id="rId28"/>
    <p:sldId id="4976" r:id="rId29"/>
    <p:sldId id="4932" r:id="rId30"/>
    <p:sldId id="4933" r:id="rId31"/>
    <p:sldId id="4969" r:id="rId32"/>
  </p:sldIdLst>
  <p:sldSz cx="12192000" cy="6858000"/>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aun Verena" initials="KV" lastIdx="1" clrIdx="6">
    <p:extLst>
      <p:ext uri="{19B8F6BF-5375-455C-9EA6-DF929625EA0E}">
        <p15:presenceInfo xmlns:p15="http://schemas.microsoft.com/office/powerpoint/2012/main" userId="S::verena.kaun@energia.fi::1aa6b259-00e2-4a4b-8756-0d11cc14d3da" providerId="AD"/>
      </p:ext>
    </p:extLst>
  </p:cmAuthor>
  <p:cmAuthor id="1" name="Tiitinen Mirja" initials="TM" lastIdx="9" clrIdx="0">
    <p:extLst>
      <p:ext uri="{19B8F6BF-5375-455C-9EA6-DF929625EA0E}">
        <p15:presenceInfo xmlns:p15="http://schemas.microsoft.com/office/powerpoint/2012/main" userId="S::mirja.tiitinen@energia.fi::45b7d37c-42b2-4da4-b35d-317e2a8502a6" providerId="AD"/>
      </p:ext>
    </p:extLst>
  </p:cmAuthor>
  <p:cmAuthor id="2" name="Makkonen Jukka" initials="MJ" lastIdx="1" clrIdx="1">
    <p:extLst>
      <p:ext uri="{19B8F6BF-5375-455C-9EA6-DF929625EA0E}">
        <p15:presenceInfo xmlns:p15="http://schemas.microsoft.com/office/powerpoint/2012/main" userId="S::jukka.makkonen@energia.fi::8b04f701-72a4-4b93-8ac9-e01035022462" providerId="AD"/>
      </p:ext>
    </p:extLst>
  </p:cmAuthor>
  <p:cmAuthor id="3" name="Haveri Petteri" initials="HP" lastIdx="1" clrIdx="2">
    <p:extLst>
      <p:ext uri="{19B8F6BF-5375-455C-9EA6-DF929625EA0E}">
        <p15:presenceInfo xmlns:p15="http://schemas.microsoft.com/office/powerpoint/2012/main" userId="S::petteri.haveri@energia.fi::e0b79b70-3f1c-4605-b45c-481f2cad7f06" providerId="AD"/>
      </p:ext>
    </p:extLst>
  </p:cmAuthor>
  <p:cmAuthor id="4" name="Kostama Jari" initials="KJ" lastIdx="3" clrIdx="3">
    <p:extLst>
      <p:ext uri="{19B8F6BF-5375-455C-9EA6-DF929625EA0E}">
        <p15:presenceInfo xmlns:p15="http://schemas.microsoft.com/office/powerpoint/2012/main" userId="S::jari.kostama@energia.fi::bc6a17e7-00bb-4971-9824-063f1aeeb971" providerId="AD"/>
      </p:ext>
    </p:extLst>
  </p:cmAuthor>
  <p:cmAuthor id="5" name="Rankila Marja" initials="RM" lastIdx="1" clrIdx="4">
    <p:extLst>
      <p:ext uri="{19B8F6BF-5375-455C-9EA6-DF929625EA0E}">
        <p15:presenceInfo xmlns:p15="http://schemas.microsoft.com/office/powerpoint/2012/main" userId="S::marja.rankila@energia.fi::3801d66b-5cf8-4b77-a6a1-eb1e622e072a" providerId="AD"/>
      </p:ext>
    </p:extLst>
  </p:cmAuthor>
  <p:cmAuthor id="6" name="Ilkka Kumpunen" initials="IK" lastIdx="3" clrIdx="5">
    <p:extLst>
      <p:ext uri="{19B8F6BF-5375-455C-9EA6-DF929625EA0E}">
        <p15:presenceInfo xmlns:p15="http://schemas.microsoft.com/office/powerpoint/2012/main" userId="S::ilkka.kumpunen@timehouse.fi::79103861-9fa2-4c64-a3b8-eab17d6dc6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3874"/>
    <a:srgbClr val="B4BD00"/>
    <a:srgbClr val="DEE6F0"/>
    <a:srgbClr val="35CB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Vaalea tyyli 3 - Korostus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Vaalea tyyli 1 - Korostus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Vaalea tyyli 2 - Korostus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8" d="100"/>
          <a:sy n="88" d="100"/>
        </p:scale>
        <p:origin x="46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54450" y="0"/>
            <a:ext cx="2949575" cy="498475"/>
          </a:xfrm>
          <a:prstGeom prst="rect">
            <a:avLst/>
          </a:prstGeom>
        </p:spPr>
        <p:txBody>
          <a:bodyPr vert="horz" lIns="91440" tIns="45720" rIns="91440" bIns="45720" rtlCol="0"/>
          <a:lstStyle>
            <a:lvl1pPr algn="r">
              <a:defRPr sz="1200"/>
            </a:lvl1pPr>
          </a:lstStyle>
          <a:p>
            <a:fld id="{E61A36A2-9EA9-4BF5-8DA6-2B208197E40B}" type="datetimeFigureOut">
              <a:rPr lang="fi-FI" smtClean="0"/>
              <a:t>19.1.2022</a:t>
            </a:fld>
            <a:endParaRPr lang="fi-FI"/>
          </a:p>
        </p:txBody>
      </p:sp>
      <p:sp>
        <p:nvSpPr>
          <p:cNvPr id="4" name="Dian kuvan paikkamerkki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1038" y="4786313"/>
            <a:ext cx="5443537" cy="3914775"/>
          </a:xfrm>
          <a:prstGeom prst="rect">
            <a:avLst/>
          </a:prstGeom>
        </p:spPr>
        <p:txBody>
          <a:bodyPr vert="horz" lIns="91440" tIns="45720" rIns="91440" bIns="45720" rtlCol="0"/>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9445625"/>
            <a:ext cx="2949575" cy="498475"/>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54450" y="9445625"/>
            <a:ext cx="2949575" cy="498475"/>
          </a:xfrm>
          <a:prstGeom prst="rect">
            <a:avLst/>
          </a:prstGeom>
        </p:spPr>
        <p:txBody>
          <a:bodyPr vert="horz" lIns="91440" tIns="45720" rIns="91440" bIns="45720" rtlCol="0" anchor="b"/>
          <a:lstStyle>
            <a:lvl1pPr algn="r">
              <a:defRPr sz="1200"/>
            </a:lvl1pPr>
          </a:lstStyle>
          <a:p>
            <a:fld id="{F1FE3C84-7A09-43CB-B13D-65B6E967DD40}" type="slidenum">
              <a:rPr lang="fi-FI" smtClean="0"/>
              <a:t>‹#›</a:t>
            </a:fld>
            <a:endParaRPr lang="fi-FI"/>
          </a:p>
        </p:txBody>
      </p:sp>
    </p:spTree>
    <p:extLst>
      <p:ext uri="{BB962C8B-B14F-4D97-AF65-F5344CB8AC3E}">
        <p14:creationId xmlns:p14="http://schemas.microsoft.com/office/powerpoint/2010/main" val="1283539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lvl="0"/>
            <a:r>
              <a:rPr lang="fi-FI" sz="1800"/>
              <a:t>”Hiilineutraali energia”</a:t>
            </a:r>
          </a:p>
          <a:p>
            <a:pPr lvl="0"/>
            <a:r>
              <a:rPr lang="fi-FI" sz="1800"/>
              <a:t>Energia ratkaisijaksi</a:t>
            </a:r>
          </a:p>
          <a:p>
            <a:pPr lvl="1"/>
            <a:r>
              <a:rPr lang="fi-FI" sz="2000"/>
              <a:t>”Visiointia”</a:t>
            </a:r>
          </a:p>
          <a:p>
            <a:pPr lvl="1"/>
            <a:r>
              <a:rPr lang="fi-FI" sz="2000"/>
              <a:t>Uusi energiajärjestelmä</a:t>
            </a:r>
          </a:p>
          <a:p>
            <a:pPr lvl="2"/>
            <a:r>
              <a:rPr lang="fi-FI" sz="2000"/>
              <a:t>Energian sektori-integraatio</a:t>
            </a:r>
          </a:p>
          <a:p>
            <a:pPr lvl="2"/>
            <a:r>
              <a:rPr lang="fi-FI" sz="2000"/>
              <a:t>Energia-asiakas kuskin paikalle</a:t>
            </a:r>
          </a:p>
          <a:p>
            <a:pPr lvl="2"/>
            <a:r>
              <a:rPr lang="fi-FI" sz="2000"/>
              <a:t>Muutoksen mahdollistavat energiaverkot</a:t>
            </a:r>
          </a:p>
          <a:p>
            <a:pPr lvl="2"/>
            <a:r>
              <a:rPr lang="fi-FI" sz="2000"/>
              <a:t>Tulevaisuuden energiaosaaminen</a:t>
            </a:r>
          </a:p>
          <a:p>
            <a:pPr lvl="1"/>
            <a:r>
              <a:rPr lang="fi-FI" sz="2000"/>
              <a:t>”Jalanjälki”</a:t>
            </a:r>
          </a:p>
          <a:p>
            <a:pPr lvl="1"/>
            <a:r>
              <a:rPr lang="fi-FI" sz="2000"/>
              <a:t>Puhdas tuotanto</a:t>
            </a:r>
          </a:p>
          <a:p>
            <a:pPr lvl="2"/>
            <a:r>
              <a:rPr lang="fi-FI" sz="2000"/>
              <a:t>Energia biotaloudessa</a:t>
            </a:r>
          </a:p>
          <a:p>
            <a:pPr lvl="2"/>
            <a:r>
              <a:rPr lang="fi-FI" sz="2000"/>
              <a:t>Energia kiertotaloudessa</a:t>
            </a:r>
          </a:p>
          <a:p>
            <a:pPr lvl="2"/>
            <a:r>
              <a:rPr lang="fi-FI" sz="2000" err="1"/>
              <a:t>Foss</a:t>
            </a:r>
            <a:r>
              <a:rPr lang="fi-FI" sz="2000"/>
              <a:t>. kaasusta uusiutuviin ja synteettisiin</a:t>
            </a:r>
          </a:p>
          <a:p>
            <a:pPr lvl="2"/>
            <a:r>
              <a:rPr lang="fi-FI" sz="2000"/>
              <a:t>Puhdistuva sähköntuotanto</a:t>
            </a:r>
          </a:p>
          <a:p>
            <a:pPr lvl="2"/>
            <a:r>
              <a:rPr lang="fi-FI" sz="2000"/>
              <a:t>Polttoon perustumaton kaukolämpö</a:t>
            </a:r>
          </a:p>
          <a:p>
            <a:pPr lvl="1"/>
            <a:r>
              <a:rPr lang="fi-FI" sz="2000"/>
              <a:t>”Kädenjälki”</a:t>
            </a:r>
          </a:p>
          <a:p>
            <a:pPr lvl="1"/>
            <a:r>
              <a:rPr lang="fi-FI" sz="2000"/>
              <a:t>Puhtaan energian mahd.</a:t>
            </a:r>
          </a:p>
          <a:p>
            <a:pPr lvl="2"/>
            <a:r>
              <a:rPr lang="fi-FI" sz="2000"/>
              <a:t>Teollisuuden sähköistyminen</a:t>
            </a:r>
          </a:p>
          <a:p>
            <a:pPr lvl="2"/>
            <a:r>
              <a:rPr lang="fi-FI" sz="2000"/>
              <a:t>Liikenteen käyttövoimien </a:t>
            </a:r>
            <a:r>
              <a:rPr lang="fi-FI" sz="2000" err="1"/>
              <a:t>puhd</a:t>
            </a:r>
            <a:r>
              <a:rPr lang="fi-FI" sz="2000"/>
              <a:t>.</a:t>
            </a:r>
          </a:p>
          <a:p>
            <a:pPr lvl="2"/>
            <a:r>
              <a:rPr lang="fi-FI" sz="2000">
                <a:solidFill>
                  <a:schemeClr val="bg1"/>
                </a:solidFill>
              </a:rPr>
              <a:t>Puhdas lämmitys</a:t>
            </a:r>
          </a:p>
          <a:p>
            <a:endParaRPr lang="fi-FI"/>
          </a:p>
        </p:txBody>
      </p:sp>
      <p:sp>
        <p:nvSpPr>
          <p:cNvPr id="4" name="Dian numeron paikkamerkki 3"/>
          <p:cNvSpPr>
            <a:spLocks noGrp="1"/>
          </p:cNvSpPr>
          <p:nvPr>
            <p:ph type="sldNum" sz="quarter" idx="5"/>
          </p:nvPr>
        </p:nvSpPr>
        <p:spPr/>
        <p:txBody>
          <a:bodyPr/>
          <a:lstStyle/>
          <a:p>
            <a:fld id="{F1FE3C84-7A09-43CB-B13D-65B6E967DD40}" type="slidenum">
              <a:rPr lang="fi-FI" smtClean="0"/>
              <a:t>2</a:t>
            </a:fld>
            <a:endParaRPr lang="fi-FI"/>
          </a:p>
        </p:txBody>
      </p:sp>
    </p:spTree>
    <p:extLst>
      <p:ext uri="{BB962C8B-B14F-4D97-AF65-F5344CB8AC3E}">
        <p14:creationId xmlns:p14="http://schemas.microsoft.com/office/powerpoint/2010/main" val="3628304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FE3C84-7A09-43CB-B13D-65B6E967DD40}"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2404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1FE3C84-7A09-43CB-B13D-65B6E967DD40}" type="slidenum">
              <a:rPr lang="fi-FI" smtClean="0"/>
              <a:t>19</a:t>
            </a:fld>
            <a:endParaRPr lang="fi-FI"/>
          </a:p>
        </p:txBody>
      </p:sp>
    </p:spTree>
    <p:extLst>
      <p:ext uri="{BB962C8B-B14F-4D97-AF65-F5344CB8AC3E}">
        <p14:creationId xmlns:p14="http://schemas.microsoft.com/office/powerpoint/2010/main" val="337119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1FE3C84-7A09-43CB-B13D-65B6E967DD40}" type="slidenum">
              <a:rPr lang="fi-FI" smtClean="0"/>
              <a:t>20</a:t>
            </a:fld>
            <a:endParaRPr lang="fi-FI"/>
          </a:p>
        </p:txBody>
      </p:sp>
    </p:spTree>
    <p:extLst>
      <p:ext uri="{BB962C8B-B14F-4D97-AF65-F5344CB8AC3E}">
        <p14:creationId xmlns:p14="http://schemas.microsoft.com/office/powerpoint/2010/main" val="947572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FE3C84-7A09-43CB-B13D-65B6E967DD40}"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9981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1FE3C84-7A09-43CB-B13D-65B6E967DD40}" type="slidenum">
              <a:rPr lang="fi-FI" smtClean="0"/>
              <a:t>23</a:t>
            </a:fld>
            <a:endParaRPr lang="fi-FI"/>
          </a:p>
        </p:txBody>
      </p:sp>
    </p:spTree>
    <p:extLst>
      <p:ext uri="{BB962C8B-B14F-4D97-AF65-F5344CB8AC3E}">
        <p14:creationId xmlns:p14="http://schemas.microsoft.com/office/powerpoint/2010/main" val="15133753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FE3C84-7A09-43CB-B13D-65B6E967DD40}"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6721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FE3C84-7A09-43CB-B13D-65B6E967DD40}"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8729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1FE3C84-7A09-43CB-B13D-65B6E967DD40}" type="slidenum">
              <a:rPr lang="fi-FI" smtClean="0"/>
              <a:t>26</a:t>
            </a:fld>
            <a:endParaRPr lang="fi-FI"/>
          </a:p>
        </p:txBody>
      </p:sp>
    </p:spTree>
    <p:extLst>
      <p:ext uri="{BB962C8B-B14F-4D97-AF65-F5344CB8AC3E}">
        <p14:creationId xmlns:p14="http://schemas.microsoft.com/office/powerpoint/2010/main" val="24608946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1FE3C84-7A09-43CB-B13D-65B6E967DD40}" type="slidenum">
              <a:rPr lang="fi-FI" smtClean="0"/>
              <a:t>27</a:t>
            </a:fld>
            <a:endParaRPr lang="fi-FI"/>
          </a:p>
        </p:txBody>
      </p:sp>
    </p:spTree>
    <p:extLst>
      <p:ext uri="{BB962C8B-B14F-4D97-AF65-F5344CB8AC3E}">
        <p14:creationId xmlns:p14="http://schemas.microsoft.com/office/powerpoint/2010/main" val="1120921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1FE3C84-7A09-43CB-B13D-65B6E967DD40}" type="slidenum">
              <a:rPr lang="fi-FI" smtClean="0"/>
              <a:t>7</a:t>
            </a:fld>
            <a:endParaRPr lang="fi-FI"/>
          </a:p>
        </p:txBody>
      </p:sp>
    </p:spTree>
    <p:extLst>
      <p:ext uri="{BB962C8B-B14F-4D97-AF65-F5344CB8AC3E}">
        <p14:creationId xmlns:p14="http://schemas.microsoft.com/office/powerpoint/2010/main" val="1536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1FE3C84-7A09-43CB-B13D-65B6E967DD40}" type="slidenum">
              <a:rPr lang="fi-FI" smtClean="0"/>
              <a:t>8</a:t>
            </a:fld>
            <a:endParaRPr lang="fi-FI"/>
          </a:p>
        </p:txBody>
      </p:sp>
    </p:spTree>
    <p:extLst>
      <p:ext uri="{BB962C8B-B14F-4D97-AF65-F5344CB8AC3E}">
        <p14:creationId xmlns:p14="http://schemas.microsoft.com/office/powerpoint/2010/main" val="133962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FE3C84-7A09-43CB-B13D-65B6E967DD40}"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3665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1FE3C84-7A09-43CB-B13D-65B6E967DD40}" type="slidenum">
              <a:rPr lang="fi-FI" smtClean="0"/>
              <a:t>10</a:t>
            </a:fld>
            <a:endParaRPr lang="fi-FI"/>
          </a:p>
        </p:txBody>
      </p:sp>
    </p:spTree>
    <p:extLst>
      <p:ext uri="{BB962C8B-B14F-4D97-AF65-F5344CB8AC3E}">
        <p14:creationId xmlns:p14="http://schemas.microsoft.com/office/powerpoint/2010/main" val="782883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1FE3C84-7A09-43CB-B13D-65B6E967DD40}" type="slidenum">
              <a:rPr lang="fi-FI" smtClean="0"/>
              <a:t>11</a:t>
            </a:fld>
            <a:endParaRPr lang="fi-FI"/>
          </a:p>
        </p:txBody>
      </p:sp>
    </p:spTree>
    <p:extLst>
      <p:ext uri="{BB962C8B-B14F-4D97-AF65-F5344CB8AC3E}">
        <p14:creationId xmlns:p14="http://schemas.microsoft.com/office/powerpoint/2010/main" val="1833123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1FE3C84-7A09-43CB-B13D-65B6E967DD40}" type="slidenum">
              <a:rPr lang="fi-FI" smtClean="0"/>
              <a:t>12</a:t>
            </a:fld>
            <a:endParaRPr lang="fi-FI"/>
          </a:p>
        </p:txBody>
      </p:sp>
    </p:spTree>
    <p:extLst>
      <p:ext uri="{BB962C8B-B14F-4D97-AF65-F5344CB8AC3E}">
        <p14:creationId xmlns:p14="http://schemas.microsoft.com/office/powerpoint/2010/main" val="1440271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1FE3C84-7A09-43CB-B13D-65B6E967DD40}" type="slidenum">
              <a:rPr lang="fi-FI" smtClean="0"/>
              <a:t>13</a:t>
            </a:fld>
            <a:endParaRPr lang="fi-FI"/>
          </a:p>
        </p:txBody>
      </p:sp>
    </p:spTree>
    <p:extLst>
      <p:ext uri="{BB962C8B-B14F-4D97-AF65-F5344CB8AC3E}">
        <p14:creationId xmlns:p14="http://schemas.microsoft.com/office/powerpoint/2010/main" val="2383040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1FE3C84-7A09-43CB-B13D-65B6E967DD40}" type="slidenum">
              <a:rPr lang="fi-FI" smtClean="0"/>
              <a:t>14</a:t>
            </a:fld>
            <a:endParaRPr lang="fi-FI"/>
          </a:p>
        </p:txBody>
      </p:sp>
    </p:spTree>
    <p:extLst>
      <p:ext uri="{BB962C8B-B14F-4D97-AF65-F5344CB8AC3E}">
        <p14:creationId xmlns:p14="http://schemas.microsoft.com/office/powerpoint/2010/main" val="28653852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3" name="Rectangle 22"/>
          <p:cNvSpPr/>
          <p:nvPr/>
        </p:nvSpPr>
        <p:spPr>
          <a:xfrm>
            <a:off x="156883" y="141298"/>
            <a:ext cx="11887200" cy="581923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2">
            <a:alphaModFix amt="50000"/>
            <a:extLst>
              <a:ext uri="{28A0092B-C50C-407E-A947-70E740481C1C}">
                <a14:useLocalDpi xmlns:a14="http://schemas.microsoft.com/office/drawing/2010/main" val="0"/>
              </a:ext>
            </a:extLst>
          </a:blip>
          <a:srcRect t="121"/>
          <a:stretch/>
        </p:blipFill>
        <p:spPr>
          <a:xfrm>
            <a:off x="156883" y="143123"/>
            <a:ext cx="11899392" cy="5823760"/>
          </a:xfrm>
          <a:prstGeom prst="rect">
            <a:avLst/>
          </a:prstGeom>
        </p:spPr>
      </p:pic>
      <p:sp>
        <p:nvSpPr>
          <p:cNvPr id="2" name="Title 1"/>
          <p:cNvSpPr>
            <a:spLocks noGrp="1"/>
          </p:cNvSpPr>
          <p:nvPr>
            <p:ph type="ctrTitle"/>
          </p:nvPr>
        </p:nvSpPr>
        <p:spPr>
          <a:xfrm>
            <a:off x="1524000" y="1486647"/>
            <a:ext cx="9144000" cy="1829081"/>
          </a:xfrm>
        </p:spPr>
        <p:txBody>
          <a:bodyPr anchor="b">
            <a:normAutofit/>
          </a:bodyPr>
          <a:lstStyle>
            <a:lvl1pPr algn="ctr">
              <a:defRPr sz="5400">
                <a:solidFill>
                  <a:schemeClr val="bg1"/>
                </a:solidFill>
              </a:defRPr>
            </a:lvl1pPr>
          </a:lstStyle>
          <a:p>
            <a:r>
              <a:rPr lang="fi-FI"/>
              <a:t>Muokkaa ots. perustyyl. napsautt.</a:t>
            </a:r>
            <a:endParaRPr lang="en-US"/>
          </a:p>
        </p:txBody>
      </p:sp>
      <p:sp>
        <p:nvSpPr>
          <p:cNvPr id="3" name="Subtitle 2"/>
          <p:cNvSpPr>
            <a:spLocks noGrp="1"/>
          </p:cNvSpPr>
          <p:nvPr>
            <p:ph type="subTitle" idx="1"/>
          </p:nvPr>
        </p:nvSpPr>
        <p:spPr>
          <a:xfrm>
            <a:off x="1524000" y="3848572"/>
            <a:ext cx="9144000" cy="745840"/>
          </a:xfrm>
        </p:spPr>
        <p:txBody>
          <a:bodyPr>
            <a:normAutofit/>
          </a:bodyPr>
          <a:lstStyle>
            <a:lvl1pPr marL="0" indent="0" algn="ctr">
              <a:buNone/>
              <a:defRPr sz="2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a:p>
        </p:txBody>
      </p:sp>
      <p:pic>
        <p:nvPicPr>
          <p:cNvPr id="16" name="Picture 15" descr="ET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11" y="6121400"/>
            <a:ext cx="2506997" cy="560073"/>
          </a:xfrm>
          <a:prstGeom prst="rect">
            <a:avLst/>
          </a:prstGeom>
        </p:spPr>
      </p:pic>
      <p:cxnSp>
        <p:nvCxnSpPr>
          <p:cNvPr id="8" name="Straight Connector 7"/>
          <p:cNvCxnSpPr/>
          <p:nvPr/>
        </p:nvCxnSpPr>
        <p:spPr>
          <a:xfrm>
            <a:off x="3916411" y="3535953"/>
            <a:ext cx="4320000" cy="0"/>
          </a:xfrm>
          <a:prstGeom prst="line">
            <a:avLst/>
          </a:pr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9286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Content Placeholder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BB8EABF1-F421-3D4A-B156-8B2510367E3F}" type="datetime1">
              <a:rPr lang="fi-FI" smtClean="0"/>
              <a:t>19.1.2022</a:t>
            </a:fld>
            <a:endParaRPr lang="en-US"/>
          </a:p>
        </p:txBody>
      </p:sp>
      <p:sp>
        <p:nvSpPr>
          <p:cNvPr id="5" name="Footer Placeholder 4"/>
          <p:cNvSpPr>
            <a:spLocks noGrp="1"/>
          </p:cNvSpPr>
          <p:nvPr>
            <p:ph type="ftr" sz="quarter" idx="11"/>
          </p:nvPr>
        </p:nvSpPr>
        <p:spPr/>
        <p:txBody>
          <a:bodyPr/>
          <a:lstStyle/>
          <a:p>
            <a:r>
              <a:rPr lang="en-US"/>
              <a:t>Tekijä tai esityksen nimi</a:t>
            </a:r>
          </a:p>
        </p:txBody>
      </p:sp>
      <p:sp>
        <p:nvSpPr>
          <p:cNvPr id="6" name="Slide Number Placeholder 5"/>
          <p:cNvSpPr>
            <a:spLocks noGrp="1"/>
          </p:cNvSpPr>
          <p:nvPr>
            <p:ph type="sldNum" sz="quarter" idx="12"/>
          </p:nvPr>
        </p:nvSpPr>
        <p:spPr/>
        <p:txBody>
          <a:bodyPr/>
          <a:lstStyle/>
          <a:p>
            <a:fld id="{D5CDC59A-8C4B-3741-8921-09D2C8EE8BFB}" type="slidenum">
              <a:rPr lang="en-US" smtClean="0"/>
              <a:t>‹#›</a:t>
            </a:fld>
            <a:endParaRPr lang="en-US"/>
          </a:p>
        </p:txBody>
      </p:sp>
    </p:spTree>
    <p:extLst>
      <p:ext uri="{BB962C8B-B14F-4D97-AF65-F5344CB8AC3E}">
        <p14:creationId xmlns:p14="http://schemas.microsoft.com/office/powerpoint/2010/main" val="752110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a:xfrm>
            <a:off x="614081" y="365125"/>
            <a:ext cx="10980225" cy="1325563"/>
          </a:xfrm>
        </p:spPr>
        <p:txBody>
          <a:bodyPr/>
          <a:lstStyle/>
          <a:p>
            <a:r>
              <a:rPr lang="fi-FI"/>
              <a:t>Muokkaa ots. perustyyl. napsautt.</a:t>
            </a:r>
            <a:endParaRPr lang="en-US"/>
          </a:p>
        </p:txBody>
      </p:sp>
      <p:sp>
        <p:nvSpPr>
          <p:cNvPr id="3" name="Content Placeholder 2"/>
          <p:cNvSpPr>
            <a:spLocks noGrp="1"/>
          </p:cNvSpPr>
          <p:nvPr>
            <p:ph sz="half" idx="1"/>
          </p:nvPr>
        </p:nvSpPr>
        <p:spPr>
          <a:xfrm>
            <a:off x="615576" y="1825625"/>
            <a:ext cx="5278718"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4" name="Content Placeholder 3"/>
          <p:cNvSpPr>
            <a:spLocks noGrp="1"/>
          </p:cNvSpPr>
          <p:nvPr>
            <p:ph sz="half" idx="2"/>
          </p:nvPr>
        </p:nvSpPr>
        <p:spPr>
          <a:xfrm>
            <a:off x="6312647" y="1825625"/>
            <a:ext cx="5283204"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5" name="Date Placeholder 4"/>
          <p:cNvSpPr>
            <a:spLocks noGrp="1"/>
          </p:cNvSpPr>
          <p:nvPr>
            <p:ph type="dt" sz="half" idx="10"/>
          </p:nvPr>
        </p:nvSpPr>
        <p:spPr/>
        <p:txBody>
          <a:bodyPr/>
          <a:lstStyle/>
          <a:p>
            <a:fld id="{7B3B9BA4-2108-5D42-A961-57A538B29F73}" type="datetime1">
              <a:rPr lang="fi-FI" smtClean="0"/>
              <a:t>19.1.2022</a:t>
            </a:fld>
            <a:endParaRPr lang="en-US"/>
          </a:p>
        </p:txBody>
      </p:sp>
      <p:sp>
        <p:nvSpPr>
          <p:cNvPr id="6" name="Footer Placeholder 5"/>
          <p:cNvSpPr>
            <a:spLocks noGrp="1"/>
          </p:cNvSpPr>
          <p:nvPr>
            <p:ph type="ftr" sz="quarter" idx="11"/>
          </p:nvPr>
        </p:nvSpPr>
        <p:spPr/>
        <p:txBody>
          <a:bodyPr/>
          <a:lstStyle/>
          <a:p>
            <a:r>
              <a:rPr lang="en-US"/>
              <a:t>Tekijä tai esityksen nimi</a:t>
            </a:r>
          </a:p>
        </p:txBody>
      </p:sp>
      <p:sp>
        <p:nvSpPr>
          <p:cNvPr id="7" name="Slide Number Placeholder 6"/>
          <p:cNvSpPr>
            <a:spLocks noGrp="1"/>
          </p:cNvSpPr>
          <p:nvPr>
            <p:ph type="sldNum" sz="quarter" idx="12"/>
          </p:nvPr>
        </p:nvSpPr>
        <p:spPr/>
        <p:txBody>
          <a:bodyPr/>
          <a:lstStyle/>
          <a:p>
            <a:fld id="{D5CDC59A-8C4B-3741-8921-09D2C8EE8BFB}" type="slidenum">
              <a:rPr lang="en-US" smtClean="0"/>
              <a:t>‹#›</a:t>
            </a:fld>
            <a:endParaRPr lang="en-US"/>
          </a:p>
        </p:txBody>
      </p:sp>
    </p:spTree>
    <p:extLst>
      <p:ext uri="{BB962C8B-B14F-4D97-AF65-F5344CB8AC3E}">
        <p14:creationId xmlns:p14="http://schemas.microsoft.com/office/powerpoint/2010/main" val="15874726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Date Placeholder 2"/>
          <p:cNvSpPr>
            <a:spLocks noGrp="1"/>
          </p:cNvSpPr>
          <p:nvPr>
            <p:ph type="dt" sz="half" idx="10"/>
          </p:nvPr>
        </p:nvSpPr>
        <p:spPr/>
        <p:txBody>
          <a:bodyPr/>
          <a:lstStyle/>
          <a:p>
            <a:fld id="{0B188E18-7BDE-7644-B1AB-E01BE08F67EB}" type="datetime1">
              <a:rPr lang="fi-FI" smtClean="0"/>
              <a:t>19.1.2022</a:t>
            </a:fld>
            <a:endParaRPr lang="en-US"/>
          </a:p>
        </p:txBody>
      </p:sp>
      <p:sp>
        <p:nvSpPr>
          <p:cNvPr id="4" name="Footer Placeholder 3"/>
          <p:cNvSpPr>
            <a:spLocks noGrp="1"/>
          </p:cNvSpPr>
          <p:nvPr>
            <p:ph type="ftr" sz="quarter" idx="11"/>
          </p:nvPr>
        </p:nvSpPr>
        <p:spPr/>
        <p:txBody>
          <a:bodyPr/>
          <a:lstStyle/>
          <a:p>
            <a:r>
              <a:rPr lang="en-US"/>
              <a:t>Tekijä tai esityksen nimi</a:t>
            </a:r>
          </a:p>
        </p:txBody>
      </p:sp>
      <p:sp>
        <p:nvSpPr>
          <p:cNvPr id="5" name="Slide Number Placeholder 4"/>
          <p:cNvSpPr>
            <a:spLocks noGrp="1"/>
          </p:cNvSpPr>
          <p:nvPr>
            <p:ph type="sldNum" sz="quarter" idx="12"/>
          </p:nvPr>
        </p:nvSpPr>
        <p:spPr/>
        <p:txBody>
          <a:bodyPr/>
          <a:lstStyle/>
          <a:p>
            <a:fld id="{D5CDC59A-8C4B-3741-8921-09D2C8EE8BFB}" type="slidenum">
              <a:rPr lang="en-US" smtClean="0"/>
              <a:t>‹#›</a:t>
            </a:fld>
            <a:endParaRPr lang="en-US"/>
          </a:p>
        </p:txBody>
      </p:sp>
    </p:spTree>
    <p:extLst>
      <p:ext uri="{BB962C8B-B14F-4D97-AF65-F5344CB8AC3E}">
        <p14:creationId xmlns:p14="http://schemas.microsoft.com/office/powerpoint/2010/main" val="20043894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E72364-7285-9240-9323-75750ECB2DC1}" type="datetime1">
              <a:rPr lang="fi-FI" smtClean="0"/>
              <a:t>19.1.2022</a:t>
            </a:fld>
            <a:endParaRPr lang="en-US"/>
          </a:p>
        </p:txBody>
      </p:sp>
      <p:sp>
        <p:nvSpPr>
          <p:cNvPr id="3" name="Footer Placeholder 2"/>
          <p:cNvSpPr>
            <a:spLocks noGrp="1"/>
          </p:cNvSpPr>
          <p:nvPr>
            <p:ph type="ftr" sz="quarter" idx="11"/>
          </p:nvPr>
        </p:nvSpPr>
        <p:spPr/>
        <p:txBody>
          <a:bodyPr/>
          <a:lstStyle/>
          <a:p>
            <a:r>
              <a:rPr lang="en-US"/>
              <a:t>Tekijä tai esityksen nimi</a:t>
            </a:r>
          </a:p>
        </p:txBody>
      </p:sp>
      <p:sp>
        <p:nvSpPr>
          <p:cNvPr id="4" name="Slide Number Placeholder 3"/>
          <p:cNvSpPr>
            <a:spLocks noGrp="1"/>
          </p:cNvSpPr>
          <p:nvPr>
            <p:ph type="sldNum" sz="quarter" idx="12"/>
          </p:nvPr>
        </p:nvSpPr>
        <p:spPr/>
        <p:txBody>
          <a:bodyPr/>
          <a:lstStyle/>
          <a:p>
            <a:fld id="{D5CDC59A-8C4B-3741-8921-09D2C8EE8BFB}" type="slidenum">
              <a:rPr lang="en-US" smtClean="0"/>
              <a:t>‹#›</a:t>
            </a:fld>
            <a:endParaRPr lang="en-US"/>
          </a:p>
        </p:txBody>
      </p:sp>
    </p:spTree>
    <p:extLst>
      <p:ext uri="{BB962C8B-B14F-4D97-AF65-F5344CB8AC3E}">
        <p14:creationId xmlns:p14="http://schemas.microsoft.com/office/powerpoint/2010/main" val="196725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Osan ylätunniste">
    <p:spTree>
      <p:nvGrpSpPr>
        <p:cNvPr id="1" name=""/>
        <p:cNvGrpSpPr/>
        <p:nvPr/>
      </p:nvGrpSpPr>
      <p:grpSpPr>
        <a:xfrm>
          <a:off x="0" y="0"/>
          <a:ext cx="0" cy="0"/>
          <a:chOff x="0" y="0"/>
          <a:chExt cx="0" cy="0"/>
        </a:xfrm>
      </p:grpSpPr>
      <p:sp>
        <p:nvSpPr>
          <p:cNvPr id="13" name="Picture Placeholder 10"/>
          <p:cNvSpPr>
            <a:spLocks noGrp="1"/>
          </p:cNvSpPr>
          <p:nvPr>
            <p:ph type="pic" sz="quarter" idx="13"/>
          </p:nvPr>
        </p:nvSpPr>
        <p:spPr>
          <a:xfrm>
            <a:off x="156884" y="141288"/>
            <a:ext cx="11887480" cy="6551612"/>
          </a:xfrm>
          <a:solidFill>
            <a:schemeClr val="bg2"/>
          </a:solidFill>
        </p:spPr>
        <p:txBody>
          <a:bodyPr/>
          <a:lstStyle/>
          <a:p>
            <a:r>
              <a:rPr lang="fi-FI"/>
              <a:t>Lisää kuva napsauttamalla kuvaketta</a:t>
            </a:r>
            <a:endParaRPr lang="en-US"/>
          </a:p>
        </p:txBody>
      </p:sp>
      <p:sp>
        <p:nvSpPr>
          <p:cNvPr id="2" name="Title 1"/>
          <p:cNvSpPr>
            <a:spLocks noGrp="1"/>
          </p:cNvSpPr>
          <p:nvPr>
            <p:ph type="ctrTitle"/>
          </p:nvPr>
        </p:nvSpPr>
        <p:spPr>
          <a:xfrm>
            <a:off x="1524000" y="2274047"/>
            <a:ext cx="9144000" cy="1829081"/>
          </a:xfrm>
        </p:spPr>
        <p:txBody>
          <a:bodyPr anchor="ctr">
            <a:normAutofit/>
          </a:bodyPr>
          <a:lstStyle>
            <a:lvl1pPr algn="ctr">
              <a:defRPr sz="5400">
                <a:solidFill>
                  <a:schemeClr val="bg1"/>
                </a:solidFill>
              </a:defRPr>
            </a:lvl1pPr>
          </a:lstStyle>
          <a:p>
            <a:r>
              <a:rPr lang="fi-FI"/>
              <a:t>Muokkaa ots. perustyyl. napsautt.</a:t>
            </a:r>
            <a:endParaRPr lang="en-US"/>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636" y="5951123"/>
            <a:ext cx="2137832" cy="477600"/>
          </a:xfrm>
          <a:prstGeom prst="rect">
            <a:avLst/>
          </a:prstGeom>
        </p:spPr>
      </p:pic>
    </p:spTree>
    <p:extLst>
      <p:ext uri="{BB962C8B-B14F-4D97-AF65-F5344CB8AC3E}">
        <p14:creationId xmlns:p14="http://schemas.microsoft.com/office/powerpoint/2010/main" val="4242786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and picture right">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6237288" y="141288"/>
            <a:ext cx="5807075" cy="6551612"/>
          </a:xfrm>
          <a:solidFill>
            <a:schemeClr val="bg2"/>
          </a:solidFill>
        </p:spPr>
        <p:txBody>
          <a:bodyPr/>
          <a:lstStyle/>
          <a:p>
            <a:r>
              <a:rPr lang="fi-FI"/>
              <a:t>Lisää kuva napsauttamalla kuvaketta</a:t>
            </a:r>
            <a:endParaRPr lang="en-US"/>
          </a:p>
        </p:txBody>
      </p:sp>
      <p:sp>
        <p:nvSpPr>
          <p:cNvPr id="2" name="Title 1"/>
          <p:cNvSpPr>
            <a:spLocks noGrp="1"/>
          </p:cNvSpPr>
          <p:nvPr>
            <p:ph type="title"/>
          </p:nvPr>
        </p:nvSpPr>
        <p:spPr>
          <a:xfrm>
            <a:off x="614081" y="365125"/>
            <a:ext cx="5392271" cy="1325563"/>
          </a:xfrm>
        </p:spPr>
        <p:txBody>
          <a:bodyPr/>
          <a:lstStyle>
            <a:lvl1pPr>
              <a:defRPr>
                <a:solidFill>
                  <a:schemeClr val="tx2"/>
                </a:solidFill>
              </a:defRPr>
            </a:lvl1pPr>
          </a:lstStyle>
          <a:p>
            <a:r>
              <a:rPr lang="fi-FI"/>
              <a:t>Muokkaa ots. perustyyl. napsautt.</a:t>
            </a:r>
            <a:endParaRPr lang="en-US"/>
          </a:p>
        </p:txBody>
      </p:sp>
      <p:sp>
        <p:nvSpPr>
          <p:cNvPr id="3" name="Content Placeholder 2"/>
          <p:cNvSpPr>
            <a:spLocks noGrp="1"/>
          </p:cNvSpPr>
          <p:nvPr>
            <p:ph sz="half" idx="1"/>
          </p:nvPr>
        </p:nvSpPr>
        <p:spPr>
          <a:xfrm>
            <a:off x="615575" y="1825625"/>
            <a:ext cx="5390777"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5" name="Date Placeholder 4"/>
          <p:cNvSpPr>
            <a:spLocks noGrp="1"/>
          </p:cNvSpPr>
          <p:nvPr>
            <p:ph type="dt" sz="half" idx="10"/>
          </p:nvPr>
        </p:nvSpPr>
        <p:spPr/>
        <p:txBody>
          <a:bodyPr/>
          <a:lstStyle>
            <a:lvl1pPr>
              <a:defRPr>
                <a:solidFill>
                  <a:schemeClr val="bg1"/>
                </a:solidFill>
              </a:defRPr>
            </a:lvl1pPr>
          </a:lstStyle>
          <a:p>
            <a:fld id="{79932CA8-7082-D044-9DFF-82CF3BBD2E92}" type="datetime1">
              <a:rPr lang="fi-FI" smtClean="0"/>
              <a:t>19.1.2022</a:t>
            </a:fld>
            <a:endParaRPr lang="en-US"/>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a:t>Tekijä tai esityksen nimi</a:t>
            </a:r>
          </a:p>
        </p:txBody>
      </p:sp>
      <p:sp>
        <p:nvSpPr>
          <p:cNvPr id="7" name="Slide Number Placeholder 6"/>
          <p:cNvSpPr>
            <a:spLocks noGrp="1"/>
          </p:cNvSpPr>
          <p:nvPr>
            <p:ph type="sldNum" sz="quarter" idx="12"/>
          </p:nvPr>
        </p:nvSpPr>
        <p:spPr/>
        <p:txBody>
          <a:bodyPr/>
          <a:lstStyle/>
          <a:p>
            <a:fld id="{D5CDC59A-8C4B-3741-8921-09D2C8EE8BFB}" type="slidenum">
              <a:rPr lang="en-US" smtClean="0"/>
              <a:t>‹#›</a:t>
            </a:fld>
            <a:endParaRPr lang="en-US"/>
          </a:p>
        </p:txBody>
      </p:sp>
    </p:spTree>
    <p:extLst>
      <p:ext uri="{BB962C8B-B14F-4D97-AF65-F5344CB8AC3E}">
        <p14:creationId xmlns:p14="http://schemas.microsoft.com/office/powerpoint/2010/main" val="25386288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and picture left">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148759" y="141288"/>
            <a:ext cx="5807075" cy="6551612"/>
          </a:xfrm>
          <a:solidFill>
            <a:schemeClr val="bg2"/>
          </a:solidFill>
        </p:spPr>
        <p:txBody>
          <a:bodyPr/>
          <a:lstStyle/>
          <a:p>
            <a:r>
              <a:rPr lang="fi-FI"/>
              <a:t>Lisää kuva napsauttamalla kuvaketta</a:t>
            </a:r>
            <a:endParaRPr lang="en-US"/>
          </a:p>
        </p:txBody>
      </p:sp>
      <p:sp>
        <p:nvSpPr>
          <p:cNvPr id="2" name="Title 1"/>
          <p:cNvSpPr>
            <a:spLocks noGrp="1"/>
          </p:cNvSpPr>
          <p:nvPr>
            <p:ph type="title"/>
          </p:nvPr>
        </p:nvSpPr>
        <p:spPr>
          <a:xfrm>
            <a:off x="6188638" y="365125"/>
            <a:ext cx="5392271" cy="1325563"/>
          </a:xfrm>
        </p:spPr>
        <p:txBody>
          <a:bodyPr/>
          <a:lstStyle>
            <a:lvl1pPr>
              <a:defRPr>
                <a:solidFill>
                  <a:schemeClr val="tx2"/>
                </a:solidFill>
              </a:defRPr>
            </a:lvl1pPr>
          </a:lstStyle>
          <a:p>
            <a:r>
              <a:rPr lang="fi-FI"/>
              <a:t>Muokkaa ots. perustyyl. napsautt.</a:t>
            </a:r>
            <a:endParaRPr lang="en-US"/>
          </a:p>
        </p:txBody>
      </p:sp>
      <p:sp>
        <p:nvSpPr>
          <p:cNvPr id="3" name="Content Placeholder 2"/>
          <p:cNvSpPr>
            <a:spLocks noGrp="1"/>
          </p:cNvSpPr>
          <p:nvPr>
            <p:ph sz="half" idx="1"/>
          </p:nvPr>
        </p:nvSpPr>
        <p:spPr>
          <a:xfrm>
            <a:off x="6190132" y="1825625"/>
            <a:ext cx="5390777"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5" name="Date Placeholder 4"/>
          <p:cNvSpPr>
            <a:spLocks noGrp="1"/>
          </p:cNvSpPr>
          <p:nvPr>
            <p:ph type="dt" sz="half" idx="10"/>
          </p:nvPr>
        </p:nvSpPr>
        <p:spPr/>
        <p:txBody>
          <a:bodyPr/>
          <a:lstStyle>
            <a:lvl1pPr>
              <a:defRPr>
                <a:solidFill>
                  <a:schemeClr val="tx1">
                    <a:lumMod val="65000"/>
                    <a:lumOff val="35000"/>
                  </a:schemeClr>
                </a:solidFill>
              </a:defRPr>
            </a:lvl1pPr>
          </a:lstStyle>
          <a:p>
            <a:fld id="{A562BB25-0710-D14B-A0B8-2BB442136615}" type="datetime1">
              <a:rPr lang="fi-FI" smtClean="0"/>
              <a:t>19.1.2022</a:t>
            </a:fld>
            <a:endParaRPr lang="en-US"/>
          </a:p>
        </p:txBody>
      </p:sp>
      <p:sp>
        <p:nvSpPr>
          <p:cNvPr id="6" name="Footer Placeholder 5"/>
          <p:cNvSpPr>
            <a:spLocks noGrp="1"/>
          </p:cNvSpPr>
          <p:nvPr>
            <p:ph type="ftr" sz="quarter" idx="11"/>
          </p:nvPr>
        </p:nvSpPr>
        <p:spPr/>
        <p:txBody>
          <a:bodyPr/>
          <a:lstStyle>
            <a:lvl1pPr>
              <a:defRPr>
                <a:solidFill>
                  <a:schemeClr val="tx1">
                    <a:lumMod val="65000"/>
                    <a:lumOff val="35000"/>
                  </a:schemeClr>
                </a:solidFill>
              </a:defRPr>
            </a:lvl1pPr>
          </a:lstStyle>
          <a:p>
            <a:r>
              <a:rPr lang="en-US"/>
              <a:t>Tekijä tai esityksen nimi</a:t>
            </a:r>
          </a:p>
        </p:txBody>
      </p:sp>
      <p:sp>
        <p:nvSpPr>
          <p:cNvPr id="7" name="Slide Number Placeholder 6"/>
          <p:cNvSpPr>
            <a:spLocks noGrp="1"/>
          </p:cNvSpPr>
          <p:nvPr>
            <p:ph type="sldNum" sz="quarter" idx="12"/>
          </p:nvPr>
        </p:nvSpPr>
        <p:spPr/>
        <p:txBody>
          <a:bodyPr/>
          <a:lstStyle/>
          <a:p>
            <a:fld id="{D5CDC59A-8C4B-3741-8921-09D2C8EE8BFB}" type="slidenum">
              <a:rPr lang="en-US" smtClean="0"/>
              <a:t>‹#›</a:t>
            </a:fld>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207" y="6405771"/>
            <a:ext cx="1490123" cy="182073"/>
          </a:xfrm>
          <a:prstGeom prst="rect">
            <a:avLst/>
          </a:prstGeom>
        </p:spPr>
      </p:pic>
    </p:spTree>
    <p:extLst>
      <p:ext uri="{BB962C8B-B14F-4D97-AF65-F5344CB8AC3E}">
        <p14:creationId xmlns:p14="http://schemas.microsoft.com/office/powerpoint/2010/main" val="35818312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Content picture top">
    <p:spTree>
      <p:nvGrpSpPr>
        <p:cNvPr id="1" name=""/>
        <p:cNvGrpSpPr/>
        <p:nvPr/>
      </p:nvGrpSpPr>
      <p:grpSpPr>
        <a:xfrm>
          <a:off x="0" y="0"/>
          <a:ext cx="0" cy="0"/>
          <a:chOff x="0" y="0"/>
          <a:chExt cx="0" cy="0"/>
        </a:xfrm>
      </p:grpSpPr>
      <p:sp>
        <p:nvSpPr>
          <p:cNvPr id="7" name="Picture Placeholder 10"/>
          <p:cNvSpPr>
            <a:spLocks noGrp="1"/>
          </p:cNvSpPr>
          <p:nvPr>
            <p:ph type="pic" sz="quarter" idx="14"/>
          </p:nvPr>
        </p:nvSpPr>
        <p:spPr>
          <a:xfrm>
            <a:off x="148759" y="141287"/>
            <a:ext cx="11895604" cy="3169179"/>
          </a:xfrm>
          <a:solidFill>
            <a:schemeClr val="bg2"/>
          </a:solidFill>
        </p:spPr>
        <p:txBody>
          <a:bodyPr/>
          <a:lstStyle/>
          <a:p>
            <a:r>
              <a:rPr lang="fi-FI"/>
              <a:t>Lisää kuva napsauttamalla kuvaketta</a:t>
            </a:r>
            <a:endParaRPr lang="en-US"/>
          </a:p>
        </p:txBody>
      </p:sp>
      <p:sp>
        <p:nvSpPr>
          <p:cNvPr id="2" name="Title 1"/>
          <p:cNvSpPr>
            <a:spLocks noGrp="1"/>
          </p:cNvSpPr>
          <p:nvPr>
            <p:ph type="title"/>
          </p:nvPr>
        </p:nvSpPr>
        <p:spPr>
          <a:xfrm>
            <a:off x="614081" y="3413620"/>
            <a:ext cx="9478683" cy="830169"/>
          </a:xfrm>
        </p:spPr>
        <p:txBody>
          <a:bodyPr/>
          <a:lstStyle>
            <a:lvl1pPr>
              <a:defRPr>
                <a:solidFill>
                  <a:schemeClr val="tx2"/>
                </a:solidFill>
              </a:defRPr>
            </a:lvl1pPr>
          </a:lstStyle>
          <a:p>
            <a:r>
              <a:rPr lang="fi-FI"/>
              <a:t>Muokkaa ots. perustyyl. napsautt.</a:t>
            </a:r>
            <a:endParaRPr lang="en-US"/>
          </a:p>
        </p:txBody>
      </p:sp>
      <p:sp>
        <p:nvSpPr>
          <p:cNvPr id="3" name="Content Placeholder 2"/>
          <p:cNvSpPr>
            <a:spLocks noGrp="1"/>
          </p:cNvSpPr>
          <p:nvPr>
            <p:ph idx="1"/>
          </p:nvPr>
        </p:nvSpPr>
        <p:spPr>
          <a:xfrm>
            <a:off x="614081" y="4258730"/>
            <a:ext cx="9478683" cy="2038975"/>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FB9CCA22-5161-054B-A204-A85D83115CFE}" type="datetime1">
              <a:rPr lang="fi-FI" smtClean="0"/>
              <a:t>19.1.2022</a:t>
            </a:fld>
            <a:endParaRPr lang="en-US"/>
          </a:p>
        </p:txBody>
      </p:sp>
      <p:sp>
        <p:nvSpPr>
          <p:cNvPr id="5" name="Footer Placeholder 4"/>
          <p:cNvSpPr>
            <a:spLocks noGrp="1"/>
          </p:cNvSpPr>
          <p:nvPr>
            <p:ph type="ftr" sz="quarter" idx="11"/>
          </p:nvPr>
        </p:nvSpPr>
        <p:spPr/>
        <p:txBody>
          <a:bodyPr/>
          <a:lstStyle/>
          <a:p>
            <a:r>
              <a:rPr lang="en-US"/>
              <a:t>Tekijä tai esityksen nimi</a:t>
            </a:r>
          </a:p>
        </p:txBody>
      </p:sp>
      <p:sp>
        <p:nvSpPr>
          <p:cNvPr id="6" name="Slide Number Placeholder 5"/>
          <p:cNvSpPr>
            <a:spLocks noGrp="1"/>
          </p:cNvSpPr>
          <p:nvPr>
            <p:ph type="sldNum" sz="quarter" idx="12"/>
          </p:nvPr>
        </p:nvSpPr>
        <p:spPr/>
        <p:txBody>
          <a:bodyPr/>
          <a:lstStyle/>
          <a:p>
            <a:fld id="{D5CDC59A-8C4B-3741-8921-09D2C8EE8BFB}" type="slidenum">
              <a:rPr lang="en-US" smtClean="0"/>
              <a:t>‹#›</a:t>
            </a:fld>
            <a:endParaRPr lang="en-US"/>
          </a:p>
        </p:txBody>
      </p:sp>
    </p:spTree>
    <p:extLst>
      <p:ext uri="{BB962C8B-B14F-4D97-AF65-F5344CB8AC3E}">
        <p14:creationId xmlns:p14="http://schemas.microsoft.com/office/powerpoint/2010/main" val="28791988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sp>
        <p:nvSpPr>
          <p:cNvPr id="23" name="Rectangle 22"/>
          <p:cNvSpPr/>
          <p:nvPr/>
        </p:nvSpPr>
        <p:spPr>
          <a:xfrm>
            <a:off x="156883" y="141298"/>
            <a:ext cx="11887200" cy="581923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2">
            <a:alphaModFix amt="50000"/>
            <a:extLst>
              <a:ext uri="{28A0092B-C50C-407E-A947-70E740481C1C}">
                <a14:useLocalDpi xmlns:a14="http://schemas.microsoft.com/office/drawing/2010/main" val="0"/>
              </a:ext>
            </a:extLst>
          </a:blip>
          <a:srcRect t="121"/>
          <a:stretch/>
        </p:blipFill>
        <p:spPr>
          <a:xfrm>
            <a:off x="156883" y="143123"/>
            <a:ext cx="11899392" cy="5823760"/>
          </a:xfrm>
          <a:prstGeom prst="rect">
            <a:avLst/>
          </a:prstGeom>
        </p:spPr>
      </p:pic>
      <p:sp>
        <p:nvSpPr>
          <p:cNvPr id="3" name="Subtitle 2"/>
          <p:cNvSpPr>
            <a:spLocks noGrp="1"/>
          </p:cNvSpPr>
          <p:nvPr>
            <p:ph type="subTitle" idx="1"/>
          </p:nvPr>
        </p:nvSpPr>
        <p:spPr>
          <a:xfrm>
            <a:off x="1524000" y="3848572"/>
            <a:ext cx="9144000" cy="745840"/>
          </a:xfrm>
        </p:spPr>
        <p:txBody>
          <a:bodyPr>
            <a:normAutofit/>
          </a:bodyPr>
          <a:lstStyle>
            <a:lvl1pPr marL="0" indent="0" algn="ctr">
              <a:buNone/>
              <a:defRPr sz="2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a:p>
        </p:txBody>
      </p:sp>
      <p:pic>
        <p:nvPicPr>
          <p:cNvPr id="16" name="Picture 15" descr="ET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11" y="6121400"/>
            <a:ext cx="2506997" cy="560073"/>
          </a:xfrm>
          <a:prstGeom prst="rect">
            <a:avLst/>
          </a:prstGeom>
        </p:spPr>
      </p:pic>
      <p:sp>
        <p:nvSpPr>
          <p:cNvPr id="9" name="TextBox 8"/>
          <p:cNvSpPr txBox="1"/>
          <p:nvPr/>
        </p:nvSpPr>
        <p:spPr>
          <a:xfrm>
            <a:off x="1532074" y="2407444"/>
            <a:ext cx="9137945" cy="878681"/>
          </a:xfrm>
          <a:prstGeom prst="rect">
            <a:avLst/>
          </a:prstGeom>
          <a:noFill/>
        </p:spPr>
        <p:txBody>
          <a:bodyPr wrap="square" rtlCol="0">
            <a:noAutofit/>
          </a:bodyPr>
          <a:lstStyle/>
          <a:p>
            <a:pPr algn="ctr"/>
            <a:r>
              <a:rPr lang="en-US" sz="4800">
                <a:solidFill>
                  <a:schemeClr val="bg1"/>
                </a:solidFill>
              </a:rPr>
              <a:t>Suomi on </a:t>
            </a:r>
            <a:r>
              <a:rPr lang="en-US" sz="4800" err="1">
                <a:solidFill>
                  <a:schemeClr val="bg1"/>
                </a:solidFill>
              </a:rPr>
              <a:t>energia-alan</a:t>
            </a:r>
            <a:r>
              <a:rPr lang="en-US" sz="4800">
                <a:solidFill>
                  <a:schemeClr val="bg1"/>
                </a:solidFill>
              </a:rPr>
              <a:t> </a:t>
            </a:r>
            <a:r>
              <a:rPr lang="en-US" sz="4800" err="1">
                <a:solidFill>
                  <a:schemeClr val="bg1"/>
                </a:solidFill>
              </a:rPr>
              <a:t>edelläkävijä</a:t>
            </a:r>
            <a:endParaRPr lang="en-US" sz="4800">
              <a:solidFill>
                <a:schemeClr val="bg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3" name="Rectangle 22"/>
          <p:cNvSpPr/>
          <p:nvPr/>
        </p:nvSpPr>
        <p:spPr>
          <a:xfrm>
            <a:off x="156883" y="141298"/>
            <a:ext cx="11887200" cy="5819235"/>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swoosh_1.png"/>
          <p:cNvPicPr>
            <a:picLocks noChangeAspect="1"/>
          </p:cNvPicPr>
          <p:nvPr/>
        </p:nvPicPr>
        <p:blipFill rotWithShape="1">
          <a:blip r:embed="rId2">
            <a:alphaModFix amt="50000"/>
            <a:extLst>
              <a:ext uri="{28A0092B-C50C-407E-A947-70E740481C1C}">
                <a14:useLocalDpi xmlns:a14="http://schemas.microsoft.com/office/drawing/2010/main" val="0"/>
              </a:ext>
            </a:extLst>
          </a:blip>
          <a:srcRect t="121"/>
          <a:stretch/>
        </p:blipFill>
        <p:spPr>
          <a:xfrm>
            <a:off x="156883" y="143123"/>
            <a:ext cx="11899392" cy="5823760"/>
          </a:xfrm>
          <a:prstGeom prst="rect">
            <a:avLst/>
          </a:prstGeom>
        </p:spPr>
      </p:pic>
      <p:sp>
        <p:nvSpPr>
          <p:cNvPr id="2" name="Title 1"/>
          <p:cNvSpPr>
            <a:spLocks noGrp="1"/>
          </p:cNvSpPr>
          <p:nvPr>
            <p:ph type="ctrTitle"/>
          </p:nvPr>
        </p:nvSpPr>
        <p:spPr>
          <a:xfrm>
            <a:off x="1524000" y="1486647"/>
            <a:ext cx="9144000" cy="1829081"/>
          </a:xfrm>
        </p:spPr>
        <p:txBody>
          <a:bodyPr anchor="b">
            <a:normAutofit/>
          </a:bodyPr>
          <a:lstStyle>
            <a:lvl1pPr algn="ctr">
              <a:defRPr sz="5400">
                <a:solidFill>
                  <a:schemeClr val="bg1"/>
                </a:solidFill>
              </a:defRPr>
            </a:lvl1pPr>
          </a:lstStyle>
          <a:p>
            <a:r>
              <a:rPr lang="fi-FI"/>
              <a:t>Muokkaa ots. perustyyl. napsautt.</a:t>
            </a:r>
            <a:endParaRPr lang="en-US"/>
          </a:p>
        </p:txBody>
      </p:sp>
      <p:sp>
        <p:nvSpPr>
          <p:cNvPr id="3" name="Subtitle 2"/>
          <p:cNvSpPr>
            <a:spLocks noGrp="1"/>
          </p:cNvSpPr>
          <p:nvPr>
            <p:ph type="subTitle" idx="1"/>
          </p:nvPr>
        </p:nvSpPr>
        <p:spPr>
          <a:xfrm>
            <a:off x="1524000" y="3848572"/>
            <a:ext cx="9144000" cy="745840"/>
          </a:xfrm>
        </p:spPr>
        <p:txBody>
          <a:bodyPr>
            <a:normAutofit/>
          </a:bodyPr>
          <a:lstStyle>
            <a:lvl1pPr marL="0" indent="0" algn="ctr">
              <a:buNone/>
              <a:defRPr sz="2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a:p>
        </p:txBody>
      </p:sp>
      <p:pic>
        <p:nvPicPr>
          <p:cNvPr id="15" name="Picture 14" descr="ET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11" y="6121400"/>
            <a:ext cx="2506997" cy="560073"/>
          </a:xfrm>
          <a:prstGeom prst="rect">
            <a:avLst/>
          </a:prstGeom>
        </p:spPr>
      </p:pic>
      <p:cxnSp>
        <p:nvCxnSpPr>
          <p:cNvPr id="8" name="Straight Connector 7"/>
          <p:cNvCxnSpPr/>
          <p:nvPr/>
        </p:nvCxnSpPr>
        <p:spPr>
          <a:xfrm>
            <a:off x="3916411" y="3535953"/>
            <a:ext cx="4320000" cy="0"/>
          </a:xfrm>
          <a:prstGeom prst="line">
            <a:avLst/>
          </a:pr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0850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3" name="Rectangle 22"/>
          <p:cNvSpPr/>
          <p:nvPr/>
        </p:nvSpPr>
        <p:spPr>
          <a:xfrm>
            <a:off x="156883" y="141298"/>
            <a:ext cx="11887200" cy="58192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2">
            <a:alphaModFix amt="50000"/>
            <a:extLst>
              <a:ext uri="{28A0092B-C50C-407E-A947-70E740481C1C}">
                <a14:useLocalDpi xmlns:a14="http://schemas.microsoft.com/office/drawing/2010/main" val="0"/>
              </a:ext>
            </a:extLst>
          </a:blip>
          <a:srcRect t="121"/>
          <a:stretch/>
        </p:blipFill>
        <p:spPr>
          <a:xfrm>
            <a:off x="156883" y="143123"/>
            <a:ext cx="11899392" cy="5823760"/>
          </a:xfrm>
          <a:prstGeom prst="rect">
            <a:avLst/>
          </a:prstGeom>
        </p:spPr>
      </p:pic>
      <p:sp>
        <p:nvSpPr>
          <p:cNvPr id="2" name="Title 1"/>
          <p:cNvSpPr>
            <a:spLocks noGrp="1"/>
          </p:cNvSpPr>
          <p:nvPr>
            <p:ph type="ctrTitle"/>
          </p:nvPr>
        </p:nvSpPr>
        <p:spPr>
          <a:xfrm>
            <a:off x="1524000" y="1486647"/>
            <a:ext cx="9144000" cy="1829081"/>
          </a:xfrm>
        </p:spPr>
        <p:txBody>
          <a:bodyPr anchor="b">
            <a:normAutofit/>
          </a:bodyPr>
          <a:lstStyle>
            <a:lvl1pPr algn="ctr">
              <a:defRPr sz="5400">
                <a:solidFill>
                  <a:schemeClr val="bg1"/>
                </a:solidFill>
              </a:defRPr>
            </a:lvl1pPr>
          </a:lstStyle>
          <a:p>
            <a:r>
              <a:rPr lang="fi-FI"/>
              <a:t>Muokkaa ots. perustyyl. napsautt.</a:t>
            </a:r>
            <a:endParaRPr lang="en-US"/>
          </a:p>
        </p:txBody>
      </p:sp>
      <p:sp>
        <p:nvSpPr>
          <p:cNvPr id="3" name="Subtitle 2"/>
          <p:cNvSpPr>
            <a:spLocks noGrp="1"/>
          </p:cNvSpPr>
          <p:nvPr>
            <p:ph type="subTitle" idx="1"/>
          </p:nvPr>
        </p:nvSpPr>
        <p:spPr>
          <a:xfrm>
            <a:off x="1524000" y="3848572"/>
            <a:ext cx="9144000" cy="745840"/>
          </a:xfrm>
        </p:spPr>
        <p:txBody>
          <a:bodyPr>
            <a:normAutofit/>
          </a:bodyPr>
          <a:lstStyle>
            <a:lvl1pPr marL="0" indent="0" algn="ctr">
              <a:buNone/>
              <a:defRPr sz="2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a:p>
        </p:txBody>
      </p:sp>
      <p:pic>
        <p:nvPicPr>
          <p:cNvPr id="13" name="Picture 12" descr="ET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11" y="6121400"/>
            <a:ext cx="2506997" cy="560073"/>
          </a:xfrm>
          <a:prstGeom prst="rect">
            <a:avLst/>
          </a:prstGeom>
        </p:spPr>
      </p:pic>
      <p:cxnSp>
        <p:nvCxnSpPr>
          <p:cNvPr id="8" name="Straight Connector 7"/>
          <p:cNvCxnSpPr/>
          <p:nvPr/>
        </p:nvCxnSpPr>
        <p:spPr>
          <a:xfrm>
            <a:off x="3916411" y="3535953"/>
            <a:ext cx="4320000" cy="0"/>
          </a:xfrm>
          <a:prstGeom prst="line">
            <a:avLst/>
          </a:pr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2560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3" name="Rectangle 22"/>
          <p:cNvSpPr/>
          <p:nvPr/>
        </p:nvSpPr>
        <p:spPr>
          <a:xfrm>
            <a:off x="156883" y="141298"/>
            <a:ext cx="11887200" cy="5819235"/>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2">
            <a:alphaModFix amt="50000"/>
            <a:extLst>
              <a:ext uri="{28A0092B-C50C-407E-A947-70E740481C1C}">
                <a14:useLocalDpi xmlns:a14="http://schemas.microsoft.com/office/drawing/2010/main" val="0"/>
              </a:ext>
            </a:extLst>
          </a:blip>
          <a:srcRect t="120" b="2"/>
          <a:stretch/>
        </p:blipFill>
        <p:spPr>
          <a:xfrm>
            <a:off x="156883" y="143123"/>
            <a:ext cx="11899392" cy="5823760"/>
          </a:xfrm>
          <a:prstGeom prst="rect">
            <a:avLst/>
          </a:prstGeom>
        </p:spPr>
      </p:pic>
      <p:sp>
        <p:nvSpPr>
          <p:cNvPr id="2" name="Title 1"/>
          <p:cNvSpPr>
            <a:spLocks noGrp="1"/>
          </p:cNvSpPr>
          <p:nvPr>
            <p:ph type="ctrTitle"/>
          </p:nvPr>
        </p:nvSpPr>
        <p:spPr>
          <a:xfrm>
            <a:off x="1524000" y="1486647"/>
            <a:ext cx="9144000" cy="1829081"/>
          </a:xfrm>
        </p:spPr>
        <p:txBody>
          <a:bodyPr anchor="b">
            <a:normAutofit/>
          </a:bodyPr>
          <a:lstStyle>
            <a:lvl1pPr algn="ctr">
              <a:defRPr sz="5400">
                <a:solidFill>
                  <a:schemeClr val="bg1"/>
                </a:solidFill>
              </a:defRPr>
            </a:lvl1pPr>
          </a:lstStyle>
          <a:p>
            <a:r>
              <a:rPr lang="fi-FI"/>
              <a:t>Muokkaa ots. perustyyl. napsautt.</a:t>
            </a:r>
            <a:endParaRPr lang="en-US"/>
          </a:p>
        </p:txBody>
      </p:sp>
      <p:sp>
        <p:nvSpPr>
          <p:cNvPr id="3" name="Subtitle 2"/>
          <p:cNvSpPr>
            <a:spLocks noGrp="1"/>
          </p:cNvSpPr>
          <p:nvPr>
            <p:ph type="subTitle" idx="1"/>
          </p:nvPr>
        </p:nvSpPr>
        <p:spPr>
          <a:xfrm>
            <a:off x="1524000" y="3848572"/>
            <a:ext cx="9144000" cy="745840"/>
          </a:xfrm>
        </p:spPr>
        <p:txBody>
          <a:bodyPr>
            <a:normAutofit/>
          </a:bodyPr>
          <a:lstStyle>
            <a:lvl1pPr marL="0" indent="0" algn="ctr">
              <a:buNone/>
              <a:defRPr sz="2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a:p>
        </p:txBody>
      </p:sp>
      <p:cxnSp>
        <p:nvCxnSpPr>
          <p:cNvPr id="25" name="Straight Connector 24"/>
          <p:cNvCxnSpPr/>
          <p:nvPr/>
        </p:nvCxnSpPr>
        <p:spPr>
          <a:xfrm>
            <a:off x="3916411" y="3535953"/>
            <a:ext cx="4320000" cy="0"/>
          </a:xfrm>
          <a:prstGeom prst="line">
            <a:avLst/>
          </a:pr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0" name="Picture 9" descr="ET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11" y="6121400"/>
            <a:ext cx="2506997" cy="560073"/>
          </a:xfrm>
          <a:prstGeom prst="rect">
            <a:avLst/>
          </a:prstGeom>
        </p:spPr>
      </p:pic>
    </p:spTree>
    <p:extLst>
      <p:ext uri="{BB962C8B-B14F-4D97-AF65-F5344CB8AC3E}">
        <p14:creationId xmlns:p14="http://schemas.microsoft.com/office/powerpoint/2010/main" val="1704865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3" name="Rectangle 22"/>
          <p:cNvSpPr/>
          <p:nvPr/>
        </p:nvSpPr>
        <p:spPr>
          <a:xfrm>
            <a:off x="156883" y="141298"/>
            <a:ext cx="11887200" cy="581923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602" y="142240"/>
            <a:ext cx="11890248" cy="5818632"/>
          </a:xfrm>
          <a:prstGeom prst="rect">
            <a:avLst/>
          </a:prstGeom>
        </p:spPr>
      </p:pic>
      <p:sp>
        <p:nvSpPr>
          <p:cNvPr id="2" name="Title 1"/>
          <p:cNvSpPr>
            <a:spLocks noGrp="1"/>
          </p:cNvSpPr>
          <p:nvPr>
            <p:ph type="ctrTitle"/>
          </p:nvPr>
        </p:nvSpPr>
        <p:spPr>
          <a:xfrm>
            <a:off x="1524000" y="1486647"/>
            <a:ext cx="9144000" cy="1829081"/>
          </a:xfrm>
        </p:spPr>
        <p:txBody>
          <a:bodyPr anchor="b">
            <a:normAutofit/>
          </a:bodyPr>
          <a:lstStyle>
            <a:lvl1pPr algn="ctr">
              <a:defRPr sz="5400">
                <a:solidFill>
                  <a:schemeClr val="bg1"/>
                </a:solidFill>
              </a:defRPr>
            </a:lvl1pPr>
          </a:lstStyle>
          <a:p>
            <a:r>
              <a:rPr lang="fi-FI"/>
              <a:t>Muokkaa ots. perustyyl. napsautt.</a:t>
            </a:r>
            <a:endParaRPr lang="en-US"/>
          </a:p>
        </p:txBody>
      </p:sp>
      <p:sp>
        <p:nvSpPr>
          <p:cNvPr id="3" name="Subtitle 2"/>
          <p:cNvSpPr>
            <a:spLocks noGrp="1"/>
          </p:cNvSpPr>
          <p:nvPr>
            <p:ph type="subTitle" idx="1"/>
          </p:nvPr>
        </p:nvSpPr>
        <p:spPr>
          <a:xfrm>
            <a:off x="1524000" y="3848572"/>
            <a:ext cx="9144000" cy="745840"/>
          </a:xfrm>
        </p:spPr>
        <p:txBody>
          <a:bodyPr>
            <a:normAutofit/>
          </a:bodyPr>
          <a:lstStyle>
            <a:lvl1pPr marL="0" indent="0" algn="ctr">
              <a:buNone/>
              <a:defRPr sz="2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a:p>
        </p:txBody>
      </p:sp>
      <p:pic>
        <p:nvPicPr>
          <p:cNvPr id="16" name="Picture 15" descr="ET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11" y="6121400"/>
            <a:ext cx="2506997" cy="560073"/>
          </a:xfrm>
          <a:prstGeom prst="rect">
            <a:avLst/>
          </a:prstGeom>
        </p:spPr>
      </p:pic>
      <p:cxnSp>
        <p:nvCxnSpPr>
          <p:cNvPr id="19" name="Straight Connector 18"/>
          <p:cNvCxnSpPr/>
          <p:nvPr/>
        </p:nvCxnSpPr>
        <p:spPr>
          <a:xfrm>
            <a:off x="3916411" y="3535953"/>
            <a:ext cx="4320000" cy="0"/>
          </a:xfrm>
          <a:prstGeom prst="line">
            <a:avLst/>
          </a:pr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5773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3" name="Rectangle 22"/>
          <p:cNvSpPr/>
          <p:nvPr/>
        </p:nvSpPr>
        <p:spPr>
          <a:xfrm>
            <a:off x="156883" y="141298"/>
            <a:ext cx="11887200" cy="5819235"/>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602" y="142240"/>
            <a:ext cx="11890248" cy="5818632"/>
          </a:xfrm>
          <a:prstGeom prst="rect">
            <a:avLst/>
          </a:prstGeom>
        </p:spPr>
      </p:pic>
      <p:sp>
        <p:nvSpPr>
          <p:cNvPr id="2" name="Title 1"/>
          <p:cNvSpPr>
            <a:spLocks noGrp="1"/>
          </p:cNvSpPr>
          <p:nvPr>
            <p:ph type="ctrTitle"/>
          </p:nvPr>
        </p:nvSpPr>
        <p:spPr>
          <a:xfrm>
            <a:off x="1524000" y="1486647"/>
            <a:ext cx="9144000" cy="1829081"/>
          </a:xfrm>
        </p:spPr>
        <p:txBody>
          <a:bodyPr anchor="b">
            <a:normAutofit/>
          </a:bodyPr>
          <a:lstStyle>
            <a:lvl1pPr algn="ctr">
              <a:defRPr sz="5400">
                <a:solidFill>
                  <a:schemeClr val="bg1"/>
                </a:solidFill>
              </a:defRPr>
            </a:lvl1pPr>
          </a:lstStyle>
          <a:p>
            <a:r>
              <a:rPr lang="fi-FI"/>
              <a:t>Muokkaa ots. perustyyl. napsautt.</a:t>
            </a:r>
            <a:endParaRPr lang="en-US"/>
          </a:p>
        </p:txBody>
      </p:sp>
      <p:sp>
        <p:nvSpPr>
          <p:cNvPr id="3" name="Subtitle 2"/>
          <p:cNvSpPr>
            <a:spLocks noGrp="1"/>
          </p:cNvSpPr>
          <p:nvPr>
            <p:ph type="subTitle" idx="1"/>
          </p:nvPr>
        </p:nvSpPr>
        <p:spPr>
          <a:xfrm>
            <a:off x="1524000" y="3848572"/>
            <a:ext cx="9144000" cy="745840"/>
          </a:xfrm>
        </p:spPr>
        <p:txBody>
          <a:bodyPr>
            <a:normAutofit/>
          </a:bodyPr>
          <a:lstStyle>
            <a:lvl1pPr marL="0" indent="0" algn="ctr">
              <a:buNone/>
              <a:defRPr sz="2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a:p>
        </p:txBody>
      </p:sp>
      <p:pic>
        <p:nvPicPr>
          <p:cNvPr id="15" name="Picture 14" descr="ET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11" y="6121400"/>
            <a:ext cx="2506997" cy="560073"/>
          </a:xfrm>
          <a:prstGeom prst="rect">
            <a:avLst/>
          </a:prstGeom>
        </p:spPr>
      </p:pic>
      <p:cxnSp>
        <p:nvCxnSpPr>
          <p:cNvPr id="19" name="Straight Connector 18"/>
          <p:cNvCxnSpPr/>
          <p:nvPr/>
        </p:nvCxnSpPr>
        <p:spPr>
          <a:xfrm>
            <a:off x="3916411" y="3535953"/>
            <a:ext cx="4320000" cy="0"/>
          </a:xfrm>
          <a:prstGeom prst="line">
            <a:avLst/>
          </a:pr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3" name="Rectangle 22"/>
          <p:cNvSpPr/>
          <p:nvPr/>
        </p:nvSpPr>
        <p:spPr>
          <a:xfrm>
            <a:off x="156883" y="141298"/>
            <a:ext cx="11887200" cy="58192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602" y="142240"/>
            <a:ext cx="11890248" cy="5818632"/>
          </a:xfrm>
          <a:prstGeom prst="rect">
            <a:avLst/>
          </a:prstGeom>
        </p:spPr>
      </p:pic>
      <p:sp>
        <p:nvSpPr>
          <p:cNvPr id="2" name="Title 1"/>
          <p:cNvSpPr>
            <a:spLocks noGrp="1"/>
          </p:cNvSpPr>
          <p:nvPr>
            <p:ph type="ctrTitle"/>
          </p:nvPr>
        </p:nvSpPr>
        <p:spPr>
          <a:xfrm>
            <a:off x="1524000" y="1486647"/>
            <a:ext cx="9144000" cy="1829081"/>
          </a:xfrm>
        </p:spPr>
        <p:txBody>
          <a:bodyPr anchor="b">
            <a:normAutofit/>
          </a:bodyPr>
          <a:lstStyle>
            <a:lvl1pPr algn="ctr">
              <a:defRPr sz="5400">
                <a:solidFill>
                  <a:schemeClr val="bg1"/>
                </a:solidFill>
              </a:defRPr>
            </a:lvl1pPr>
          </a:lstStyle>
          <a:p>
            <a:r>
              <a:rPr lang="fi-FI"/>
              <a:t>Muokkaa ots. perustyyl. napsautt.</a:t>
            </a:r>
            <a:endParaRPr lang="en-US"/>
          </a:p>
        </p:txBody>
      </p:sp>
      <p:sp>
        <p:nvSpPr>
          <p:cNvPr id="3" name="Subtitle 2"/>
          <p:cNvSpPr>
            <a:spLocks noGrp="1"/>
          </p:cNvSpPr>
          <p:nvPr>
            <p:ph type="subTitle" idx="1"/>
          </p:nvPr>
        </p:nvSpPr>
        <p:spPr>
          <a:xfrm>
            <a:off x="1524000" y="3848572"/>
            <a:ext cx="9144000" cy="745840"/>
          </a:xfrm>
        </p:spPr>
        <p:txBody>
          <a:bodyPr>
            <a:normAutofit/>
          </a:bodyPr>
          <a:lstStyle>
            <a:lvl1pPr marL="0" indent="0" algn="ctr">
              <a:buNone/>
              <a:defRPr sz="2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a:p>
        </p:txBody>
      </p:sp>
      <p:pic>
        <p:nvPicPr>
          <p:cNvPr id="13" name="Picture 12" descr="ET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11" y="6121400"/>
            <a:ext cx="2506997" cy="560073"/>
          </a:xfrm>
          <a:prstGeom prst="rect">
            <a:avLst/>
          </a:prstGeom>
        </p:spPr>
      </p:pic>
      <p:cxnSp>
        <p:nvCxnSpPr>
          <p:cNvPr id="18" name="Straight Connector 17"/>
          <p:cNvCxnSpPr/>
          <p:nvPr/>
        </p:nvCxnSpPr>
        <p:spPr>
          <a:xfrm>
            <a:off x="3916411" y="3535953"/>
            <a:ext cx="4320000" cy="0"/>
          </a:xfrm>
          <a:prstGeom prst="line">
            <a:avLst/>
          </a:pr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8120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3" name="Rectangle 22"/>
          <p:cNvSpPr/>
          <p:nvPr/>
        </p:nvSpPr>
        <p:spPr>
          <a:xfrm>
            <a:off x="156883" y="141298"/>
            <a:ext cx="11887200" cy="5819235"/>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602" y="142240"/>
            <a:ext cx="11890248" cy="5818632"/>
          </a:xfrm>
          <a:prstGeom prst="rect">
            <a:avLst/>
          </a:prstGeom>
        </p:spPr>
      </p:pic>
      <p:sp>
        <p:nvSpPr>
          <p:cNvPr id="2" name="Title 1"/>
          <p:cNvSpPr>
            <a:spLocks noGrp="1"/>
          </p:cNvSpPr>
          <p:nvPr>
            <p:ph type="ctrTitle"/>
          </p:nvPr>
        </p:nvSpPr>
        <p:spPr>
          <a:xfrm>
            <a:off x="1524000" y="1486647"/>
            <a:ext cx="9144000" cy="1829081"/>
          </a:xfrm>
        </p:spPr>
        <p:txBody>
          <a:bodyPr anchor="b">
            <a:normAutofit/>
          </a:bodyPr>
          <a:lstStyle>
            <a:lvl1pPr algn="ctr">
              <a:defRPr sz="5400">
                <a:solidFill>
                  <a:schemeClr val="bg1"/>
                </a:solidFill>
              </a:defRPr>
            </a:lvl1pPr>
          </a:lstStyle>
          <a:p>
            <a:r>
              <a:rPr lang="fi-FI"/>
              <a:t>Muokkaa ots. perustyyl. napsautt.</a:t>
            </a:r>
            <a:endParaRPr lang="en-US"/>
          </a:p>
        </p:txBody>
      </p:sp>
      <p:sp>
        <p:nvSpPr>
          <p:cNvPr id="3" name="Subtitle 2"/>
          <p:cNvSpPr>
            <a:spLocks noGrp="1"/>
          </p:cNvSpPr>
          <p:nvPr>
            <p:ph type="subTitle" idx="1"/>
          </p:nvPr>
        </p:nvSpPr>
        <p:spPr>
          <a:xfrm>
            <a:off x="1524000" y="3848572"/>
            <a:ext cx="9144000" cy="745840"/>
          </a:xfrm>
        </p:spPr>
        <p:txBody>
          <a:bodyPr>
            <a:normAutofit/>
          </a:bodyPr>
          <a:lstStyle>
            <a:lvl1pPr marL="0" indent="0" algn="ctr">
              <a:buNone/>
              <a:defRPr sz="2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a:p>
        </p:txBody>
      </p:sp>
      <p:pic>
        <p:nvPicPr>
          <p:cNvPr id="10" name="Picture 9" descr="ET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11" y="6121400"/>
            <a:ext cx="2506997" cy="560073"/>
          </a:xfrm>
          <a:prstGeom prst="rect">
            <a:avLst/>
          </a:prstGeom>
        </p:spPr>
      </p:pic>
      <p:cxnSp>
        <p:nvCxnSpPr>
          <p:cNvPr id="18" name="Straight Connector 17"/>
          <p:cNvCxnSpPr/>
          <p:nvPr/>
        </p:nvCxnSpPr>
        <p:spPr>
          <a:xfrm>
            <a:off x="3916411" y="3535953"/>
            <a:ext cx="4320000" cy="0"/>
          </a:xfrm>
          <a:prstGeom prst="line">
            <a:avLst/>
          </a:pr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1119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9_Title Slide">
    <p:spTree>
      <p:nvGrpSpPr>
        <p:cNvPr id="1" name=""/>
        <p:cNvGrpSpPr/>
        <p:nvPr/>
      </p:nvGrpSpPr>
      <p:grpSpPr>
        <a:xfrm>
          <a:off x="0" y="0"/>
          <a:ext cx="0" cy="0"/>
          <a:chOff x="0" y="0"/>
          <a:chExt cx="0" cy="0"/>
        </a:xfrm>
      </p:grpSpPr>
      <p:sp>
        <p:nvSpPr>
          <p:cNvPr id="8" name="Picture Placeholder 10"/>
          <p:cNvSpPr>
            <a:spLocks noGrp="1"/>
          </p:cNvSpPr>
          <p:nvPr>
            <p:ph type="pic" sz="quarter" idx="13"/>
          </p:nvPr>
        </p:nvSpPr>
        <p:spPr>
          <a:xfrm>
            <a:off x="156884" y="141288"/>
            <a:ext cx="11887480" cy="5830142"/>
          </a:xfrm>
          <a:solidFill>
            <a:schemeClr val="bg2"/>
          </a:solidFill>
        </p:spPr>
        <p:txBody>
          <a:bodyPr/>
          <a:lstStyle/>
          <a:p>
            <a:r>
              <a:rPr lang="fi-FI"/>
              <a:t>Lisää kuva napsauttamalla kuvaketta</a:t>
            </a:r>
            <a:endParaRPr lang="en-US"/>
          </a:p>
        </p:txBody>
      </p:sp>
      <p:sp>
        <p:nvSpPr>
          <p:cNvPr id="2" name="Title 1"/>
          <p:cNvSpPr>
            <a:spLocks noGrp="1"/>
          </p:cNvSpPr>
          <p:nvPr>
            <p:ph type="ctrTitle"/>
          </p:nvPr>
        </p:nvSpPr>
        <p:spPr>
          <a:xfrm>
            <a:off x="1524000" y="1486647"/>
            <a:ext cx="9144000" cy="1829081"/>
          </a:xfrm>
        </p:spPr>
        <p:txBody>
          <a:bodyPr anchor="b">
            <a:normAutofit/>
          </a:bodyPr>
          <a:lstStyle>
            <a:lvl1pPr algn="ctr">
              <a:defRPr sz="5400">
                <a:solidFill>
                  <a:schemeClr val="bg1"/>
                </a:solidFill>
              </a:defRPr>
            </a:lvl1pPr>
          </a:lstStyle>
          <a:p>
            <a:r>
              <a:rPr lang="fi-FI"/>
              <a:t>Muokkaa ots. perustyyl. napsautt.</a:t>
            </a:r>
            <a:endParaRPr lang="en-US"/>
          </a:p>
        </p:txBody>
      </p:sp>
      <p:sp>
        <p:nvSpPr>
          <p:cNvPr id="3" name="Subtitle 2"/>
          <p:cNvSpPr>
            <a:spLocks noGrp="1"/>
          </p:cNvSpPr>
          <p:nvPr>
            <p:ph type="subTitle" idx="1"/>
          </p:nvPr>
        </p:nvSpPr>
        <p:spPr>
          <a:xfrm>
            <a:off x="1524000" y="3848572"/>
            <a:ext cx="9144000" cy="745840"/>
          </a:xfrm>
        </p:spPr>
        <p:txBody>
          <a:bodyPr>
            <a:normAutofit/>
          </a:bodyPr>
          <a:lstStyle>
            <a:lvl1pPr marL="0" indent="0" algn="ctr">
              <a:buNone/>
              <a:defRPr sz="2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a:p>
        </p:txBody>
      </p:sp>
      <p:pic>
        <p:nvPicPr>
          <p:cNvPr id="10" name="Picture 9" descr="ET_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211" y="6121400"/>
            <a:ext cx="2506997" cy="560073"/>
          </a:xfrm>
          <a:prstGeom prst="rect">
            <a:avLst/>
          </a:prstGeom>
        </p:spPr>
      </p:pic>
      <p:cxnSp>
        <p:nvCxnSpPr>
          <p:cNvPr id="11" name="Straight Connector 10"/>
          <p:cNvCxnSpPr/>
          <p:nvPr/>
        </p:nvCxnSpPr>
        <p:spPr>
          <a:xfrm>
            <a:off x="3916411" y="3535953"/>
            <a:ext cx="4320000" cy="0"/>
          </a:xfrm>
          <a:prstGeom prst="line">
            <a:avLst/>
          </a:pr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4081" y="365125"/>
            <a:ext cx="9478683" cy="1325563"/>
          </a:xfrm>
          <a:prstGeom prst="rect">
            <a:avLst/>
          </a:prstGeom>
        </p:spPr>
        <p:txBody>
          <a:bodyPr vert="horz" lIns="91440" tIns="45720" rIns="91440" bIns="45720" rtlCol="0" anchor="ctr">
            <a:normAutofit/>
          </a:bodyPr>
          <a:lstStyle/>
          <a:p>
            <a:r>
              <a:rPr lang="fi-FI"/>
              <a:t>Muokkaa ots. perustyyl. napsautt.</a:t>
            </a:r>
            <a:endParaRPr lang="en-US"/>
          </a:p>
        </p:txBody>
      </p:sp>
      <p:sp>
        <p:nvSpPr>
          <p:cNvPr id="3" name="Text Placeholder 2"/>
          <p:cNvSpPr>
            <a:spLocks noGrp="1"/>
          </p:cNvSpPr>
          <p:nvPr>
            <p:ph type="body" idx="1"/>
          </p:nvPr>
        </p:nvSpPr>
        <p:spPr>
          <a:xfrm>
            <a:off x="614081" y="1825625"/>
            <a:ext cx="9478683" cy="4351338"/>
          </a:xfrm>
          <a:prstGeom prst="rect">
            <a:avLst/>
          </a:prstGeom>
        </p:spPr>
        <p:txBody>
          <a:bodyPr vert="horz" lIns="91440" tIns="45720" rIns="91440" bIns="45720" rtlCol="0">
            <a:no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2"/>
          </p:nvPr>
        </p:nvSpPr>
        <p:spPr>
          <a:xfrm>
            <a:off x="10588815" y="6356350"/>
            <a:ext cx="1014507" cy="246581"/>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A8604703-971B-B949-B918-085A9AB89765}" type="datetime1">
              <a:rPr lang="fi-FI" smtClean="0"/>
              <a:t>19.1.2022</a:t>
            </a:fld>
            <a:endParaRPr lang="en-US"/>
          </a:p>
        </p:txBody>
      </p:sp>
      <p:sp>
        <p:nvSpPr>
          <p:cNvPr id="5" name="Footer Placeholder 4"/>
          <p:cNvSpPr>
            <a:spLocks noGrp="1"/>
          </p:cNvSpPr>
          <p:nvPr>
            <p:ph type="ftr" sz="quarter" idx="3"/>
          </p:nvPr>
        </p:nvSpPr>
        <p:spPr>
          <a:xfrm>
            <a:off x="6775824" y="6356350"/>
            <a:ext cx="3812992" cy="246581"/>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r>
              <a:rPr lang="en-US"/>
              <a:t>Tekijä tai esityksen nimi</a:t>
            </a:r>
          </a:p>
        </p:txBody>
      </p:sp>
      <p:sp>
        <p:nvSpPr>
          <p:cNvPr id="6" name="Slide Number Placeholder 5"/>
          <p:cNvSpPr>
            <a:spLocks noGrp="1"/>
          </p:cNvSpPr>
          <p:nvPr>
            <p:ph type="sldNum" sz="quarter" idx="4"/>
          </p:nvPr>
        </p:nvSpPr>
        <p:spPr>
          <a:xfrm>
            <a:off x="5819589" y="6356350"/>
            <a:ext cx="545354" cy="246581"/>
          </a:xfrm>
          <a:prstGeom prst="rect">
            <a:avLst/>
          </a:prstGeom>
        </p:spPr>
        <p:txBody>
          <a:bodyPr vert="horz" lIns="91440" tIns="45720" rIns="91440" bIns="45720" rtlCol="0" anchor="ctr"/>
          <a:lstStyle>
            <a:lvl1pPr algn="ctr">
              <a:defRPr sz="1000" b="1">
                <a:solidFill>
                  <a:srgbClr val="595959"/>
                </a:solidFill>
              </a:defRPr>
            </a:lvl1pPr>
          </a:lstStyle>
          <a:p>
            <a:fld id="{D5CDC59A-8C4B-3741-8921-09D2C8EE8BFB}" type="slidenum">
              <a:rPr lang="en-US" smtClean="0"/>
              <a:pPr/>
              <a:t>‹#›</a:t>
            </a:fld>
            <a:endParaRPr lang="en-US"/>
          </a:p>
        </p:txBody>
      </p:sp>
      <p:pic>
        <p:nvPicPr>
          <p:cNvPr id="15" name="Picture 14" descr="ET_vesileima.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11202" y="6405771"/>
            <a:ext cx="1490134" cy="182073"/>
          </a:xfrm>
          <a:prstGeom prst="rect">
            <a:avLst/>
          </a:prstGeom>
        </p:spPr>
      </p:pic>
    </p:spTree>
    <p:extLst>
      <p:ext uri="{BB962C8B-B14F-4D97-AF65-F5344CB8AC3E}">
        <p14:creationId xmlns:p14="http://schemas.microsoft.com/office/powerpoint/2010/main" val="315683671"/>
      </p:ext>
    </p:extLst>
  </p:cSld>
  <p:clrMap bg1="lt1" tx1="dk1" bg2="lt2" tx2="dk2" accent1="accent1" accent2="accent2" accent3="accent3" accent4="accent4" accent5="accent5" accent6="accent6" hlink="hlink" folHlink="folHlink"/>
  <p:sldLayoutIdLst>
    <p:sldLayoutId id="2147483662" r:id="rId1"/>
    <p:sldLayoutId id="2147483649" r:id="rId2"/>
    <p:sldLayoutId id="2147483663" r:id="rId3"/>
    <p:sldLayoutId id="2147483664" r:id="rId4"/>
    <p:sldLayoutId id="2147483666" r:id="rId5"/>
    <p:sldLayoutId id="2147483669" r:id="rId6"/>
    <p:sldLayoutId id="2147483667" r:id="rId7"/>
    <p:sldLayoutId id="2147483668" r:id="rId8"/>
    <p:sldLayoutId id="2147483670" r:id="rId9"/>
    <p:sldLayoutId id="2147483650" r:id="rId10"/>
    <p:sldLayoutId id="2147483652" r:id="rId11"/>
    <p:sldLayoutId id="2147483654" r:id="rId12"/>
    <p:sldLayoutId id="2147483655" r:id="rId13"/>
    <p:sldLayoutId id="2147483658" r:id="rId14"/>
    <p:sldLayoutId id="2147483659" r:id="rId15"/>
    <p:sldLayoutId id="2147483660" r:id="rId16"/>
    <p:sldLayoutId id="2147483661" r:id="rId17"/>
    <p:sldLayoutId id="2147483671" r:id="rId18"/>
  </p:sldLayoutIdLst>
  <p:hf hdr="0"/>
  <p:txStyles>
    <p:title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3">
            <a:lumMod val="75000"/>
          </a:schemeClr>
        </a:buClr>
        <a:buFont typeface="Arial"/>
        <a:buChar char="•"/>
        <a:defRPr sz="1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3">
            <a:lumMod val="50000"/>
          </a:schemeClr>
        </a:buClr>
        <a:buFont typeface="Lucida Grande"/>
        <a:buChar char="–"/>
        <a:defRPr sz="16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microsoft.com/office/2007/relationships/hdphoto" Target="../media/hdphoto1.wdp"/><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37.emf"/><Relationship Id="rId4" Type="http://schemas.openxmlformats.org/officeDocument/2006/relationships/image" Target="../media/image36.emf"/></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hyperlink" Target="https://energia.fi/energiapolitiikka/vahahiilisyyden_tiekartta" TargetMode="External"/><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7D5B7C2-736B-9147-89A2-CC1B1B786CA0}"/>
              </a:ext>
            </a:extLst>
          </p:cNvPr>
          <p:cNvSpPr txBox="1">
            <a:spLocks/>
          </p:cNvSpPr>
          <p:nvPr/>
        </p:nvSpPr>
        <p:spPr>
          <a:xfrm>
            <a:off x="1524000" y="1274980"/>
            <a:ext cx="9144000" cy="1829081"/>
          </a:xfrm>
          <a:prstGeom prst="rect">
            <a:avLst/>
          </a:prstGeom>
        </p:spPr>
        <p:txBody>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pPr algn="ctr"/>
            <a:endParaRPr lang="en-US"/>
          </a:p>
        </p:txBody>
      </p:sp>
      <p:sp>
        <p:nvSpPr>
          <p:cNvPr id="6" name="Suorakulmio 5">
            <a:extLst>
              <a:ext uri="{FF2B5EF4-FFF2-40B4-BE49-F238E27FC236}">
                <a16:creationId xmlns:a16="http://schemas.microsoft.com/office/drawing/2014/main" id="{7DEDF132-D2EE-2E46-AA50-8DB45CA30CF6}"/>
              </a:ext>
            </a:extLst>
          </p:cNvPr>
          <p:cNvSpPr/>
          <p:nvPr/>
        </p:nvSpPr>
        <p:spPr>
          <a:xfrm>
            <a:off x="2278480" y="518736"/>
            <a:ext cx="7635040" cy="2123658"/>
          </a:xfrm>
          <a:prstGeom prst="rect">
            <a:avLst/>
          </a:prstGeom>
          <a:noFill/>
          <a:effectLst>
            <a:outerShdw blurRad="50800" dist="38100" dir="5400000" algn="t" rotWithShape="0">
              <a:prstClr val="black">
                <a:alpha val="40000"/>
              </a:prstClr>
            </a:outerShdw>
          </a:effectLst>
        </p:spPr>
        <p:txBody>
          <a:bodyPr wrap="none" lIns="91440" tIns="45720" rIns="91440" bIns="45720">
            <a:spAutoFit/>
          </a:bodyPr>
          <a:lstStyle/>
          <a:p>
            <a:pPr algn="ctr"/>
            <a:r>
              <a:rPr lang="en-US" sz="6600" b="1" err="1">
                <a:solidFill>
                  <a:schemeClr val="accent1">
                    <a:lumMod val="90000"/>
                    <a:lumOff val="10000"/>
                  </a:schemeClr>
                </a:solidFill>
              </a:rPr>
              <a:t>Energia-alan</a:t>
            </a:r>
            <a:r>
              <a:rPr lang="en-US" sz="6600" b="1">
                <a:solidFill>
                  <a:schemeClr val="accent1">
                    <a:lumMod val="90000"/>
                    <a:lumOff val="10000"/>
                  </a:schemeClr>
                </a:solidFill>
              </a:rPr>
              <a:t> </a:t>
            </a:r>
          </a:p>
          <a:p>
            <a:pPr algn="ctr"/>
            <a:r>
              <a:rPr lang="en-US" sz="6600" b="1" err="1">
                <a:solidFill>
                  <a:schemeClr val="accent1">
                    <a:lumMod val="90000"/>
                    <a:lumOff val="10000"/>
                  </a:schemeClr>
                </a:solidFill>
              </a:rPr>
              <a:t>vähähiilisyystiekartta</a:t>
            </a:r>
            <a:endParaRPr lang="en-US" sz="6600" b="1">
              <a:solidFill>
                <a:schemeClr val="accent1">
                  <a:lumMod val="90000"/>
                  <a:lumOff val="10000"/>
                </a:schemeClr>
              </a:solidFill>
            </a:endParaRPr>
          </a:p>
        </p:txBody>
      </p:sp>
      <p:pic>
        <p:nvPicPr>
          <p:cNvPr id="4" name="Kuva 3">
            <a:extLst>
              <a:ext uri="{FF2B5EF4-FFF2-40B4-BE49-F238E27FC236}">
                <a16:creationId xmlns:a16="http://schemas.microsoft.com/office/drawing/2014/main" id="{9BB1BB7C-A57E-A749-AF12-60634CEF080A}"/>
              </a:ext>
            </a:extLst>
          </p:cNvPr>
          <p:cNvPicPr>
            <a:picLocks noChangeAspect="1"/>
          </p:cNvPicPr>
          <p:nvPr/>
        </p:nvPicPr>
        <p:blipFill>
          <a:blip r:embed="rId3"/>
          <a:stretch>
            <a:fillRect/>
          </a:stretch>
        </p:blipFill>
        <p:spPr>
          <a:xfrm>
            <a:off x="4349750" y="5750289"/>
            <a:ext cx="3492500" cy="778418"/>
          </a:xfrm>
          <a:prstGeom prst="rect">
            <a:avLst/>
          </a:prstGeom>
        </p:spPr>
      </p:pic>
    </p:spTree>
    <p:extLst>
      <p:ext uri="{BB962C8B-B14F-4D97-AF65-F5344CB8AC3E}">
        <p14:creationId xmlns:p14="http://schemas.microsoft.com/office/powerpoint/2010/main" val="2034222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orakulmio 6">
            <a:extLst>
              <a:ext uri="{FF2B5EF4-FFF2-40B4-BE49-F238E27FC236}">
                <a16:creationId xmlns:a16="http://schemas.microsoft.com/office/drawing/2014/main" id="{9264E4D3-8BE4-5341-9AEC-AC7CCDAE1811}"/>
              </a:ext>
            </a:extLst>
          </p:cNvPr>
          <p:cNvSpPr/>
          <p:nvPr/>
        </p:nvSpPr>
        <p:spPr>
          <a:xfrm>
            <a:off x="7138216" y="0"/>
            <a:ext cx="5039313" cy="6873936"/>
          </a:xfrm>
          <a:prstGeom prst="rect">
            <a:avLst/>
          </a:prstGeom>
          <a:solidFill>
            <a:schemeClr val="accent4">
              <a:lumMod val="40000"/>
              <a:lumOff val="60000"/>
              <a:alpha val="2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342900" lvl="0" indent="-342900">
              <a:lnSpc>
                <a:spcPct val="107000"/>
              </a:lnSpc>
              <a:spcAft>
                <a:spcPts val="800"/>
              </a:spcAft>
              <a:buSzPts val="1000"/>
              <a:buFont typeface="Symbol" panose="05050102010706020507" pitchFamily="18" charset="2"/>
              <a:buChar char=""/>
              <a:tabLst>
                <a:tab pos="457200" algn="l"/>
              </a:tabLst>
            </a:pPr>
            <a:r>
              <a:rPr lang="fi-FI" sz="1400" dirty="0">
                <a:solidFill>
                  <a:srgbClr val="333333"/>
                </a:solidFill>
                <a:effectLst/>
                <a:ea typeface="Times New Roman" panose="02020603050405020304" pitchFamily="18" charset="0"/>
                <a:cs typeface="Times New Roman" panose="02020603050405020304" pitchFamily="18" charset="0"/>
              </a:rPr>
              <a:t>Kaukolämpöyhtiöt ovat uudistaneet viime vuosina tuotanto- ja jakelujärjestelmiään tehokkaammiksi ja vähäpäästöisemmiksi. Muutos jatkuu ja päästöllisiä polttoaineita korvataan energiaturvallisuudesta huolehtien uusiutuvalla ja muuhun kuin polttoon perustuvalla tuotannolla. </a:t>
            </a:r>
            <a:endParaRPr lang="fi-FI" sz="1400" dirty="0">
              <a:solidFill>
                <a:srgbClr val="333333"/>
              </a:solidFill>
              <a:effectLs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fi-FI" sz="1400" dirty="0">
                <a:solidFill>
                  <a:srgbClr val="333333"/>
                </a:solidFill>
                <a:effectLst/>
                <a:ea typeface="Times New Roman" panose="02020603050405020304" pitchFamily="18" charset="0"/>
                <a:cs typeface="Times New Roman" panose="02020603050405020304" pitchFamily="18" charset="0"/>
              </a:rPr>
              <a:t>Uuden teknologian pilotointia tehdään koko kaukolämpöjärjestelmän laajuudelta tuotannosta, jakelusta, varastoinnista aina asiakasratkaisuihin.</a:t>
            </a:r>
            <a:endParaRPr lang="fi-FI" sz="1400" dirty="0">
              <a:solidFill>
                <a:srgbClr val="333333"/>
              </a:solidFill>
              <a:effectLs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fi-FI" sz="1400" dirty="0">
                <a:solidFill>
                  <a:srgbClr val="333333"/>
                </a:solidFill>
                <a:effectLst/>
                <a:ea typeface="Times New Roman" panose="02020603050405020304" pitchFamily="18" charset="0"/>
                <a:cs typeface="Times New Roman" panose="02020603050405020304" pitchFamily="18" charset="0"/>
              </a:rPr>
              <a:t>Kaukolämpöverkoissa siirrytään vaiheittain kohti matalampia lämpötiloja, mikä edistää uusien puhtaiden teknologioiden käyttöönottoa ja lämmön kausivarastointia.</a:t>
            </a:r>
            <a:endParaRPr lang="fi-FI" sz="1400" dirty="0">
              <a:solidFill>
                <a:srgbClr val="333333"/>
              </a:solidFill>
              <a:effectLs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fi-FI" sz="1400" dirty="0">
                <a:solidFill>
                  <a:srgbClr val="333333"/>
                </a:solidFill>
                <a:effectLst/>
                <a:ea typeface="Times New Roman" panose="02020603050405020304" pitchFamily="18" charset="0"/>
                <a:cs typeface="Times New Roman" panose="02020603050405020304" pitchFamily="18" charset="0"/>
              </a:rPr>
              <a:t>Vedyn valmistamisen sivutuotteena syntyy runsaasti lämpöä, jota voidaan hyödyntää tuottavasti. Kaukolämpö voi tuoda vetytaloudelle merkittävän kansallisen kilpailuedun.</a:t>
            </a:r>
            <a:endParaRPr lang="fi-FI" sz="1400" dirty="0">
              <a:solidFill>
                <a:srgbClr val="333333"/>
              </a:solidFill>
              <a:effectLs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fi-FI" sz="1400" dirty="0">
                <a:solidFill>
                  <a:srgbClr val="333333"/>
                </a:solidFill>
                <a:effectLst/>
                <a:ea typeface="Times New Roman" panose="02020603050405020304" pitchFamily="18" charset="0"/>
                <a:cs typeface="Times New Roman" panose="02020603050405020304" pitchFamily="18" charset="0"/>
              </a:rPr>
              <a:t>Yhtiöt selvittävät kaukolämpöjärjestelmän mahdollisuuksia toimia alustataloutena uusille palveluille.</a:t>
            </a:r>
            <a:endParaRPr lang="fi-FI" sz="1400" dirty="0">
              <a:solidFill>
                <a:srgbClr val="333333"/>
              </a:solidFill>
              <a:ea typeface="Times New Roman" panose="02020603050405020304" pitchFamily="18"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fi-FI" sz="1400" dirty="0">
                <a:solidFill>
                  <a:srgbClr val="333333"/>
                </a:solidFill>
                <a:effectLst/>
                <a:ea typeface="Times New Roman" panose="02020603050405020304" pitchFamily="18" charset="0"/>
                <a:cs typeface="Times New Roman" panose="02020603050405020304" pitchFamily="18" charset="0"/>
              </a:rPr>
              <a:t>Ala selvittää mahdollisuuksia käyttää hiilidioksidin talteenottoa ja kompensaatioita vähentääkseen jäljellä olevat päästöt. </a:t>
            </a:r>
            <a:endParaRPr lang="fi-FI" sz="1400" dirty="0">
              <a:solidFill>
                <a:srgbClr val="333333"/>
              </a:solidFill>
              <a:effectLst/>
              <a:ea typeface="Calibri" panose="020F0502020204030204" pitchFamily="34" charset="0"/>
              <a:cs typeface="Times New Roman" panose="02020603050405020304" pitchFamily="18" charset="0"/>
            </a:endParaRPr>
          </a:p>
        </p:txBody>
      </p:sp>
      <p:sp>
        <p:nvSpPr>
          <p:cNvPr id="4" name="Dian numeron paikkamerkki 3">
            <a:extLst>
              <a:ext uri="{FF2B5EF4-FFF2-40B4-BE49-F238E27FC236}">
                <a16:creationId xmlns:a16="http://schemas.microsoft.com/office/drawing/2014/main" id="{2703BE7F-A379-7F44-B481-BE523A8C3AAA}"/>
              </a:ext>
            </a:extLst>
          </p:cNvPr>
          <p:cNvSpPr>
            <a:spLocks noGrp="1"/>
          </p:cNvSpPr>
          <p:nvPr>
            <p:ph type="sldNum" sz="quarter" idx="12"/>
          </p:nvPr>
        </p:nvSpPr>
        <p:spPr/>
        <p:txBody>
          <a:bodyPr/>
          <a:lstStyle/>
          <a:p>
            <a:fld id="{D5CDC59A-8C4B-3741-8921-09D2C8EE8BFB}" type="slidenum">
              <a:rPr lang="en-US" smtClean="0"/>
              <a:t>10</a:t>
            </a:fld>
            <a:endParaRPr lang="en-US"/>
          </a:p>
        </p:txBody>
      </p:sp>
      <p:sp>
        <p:nvSpPr>
          <p:cNvPr id="5" name="Otsikko 1">
            <a:extLst>
              <a:ext uri="{FF2B5EF4-FFF2-40B4-BE49-F238E27FC236}">
                <a16:creationId xmlns:a16="http://schemas.microsoft.com/office/drawing/2014/main" id="{908E8EDB-6F91-1F47-A57A-1EABFE3904C7}"/>
              </a:ext>
            </a:extLst>
          </p:cNvPr>
          <p:cNvSpPr txBox="1">
            <a:spLocks/>
          </p:cNvSpPr>
          <p:nvPr/>
        </p:nvSpPr>
        <p:spPr>
          <a:xfrm>
            <a:off x="587375" y="754221"/>
            <a:ext cx="5938576" cy="889624"/>
          </a:xfrm>
          <a:prstGeom prst="rect">
            <a:avLst/>
          </a:prstGeom>
        </p:spPr>
        <p:txBody>
          <a:bodyPr>
            <a:normAutofit/>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r>
              <a:rPr lang="fi-FI" sz="4200" dirty="0">
                <a:solidFill>
                  <a:schemeClr val="tx2"/>
                </a:solidFill>
              </a:rPr>
              <a:t>Puhdistuva kaukolämpö</a:t>
            </a:r>
          </a:p>
        </p:txBody>
      </p:sp>
      <p:sp>
        <p:nvSpPr>
          <p:cNvPr id="8" name="Sisällön paikkamerkki 3">
            <a:extLst>
              <a:ext uri="{FF2B5EF4-FFF2-40B4-BE49-F238E27FC236}">
                <a16:creationId xmlns:a16="http://schemas.microsoft.com/office/drawing/2014/main" id="{49AE0A2B-DA61-3D46-BEAF-1DB042C8775F}"/>
              </a:ext>
            </a:extLst>
          </p:cNvPr>
          <p:cNvSpPr txBox="1">
            <a:spLocks/>
          </p:cNvSpPr>
          <p:nvPr/>
        </p:nvSpPr>
        <p:spPr>
          <a:xfrm>
            <a:off x="8644379" y="433647"/>
            <a:ext cx="3576560" cy="597511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accent3">
                  <a:lumMod val="75000"/>
                </a:schemeClr>
              </a:buClr>
              <a:buFont typeface="Arial"/>
              <a:buChar char="•"/>
              <a:defRPr sz="1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3">
                  <a:lumMod val="50000"/>
                </a:schemeClr>
              </a:buClr>
              <a:buFont typeface="Lucida Grande"/>
              <a:buChar char="–"/>
              <a:defRPr sz="16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1800"/>
              </a:spcBef>
              <a:buFont typeface="Arial"/>
              <a:buNone/>
            </a:pPr>
            <a:endParaRPr lang="fi-FI" sz="1400" dirty="0">
              <a:solidFill>
                <a:schemeClr val="tx1"/>
              </a:solidFill>
              <a:cs typeface="Calibri"/>
            </a:endParaRPr>
          </a:p>
          <a:p>
            <a:pPr marL="0" indent="0">
              <a:spcBef>
                <a:spcPts val="1800"/>
              </a:spcBef>
              <a:buFont typeface="Arial"/>
              <a:buNone/>
            </a:pPr>
            <a:endParaRPr lang="fi-FI" sz="1400" dirty="0">
              <a:solidFill>
                <a:schemeClr val="tx1"/>
              </a:solidFill>
            </a:endParaRPr>
          </a:p>
        </p:txBody>
      </p:sp>
      <p:cxnSp>
        <p:nvCxnSpPr>
          <p:cNvPr id="9" name="Suora yhdysviiva 8">
            <a:extLst>
              <a:ext uri="{FF2B5EF4-FFF2-40B4-BE49-F238E27FC236}">
                <a16:creationId xmlns:a16="http://schemas.microsoft.com/office/drawing/2014/main" id="{5928C067-39E2-5840-8C06-35CFFDB9CCEA}"/>
              </a:ext>
            </a:extLst>
          </p:cNvPr>
          <p:cNvCxnSpPr>
            <a:cxnSpLocks/>
          </p:cNvCxnSpPr>
          <p:nvPr/>
        </p:nvCxnSpPr>
        <p:spPr>
          <a:xfrm>
            <a:off x="7083254" y="2989327"/>
            <a:ext cx="5058034"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 name="Suora yhdysviiva 9">
            <a:extLst>
              <a:ext uri="{FF2B5EF4-FFF2-40B4-BE49-F238E27FC236}">
                <a16:creationId xmlns:a16="http://schemas.microsoft.com/office/drawing/2014/main" id="{7ED660E3-B486-7846-8AC7-487972F25E16}"/>
              </a:ext>
            </a:extLst>
          </p:cNvPr>
          <p:cNvCxnSpPr>
            <a:cxnSpLocks/>
          </p:cNvCxnSpPr>
          <p:nvPr/>
        </p:nvCxnSpPr>
        <p:spPr>
          <a:xfrm>
            <a:off x="7109277" y="3791403"/>
            <a:ext cx="5039313"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 name="Suora yhdysviiva 11">
            <a:extLst>
              <a:ext uri="{FF2B5EF4-FFF2-40B4-BE49-F238E27FC236}">
                <a16:creationId xmlns:a16="http://schemas.microsoft.com/office/drawing/2014/main" id="{6B3908D4-D309-E845-A587-97AA4C9180F1}"/>
              </a:ext>
            </a:extLst>
          </p:cNvPr>
          <p:cNvCxnSpPr>
            <a:cxnSpLocks/>
          </p:cNvCxnSpPr>
          <p:nvPr/>
        </p:nvCxnSpPr>
        <p:spPr>
          <a:xfrm>
            <a:off x="7083254" y="2188146"/>
            <a:ext cx="5039313"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1" name="Kuva 10">
            <a:extLst>
              <a:ext uri="{FF2B5EF4-FFF2-40B4-BE49-F238E27FC236}">
                <a16:creationId xmlns:a16="http://schemas.microsoft.com/office/drawing/2014/main" id="{91CD7223-39CD-C04E-93FB-3748228E3899}"/>
              </a:ext>
            </a:extLst>
          </p:cNvPr>
          <p:cNvPicPr>
            <a:picLocks noChangeAspect="1"/>
          </p:cNvPicPr>
          <p:nvPr/>
        </p:nvPicPr>
        <p:blipFill>
          <a:blip r:embed="rId3"/>
          <a:stretch>
            <a:fillRect/>
          </a:stretch>
        </p:blipFill>
        <p:spPr>
          <a:xfrm>
            <a:off x="257167" y="1926610"/>
            <a:ext cx="6723764" cy="3598056"/>
          </a:xfrm>
          <a:prstGeom prst="rect">
            <a:avLst/>
          </a:prstGeom>
        </p:spPr>
      </p:pic>
      <p:cxnSp>
        <p:nvCxnSpPr>
          <p:cNvPr id="13" name="Suora yhdysviiva 12">
            <a:extLst>
              <a:ext uri="{FF2B5EF4-FFF2-40B4-BE49-F238E27FC236}">
                <a16:creationId xmlns:a16="http://schemas.microsoft.com/office/drawing/2014/main" id="{CF8D2033-5EAD-4199-97F2-8DE7F7CA9DD5}"/>
              </a:ext>
            </a:extLst>
          </p:cNvPr>
          <p:cNvCxnSpPr>
            <a:cxnSpLocks/>
          </p:cNvCxnSpPr>
          <p:nvPr/>
        </p:nvCxnSpPr>
        <p:spPr>
          <a:xfrm>
            <a:off x="7083254" y="5104800"/>
            <a:ext cx="5065336"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 name="Suora yhdysviiva 13">
            <a:extLst>
              <a:ext uri="{FF2B5EF4-FFF2-40B4-BE49-F238E27FC236}">
                <a16:creationId xmlns:a16="http://schemas.microsoft.com/office/drawing/2014/main" id="{AF0AF7D8-A713-4F7B-B332-B2E89BD5D6BA}"/>
              </a:ext>
            </a:extLst>
          </p:cNvPr>
          <p:cNvCxnSpPr>
            <a:cxnSpLocks/>
          </p:cNvCxnSpPr>
          <p:nvPr/>
        </p:nvCxnSpPr>
        <p:spPr>
          <a:xfrm>
            <a:off x="7054315" y="4525776"/>
            <a:ext cx="5094275"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 name="Suora yhdysviiva 19">
            <a:extLst>
              <a:ext uri="{FF2B5EF4-FFF2-40B4-BE49-F238E27FC236}">
                <a16:creationId xmlns:a16="http://schemas.microsoft.com/office/drawing/2014/main" id="{BB28445F-C2D8-4ABF-BAA6-96E8EDB37F9A}"/>
              </a:ext>
            </a:extLst>
          </p:cNvPr>
          <p:cNvCxnSpPr>
            <a:cxnSpLocks/>
          </p:cNvCxnSpPr>
          <p:nvPr/>
        </p:nvCxnSpPr>
        <p:spPr>
          <a:xfrm>
            <a:off x="7104892" y="6077890"/>
            <a:ext cx="5065336"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5210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14CFC2CE-1D94-C048-B303-98C35E09A771}"/>
              </a:ext>
            </a:extLst>
          </p:cNvPr>
          <p:cNvPicPr>
            <a:picLocks noChangeAspect="1"/>
          </p:cNvPicPr>
          <p:nvPr/>
        </p:nvPicPr>
        <p:blipFill>
          <a:blip r:embed="rId3"/>
          <a:stretch>
            <a:fillRect/>
          </a:stretch>
        </p:blipFill>
        <p:spPr>
          <a:xfrm>
            <a:off x="0" y="-15496"/>
            <a:ext cx="6873495" cy="6873495"/>
          </a:xfrm>
          <a:prstGeom prst="rect">
            <a:avLst/>
          </a:prstGeom>
        </p:spPr>
      </p:pic>
      <p:sp>
        <p:nvSpPr>
          <p:cNvPr id="8" name="Suorakulmio 7">
            <a:extLst>
              <a:ext uri="{FF2B5EF4-FFF2-40B4-BE49-F238E27FC236}">
                <a16:creationId xmlns:a16="http://schemas.microsoft.com/office/drawing/2014/main" id="{D1F84252-8D21-BD40-8DCF-0B4C0043CC1A}"/>
              </a:ext>
            </a:extLst>
          </p:cNvPr>
          <p:cNvSpPr/>
          <p:nvPr/>
        </p:nvSpPr>
        <p:spPr>
          <a:xfrm>
            <a:off x="6873495" y="908050"/>
            <a:ext cx="4511121" cy="504190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7" name="Sisällön paikkamerkki 6">
            <a:extLst>
              <a:ext uri="{FF2B5EF4-FFF2-40B4-BE49-F238E27FC236}">
                <a16:creationId xmlns:a16="http://schemas.microsoft.com/office/drawing/2014/main" id="{17DC9DDD-9346-4032-A6A3-4D99F9BC520C}"/>
              </a:ext>
            </a:extLst>
          </p:cNvPr>
          <p:cNvSpPr>
            <a:spLocks noGrp="1"/>
          </p:cNvSpPr>
          <p:nvPr>
            <p:ph sz="half" idx="2"/>
          </p:nvPr>
        </p:nvSpPr>
        <p:spPr>
          <a:xfrm>
            <a:off x="7098077" y="0"/>
            <a:ext cx="4949379" cy="6959162"/>
          </a:xfrm>
        </p:spPr>
        <p:txBody>
          <a:bodyPr vert="horz" lIns="91440" tIns="45720" rIns="91440" bIns="45720" rtlCol="0" anchor="t">
            <a:noAutofit/>
          </a:bodyPr>
          <a:lstStyle/>
          <a:p>
            <a:pPr>
              <a:spcBef>
                <a:spcPts val="2200"/>
              </a:spcBef>
            </a:pPr>
            <a:endParaRPr lang="fi-FI" sz="1600" dirty="0">
              <a:solidFill>
                <a:schemeClr val="tx1"/>
              </a:solidFill>
            </a:endParaRPr>
          </a:p>
          <a:p>
            <a:pPr marL="342900" lvl="0" indent="-342900">
              <a:lnSpc>
                <a:spcPct val="107000"/>
              </a:lnSpc>
              <a:spcAft>
                <a:spcPts val="800"/>
              </a:spcAft>
              <a:buSzPts val="1000"/>
              <a:buFont typeface="Symbol" panose="05050102010706020507" pitchFamily="18" charset="2"/>
              <a:buChar char=""/>
              <a:tabLst>
                <a:tab pos="457200" algn="l"/>
              </a:tabLst>
            </a:pPr>
            <a:r>
              <a:rPr lang="fi-FI" sz="1300" dirty="0">
                <a:solidFill>
                  <a:srgbClr val="333333"/>
                </a:solidFill>
                <a:effectLst/>
                <a:ea typeface="Times New Roman" panose="02020603050405020304" pitchFamily="18" charset="0"/>
                <a:cs typeface="Times New Roman" panose="02020603050405020304" pitchFamily="18" charset="0"/>
              </a:rPr>
              <a:t>Ilmasto- ja energiapolitiikassa pitää turvata nopean muutoskyvyn omaavan kaukolämpöjärjestelmän toimintaedellytykset tarkistamalla ARA-tuet kaukolämpöä syrjimättömäksi.</a:t>
            </a:r>
            <a:endParaRPr lang="fi-FI" sz="1300" dirty="0">
              <a:solidFill>
                <a:srgbClr val="333333"/>
              </a:solidFill>
              <a:ea typeface="Times New Roman" panose="02020603050405020304" pitchFamily="18"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fi-FI" sz="1300" dirty="0">
                <a:solidFill>
                  <a:srgbClr val="333333"/>
                </a:solidFill>
                <a:effectLst/>
                <a:ea typeface="Times New Roman" panose="02020603050405020304" pitchFamily="18" charset="0"/>
                <a:cs typeface="Times New Roman" panose="02020603050405020304" pitchFamily="18" charset="0"/>
              </a:rPr>
              <a:t>Politiikalla tulee kannustaa monipuoliseen tuotantorakenteeseen, jotta energiaturvallisuus varmistetaan: Polttamiselle vaihtoehtoisten ratkaisujen edistämiseksi teollisen lämmöntuotannon ja -jakeluun liittyvä sähkövero pitää laskea minimiin ja tarjota näkymä energiaverotuksen kehityksestä vuoteen 2035. </a:t>
            </a:r>
            <a:endParaRPr lang="fi-FI" sz="1300" dirty="0">
              <a:solidFill>
                <a:srgbClr val="333333"/>
              </a:solidFill>
              <a:effectLst/>
              <a:ea typeface="Calibri" panose="020F0502020204030204" pitchFamily="34" charset="0"/>
              <a:cs typeface="Times New Roman" panose="02020603050405020304" pitchFamily="18" charset="0"/>
            </a:endParaRPr>
          </a:p>
          <a:p>
            <a:pPr marL="342900" lvl="0" indent="-342900">
              <a:lnSpc>
                <a:spcPct val="107000"/>
              </a:lnSpc>
              <a:spcBef>
                <a:spcPts val="1125"/>
              </a:spcBef>
              <a:spcAft>
                <a:spcPts val="800"/>
              </a:spcAft>
              <a:buSzPts val="1000"/>
              <a:buFont typeface="Symbol" panose="05050102010706020507" pitchFamily="18" charset="2"/>
              <a:buChar char=""/>
              <a:tabLst>
                <a:tab pos="457200" algn="l"/>
              </a:tabLst>
            </a:pPr>
            <a:r>
              <a:rPr lang="fi-FI" sz="1300" dirty="0">
                <a:solidFill>
                  <a:srgbClr val="333333"/>
                </a:solidFill>
                <a:effectLst/>
                <a:ea typeface="Times New Roman" panose="02020603050405020304" pitchFamily="18" charset="0"/>
                <a:cs typeface="Times New Roman" panose="02020603050405020304" pitchFamily="18" charset="0"/>
              </a:rPr>
              <a:t>Metsätalouden ja teollisuuden sivuvirtoihin perustuvien kestävien puupolttoaineiden käyttöedellytykset pitää turvata. Nopea irtautuminen turpeesta haastaa lämmön toimitusvarmuuden, josta huolehtiminen edellyttää metsänhoidon aktivointia ja tuontipuun käyttömahdollisuutta. </a:t>
            </a:r>
            <a:endParaRPr lang="fi-FI" sz="1300" dirty="0">
              <a:solidFill>
                <a:srgbClr val="333333"/>
              </a:solidFill>
              <a:ea typeface="Times New Roman" panose="02020603050405020304" pitchFamily="18" charset="0"/>
              <a:cs typeface="Times New Roman" panose="02020603050405020304" pitchFamily="18" charset="0"/>
            </a:endParaRPr>
          </a:p>
          <a:p>
            <a:pPr marL="342900" lvl="0" indent="-342900">
              <a:lnSpc>
                <a:spcPct val="107000"/>
              </a:lnSpc>
              <a:spcBef>
                <a:spcPts val="1125"/>
              </a:spcBef>
              <a:spcAft>
                <a:spcPts val="800"/>
              </a:spcAft>
              <a:buSzPts val="1000"/>
              <a:buFont typeface="Symbol" panose="05050102010706020507" pitchFamily="18" charset="2"/>
              <a:buChar char=""/>
              <a:tabLst>
                <a:tab pos="457200" algn="l"/>
              </a:tabLst>
            </a:pPr>
            <a:r>
              <a:rPr lang="fi-FI" sz="1300" dirty="0">
                <a:solidFill>
                  <a:srgbClr val="333333"/>
                </a:solidFill>
                <a:effectLst/>
                <a:ea typeface="Times New Roman" panose="02020603050405020304" pitchFamily="18" charset="0"/>
                <a:cs typeface="Times New Roman" panose="02020603050405020304" pitchFamily="18" charset="0"/>
              </a:rPr>
              <a:t>Vetytalouteen linkittyvien kaasujen käyttöä energiantuotannossa pitää parantaa.  </a:t>
            </a:r>
            <a:endParaRPr lang="fi-FI" sz="1300" dirty="0">
              <a:solidFill>
                <a:srgbClr val="333333"/>
              </a:solidFill>
              <a:effectLst/>
              <a:ea typeface="Calibri" panose="020F0502020204030204" pitchFamily="34" charset="0"/>
              <a:cs typeface="Times New Roman" panose="02020603050405020304" pitchFamily="18" charset="0"/>
            </a:endParaRPr>
          </a:p>
          <a:p>
            <a:pPr marL="342900" lvl="0" indent="-342900">
              <a:lnSpc>
                <a:spcPct val="107000"/>
              </a:lnSpc>
              <a:spcBef>
                <a:spcPts val="1125"/>
              </a:spcBef>
              <a:spcAft>
                <a:spcPts val="800"/>
              </a:spcAft>
              <a:buSzPts val="1000"/>
              <a:buFont typeface="Symbol" panose="05050102010706020507" pitchFamily="18" charset="2"/>
              <a:buChar char=""/>
              <a:tabLst>
                <a:tab pos="457200" algn="l"/>
              </a:tabLst>
            </a:pPr>
            <a:r>
              <a:rPr lang="fi-FI" sz="1300" dirty="0">
                <a:solidFill>
                  <a:srgbClr val="333333"/>
                </a:solidFill>
                <a:effectLst/>
                <a:ea typeface="Times New Roman" panose="02020603050405020304" pitchFamily="18" charset="0"/>
                <a:cs typeface="Times New Roman" panose="02020603050405020304" pitchFamily="18" charset="0"/>
              </a:rPr>
              <a:t>Uuden teknologian ja varastoinnin kaupallistamista pitää tukea ja samansuuntaisia hankkeita tulisi koordinoida valtakunnallisesti. Pohjoismaista yhteistyötä on kehitettävä EU:n TKI-hankkeisissa. </a:t>
            </a:r>
            <a:endParaRPr lang="fi-FI" sz="1300" dirty="0">
              <a:solidFill>
                <a:srgbClr val="333333"/>
              </a:solidFill>
              <a:effectLst/>
              <a:ea typeface="Calibri" panose="020F0502020204030204" pitchFamily="34" charset="0"/>
              <a:cs typeface="Times New Roman" panose="02020603050405020304" pitchFamily="18" charset="0"/>
            </a:endParaRPr>
          </a:p>
          <a:p>
            <a:pPr marL="342900" lvl="0" indent="-342900">
              <a:lnSpc>
                <a:spcPct val="107000"/>
              </a:lnSpc>
              <a:spcBef>
                <a:spcPts val="1125"/>
              </a:spcBef>
              <a:spcAft>
                <a:spcPts val="800"/>
              </a:spcAft>
              <a:buSzPts val="1000"/>
              <a:buFont typeface="Symbol" panose="05050102010706020507" pitchFamily="18" charset="2"/>
              <a:buChar char=""/>
              <a:tabLst>
                <a:tab pos="457200" algn="l"/>
              </a:tabLst>
            </a:pPr>
            <a:r>
              <a:rPr lang="fi-FI" sz="1300" dirty="0">
                <a:solidFill>
                  <a:srgbClr val="333333"/>
                </a:solidFill>
                <a:effectLst/>
                <a:ea typeface="Times New Roman" panose="02020603050405020304" pitchFamily="18" charset="0"/>
                <a:cs typeface="Times New Roman" panose="02020603050405020304" pitchFamily="18" charset="0"/>
              </a:rPr>
              <a:t>Pienydinreaktorien </a:t>
            </a:r>
            <a:r>
              <a:rPr lang="fi-FI" sz="1300" dirty="0" err="1">
                <a:solidFill>
                  <a:srgbClr val="333333"/>
                </a:solidFill>
                <a:effectLst/>
                <a:ea typeface="Times New Roman" panose="02020603050405020304" pitchFamily="18" charset="0"/>
                <a:cs typeface="Times New Roman" panose="02020603050405020304" pitchFamily="18" charset="0"/>
              </a:rPr>
              <a:t>luvitusta</a:t>
            </a:r>
            <a:r>
              <a:rPr lang="fi-FI" sz="1300" dirty="0">
                <a:solidFill>
                  <a:srgbClr val="333333"/>
                </a:solidFill>
                <a:effectLst/>
                <a:ea typeface="Times New Roman" panose="02020603050405020304" pitchFamily="18" charset="0"/>
                <a:cs typeface="Times New Roman" panose="02020603050405020304" pitchFamily="18" charset="0"/>
              </a:rPr>
              <a:t> täytyy nopeuttaa ja sujuvoittaa ydinenergialain päivityksen yhteydessä sekä kasvattaa kansainvälistä yhteistyötä laitosten sarjavalmistuksen mahdollistamiseksi.</a:t>
            </a:r>
            <a:endParaRPr lang="fi-FI" sz="1300" dirty="0">
              <a:effectLst/>
              <a:ea typeface="Calibri" panose="020F0502020204030204" pitchFamily="34" charset="0"/>
              <a:cs typeface="Times New Roman" panose="02020603050405020304" pitchFamily="18" charset="0"/>
            </a:endParaRPr>
          </a:p>
          <a:p>
            <a:pPr>
              <a:spcBef>
                <a:spcPts val="2200"/>
              </a:spcBef>
            </a:pPr>
            <a:endParaRPr lang="fi-FI" sz="1600" dirty="0">
              <a:solidFill>
                <a:schemeClr val="tx1"/>
              </a:solidFill>
            </a:endParaRPr>
          </a:p>
        </p:txBody>
      </p:sp>
      <p:sp>
        <p:nvSpPr>
          <p:cNvPr id="5" name="Dian numeron paikkamerkki 4">
            <a:extLst>
              <a:ext uri="{FF2B5EF4-FFF2-40B4-BE49-F238E27FC236}">
                <a16:creationId xmlns:a16="http://schemas.microsoft.com/office/drawing/2014/main" id="{54DC9167-4998-4E95-90A0-5779E3A6045B}"/>
              </a:ext>
            </a:extLst>
          </p:cNvPr>
          <p:cNvSpPr>
            <a:spLocks noGrp="1"/>
          </p:cNvSpPr>
          <p:nvPr>
            <p:ph type="sldNum" sz="quarter" idx="12"/>
          </p:nvPr>
        </p:nvSpPr>
        <p:spPr/>
        <p:txBody>
          <a:bodyPr/>
          <a:lstStyle/>
          <a:p>
            <a:fld id="{D5CDC59A-8C4B-3741-8921-09D2C8EE8BFB}" type="slidenum">
              <a:rPr lang="en-US" smtClean="0"/>
              <a:t>11</a:t>
            </a:fld>
            <a:endParaRPr lang="en-US"/>
          </a:p>
        </p:txBody>
      </p:sp>
      <p:cxnSp>
        <p:nvCxnSpPr>
          <p:cNvPr id="12" name="Suora yhdysviiva 11">
            <a:extLst>
              <a:ext uri="{FF2B5EF4-FFF2-40B4-BE49-F238E27FC236}">
                <a16:creationId xmlns:a16="http://schemas.microsoft.com/office/drawing/2014/main" id="{131D3FFC-75C9-4948-861D-A3436CF92ED5}"/>
              </a:ext>
            </a:extLst>
          </p:cNvPr>
          <p:cNvCxnSpPr/>
          <p:nvPr/>
        </p:nvCxnSpPr>
        <p:spPr>
          <a:xfrm>
            <a:off x="6831161" y="1154721"/>
            <a:ext cx="5318505"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 name="Suora yhdysviiva 13">
            <a:extLst>
              <a:ext uri="{FF2B5EF4-FFF2-40B4-BE49-F238E27FC236}">
                <a16:creationId xmlns:a16="http://schemas.microsoft.com/office/drawing/2014/main" id="{9E4D5541-5B08-F444-94EB-FC06C670D81B}"/>
              </a:ext>
            </a:extLst>
          </p:cNvPr>
          <p:cNvCxnSpPr/>
          <p:nvPr/>
        </p:nvCxnSpPr>
        <p:spPr>
          <a:xfrm>
            <a:off x="6821736" y="2629203"/>
            <a:ext cx="5318505"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 name="Suora yhdysviiva 14">
            <a:extLst>
              <a:ext uri="{FF2B5EF4-FFF2-40B4-BE49-F238E27FC236}">
                <a16:creationId xmlns:a16="http://schemas.microsoft.com/office/drawing/2014/main" id="{061BA04B-21E7-2147-8349-C65242736818}"/>
              </a:ext>
            </a:extLst>
          </p:cNvPr>
          <p:cNvCxnSpPr/>
          <p:nvPr/>
        </p:nvCxnSpPr>
        <p:spPr>
          <a:xfrm>
            <a:off x="6873495" y="3988763"/>
            <a:ext cx="5318505"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 name="Suora yhdysviiva 9">
            <a:extLst>
              <a:ext uri="{FF2B5EF4-FFF2-40B4-BE49-F238E27FC236}">
                <a16:creationId xmlns:a16="http://schemas.microsoft.com/office/drawing/2014/main" id="{A9843023-3CCC-D34E-9D21-4376D0316D29}"/>
              </a:ext>
            </a:extLst>
          </p:cNvPr>
          <p:cNvCxnSpPr/>
          <p:nvPr/>
        </p:nvCxnSpPr>
        <p:spPr>
          <a:xfrm>
            <a:off x="6831161" y="5492375"/>
            <a:ext cx="5318505"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uora yhdysviiva 10">
            <a:extLst>
              <a:ext uri="{FF2B5EF4-FFF2-40B4-BE49-F238E27FC236}">
                <a16:creationId xmlns:a16="http://schemas.microsoft.com/office/drawing/2014/main" id="{61063B6C-F33C-45C2-8A70-B4FB64C8F095}"/>
              </a:ext>
            </a:extLst>
          </p:cNvPr>
          <p:cNvCxnSpPr/>
          <p:nvPr/>
        </p:nvCxnSpPr>
        <p:spPr>
          <a:xfrm>
            <a:off x="6873495" y="4725625"/>
            <a:ext cx="5318505"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094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9000"/>
            <a:lum/>
          </a:blip>
          <a:srcRect/>
          <a:stretch>
            <a:fillRect l="-1000" r="-1000"/>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7A87954-F62D-4479-9A01-47DDC8E3C48E}"/>
              </a:ext>
            </a:extLst>
          </p:cNvPr>
          <p:cNvSpPr>
            <a:spLocks noGrp="1"/>
          </p:cNvSpPr>
          <p:nvPr>
            <p:ph type="title"/>
          </p:nvPr>
        </p:nvSpPr>
        <p:spPr>
          <a:xfrm>
            <a:off x="587375" y="699827"/>
            <a:ext cx="3707557" cy="1549708"/>
          </a:xfrm>
        </p:spPr>
        <p:txBody>
          <a:bodyPr>
            <a:normAutofit/>
          </a:bodyPr>
          <a:lstStyle/>
          <a:p>
            <a:r>
              <a:rPr lang="fi-FI" sz="4800">
                <a:solidFill>
                  <a:schemeClr val="tx2"/>
                </a:solidFill>
              </a:rPr>
              <a:t>Kotimainen biotalous </a:t>
            </a:r>
          </a:p>
        </p:txBody>
      </p:sp>
      <p:sp>
        <p:nvSpPr>
          <p:cNvPr id="4" name="Sisällön paikkamerkki 3">
            <a:extLst>
              <a:ext uri="{FF2B5EF4-FFF2-40B4-BE49-F238E27FC236}">
                <a16:creationId xmlns:a16="http://schemas.microsoft.com/office/drawing/2014/main" id="{18B12DAB-DAD4-4121-8ADC-E9E8CA4AED48}"/>
              </a:ext>
            </a:extLst>
          </p:cNvPr>
          <p:cNvSpPr>
            <a:spLocks noGrp="1"/>
          </p:cNvSpPr>
          <p:nvPr>
            <p:ph sz="half" idx="1"/>
          </p:nvPr>
        </p:nvSpPr>
        <p:spPr>
          <a:xfrm>
            <a:off x="670502" y="4608464"/>
            <a:ext cx="2699827" cy="1424624"/>
          </a:xfrm>
        </p:spPr>
        <p:txBody>
          <a:bodyPr/>
          <a:lstStyle/>
          <a:p>
            <a:pPr marL="0" lvl="0" indent="0">
              <a:buNone/>
            </a:pPr>
            <a:r>
              <a:rPr lang="fi-FI" sz="1400">
                <a:solidFill>
                  <a:schemeClr val="tx1"/>
                </a:solidFill>
                <a:latin typeface="+mj-lt"/>
              </a:rPr>
              <a:t>Yhtiöt kehittävät puupoltto-aineiden varastoitavuutta ja toimitusvarmuutta irtauduttaessa turpeesta ja fossiilisista polttoaineista</a:t>
            </a:r>
            <a:r>
              <a:rPr lang="fi-FI" sz="1400">
                <a:solidFill>
                  <a:schemeClr val="tx1"/>
                </a:solidFill>
                <a:latin typeface="+mj-lt"/>
                <a:ea typeface="Calibri" panose="020F0502020204030204" pitchFamily="34" charset="0"/>
                <a:cs typeface="Times New Roman" panose="02020603050405020304" pitchFamily="18" charset="0"/>
              </a:rPr>
              <a:t>. </a:t>
            </a:r>
            <a:endParaRPr lang="fi-FI" sz="1400">
              <a:solidFill>
                <a:schemeClr val="tx1"/>
              </a:solidFill>
              <a:latin typeface="+mj-lt"/>
            </a:endParaRPr>
          </a:p>
        </p:txBody>
      </p:sp>
      <p:sp>
        <p:nvSpPr>
          <p:cNvPr id="7" name="Sisällön paikkamerkki 6">
            <a:extLst>
              <a:ext uri="{FF2B5EF4-FFF2-40B4-BE49-F238E27FC236}">
                <a16:creationId xmlns:a16="http://schemas.microsoft.com/office/drawing/2014/main" id="{17DC9DDD-9346-4032-A6A3-4D99F9BC520C}"/>
              </a:ext>
            </a:extLst>
          </p:cNvPr>
          <p:cNvSpPr>
            <a:spLocks noGrp="1"/>
          </p:cNvSpPr>
          <p:nvPr>
            <p:ph sz="half" idx="2"/>
          </p:nvPr>
        </p:nvSpPr>
        <p:spPr>
          <a:xfrm>
            <a:off x="9208207" y="1371188"/>
            <a:ext cx="2699827" cy="4973287"/>
          </a:xfrm>
        </p:spPr>
        <p:txBody>
          <a:bodyPr vert="horz" lIns="91440" tIns="45720" rIns="91440" bIns="45720" rtlCol="0" anchor="t">
            <a:noAutofit/>
          </a:bodyPr>
          <a:lstStyle/>
          <a:p>
            <a:pPr marL="0" indent="0">
              <a:buNone/>
            </a:pPr>
            <a:r>
              <a:rPr lang="fi-FI" sz="1400">
                <a:solidFill>
                  <a:schemeClr val="tx1"/>
                </a:solidFill>
                <a:latin typeface="+mj-lt"/>
              </a:rPr>
              <a:t>Energiaturve poistuu hallitusti päästökaupan myötä 2030-luvulla. Ylimenokauden aikana turvetta tarvitaan lämmön toimitus-varmuuden takeena ja puu-polttoaineiden kysyntäpaineen hillitsemisessä.</a:t>
            </a:r>
          </a:p>
          <a:p>
            <a:pPr marL="0" indent="0">
              <a:buNone/>
            </a:pPr>
            <a:r>
              <a:rPr lang="fi-FI" sz="1400">
                <a:solidFill>
                  <a:schemeClr val="tx1"/>
                </a:solidFill>
                <a:latin typeface="+mj-lt"/>
              </a:rPr>
              <a:t> </a:t>
            </a:r>
          </a:p>
          <a:p>
            <a:pPr marL="0" indent="0">
              <a:buNone/>
            </a:pPr>
            <a:r>
              <a:rPr lang="fi-FI" sz="1400">
                <a:solidFill>
                  <a:schemeClr val="tx1"/>
                </a:solidFill>
                <a:latin typeface="+mj-lt"/>
              </a:rPr>
              <a:t>Puupolttoaineisiin kohdistuvaa kasvavaa kysyntäpainetta pitää vähentää edistämällä poltolle vaihtoehtoisten kaukolämmön tuotantotapojen kehittymistä.</a:t>
            </a:r>
          </a:p>
          <a:p>
            <a:pPr marL="0" indent="0">
              <a:buNone/>
            </a:pPr>
            <a:endParaRPr lang="fi-FI" sz="1400">
              <a:solidFill>
                <a:schemeClr val="tx1"/>
              </a:solidFill>
              <a:latin typeface="+mj-lt"/>
            </a:endParaRPr>
          </a:p>
          <a:p>
            <a:pPr marL="0" lvl="0" indent="0">
              <a:buNone/>
            </a:pPr>
            <a:r>
              <a:rPr lang="fi-FI" sz="1400">
                <a:solidFill>
                  <a:schemeClr val="tx1"/>
                </a:solidFill>
                <a:latin typeface="+mj-lt"/>
              </a:rPr>
              <a:t>Metsätalouden toiminta-suosituksia täytyy kehittää, jotta luonnon monimuotoisuus huomioidaan vielä nykyistä paremmin. Energia-ala tehostaa toimintasuositusten käyttöönottoa päivittämällä hankinta-suositustaan.</a:t>
            </a:r>
            <a:endParaRPr lang="fi-FI" sz="1400">
              <a:solidFill>
                <a:schemeClr val="tx1"/>
              </a:solidFill>
              <a:latin typeface="+mj-lt"/>
              <a:cs typeface="Calibri"/>
            </a:endParaRPr>
          </a:p>
          <a:p>
            <a:pPr marL="0" indent="0">
              <a:buNone/>
            </a:pPr>
            <a:endParaRPr lang="fi-FI" sz="1400">
              <a:solidFill>
                <a:schemeClr val="tx1"/>
              </a:solidFill>
              <a:latin typeface="+mj-lt"/>
            </a:endParaRPr>
          </a:p>
          <a:p>
            <a:pPr marL="0" indent="0">
              <a:buNone/>
            </a:pPr>
            <a:endParaRPr lang="fi-FI" sz="1400">
              <a:solidFill>
                <a:schemeClr val="tx1"/>
              </a:solidFill>
              <a:latin typeface="+mj-lt"/>
            </a:endParaRPr>
          </a:p>
        </p:txBody>
      </p:sp>
      <p:sp>
        <p:nvSpPr>
          <p:cNvPr id="5" name="Dian numeron paikkamerkki 4">
            <a:extLst>
              <a:ext uri="{FF2B5EF4-FFF2-40B4-BE49-F238E27FC236}">
                <a16:creationId xmlns:a16="http://schemas.microsoft.com/office/drawing/2014/main" id="{54DC9167-4998-4E95-90A0-5779E3A6045B}"/>
              </a:ext>
            </a:extLst>
          </p:cNvPr>
          <p:cNvSpPr>
            <a:spLocks noGrp="1"/>
          </p:cNvSpPr>
          <p:nvPr>
            <p:ph type="sldNum" sz="quarter" idx="12"/>
          </p:nvPr>
        </p:nvSpPr>
        <p:spPr/>
        <p:txBody>
          <a:bodyPr/>
          <a:lstStyle/>
          <a:p>
            <a:fld id="{D5CDC59A-8C4B-3741-8921-09D2C8EE8BFB}" type="slidenum">
              <a:rPr lang="en-US" smtClean="0"/>
              <a:t>12</a:t>
            </a:fld>
            <a:endParaRPr lang="en-US"/>
          </a:p>
        </p:txBody>
      </p:sp>
      <p:sp>
        <p:nvSpPr>
          <p:cNvPr id="6" name="Suorakulmio 5">
            <a:extLst>
              <a:ext uri="{FF2B5EF4-FFF2-40B4-BE49-F238E27FC236}">
                <a16:creationId xmlns:a16="http://schemas.microsoft.com/office/drawing/2014/main" id="{F5A931EC-42FE-ED4C-818C-036C4929655B}"/>
              </a:ext>
            </a:extLst>
          </p:cNvPr>
          <p:cNvSpPr/>
          <p:nvPr/>
        </p:nvSpPr>
        <p:spPr>
          <a:xfrm>
            <a:off x="587375" y="2249535"/>
            <a:ext cx="3316943" cy="923330"/>
          </a:xfrm>
          <a:prstGeom prst="rect">
            <a:avLst/>
          </a:prstGeom>
        </p:spPr>
        <p:txBody>
          <a:bodyPr wrap="square">
            <a:spAutoFit/>
          </a:bodyPr>
          <a:lstStyle/>
          <a:p>
            <a:r>
              <a:rPr lang="fi-FI">
                <a:solidFill>
                  <a:schemeClr val="tx2">
                    <a:lumMod val="75000"/>
                  </a:schemeClr>
                </a:solidFill>
              </a:rPr>
              <a:t>Energiantuotannossa tarvittavan pienpuun saanti varmistetaan hyvällä metsänhoidolla. </a:t>
            </a:r>
          </a:p>
        </p:txBody>
      </p:sp>
      <p:pic>
        <p:nvPicPr>
          <p:cNvPr id="10" name="Kuva 9">
            <a:extLst>
              <a:ext uri="{FF2B5EF4-FFF2-40B4-BE49-F238E27FC236}">
                <a16:creationId xmlns:a16="http://schemas.microsoft.com/office/drawing/2014/main" id="{174C8651-B013-1543-BA18-35901DAE212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54000"/>
                    </a14:imgEffect>
                  </a14:imgLayer>
                </a14:imgProps>
              </a:ext>
            </a:extLst>
          </a:blip>
          <a:stretch>
            <a:fillRect/>
          </a:stretch>
        </p:blipFill>
        <p:spPr>
          <a:xfrm>
            <a:off x="4788311" y="1368136"/>
            <a:ext cx="3742464" cy="2583294"/>
          </a:xfrm>
          <a:prstGeom prst="rect">
            <a:avLst/>
          </a:prstGeom>
        </p:spPr>
      </p:pic>
      <p:sp>
        <p:nvSpPr>
          <p:cNvPr id="12" name="Sisällön paikkamerkki 3">
            <a:extLst>
              <a:ext uri="{FF2B5EF4-FFF2-40B4-BE49-F238E27FC236}">
                <a16:creationId xmlns:a16="http://schemas.microsoft.com/office/drawing/2014/main" id="{9B0E4E8D-0705-CE48-8EDD-0EC5FE927FCB}"/>
              </a:ext>
            </a:extLst>
          </p:cNvPr>
          <p:cNvSpPr txBox="1">
            <a:spLocks/>
          </p:cNvSpPr>
          <p:nvPr/>
        </p:nvSpPr>
        <p:spPr>
          <a:xfrm>
            <a:off x="6362306" y="4608464"/>
            <a:ext cx="2699827" cy="12223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3">
                  <a:lumMod val="75000"/>
                </a:schemeClr>
              </a:buClr>
              <a:buFont typeface="Arial"/>
              <a:buChar char="•"/>
              <a:defRPr sz="1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3">
                  <a:lumMod val="50000"/>
                </a:schemeClr>
              </a:buClr>
              <a:buFont typeface="Lucida Grande"/>
              <a:buChar char="–"/>
              <a:defRPr sz="16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tabLst>
                <a:tab pos="457200" algn="l"/>
              </a:tabLst>
            </a:pPr>
            <a:r>
              <a:rPr lang="fi-FI" sz="1400">
                <a:solidFill>
                  <a:schemeClr val="tx1"/>
                </a:solidFill>
                <a:latin typeface="+mj-lt"/>
                <a:ea typeface="Calibri" panose="020F0502020204030204" pitchFamily="34" charset="0"/>
                <a:cs typeface="Times New Roman" panose="02020603050405020304" pitchFamily="18" charset="0"/>
              </a:rPr>
              <a:t>Metsätalouden ja teollisuuden sivuvirtoihin perustuvien puupolttoaineiden energiakäytön jatkuvuus pitää turvata.</a:t>
            </a:r>
            <a:endParaRPr lang="fi-FI" sz="1400">
              <a:solidFill>
                <a:schemeClr val="tx1"/>
              </a:solidFill>
              <a:latin typeface="+mj-lt"/>
            </a:endParaRPr>
          </a:p>
          <a:p>
            <a:pPr marL="0" indent="0">
              <a:buFont typeface="Arial"/>
              <a:buNone/>
            </a:pPr>
            <a:endParaRPr lang="fi-FI" sz="1400">
              <a:solidFill>
                <a:schemeClr val="tx1"/>
              </a:solidFill>
              <a:latin typeface="+mj-lt"/>
            </a:endParaRPr>
          </a:p>
        </p:txBody>
      </p:sp>
      <p:sp>
        <p:nvSpPr>
          <p:cNvPr id="14" name="Sisällön paikkamerkki 3">
            <a:extLst>
              <a:ext uri="{FF2B5EF4-FFF2-40B4-BE49-F238E27FC236}">
                <a16:creationId xmlns:a16="http://schemas.microsoft.com/office/drawing/2014/main" id="{7C9485F0-EC1D-B443-A9DE-91FD5EE48490}"/>
              </a:ext>
            </a:extLst>
          </p:cNvPr>
          <p:cNvSpPr txBox="1">
            <a:spLocks/>
          </p:cNvSpPr>
          <p:nvPr/>
        </p:nvSpPr>
        <p:spPr>
          <a:xfrm>
            <a:off x="3516404" y="4608465"/>
            <a:ext cx="2699827" cy="14246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3">
                  <a:lumMod val="75000"/>
                </a:schemeClr>
              </a:buClr>
              <a:buFont typeface="Arial"/>
              <a:buChar char="•"/>
              <a:defRPr sz="1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3">
                  <a:lumMod val="50000"/>
                </a:schemeClr>
              </a:buClr>
              <a:buFont typeface="Lucida Grande"/>
              <a:buChar char="–"/>
              <a:defRPr sz="16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tabLst>
                <a:tab pos="457200" algn="l"/>
              </a:tabLst>
            </a:pPr>
            <a:r>
              <a:rPr lang="fi-FI" sz="1400">
                <a:solidFill>
                  <a:schemeClr val="tx1"/>
                </a:solidFill>
                <a:latin typeface="+mj-lt"/>
                <a:ea typeface="Calibri" panose="020F0502020204030204" pitchFamily="34" charset="0"/>
                <a:cs typeface="Times New Roman" panose="02020603050405020304" pitchFamily="18" charset="0"/>
              </a:rPr>
              <a:t>Resursseja nuoren metsän hoitoon täytyy lisätä, jotta edistetään puuston järeytymistä ja metsien kasvua sekä puupolttoaineen saatavuutta. </a:t>
            </a:r>
            <a:endParaRPr lang="fi-FI" sz="1400">
              <a:solidFill>
                <a:schemeClr val="tx1"/>
              </a:solidFill>
              <a:latin typeface="+mj-lt"/>
            </a:endParaRPr>
          </a:p>
        </p:txBody>
      </p:sp>
      <p:cxnSp>
        <p:nvCxnSpPr>
          <p:cNvPr id="16" name="Suora yhdysviiva 15">
            <a:extLst>
              <a:ext uri="{FF2B5EF4-FFF2-40B4-BE49-F238E27FC236}">
                <a16:creationId xmlns:a16="http://schemas.microsoft.com/office/drawing/2014/main" id="{0BF8B2E0-B4A8-1C41-8870-F03E9985A7E2}"/>
              </a:ext>
            </a:extLst>
          </p:cNvPr>
          <p:cNvCxnSpPr/>
          <p:nvPr/>
        </p:nvCxnSpPr>
        <p:spPr>
          <a:xfrm>
            <a:off x="587375" y="4476997"/>
            <a:ext cx="11604625"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uora yhdysviiva 16">
            <a:extLst>
              <a:ext uri="{FF2B5EF4-FFF2-40B4-BE49-F238E27FC236}">
                <a16:creationId xmlns:a16="http://schemas.microsoft.com/office/drawing/2014/main" id="{138946CA-E0F5-0A47-8D06-7951A62818E4}"/>
              </a:ext>
            </a:extLst>
          </p:cNvPr>
          <p:cNvCxnSpPr>
            <a:cxnSpLocks/>
          </p:cNvCxnSpPr>
          <p:nvPr/>
        </p:nvCxnSpPr>
        <p:spPr>
          <a:xfrm>
            <a:off x="9322130" y="2956955"/>
            <a:ext cx="286987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Suora yhdysviiva 19">
            <a:extLst>
              <a:ext uri="{FF2B5EF4-FFF2-40B4-BE49-F238E27FC236}">
                <a16:creationId xmlns:a16="http://schemas.microsoft.com/office/drawing/2014/main" id="{17211A8C-9ACE-104A-9A15-77DA51E4C9C2}"/>
              </a:ext>
            </a:extLst>
          </p:cNvPr>
          <p:cNvCxnSpPr/>
          <p:nvPr/>
        </p:nvCxnSpPr>
        <p:spPr>
          <a:xfrm>
            <a:off x="6216231" y="4476997"/>
            <a:ext cx="0" cy="2381003"/>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uora yhdysviiva 20">
            <a:extLst>
              <a:ext uri="{FF2B5EF4-FFF2-40B4-BE49-F238E27FC236}">
                <a16:creationId xmlns:a16="http://schemas.microsoft.com/office/drawing/2014/main" id="{860D9B44-2472-5547-A883-862D941E4B4E}"/>
              </a:ext>
            </a:extLst>
          </p:cNvPr>
          <p:cNvCxnSpPr/>
          <p:nvPr/>
        </p:nvCxnSpPr>
        <p:spPr>
          <a:xfrm>
            <a:off x="9090059" y="4476997"/>
            <a:ext cx="0" cy="2381003"/>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uora yhdysviiva 21">
            <a:extLst>
              <a:ext uri="{FF2B5EF4-FFF2-40B4-BE49-F238E27FC236}">
                <a16:creationId xmlns:a16="http://schemas.microsoft.com/office/drawing/2014/main" id="{C02B9EE6-70F0-4444-8C7F-4F55483C15D3}"/>
              </a:ext>
            </a:extLst>
          </p:cNvPr>
          <p:cNvCxnSpPr/>
          <p:nvPr/>
        </p:nvCxnSpPr>
        <p:spPr>
          <a:xfrm>
            <a:off x="3401779" y="4476997"/>
            <a:ext cx="0" cy="2381003"/>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4667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34000"/>
          </a:schemeClr>
        </a:solidFill>
        <a:effectLst/>
      </p:bgPr>
    </p:bg>
    <p:spTree>
      <p:nvGrpSpPr>
        <p:cNvPr id="1" name=""/>
        <p:cNvGrpSpPr/>
        <p:nvPr/>
      </p:nvGrpSpPr>
      <p:grpSpPr>
        <a:xfrm>
          <a:off x="0" y="0"/>
          <a:ext cx="0" cy="0"/>
          <a:chOff x="0" y="0"/>
          <a:chExt cx="0" cy="0"/>
        </a:xfrm>
      </p:grpSpPr>
      <p:sp>
        <p:nvSpPr>
          <p:cNvPr id="4" name="Ellipsi 3">
            <a:extLst>
              <a:ext uri="{FF2B5EF4-FFF2-40B4-BE49-F238E27FC236}">
                <a16:creationId xmlns:a16="http://schemas.microsoft.com/office/drawing/2014/main" id="{FB31CDEC-33A2-BC40-89D4-81842EBB841B}"/>
              </a:ext>
            </a:extLst>
          </p:cNvPr>
          <p:cNvSpPr/>
          <p:nvPr/>
        </p:nvSpPr>
        <p:spPr>
          <a:xfrm>
            <a:off x="2878567" y="355366"/>
            <a:ext cx="6147267" cy="6147267"/>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rgbClr val="92D050"/>
              </a:solidFill>
            </a:endParaRPr>
          </a:p>
        </p:txBody>
      </p:sp>
      <p:sp>
        <p:nvSpPr>
          <p:cNvPr id="3" name="Päivämäärän paikkamerkki 2">
            <a:extLst>
              <a:ext uri="{FF2B5EF4-FFF2-40B4-BE49-F238E27FC236}">
                <a16:creationId xmlns:a16="http://schemas.microsoft.com/office/drawing/2014/main" id="{20CD7D70-2761-479E-B5AD-2128E993A9B7}"/>
              </a:ext>
            </a:extLst>
          </p:cNvPr>
          <p:cNvSpPr>
            <a:spLocks noGrp="1"/>
          </p:cNvSpPr>
          <p:nvPr>
            <p:ph type="dt" sz="half" idx="10"/>
          </p:nvPr>
        </p:nvSpPr>
        <p:spPr/>
        <p:txBody>
          <a:bodyPr/>
          <a:lstStyle/>
          <a:p>
            <a:fld id="{0B188E18-7BDE-7644-B1AB-E01BE08F67EB}" type="datetime1">
              <a:rPr lang="fi-FI" smtClean="0"/>
              <a:t>19.1.2022</a:t>
            </a:fld>
            <a:endParaRPr lang="en-US"/>
          </a:p>
        </p:txBody>
      </p:sp>
      <p:sp>
        <p:nvSpPr>
          <p:cNvPr id="5" name="Dian numeron paikkamerkki 4">
            <a:extLst>
              <a:ext uri="{FF2B5EF4-FFF2-40B4-BE49-F238E27FC236}">
                <a16:creationId xmlns:a16="http://schemas.microsoft.com/office/drawing/2014/main" id="{54DC9167-4998-4E95-90A0-5779E3A6045B}"/>
              </a:ext>
            </a:extLst>
          </p:cNvPr>
          <p:cNvSpPr>
            <a:spLocks noGrp="1"/>
          </p:cNvSpPr>
          <p:nvPr>
            <p:ph type="sldNum" sz="quarter" idx="12"/>
          </p:nvPr>
        </p:nvSpPr>
        <p:spPr/>
        <p:txBody>
          <a:bodyPr/>
          <a:lstStyle/>
          <a:p>
            <a:fld id="{D5CDC59A-8C4B-3741-8921-09D2C8EE8BFB}" type="slidenum">
              <a:rPr lang="en-US" smtClean="0"/>
              <a:t>13</a:t>
            </a:fld>
            <a:endParaRPr lang="en-US"/>
          </a:p>
        </p:txBody>
      </p:sp>
      <p:sp>
        <p:nvSpPr>
          <p:cNvPr id="2" name="Otsikko 1">
            <a:extLst>
              <a:ext uri="{FF2B5EF4-FFF2-40B4-BE49-F238E27FC236}">
                <a16:creationId xmlns:a16="http://schemas.microsoft.com/office/drawing/2014/main" id="{A7A87954-F62D-4479-9A01-47DDC8E3C48E}"/>
              </a:ext>
            </a:extLst>
          </p:cNvPr>
          <p:cNvSpPr>
            <a:spLocks noGrp="1"/>
          </p:cNvSpPr>
          <p:nvPr>
            <p:ph type="title"/>
          </p:nvPr>
        </p:nvSpPr>
        <p:spPr>
          <a:xfrm>
            <a:off x="587376" y="687264"/>
            <a:ext cx="3318318" cy="2301033"/>
          </a:xfrm>
        </p:spPr>
        <p:txBody>
          <a:bodyPr>
            <a:normAutofit/>
          </a:bodyPr>
          <a:lstStyle/>
          <a:p>
            <a:r>
              <a:rPr lang="fi-FI" sz="3400">
                <a:solidFill>
                  <a:schemeClr val="tx2"/>
                </a:solidFill>
              </a:rPr>
              <a:t>Puhtaan energian avulla kiertotaloudesta tulee totta</a:t>
            </a:r>
          </a:p>
        </p:txBody>
      </p:sp>
      <p:sp>
        <p:nvSpPr>
          <p:cNvPr id="15" name="Tekstiruutu 14">
            <a:extLst>
              <a:ext uri="{FF2B5EF4-FFF2-40B4-BE49-F238E27FC236}">
                <a16:creationId xmlns:a16="http://schemas.microsoft.com/office/drawing/2014/main" id="{D8F80B13-8558-B64E-9D97-97EE247337A9}"/>
              </a:ext>
            </a:extLst>
          </p:cNvPr>
          <p:cNvSpPr txBox="1"/>
          <p:nvPr/>
        </p:nvSpPr>
        <p:spPr>
          <a:xfrm>
            <a:off x="622322" y="4851938"/>
            <a:ext cx="2409202" cy="738664"/>
          </a:xfrm>
          <a:prstGeom prst="rect">
            <a:avLst/>
          </a:prstGeom>
          <a:noFill/>
        </p:spPr>
        <p:txBody>
          <a:bodyPr wrap="square" rtlCol="0">
            <a:spAutoFit/>
          </a:bodyPr>
          <a:lstStyle/>
          <a:p>
            <a:r>
              <a:rPr lang="fi-FI" sz="1400">
                <a:solidFill>
                  <a:schemeClr val="tx2">
                    <a:lumMod val="75000"/>
                  </a:schemeClr>
                </a:solidFill>
              </a:rPr>
              <a:t>Energia-alalla on keskeinen rooli kiertotalousyhteiskunnan rakentamisessa.</a:t>
            </a:r>
          </a:p>
        </p:txBody>
      </p:sp>
      <p:pic>
        <p:nvPicPr>
          <p:cNvPr id="6" name="Kuva 5">
            <a:extLst>
              <a:ext uri="{FF2B5EF4-FFF2-40B4-BE49-F238E27FC236}">
                <a16:creationId xmlns:a16="http://schemas.microsoft.com/office/drawing/2014/main" id="{7440B3DC-26C3-D94A-BB88-0E4AD88538AC}"/>
              </a:ext>
            </a:extLst>
          </p:cNvPr>
          <p:cNvPicPr>
            <a:picLocks noChangeAspect="1"/>
          </p:cNvPicPr>
          <p:nvPr/>
        </p:nvPicPr>
        <p:blipFill>
          <a:blip r:embed="rId3"/>
          <a:stretch>
            <a:fillRect/>
          </a:stretch>
        </p:blipFill>
        <p:spPr>
          <a:xfrm>
            <a:off x="3259688" y="1180669"/>
            <a:ext cx="4722164" cy="4820315"/>
          </a:xfrm>
          <a:prstGeom prst="rect">
            <a:avLst/>
          </a:prstGeom>
        </p:spPr>
      </p:pic>
      <p:sp>
        <p:nvSpPr>
          <p:cNvPr id="9" name="Sisällön paikkamerkki 3">
            <a:extLst>
              <a:ext uri="{FF2B5EF4-FFF2-40B4-BE49-F238E27FC236}">
                <a16:creationId xmlns:a16="http://schemas.microsoft.com/office/drawing/2014/main" id="{DDB7CEE1-20E9-5F4D-A4B5-82216D69570E}"/>
              </a:ext>
            </a:extLst>
          </p:cNvPr>
          <p:cNvSpPr txBox="1">
            <a:spLocks/>
          </p:cNvSpPr>
          <p:nvPr/>
        </p:nvSpPr>
        <p:spPr>
          <a:xfrm>
            <a:off x="8210017" y="-1"/>
            <a:ext cx="4017590" cy="6858000"/>
          </a:xfrm>
          <a:prstGeom prst="rect">
            <a:avLst/>
          </a:prstGeom>
          <a:solidFill>
            <a:schemeClr val="bg1"/>
          </a:solidFill>
        </p:spPr>
        <p:txBody>
          <a:bodyPr vert="horz" lIns="251999" tIns="900000" rIns="180000" bIns="144000" rtlCol="0" anchor="t">
            <a:noAutofit/>
          </a:bodyPr>
          <a:lstStyle>
            <a:lvl1pPr marL="228600" indent="-228600" algn="l" defTabSz="914400" rtl="0" eaLnBrk="1" latinLnBrk="0" hangingPunct="1">
              <a:lnSpc>
                <a:spcPct val="90000"/>
              </a:lnSpc>
              <a:spcBef>
                <a:spcPts val="1000"/>
              </a:spcBef>
              <a:buClr>
                <a:schemeClr val="accent3">
                  <a:lumMod val="75000"/>
                </a:schemeClr>
              </a:buClr>
              <a:buFont typeface="Arial"/>
              <a:buChar char="•"/>
              <a:defRPr sz="1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3">
                  <a:lumMod val="50000"/>
                </a:schemeClr>
              </a:buClr>
              <a:buFont typeface="Lucida Grande"/>
              <a:buChar char="–"/>
              <a:defRPr sz="16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fi-FI" sz="1400" dirty="0">
                <a:solidFill>
                  <a:schemeClr val="tx1"/>
                </a:solidFill>
              </a:rPr>
              <a:t>Kiertotalous on laaja-alaista ja vaatii tavan-omaiset sektorirajat ylittävää osaamista. Suurten kokonaisuuksien hallinta edellyttää yhteistyötä, tiedon saatavuutta ja toimivia verkostoja.</a:t>
            </a:r>
          </a:p>
          <a:p>
            <a:r>
              <a:rPr lang="fi-FI" sz="1300" dirty="0">
                <a:solidFill>
                  <a:schemeClr val="tx1"/>
                </a:solidFill>
              </a:rPr>
              <a:t>Kiertotalouden kannusteita pitää kohdentaa sektorirajat ylittäviin innovaatioihin ja hukkalämpöjen hyödyntämiseen tarjoamalla kehitystukea sekä alentamalla kierrätyslaitosten sähköveroa. </a:t>
            </a:r>
          </a:p>
          <a:p>
            <a:r>
              <a:rPr lang="fi-FI" sz="1300" dirty="0">
                <a:solidFill>
                  <a:schemeClr val="tx1"/>
                </a:solidFill>
              </a:rPr>
              <a:t>Kiertotalouden yhteiskunnallinen visio, energia-alan rooli ja sääntely pitää selkeyttää. </a:t>
            </a:r>
          </a:p>
          <a:p>
            <a:r>
              <a:rPr lang="fi-FI" sz="1300" dirty="0">
                <a:solidFill>
                  <a:schemeClr val="tx1"/>
                </a:solidFill>
              </a:rPr>
              <a:t>Päästöjen vähentämiseksi jätteen syntypaikka-lajittelua ja kierrätystä täytyy tehostaa.</a:t>
            </a:r>
          </a:p>
          <a:p>
            <a:r>
              <a:rPr lang="fi-FI" sz="1300" dirty="0">
                <a:solidFill>
                  <a:schemeClr val="tx1"/>
                </a:solidFill>
              </a:rPr>
              <a:t>Kierrätetyt materiaalit pitää hyödyntää paremmin.</a:t>
            </a:r>
          </a:p>
          <a:p>
            <a:r>
              <a:rPr lang="fi-FI" sz="1300" dirty="0">
                <a:solidFill>
                  <a:schemeClr val="tx1"/>
                </a:solidFill>
              </a:rPr>
              <a:t>Hiilidioksidin talteenottoa ja hyötykäyttöä täytyy kehittää. </a:t>
            </a:r>
          </a:p>
          <a:p>
            <a:r>
              <a:rPr lang="fi-FI" sz="1300" dirty="0">
                <a:solidFill>
                  <a:schemeClr val="tx1"/>
                </a:solidFill>
              </a:rPr>
              <a:t>On tehtävä jätteenpolton Green </a:t>
            </a:r>
            <a:r>
              <a:rPr lang="fi-FI" sz="1300" dirty="0" err="1">
                <a:solidFill>
                  <a:schemeClr val="tx1"/>
                </a:solidFill>
              </a:rPr>
              <a:t>Deal</a:t>
            </a:r>
            <a:r>
              <a:rPr lang="fi-FI" sz="1300" dirty="0">
                <a:solidFill>
                  <a:schemeClr val="tx1"/>
                </a:solidFill>
              </a:rPr>
              <a:t>, jonka puitteissa rakennetaan jätehuoltoketjun yhteishankkeita kierrätyksen tehostamiseksi esimerkiksi pk-yrityksissä. </a:t>
            </a:r>
          </a:p>
          <a:p>
            <a:r>
              <a:rPr lang="fi-FI" sz="1300" dirty="0">
                <a:solidFill>
                  <a:schemeClr val="tx1"/>
                </a:solidFill>
              </a:rPr>
              <a:t>Kuntatason päästölaskentaa pitää kehittää, jotta jätteen käsittelyn päästöt näkyisivät jätteen syntypaikan ilmastolaskelmassa. Tämä kannustaa jätteen kierrättämiseen ja energiahyödyn-</a:t>
            </a:r>
            <a:r>
              <a:rPr lang="fi-FI" sz="1300" dirty="0" err="1">
                <a:solidFill>
                  <a:schemeClr val="tx1"/>
                </a:solidFill>
              </a:rPr>
              <a:t>tämiseen</a:t>
            </a:r>
            <a:r>
              <a:rPr lang="fi-FI" sz="1300" dirty="0">
                <a:solidFill>
                  <a:schemeClr val="tx1"/>
                </a:solidFill>
              </a:rPr>
              <a:t> sähkönä, lämpönä ja biokaasuna. </a:t>
            </a:r>
          </a:p>
        </p:txBody>
      </p:sp>
    </p:spTree>
    <p:extLst>
      <p:ext uri="{BB962C8B-B14F-4D97-AF65-F5344CB8AC3E}">
        <p14:creationId xmlns:p14="http://schemas.microsoft.com/office/powerpoint/2010/main" val="1219847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Suorakulmio 11">
            <a:extLst>
              <a:ext uri="{FF2B5EF4-FFF2-40B4-BE49-F238E27FC236}">
                <a16:creationId xmlns:a16="http://schemas.microsoft.com/office/drawing/2014/main" id="{5FEEDDE9-3F8E-D742-92F8-0BE5CE0B5AA7}"/>
              </a:ext>
            </a:extLst>
          </p:cNvPr>
          <p:cNvSpPr/>
          <p:nvPr/>
        </p:nvSpPr>
        <p:spPr>
          <a:xfrm>
            <a:off x="11284923" y="-6"/>
            <a:ext cx="900297" cy="6858002"/>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4" name="Aalto 23">
            <a:extLst>
              <a:ext uri="{FF2B5EF4-FFF2-40B4-BE49-F238E27FC236}">
                <a16:creationId xmlns:a16="http://schemas.microsoft.com/office/drawing/2014/main" id="{4FCCB17B-3F10-1E48-BAC8-2F9D13FC02F0}"/>
              </a:ext>
            </a:extLst>
          </p:cNvPr>
          <p:cNvSpPr/>
          <p:nvPr/>
        </p:nvSpPr>
        <p:spPr>
          <a:xfrm rot="5400000">
            <a:off x="3070157" y="2842242"/>
            <a:ext cx="6858001" cy="1173514"/>
          </a:xfrm>
          <a:prstGeom prst="wave">
            <a:avLst>
              <a:gd name="adj1" fmla="val 20000"/>
              <a:gd name="adj2" fmla="val 0"/>
            </a:avLst>
          </a:prstGeom>
          <a:solidFill>
            <a:schemeClr val="tx2">
              <a:lumMod val="20000"/>
              <a:lumOff val="80000"/>
              <a:alpha val="3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1" name="Aalto 20">
            <a:extLst>
              <a:ext uri="{FF2B5EF4-FFF2-40B4-BE49-F238E27FC236}">
                <a16:creationId xmlns:a16="http://schemas.microsoft.com/office/drawing/2014/main" id="{BF5EE8AE-5D61-9F4D-9DEF-85AA1CA7FBD2}"/>
              </a:ext>
            </a:extLst>
          </p:cNvPr>
          <p:cNvSpPr/>
          <p:nvPr/>
        </p:nvSpPr>
        <p:spPr>
          <a:xfrm rot="5400000">
            <a:off x="3762792" y="2842242"/>
            <a:ext cx="6858001" cy="1173514"/>
          </a:xfrm>
          <a:prstGeom prst="wave">
            <a:avLst>
              <a:gd name="adj1" fmla="val 20000"/>
              <a:gd name="adj2" fmla="val 0"/>
            </a:avLst>
          </a:prstGeom>
          <a:solidFill>
            <a:schemeClr val="accent4">
              <a:lumMod val="20000"/>
              <a:lumOff val="80000"/>
              <a:alpha val="8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4" name="Aalto 13">
            <a:extLst>
              <a:ext uri="{FF2B5EF4-FFF2-40B4-BE49-F238E27FC236}">
                <a16:creationId xmlns:a16="http://schemas.microsoft.com/office/drawing/2014/main" id="{C3061D47-F0A5-F14D-892D-B86B12C71471}"/>
              </a:ext>
            </a:extLst>
          </p:cNvPr>
          <p:cNvSpPr/>
          <p:nvPr/>
        </p:nvSpPr>
        <p:spPr>
          <a:xfrm rot="5400000">
            <a:off x="6136497" y="1117347"/>
            <a:ext cx="6858001" cy="4623309"/>
          </a:xfrm>
          <a:prstGeom prst="wave">
            <a:avLst>
              <a:gd name="adj1" fmla="val 4046"/>
              <a:gd name="adj2" fmla="val 0"/>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A7A87954-F62D-4479-9A01-47DDC8E3C48E}"/>
              </a:ext>
            </a:extLst>
          </p:cNvPr>
          <p:cNvSpPr>
            <a:spLocks noGrp="1"/>
          </p:cNvSpPr>
          <p:nvPr>
            <p:ph type="title"/>
          </p:nvPr>
        </p:nvSpPr>
        <p:spPr>
          <a:xfrm>
            <a:off x="587375" y="936527"/>
            <a:ext cx="5691014" cy="1435690"/>
          </a:xfrm>
        </p:spPr>
        <p:txBody>
          <a:bodyPr>
            <a:noAutofit/>
          </a:bodyPr>
          <a:lstStyle/>
          <a:p>
            <a:r>
              <a:rPr lang="fi-FI" sz="6000">
                <a:solidFill>
                  <a:schemeClr val="tx2"/>
                </a:solidFill>
              </a:rPr>
              <a:t>Puhdistuva kaasu</a:t>
            </a:r>
          </a:p>
        </p:txBody>
      </p:sp>
      <p:sp>
        <p:nvSpPr>
          <p:cNvPr id="7" name="Sisällön paikkamerkki 6">
            <a:extLst>
              <a:ext uri="{FF2B5EF4-FFF2-40B4-BE49-F238E27FC236}">
                <a16:creationId xmlns:a16="http://schemas.microsoft.com/office/drawing/2014/main" id="{17DC9DDD-9346-4032-A6A3-4D99F9BC520C}"/>
              </a:ext>
            </a:extLst>
          </p:cNvPr>
          <p:cNvSpPr>
            <a:spLocks noGrp="1"/>
          </p:cNvSpPr>
          <p:nvPr>
            <p:ph sz="half" idx="2"/>
          </p:nvPr>
        </p:nvSpPr>
        <p:spPr>
          <a:xfrm>
            <a:off x="8311897" y="908050"/>
            <a:ext cx="3374135" cy="5346446"/>
          </a:xfrm>
        </p:spPr>
        <p:txBody>
          <a:bodyPr/>
          <a:lstStyle/>
          <a:p>
            <a:pPr lvl="0"/>
            <a:r>
              <a:rPr lang="fi-FI" sz="1400">
                <a:solidFill>
                  <a:schemeClr val="tx1"/>
                </a:solidFill>
              </a:rPr>
              <a:t>Puhtaan kaasun kehittäminen, tuotanto ja  käyttöönotto on varmistettava päästökauppaa vahvistamalla. </a:t>
            </a:r>
          </a:p>
          <a:p>
            <a:r>
              <a:rPr lang="fi-FI" sz="1400">
                <a:solidFill>
                  <a:schemeClr val="tx1"/>
                </a:solidFill>
              </a:rPr>
              <a:t>Biokaasun edistäminen edellyttää kansallisen biokaasuohjelman laatimista.</a:t>
            </a:r>
          </a:p>
          <a:p>
            <a:r>
              <a:rPr lang="fi-FI" sz="1400">
                <a:solidFill>
                  <a:schemeClr val="tx1"/>
                </a:solidFill>
              </a:rPr>
              <a:t>Biokaasun verottomuus on säilytettävä ja  </a:t>
            </a:r>
            <a:r>
              <a:rPr lang="fi-FI" sz="1400" err="1">
                <a:solidFill>
                  <a:schemeClr val="tx1"/>
                </a:solidFill>
              </a:rPr>
              <a:t>notifioitava</a:t>
            </a:r>
            <a:r>
              <a:rPr lang="fi-FI" sz="1400">
                <a:solidFill>
                  <a:schemeClr val="tx1"/>
                </a:solidFill>
              </a:rPr>
              <a:t> EU:ssa. </a:t>
            </a:r>
          </a:p>
          <a:p>
            <a:r>
              <a:rPr lang="fi-FI" sz="1400">
                <a:solidFill>
                  <a:schemeClr val="tx1"/>
                </a:solidFill>
              </a:rPr>
              <a:t>Kaasun verotus on pidettävä kilpailukykyisenä, jotta puhtaalle energiajärjestelmälle tärkeä toimiva ja kattava kaasuverkosto voidaan ylläpitää.</a:t>
            </a:r>
          </a:p>
          <a:p>
            <a:r>
              <a:rPr lang="fi-FI" sz="1400">
                <a:solidFill>
                  <a:schemeClr val="tx1"/>
                </a:solidFill>
              </a:rPr>
              <a:t>Puhtaiden kaasujen kuten, synteettiset kaasut ja vety, edistämiseksi tarvitaan kansallinen strategia, joka kehittää Suomen teknologista kilpailukykyä ja tukee uuden energiajärjestelmän kehitystä.</a:t>
            </a:r>
          </a:p>
          <a:p>
            <a:r>
              <a:rPr lang="fi-FI" sz="1400">
                <a:solidFill>
                  <a:schemeClr val="tx1"/>
                </a:solidFill>
              </a:rPr>
              <a:t>Vetyratkaisuja pitää edistää alentamalla  teollisuuden sähköveroa ja luomalla näkymä pitkänaikavälin energiaverotuksesta. </a:t>
            </a:r>
            <a:endParaRPr lang="fi-FI" sz="1400">
              <a:solidFill>
                <a:schemeClr val="tx1"/>
              </a:solidFill>
              <a:cs typeface="Calibri"/>
            </a:endParaRPr>
          </a:p>
          <a:p>
            <a:endParaRPr lang="fi-FI" sz="1400">
              <a:solidFill>
                <a:schemeClr val="tx1"/>
              </a:solidFill>
            </a:endParaRPr>
          </a:p>
          <a:p>
            <a:pPr marL="0" indent="0">
              <a:buNone/>
            </a:pPr>
            <a:endParaRPr lang="fi-FI" sz="1400">
              <a:solidFill>
                <a:schemeClr val="tx1"/>
              </a:solidFill>
            </a:endParaRPr>
          </a:p>
          <a:p>
            <a:endParaRPr lang="fi-FI" sz="1400">
              <a:solidFill>
                <a:schemeClr val="tx1"/>
              </a:solidFill>
            </a:endParaRPr>
          </a:p>
        </p:txBody>
      </p:sp>
      <p:sp>
        <p:nvSpPr>
          <p:cNvPr id="5" name="Dian numeron paikkamerkki 4">
            <a:extLst>
              <a:ext uri="{FF2B5EF4-FFF2-40B4-BE49-F238E27FC236}">
                <a16:creationId xmlns:a16="http://schemas.microsoft.com/office/drawing/2014/main" id="{54DC9167-4998-4E95-90A0-5779E3A6045B}"/>
              </a:ext>
            </a:extLst>
          </p:cNvPr>
          <p:cNvSpPr>
            <a:spLocks noGrp="1"/>
          </p:cNvSpPr>
          <p:nvPr>
            <p:ph type="sldNum" sz="quarter" idx="12"/>
          </p:nvPr>
        </p:nvSpPr>
        <p:spPr/>
        <p:txBody>
          <a:bodyPr/>
          <a:lstStyle/>
          <a:p>
            <a:fld id="{D5CDC59A-8C4B-3741-8921-09D2C8EE8BFB}" type="slidenum">
              <a:rPr lang="en-US" smtClean="0"/>
              <a:t>14</a:t>
            </a:fld>
            <a:endParaRPr lang="en-US"/>
          </a:p>
        </p:txBody>
      </p:sp>
      <p:cxnSp>
        <p:nvCxnSpPr>
          <p:cNvPr id="16" name="Suora yhdysviiva 15">
            <a:extLst>
              <a:ext uri="{FF2B5EF4-FFF2-40B4-BE49-F238E27FC236}">
                <a16:creationId xmlns:a16="http://schemas.microsoft.com/office/drawing/2014/main" id="{DFB929DB-8329-C24A-AB1F-3476C408B50E}"/>
              </a:ext>
            </a:extLst>
          </p:cNvPr>
          <p:cNvCxnSpPr/>
          <p:nvPr/>
        </p:nvCxnSpPr>
        <p:spPr>
          <a:xfrm>
            <a:off x="5282391" y="1592878"/>
            <a:ext cx="69028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uora yhdysviiva 16">
            <a:extLst>
              <a:ext uri="{FF2B5EF4-FFF2-40B4-BE49-F238E27FC236}">
                <a16:creationId xmlns:a16="http://schemas.microsoft.com/office/drawing/2014/main" id="{4688D408-41F5-524A-A4D6-DC9387A75949}"/>
              </a:ext>
            </a:extLst>
          </p:cNvPr>
          <p:cNvCxnSpPr/>
          <p:nvPr/>
        </p:nvCxnSpPr>
        <p:spPr>
          <a:xfrm>
            <a:off x="5289171" y="2162687"/>
            <a:ext cx="69028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uora yhdysviiva 17">
            <a:extLst>
              <a:ext uri="{FF2B5EF4-FFF2-40B4-BE49-F238E27FC236}">
                <a16:creationId xmlns:a16="http://schemas.microsoft.com/office/drawing/2014/main" id="{47CB67A5-3C2A-3647-8250-D700A2111A5D}"/>
              </a:ext>
            </a:extLst>
          </p:cNvPr>
          <p:cNvCxnSpPr/>
          <p:nvPr/>
        </p:nvCxnSpPr>
        <p:spPr>
          <a:xfrm>
            <a:off x="5289171" y="2640031"/>
            <a:ext cx="69028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uora yhdysviiva 18">
            <a:extLst>
              <a:ext uri="{FF2B5EF4-FFF2-40B4-BE49-F238E27FC236}">
                <a16:creationId xmlns:a16="http://schemas.microsoft.com/office/drawing/2014/main" id="{2D5EFB3B-A65A-A64D-9A53-8D33B1835E3A}"/>
              </a:ext>
            </a:extLst>
          </p:cNvPr>
          <p:cNvCxnSpPr/>
          <p:nvPr/>
        </p:nvCxnSpPr>
        <p:spPr>
          <a:xfrm>
            <a:off x="5289171" y="3520681"/>
            <a:ext cx="69028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uora yhdysviiva 19">
            <a:extLst>
              <a:ext uri="{FF2B5EF4-FFF2-40B4-BE49-F238E27FC236}">
                <a16:creationId xmlns:a16="http://schemas.microsoft.com/office/drawing/2014/main" id="{58342F94-7DCF-6C41-B6F9-B2AE3236E4A7}"/>
              </a:ext>
            </a:extLst>
          </p:cNvPr>
          <p:cNvCxnSpPr>
            <a:cxnSpLocks/>
          </p:cNvCxnSpPr>
          <p:nvPr/>
        </p:nvCxnSpPr>
        <p:spPr>
          <a:xfrm>
            <a:off x="4886325" y="4774875"/>
            <a:ext cx="73056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kstiruutu 3">
            <a:extLst>
              <a:ext uri="{FF2B5EF4-FFF2-40B4-BE49-F238E27FC236}">
                <a16:creationId xmlns:a16="http://schemas.microsoft.com/office/drawing/2014/main" id="{23790305-3CC3-4D4A-9D9D-1867E6946A02}"/>
              </a:ext>
            </a:extLst>
          </p:cNvPr>
          <p:cNvSpPr txBox="1"/>
          <p:nvPr/>
        </p:nvSpPr>
        <p:spPr>
          <a:xfrm>
            <a:off x="614810" y="6069984"/>
            <a:ext cx="3466090" cy="246221"/>
          </a:xfrm>
          <a:prstGeom prst="rect">
            <a:avLst/>
          </a:prstGeom>
          <a:noFill/>
        </p:spPr>
        <p:txBody>
          <a:bodyPr wrap="square" rtlCol="0">
            <a:spAutoFit/>
          </a:bodyPr>
          <a:lstStyle/>
          <a:p>
            <a:r>
              <a:rPr lang="fi-FI" sz="1000"/>
              <a:t>Lähde: </a:t>
            </a:r>
            <a:r>
              <a:rPr lang="fi-FI" sz="1000" err="1"/>
              <a:t>Guidehouse</a:t>
            </a:r>
            <a:r>
              <a:rPr lang="fi-FI" sz="1000"/>
              <a:t>, </a:t>
            </a:r>
            <a:r>
              <a:rPr lang="fi-FI" sz="1000" err="1"/>
              <a:t>Gas</a:t>
            </a:r>
            <a:r>
              <a:rPr lang="fi-FI" sz="1000"/>
              <a:t> </a:t>
            </a:r>
            <a:r>
              <a:rPr lang="fi-FI" sz="1000" err="1"/>
              <a:t>Decarbonisation</a:t>
            </a:r>
            <a:r>
              <a:rPr lang="fi-FI" sz="1000"/>
              <a:t> </a:t>
            </a:r>
            <a:r>
              <a:rPr lang="fi-FI" sz="1000" err="1"/>
              <a:t>Pathways</a:t>
            </a:r>
            <a:r>
              <a:rPr lang="fi-FI" sz="1000"/>
              <a:t> 2020.</a:t>
            </a:r>
          </a:p>
        </p:txBody>
      </p:sp>
      <p:pic>
        <p:nvPicPr>
          <p:cNvPr id="11" name="Kuva 10">
            <a:extLst>
              <a:ext uri="{FF2B5EF4-FFF2-40B4-BE49-F238E27FC236}">
                <a16:creationId xmlns:a16="http://schemas.microsoft.com/office/drawing/2014/main" id="{10452B46-2C12-5347-915B-770ED73BBB9C}"/>
              </a:ext>
            </a:extLst>
          </p:cNvPr>
          <p:cNvPicPr>
            <a:picLocks noChangeAspect="1"/>
          </p:cNvPicPr>
          <p:nvPr/>
        </p:nvPicPr>
        <p:blipFill>
          <a:blip r:embed="rId3"/>
          <a:stretch>
            <a:fillRect/>
          </a:stretch>
        </p:blipFill>
        <p:spPr>
          <a:xfrm>
            <a:off x="706618" y="4219713"/>
            <a:ext cx="7257225" cy="1656152"/>
          </a:xfrm>
          <a:prstGeom prst="rect">
            <a:avLst/>
          </a:prstGeom>
        </p:spPr>
      </p:pic>
      <p:grpSp>
        <p:nvGrpSpPr>
          <p:cNvPr id="13" name="Ryhmä 12">
            <a:extLst>
              <a:ext uri="{FF2B5EF4-FFF2-40B4-BE49-F238E27FC236}">
                <a16:creationId xmlns:a16="http://schemas.microsoft.com/office/drawing/2014/main" id="{26E9B0FF-EB0D-A146-8071-C29E2CD8E072}"/>
              </a:ext>
            </a:extLst>
          </p:cNvPr>
          <p:cNvGrpSpPr/>
          <p:nvPr/>
        </p:nvGrpSpPr>
        <p:grpSpPr>
          <a:xfrm>
            <a:off x="5241273" y="3008458"/>
            <a:ext cx="1701985" cy="988572"/>
            <a:chOff x="4775128" y="1086987"/>
            <a:chExt cx="1701985" cy="988572"/>
          </a:xfrm>
        </p:grpSpPr>
        <p:sp>
          <p:nvSpPr>
            <p:cNvPr id="8" name="Suorakulmio 7">
              <a:extLst>
                <a:ext uri="{FF2B5EF4-FFF2-40B4-BE49-F238E27FC236}">
                  <a16:creationId xmlns:a16="http://schemas.microsoft.com/office/drawing/2014/main" id="{43088FD0-636D-814B-8640-F2C3E755B3E9}"/>
                </a:ext>
              </a:extLst>
            </p:cNvPr>
            <p:cNvSpPr/>
            <p:nvPr/>
          </p:nvSpPr>
          <p:spPr>
            <a:xfrm>
              <a:off x="4775128" y="1118115"/>
              <a:ext cx="387118" cy="223271"/>
            </a:xfrm>
            <a:prstGeom prst="rect">
              <a:avLst/>
            </a:prstGeom>
            <a:solidFill>
              <a:srgbClr val="B4BD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tx1"/>
                </a:solidFill>
              </a:endParaRPr>
            </a:p>
          </p:txBody>
        </p:sp>
        <p:sp>
          <p:nvSpPr>
            <p:cNvPr id="23" name="Suorakulmio 22">
              <a:extLst>
                <a:ext uri="{FF2B5EF4-FFF2-40B4-BE49-F238E27FC236}">
                  <a16:creationId xmlns:a16="http://schemas.microsoft.com/office/drawing/2014/main" id="{780E9982-D982-7E45-A5B4-56753E15A017}"/>
                </a:ext>
              </a:extLst>
            </p:cNvPr>
            <p:cNvSpPr/>
            <p:nvPr/>
          </p:nvSpPr>
          <p:spPr>
            <a:xfrm>
              <a:off x="4775128" y="1468524"/>
              <a:ext cx="387118" cy="223271"/>
            </a:xfrm>
            <a:prstGeom prst="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tx1"/>
                </a:solidFill>
              </a:endParaRPr>
            </a:p>
          </p:txBody>
        </p:sp>
        <p:sp>
          <p:nvSpPr>
            <p:cNvPr id="25" name="Suorakulmio 24">
              <a:extLst>
                <a:ext uri="{FF2B5EF4-FFF2-40B4-BE49-F238E27FC236}">
                  <a16:creationId xmlns:a16="http://schemas.microsoft.com/office/drawing/2014/main" id="{58A393B8-617A-1A4B-B466-811EC86ACDE9}"/>
                </a:ext>
              </a:extLst>
            </p:cNvPr>
            <p:cNvSpPr/>
            <p:nvPr/>
          </p:nvSpPr>
          <p:spPr>
            <a:xfrm>
              <a:off x="4775128" y="1818933"/>
              <a:ext cx="387118" cy="223271"/>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tx1"/>
                </a:solidFill>
              </a:endParaRPr>
            </a:p>
          </p:txBody>
        </p:sp>
        <p:sp>
          <p:nvSpPr>
            <p:cNvPr id="10" name="Tekstiruutu 9">
              <a:extLst>
                <a:ext uri="{FF2B5EF4-FFF2-40B4-BE49-F238E27FC236}">
                  <a16:creationId xmlns:a16="http://schemas.microsoft.com/office/drawing/2014/main" id="{A3DE199B-E12E-824C-A358-92F3AB8BE9E3}"/>
                </a:ext>
              </a:extLst>
            </p:cNvPr>
            <p:cNvSpPr txBox="1"/>
            <p:nvPr/>
          </p:nvSpPr>
          <p:spPr>
            <a:xfrm>
              <a:off x="5162246" y="1086987"/>
              <a:ext cx="1314867" cy="307777"/>
            </a:xfrm>
            <a:prstGeom prst="rect">
              <a:avLst/>
            </a:prstGeom>
            <a:noFill/>
          </p:spPr>
          <p:txBody>
            <a:bodyPr wrap="square" rtlCol="0">
              <a:spAutoFit/>
            </a:bodyPr>
            <a:lstStyle/>
            <a:p>
              <a:r>
                <a:rPr lang="fi-FI" sz="1400"/>
                <a:t>Biokaasu</a:t>
              </a:r>
            </a:p>
          </p:txBody>
        </p:sp>
        <p:sp>
          <p:nvSpPr>
            <p:cNvPr id="26" name="Tekstiruutu 25">
              <a:extLst>
                <a:ext uri="{FF2B5EF4-FFF2-40B4-BE49-F238E27FC236}">
                  <a16:creationId xmlns:a16="http://schemas.microsoft.com/office/drawing/2014/main" id="{E5F48073-A25A-D740-83AF-EDB8820D18FD}"/>
                </a:ext>
              </a:extLst>
            </p:cNvPr>
            <p:cNvSpPr txBox="1"/>
            <p:nvPr/>
          </p:nvSpPr>
          <p:spPr>
            <a:xfrm>
              <a:off x="5162246" y="1427384"/>
              <a:ext cx="1314867" cy="307777"/>
            </a:xfrm>
            <a:prstGeom prst="rect">
              <a:avLst/>
            </a:prstGeom>
            <a:noFill/>
          </p:spPr>
          <p:txBody>
            <a:bodyPr wrap="square" rtlCol="0">
              <a:spAutoFit/>
            </a:bodyPr>
            <a:lstStyle/>
            <a:p>
              <a:r>
                <a:rPr lang="fi-FI" sz="1400"/>
                <a:t>Vety</a:t>
              </a:r>
            </a:p>
          </p:txBody>
        </p:sp>
        <p:sp>
          <p:nvSpPr>
            <p:cNvPr id="27" name="Tekstiruutu 26">
              <a:extLst>
                <a:ext uri="{FF2B5EF4-FFF2-40B4-BE49-F238E27FC236}">
                  <a16:creationId xmlns:a16="http://schemas.microsoft.com/office/drawing/2014/main" id="{129D51EE-B5D1-8B48-84A8-71FD50B317CE}"/>
                </a:ext>
              </a:extLst>
            </p:cNvPr>
            <p:cNvSpPr txBox="1"/>
            <p:nvPr/>
          </p:nvSpPr>
          <p:spPr>
            <a:xfrm>
              <a:off x="5162246" y="1767782"/>
              <a:ext cx="1314867" cy="307777"/>
            </a:xfrm>
            <a:prstGeom prst="rect">
              <a:avLst/>
            </a:prstGeom>
            <a:noFill/>
          </p:spPr>
          <p:txBody>
            <a:bodyPr wrap="square" rtlCol="0">
              <a:spAutoFit/>
            </a:bodyPr>
            <a:lstStyle/>
            <a:p>
              <a:r>
                <a:rPr lang="fi-FI" sz="1400"/>
                <a:t>Maakaasu</a:t>
              </a:r>
            </a:p>
          </p:txBody>
        </p:sp>
      </p:grpSp>
      <p:sp>
        <p:nvSpPr>
          <p:cNvPr id="15" name="Tekstiruutu 14">
            <a:extLst>
              <a:ext uri="{FF2B5EF4-FFF2-40B4-BE49-F238E27FC236}">
                <a16:creationId xmlns:a16="http://schemas.microsoft.com/office/drawing/2014/main" id="{710987F9-843C-3447-9D09-2E040749FC83}"/>
              </a:ext>
            </a:extLst>
          </p:cNvPr>
          <p:cNvSpPr txBox="1"/>
          <p:nvPr/>
        </p:nvSpPr>
        <p:spPr>
          <a:xfrm>
            <a:off x="577025" y="2536336"/>
            <a:ext cx="3503875" cy="1815882"/>
          </a:xfrm>
          <a:prstGeom prst="rect">
            <a:avLst/>
          </a:prstGeom>
          <a:noFill/>
        </p:spPr>
        <p:txBody>
          <a:bodyPr wrap="square" rtlCol="0">
            <a:spAutoFit/>
          </a:bodyPr>
          <a:lstStyle/>
          <a:p>
            <a:r>
              <a:rPr lang="fi-FI" sz="1400">
                <a:solidFill>
                  <a:schemeClr val="tx2">
                    <a:lumMod val="75000"/>
                  </a:schemeClr>
                </a:solidFill>
              </a:rPr>
              <a:t>Kaasun puhdistuminen etenee Euroopassa vahvasti 2030-luvulla. Kaasuverkkoja kehitetään ja niissä siirrytään vähitellen käyttämään biokaasua ja vetyä. Kaasulla on suuri merkitys koko energiajärjestelmän vähähiilisyyden mahdollistamisessa osana sektori-integraatiota.</a:t>
            </a:r>
          </a:p>
          <a:p>
            <a:endParaRPr lang="fi-FI" sz="1400">
              <a:solidFill>
                <a:schemeClr val="tx1">
                  <a:lumMod val="65000"/>
                  <a:lumOff val="35000"/>
                </a:schemeClr>
              </a:solidFill>
            </a:endParaRPr>
          </a:p>
        </p:txBody>
      </p:sp>
    </p:spTree>
    <p:extLst>
      <p:ext uri="{BB962C8B-B14F-4D97-AF65-F5344CB8AC3E}">
        <p14:creationId xmlns:p14="http://schemas.microsoft.com/office/powerpoint/2010/main" val="22566295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90989CFD-63FA-BE49-B64A-023A97C16E97}"/>
              </a:ext>
            </a:extLst>
          </p:cNvPr>
          <p:cNvSpPr>
            <a:spLocks noGrp="1"/>
          </p:cNvSpPr>
          <p:nvPr>
            <p:ph type="sldNum" sz="quarter" idx="12"/>
          </p:nvPr>
        </p:nvSpPr>
        <p:spPr/>
        <p:txBody>
          <a:bodyPr/>
          <a:lstStyle/>
          <a:p>
            <a:fld id="{D5CDC59A-8C4B-3741-8921-09D2C8EE8BFB}" type="slidenum">
              <a:rPr lang="en-US" smtClean="0"/>
              <a:t>15</a:t>
            </a:fld>
            <a:endParaRPr lang="en-US"/>
          </a:p>
        </p:txBody>
      </p:sp>
      <p:sp>
        <p:nvSpPr>
          <p:cNvPr id="5" name="Otsikko 1">
            <a:extLst>
              <a:ext uri="{FF2B5EF4-FFF2-40B4-BE49-F238E27FC236}">
                <a16:creationId xmlns:a16="http://schemas.microsoft.com/office/drawing/2014/main" id="{790CDF5F-7781-8E4E-8874-34468324CBCA}"/>
              </a:ext>
            </a:extLst>
          </p:cNvPr>
          <p:cNvSpPr txBox="1">
            <a:spLocks/>
          </p:cNvSpPr>
          <p:nvPr/>
        </p:nvSpPr>
        <p:spPr>
          <a:xfrm>
            <a:off x="2600875" y="1791082"/>
            <a:ext cx="6982782" cy="893317"/>
          </a:xfrm>
          <a:prstGeom prst="rect">
            <a:avLst/>
          </a:prstGeom>
        </p:spPr>
        <p:txBody>
          <a:bodyPr>
            <a:noAutofit/>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pPr algn="ctr"/>
            <a:r>
              <a:rPr lang="fi-FI" sz="6000">
                <a:solidFill>
                  <a:schemeClr val="bg1"/>
                </a:solidFill>
              </a:rPr>
              <a:t>Energia ratkaisijana </a:t>
            </a:r>
          </a:p>
        </p:txBody>
      </p:sp>
      <p:sp>
        <p:nvSpPr>
          <p:cNvPr id="6" name="Alaotsikko 2">
            <a:extLst>
              <a:ext uri="{FF2B5EF4-FFF2-40B4-BE49-F238E27FC236}">
                <a16:creationId xmlns:a16="http://schemas.microsoft.com/office/drawing/2014/main" id="{0B3FA122-90AD-A14A-95C3-8ABDB380D65A}"/>
              </a:ext>
            </a:extLst>
          </p:cNvPr>
          <p:cNvSpPr txBox="1">
            <a:spLocks/>
          </p:cNvSpPr>
          <p:nvPr/>
        </p:nvSpPr>
        <p:spPr>
          <a:xfrm>
            <a:off x="4189504" y="2914746"/>
            <a:ext cx="3812992" cy="89331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3">
                  <a:lumMod val="75000"/>
                </a:schemeClr>
              </a:buClr>
              <a:buFont typeface="Arial"/>
              <a:buChar char="•"/>
              <a:defRPr sz="1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3">
                  <a:lumMod val="50000"/>
                </a:schemeClr>
              </a:buClr>
              <a:buFont typeface="Lucida Grande"/>
              <a:buChar char="–"/>
              <a:defRPr sz="16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fi-FI">
                <a:solidFill>
                  <a:schemeClr val="bg1"/>
                </a:solidFill>
              </a:rPr>
              <a:t>Hiilineutraali yhteiskunta perustuu energiayhtiöiden toteuttamille käytännön ratkaisuille </a:t>
            </a:r>
          </a:p>
        </p:txBody>
      </p:sp>
    </p:spTree>
    <p:extLst>
      <p:ext uri="{BB962C8B-B14F-4D97-AF65-F5344CB8AC3E}">
        <p14:creationId xmlns:p14="http://schemas.microsoft.com/office/powerpoint/2010/main" val="2718787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Sisällön paikkamerkki 6">
            <a:extLst>
              <a:ext uri="{FF2B5EF4-FFF2-40B4-BE49-F238E27FC236}">
                <a16:creationId xmlns:a16="http://schemas.microsoft.com/office/drawing/2014/main" id="{17DC9DDD-9346-4032-A6A3-4D99F9BC520C}"/>
              </a:ext>
            </a:extLst>
          </p:cNvPr>
          <p:cNvSpPr>
            <a:spLocks noGrp="1"/>
          </p:cNvSpPr>
          <p:nvPr>
            <p:ph sz="half" idx="2"/>
          </p:nvPr>
        </p:nvSpPr>
        <p:spPr/>
        <p:txBody>
          <a:bodyPr/>
          <a:lstStyle/>
          <a:p>
            <a:pPr lvl="0"/>
            <a:endParaRPr lang="fi-FI"/>
          </a:p>
          <a:p>
            <a:pPr marL="0" indent="0">
              <a:buNone/>
            </a:pPr>
            <a:endParaRPr lang="fi-FI"/>
          </a:p>
          <a:p>
            <a:endParaRPr lang="fi-FI"/>
          </a:p>
        </p:txBody>
      </p:sp>
      <p:sp>
        <p:nvSpPr>
          <p:cNvPr id="5" name="Dian numeron paikkamerkki 4">
            <a:extLst>
              <a:ext uri="{FF2B5EF4-FFF2-40B4-BE49-F238E27FC236}">
                <a16:creationId xmlns:a16="http://schemas.microsoft.com/office/drawing/2014/main" id="{54DC9167-4998-4E95-90A0-5779E3A6045B}"/>
              </a:ext>
            </a:extLst>
          </p:cNvPr>
          <p:cNvSpPr>
            <a:spLocks noGrp="1"/>
          </p:cNvSpPr>
          <p:nvPr>
            <p:ph type="sldNum" sz="quarter" idx="12"/>
          </p:nvPr>
        </p:nvSpPr>
        <p:spPr/>
        <p:txBody>
          <a:bodyPr/>
          <a:lstStyle/>
          <a:p>
            <a:fld id="{D5CDC59A-8C4B-3741-8921-09D2C8EE8BFB}" type="slidenum">
              <a:rPr lang="en-US" smtClean="0"/>
              <a:t>16</a:t>
            </a:fld>
            <a:endParaRPr lang="en-US"/>
          </a:p>
        </p:txBody>
      </p:sp>
      <p:sp>
        <p:nvSpPr>
          <p:cNvPr id="4" name="Suorakulmio 3">
            <a:extLst>
              <a:ext uri="{FF2B5EF4-FFF2-40B4-BE49-F238E27FC236}">
                <a16:creationId xmlns:a16="http://schemas.microsoft.com/office/drawing/2014/main" id="{03C1EDD2-0C2C-4D05-96B3-A5AF9CE1C41F}"/>
              </a:ext>
            </a:extLst>
          </p:cNvPr>
          <p:cNvSpPr/>
          <p:nvPr/>
        </p:nvSpPr>
        <p:spPr>
          <a:xfrm>
            <a:off x="8339328" y="823061"/>
            <a:ext cx="3581785" cy="5693866"/>
          </a:xfrm>
          <a:prstGeom prst="rect">
            <a:avLst/>
          </a:prstGeom>
        </p:spPr>
        <p:txBody>
          <a:bodyPr wrap="square">
            <a:spAutoFit/>
          </a:bodyPr>
          <a:lstStyle/>
          <a:p>
            <a:pPr>
              <a:spcAft>
                <a:spcPts val="0"/>
              </a:spcAft>
            </a:pPr>
            <a:r>
              <a:rPr lang="fi-FI" sz="1400">
                <a:latin typeface="Calibri" panose="020F0502020204030204" pitchFamily="34" charset="0"/>
                <a:ea typeface="Calibri" panose="020F0502020204030204" pitchFamily="34" charset="0"/>
              </a:rPr>
              <a:t>Päästöttömyyteen tarvitaan erityisesti sähköä ja sen avulla tuotettavia lämpöä, kaasuja ja nesteitä.</a:t>
            </a:r>
          </a:p>
          <a:p>
            <a:pPr>
              <a:spcAft>
                <a:spcPts val="0"/>
              </a:spcAft>
            </a:pPr>
            <a:endParaRPr lang="fi-FI" sz="1400">
              <a:latin typeface="Calibri" panose="020F0502020204030204" pitchFamily="34" charset="0"/>
              <a:ea typeface="Calibri" panose="020F0502020204030204" pitchFamily="34" charset="0"/>
            </a:endParaRPr>
          </a:p>
          <a:p>
            <a:pPr>
              <a:spcAft>
                <a:spcPts val="0"/>
              </a:spcAft>
            </a:pPr>
            <a:r>
              <a:rPr lang="fi-FI" sz="1400">
                <a:latin typeface="Calibri" panose="020F0502020204030204" pitchFamily="34" charset="0"/>
                <a:ea typeface="Calibri" panose="020F0502020204030204" pitchFamily="34" charset="0"/>
              </a:rPr>
              <a:t>Teollisuuden ja muun yhteiskunnan sähköistäminen edellyttää arvion mukaan jopa 50 % kasvua sähkönkulutuksessa. </a:t>
            </a:r>
          </a:p>
          <a:p>
            <a:pPr>
              <a:spcAft>
                <a:spcPts val="0"/>
              </a:spcAft>
            </a:pPr>
            <a:endParaRPr lang="fi-FI" sz="1400">
              <a:latin typeface="Calibri" panose="020F0502020204030204" pitchFamily="34" charset="0"/>
              <a:ea typeface="Calibri" panose="020F0502020204030204" pitchFamily="34" charset="0"/>
            </a:endParaRPr>
          </a:p>
          <a:p>
            <a:pPr>
              <a:spcAft>
                <a:spcPts val="0"/>
              </a:spcAft>
            </a:pPr>
            <a:r>
              <a:rPr lang="fi-FI" sz="1400">
                <a:latin typeface="Calibri" panose="020F0502020204030204" pitchFamily="34" charset="0"/>
                <a:ea typeface="Calibri" panose="020F0502020204030204" pitchFamily="34" charset="0"/>
              </a:rPr>
              <a:t>Hiilineutraaliin yhteiskunnan rakentamiseksi tarvitaan markkinaehtoista sähköntuotantoa, energiatehokkuutta, säätövoimaa, siirtoyhteyksien vahvistamista ja uutta teknologiaa.</a:t>
            </a:r>
          </a:p>
          <a:p>
            <a:pPr>
              <a:spcAft>
                <a:spcPts val="0"/>
              </a:spcAft>
            </a:pPr>
            <a:endParaRPr lang="fi-FI" sz="1400">
              <a:latin typeface="Calibri" panose="020F0502020204030204" pitchFamily="34" charset="0"/>
              <a:ea typeface="Calibri" panose="020F0502020204030204" pitchFamily="34" charset="0"/>
            </a:endParaRPr>
          </a:p>
          <a:p>
            <a:pPr>
              <a:spcAft>
                <a:spcPts val="0"/>
              </a:spcAft>
            </a:pPr>
            <a:r>
              <a:rPr lang="fi-FI" sz="1400">
                <a:latin typeface="Calibri" panose="020F0502020204030204" pitchFamily="34" charset="0"/>
                <a:ea typeface="Calibri" panose="020F0502020204030204" pitchFamily="34" charset="0"/>
              </a:rPr>
              <a:t>Kaukolämmön ja -jäähdytyksen tuotannossa siirrytään päästöllisistä polttoaineista päästöttömiin ja hyödynnetään teollisuuden sekä liike- ja palvelurakennusten tuottamia hukkalämpöjä.</a:t>
            </a:r>
          </a:p>
          <a:p>
            <a:pPr>
              <a:spcAft>
                <a:spcPts val="0"/>
              </a:spcAft>
            </a:pPr>
            <a:endParaRPr lang="fi-FI" sz="1400">
              <a:latin typeface="Calibri" panose="020F0502020204030204" pitchFamily="34" charset="0"/>
              <a:ea typeface="Calibri" panose="020F0502020204030204" pitchFamily="34" charset="0"/>
            </a:endParaRPr>
          </a:p>
          <a:p>
            <a:pPr>
              <a:spcAft>
                <a:spcPts val="0"/>
              </a:spcAft>
            </a:pPr>
            <a:r>
              <a:rPr lang="fi-FI" sz="1400">
                <a:latin typeface="Calibri" panose="020F0502020204030204" pitchFamily="34" charset="0"/>
                <a:ea typeface="Calibri" panose="020F0502020204030204" pitchFamily="34" charset="0"/>
              </a:rPr>
              <a:t>Energiamurros vaatii mittavia investointeja. Yhteiskunnan pitää vauhdittaa muutosta poistamalla sähköistymisen ja muun puhtaan energiateknologian käyttöönoton esteitä sekä tukemalla uuden energiateknologian tutkimusta ja kehittämistä. </a:t>
            </a:r>
          </a:p>
        </p:txBody>
      </p:sp>
      <p:cxnSp>
        <p:nvCxnSpPr>
          <p:cNvPr id="12" name="Suora yhdysviiva 11">
            <a:extLst>
              <a:ext uri="{FF2B5EF4-FFF2-40B4-BE49-F238E27FC236}">
                <a16:creationId xmlns:a16="http://schemas.microsoft.com/office/drawing/2014/main" id="{757C9914-DF4A-044B-AF4C-1F15AF69FD4F}"/>
              </a:ext>
            </a:extLst>
          </p:cNvPr>
          <p:cNvCxnSpPr>
            <a:cxnSpLocks/>
          </p:cNvCxnSpPr>
          <p:nvPr/>
        </p:nvCxnSpPr>
        <p:spPr>
          <a:xfrm>
            <a:off x="8412480" y="1588644"/>
            <a:ext cx="377952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Suora yhdysviiva 17">
            <a:extLst>
              <a:ext uri="{FF2B5EF4-FFF2-40B4-BE49-F238E27FC236}">
                <a16:creationId xmlns:a16="http://schemas.microsoft.com/office/drawing/2014/main" id="{C60D7637-7CE8-C240-8704-ECD9DE5DDAC8}"/>
              </a:ext>
            </a:extLst>
          </p:cNvPr>
          <p:cNvCxnSpPr>
            <a:cxnSpLocks/>
          </p:cNvCxnSpPr>
          <p:nvPr/>
        </p:nvCxnSpPr>
        <p:spPr>
          <a:xfrm>
            <a:off x="8412480" y="2486465"/>
            <a:ext cx="377952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uora yhdysviiva 18">
            <a:extLst>
              <a:ext uri="{FF2B5EF4-FFF2-40B4-BE49-F238E27FC236}">
                <a16:creationId xmlns:a16="http://schemas.microsoft.com/office/drawing/2014/main" id="{ADB76ED4-0F95-9E49-B81F-57FA55194911}"/>
              </a:ext>
            </a:extLst>
          </p:cNvPr>
          <p:cNvCxnSpPr>
            <a:cxnSpLocks/>
          </p:cNvCxnSpPr>
          <p:nvPr/>
        </p:nvCxnSpPr>
        <p:spPr>
          <a:xfrm>
            <a:off x="8412480" y="3695511"/>
            <a:ext cx="377952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uora yhdysviiva 19">
            <a:extLst>
              <a:ext uri="{FF2B5EF4-FFF2-40B4-BE49-F238E27FC236}">
                <a16:creationId xmlns:a16="http://schemas.microsoft.com/office/drawing/2014/main" id="{20EA9377-695D-184C-8065-373EC090DFC6}"/>
              </a:ext>
            </a:extLst>
          </p:cNvPr>
          <p:cNvCxnSpPr>
            <a:cxnSpLocks/>
          </p:cNvCxnSpPr>
          <p:nvPr/>
        </p:nvCxnSpPr>
        <p:spPr>
          <a:xfrm>
            <a:off x="8412480" y="5005816"/>
            <a:ext cx="377952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2" name="Kuva 21">
            <a:extLst>
              <a:ext uri="{FF2B5EF4-FFF2-40B4-BE49-F238E27FC236}">
                <a16:creationId xmlns:a16="http://schemas.microsoft.com/office/drawing/2014/main" id="{597EEE16-2AB3-4B4F-BA5B-2D4C83E819FB}"/>
              </a:ext>
            </a:extLst>
          </p:cNvPr>
          <p:cNvPicPr>
            <a:picLocks noChangeAspect="1"/>
          </p:cNvPicPr>
          <p:nvPr/>
        </p:nvPicPr>
        <p:blipFill>
          <a:blip r:embed="rId2"/>
          <a:stretch>
            <a:fillRect/>
          </a:stretch>
        </p:blipFill>
        <p:spPr>
          <a:xfrm>
            <a:off x="1056801" y="255069"/>
            <a:ext cx="7664693" cy="6572704"/>
          </a:xfrm>
          <a:prstGeom prst="rect">
            <a:avLst/>
          </a:prstGeom>
        </p:spPr>
      </p:pic>
      <p:sp>
        <p:nvSpPr>
          <p:cNvPr id="25" name="Otsikko 1">
            <a:extLst>
              <a:ext uri="{FF2B5EF4-FFF2-40B4-BE49-F238E27FC236}">
                <a16:creationId xmlns:a16="http://schemas.microsoft.com/office/drawing/2014/main" id="{24470BC4-9E1D-244C-8EB0-25DE6A4DD785}"/>
              </a:ext>
            </a:extLst>
          </p:cNvPr>
          <p:cNvSpPr txBox="1">
            <a:spLocks/>
          </p:cNvSpPr>
          <p:nvPr/>
        </p:nvSpPr>
        <p:spPr>
          <a:xfrm>
            <a:off x="591343" y="797837"/>
            <a:ext cx="3243623" cy="1839355"/>
          </a:xfrm>
          <a:prstGeom prst="rect">
            <a:avLst/>
          </a:prstGeom>
        </p:spPr>
        <p:txBody>
          <a:bodyPr>
            <a:normAutofit/>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r>
              <a:rPr lang="fi-FI">
                <a:solidFill>
                  <a:schemeClr val="accent2">
                    <a:lumMod val="75000"/>
                  </a:schemeClr>
                </a:solidFill>
              </a:rPr>
              <a:t>Ilmasto vaatii tehokkaita toimia</a:t>
            </a:r>
          </a:p>
        </p:txBody>
      </p:sp>
    </p:spTree>
    <p:extLst>
      <p:ext uri="{BB962C8B-B14F-4D97-AF65-F5344CB8AC3E}">
        <p14:creationId xmlns:p14="http://schemas.microsoft.com/office/powerpoint/2010/main" val="1048194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7A87954-F62D-4479-9A01-47DDC8E3C48E}"/>
              </a:ext>
            </a:extLst>
          </p:cNvPr>
          <p:cNvSpPr>
            <a:spLocks noGrp="1"/>
          </p:cNvSpPr>
          <p:nvPr>
            <p:ph type="title"/>
          </p:nvPr>
        </p:nvSpPr>
        <p:spPr>
          <a:xfrm>
            <a:off x="625361" y="584931"/>
            <a:ext cx="5113514" cy="1582366"/>
          </a:xfrm>
        </p:spPr>
        <p:txBody>
          <a:bodyPr>
            <a:noAutofit/>
          </a:bodyPr>
          <a:lstStyle/>
          <a:p>
            <a:r>
              <a:rPr lang="fi-FI" sz="4800">
                <a:solidFill>
                  <a:schemeClr val="accent2">
                    <a:lumMod val="75000"/>
                  </a:schemeClr>
                </a:solidFill>
              </a:rPr>
              <a:t>Sähköistyvä teollisuus</a:t>
            </a:r>
          </a:p>
        </p:txBody>
      </p:sp>
      <p:sp>
        <p:nvSpPr>
          <p:cNvPr id="5" name="Dian numeron paikkamerkki 4">
            <a:extLst>
              <a:ext uri="{FF2B5EF4-FFF2-40B4-BE49-F238E27FC236}">
                <a16:creationId xmlns:a16="http://schemas.microsoft.com/office/drawing/2014/main" id="{54DC9167-4998-4E95-90A0-5779E3A6045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5CDC59A-8C4B-3741-8921-09D2C8EE8BFB}" type="slidenum">
              <a:rPr kumimoji="0" lang="en-US" sz="1000" b="1"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595959"/>
              </a:solidFill>
              <a:effectLst/>
              <a:uLnTx/>
              <a:uFillTx/>
              <a:latin typeface="Calibri"/>
              <a:ea typeface="+mn-ea"/>
              <a:cs typeface="+mn-cs"/>
            </a:endParaRPr>
          </a:p>
        </p:txBody>
      </p:sp>
      <p:pic>
        <p:nvPicPr>
          <p:cNvPr id="14" name="Kuva 13">
            <a:extLst>
              <a:ext uri="{FF2B5EF4-FFF2-40B4-BE49-F238E27FC236}">
                <a16:creationId xmlns:a16="http://schemas.microsoft.com/office/drawing/2014/main" id="{752C115A-81F1-6F43-A7BE-CABFCF004703}"/>
              </a:ext>
            </a:extLst>
          </p:cNvPr>
          <p:cNvPicPr>
            <a:picLocks noChangeAspect="1"/>
          </p:cNvPicPr>
          <p:nvPr/>
        </p:nvPicPr>
        <p:blipFill>
          <a:blip r:embed="rId3"/>
          <a:stretch>
            <a:fillRect/>
          </a:stretch>
        </p:blipFill>
        <p:spPr>
          <a:xfrm>
            <a:off x="8331203" y="1202758"/>
            <a:ext cx="3187547" cy="4822537"/>
          </a:xfrm>
          <a:prstGeom prst="rect">
            <a:avLst/>
          </a:prstGeom>
        </p:spPr>
      </p:pic>
      <p:sp>
        <p:nvSpPr>
          <p:cNvPr id="4" name="Tekstiruutu 3">
            <a:extLst>
              <a:ext uri="{FF2B5EF4-FFF2-40B4-BE49-F238E27FC236}">
                <a16:creationId xmlns:a16="http://schemas.microsoft.com/office/drawing/2014/main" id="{859A72CD-E810-E441-8E7D-59286DB566A6}"/>
              </a:ext>
            </a:extLst>
          </p:cNvPr>
          <p:cNvSpPr txBox="1"/>
          <p:nvPr/>
        </p:nvSpPr>
        <p:spPr>
          <a:xfrm>
            <a:off x="8370221" y="6110129"/>
            <a:ext cx="318754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000000">
                    <a:lumMod val="65000"/>
                    <a:lumOff val="35000"/>
                  </a:srgbClr>
                </a:solidFill>
                <a:effectLst/>
                <a:uLnTx/>
                <a:uFillTx/>
                <a:latin typeface="Calibri"/>
                <a:ea typeface="+mn-ea"/>
                <a:cs typeface="+mn-cs"/>
              </a:rPr>
              <a:t>Lähde: AFRY </a:t>
            </a:r>
            <a:r>
              <a:rPr kumimoji="0" lang="fi-FI" sz="1000" b="0" i="0" u="none" strike="noStrike" kern="1200" cap="none" spc="0" normalizeH="0" baseline="0" noProof="0" err="1">
                <a:ln>
                  <a:noFill/>
                </a:ln>
                <a:solidFill>
                  <a:srgbClr val="000000">
                    <a:lumMod val="65000"/>
                    <a:lumOff val="35000"/>
                  </a:srgbClr>
                </a:solidFill>
                <a:effectLst/>
                <a:uLnTx/>
                <a:uFillTx/>
                <a:latin typeface="Calibri"/>
                <a:ea typeface="+mn-ea"/>
                <a:cs typeface="+mn-cs"/>
              </a:rPr>
              <a:t>Finnish</a:t>
            </a:r>
            <a:r>
              <a:rPr kumimoji="0" lang="fi-FI" sz="1000" b="0" i="0" u="none" strike="noStrike" kern="1200" cap="none" spc="0" normalizeH="0" baseline="0" noProof="0">
                <a:ln>
                  <a:noFill/>
                </a:ln>
                <a:solidFill>
                  <a:srgbClr val="000000">
                    <a:lumMod val="65000"/>
                    <a:lumOff val="35000"/>
                  </a:srgbClr>
                </a:solidFill>
                <a:effectLst/>
                <a:uLnTx/>
                <a:uFillTx/>
                <a:latin typeface="Calibri"/>
                <a:ea typeface="+mn-ea"/>
                <a:cs typeface="+mn-cs"/>
              </a:rPr>
              <a:t> Energy </a:t>
            </a:r>
            <a:r>
              <a:rPr kumimoji="0" lang="fi-FI" sz="1000" b="0" i="0" u="none" strike="noStrike" kern="1200" cap="none" spc="0" normalizeH="0" baseline="0" noProof="0" err="1">
                <a:ln>
                  <a:noFill/>
                </a:ln>
                <a:solidFill>
                  <a:srgbClr val="000000">
                    <a:lumMod val="65000"/>
                    <a:lumOff val="35000"/>
                  </a:srgbClr>
                </a:solidFill>
                <a:effectLst/>
                <a:uLnTx/>
                <a:uFillTx/>
                <a:latin typeface="Calibri"/>
                <a:ea typeface="+mn-ea"/>
                <a:cs typeface="+mn-cs"/>
              </a:rPr>
              <a:t>Low</a:t>
            </a:r>
            <a:r>
              <a:rPr kumimoji="0" lang="fi-FI" sz="1000" b="0" i="0" u="none" strike="noStrike" kern="1200" cap="none" spc="0" normalizeH="0" baseline="0" noProof="0">
                <a:ln>
                  <a:noFill/>
                </a:ln>
                <a:solidFill>
                  <a:srgbClr val="000000">
                    <a:lumMod val="65000"/>
                    <a:lumOff val="35000"/>
                  </a:srgbClr>
                </a:solidFill>
                <a:effectLst/>
                <a:uLnTx/>
                <a:uFillTx/>
                <a:latin typeface="Calibri"/>
                <a:ea typeface="+mn-ea"/>
                <a:cs typeface="+mn-cs"/>
              </a:rPr>
              <a:t> </a:t>
            </a:r>
            <a:r>
              <a:rPr kumimoji="0" lang="fi-FI" sz="1000" b="0" i="0" u="none" strike="noStrike" kern="1200" cap="none" spc="0" normalizeH="0" baseline="0" noProof="0" err="1">
                <a:ln>
                  <a:noFill/>
                </a:ln>
                <a:solidFill>
                  <a:srgbClr val="000000">
                    <a:lumMod val="65000"/>
                    <a:lumOff val="35000"/>
                  </a:srgbClr>
                </a:solidFill>
                <a:effectLst/>
                <a:uLnTx/>
                <a:uFillTx/>
                <a:latin typeface="Calibri"/>
                <a:ea typeface="+mn-ea"/>
                <a:cs typeface="+mn-cs"/>
              </a:rPr>
              <a:t>Carbon</a:t>
            </a:r>
            <a:r>
              <a:rPr kumimoji="0" lang="fi-FI" sz="1000" b="0" i="0" u="none" strike="noStrike" kern="1200" cap="none" spc="0" normalizeH="0" baseline="0" noProof="0">
                <a:ln>
                  <a:noFill/>
                </a:ln>
                <a:solidFill>
                  <a:srgbClr val="000000">
                    <a:lumMod val="65000"/>
                    <a:lumOff val="35000"/>
                  </a:srgbClr>
                </a:solidFill>
                <a:effectLst/>
                <a:uLnTx/>
                <a:uFillTx/>
                <a:latin typeface="Calibri"/>
                <a:ea typeface="+mn-ea"/>
                <a:cs typeface="+mn-cs"/>
              </a:rPr>
              <a:t> </a:t>
            </a:r>
            <a:r>
              <a:rPr kumimoji="0" lang="fi-FI" sz="1000" b="0" i="0" u="none" strike="noStrike" kern="1200" cap="none" spc="0" normalizeH="0" baseline="0" noProof="0" err="1">
                <a:ln>
                  <a:noFill/>
                </a:ln>
                <a:solidFill>
                  <a:srgbClr val="000000">
                    <a:lumMod val="65000"/>
                    <a:lumOff val="35000"/>
                  </a:srgbClr>
                </a:solidFill>
                <a:effectLst/>
                <a:uLnTx/>
                <a:uFillTx/>
                <a:latin typeface="Calibri"/>
                <a:ea typeface="+mn-ea"/>
                <a:cs typeface="+mn-cs"/>
              </a:rPr>
              <a:t>Roadmap</a:t>
            </a:r>
            <a:r>
              <a:rPr kumimoji="0" lang="fi-FI" sz="1000" b="0" i="0" u="none" strike="noStrike" kern="1200" cap="none" spc="0" normalizeH="0" baseline="0" noProof="0">
                <a:ln>
                  <a:noFill/>
                </a:ln>
                <a:solidFill>
                  <a:srgbClr val="000000">
                    <a:lumMod val="65000"/>
                    <a:lumOff val="35000"/>
                  </a:srgbClr>
                </a:solidFill>
                <a:effectLst/>
                <a:uLnTx/>
                <a:uFillTx/>
                <a:latin typeface="Calibri"/>
                <a:ea typeface="+mn-ea"/>
                <a:cs typeface="+mn-cs"/>
              </a:rPr>
              <a:t>, 2020.</a:t>
            </a:r>
          </a:p>
        </p:txBody>
      </p:sp>
      <p:sp>
        <p:nvSpPr>
          <p:cNvPr id="7" name="Suorakulmio 6">
            <a:extLst>
              <a:ext uri="{FF2B5EF4-FFF2-40B4-BE49-F238E27FC236}">
                <a16:creationId xmlns:a16="http://schemas.microsoft.com/office/drawing/2014/main" id="{4B181950-3CF7-4B0A-B570-F2314972A55A}"/>
              </a:ext>
            </a:extLst>
          </p:cNvPr>
          <p:cNvSpPr/>
          <p:nvPr/>
        </p:nvSpPr>
        <p:spPr>
          <a:xfrm>
            <a:off x="625361" y="2308699"/>
            <a:ext cx="7480062" cy="3812262"/>
          </a:xfrm>
          <a:prstGeom prst="rect">
            <a:avLst/>
          </a:prstGeom>
        </p:spPr>
        <p:txBody>
          <a:bodyPr wrap="square" anchor="t">
            <a:spAutoFit/>
          </a:bodyPr>
          <a:lstStyle/>
          <a:p>
            <a:pPr marL="1270" marR="0" lvl="0" algn="l" defTabSz="914400" rtl="0" eaLnBrk="1" fontAlgn="auto" latinLnBrk="0" hangingPunct="1">
              <a:lnSpc>
                <a:spcPct val="107000"/>
              </a:lnSpc>
              <a:spcBef>
                <a:spcPts val="1000"/>
              </a:spcBef>
              <a:spcAft>
                <a:spcPts val="0"/>
              </a:spcAft>
              <a:buClr>
                <a:srgbClr val="B21C58">
                  <a:lumMod val="75000"/>
                </a:srgbClr>
              </a:buClr>
              <a:buSzTx/>
              <a:tabLst>
                <a:tab pos="457200" algn="l"/>
              </a:tabLst>
              <a:defRPr/>
            </a:pPr>
            <a:r>
              <a:rPr lang="fi-FI" b="1">
                <a:solidFill>
                  <a:srgbClr val="000000"/>
                </a:solidFill>
                <a:latin typeface="Calibri"/>
                <a:ea typeface="Calibri" panose="020F0502020204030204" pitchFamily="34" charset="0"/>
                <a:cs typeface="Times New Roman"/>
              </a:rPr>
              <a:t>	Teollisuuden sähköistymistä pitää edistää:</a:t>
            </a:r>
            <a:endParaRPr lang="fi-FI">
              <a:solidFill>
                <a:srgbClr val="000000"/>
              </a:solidFill>
              <a:latin typeface="Calibri"/>
              <a:cs typeface="Times New Roman"/>
            </a:endParaRPr>
          </a:p>
          <a:p>
            <a:pPr marL="655955" lvl="1" indent="-197485">
              <a:lnSpc>
                <a:spcPct val="107000"/>
              </a:lnSpc>
              <a:spcBef>
                <a:spcPts val="1000"/>
              </a:spcBef>
              <a:buClr>
                <a:srgbClr val="B21C58">
                  <a:lumMod val="75000"/>
                </a:srgbClr>
              </a:buClr>
              <a:buFont typeface="Arial" panose="020B0604020202020204" pitchFamily="34" charset="0"/>
              <a:buChar char="•"/>
              <a:tabLst>
                <a:tab pos="457200" algn="l"/>
              </a:tabLst>
            </a:pPr>
            <a:r>
              <a:rPr lang="fi-FI">
                <a:solidFill>
                  <a:srgbClr val="000000"/>
                </a:solidFill>
                <a:latin typeface="Calibri"/>
                <a:ea typeface="Calibri" panose="020F0502020204030204" pitchFamily="34" charset="0"/>
                <a:cs typeface="Times New Roman"/>
              </a:rPr>
              <a:t>Ilmastopolitiikan näkymä pitää vahvistaa vuoden 2030 jälkeiselle ajalle.</a:t>
            </a:r>
          </a:p>
          <a:p>
            <a:pPr marL="655955" lvl="1" indent="-197485">
              <a:lnSpc>
                <a:spcPct val="107000"/>
              </a:lnSpc>
              <a:spcBef>
                <a:spcPts val="1000"/>
              </a:spcBef>
              <a:buClr>
                <a:srgbClr val="B21C58">
                  <a:lumMod val="75000"/>
                </a:srgbClr>
              </a:buClr>
              <a:buFont typeface="Arial" panose="020B0604020202020204" pitchFamily="34" charset="0"/>
              <a:buChar char="•"/>
              <a:tabLst>
                <a:tab pos="457200" algn="l"/>
              </a:tabLst>
            </a:pPr>
            <a:r>
              <a:rPr kumimoji="0" lang="fi-FI" b="0" i="0" u="none" strike="noStrike" kern="1200" cap="none" spc="0" normalizeH="0" baseline="0" noProof="0">
                <a:ln>
                  <a:noFill/>
                </a:ln>
                <a:solidFill>
                  <a:srgbClr val="000000"/>
                </a:solidFill>
                <a:effectLst/>
                <a:uLnTx/>
                <a:uFillTx/>
                <a:latin typeface="Calibri"/>
                <a:ea typeface="Calibri" panose="020F0502020204030204" pitchFamily="34" charset="0"/>
                <a:cs typeface="Times New Roman"/>
              </a:rPr>
              <a:t>Uusien teknologioiden kehitystyö tarvitsee tukea.</a:t>
            </a:r>
            <a:r>
              <a:rPr lang="fi-FI">
                <a:solidFill>
                  <a:srgbClr val="000000"/>
                </a:solidFill>
                <a:latin typeface="Calibri"/>
                <a:ea typeface="Calibri" panose="020F0502020204030204" pitchFamily="34" charset="0"/>
                <a:cs typeface="Times New Roman"/>
              </a:rPr>
              <a:t> </a:t>
            </a:r>
            <a:endParaRPr lang="fi-FI"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655955" lvl="1" indent="-197485">
              <a:lnSpc>
                <a:spcPct val="107000"/>
              </a:lnSpc>
              <a:spcBef>
                <a:spcPts val="1000"/>
              </a:spcBef>
              <a:buClr>
                <a:srgbClr val="B21C58">
                  <a:lumMod val="75000"/>
                </a:srgbClr>
              </a:buClr>
              <a:buFont typeface="Arial" panose="020B0604020202020204" pitchFamily="34" charset="0"/>
              <a:buChar char="•"/>
              <a:tabLst>
                <a:tab pos="457200" algn="l"/>
              </a:tabLst>
            </a:pPr>
            <a:r>
              <a:rPr lang="fi-FI">
                <a:solidFill>
                  <a:srgbClr val="000000"/>
                </a:solidFill>
                <a:latin typeface="Calibri"/>
                <a:ea typeface="Calibri" panose="020F0502020204030204" pitchFamily="34" charset="0"/>
                <a:cs typeface="Times New Roman"/>
              </a:rPr>
              <a:t>Sähköistymisestä pitää tehdä taloudellisesti kannattavaa. </a:t>
            </a:r>
            <a:endParaRPr lang="fi-FI" b="1">
              <a:solidFill>
                <a:srgbClr val="000000"/>
              </a:solidFill>
              <a:latin typeface="Calibri"/>
              <a:ea typeface="Calibri" panose="020F0502020204030204" pitchFamily="34" charset="0"/>
              <a:cs typeface="Times New Roman"/>
            </a:endParaRPr>
          </a:p>
          <a:p>
            <a:pPr marL="458470" lvl="1">
              <a:lnSpc>
                <a:spcPct val="107000"/>
              </a:lnSpc>
              <a:spcBef>
                <a:spcPts val="1000"/>
              </a:spcBef>
              <a:buClr>
                <a:srgbClr val="B21C58">
                  <a:lumMod val="75000"/>
                </a:srgbClr>
              </a:buClr>
              <a:tabLst>
                <a:tab pos="457200" algn="l"/>
              </a:tabLst>
            </a:pPr>
            <a:r>
              <a:rPr lang="fi-FI" b="1">
                <a:solidFill>
                  <a:srgbClr val="000000"/>
                </a:solidFill>
                <a:latin typeface="Calibri"/>
                <a:ea typeface="Calibri" panose="020F0502020204030204" pitchFamily="34" charset="0"/>
                <a:cs typeface="Times New Roman"/>
              </a:rPr>
              <a:t>Pohjoismainen yhteistyö vahvistaa sähkömarkkinoita:</a:t>
            </a:r>
            <a:endParaRPr lang="fi-FI" b="1" i="0" u="none" strike="noStrike" kern="1200" cap="none" spc="0" normalizeH="0" baseline="0" noProof="0">
              <a:ln>
                <a:noFill/>
              </a:ln>
              <a:solidFill>
                <a:srgbClr val="000000"/>
              </a:solidFill>
              <a:effectLst/>
              <a:uLnTx/>
              <a:uFillTx/>
              <a:latin typeface="Calibri"/>
              <a:ea typeface="Calibri" panose="020F0502020204030204" pitchFamily="34" charset="0"/>
              <a:cs typeface="Times New Roman"/>
            </a:endParaRPr>
          </a:p>
          <a:p>
            <a:pPr marL="655955" lvl="1" indent="-197485">
              <a:lnSpc>
                <a:spcPct val="107000"/>
              </a:lnSpc>
              <a:spcBef>
                <a:spcPts val="1000"/>
              </a:spcBef>
              <a:buClr>
                <a:srgbClr val="B21C58">
                  <a:lumMod val="75000"/>
                </a:srgbClr>
              </a:buClr>
              <a:buFont typeface="Arial" panose="020B0604020202020204" pitchFamily="34" charset="0"/>
              <a:buChar char="•"/>
              <a:tabLst>
                <a:tab pos="457200" algn="l"/>
              </a:tabLst>
            </a:pPr>
            <a:r>
              <a:rPr kumimoji="0" lang="fi-FI" b="0" i="0" u="none" strike="noStrike" kern="1200" cap="none" spc="0" normalizeH="0" baseline="0" noProof="0">
                <a:ln>
                  <a:noFill/>
                </a:ln>
                <a:solidFill>
                  <a:srgbClr val="000000"/>
                </a:solidFill>
                <a:effectLst/>
                <a:uLnTx/>
                <a:uFillTx/>
                <a:latin typeface="Calibri"/>
                <a:ea typeface="Calibri" panose="020F0502020204030204" pitchFamily="34" charset="0"/>
                <a:cs typeface="Times New Roman"/>
              </a:rPr>
              <a:t>Sähkönsiirtoverkkojen ja pohjoismaisen yhteistyön </a:t>
            </a:r>
            <a:r>
              <a:rPr lang="fi-FI">
                <a:solidFill>
                  <a:srgbClr val="000000"/>
                </a:solidFill>
                <a:latin typeface="Calibri"/>
                <a:ea typeface="Calibri" panose="020F0502020204030204" pitchFamily="34" charset="0"/>
                <a:cs typeface="Times New Roman"/>
              </a:rPr>
              <a:t>tiivistäminen turvaavat tehon riittävyyttä ja mahdollistavat markkinoiden tehokkaan toiminnan</a:t>
            </a:r>
            <a:r>
              <a:rPr kumimoji="0" lang="fi-FI" b="0" i="0" u="none" strike="noStrike" kern="1200" cap="none" spc="0" normalizeH="0" baseline="0" noProof="0">
                <a:ln>
                  <a:noFill/>
                </a:ln>
                <a:solidFill>
                  <a:srgbClr val="000000"/>
                </a:solidFill>
                <a:effectLst/>
                <a:uLnTx/>
                <a:uFillTx/>
                <a:latin typeface="Calibri"/>
                <a:ea typeface="Calibri" panose="020F0502020204030204" pitchFamily="34" charset="0"/>
                <a:cs typeface="Times New Roman"/>
              </a:rPr>
              <a:t>.</a:t>
            </a:r>
            <a:r>
              <a:rPr lang="fi-FI">
                <a:solidFill>
                  <a:srgbClr val="000000"/>
                </a:solidFill>
                <a:latin typeface="Calibri"/>
                <a:ea typeface="Calibri" panose="020F0502020204030204" pitchFamily="34" charset="0"/>
                <a:cs typeface="Times New Roman"/>
              </a:rPr>
              <a:t> </a:t>
            </a:r>
            <a:endParaRPr lang="fi-FI" b="0" i="0" u="none" strike="noStrike" kern="1200" cap="none" spc="0" normalizeH="0" baseline="0" noProof="0">
              <a:ln>
                <a:noFill/>
              </a:ln>
              <a:solidFill>
                <a:srgbClr val="000000"/>
              </a:solidFill>
              <a:effectLst/>
              <a:uLnTx/>
              <a:uFillTx/>
              <a:latin typeface="Calibri"/>
              <a:ea typeface="Calibri" panose="020F0502020204030204" pitchFamily="34" charset="0"/>
              <a:cs typeface="Times New Roman" panose="02020603050405020304" pitchFamily="18" charset="0"/>
            </a:endParaRPr>
          </a:p>
          <a:p>
            <a:pPr marL="655955" lvl="1" indent="-197485">
              <a:lnSpc>
                <a:spcPct val="107000"/>
              </a:lnSpc>
              <a:spcBef>
                <a:spcPts val="1000"/>
              </a:spcBef>
              <a:buClr>
                <a:srgbClr val="B21C58">
                  <a:lumMod val="75000"/>
                </a:srgbClr>
              </a:buClr>
              <a:buFont typeface="Arial" panose="020B0604020202020204" pitchFamily="34" charset="0"/>
              <a:buChar char="•"/>
              <a:tabLst>
                <a:tab pos="457200" algn="l"/>
              </a:tabLst>
            </a:pPr>
            <a:r>
              <a:rPr kumimoji="0" lang="fi-FI" b="0" i="0" u="none" strike="noStrike" kern="1200" cap="none" spc="0" normalizeH="0" baseline="0" noProof="0">
                <a:ln>
                  <a:noFill/>
                </a:ln>
                <a:solidFill>
                  <a:srgbClr val="000000"/>
                </a:solidFill>
                <a:effectLst/>
                <a:uLnTx/>
                <a:uFillTx/>
                <a:latin typeface="Calibri"/>
                <a:ea typeface="Calibri" panose="020F0502020204030204" pitchFamily="34" charset="0"/>
                <a:cs typeface="Times New Roman"/>
              </a:rPr>
              <a:t>Teollisuuden </a:t>
            </a:r>
            <a:r>
              <a:rPr kumimoji="0" lang="fi-FI" b="0" i="0" u="none" strike="noStrike" kern="1200" cap="none" spc="0" normalizeH="0" baseline="0" noProof="0" err="1">
                <a:ln>
                  <a:noFill/>
                </a:ln>
                <a:solidFill>
                  <a:srgbClr val="000000"/>
                </a:solidFill>
                <a:effectLst/>
                <a:uLnTx/>
                <a:uFillTx/>
                <a:latin typeface="Calibri"/>
                <a:ea typeface="Calibri" panose="020F0502020204030204" pitchFamily="34" charset="0"/>
                <a:cs typeface="Times New Roman"/>
              </a:rPr>
              <a:t>vähähiilistyminen</a:t>
            </a:r>
            <a:r>
              <a:rPr kumimoji="0" lang="fi-FI" b="0" i="0" u="none" strike="noStrike" kern="1200" cap="none" spc="0" normalizeH="0" baseline="0" noProof="0">
                <a:ln>
                  <a:noFill/>
                </a:ln>
                <a:solidFill>
                  <a:srgbClr val="000000"/>
                </a:solidFill>
                <a:effectLst/>
                <a:uLnTx/>
                <a:uFillTx/>
                <a:latin typeface="Calibri"/>
                <a:ea typeface="Calibri" panose="020F0502020204030204" pitchFamily="34" charset="0"/>
                <a:cs typeface="Times New Roman"/>
              </a:rPr>
              <a:t> antaa sähkönkysyntäsignaalin,</a:t>
            </a:r>
            <a:r>
              <a:rPr lang="fi-FI">
                <a:solidFill>
                  <a:srgbClr val="000000"/>
                </a:solidFill>
                <a:latin typeface="Calibri"/>
                <a:ea typeface="Calibri" panose="020F0502020204030204" pitchFamily="34" charset="0"/>
                <a:cs typeface="Times New Roman"/>
              </a:rPr>
              <a:t> joka luo pohjaa uusille investoinneille sähköntuotantoon</a:t>
            </a:r>
            <a:r>
              <a:rPr kumimoji="0" lang="fi-FI" b="0" i="0" u="none" strike="noStrike" kern="1200" cap="none" spc="0" normalizeH="0" baseline="0" noProof="0">
                <a:ln>
                  <a:noFill/>
                </a:ln>
                <a:solidFill>
                  <a:srgbClr val="000000"/>
                </a:solidFill>
                <a:effectLst/>
                <a:uLnTx/>
                <a:uFillTx/>
                <a:latin typeface="Calibri"/>
                <a:ea typeface="Calibri" panose="020F0502020204030204" pitchFamily="34" charset="0"/>
                <a:cs typeface="Times New Roman"/>
              </a:rPr>
              <a:t>.</a:t>
            </a:r>
            <a:endParaRPr lang="fi-FI" b="0" i="0" u="none" strike="noStrike" kern="1200" cap="none" spc="0" normalizeH="0" baseline="0" noProof="0">
              <a:ln>
                <a:noFill/>
              </a:ln>
              <a:solidFill>
                <a:srgbClr val="000000"/>
              </a:solidFill>
              <a:effectLst/>
              <a:uLnTx/>
              <a:uFillTx/>
              <a:latin typeface="Calibri"/>
              <a:cs typeface="Times New Roman"/>
            </a:endParaRPr>
          </a:p>
        </p:txBody>
      </p:sp>
      <p:sp>
        <p:nvSpPr>
          <p:cNvPr id="6" name="Tekstiruutu 5">
            <a:extLst>
              <a:ext uri="{FF2B5EF4-FFF2-40B4-BE49-F238E27FC236}">
                <a16:creationId xmlns:a16="http://schemas.microsoft.com/office/drawing/2014/main" id="{C4496881-58A6-DA4B-B9E5-4DAFE29918B6}"/>
              </a:ext>
            </a:extLst>
          </p:cNvPr>
          <p:cNvSpPr txBox="1"/>
          <p:nvPr/>
        </p:nvSpPr>
        <p:spPr>
          <a:xfrm>
            <a:off x="8239027" y="793988"/>
            <a:ext cx="355566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rgbClr val="000000"/>
                </a:solidFill>
                <a:effectLst/>
                <a:uLnTx/>
                <a:uFillTx/>
                <a:latin typeface="Calibri"/>
                <a:ea typeface="+mn-ea"/>
                <a:cs typeface="+mn-cs"/>
              </a:rPr>
              <a:t>Voimakkaan sähköistymisen skenaario</a:t>
            </a:r>
          </a:p>
        </p:txBody>
      </p:sp>
    </p:spTree>
    <p:extLst>
      <p:ext uri="{BB962C8B-B14F-4D97-AF65-F5344CB8AC3E}">
        <p14:creationId xmlns:p14="http://schemas.microsoft.com/office/powerpoint/2010/main" val="2373126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uorakulmio 18">
            <a:extLst>
              <a:ext uri="{FF2B5EF4-FFF2-40B4-BE49-F238E27FC236}">
                <a16:creationId xmlns:a16="http://schemas.microsoft.com/office/drawing/2014/main" id="{7625A8B2-37FA-494E-B2FF-10E9BB41CFAE}"/>
              </a:ext>
            </a:extLst>
          </p:cNvPr>
          <p:cNvSpPr/>
          <p:nvPr/>
        </p:nvSpPr>
        <p:spPr>
          <a:xfrm>
            <a:off x="8995443" y="0"/>
            <a:ext cx="3199097" cy="6858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4" name="Dian numeron paikkamerkki 3">
            <a:extLst>
              <a:ext uri="{FF2B5EF4-FFF2-40B4-BE49-F238E27FC236}">
                <a16:creationId xmlns:a16="http://schemas.microsoft.com/office/drawing/2014/main" id="{D54C0E5C-909D-F743-AFCE-40D68176325B}"/>
              </a:ext>
            </a:extLst>
          </p:cNvPr>
          <p:cNvSpPr>
            <a:spLocks noGrp="1"/>
          </p:cNvSpPr>
          <p:nvPr>
            <p:ph type="sldNum" sz="quarter" idx="12"/>
          </p:nvPr>
        </p:nvSpPr>
        <p:spPr/>
        <p:txBody>
          <a:bodyPr/>
          <a:lstStyle/>
          <a:p>
            <a:fld id="{D5CDC59A-8C4B-3741-8921-09D2C8EE8BFB}" type="slidenum">
              <a:rPr lang="en-US" smtClean="0"/>
              <a:t>18</a:t>
            </a:fld>
            <a:endParaRPr lang="en-US"/>
          </a:p>
        </p:txBody>
      </p:sp>
      <p:sp>
        <p:nvSpPr>
          <p:cNvPr id="8" name="Sisällön paikkamerkki 3">
            <a:extLst>
              <a:ext uri="{FF2B5EF4-FFF2-40B4-BE49-F238E27FC236}">
                <a16:creationId xmlns:a16="http://schemas.microsoft.com/office/drawing/2014/main" id="{B0AE8928-9FBE-934E-ADB5-2F2BA5606F60}"/>
              </a:ext>
            </a:extLst>
          </p:cNvPr>
          <p:cNvSpPr txBox="1">
            <a:spLocks/>
          </p:cNvSpPr>
          <p:nvPr/>
        </p:nvSpPr>
        <p:spPr>
          <a:xfrm>
            <a:off x="9239900" y="2354132"/>
            <a:ext cx="2697829" cy="3741215"/>
          </a:xfrm>
          <a:prstGeom prst="rect">
            <a:avLst/>
          </a:prstGeom>
        </p:spPr>
        <p:txBody>
          <a:bodyPr/>
          <a:lstStyle>
            <a:lvl1pPr marL="228600" indent="-228600" algn="l" defTabSz="914400" rtl="0" eaLnBrk="1" latinLnBrk="0" hangingPunct="1">
              <a:lnSpc>
                <a:spcPct val="90000"/>
              </a:lnSpc>
              <a:spcBef>
                <a:spcPts val="1000"/>
              </a:spcBef>
              <a:buClr>
                <a:schemeClr val="accent3">
                  <a:lumMod val="75000"/>
                </a:schemeClr>
              </a:buClr>
              <a:buFont typeface="Arial"/>
              <a:buChar char="•"/>
              <a:defRPr sz="1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3">
                  <a:lumMod val="50000"/>
                </a:schemeClr>
              </a:buClr>
              <a:buFont typeface="Lucida Grande"/>
              <a:buChar char="–"/>
              <a:defRPr sz="16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fi-FI" sz="1600">
                <a:solidFill>
                  <a:schemeClr val="bg1"/>
                </a:solidFill>
              </a:rPr>
              <a:t>Teollisuuden investointeja pitää vauhdittaa </a:t>
            </a:r>
            <a:r>
              <a:rPr lang="fi-FI" sz="1600" err="1">
                <a:solidFill>
                  <a:schemeClr val="bg1"/>
                </a:solidFill>
              </a:rPr>
              <a:t>selkeyt-tämällä</a:t>
            </a:r>
            <a:r>
              <a:rPr lang="fi-FI" sz="1600">
                <a:solidFill>
                  <a:schemeClr val="bg1"/>
                </a:solidFill>
              </a:rPr>
              <a:t> </a:t>
            </a:r>
            <a:r>
              <a:rPr lang="fi-FI" sz="1600" err="1">
                <a:solidFill>
                  <a:schemeClr val="bg1"/>
                </a:solidFill>
              </a:rPr>
              <a:t>luvitusprosesseja</a:t>
            </a:r>
            <a:r>
              <a:rPr lang="fi-FI" sz="1600">
                <a:solidFill>
                  <a:schemeClr val="bg1"/>
                </a:solidFill>
              </a:rPr>
              <a:t> ja kehittämällä kattava poikki-hallinnollinen sähköinen asiointijärjestelmä.</a:t>
            </a:r>
          </a:p>
          <a:p>
            <a:pPr marL="0" indent="0">
              <a:buNone/>
            </a:pPr>
            <a:endParaRPr lang="fi-FI" sz="1600">
              <a:solidFill>
                <a:schemeClr val="bg1"/>
              </a:solidFill>
            </a:endParaRPr>
          </a:p>
          <a:p>
            <a:pPr marL="0" indent="0">
              <a:buNone/>
            </a:pPr>
            <a:r>
              <a:rPr lang="fi-FI" sz="1600">
                <a:solidFill>
                  <a:schemeClr val="bg1"/>
                </a:solidFill>
              </a:rPr>
              <a:t>Pitää luoda kansallinen puhtaiden kaasujen strategia. Sähkö- ja lämpöjärjestelmän tarvitsema jousto täytyy varmistaa </a:t>
            </a:r>
            <a:r>
              <a:rPr lang="fi-FI" sz="1600" err="1">
                <a:solidFill>
                  <a:schemeClr val="bg1"/>
                </a:solidFill>
              </a:rPr>
              <a:t>energiajärjes</a:t>
            </a:r>
            <a:r>
              <a:rPr lang="fi-FI" sz="1600">
                <a:solidFill>
                  <a:schemeClr val="bg1"/>
                </a:solidFill>
              </a:rPr>
              <a:t>-telmien integroinnilla.</a:t>
            </a:r>
          </a:p>
          <a:p>
            <a:pPr marL="0" indent="0">
              <a:buNone/>
            </a:pPr>
            <a:endParaRPr lang="fi-FI" sz="1600">
              <a:solidFill>
                <a:schemeClr val="bg1"/>
              </a:solidFill>
            </a:endParaRPr>
          </a:p>
          <a:p>
            <a:pPr marL="0" indent="0">
              <a:buNone/>
            </a:pPr>
            <a:endParaRPr lang="fi-FI" sz="1600">
              <a:solidFill>
                <a:schemeClr val="bg1"/>
              </a:solidFill>
            </a:endParaRPr>
          </a:p>
          <a:p>
            <a:pPr marL="0" indent="0">
              <a:buNone/>
            </a:pPr>
            <a:endParaRPr lang="fi-FI" sz="1600">
              <a:solidFill>
                <a:schemeClr val="bg1"/>
              </a:solidFill>
            </a:endParaRPr>
          </a:p>
        </p:txBody>
      </p:sp>
      <p:cxnSp>
        <p:nvCxnSpPr>
          <p:cNvPr id="13" name="Suora yhdysviiva 12">
            <a:extLst>
              <a:ext uri="{FF2B5EF4-FFF2-40B4-BE49-F238E27FC236}">
                <a16:creationId xmlns:a16="http://schemas.microsoft.com/office/drawing/2014/main" id="{A336973E-B6C0-2E48-86E7-91E0B8FA6F39}"/>
              </a:ext>
            </a:extLst>
          </p:cNvPr>
          <p:cNvCxnSpPr>
            <a:cxnSpLocks/>
          </p:cNvCxnSpPr>
          <p:nvPr/>
        </p:nvCxnSpPr>
        <p:spPr>
          <a:xfrm>
            <a:off x="8995443" y="3926593"/>
            <a:ext cx="3196557"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Kuva 8">
            <a:extLst>
              <a:ext uri="{FF2B5EF4-FFF2-40B4-BE49-F238E27FC236}">
                <a16:creationId xmlns:a16="http://schemas.microsoft.com/office/drawing/2014/main" id="{BCB7EFC2-8B2E-0E49-A658-61E10A33A990}"/>
              </a:ext>
            </a:extLst>
          </p:cNvPr>
          <p:cNvPicPr>
            <a:picLocks noChangeAspect="1"/>
          </p:cNvPicPr>
          <p:nvPr/>
        </p:nvPicPr>
        <p:blipFill>
          <a:blip r:embed="rId2"/>
          <a:stretch>
            <a:fillRect/>
          </a:stretch>
        </p:blipFill>
        <p:spPr>
          <a:xfrm>
            <a:off x="9906562" y="929399"/>
            <a:ext cx="1079500" cy="1066800"/>
          </a:xfrm>
          <a:prstGeom prst="rect">
            <a:avLst/>
          </a:prstGeom>
        </p:spPr>
      </p:pic>
      <p:sp>
        <p:nvSpPr>
          <p:cNvPr id="6" name="Tekstiruutu 5">
            <a:extLst>
              <a:ext uri="{FF2B5EF4-FFF2-40B4-BE49-F238E27FC236}">
                <a16:creationId xmlns:a16="http://schemas.microsoft.com/office/drawing/2014/main" id="{4204D0A9-4925-3742-8A92-97BCBEE7A3BE}"/>
              </a:ext>
            </a:extLst>
          </p:cNvPr>
          <p:cNvSpPr txBox="1"/>
          <p:nvPr/>
        </p:nvSpPr>
        <p:spPr>
          <a:xfrm>
            <a:off x="689329" y="1152360"/>
            <a:ext cx="2507229" cy="3970318"/>
          </a:xfrm>
          <a:prstGeom prst="rect">
            <a:avLst/>
          </a:prstGeom>
          <a:noFill/>
        </p:spPr>
        <p:txBody>
          <a:bodyPr wrap="square" rtlCol="0">
            <a:spAutoFit/>
          </a:bodyPr>
          <a:lstStyle/>
          <a:p>
            <a:endParaRPr lang="fi-FI" sz="1400"/>
          </a:p>
          <a:p>
            <a:r>
              <a:rPr lang="fi-FI" sz="1400"/>
              <a:t>Teollisuuden sähköistyminen toteutuu asteittain tulevina vuosikymmeninä. Nykyisellä teollisella tuotantorakenteella muutos saattaa tarkoittaa sähköenergian tarpeen kasvua jopa 50 prosentilla.</a:t>
            </a:r>
          </a:p>
          <a:p>
            <a:endParaRPr lang="fi-FI" sz="1400"/>
          </a:p>
          <a:p>
            <a:pPr lvl="0"/>
            <a:r>
              <a:rPr lang="fi-FI" sz="1400">
                <a:solidFill>
                  <a:srgbClr val="000000"/>
                </a:solidFill>
              </a:rPr>
              <a:t>Teollisuuden päästöt vähenevät muun muassa korvaamalla teollisuuden omassa sähkön ja lämmöntuotannossa fossiilisia polttoaineita puhtailla energia-lähteillä sekä prosessien sähköistämisellä. </a:t>
            </a:r>
          </a:p>
          <a:p>
            <a:endParaRPr lang="fi-FI" sz="1400"/>
          </a:p>
          <a:p>
            <a:endParaRPr lang="fi-FI" sz="1400"/>
          </a:p>
        </p:txBody>
      </p:sp>
      <p:sp>
        <p:nvSpPr>
          <p:cNvPr id="11" name="Tekstiruutu 10">
            <a:extLst>
              <a:ext uri="{FF2B5EF4-FFF2-40B4-BE49-F238E27FC236}">
                <a16:creationId xmlns:a16="http://schemas.microsoft.com/office/drawing/2014/main" id="{46608332-E572-4D72-B4B6-3D5F644A262A}"/>
              </a:ext>
            </a:extLst>
          </p:cNvPr>
          <p:cNvSpPr txBox="1"/>
          <p:nvPr/>
        </p:nvSpPr>
        <p:spPr>
          <a:xfrm>
            <a:off x="3893510" y="5978221"/>
            <a:ext cx="3732918" cy="246221"/>
          </a:xfrm>
          <a:prstGeom prst="rect">
            <a:avLst/>
          </a:prstGeom>
          <a:noFill/>
        </p:spPr>
        <p:txBody>
          <a:bodyPr wrap="square" rtlCol="0">
            <a:spAutoFit/>
          </a:bodyPr>
          <a:lstStyle/>
          <a:p>
            <a:r>
              <a:rPr lang="fi-FI" sz="1000">
                <a:solidFill>
                  <a:schemeClr val="tx1">
                    <a:lumMod val="65000"/>
                    <a:lumOff val="35000"/>
                  </a:schemeClr>
                </a:solidFill>
              </a:rPr>
              <a:t>Lähde: AFRY </a:t>
            </a:r>
            <a:r>
              <a:rPr lang="fi-FI" sz="1000" err="1">
                <a:solidFill>
                  <a:schemeClr val="tx1">
                    <a:lumMod val="65000"/>
                    <a:lumOff val="35000"/>
                  </a:schemeClr>
                </a:solidFill>
              </a:rPr>
              <a:t>Finnish</a:t>
            </a:r>
            <a:r>
              <a:rPr lang="fi-FI" sz="1000">
                <a:solidFill>
                  <a:schemeClr val="tx1">
                    <a:lumMod val="65000"/>
                    <a:lumOff val="35000"/>
                  </a:schemeClr>
                </a:solidFill>
              </a:rPr>
              <a:t> Energy </a:t>
            </a:r>
            <a:r>
              <a:rPr lang="fi-FI" sz="1000" err="1">
                <a:solidFill>
                  <a:schemeClr val="tx1">
                    <a:lumMod val="65000"/>
                    <a:lumOff val="35000"/>
                  </a:schemeClr>
                </a:solidFill>
              </a:rPr>
              <a:t>Low</a:t>
            </a:r>
            <a:r>
              <a:rPr lang="fi-FI" sz="1000">
                <a:solidFill>
                  <a:schemeClr val="tx1">
                    <a:lumMod val="65000"/>
                    <a:lumOff val="35000"/>
                  </a:schemeClr>
                </a:solidFill>
              </a:rPr>
              <a:t> </a:t>
            </a:r>
            <a:r>
              <a:rPr lang="fi-FI" sz="1000" err="1">
                <a:solidFill>
                  <a:schemeClr val="tx1">
                    <a:lumMod val="65000"/>
                    <a:lumOff val="35000"/>
                  </a:schemeClr>
                </a:solidFill>
              </a:rPr>
              <a:t>Carbon</a:t>
            </a:r>
            <a:r>
              <a:rPr lang="fi-FI" sz="1000">
                <a:solidFill>
                  <a:schemeClr val="tx1">
                    <a:lumMod val="65000"/>
                    <a:lumOff val="35000"/>
                  </a:schemeClr>
                </a:solidFill>
              </a:rPr>
              <a:t> </a:t>
            </a:r>
            <a:r>
              <a:rPr lang="fi-FI" sz="1000" err="1">
                <a:solidFill>
                  <a:schemeClr val="tx1">
                    <a:lumMod val="65000"/>
                    <a:lumOff val="35000"/>
                  </a:schemeClr>
                </a:solidFill>
              </a:rPr>
              <a:t>Roadmap</a:t>
            </a:r>
            <a:r>
              <a:rPr lang="fi-FI" sz="1000">
                <a:solidFill>
                  <a:schemeClr val="tx1">
                    <a:lumMod val="65000"/>
                    <a:lumOff val="35000"/>
                  </a:schemeClr>
                </a:solidFill>
              </a:rPr>
              <a:t>, 2020.</a:t>
            </a:r>
          </a:p>
        </p:txBody>
      </p:sp>
      <p:pic>
        <p:nvPicPr>
          <p:cNvPr id="10" name="Kuva 9">
            <a:extLst>
              <a:ext uri="{FF2B5EF4-FFF2-40B4-BE49-F238E27FC236}">
                <a16:creationId xmlns:a16="http://schemas.microsoft.com/office/drawing/2014/main" id="{226E8F9A-BF35-A542-AB40-9AA23F649392}"/>
              </a:ext>
            </a:extLst>
          </p:cNvPr>
          <p:cNvPicPr>
            <a:picLocks noChangeAspect="1"/>
          </p:cNvPicPr>
          <p:nvPr/>
        </p:nvPicPr>
        <p:blipFill>
          <a:blip r:embed="rId3"/>
          <a:stretch>
            <a:fillRect/>
          </a:stretch>
        </p:blipFill>
        <p:spPr>
          <a:xfrm>
            <a:off x="3457388" y="843000"/>
            <a:ext cx="4885625" cy="4609824"/>
          </a:xfrm>
          <a:prstGeom prst="rect">
            <a:avLst/>
          </a:prstGeom>
        </p:spPr>
      </p:pic>
    </p:spTree>
    <p:extLst>
      <p:ext uri="{BB962C8B-B14F-4D97-AF65-F5344CB8AC3E}">
        <p14:creationId xmlns:p14="http://schemas.microsoft.com/office/powerpoint/2010/main" val="28948249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orakulmio 13">
            <a:extLst>
              <a:ext uri="{FF2B5EF4-FFF2-40B4-BE49-F238E27FC236}">
                <a16:creationId xmlns:a16="http://schemas.microsoft.com/office/drawing/2014/main" id="{F596DC2A-3F42-B14C-A454-D876503C6964}"/>
              </a:ext>
            </a:extLst>
          </p:cNvPr>
          <p:cNvSpPr/>
          <p:nvPr/>
        </p:nvSpPr>
        <p:spPr>
          <a:xfrm>
            <a:off x="7927848" y="0"/>
            <a:ext cx="4264152" cy="6858000"/>
          </a:xfrm>
          <a:prstGeom prst="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accent1">
                  <a:lumMod val="75000"/>
                  <a:lumOff val="25000"/>
                </a:schemeClr>
              </a:solidFill>
            </a:endParaRPr>
          </a:p>
        </p:txBody>
      </p:sp>
      <p:sp>
        <p:nvSpPr>
          <p:cNvPr id="2" name="Otsikko 1">
            <a:extLst>
              <a:ext uri="{FF2B5EF4-FFF2-40B4-BE49-F238E27FC236}">
                <a16:creationId xmlns:a16="http://schemas.microsoft.com/office/drawing/2014/main" id="{A7A87954-F62D-4479-9A01-47DDC8E3C48E}"/>
              </a:ext>
            </a:extLst>
          </p:cNvPr>
          <p:cNvSpPr>
            <a:spLocks noGrp="1"/>
          </p:cNvSpPr>
          <p:nvPr>
            <p:ph type="title"/>
          </p:nvPr>
        </p:nvSpPr>
        <p:spPr>
          <a:xfrm>
            <a:off x="587374" y="668174"/>
            <a:ext cx="3589953" cy="1431721"/>
          </a:xfrm>
        </p:spPr>
        <p:txBody>
          <a:bodyPr>
            <a:normAutofit/>
          </a:bodyPr>
          <a:lstStyle/>
          <a:p>
            <a:r>
              <a:rPr lang="fi-FI">
                <a:solidFill>
                  <a:schemeClr val="accent2">
                    <a:lumMod val="75000"/>
                  </a:schemeClr>
                </a:solidFill>
              </a:rPr>
              <a:t>Liikenteen puhdistuminen </a:t>
            </a:r>
          </a:p>
        </p:txBody>
      </p:sp>
      <p:sp>
        <p:nvSpPr>
          <p:cNvPr id="4" name="Sisällön paikkamerkki 3">
            <a:extLst>
              <a:ext uri="{FF2B5EF4-FFF2-40B4-BE49-F238E27FC236}">
                <a16:creationId xmlns:a16="http://schemas.microsoft.com/office/drawing/2014/main" id="{18B12DAB-DAD4-4121-8ADC-E9E8CA4AED48}"/>
              </a:ext>
            </a:extLst>
          </p:cNvPr>
          <p:cNvSpPr>
            <a:spLocks noGrp="1"/>
          </p:cNvSpPr>
          <p:nvPr>
            <p:ph sz="half" idx="1"/>
          </p:nvPr>
        </p:nvSpPr>
        <p:spPr>
          <a:xfrm>
            <a:off x="8228651" y="813037"/>
            <a:ext cx="3375975" cy="5231925"/>
          </a:xfrm>
        </p:spPr>
        <p:txBody>
          <a:bodyPr/>
          <a:lstStyle/>
          <a:p>
            <a:pPr marL="0" indent="0">
              <a:buNone/>
            </a:pPr>
            <a:r>
              <a:rPr lang="fi-FI" sz="1400">
                <a:solidFill>
                  <a:schemeClr val="bg1"/>
                </a:solidFill>
              </a:rPr>
              <a:t>Työsuhdeautojen verotusarvon muuttaminen päästöperusteiseksi nopeuttaa tieliikenteen päästöjen puhdistumista.</a:t>
            </a:r>
          </a:p>
          <a:p>
            <a:pPr marL="0" lvl="0" indent="0">
              <a:buNone/>
            </a:pPr>
            <a:r>
              <a:rPr lang="fi-FI" sz="1400">
                <a:solidFill>
                  <a:schemeClr val="bg1"/>
                </a:solidFill>
              </a:rPr>
              <a:t>Biokaasun laajamittainen käyttö pellolta tankkiin vaatii kotimaisen biokaasuohjelman laatimista.</a:t>
            </a:r>
          </a:p>
          <a:p>
            <a:pPr marL="0" lvl="0" indent="0">
              <a:buNone/>
            </a:pPr>
            <a:r>
              <a:rPr lang="fi-FI" sz="1400">
                <a:solidFill>
                  <a:schemeClr val="bg1"/>
                </a:solidFill>
              </a:rPr>
              <a:t>Vähäpäästöisten ajoneuvo- ja autoveroa on alennettava jyrkentämällä päästökerrointa.</a:t>
            </a:r>
          </a:p>
          <a:p>
            <a:pPr marL="0" lvl="0" indent="0">
              <a:buNone/>
            </a:pPr>
            <a:r>
              <a:rPr lang="fi-FI" sz="1400">
                <a:solidFill>
                  <a:schemeClr val="bg1"/>
                </a:solidFill>
              </a:rPr>
              <a:t>Energiaverotuksen tiekarttatyössä pitää selvittää lataussähkön siirtäminen alempaan veroluokkaan.</a:t>
            </a:r>
          </a:p>
          <a:p>
            <a:pPr marL="0" indent="0">
              <a:buNone/>
            </a:pPr>
            <a:r>
              <a:rPr lang="fi-FI" sz="1400">
                <a:solidFill>
                  <a:schemeClr val="bg1"/>
                </a:solidFill>
              </a:rPr>
              <a:t>Rakennusten energiatehokkuusdirektiivin kansallisessa toteutuksessa pitää huolehtia, että taloyhtiöissä on latausmahdollisuus. </a:t>
            </a:r>
          </a:p>
          <a:p>
            <a:pPr marL="0" indent="0">
              <a:buClr>
                <a:srgbClr val="B21C58">
                  <a:lumMod val="75000"/>
                </a:srgbClr>
              </a:buClr>
              <a:buNone/>
            </a:pPr>
            <a:r>
              <a:rPr lang="fi-FI" sz="1400">
                <a:solidFill>
                  <a:schemeClr val="bg1"/>
                </a:solidFill>
              </a:rPr>
              <a:t>Biokaasun nykyinen verottomuus on säilytettävä ja </a:t>
            </a:r>
            <a:r>
              <a:rPr lang="fi-FI" sz="1400" err="1">
                <a:solidFill>
                  <a:schemeClr val="bg1"/>
                </a:solidFill>
              </a:rPr>
              <a:t>notifioitava</a:t>
            </a:r>
            <a:r>
              <a:rPr lang="fi-FI" sz="1400">
                <a:solidFill>
                  <a:schemeClr val="bg1"/>
                </a:solidFill>
              </a:rPr>
              <a:t> EU:ssa. </a:t>
            </a:r>
          </a:p>
          <a:p>
            <a:pPr marL="0" lvl="0" indent="0">
              <a:buNone/>
            </a:pPr>
            <a:r>
              <a:rPr lang="fi-FI" sz="1400">
                <a:solidFill>
                  <a:schemeClr val="bg1"/>
                </a:solidFill>
              </a:rPr>
              <a:t>Lataus- ja kaasutankkausverkosto pitää laajentaa koko maahan.</a:t>
            </a:r>
          </a:p>
          <a:p>
            <a:pPr marL="0" lvl="0" indent="0">
              <a:buNone/>
            </a:pPr>
            <a:r>
              <a:rPr lang="fi-FI" sz="1400">
                <a:solidFill>
                  <a:schemeClr val="bg1"/>
                </a:solidFill>
              </a:rPr>
              <a:t>Uusien vähäpäästöisten teknologioiden edistäminen on välttämätöntä niin raskaassa liikenteessä, meressä ja ilmassa. </a:t>
            </a:r>
          </a:p>
          <a:p>
            <a:pPr marL="0" lvl="0" indent="0">
              <a:buNone/>
            </a:pPr>
            <a:endParaRPr lang="fi-FI" sz="1400">
              <a:solidFill>
                <a:schemeClr val="bg1"/>
              </a:solidFill>
            </a:endParaRPr>
          </a:p>
          <a:p>
            <a:pPr marL="0" indent="0">
              <a:buNone/>
            </a:pPr>
            <a:endParaRPr lang="fi-FI" sz="1400">
              <a:solidFill>
                <a:schemeClr val="bg1"/>
              </a:solidFill>
            </a:endParaRPr>
          </a:p>
        </p:txBody>
      </p:sp>
      <p:sp>
        <p:nvSpPr>
          <p:cNvPr id="5" name="Dian numeron paikkamerkki 4">
            <a:extLst>
              <a:ext uri="{FF2B5EF4-FFF2-40B4-BE49-F238E27FC236}">
                <a16:creationId xmlns:a16="http://schemas.microsoft.com/office/drawing/2014/main" id="{54DC9167-4998-4E95-90A0-5779E3A6045B}"/>
              </a:ext>
            </a:extLst>
          </p:cNvPr>
          <p:cNvSpPr>
            <a:spLocks noGrp="1"/>
          </p:cNvSpPr>
          <p:nvPr>
            <p:ph type="sldNum" sz="quarter" idx="12"/>
          </p:nvPr>
        </p:nvSpPr>
        <p:spPr/>
        <p:txBody>
          <a:bodyPr/>
          <a:lstStyle/>
          <a:p>
            <a:fld id="{D5CDC59A-8C4B-3741-8921-09D2C8EE8BFB}" type="slidenum">
              <a:rPr lang="en-US" smtClean="0"/>
              <a:t>19</a:t>
            </a:fld>
            <a:endParaRPr lang="en-US"/>
          </a:p>
        </p:txBody>
      </p:sp>
      <p:sp>
        <p:nvSpPr>
          <p:cNvPr id="10" name="Tekstiruutu 9">
            <a:extLst>
              <a:ext uri="{FF2B5EF4-FFF2-40B4-BE49-F238E27FC236}">
                <a16:creationId xmlns:a16="http://schemas.microsoft.com/office/drawing/2014/main" id="{3142CE5E-EF1B-C844-BB09-8771DE031554}"/>
              </a:ext>
            </a:extLst>
          </p:cNvPr>
          <p:cNvSpPr txBox="1"/>
          <p:nvPr/>
        </p:nvSpPr>
        <p:spPr>
          <a:xfrm>
            <a:off x="587374" y="2191335"/>
            <a:ext cx="2987929" cy="1754326"/>
          </a:xfrm>
          <a:prstGeom prst="rect">
            <a:avLst/>
          </a:prstGeom>
          <a:noFill/>
        </p:spPr>
        <p:txBody>
          <a:bodyPr wrap="square" rtlCol="0">
            <a:spAutoFit/>
          </a:bodyPr>
          <a:lstStyle/>
          <a:p>
            <a:r>
              <a:rPr lang="fi-FI"/>
              <a:t>Tieliikenteen osuus Suomen liikenteen päästöistä on noin 90 % ja niiden vähentäminen edellyttää kaikkien puhtaiden vaihtoehtojen kasvavaa hyödyntämistä. </a:t>
            </a:r>
          </a:p>
        </p:txBody>
      </p:sp>
      <p:cxnSp>
        <p:nvCxnSpPr>
          <p:cNvPr id="16" name="Suora yhdysviiva 15">
            <a:extLst>
              <a:ext uri="{FF2B5EF4-FFF2-40B4-BE49-F238E27FC236}">
                <a16:creationId xmlns:a16="http://schemas.microsoft.com/office/drawing/2014/main" id="{7FBB436E-B71B-4346-9165-2AE0236FF0BB}"/>
              </a:ext>
            </a:extLst>
          </p:cNvPr>
          <p:cNvCxnSpPr/>
          <p:nvPr/>
        </p:nvCxnSpPr>
        <p:spPr>
          <a:xfrm>
            <a:off x="7927848" y="1643318"/>
            <a:ext cx="4264152" cy="0"/>
          </a:xfrm>
          <a:prstGeom prst="line">
            <a:avLst/>
          </a:prstGeom>
          <a:ln>
            <a:solidFill>
              <a:schemeClr val="accent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7" name="Suora yhdysviiva 16">
            <a:extLst>
              <a:ext uri="{FF2B5EF4-FFF2-40B4-BE49-F238E27FC236}">
                <a16:creationId xmlns:a16="http://schemas.microsoft.com/office/drawing/2014/main" id="{FD133079-FCB6-4848-99BD-7CAC9CCE648B}"/>
              </a:ext>
            </a:extLst>
          </p:cNvPr>
          <p:cNvCxnSpPr/>
          <p:nvPr/>
        </p:nvCxnSpPr>
        <p:spPr>
          <a:xfrm>
            <a:off x="7927848" y="2337696"/>
            <a:ext cx="4264152" cy="0"/>
          </a:xfrm>
          <a:prstGeom prst="line">
            <a:avLst/>
          </a:prstGeom>
          <a:ln>
            <a:solidFill>
              <a:schemeClr val="accent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8" name="Suora yhdysviiva 17">
            <a:extLst>
              <a:ext uri="{FF2B5EF4-FFF2-40B4-BE49-F238E27FC236}">
                <a16:creationId xmlns:a16="http://schemas.microsoft.com/office/drawing/2014/main" id="{74B8F9E1-3FE1-A841-B418-C18FF0425AE4}"/>
              </a:ext>
            </a:extLst>
          </p:cNvPr>
          <p:cNvCxnSpPr/>
          <p:nvPr/>
        </p:nvCxnSpPr>
        <p:spPr>
          <a:xfrm>
            <a:off x="7927848" y="2896611"/>
            <a:ext cx="4264152" cy="0"/>
          </a:xfrm>
          <a:prstGeom prst="line">
            <a:avLst/>
          </a:prstGeom>
          <a:ln>
            <a:solidFill>
              <a:schemeClr val="accent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9" name="Suora yhdysviiva 18">
            <a:extLst>
              <a:ext uri="{FF2B5EF4-FFF2-40B4-BE49-F238E27FC236}">
                <a16:creationId xmlns:a16="http://schemas.microsoft.com/office/drawing/2014/main" id="{2B10BDD4-4EB8-EB41-A532-1C5E24F0CA13}"/>
              </a:ext>
            </a:extLst>
          </p:cNvPr>
          <p:cNvCxnSpPr/>
          <p:nvPr/>
        </p:nvCxnSpPr>
        <p:spPr>
          <a:xfrm>
            <a:off x="7927848" y="3582977"/>
            <a:ext cx="4264152" cy="0"/>
          </a:xfrm>
          <a:prstGeom prst="line">
            <a:avLst/>
          </a:prstGeom>
          <a:ln>
            <a:solidFill>
              <a:schemeClr val="accent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0" name="Suora yhdysviiva 19">
            <a:extLst>
              <a:ext uri="{FF2B5EF4-FFF2-40B4-BE49-F238E27FC236}">
                <a16:creationId xmlns:a16="http://schemas.microsoft.com/office/drawing/2014/main" id="{4C1FC262-094F-4C46-AD0C-FDBAC104542C}"/>
              </a:ext>
            </a:extLst>
          </p:cNvPr>
          <p:cNvCxnSpPr/>
          <p:nvPr/>
        </p:nvCxnSpPr>
        <p:spPr>
          <a:xfrm>
            <a:off x="7927848" y="4249357"/>
            <a:ext cx="4264152" cy="0"/>
          </a:xfrm>
          <a:prstGeom prst="line">
            <a:avLst/>
          </a:prstGeom>
          <a:ln>
            <a:solidFill>
              <a:schemeClr val="accent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1" name="Suora yhdysviiva 20">
            <a:extLst>
              <a:ext uri="{FF2B5EF4-FFF2-40B4-BE49-F238E27FC236}">
                <a16:creationId xmlns:a16="http://schemas.microsoft.com/office/drawing/2014/main" id="{9B8E3FDC-67CC-DC44-AD8B-5278BB92038B}"/>
              </a:ext>
            </a:extLst>
          </p:cNvPr>
          <p:cNvCxnSpPr/>
          <p:nvPr/>
        </p:nvCxnSpPr>
        <p:spPr>
          <a:xfrm>
            <a:off x="7927848" y="4849751"/>
            <a:ext cx="4264152" cy="0"/>
          </a:xfrm>
          <a:prstGeom prst="line">
            <a:avLst/>
          </a:prstGeom>
          <a:ln>
            <a:solidFill>
              <a:schemeClr val="accent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2" name="Suora yhdysviiva 21">
            <a:extLst>
              <a:ext uri="{FF2B5EF4-FFF2-40B4-BE49-F238E27FC236}">
                <a16:creationId xmlns:a16="http://schemas.microsoft.com/office/drawing/2014/main" id="{CD9EF1DC-228B-F34B-A364-E2801D521D51}"/>
              </a:ext>
            </a:extLst>
          </p:cNvPr>
          <p:cNvCxnSpPr/>
          <p:nvPr/>
        </p:nvCxnSpPr>
        <p:spPr>
          <a:xfrm>
            <a:off x="7927848" y="5361533"/>
            <a:ext cx="4264152" cy="0"/>
          </a:xfrm>
          <a:prstGeom prst="line">
            <a:avLst/>
          </a:prstGeom>
          <a:ln>
            <a:solidFill>
              <a:schemeClr val="accent1">
                <a:lumMod val="25000"/>
                <a:lumOff val="75000"/>
              </a:schemeClr>
            </a:solidFill>
          </a:ln>
        </p:spPr>
        <p:style>
          <a:lnRef idx="1">
            <a:schemeClr val="accent1"/>
          </a:lnRef>
          <a:fillRef idx="0">
            <a:schemeClr val="accent1"/>
          </a:fillRef>
          <a:effectRef idx="0">
            <a:schemeClr val="accent1"/>
          </a:effectRef>
          <a:fontRef idx="minor">
            <a:schemeClr val="tx1"/>
          </a:fontRef>
        </p:style>
      </p:cxnSp>
      <p:pic>
        <p:nvPicPr>
          <p:cNvPr id="7" name="Kuva 6">
            <a:extLst>
              <a:ext uri="{FF2B5EF4-FFF2-40B4-BE49-F238E27FC236}">
                <a16:creationId xmlns:a16="http://schemas.microsoft.com/office/drawing/2014/main" id="{4D75B4A0-4654-A749-9883-138D6AB4905E}"/>
              </a:ext>
            </a:extLst>
          </p:cNvPr>
          <p:cNvPicPr>
            <a:picLocks noChangeAspect="1"/>
          </p:cNvPicPr>
          <p:nvPr/>
        </p:nvPicPr>
        <p:blipFill>
          <a:blip r:embed="rId3"/>
          <a:stretch>
            <a:fillRect/>
          </a:stretch>
        </p:blipFill>
        <p:spPr>
          <a:xfrm>
            <a:off x="2186788" y="2527071"/>
            <a:ext cx="5571896" cy="3719223"/>
          </a:xfrm>
          <a:prstGeom prst="rect">
            <a:avLst/>
          </a:prstGeom>
        </p:spPr>
      </p:pic>
      <p:pic>
        <p:nvPicPr>
          <p:cNvPr id="27" name="Kuva 26">
            <a:extLst>
              <a:ext uri="{FF2B5EF4-FFF2-40B4-BE49-F238E27FC236}">
                <a16:creationId xmlns:a16="http://schemas.microsoft.com/office/drawing/2014/main" id="{153C5FAF-4BE7-A444-9325-853C44693526}"/>
              </a:ext>
            </a:extLst>
          </p:cNvPr>
          <p:cNvPicPr>
            <a:picLocks noChangeAspect="1"/>
          </p:cNvPicPr>
          <p:nvPr/>
        </p:nvPicPr>
        <p:blipFill>
          <a:blip r:embed="rId4"/>
          <a:stretch>
            <a:fillRect/>
          </a:stretch>
        </p:blipFill>
        <p:spPr>
          <a:xfrm>
            <a:off x="4402188" y="997981"/>
            <a:ext cx="2188219" cy="800568"/>
          </a:xfrm>
          <a:prstGeom prst="rect">
            <a:avLst/>
          </a:prstGeom>
        </p:spPr>
      </p:pic>
      <p:pic>
        <p:nvPicPr>
          <p:cNvPr id="28" name="Kuva 27">
            <a:extLst>
              <a:ext uri="{FF2B5EF4-FFF2-40B4-BE49-F238E27FC236}">
                <a16:creationId xmlns:a16="http://schemas.microsoft.com/office/drawing/2014/main" id="{A2BB299A-E60E-EB4A-8CFD-26A565955E68}"/>
              </a:ext>
            </a:extLst>
          </p:cNvPr>
          <p:cNvPicPr>
            <a:picLocks noChangeAspect="1"/>
          </p:cNvPicPr>
          <p:nvPr/>
        </p:nvPicPr>
        <p:blipFill>
          <a:blip r:embed="rId5"/>
          <a:stretch>
            <a:fillRect/>
          </a:stretch>
        </p:blipFill>
        <p:spPr>
          <a:xfrm>
            <a:off x="6869660" y="998758"/>
            <a:ext cx="652448" cy="798917"/>
          </a:xfrm>
          <a:prstGeom prst="rect">
            <a:avLst/>
          </a:prstGeom>
        </p:spPr>
      </p:pic>
    </p:spTree>
    <p:extLst>
      <p:ext uri="{BB962C8B-B14F-4D97-AF65-F5344CB8AC3E}">
        <p14:creationId xmlns:p14="http://schemas.microsoft.com/office/powerpoint/2010/main" val="4483023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n numeron paikkamerkki 4">
            <a:extLst>
              <a:ext uri="{FF2B5EF4-FFF2-40B4-BE49-F238E27FC236}">
                <a16:creationId xmlns:a16="http://schemas.microsoft.com/office/drawing/2014/main" id="{54DC9167-4998-4E95-90A0-5779E3A6045B}"/>
              </a:ext>
            </a:extLst>
          </p:cNvPr>
          <p:cNvSpPr>
            <a:spLocks noGrp="1"/>
          </p:cNvSpPr>
          <p:nvPr>
            <p:ph type="sldNum" sz="quarter" idx="12"/>
          </p:nvPr>
        </p:nvSpPr>
        <p:spPr/>
        <p:txBody>
          <a:bodyPr/>
          <a:lstStyle/>
          <a:p>
            <a:fld id="{D5CDC59A-8C4B-3741-8921-09D2C8EE8BFB}" type="slidenum">
              <a:rPr lang="en-US" smtClean="0"/>
              <a:t>2</a:t>
            </a:fld>
            <a:endParaRPr lang="en-US"/>
          </a:p>
        </p:txBody>
      </p:sp>
      <p:sp>
        <p:nvSpPr>
          <p:cNvPr id="9" name="Tekstiruutu 8">
            <a:extLst>
              <a:ext uri="{FF2B5EF4-FFF2-40B4-BE49-F238E27FC236}">
                <a16:creationId xmlns:a16="http://schemas.microsoft.com/office/drawing/2014/main" id="{718A6C38-B270-0744-9392-40B048EABBE2}"/>
              </a:ext>
            </a:extLst>
          </p:cNvPr>
          <p:cNvSpPr txBox="1"/>
          <p:nvPr/>
        </p:nvSpPr>
        <p:spPr>
          <a:xfrm>
            <a:off x="6323524" y="900805"/>
            <a:ext cx="2325757" cy="537034"/>
          </a:xfrm>
          <a:prstGeom prst="rect">
            <a:avLst/>
          </a:prstGeom>
          <a:solidFill>
            <a:schemeClr val="accent5"/>
          </a:solidFill>
          <a:ln>
            <a:solidFill>
              <a:schemeClr val="bg1"/>
            </a:solidFill>
          </a:ln>
        </p:spPr>
        <p:txBody>
          <a:bodyPr wrap="square" tIns="144000" bIns="144000" rtlCol="0" anchor="ctr" anchorCtr="0">
            <a:spAutoFit/>
          </a:bodyPr>
          <a:lstStyle/>
          <a:p>
            <a:pPr algn="ctr"/>
            <a:r>
              <a:rPr lang="fi-FI" sz="1600">
                <a:solidFill>
                  <a:schemeClr val="bg1"/>
                </a:solidFill>
              </a:rPr>
              <a:t>Uusi energiajärjestelmä</a:t>
            </a:r>
          </a:p>
        </p:txBody>
      </p:sp>
      <p:sp>
        <p:nvSpPr>
          <p:cNvPr id="10" name="Tekstiruutu 9">
            <a:extLst>
              <a:ext uri="{FF2B5EF4-FFF2-40B4-BE49-F238E27FC236}">
                <a16:creationId xmlns:a16="http://schemas.microsoft.com/office/drawing/2014/main" id="{B6325331-3A02-9F47-AE54-B783E35B010A}"/>
              </a:ext>
            </a:extLst>
          </p:cNvPr>
          <p:cNvSpPr txBox="1"/>
          <p:nvPr/>
        </p:nvSpPr>
        <p:spPr>
          <a:xfrm>
            <a:off x="6323523" y="2476501"/>
            <a:ext cx="2325757" cy="537034"/>
          </a:xfrm>
          <a:prstGeom prst="rect">
            <a:avLst/>
          </a:prstGeom>
          <a:solidFill>
            <a:schemeClr val="accent4"/>
          </a:solidFill>
          <a:ln>
            <a:solidFill>
              <a:schemeClr val="bg1"/>
            </a:solidFill>
          </a:ln>
        </p:spPr>
        <p:txBody>
          <a:bodyPr wrap="square" tIns="144000" bIns="144000" rtlCol="0" anchor="ctr" anchorCtr="0">
            <a:spAutoFit/>
          </a:bodyPr>
          <a:lstStyle/>
          <a:p>
            <a:pPr algn="ctr"/>
            <a:r>
              <a:rPr lang="fi-FI" sz="1600">
                <a:solidFill>
                  <a:schemeClr val="bg1"/>
                </a:solidFill>
              </a:rPr>
              <a:t>Puhdistuva energia</a:t>
            </a:r>
          </a:p>
        </p:txBody>
      </p:sp>
      <p:sp>
        <p:nvSpPr>
          <p:cNvPr id="11" name="Tekstiruutu 10">
            <a:extLst>
              <a:ext uri="{FF2B5EF4-FFF2-40B4-BE49-F238E27FC236}">
                <a16:creationId xmlns:a16="http://schemas.microsoft.com/office/drawing/2014/main" id="{BD9595AB-E68F-EC4B-81BF-CCE00C8A6099}"/>
              </a:ext>
            </a:extLst>
          </p:cNvPr>
          <p:cNvSpPr txBox="1"/>
          <p:nvPr/>
        </p:nvSpPr>
        <p:spPr>
          <a:xfrm>
            <a:off x="6323523" y="4496759"/>
            <a:ext cx="2325757" cy="537034"/>
          </a:xfrm>
          <a:prstGeom prst="rect">
            <a:avLst/>
          </a:prstGeom>
          <a:solidFill>
            <a:schemeClr val="accent2"/>
          </a:solidFill>
          <a:ln>
            <a:solidFill>
              <a:schemeClr val="bg1"/>
            </a:solidFill>
          </a:ln>
        </p:spPr>
        <p:txBody>
          <a:bodyPr wrap="square" tIns="144000" bIns="144000" rtlCol="0" anchor="ctr" anchorCtr="0">
            <a:spAutoFit/>
          </a:bodyPr>
          <a:lstStyle/>
          <a:p>
            <a:pPr algn="ctr"/>
            <a:r>
              <a:rPr lang="fi-FI" sz="1600">
                <a:solidFill>
                  <a:schemeClr val="bg1"/>
                </a:solidFill>
              </a:rPr>
              <a:t>Energia ratkaisijana</a:t>
            </a:r>
          </a:p>
        </p:txBody>
      </p:sp>
      <p:sp>
        <p:nvSpPr>
          <p:cNvPr id="12" name="Tekstiruutu 11">
            <a:extLst>
              <a:ext uri="{FF2B5EF4-FFF2-40B4-BE49-F238E27FC236}">
                <a16:creationId xmlns:a16="http://schemas.microsoft.com/office/drawing/2014/main" id="{E7B8E050-D4EE-3241-94C3-CDA5CFD55E0A}"/>
              </a:ext>
            </a:extLst>
          </p:cNvPr>
          <p:cNvSpPr txBox="1"/>
          <p:nvPr/>
        </p:nvSpPr>
        <p:spPr>
          <a:xfrm>
            <a:off x="8813281" y="803508"/>
            <a:ext cx="2790039" cy="1259255"/>
          </a:xfrm>
          <a:prstGeom prst="rect">
            <a:avLst/>
          </a:prstGeom>
          <a:noFill/>
          <a:ln>
            <a:noFill/>
          </a:ln>
        </p:spPr>
        <p:txBody>
          <a:bodyPr wrap="square" lIns="108000" tIns="0" rIns="0" bIns="0" rtlCol="0">
            <a:spAutoFit/>
          </a:bodyPr>
          <a:lstStyle/>
          <a:p>
            <a:pPr marL="285750" lvl="0" indent="-285750">
              <a:lnSpc>
                <a:spcPct val="150000"/>
              </a:lnSpc>
              <a:buFont typeface="Arial Unicode MS" panose="020B0604020202020204" pitchFamily="34" charset="-128"/>
              <a:buChar char="￫"/>
            </a:pPr>
            <a:r>
              <a:rPr lang="fi-FI" sz="1400">
                <a:solidFill>
                  <a:schemeClr val="bg2">
                    <a:lumMod val="50000"/>
                  </a:schemeClr>
                </a:solidFill>
                <a:latin typeface="Calibri Light" panose="020F0302020204030204" pitchFamily="34" charset="0"/>
                <a:cs typeface="Calibri Light" panose="020F0302020204030204" pitchFamily="34" charset="0"/>
              </a:rPr>
              <a:t>Energian sektori-integraatio</a:t>
            </a:r>
          </a:p>
          <a:p>
            <a:pPr marL="285750" lvl="0" indent="-285750">
              <a:lnSpc>
                <a:spcPct val="150000"/>
              </a:lnSpc>
              <a:buFont typeface="Arial Unicode MS" panose="020B0604020202020204" pitchFamily="34" charset="-128"/>
              <a:buChar char="￫"/>
            </a:pPr>
            <a:r>
              <a:rPr lang="fi-FI" sz="1400">
                <a:solidFill>
                  <a:schemeClr val="bg2">
                    <a:lumMod val="50000"/>
                  </a:schemeClr>
                </a:solidFill>
                <a:latin typeface="Calibri Light" panose="020F0302020204030204" pitchFamily="34" charset="0"/>
                <a:cs typeface="Calibri Light" panose="020F0302020204030204" pitchFamily="34" charset="0"/>
              </a:rPr>
              <a:t>Yhteistyö asiakkaan kanssa</a:t>
            </a:r>
          </a:p>
          <a:p>
            <a:pPr marL="285750" lvl="0" indent="-285750">
              <a:lnSpc>
                <a:spcPct val="150000"/>
              </a:lnSpc>
              <a:buFont typeface="Arial Unicode MS" panose="020B0604020202020204" pitchFamily="34" charset="-128"/>
              <a:buChar char="￫"/>
            </a:pPr>
            <a:r>
              <a:rPr lang="fi-FI" sz="1400">
                <a:solidFill>
                  <a:schemeClr val="bg2">
                    <a:lumMod val="50000"/>
                  </a:schemeClr>
                </a:solidFill>
                <a:latin typeface="Calibri Light" panose="020F0302020204030204" pitchFamily="34" charset="0"/>
                <a:cs typeface="Calibri Light" panose="020F0302020204030204" pitchFamily="34" charset="0"/>
              </a:rPr>
              <a:t>Mahdollistavat energiaverkot</a:t>
            </a:r>
          </a:p>
          <a:p>
            <a:pPr marL="285750" lvl="0" indent="-285750">
              <a:lnSpc>
                <a:spcPct val="150000"/>
              </a:lnSpc>
              <a:buFont typeface="Arial Unicode MS" panose="020B0604020202020204" pitchFamily="34" charset="-128"/>
              <a:buChar char="￫"/>
            </a:pPr>
            <a:r>
              <a:rPr lang="fi-FI" sz="1400">
                <a:solidFill>
                  <a:schemeClr val="bg2">
                    <a:lumMod val="50000"/>
                  </a:schemeClr>
                </a:solidFill>
                <a:latin typeface="Calibri Light" panose="020F0302020204030204" pitchFamily="34" charset="0"/>
                <a:cs typeface="Calibri Light" panose="020F0302020204030204" pitchFamily="34" charset="0"/>
              </a:rPr>
              <a:t>Kehittyvä osaaminen</a:t>
            </a:r>
          </a:p>
        </p:txBody>
      </p:sp>
      <p:sp>
        <p:nvSpPr>
          <p:cNvPr id="13" name="Tekstiruutu 12">
            <a:extLst>
              <a:ext uri="{FF2B5EF4-FFF2-40B4-BE49-F238E27FC236}">
                <a16:creationId xmlns:a16="http://schemas.microsoft.com/office/drawing/2014/main" id="{91C6E2B3-CF93-894D-8D08-4EB680B8F7CD}"/>
              </a:ext>
            </a:extLst>
          </p:cNvPr>
          <p:cNvSpPr txBox="1"/>
          <p:nvPr/>
        </p:nvSpPr>
        <p:spPr>
          <a:xfrm>
            <a:off x="8813278" y="2368085"/>
            <a:ext cx="2557671" cy="1905586"/>
          </a:xfrm>
          <a:prstGeom prst="rect">
            <a:avLst/>
          </a:prstGeom>
          <a:noFill/>
        </p:spPr>
        <p:txBody>
          <a:bodyPr wrap="square" lIns="108000" tIns="0" rIns="0" bIns="0" rtlCol="0">
            <a:spAutoFit/>
          </a:bodyPr>
          <a:lstStyle/>
          <a:p>
            <a:pPr marL="285750" lvl="0" indent="-285750">
              <a:lnSpc>
                <a:spcPct val="150000"/>
              </a:lnSpc>
              <a:buFont typeface="Arial Unicode MS" panose="020B0604020202020204" pitchFamily="34" charset="-128"/>
              <a:buChar char="￫"/>
            </a:pPr>
            <a:r>
              <a:rPr lang="fi-FI" sz="1400" dirty="0">
                <a:solidFill>
                  <a:schemeClr val="bg2">
                    <a:lumMod val="50000"/>
                  </a:schemeClr>
                </a:solidFill>
                <a:latin typeface="Calibri Light" panose="020F0302020204030204" pitchFamily="34" charset="0"/>
                <a:cs typeface="Calibri Light" panose="020F0302020204030204" pitchFamily="34" charset="0"/>
              </a:rPr>
              <a:t>Päästötön sähkö</a:t>
            </a:r>
          </a:p>
          <a:p>
            <a:pPr marL="285750" lvl="0" indent="-285750">
              <a:lnSpc>
                <a:spcPct val="150000"/>
              </a:lnSpc>
              <a:buFont typeface="Arial Unicode MS" panose="020B0604020202020204" pitchFamily="34" charset="-128"/>
              <a:buChar char="￫"/>
            </a:pPr>
            <a:r>
              <a:rPr lang="fi-FI" sz="1400" dirty="0">
                <a:solidFill>
                  <a:schemeClr val="bg2">
                    <a:lumMod val="50000"/>
                  </a:schemeClr>
                </a:solidFill>
                <a:latin typeface="Calibri Light" panose="020F0302020204030204" pitchFamily="34" charset="0"/>
                <a:cs typeface="Calibri Light" panose="020F0302020204030204" pitchFamily="34" charset="0"/>
              </a:rPr>
              <a:t>Puhdistuva kaukolämpö</a:t>
            </a:r>
          </a:p>
          <a:p>
            <a:pPr marL="285750" indent="-285750">
              <a:lnSpc>
                <a:spcPct val="150000"/>
              </a:lnSpc>
              <a:buFont typeface="Arial Unicode MS" panose="020B0604020202020204" pitchFamily="34" charset="-128"/>
              <a:buChar char="￫"/>
            </a:pPr>
            <a:r>
              <a:rPr lang="fi-FI" sz="1400" dirty="0">
                <a:solidFill>
                  <a:schemeClr val="bg2">
                    <a:lumMod val="50000"/>
                  </a:schemeClr>
                </a:solidFill>
                <a:latin typeface="Calibri Light" panose="020F0302020204030204" pitchFamily="34" charset="0"/>
                <a:cs typeface="Calibri Light" panose="020F0302020204030204" pitchFamily="34" charset="0"/>
              </a:rPr>
              <a:t>Mahdollistuva kiertotalous</a:t>
            </a:r>
          </a:p>
          <a:p>
            <a:pPr marL="285750" indent="-285750">
              <a:lnSpc>
                <a:spcPct val="150000"/>
              </a:lnSpc>
              <a:buFont typeface="Arial Unicode MS" panose="020B0604020202020204" pitchFamily="34" charset="-128"/>
              <a:buChar char="￫"/>
            </a:pPr>
            <a:r>
              <a:rPr lang="fi-FI" sz="1400" dirty="0">
                <a:solidFill>
                  <a:schemeClr val="bg2">
                    <a:lumMod val="50000"/>
                  </a:schemeClr>
                </a:solidFill>
                <a:latin typeface="Calibri Light" panose="020F0302020204030204" pitchFamily="34" charset="0"/>
                <a:cs typeface="Calibri Light" panose="020F0302020204030204" pitchFamily="34" charset="0"/>
              </a:rPr>
              <a:t>Kotimainen biotalous</a:t>
            </a:r>
          </a:p>
          <a:p>
            <a:pPr marL="285750" indent="-285750">
              <a:lnSpc>
                <a:spcPct val="150000"/>
              </a:lnSpc>
              <a:buFont typeface="Arial Unicode MS" panose="020B0604020202020204" pitchFamily="34" charset="-128"/>
              <a:buChar char="￫"/>
            </a:pPr>
            <a:r>
              <a:rPr lang="fi-FI" sz="1400" dirty="0">
                <a:solidFill>
                  <a:schemeClr val="bg2">
                    <a:lumMod val="50000"/>
                  </a:schemeClr>
                </a:solidFill>
                <a:latin typeface="Calibri Light" panose="020F0302020204030204" pitchFamily="34" charset="0"/>
                <a:cs typeface="Calibri Light" panose="020F0302020204030204" pitchFamily="34" charset="0"/>
              </a:rPr>
              <a:t>Puhdistuva kaasu</a:t>
            </a:r>
          </a:p>
          <a:p>
            <a:pPr marL="285750" lvl="0" indent="-285750">
              <a:lnSpc>
                <a:spcPct val="150000"/>
              </a:lnSpc>
              <a:buFont typeface="Arial Unicode MS" panose="020B0604020202020204" pitchFamily="34" charset="-128"/>
              <a:buChar char="￫"/>
            </a:pPr>
            <a:endParaRPr lang="fi-FI" sz="1400" dirty="0">
              <a:solidFill>
                <a:schemeClr val="bg2">
                  <a:lumMod val="50000"/>
                </a:schemeClr>
              </a:solidFill>
              <a:latin typeface="Calibri Light" panose="020F0302020204030204" pitchFamily="34" charset="0"/>
              <a:cs typeface="Calibri Light" panose="020F0302020204030204" pitchFamily="34" charset="0"/>
            </a:endParaRPr>
          </a:p>
        </p:txBody>
      </p:sp>
      <p:sp>
        <p:nvSpPr>
          <p:cNvPr id="14" name="Tekstiruutu 13">
            <a:extLst>
              <a:ext uri="{FF2B5EF4-FFF2-40B4-BE49-F238E27FC236}">
                <a16:creationId xmlns:a16="http://schemas.microsoft.com/office/drawing/2014/main" id="{3570C365-735A-7042-8D7A-7A808EFBC7E4}"/>
              </a:ext>
            </a:extLst>
          </p:cNvPr>
          <p:cNvSpPr txBox="1"/>
          <p:nvPr/>
        </p:nvSpPr>
        <p:spPr>
          <a:xfrm>
            <a:off x="8813278" y="4393020"/>
            <a:ext cx="2557671" cy="936025"/>
          </a:xfrm>
          <a:prstGeom prst="rect">
            <a:avLst/>
          </a:prstGeom>
          <a:noFill/>
        </p:spPr>
        <p:txBody>
          <a:bodyPr wrap="square" lIns="108000" tIns="0" rIns="0" bIns="0" rtlCol="0">
            <a:spAutoFit/>
          </a:bodyPr>
          <a:lstStyle/>
          <a:p>
            <a:pPr marL="285750" lvl="0" indent="-285750">
              <a:lnSpc>
                <a:spcPct val="150000"/>
              </a:lnSpc>
              <a:buFont typeface="Arial Unicode MS" panose="020B0604020202020204" pitchFamily="34" charset="-128"/>
              <a:buChar char="￫"/>
            </a:pPr>
            <a:r>
              <a:rPr lang="fi-FI" sz="1400">
                <a:solidFill>
                  <a:schemeClr val="bg2">
                    <a:lumMod val="50000"/>
                  </a:schemeClr>
                </a:solidFill>
                <a:latin typeface="Calibri Light" panose="020F0302020204030204" pitchFamily="34" charset="0"/>
                <a:cs typeface="Calibri Light" panose="020F0302020204030204" pitchFamily="34" charset="0"/>
              </a:rPr>
              <a:t>Sähköistyvä teollisuus</a:t>
            </a:r>
          </a:p>
          <a:p>
            <a:pPr marL="285750" lvl="0" indent="-285750">
              <a:lnSpc>
                <a:spcPct val="150000"/>
              </a:lnSpc>
              <a:buFont typeface="Arial Unicode MS" panose="020B0604020202020204" pitchFamily="34" charset="-128"/>
              <a:buChar char="￫"/>
            </a:pPr>
            <a:r>
              <a:rPr lang="fi-FI" sz="1400">
                <a:solidFill>
                  <a:schemeClr val="bg2">
                    <a:lumMod val="50000"/>
                  </a:schemeClr>
                </a:solidFill>
                <a:latin typeface="Calibri Light" panose="020F0302020204030204" pitchFamily="34" charset="0"/>
                <a:cs typeface="Calibri Light" panose="020F0302020204030204" pitchFamily="34" charset="0"/>
              </a:rPr>
              <a:t>Liikenteen puhdistuminen</a:t>
            </a:r>
          </a:p>
          <a:p>
            <a:pPr marL="285750" lvl="0" indent="-285750">
              <a:lnSpc>
                <a:spcPct val="150000"/>
              </a:lnSpc>
              <a:buFont typeface="Arial Unicode MS" panose="020B0604020202020204" pitchFamily="34" charset="-128"/>
              <a:buChar char="￫"/>
            </a:pPr>
            <a:r>
              <a:rPr lang="fi-FI" sz="1400">
                <a:solidFill>
                  <a:schemeClr val="bg2">
                    <a:lumMod val="50000"/>
                  </a:schemeClr>
                </a:solidFill>
                <a:latin typeface="Calibri Light" panose="020F0302020204030204" pitchFamily="34" charset="0"/>
                <a:cs typeface="Calibri Light" panose="020F0302020204030204" pitchFamily="34" charset="0"/>
              </a:rPr>
              <a:t>Kestävät lämmitysratkaisut</a:t>
            </a:r>
          </a:p>
        </p:txBody>
      </p:sp>
      <p:sp>
        <p:nvSpPr>
          <p:cNvPr id="22" name="Tekstiruutu 21">
            <a:extLst>
              <a:ext uri="{FF2B5EF4-FFF2-40B4-BE49-F238E27FC236}">
                <a16:creationId xmlns:a16="http://schemas.microsoft.com/office/drawing/2014/main" id="{D7453145-71FB-7748-977A-6C5985A59E7D}"/>
              </a:ext>
            </a:extLst>
          </p:cNvPr>
          <p:cNvSpPr txBox="1"/>
          <p:nvPr/>
        </p:nvSpPr>
        <p:spPr>
          <a:xfrm>
            <a:off x="587375" y="1532270"/>
            <a:ext cx="4867443" cy="369332"/>
          </a:xfrm>
          <a:prstGeom prst="rect">
            <a:avLst/>
          </a:prstGeom>
          <a:noFill/>
        </p:spPr>
        <p:txBody>
          <a:bodyPr wrap="square" rtlCol="0">
            <a:spAutoFit/>
          </a:bodyPr>
          <a:lstStyle/>
          <a:p>
            <a:r>
              <a:rPr lang="fi-FI" spc="300">
                <a:solidFill>
                  <a:schemeClr val="tx1">
                    <a:lumMod val="65000"/>
                    <a:lumOff val="35000"/>
                  </a:schemeClr>
                </a:solidFill>
              </a:rPr>
              <a:t>KOHTI HIILINEUTRAALIA ENERGIAA</a:t>
            </a:r>
          </a:p>
        </p:txBody>
      </p:sp>
      <p:sp>
        <p:nvSpPr>
          <p:cNvPr id="31" name="Suorakulmio 30">
            <a:extLst>
              <a:ext uri="{FF2B5EF4-FFF2-40B4-BE49-F238E27FC236}">
                <a16:creationId xmlns:a16="http://schemas.microsoft.com/office/drawing/2014/main" id="{DAFF58AB-83AF-3D41-82BE-376ADEFD08DB}"/>
              </a:ext>
            </a:extLst>
          </p:cNvPr>
          <p:cNvSpPr/>
          <p:nvPr/>
        </p:nvSpPr>
        <p:spPr>
          <a:xfrm>
            <a:off x="587375" y="640814"/>
            <a:ext cx="4270445" cy="1015663"/>
          </a:xfrm>
          <a:prstGeom prst="rect">
            <a:avLst/>
          </a:prstGeom>
          <a:noFill/>
        </p:spPr>
        <p:txBody>
          <a:bodyPr wrap="square" lIns="91440" tIns="45720" rIns="91440" bIns="45720">
            <a:spAutoFit/>
          </a:bodyPr>
          <a:lstStyle/>
          <a:p>
            <a:r>
              <a:rPr lang="fi-FI" sz="6000" b="1" cap="none" spc="200">
                <a:ln w="0"/>
                <a:solidFill>
                  <a:schemeClr val="accent1"/>
                </a:solidFill>
                <a:latin typeface="Calibri" panose="020F0502020204030204" pitchFamily="34" charset="0"/>
                <a:cs typeface="Calibri" panose="020F0502020204030204" pitchFamily="34" charset="0"/>
              </a:rPr>
              <a:t>TIEKARTTA</a:t>
            </a:r>
            <a:endParaRPr lang="fi-FI" sz="6000" b="1" cap="none" spc="200">
              <a:ln w="0"/>
              <a:solidFill>
                <a:schemeClr val="accent1"/>
              </a:solidFill>
            </a:endParaRPr>
          </a:p>
        </p:txBody>
      </p:sp>
      <p:cxnSp>
        <p:nvCxnSpPr>
          <p:cNvPr id="35" name="Suora yhdysviiva 34">
            <a:extLst>
              <a:ext uri="{FF2B5EF4-FFF2-40B4-BE49-F238E27FC236}">
                <a16:creationId xmlns:a16="http://schemas.microsoft.com/office/drawing/2014/main" id="{A32961CC-A958-804B-B752-0DF528860B42}"/>
              </a:ext>
            </a:extLst>
          </p:cNvPr>
          <p:cNvCxnSpPr>
            <a:cxnSpLocks/>
          </p:cNvCxnSpPr>
          <p:nvPr/>
        </p:nvCxnSpPr>
        <p:spPr>
          <a:xfrm>
            <a:off x="6323523" y="2222502"/>
            <a:ext cx="586847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uora yhdysviiva 35">
            <a:extLst>
              <a:ext uri="{FF2B5EF4-FFF2-40B4-BE49-F238E27FC236}">
                <a16:creationId xmlns:a16="http://schemas.microsoft.com/office/drawing/2014/main" id="{18B5F2C7-0489-014B-832F-413D481CCBF6}"/>
              </a:ext>
            </a:extLst>
          </p:cNvPr>
          <p:cNvCxnSpPr>
            <a:cxnSpLocks/>
          </p:cNvCxnSpPr>
          <p:nvPr/>
        </p:nvCxnSpPr>
        <p:spPr>
          <a:xfrm>
            <a:off x="6364943" y="4152903"/>
            <a:ext cx="582705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uora yhdysviiva 6">
            <a:extLst>
              <a:ext uri="{FF2B5EF4-FFF2-40B4-BE49-F238E27FC236}">
                <a16:creationId xmlns:a16="http://schemas.microsoft.com/office/drawing/2014/main" id="{92B7D2ED-8179-0047-9FBD-5A251634B012}"/>
              </a:ext>
            </a:extLst>
          </p:cNvPr>
          <p:cNvCxnSpPr>
            <a:stCxn id="9" idx="2"/>
            <a:endCxn id="10" idx="0"/>
          </p:cNvCxnSpPr>
          <p:nvPr/>
        </p:nvCxnSpPr>
        <p:spPr>
          <a:xfrm flipH="1">
            <a:off x="7486402" y="1437839"/>
            <a:ext cx="1" cy="103866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uora yhdysviiva 14">
            <a:extLst>
              <a:ext uri="{FF2B5EF4-FFF2-40B4-BE49-F238E27FC236}">
                <a16:creationId xmlns:a16="http://schemas.microsoft.com/office/drawing/2014/main" id="{0C0DEA61-6A44-4347-BD11-A4D9B4A03E5B}"/>
              </a:ext>
            </a:extLst>
          </p:cNvPr>
          <p:cNvCxnSpPr>
            <a:stCxn id="10" idx="2"/>
            <a:endCxn id="11" idx="0"/>
          </p:cNvCxnSpPr>
          <p:nvPr/>
        </p:nvCxnSpPr>
        <p:spPr>
          <a:xfrm>
            <a:off x="7486402" y="3013535"/>
            <a:ext cx="0" cy="1483224"/>
          </a:xfrm>
          <a:prstGeom prst="line">
            <a:avLst/>
          </a:prstGeom>
        </p:spPr>
        <p:style>
          <a:lnRef idx="1">
            <a:schemeClr val="accent1"/>
          </a:lnRef>
          <a:fillRef idx="0">
            <a:schemeClr val="accent1"/>
          </a:fillRef>
          <a:effectRef idx="0">
            <a:schemeClr val="accent1"/>
          </a:effectRef>
          <a:fontRef idx="minor">
            <a:schemeClr val="tx1"/>
          </a:fontRef>
        </p:style>
      </p:cxnSp>
      <p:pic>
        <p:nvPicPr>
          <p:cNvPr id="6" name="Kuva 5">
            <a:extLst>
              <a:ext uri="{FF2B5EF4-FFF2-40B4-BE49-F238E27FC236}">
                <a16:creationId xmlns:a16="http://schemas.microsoft.com/office/drawing/2014/main" id="{A0079DBF-3A93-F047-A55B-ECAA35561D24}"/>
              </a:ext>
            </a:extLst>
          </p:cNvPr>
          <p:cNvPicPr>
            <a:picLocks noChangeAspect="1"/>
          </p:cNvPicPr>
          <p:nvPr/>
        </p:nvPicPr>
        <p:blipFill>
          <a:blip r:embed="rId3"/>
          <a:stretch>
            <a:fillRect/>
          </a:stretch>
        </p:blipFill>
        <p:spPr>
          <a:xfrm>
            <a:off x="1153948" y="2114821"/>
            <a:ext cx="4006697" cy="3930379"/>
          </a:xfrm>
          <a:prstGeom prst="rect">
            <a:avLst/>
          </a:prstGeom>
        </p:spPr>
      </p:pic>
    </p:spTree>
    <p:extLst>
      <p:ext uri="{BB962C8B-B14F-4D97-AF65-F5344CB8AC3E}">
        <p14:creationId xmlns:p14="http://schemas.microsoft.com/office/powerpoint/2010/main" val="24375121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D211C604-3D1F-B548-9660-2762F6DFF05C}"/>
              </a:ext>
            </a:extLst>
          </p:cNvPr>
          <p:cNvPicPr>
            <a:picLocks noChangeAspect="1"/>
          </p:cNvPicPr>
          <p:nvPr/>
        </p:nvPicPr>
        <p:blipFill>
          <a:blip r:embed="rId3"/>
          <a:stretch>
            <a:fillRect/>
          </a:stretch>
        </p:blipFill>
        <p:spPr>
          <a:xfrm>
            <a:off x="2999456" y="404036"/>
            <a:ext cx="6108396" cy="6453963"/>
          </a:xfrm>
          <a:prstGeom prst="rect">
            <a:avLst/>
          </a:prstGeom>
        </p:spPr>
      </p:pic>
      <p:sp>
        <p:nvSpPr>
          <p:cNvPr id="2" name="Otsikko 1">
            <a:extLst>
              <a:ext uri="{FF2B5EF4-FFF2-40B4-BE49-F238E27FC236}">
                <a16:creationId xmlns:a16="http://schemas.microsoft.com/office/drawing/2014/main" id="{A7A87954-F62D-4479-9A01-47DDC8E3C48E}"/>
              </a:ext>
            </a:extLst>
          </p:cNvPr>
          <p:cNvSpPr>
            <a:spLocks noGrp="1"/>
          </p:cNvSpPr>
          <p:nvPr>
            <p:ph type="title"/>
          </p:nvPr>
        </p:nvSpPr>
        <p:spPr>
          <a:xfrm>
            <a:off x="587375" y="720577"/>
            <a:ext cx="5027673" cy="1313785"/>
          </a:xfrm>
        </p:spPr>
        <p:txBody>
          <a:bodyPr>
            <a:normAutofit/>
          </a:bodyPr>
          <a:lstStyle/>
          <a:p>
            <a:r>
              <a:rPr lang="fi-FI">
                <a:solidFill>
                  <a:schemeClr val="accent2">
                    <a:lumMod val="75000"/>
                  </a:schemeClr>
                </a:solidFill>
              </a:rPr>
              <a:t>Kestävät lämmitysratkaisut </a:t>
            </a:r>
          </a:p>
        </p:txBody>
      </p:sp>
      <p:sp>
        <p:nvSpPr>
          <p:cNvPr id="4" name="Sisällön paikkamerkki 3">
            <a:extLst>
              <a:ext uri="{FF2B5EF4-FFF2-40B4-BE49-F238E27FC236}">
                <a16:creationId xmlns:a16="http://schemas.microsoft.com/office/drawing/2014/main" id="{18B12DAB-DAD4-4121-8ADC-E9E8CA4AED48}"/>
              </a:ext>
            </a:extLst>
          </p:cNvPr>
          <p:cNvSpPr>
            <a:spLocks noGrp="1"/>
          </p:cNvSpPr>
          <p:nvPr>
            <p:ph sz="half" idx="1"/>
          </p:nvPr>
        </p:nvSpPr>
        <p:spPr>
          <a:xfrm>
            <a:off x="587375" y="2485747"/>
            <a:ext cx="3528599" cy="3513819"/>
          </a:xfrm>
        </p:spPr>
        <p:txBody>
          <a:bodyPr/>
          <a:lstStyle/>
          <a:p>
            <a:r>
              <a:rPr lang="fi-FI" sz="1400">
                <a:solidFill>
                  <a:schemeClr val="tx1"/>
                </a:solidFill>
              </a:rPr>
              <a:t>Valinnanvapaus lämmitysmarkkinoilla pitää säilyttää maankäyttö- ja rakennuslain kokonaisuudistuksessa.</a:t>
            </a:r>
          </a:p>
          <a:p>
            <a:r>
              <a:rPr lang="fi-FI" sz="1400">
                <a:solidFill>
                  <a:schemeClr val="tx1"/>
                </a:solidFill>
              </a:rPr>
              <a:t>Hukkalämpöjen hyötykäyttöjä täytyy parantaa maankäyttö- ja rakennuslain kokonaisuudistuksessa kaavoituksen keinoin. Sähköveron alentaminen nopeuttaa kaikkien poltolle vaihtoehtoisten tuotantoteknologioiden käyttöönottoa teollisessa mittakaavassa.</a:t>
            </a:r>
          </a:p>
          <a:p>
            <a:r>
              <a:rPr lang="fi-FI" sz="1400">
                <a:solidFill>
                  <a:schemeClr val="tx1"/>
                </a:solidFill>
              </a:rPr>
              <a:t>Päästökaupan kanssa päällekkäinen ilmasto-ohjaus rakentamisen sääntelyssä pitää purkaa.</a:t>
            </a:r>
          </a:p>
          <a:p>
            <a:r>
              <a:rPr lang="fi-FI" sz="1400">
                <a:solidFill>
                  <a:schemeClr val="tx1"/>
                </a:solidFill>
              </a:rPr>
              <a:t>Alkuperäsääntelyä pitää kehittää lämmitystapaneutraalisti.</a:t>
            </a:r>
          </a:p>
        </p:txBody>
      </p:sp>
      <p:sp>
        <p:nvSpPr>
          <p:cNvPr id="7" name="Sisällön paikkamerkki 6">
            <a:extLst>
              <a:ext uri="{FF2B5EF4-FFF2-40B4-BE49-F238E27FC236}">
                <a16:creationId xmlns:a16="http://schemas.microsoft.com/office/drawing/2014/main" id="{17DC9DDD-9346-4032-A6A3-4D99F9BC520C}"/>
              </a:ext>
            </a:extLst>
          </p:cNvPr>
          <p:cNvSpPr>
            <a:spLocks noGrp="1"/>
          </p:cNvSpPr>
          <p:nvPr>
            <p:ph sz="half" idx="2"/>
          </p:nvPr>
        </p:nvSpPr>
        <p:spPr>
          <a:xfrm>
            <a:off x="8235605" y="908050"/>
            <a:ext cx="3726352" cy="5089804"/>
          </a:xfrm>
        </p:spPr>
        <p:txBody>
          <a:bodyPr/>
          <a:lstStyle/>
          <a:p>
            <a:r>
              <a:rPr lang="fi-FI" sz="1400">
                <a:solidFill>
                  <a:schemeClr val="tx1"/>
                </a:solidFill>
              </a:rPr>
              <a:t>Kaukolämpöverkot mahdollistavat monipuolisen valikoiman päästötöntä lämpöä.</a:t>
            </a:r>
          </a:p>
          <a:p>
            <a:r>
              <a:rPr lang="fi-FI" sz="1400">
                <a:solidFill>
                  <a:schemeClr val="tx1"/>
                </a:solidFill>
              </a:rPr>
              <a:t>TKI-rahoitusta pitää lisätä asumiseen, rakennuksiin ja kaupunkeihin liittyvien palvelujen kehittämiseksi. </a:t>
            </a:r>
          </a:p>
          <a:p>
            <a:pPr lvl="0"/>
            <a:r>
              <a:rPr lang="fi-FI" sz="1400" err="1">
                <a:solidFill>
                  <a:schemeClr val="tx1"/>
                </a:solidFill>
              </a:rPr>
              <a:t>ARAn</a:t>
            </a:r>
            <a:r>
              <a:rPr lang="fi-FI" sz="1400">
                <a:solidFill>
                  <a:schemeClr val="tx1"/>
                </a:solidFill>
              </a:rPr>
              <a:t> energia-avustusten perusteet pitää välittömästi muuttaa tukemaan yhteiskunnan </a:t>
            </a:r>
            <a:r>
              <a:rPr lang="fi-FI" sz="1400" err="1">
                <a:solidFill>
                  <a:schemeClr val="tx1"/>
                </a:solidFill>
              </a:rPr>
              <a:t>vähähiilistymistä</a:t>
            </a:r>
            <a:r>
              <a:rPr lang="fi-FI" sz="1400">
                <a:solidFill>
                  <a:schemeClr val="tx1"/>
                </a:solidFill>
              </a:rPr>
              <a:t>. </a:t>
            </a:r>
          </a:p>
          <a:p>
            <a:pPr lvl="0"/>
            <a:r>
              <a:rPr lang="fi-FI" sz="1400">
                <a:solidFill>
                  <a:schemeClr val="tx1"/>
                </a:solidFill>
              </a:rPr>
              <a:t>Uusien velvoitteiden on mahdollistettava energiatehokkuuden parantamisen korjausrakentamisessa kustannustehokkaasti. Lämmitysmuotoja pitää kohdella tasapuolisesti.</a:t>
            </a:r>
          </a:p>
          <a:p>
            <a:pPr lvl="0"/>
            <a:r>
              <a:rPr lang="fi-FI" sz="1400">
                <a:solidFill>
                  <a:schemeClr val="tx1"/>
                </a:solidFill>
              </a:rPr>
              <a:t>Pitää selvittää tarpeet ja kustannustehokkaat vaihtoehdot rakennusten sopeuttamisesta matalalämpöjärjestelmiin.</a:t>
            </a:r>
          </a:p>
          <a:p>
            <a:pPr lvl="0"/>
            <a:r>
              <a:rPr lang="fi-FI" sz="1400">
                <a:solidFill>
                  <a:schemeClr val="tx1"/>
                </a:solidFill>
              </a:rPr>
              <a:t>Energiatehokkuussopimusten tavoitteet ja ohjeet pitää yhtenäistää siten, että ne ohjaavat päästöjen vähentämiseen. </a:t>
            </a:r>
          </a:p>
          <a:p>
            <a:r>
              <a:rPr lang="fi-FI" sz="1400">
                <a:solidFill>
                  <a:schemeClr val="tx1"/>
                </a:solidFill>
              </a:rPr>
              <a:t>Puhtaiden kaasujen edistämiseksi tarvitaan kansallinen strategia. </a:t>
            </a:r>
          </a:p>
        </p:txBody>
      </p:sp>
      <p:sp>
        <p:nvSpPr>
          <p:cNvPr id="5" name="Dian numeron paikkamerkki 4">
            <a:extLst>
              <a:ext uri="{FF2B5EF4-FFF2-40B4-BE49-F238E27FC236}">
                <a16:creationId xmlns:a16="http://schemas.microsoft.com/office/drawing/2014/main" id="{54DC9167-4998-4E95-90A0-5779E3A6045B}"/>
              </a:ext>
            </a:extLst>
          </p:cNvPr>
          <p:cNvSpPr>
            <a:spLocks noGrp="1"/>
          </p:cNvSpPr>
          <p:nvPr>
            <p:ph type="sldNum" sz="quarter" idx="12"/>
          </p:nvPr>
        </p:nvSpPr>
        <p:spPr/>
        <p:txBody>
          <a:bodyPr/>
          <a:lstStyle/>
          <a:p>
            <a:fld id="{D5CDC59A-8C4B-3741-8921-09D2C8EE8BFB}" type="slidenum">
              <a:rPr lang="en-US" smtClean="0"/>
              <a:t>20</a:t>
            </a:fld>
            <a:endParaRPr lang="en-US"/>
          </a:p>
        </p:txBody>
      </p:sp>
    </p:spTree>
    <p:extLst>
      <p:ext uri="{BB962C8B-B14F-4D97-AF65-F5344CB8AC3E}">
        <p14:creationId xmlns:p14="http://schemas.microsoft.com/office/powerpoint/2010/main" val="26451235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934B2685-3091-6D44-AD44-8603F82BF4A7}"/>
              </a:ext>
            </a:extLst>
          </p:cNvPr>
          <p:cNvSpPr>
            <a:spLocks noGrp="1"/>
          </p:cNvSpPr>
          <p:nvPr>
            <p:ph type="sldNum" sz="quarter" idx="12"/>
          </p:nvPr>
        </p:nvSpPr>
        <p:spPr/>
        <p:txBody>
          <a:bodyPr/>
          <a:lstStyle/>
          <a:p>
            <a:fld id="{D5CDC59A-8C4B-3741-8921-09D2C8EE8BFB}" type="slidenum">
              <a:rPr lang="en-US" smtClean="0"/>
              <a:t>21</a:t>
            </a:fld>
            <a:endParaRPr lang="en-US"/>
          </a:p>
        </p:txBody>
      </p:sp>
      <p:sp>
        <p:nvSpPr>
          <p:cNvPr id="6" name="Tekstiruutu 5">
            <a:extLst>
              <a:ext uri="{FF2B5EF4-FFF2-40B4-BE49-F238E27FC236}">
                <a16:creationId xmlns:a16="http://schemas.microsoft.com/office/drawing/2014/main" id="{06994260-B21C-7D4B-B121-54570B24BA62}"/>
              </a:ext>
            </a:extLst>
          </p:cNvPr>
          <p:cNvSpPr txBox="1"/>
          <p:nvPr/>
        </p:nvSpPr>
        <p:spPr>
          <a:xfrm>
            <a:off x="2852108" y="1958848"/>
            <a:ext cx="6480316" cy="1938992"/>
          </a:xfrm>
          <a:prstGeom prst="rect">
            <a:avLst/>
          </a:prstGeom>
          <a:noFill/>
        </p:spPr>
        <p:txBody>
          <a:bodyPr wrap="square" rtlCol="0">
            <a:spAutoFit/>
          </a:bodyPr>
          <a:lstStyle/>
          <a:p>
            <a:pPr algn="ctr"/>
            <a:r>
              <a:rPr lang="fi-FI" sz="6000" b="1">
                <a:solidFill>
                  <a:schemeClr val="bg1"/>
                </a:solidFill>
              </a:rPr>
              <a:t>Uusi energiajärjestelmä</a:t>
            </a:r>
          </a:p>
        </p:txBody>
      </p:sp>
    </p:spTree>
    <p:extLst>
      <p:ext uri="{BB962C8B-B14F-4D97-AF65-F5344CB8AC3E}">
        <p14:creationId xmlns:p14="http://schemas.microsoft.com/office/powerpoint/2010/main" val="3283597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5649E6DF-FFEF-8D47-BF78-9E05BE094ABC}"/>
              </a:ext>
            </a:extLst>
          </p:cNvPr>
          <p:cNvPicPr>
            <a:picLocks noChangeAspect="1"/>
          </p:cNvPicPr>
          <p:nvPr/>
        </p:nvPicPr>
        <p:blipFill>
          <a:blip r:embed="rId3"/>
          <a:stretch>
            <a:fillRect/>
          </a:stretch>
        </p:blipFill>
        <p:spPr>
          <a:xfrm>
            <a:off x="2191304" y="1307272"/>
            <a:ext cx="9180327" cy="5756313"/>
          </a:xfrm>
          <a:prstGeom prst="rect">
            <a:avLst/>
          </a:prstGeom>
        </p:spPr>
      </p:pic>
      <p:sp>
        <p:nvSpPr>
          <p:cNvPr id="2" name="Otsikko 1">
            <a:extLst>
              <a:ext uri="{FF2B5EF4-FFF2-40B4-BE49-F238E27FC236}">
                <a16:creationId xmlns:a16="http://schemas.microsoft.com/office/drawing/2014/main" id="{C02508D7-DE93-44BB-8E01-4871ABA9ADC8}"/>
              </a:ext>
            </a:extLst>
          </p:cNvPr>
          <p:cNvSpPr>
            <a:spLocks noGrp="1"/>
          </p:cNvSpPr>
          <p:nvPr>
            <p:ph type="ctrTitle" idx="4294967295"/>
          </p:nvPr>
        </p:nvSpPr>
        <p:spPr>
          <a:xfrm>
            <a:off x="-75415" y="523297"/>
            <a:ext cx="12191999" cy="938557"/>
          </a:xfrm>
          <a:noFill/>
        </p:spPr>
        <p:txBody>
          <a:bodyPr>
            <a:normAutofit/>
          </a:bodyPr>
          <a:lstStyle/>
          <a:p>
            <a:pPr algn="ctr"/>
            <a:r>
              <a:rPr lang="fi-FI" sz="4800">
                <a:solidFill>
                  <a:schemeClr val="bg1">
                    <a:lumMod val="95000"/>
                  </a:schemeClr>
                </a:solidFill>
              </a:rPr>
              <a:t>Energia-alan visio</a:t>
            </a:r>
          </a:p>
        </p:txBody>
      </p:sp>
      <p:sp>
        <p:nvSpPr>
          <p:cNvPr id="3" name="Alaotsikko 2">
            <a:extLst>
              <a:ext uri="{FF2B5EF4-FFF2-40B4-BE49-F238E27FC236}">
                <a16:creationId xmlns:a16="http://schemas.microsoft.com/office/drawing/2014/main" id="{D33EE904-E165-4228-9C2E-22E72752E5C1}"/>
              </a:ext>
            </a:extLst>
          </p:cNvPr>
          <p:cNvSpPr>
            <a:spLocks noGrp="1"/>
          </p:cNvSpPr>
          <p:nvPr>
            <p:ph type="subTitle" idx="4294967295"/>
          </p:nvPr>
        </p:nvSpPr>
        <p:spPr>
          <a:xfrm>
            <a:off x="1448585" y="1558070"/>
            <a:ext cx="9144000" cy="746125"/>
          </a:xfrm>
        </p:spPr>
        <p:txBody>
          <a:bodyPr vert="horz" lIns="91440" tIns="45720" rIns="91440" bIns="45720" rtlCol="0" anchor="t">
            <a:normAutofit/>
          </a:bodyPr>
          <a:lstStyle/>
          <a:p>
            <a:pPr marL="0" indent="0" algn="ctr">
              <a:buNone/>
            </a:pPr>
            <a:r>
              <a:rPr lang="fi-FI">
                <a:solidFill>
                  <a:schemeClr val="bg1">
                    <a:lumMod val="95000"/>
                  </a:schemeClr>
                </a:solidFill>
              </a:rPr>
              <a:t>Uusi energiajärjestelmä asiakaskeskeisessä kiertotaloudessa</a:t>
            </a:r>
          </a:p>
        </p:txBody>
      </p:sp>
      <p:sp>
        <p:nvSpPr>
          <p:cNvPr id="4" name="Dian numeron paikkamerkki 3">
            <a:extLst>
              <a:ext uri="{FF2B5EF4-FFF2-40B4-BE49-F238E27FC236}">
                <a16:creationId xmlns:a16="http://schemas.microsoft.com/office/drawing/2014/main" id="{42768B77-F8C4-43B0-B12B-1418B35BFAA3}"/>
              </a:ext>
            </a:extLst>
          </p:cNvPr>
          <p:cNvSpPr>
            <a:spLocks noGrp="1"/>
          </p:cNvSpPr>
          <p:nvPr>
            <p:ph type="sldNum" sz="quarter" idx="12"/>
          </p:nvPr>
        </p:nvSpPr>
        <p:spPr/>
        <p:txBody>
          <a:bodyPr/>
          <a:lstStyle/>
          <a:p>
            <a:fld id="{D5CDC59A-8C4B-3741-8921-09D2C8EE8BFB}" type="slidenum">
              <a:rPr lang="en-US" smtClean="0"/>
              <a:t>22</a:t>
            </a:fld>
            <a:endParaRPr lang="en-US"/>
          </a:p>
        </p:txBody>
      </p:sp>
    </p:spTree>
    <p:extLst>
      <p:ext uri="{BB962C8B-B14F-4D97-AF65-F5344CB8AC3E}">
        <p14:creationId xmlns:p14="http://schemas.microsoft.com/office/powerpoint/2010/main" val="3084187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6" name="Suorakulmio 15">
            <a:extLst>
              <a:ext uri="{FF2B5EF4-FFF2-40B4-BE49-F238E27FC236}">
                <a16:creationId xmlns:a16="http://schemas.microsoft.com/office/drawing/2014/main" id="{254B4763-62D2-9A4A-B3EE-D7D391693196}"/>
              </a:ext>
            </a:extLst>
          </p:cNvPr>
          <p:cNvSpPr/>
          <p:nvPr/>
        </p:nvSpPr>
        <p:spPr>
          <a:xfrm>
            <a:off x="7836408" y="0"/>
            <a:ext cx="4355592"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a:ea typeface="+mn-ea"/>
              <a:cs typeface="+mn-cs"/>
            </a:endParaRPr>
          </a:p>
        </p:txBody>
      </p:sp>
      <p:sp>
        <p:nvSpPr>
          <p:cNvPr id="2" name="Otsikko 1">
            <a:extLst>
              <a:ext uri="{FF2B5EF4-FFF2-40B4-BE49-F238E27FC236}">
                <a16:creationId xmlns:a16="http://schemas.microsoft.com/office/drawing/2014/main" id="{A7A87954-F62D-4479-9A01-47DDC8E3C48E}"/>
              </a:ext>
            </a:extLst>
          </p:cNvPr>
          <p:cNvSpPr>
            <a:spLocks noGrp="1"/>
          </p:cNvSpPr>
          <p:nvPr>
            <p:ph type="title"/>
          </p:nvPr>
        </p:nvSpPr>
        <p:spPr>
          <a:xfrm>
            <a:off x="587375" y="780034"/>
            <a:ext cx="4030345" cy="1432814"/>
          </a:xfrm>
        </p:spPr>
        <p:txBody>
          <a:bodyPr>
            <a:normAutofit/>
          </a:bodyPr>
          <a:lstStyle/>
          <a:p>
            <a:r>
              <a:rPr lang="fi-FI" sz="4800">
                <a:solidFill>
                  <a:schemeClr val="accent6"/>
                </a:solidFill>
              </a:rPr>
              <a:t>Uusi energia-järjestelmä</a:t>
            </a:r>
          </a:p>
        </p:txBody>
      </p:sp>
      <p:sp>
        <p:nvSpPr>
          <p:cNvPr id="5" name="Dian numeron paikkamerkki 4">
            <a:extLst>
              <a:ext uri="{FF2B5EF4-FFF2-40B4-BE49-F238E27FC236}">
                <a16:creationId xmlns:a16="http://schemas.microsoft.com/office/drawing/2014/main" id="{54DC9167-4998-4E95-90A0-5779E3A6045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5CDC59A-8C4B-3741-8921-09D2C8EE8BFB}" type="slidenum">
              <a:rPr kumimoji="0" lang="en-US" sz="1000" b="1"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000" b="1" i="0" u="none" strike="noStrike" kern="1200" cap="none" spc="0" normalizeH="0" baseline="0" noProof="0">
              <a:ln>
                <a:noFill/>
              </a:ln>
              <a:solidFill>
                <a:srgbClr val="595959"/>
              </a:solidFill>
              <a:effectLst/>
              <a:uLnTx/>
              <a:uFillTx/>
              <a:latin typeface="Calibri"/>
              <a:ea typeface="+mn-ea"/>
              <a:cs typeface="+mn-cs"/>
            </a:endParaRPr>
          </a:p>
        </p:txBody>
      </p:sp>
      <p:sp>
        <p:nvSpPr>
          <p:cNvPr id="12" name="Sisällön paikkamerkki 3">
            <a:extLst>
              <a:ext uri="{FF2B5EF4-FFF2-40B4-BE49-F238E27FC236}">
                <a16:creationId xmlns:a16="http://schemas.microsoft.com/office/drawing/2014/main" id="{935AC610-D659-434D-A587-2D706E3AA802}"/>
              </a:ext>
            </a:extLst>
          </p:cNvPr>
          <p:cNvSpPr>
            <a:spLocks noGrp="1"/>
          </p:cNvSpPr>
          <p:nvPr>
            <p:ph sz="half" idx="1"/>
          </p:nvPr>
        </p:nvSpPr>
        <p:spPr>
          <a:xfrm>
            <a:off x="8037576" y="908051"/>
            <a:ext cx="3959351" cy="5448299"/>
          </a:xfrm>
        </p:spPr>
        <p:txBody>
          <a:bodyPr numCol="1"/>
          <a:lstStyle/>
          <a:p>
            <a:pPr>
              <a:spcBef>
                <a:spcPts val="2200"/>
              </a:spcBef>
              <a:spcAft>
                <a:spcPts val="0"/>
              </a:spcAft>
              <a:buClr>
                <a:schemeClr val="accent6">
                  <a:lumMod val="75000"/>
                </a:schemeClr>
              </a:buClr>
            </a:pPr>
            <a:r>
              <a:rPr lang="fi-FI" sz="1600">
                <a:latin typeface="Calibri" panose="020F0502020204030204" pitchFamily="34" charset="0"/>
                <a:ea typeface="Calibri" panose="020F0502020204030204" pitchFamily="34" charset="0"/>
              </a:rPr>
              <a:t>Sektori-integraatio merkitsee teollisuuden, liikenteen ja lämmityksen kytkeytymistä sähkö-, kaukolämpö- ja kaasuverkkojen kautta toisiinsa. Samalla asiakkaan rooli muuttuu energian kuluttajasta myös sen varastoijaksi ja mahdolliseksi tuottajaksi.</a:t>
            </a:r>
          </a:p>
          <a:p>
            <a:pPr>
              <a:spcBef>
                <a:spcPts val="2200"/>
              </a:spcBef>
              <a:spcAft>
                <a:spcPts val="0"/>
              </a:spcAft>
              <a:buClr>
                <a:schemeClr val="accent6">
                  <a:lumMod val="75000"/>
                </a:schemeClr>
              </a:buClr>
            </a:pPr>
            <a:r>
              <a:rPr lang="fi-FI" sz="1600">
                <a:latin typeface="Calibri" panose="020F0502020204030204" pitchFamily="34" charset="0"/>
                <a:ea typeface="Calibri" panose="020F0502020204030204" pitchFamily="34" charset="0"/>
              </a:rPr>
              <a:t>Energiamurros on käynnissä ja edellyttää jatkuvia investointeja. Haasteena on  siirtymän toteuttaminen kannattavasti. Yhteiskunta voi vauhdittaa siirtymää panostamalla tarvittavan teknologian tutkimukseen, kehitykseen ja pilotointiin. </a:t>
            </a:r>
          </a:p>
          <a:p>
            <a:pPr>
              <a:spcBef>
                <a:spcPts val="2200"/>
              </a:spcBef>
              <a:spcAft>
                <a:spcPts val="0"/>
              </a:spcAft>
              <a:buClr>
                <a:schemeClr val="accent6">
                  <a:lumMod val="75000"/>
                </a:schemeClr>
              </a:buClr>
            </a:pPr>
            <a:r>
              <a:rPr lang="fi-FI" sz="1600">
                <a:latin typeface="Calibri" panose="020F0502020204030204" pitchFamily="34" charset="0"/>
                <a:ea typeface="Calibri" panose="020F0502020204030204" pitchFamily="34" charset="0"/>
              </a:rPr>
              <a:t>Yhteistyö asiakkaiden kanssa avaa mahdollisuuksia kehittää uusia lämmitysratkaisuja, ja rikastaa energiajärjestelmää osallistavaksi ja vuorovaikutteiseksi.</a:t>
            </a:r>
          </a:p>
          <a:p>
            <a:pPr>
              <a:spcBef>
                <a:spcPts val="2200"/>
              </a:spcBef>
              <a:spcAft>
                <a:spcPts val="0"/>
              </a:spcAft>
              <a:buClr>
                <a:schemeClr val="accent6">
                  <a:lumMod val="75000"/>
                </a:schemeClr>
              </a:buClr>
            </a:pPr>
            <a:r>
              <a:rPr lang="fi-FI" sz="1600">
                <a:latin typeface="Calibri" panose="020F0502020204030204" pitchFamily="34" charset="0"/>
              </a:rPr>
              <a:t>Uuden energiajärjestelmän rakentaminen tarvitsee monipuolisia osaajia ja uutta tietotaitoa kaikkialle Suomeen.</a:t>
            </a:r>
            <a:endParaRPr lang="fi-FI" sz="1600"/>
          </a:p>
          <a:p>
            <a:pPr marL="0" indent="0">
              <a:spcBef>
                <a:spcPts val="2200"/>
              </a:spcBef>
              <a:buClr>
                <a:schemeClr val="accent6">
                  <a:lumMod val="75000"/>
                </a:schemeClr>
              </a:buClr>
              <a:buNone/>
            </a:pPr>
            <a:endParaRPr lang="fi-FI" sz="1600"/>
          </a:p>
        </p:txBody>
      </p:sp>
      <p:sp>
        <p:nvSpPr>
          <p:cNvPr id="15" name="Suorakulmio 14">
            <a:extLst>
              <a:ext uri="{FF2B5EF4-FFF2-40B4-BE49-F238E27FC236}">
                <a16:creationId xmlns:a16="http://schemas.microsoft.com/office/drawing/2014/main" id="{4C238438-5D99-CF4F-AC3D-115F7CD50161}"/>
              </a:ext>
            </a:extLst>
          </p:cNvPr>
          <p:cNvSpPr/>
          <p:nvPr/>
        </p:nvSpPr>
        <p:spPr>
          <a:xfrm>
            <a:off x="4264153" y="908050"/>
            <a:ext cx="3453383"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mn-cs"/>
              </a:rPr>
              <a:t>Päästötön, kustannustehokas ja toimitusvarma energiajärjestelmä perustuu eri sektoreiden älykkääseen integrointiin ja innovatiivisiin ratkaisuihin.</a:t>
            </a:r>
          </a:p>
        </p:txBody>
      </p:sp>
      <p:cxnSp>
        <p:nvCxnSpPr>
          <p:cNvPr id="18" name="Suora yhdysviiva 17">
            <a:extLst>
              <a:ext uri="{FF2B5EF4-FFF2-40B4-BE49-F238E27FC236}">
                <a16:creationId xmlns:a16="http://schemas.microsoft.com/office/drawing/2014/main" id="{B3A0FE94-1342-BE46-8724-A04708561A2A}"/>
              </a:ext>
            </a:extLst>
          </p:cNvPr>
          <p:cNvCxnSpPr>
            <a:cxnSpLocks/>
          </p:cNvCxnSpPr>
          <p:nvPr/>
        </p:nvCxnSpPr>
        <p:spPr>
          <a:xfrm>
            <a:off x="7836408" y="2385378"/>
            <a:ext cx="4355592"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 name="Suora yhdysviiva 19">
            <a:extLst>
              <a:ext uri="{FF2B5EF4-FFF2-40B4-BE49-F238E27FC236}">
                <a16:creationId xmlns:a16="http://schemas.microsoft.com/office/drawing/2014/main" id="{0B4638BE-CB28-4447-A110-E40E667C2B97}"/>
              </a:ext>
            </a:extLst>
          </p:cNvPr>
          <p:cNvCxnSpPr>
            <a:cxnSpLocks/>
          </p:cNvCxnSpPr>
          <p:nvPr/>
        </p:nvCxnSpPr>
        <p:spPr>
          <a:xfrm>
            <a:off x="7836408" y="4031844"/>
            <a:ext cx="4355592"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1" name="Suora yhdysviiva 20">
            <a:extLst>
              <a:ext uri="{FF2B5EF4-FFF2-40B4-BE49-F238E27FC236}">
                <a16:creationId xmlns:a16="http://schemas.microsoft.com/office/drawing/2014/main" id="{CCE3562B-1F71-A940-93AB-8D567B65F251}"/>
              </a:ext>
            </a:extLst>
          </p:cNvPr>
          <p:cNvCxnSpPr>
            <a:cxnSpLocks/>
          </p:cNvCxnSpPr>
          <p:nvPr/>
        </p:nvCxnSpPr>
        <p:spPr>
          <a:xfrm>
            <a:off x="7836408" y="5308045"/>
            <a:ext cx="4355592"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0" name="Kuva 9">
            <a:extLst>
              <a:ext uri="{FF2B5EF4-FFF2-40B4-BE49-F238E27FC236}">
                <a16:creationId xmlns:a16="http://schemas.microsoft.com/office/drawing/2014/main" id="{79E4D63D-0A6D-BB4E-B3E6-6203D11B70AC}"/>
              </a:ext>
            </a:extLst>
          </p:cNvPr>
          <p:cNvPicPr>
            <a:picLocks noChangeAspect="1"/>
          </p:cNvPicPr>
          <p:nvPr/>
        </p:nvPicPr>
        <p:blipFill>
          <a:blip r:embed="rId3"/>
          <a:stretch>
            <a:fillRect/>
          </a:stretch>
        </p:blipFill>
        <p:spPr>
          <a:xfrm>
            <a:off x="656336" y="2212848"/>
            <a:ext cx="7061200" cy="3886200"/>
          </a:xfrm>
          <a:prstGeom prst="rect">
            <a:avLst/>
          </a:prstGeom>
        </p:spPr>
      </p:pic>
    </p:spTree>
    <p:extLst>
      <p:ext uri="{BB962C8B-B14F-4D97-AF65-F5344CB8AC3E}">
        <p14:creationId xmlns:p14="http://schemas.microsoft.com/office/powerpoint/2010/main" val="13285335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7A87954-F62D-4479-9A01-47DDC8E3C48E}"/>
              </a:ext>
            </a:extLst>
          </p:cNvPr>
          <p:cNvSpPr>
            <a:spLocks noGrp="1"/>
          </p:cNvSpPr>
          <p:nvPr>
            <p:ph type="title"/>
          </p:nvPr>
        </p:nvSpPr>
        <p:spPr>
          <a:xfrm>
            <a:off x="593985" y="475654"/>
            <a:ext cx="6751360" cy="1292856"/>
          </a:xfrm>
        </p:spPr>
        <p:txBody>
          <a:bodyPr>
            <a:normAutofit/>
          </a:bodyPr>
          <a:lstStyle/>
          <a:p>
            <a:r>
              <a:rPr lang="fi-FI">
                <a:solidFill>
                  <a:schemeClr val="accent6"/>
                </a:solidFill>
              </a:rPr>
              <a:t>Energian sektori-integraatio</a:t>
            </a:r>
          </a:p>
        </p:txBody>
      </p:sp>
      <p:sp>
        <p:nvSpPr>
          <p:cNvPr id="5" name="Dian numeron paikkamerkki 4">
            <a:extLst>
              <a:ext uri="{FF2B5EF4-FFF2-40B4-BE49-F238E27FC236}">
                <a16:creationId xmlns:a16="http://schemas.microsoft.com/office/drawing/2014/main" id="{54DC9167-4998-4E95-90A0-5779E3A6045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5CDC59A-8C4B-3741-8921-09D2C8EE8BFB}" type="slidenum">
              <a:rPr kumimoji="0" lang="en-US" sz="1000" b="1"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000" b="1" i="0" u="none" strike="noStrike" kern="1200" cap="none" spc="0" normalizeH="0" baseline="0" noProof="0">
              <a:ln>
                <a:noFill/>
              </a:ln>
              <a:solidFill>
                <a:srgbClr val="595959"/>
              </a:solidFill>
              <a:effectLst/>
              <a:uLnTx/>
              <a:uFillTx/>
              <a:latin typeface="Calibri"/>
              <a:ea typeface="+mn-ea"/>
              <a:cs typeface="+mn-cs"/>
            </a:endParaRPr>
          </a:p>
        </p:txBody>
      </p:sp>
      <p:sp>
        <p:nvSpPr>
          <p:cNvPr id="12" name="Sisällön paikkamerkki 3">
            <a:extLst>
              <a:ext uri="{FF2B5EF4-FFF2-40B4-BE49-F238E27FC236}">
                <a16:creationId xmlns:a16="http://schemas.microsoft.com/office/drawing/2014/main" id="{521B2AAA-EB9A-1342-89B9-CFECA34160AE}"/>
              </a:ext>
            </a:extLst>
          </p:cNvPr>
          <p:cNvSpPr txBox="1">
            <a:spLocks/>
          </p:cNvSpPr>
          <p:nvPr/>
        </p:nvSpPr>
        <p:spPr>
          <a:xfrm>
            <a:off x="587375" y="1768510"/>
            <a:ext cx="3908253" cy="39459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3">
                  <a:lumMod val="75000"/>
                </a:schemeClr>
              </a:buClr>
              <a:buFont typeface="Arial"/>
              <a:buChar char="•"/>
              <a:defRPr sz="1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3">
                  <a:lumMod val="50000"/>
                </a:schemeClr>
              </a:buClr>
              <a:buFont typeface="Lucida Grande"/>
              <a:buChar char="–"/>
              <a:defRPr sz="16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B21C58">
                  <a:lumMod val="75000"/>
                </a:srgbClr>
              </a:buClr>
              <a:buSzTx/>
              <a:buFont typeface="Arial"/>
              <a:buNone/>
              <a:tabLst/>
              <a:defRPr/>
            </a:pPr>
            <a:r>
              <a:rPr kumimoji="0" lang="fi-FI" sz="1400" b="0" i="0" u="none" strike="noStrike" kern="1200" cap="none" spc="0" normalizeH="0" baseline="0" noProof="0">
                <a:ln>
                  <a:noFill/>
                </a:ln>
                <a:solidFill>
                  <a:srgbClr val="000000">
                    <a:lumMod val="65000"/>
                    <a:lumOff val="35000"/>
                  </a:srgbClr>
                </a:solidFill>
                <a:effectLst/>
                <a:uLnTx/>
                <a:uFillTx/>
                <a:latin typeface="Calibri"/>
                <a:ea typeface="+mn-ea"/>
                <a:cs typeface="+mn-cs"/>
              </a:rPr>
              <a:t>Tulevaisuutta rakentava viisas energiapolitiikka luo edellytyksiä järjestelmätason muutokselle. Tämän muutoksen kannalta keskeistä on: </a:t>
            </a:r>
          </a:p>
          <a:p>
            <a:pPr marL="228600" marR="0" lvl="0" indent="-228600" algn="l" defTabSz="914400" rtl="0" eaLnBrk="1" fontAlgn="auto" latinLnBrk="0" hangingPunct="1">
              <a:lnSpc>
                <a:spcPct val="90000"/>
              </a:lnSpc>
              <a:spcBef>
                <a:spcPts val="1000"/>
              </a:spcBef>
              <a:spcAft>
                <a:spcPts val="0"/>
              </a:spcAft>
              <a:buClr>
                <a:srgbClr val="B21C58">
                  <a:lumMod val="75000"/>
                </a:srgbClr>
              </a:buClr>
              <a:buSzTx/>
              <a:buFont typeface="Arial"/>
              <a:buChar char="•"/>
              <a:tabLst/>
              <a:defRPr/>
            </a:pPr>
            <a:r>
              <a:rPr kumimoji="0" lang="fi-FI" sz="1400" b="0" i="0" u="none" strike="noStrike" kern="1200" cap="none" spc="0" normalizeH="0" baseline="0" noProof="0">
                <a:ln>
                  <a:noFill/>
                </a:ln>
                <a:solidFill>
                  <a:srgbClr val="000000">
                    <a:lumMod val="65000"/>
                    <a:lumOff val="35000"/>
                  </a:srgbClr>
                </a:solidFill>
                <a:effectLst/>
                <a:uLnTx/>
                <a:uFillTx/>
                <a:latin typeface="Calibri"/>
                <a:ea typeface="+mn-ea"/>
                <a:cs typeface="+mn-cs"/>
              </a:rPr>
              <a:t>Yksi ratkaisu ei sovi kaikkialle. Päätöksenteossa pitää huomioida paikalliset olosuhteet.</a:t>
            </a:r>
          </a:p>
          <a:p>
            <a:pPr marL="228600" marR="0" lvl="0" indent="-228600" algn="l" defTabSz="914400" rtl="0" eaLnBrk="1" fontAlgn="auto" latinLnBrk="0" hangingPunct="1">
              <a:lnSpc>
                <a:spcPct val="90000"/>
              </a:lnSpc>
              <a:spcBef>
                <a:spcPts val="1000"/>
              </a:spcBef>
              <a:spcAft>
                <a:spcPts val="0"/>
              </a:spcAft>
              <a:buClr>
                <a:srgbClr val="B21C58">
                  <a:lumMod val="75000"/>
                </a:srgbClr>
              </a:buClr>
              <a:buSzTx/>
              <a:buFont typeface="Arial"/>
              <a:buChar char="•"/>
              <a:tabLst/>
              <a:defRPr/>
            </a:pPr>
            <a:r>
              <a:rPr kumimoji="0" lang="fi-FI" sz="1400" b="0" i="0" u="none" strike="noStrike" kern="1200" cap="none" spc="0" normalizeH="0" baseline="0" noProof="0">
                <a:ln>
                  <a:noFill/>
                </a:ln>
                <a:solidFill>
                  <a:srgbClr val="000000">
                    <a:lumMod val="65000"/>
                    <a:lumOff val="35000"/>
                  </a:srgbClr>
                </a:solidFill>
                <a:effectLst/>
                <a:uLnTx/>
                <a:uFillTx/>
                <a:latin typeface="Calibri"/>
                <a:ea typeface="+mn-ea"/>
                <a:cs typeface="+mn-cs"/>
              </a:rPr>
              <a:t>Älykkään energiajärjestelmän rakentaminen edellyttää hallinnollisten esteiden purkamista. </a:t>
            </a:r>
            <a:r>
              <a:rPr lang="fi-FI" sz="1400">
                <a:solidFill>
                  <a:srgbClr val="000000">
                    <a:lumMod val="65000"/>
                    <a:lumOff val="35000"/>
                  </a:srgbClr>
                </a:solidFill>
                <a:latin typeface="Calibri"/>
              </a:rPr>
              <a:t>V</a:t>
            </a:r>
            <a:r>
              <a:rPr kumimoji="0" lang="fi-FI" sz="1400" b="0" i="0" u="none" strike="noStrike" kern="1200" cap="none" spc="0" normalizeH="0" baseline="0" noProof="0">
                <a:ln>
                  <a:noFill/>
                </a:ln>
                <a:solidFill>
                  <a:srgbClr val="000000">
                    <a:lumMod val="65000"/>
                    <a:lumOff val="35000"/>
                  </a:srgbClr>
                </a:solidFill>
                <a:effectLst/>
                <a:uLnTx/>
                <a:uFillTx/>
                <a:latin typeface="Calibri"/>
                <a:ea typeface="+mn-ea"/>
                <a:cs typeface="+mn-cs"/>
              </a:rPr>
              <a:t>erotus ei vielä tunnista energialähteiden muunnoksia.</a:t>
            </a:r>
          </a:p>
          <a:p>
            <a:pPr marL="228600" marR="0" lvl="0" indent="-228600" algn="l" defTabSz="914400" rtl="0" eaLnBrk="1" fontAlgn="auto" latinLnBrk="0" hangingPunct="1">
              <a:lnSpc>
                <a:spcPct val="90000"/>
              </a:lnSpc>
              <a:spcBef>
                <a:spcPts val="1000"/>
              </a:spcBef>
              <a:spcAft>
                <a:spcPts val="0"/>
              </a:spcAft>
              <a:buClr>
                <a:srgbClr val="B21C58">
                  <a:lumMod val="75000"/>
                </a:srgbClr>
              </a:buClr>
              <a:buSzTx/>
              <a:buFont typeface="Arial"/>
              <a:buChar char="•"/>
              <a:tabLst/>
              <a:defRPr/>
            </a:pPr>
            <a:r>
              <a:rPr kumimoji="0" lang="fi-FI" sz="1400" b="0" i="0" u="none" strike="noStrike" kern="1200" cap="none" spc="0" normalizeH="0" baseline="0" noProof="0">
                <a:ln>
                  <a:noFill/>
                </a:ln>
                <a:solidFill>
                  <a:srgbClr val="000000">
                    <a:lumMod val="65000"/>
                    <a:lumOff val="35000"/>
                  </a:srgbClr>
                </a:solidFill>
                <a:effectLst/>
                <a:uLnTx/>
                <a:uFillTx/>
                <a:latin typeface="Calibri"/>
                <a:ea typeface="+mn-ea"/>
                <a:cs typeface="+mn-cs"/>
              </a:rPr>
              <a:t>Sähkö-, lämpö- ja kaasumarkkinoiden eroavaisuudet pitää tunnistaa.</a:t>
            </a:r>
          </a:p>
          <a:p>
            <a:pPr marL="228600" marR="0" lvl="0" indent="-228600" algn="l" defTabSz="914400" rtl="0" eaLnBrk="1" fontAlgn="auto" latinLnBrk="0" hangingPunct="1">
              <a:lnSpc>
                <a:spcPct val="90000"/>
              </a:lnSpc>
              <a:spcBef>
                <a:spcPts val="1000"/>
              </a:spcBef>
              <a:spcAft>
                <a:spcPts val="0"/>
              </a:spcAft>
              <a:buClr>
                <a:srgbClr val="B21C58">
                  <a:lumMod val="75000"/>
                </a:srgbClr>
              </a:buClr>
              <a:buSzTx/>
              <a:buFont typeface="Arial"/>
              <a:buChar char="•"/>
              <a:tabLst/>
              <a:defRPr/>
            </a:pPr>
            <a:r>
              <a:rPr kumimoji="0" lang="fi-FI" sz="1400" b="0" i="0" u="none" strike="noStrike" kern="1200" cap="none" spc="0" normalizeH="0" baseline="0" noProof="0">
                <a:ln>
                  <a:noFill/>
                </a:ln>
                <a:solidFill>
                  <a:srgbClr val="000000">
                    <a:lumMod val="65000"/>
                    <a:lumOff val="35000"/>
                  </a:srgbClr>
                </a:solidFill>
                <a:effectLst/>
                <a:uLnTx/>
                <a:uFillTx/>
                <a:latin typeface="Calibri"/>
                <a:ea typeface="+mn-ea"/>
                <a:cs typeface="+mn-cs"/>
              </a:rPr>
              <a:t>Energiaverkot mahdollistavat siirtymisen älykkääseen energiajärjestelmään.</a:t>
            </a:r>
          </a:p>
          <a:p>
            <a:pPr marL="228600" marR="0" lvl="0" indent="-228600" algn="l" defTabSz="914400" rtl="0" eaLnBrk="1" fontAlgn="auto" latinLnBrk="0" hangingPunct="1">
              <a:lnSpc>
                <a:spcPct val="90000"/>
              </a:lnSpc>
              <a:spcBef>
                <a:spcPts val="1000"/>
              </a:spcBef>
              <a:spcAft>
                <a:spcPts val="0"/>
              </a:spcAft>
              <a:buClr>
                <a:srgbClr val="B21C58">
                  <a:lumMod val="75000"/>
                </a:srgbClr>
              </a:buClr>
              <a:buSzTx/>
              <a:buFont typeface="Arial"/>
              <a:buChar char="•"/>
              <a:tabLst/>
              <a:defRPr/>
            </a:pPr>
            <a:r>
              <a:rPr kumimoji="0" lang="fi-FI" sz="1400" b="0" i="0" u="none" strike="noStrike" kern="1200" cap="none" spc="0" normalizeH="0" baseline="0" noProof="0">
                <a:ln>
                  <a:noFill/>
                </a:ln>
                <a:solidFill>
                  <a:srgbClr val="000000">
                    <a:lumMod val="65000"/>
                    <a:lumOff val="35000"/>
                  </a:srgbClr>
                </a:solidFill>
                <a:effectLst/>
                <a:uLnTx/>
                <a:uFillTx/>
                <a:latin typeface="Calibri"/>
                <a:ea typeface="+mn-ea"/>
                <a:cs typeface="+mn-cs"/>
              </a:rPr>
              <a:t>Energiajärjestelmämme puhdistuu olemassa olevin ohjauskeinoin. Energia-alan yritykset ovat sitoutuneet vastaamaan yhteiskunnan tarpeeseen siirtyä hiilineutraaliuteen.</a:t>
            </a:r>
          </a:p>
          <a:p>
            <a:pPr marL="0" marR="0" lvl="0" indent="0" algn="l" defTabSz="914400" rtl="0" eaLnBrk="1" fontAlgn="auto" latinLnBrk="0" hangingPunct="1">
              <a:lnSpc>
                <a:spcPct val="90000"/>
              </a:lnSpc>
              <a:spcBef>
                <a:spcPts val="1000"/>
              </a:spcBef>
              <a:spcAft>
                <a:spcPts val="0"/>
              </a:spcAft>
              <a:buClr>
                <a:srgbClr val="B21C58">
                  <a:lumMod val="75000"/>
                </a:srgbClr>
              </a:buClr>
              <a:buSzTx/>
              <a:buNone/>
              <a:tabLst/>
              <a:defRPr/>
            </a:pPr>
            <a:endParaRPr kumimoji="0" lang="fi-FI" sz="1400" b="0" i="0" u="none" strike="noStrike" kern="1200" cap="none" spc="0" normalizeH="0" baseline="0" noProof="0">
              <a:ln>
                <a:noFill/>
              </a:ln>
              <a:solidFill>
                <a:srgbClr val="000000">
                  <a:lumMod val="65000"/>
                  <a:lumOff val="35000"/>
                </a:srgbClr>
              </a:solidFill>
              <a:effectLst/>
              <a:uLnTx/>
              <a:uFillTx/>
              <a:latin typeface="Calibri"/>
              <a:ea typeface="+mn-ea"/>
              <a:cs typeface="+mn-cs"/>
            </a:endParaRPr>
          </a:p>
        </p:txBody>
      </p:sp>
      <p:sp>
        <p:nvSpPr>
          <p:cNvPr id="13" name="Sisällön paikkamerkki 6">
            <a:extLst>
              <a:ext uri="{FF2B5EF4-FFF2-40B4-BE49-F238E27FC236}">
                <a16:creationId xmlns:a16="http://schemas.microsoft.com/office/drawing/2014/main" id="{294BB611-A8FB-B546-A9E3-B278BA7AB1CC}"/>
              </a:ext>
            </a:extLst>
          </p:cNvPr>
          <p:cNvSpPr txBox="1">
            <a:spLocks/>
          </p:cNvSpPr>
          <p:nvPr/>
        </p:nvSpPr>
        <p:spPr>
          <a:xfrm>
            <a:off x="8940909" y="1768510"/>
            <a:ext cx="2734054" cy="4288006"/>
          </a:xfrm>
          <a:prstGeom prst="rect">
            <a:avLst/>
          </a:prstGeom>
          <a:solidFill>
            <a:schemeClr val="accent6"/>
          </a:solidFill>
        </p:spPr>
        <p:txBody>
          <a:bodyPr vert="horz" lIns="180000" tIns="360000" rIns="180000" bIns="360000" rtlCol="0">
            <a:spAutoFit/>
          </a:bodyPr>
          <a:lstStyle>
            <a:lvl1pPr marL="228600" indent="-228600" algn="l" defTabSz="914400" rtl="0" eaLnBrk="1" latinLnBrk="0" hangingPunct="1">
              <a:lnSpc>
                <a:spcPct val="90000"/>
              </a:lnSpc>
              <a:spcBef>
                <a:spcPts val="1000"/>
              </a:spcBef>
              <a:buClr>
                <a:schemeClr val="accent3">
                  <a:lumMod val="75000"/>
                </a:schemeClr>
              </a:buClr>
              <a:buFont typeface="Arial"/>
              <a:buChar char="•"/>
              <a:defRPr sz="1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3">
                  <a:lumMod val="50000"/>
                </a:schemeClr>
              </a:buClr>
              <a:buFont typeface="Lucida Grande"/>
              <a:buChar char="–"/>
              <a:defRPr sz="16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2200"/>
              </a:spcBef>
              <a:spcAft>
                <a:spcPts val="0"/>
              </a:spcAft>
              <a:buClr>
                <a:srgbClr val="FFFFFF"/>
              </a:buClr>
              <a:buSzTx/>
              <a:buFont typeface="Arial"/>
              <a:buNone/>
              <a:tabLst/>
              <a:defRPr/>
            </a:pPr>
            <a:r>
              <a:rPr kumimoji="0" lang="fi-FI" sz="1400" b="0" i="0" u="none" strike="noStrike" kern="1200" cap="none" spc="0" normalizeH="0" baseline="0" noProof="0">
                <a:ln>
                  <a:noFill/>
                </a:ln>
                <a:solidFill>
                  <a:srgbClr val="FFFFFF"/>
                </a:solidFill>
                <a:effectLst/>
                <a:uLnTx/>
                <a:uFillTx/>
                <a:latin typeface="Calibri"/>
                <a:ea typeface="+mn-ea"/>
                <a:cs typeface="+mn-cs"/>
              </a:rPr>
              <a:t>Energia-alan sektori-integraatio ratkaisee:</a:t>
            </a:r>
          </a:p>
          <a:p>
            <a:pPr marL="228600" marR="0" lvl="0" indent="-228600" algn="l" defTabSz="914400" rtl="0" eaLnBrk="1" fontAlgn="auto" latinLnBrk="0" hangingPunct="1">
              <a:lnSpc>
                <a:spcPct val="90000"/>
              </a:lnSpc>
              <a:spcBef>
                <a:spcPts val="2200"/>
              </a:spcBef>
              <a:spcAft>
                <a:spcPts val="0"/>
              </a:spcAft>
              <a:buClr>
                <a:srgbClr val="FFFFFF"/>
              </a:buClr>
              <a:buSzTx/>
              <a:buFont typeface="Arial"/>
              <a:buChar char="•"/>
              <a:tabLst/>
              <a:defRPr/>
            </a:pPr>
            <a:r>
              <a:rPr kumimoji="0" lang="fi-FI" sz="1400" b="0" i="0" u="none" strike="noStrike" kern="1200" cap="none" spc="0" normalizeH="0" baseline="0" noProof="0">
                <a:ln>
                  <a:noFill/>
                </a:ln>
                <a:solidFill>
                  <a:srgbClr val="FFFFFF"/>
                </a:solidFill>
                <a:effectLst/>
                <a:uLnTx/>
                <a:uFillTx/>
                <a:latin typeface="Calibri"/>
                <a:ea typeface="+mn-ea"/>
                <a:cs typeface="+mn-cs"/>
              </a:rPr>
              <a:t>kansalaisten ja yritysten energia- ja liikkumistarpeet kustannustehokkaasti ja puhtaasti.</a:t>
            </a:r>
          </a:p>
          <a:p>
            <a:pPr marL="228600" marR="0" lvl="0" indent="-228600" algn="l" defTabSz="914400" rtl="0" eaLnBrk="1" fontAlgn="auto" latinLnBrk="0" hangingPunct="1">
              <a:lnSpc>
                <a:spcPct val="90000"/>
              </a:lnSpc>
              <a:spcBef>
                <a:spcPts val="2200"/>
              </a:spcBef>
              <a:spcAft>
                <a:spcPts val="0"/>
              </a:spcAft>
              <a:buClr>
                <a:srgbClr val="FFFFFF"/>
              </a:buClr>
              <a:buSzTx/>
              <a:buFont typeface="Arial"/>
              <a:buChar char="•"/>
              <a:tabLst/>
              <a:defRPr/>
            </a:pPr>
            <a:r>
              <a:rPr kumimoji="0" lang="fi-FI" sz="1400" b="0" i="0" u="none" strike="noStrike" kern="1200" cap="none" spc="0" normalizeH="0" baseline="0" noProof="0">
                <a:ln>
                  <a:noFill/>
                </a:ln>
                <a:solidFill>
                  <a:srgbClr val="FFFFFF"/>
                </a:solidFill>
                <a:effectLst/>
                <a:uLnTx/>
                <a:uFillTx/>
                <a:latin typeface="Calibri"/>
                <a:ea typeface="+mn-ea"/>
                <a:cs typeface="+mn-cs"/>
              </a:rPr>
              <a:t>eri energiamuotojen tehokkaan käytön, siirron ja monipuolisuuden. Sähkö on keskeinen, muttei ainoa energiamuoto tulevaisuuden energiajärjestelmässä.</a:t>
            </a:r>
          </a:p>
          <a:p>
            <a:pPr marL="228600" marR="0" lvl="0" indent="-228600" algn="l" defTabSz="914400" rtl="0" eaLnBrk="1" fontAlgn="auto" latinLnBrk="0" hangingPunct="1">
              <a:lnSpc>
                <a:spcPct val="90000"/>
              </a:lnSpc>
              <a:spcBef>
                <a:spcPts val="2200"/>
              </a:spcBef>
              <a:spcAft>
                <a:spcPts val="0"/>
              </a:spcAft>
              <a:buClr>
                <a:srgbClr val="FFFFFF"/>
              </a:buClr>
              <a:buSzTx/>
              <a:buFont typeface="Arial"/>
              <a:buChar char="•"/>
              <a:tabLst/>
              <a:defRPr/>
            </a:pPr>
            <a:r>
              <a:rPr kumimoji="0" lang="fi-FI" sz="1400" b="0" i="0" u="none" strike="noStrike" kern="1200" cap="none" spc="0" normalizeH="0" baseline="0" noProof="0">
                <a:ln>
                  <a:noFill/>
                </a:ln>
                <a:solidFill>
                  <a:srgbClr val="FFFFFF"/>
                </a:solidFill>
                <a:effectLst/>
                <a:uLnTx/>
                <a:uFillTx/>
                <a:latin typeface="Calibri"/>
                <a:ea typeface="+mn-ea"/>
                <a:cs typeface="+mn-cs"/>
              </a:rPr>
              <a:t>energiaverkkojen tehokkaan kehittämisen.</a:t>
            </a:r>
          </a:p>
        </p:txBody>
      </p:sp>
      <p:cxnSp>
        <p:nvCxnSpPr>
          <p:cNvPr id="6" name="Suora yhdysviiva 5">
            <a:extLst>
              <a:ext uri="{FF2B5EF4-FFF2-40B4-BE49-F238E27FC236}">
                <a16:creationId xmlns:a16="http://schemas.microsoft.com/office/drawing/2014/main" id="{F0D59FE4-B9B5-364B-9CB3-D1EE6D2D70BC}"/>
              </a:ext>
            </a:extLst>
          </p:cNvPr>
          <p:cNvCxnSpPr/>
          <p:nvPr/>
        </p:nvCxnSpPr>
        <p:spPr>
          <a:xfrm>
            <a:off x="8940909" y="3687745"/>
            <a:ext cx="2734054" cy="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uora yhdysviiva 10">
            <a:extLst>
              <a:ext uri="{FF2B5EF4-FFF2-40B4-BE49-F238E27FC236}">
                <a16:creationId xmlns:a16="http://schemas.microsoft.com/office/drawing/2014/main" id="{D2A9D091-C4A0-6844-B1F3-6620B5CA3DCA}"/>
              </a:ext>
            </a:extLst>
          </p:cNvPr>
          <p:cNvCxnSpPr/>
          <p:nvPr/>
        </p:nvCxnSpPr>
        <p:spPr>
          <a:xfrm>
            <a:off x="8940909" y="2632668"/>
            <a:ext cx="2734054" cy="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 name="Suora yhdysviiva 14">
            <a:extLst>
              <a:ext uri="{FF2B5EF4-FFF2-40B4-BE49-F238E27FC236}">
                <a16:creationId xmlns:a16="http://schemas.microsoft.com/office/drawing/2014/main" id="{CF07D410-E748-0348-A711-B69F5881A141}"/>
              </a:ext>
            </a:extLst>
          </p:cNvPr>
          <p:cNvCxnSpPr/>
          <p:nvPr/>
        </p:nvCxnSpPr>
        <p:spPr>
          <a:xfrm>
            <a:off x="8940909" y="5114611"/>
            <a:ext cx="2734054" cy="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8" name="Kuva 7">
            <a:extLst>
              <a:ext uri="{FF2B5EF4-FFF2-40B4-BE49-F238E27FC236}">
                <a16:creationId xmlns:a16="http://schemas.microsoft.com/office/drawing/2014/main" id="{CE604C2D-6897-104F-9638-81CDCBE73E7D}"/>
              </a:ext>
            </a:extLst>
          </p:cNvPr>
          <p:cNvPicPr>
            <a:picLocks noChangeAspect="1"/>
          </p:cNvPicPr>
          <p:nvPr/>
        </p:nvPicPr>
        <p:blipFill>
          <a:blip r:embed="rId3"/>
          <a:stretch>
            <a:fillRect/>
          </a:stretch>
        </p:blipFill>
        <p:spPr>
          <a:xfrm>
            <a:off x="4391705" y="1134480"/>
            <a:ext cx="4281497" cy="4922036"/>
          </a:xfrm>
          <a:prstGeom prst="rect">
            <a:avLst/>
          </a:prstGeom>
        </p:spPr>
      </p:pic>
      <p:sp>
        <p:nvSpPr>
          <p:cNvPr id="10" name="Tekstiruutu 9">
            <a:extLst>
              <a:ext uri="{FF2B5EF4-FFF2-40B4-BE49-F238E27FC236}">
                <a16:creationId xmlns:a16="http://schemas.microsoft.com/office/drawing/2014/main" id="{C27EB742-0694-5E41-A519-0AE402BCAD29}"/>
              </a:ext>
            </a:extLst>
          </p:cNvPr>
          <p:cNvSpPr txBox="1"/>
          <p:nvPr/>
        </p:nvSpPr>
        <p:spPr>
          <a:xfrm>
            <a:off x="7124282" y="1549095"/>
            <a:ext cx="135652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a:ln>
                  <a:noFill/>
                </a:ln>
                <a:solidFill>
                  <a:srgbClr val="FFFFFF"/>
                </a:solidFill>
                <a:effectLst/>
                <a:uLnTx/>
                <a:uFillTx/>
                <a:latin typeface="Calibri"/>
                <a:ea typeface="+mn-ea"/>
                <a:cs typeface="+mn-cs"/>
              </a:rPr>
              <a:t>ÄLY</a:t>
            </a:r>
          </a:p>
        </p:txBody>
      </p:sp>
      <p:sp>
        <p:nvSpPr>
          <p:cNvPr id="16" name="Tekstiruutu 15">
            <a:extLst>
              <a:ext uri="{FF2B5EF4-FFF2-40B4-BE49-F238E27FC236}">
                <a16:creationId xmlns:a16="http://schemas.microsoft.com/office/drawing/2014/main" id="{D5783C96-8187-0F48-B4E4-5ED3457113EC}"/>
              </a:ext>
            </a:extLst>
          </p:cNvPr>
          <p:cNvSpPr txBox="1"/>
          <p:nvPr/>
        </p:nvSpPr>
        <p:spPr>
          <a:xfrm>
            <a:off x="5617029" y="2694607"/>
            <a:ext cx="135652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a:ln>
                  <a:noFill/>
                </a:ln>
                <a:solidFill>
                  <a:srgbClr val="FFFFFF"/>
                </a:solidFill>
                <a:effectLst/>
                <a:uLnTx/>
                <a:uFillTx/>
                <a:latin typeface="Calibri"/>
                <a:ea typeface="+mn-ea"/>
                <a:cs typeface="+mn-cs"/>
              </a:rPr>
              <a:t>HINTA</a:t>
            </a:r>
          </a:p>
        </p:txBody>
      </p:sp>
      <p:sp>
        <p:nvSpPr>
          <p:cNvPr id="17" name="Tekstiruutu 16">
            <a:extLst>
              <a:ext uri="{FF2B5EF4-FFF2-40B4-BE49-F238E27FC236}">
                <a16:creationId xmlns:a16="http://schemas.microsoft.com/office/drawing/2014/main" id="{1747D794-3767-E14D-A1C8-F1C2AE85F380}"/>
              </a:ext>
            </a:extLst>
          </p:cNvPr>
          <p:cNvSpPr txBox="1"/>
          <p:nvPr/>
        </p:nvSpPr>
        <p:spPr>
          <a:xfrm>
            <a:off x="5246121" y="3377895"/>
            <a:ext cx="209922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a:ln>
                  <a:noFill/>
                </a:ln>
                <a:solidFill>
                  <a:srgbClr val="FFFFFF"/>
                </a:solidFill>
                <a:effectLst/>
                <a:uLnTx/>
                <a:uFillTx/>
                <a:latin typeface="Calibri"/>
                <a:ea typeface="+mn-ea"/>
                <a:cs typeface="+mn-cs"/>
              </a:rPr>
              <a:t>TEHOKKUUS</a:t>
            </a:r>
          </a:p>
        </p:txBody>
      </p:sp>
      <p:sp>
        <p:nvSpPr>
          <p:cNvPr id="18" name="Tekstiruutu 17">
            <a:extLst>
              <a:ext uri="{FF2B5EF4-FFF2-40B4-BE49-F238E27FC236}">
                <a16:creationId xmlns:a16="http://schemas.microsoft.com/office/drawing/2014/main" id="{EC21ADA3-387F-BC40-809D-7877159B66EE}"/>
              </a:ext>
            </a:extLst>
          </p:cNvPr>
          <p:cNvSpPr txBox="1"/>
          <p:nvPr/>
        </p:nvSpPr>
        <p:spPr>
          <a:xfrm>
            <a:off x="5246121" y="4091328"/>
            <a:ext cx="209922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a:ln>
                  <a:noFill/>
                </a:ln>
                <a:solidFill>
                  <a:srgbClr val="FFFFFF"/>
                </a:solidFill>
                <a:effectLst/>
                <a:uLnTx/>
                <a:uFillTx/>
                <a:latin typeface="Calibri"/>
                <a:ea typeface="+mn-ea"/>
                <a:cs typeface="+mn-cs"/>
              </a:rPr>
              <a:t>JOUSTAVUUS</a:t>
            </a:r>
          </a:p>
        </p:txBody>
      </p:sp>
      <p:sp>
        <p:nvSpPr>
          <p:cNvPr id="19" name="Tekstiruutu 18">
            <a:extLst>
              <a:ext uri="{FF2B5EF4-FFF2-40B4-BE49-F238E27FC236}">
                <a16:creationId xmlns:a16="http://schemas.microsoft.com/office/drawing/2014/main" id="{44602C0E-8B6C-3D44-B0AF-EB0691FDA82C}"/>
              </a:ext>
            </a:extLst>
          </p:cNvPr>
          <p:cNvSpPr txBox="1"/>
          <p:nvPr/>
        </p:nvSpPr>
        <p:spPr>
          <a:xfrm>
            <a:off x="5345723" y="4844954"/>
            <a:ext cx="18890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a:ln>
                  <a:noFill/>
                </a:ln>
                <a:solidFill>
                  <a:srgbClr val="FFFFFF"/>
                </a:solidFill>
                <a:effectLst/>
                <a:uLnTx/>
                <a:uFillTx/>
                <a:latin typeface="Calibri"/>
                <a:ea typeface="+mn-ea"/>
                <a:cs typeface="+mn-cs"/>
              </a:rPr>
              <a:t>PUHTAUS</a:t>
            </a:r>
          </a:p>
        </p:txBody>
      </p:sp>
    </p:spTree>
    <p:extLst>
      <p:ext uri="{BB962C8B-B14F-4D97-AF65-F5344CB8AC3E}">
        <p14:creationId xmlns:p14="http://schemas.microsoft.com/office/powerpoint/2010/main" val="12045153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orakulmio 7">
            <a:extLst>
              <a:ext uri="{FF2B5EF4-FFF2-40B4-BE49-F238E27FC236}">
                <a16:creationId xmlns:a16="http://schemas.microsoft.com/office/drawing/2014/main" id="{DC321D54-50BF-CE4D-8D4E-38ED484E9FBA}"/>
              </a:ext>
            </a:extLst>
          </p:cNvPr>
          <p:cNvSpPr/>
          <p:nvPr/>
        </p:nvSpPr>
        <p:spPr>
          <a:xfrm>
            <a:off x="7757327" y="0"/>
            <a:ext cx="4434673" cy="6858000"/>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a:ea typeface="+mn-ea"/>
              <a:cs typeface="+mn-cs"/>
            </a:endParaRPr>
          </a:p>
        </p:txBody>
      </p:sp>
      <p:sp>
        <p:nvSpPr>
          <p:cNvPr id="2" name="Otsikko 1">
            <a:extLst>
              <a:ext uri="{FF2B5EF4-FFF2-40B4-BE49-F238E27FC236}">
                <a16:creationId xmlns:a16="http://schemas.microsoft.com/office/drawing/2014/main" id="{A7A87954-F62D-4479-9A01-47DDC8E3C48E}"/>
              </a:ext>
            </a:extLst>
          </p:cNvPr>
          <p:cNvSpPr>
            <a:spLocks noGrp="1"/>
          </p:cNvSpPr>
          <p:nvPr>
            <p:ph type="title"/>
          </p:nvPr>
        </p:nvSpPr>
        <p:spPr>
          <a:xfrm>
            <a:off x="587374" y="777423"/>
            <a:ext cx="6265601" cy="1202102"/>
          </a:xfrm>
        </p:spPr>
        <p:txBody>
          <a:bodyPr/>
          <a:lstStyle/>
          <a:p>
            <a:r>
              <a:rPr lang="fi-FI">
                <a:solidFill>
                  <a:schemeClr val="accent6"/>
                </a:solidFill>
              </a:rPr>
              <a:t>Muutoksen mahdollistavat energiaverkot</a:t>
            </a:r>
          </a:p>
        </p:txBody>
      </p:sp>
      <p:sp>
        <p:nvSpPr>
          <p:cNvPr id="4" name="Sisällön paikkamerkki 3">
            <a:extLst>
              <a:ext uri="{FF2B5EF4-FFF2-40B4-BE49-F238E27FC236}">
                <a16:creationId xmlns:a16="http://schemas.microsoft.com/office/drawing/2014/main" id="{18B12DAB-DAD4-4121-8ADC-E9E8CA4AED48}"/>
              </a:ext>
            </a:extLst>
          </p:cNvPr>
          <p:cNvSpPr>
            <a:spLocks noGrp="1"/>
          </p:cNvSpPr>
          <p:nvPr>
            <p:ph sz="half" idx="1"/>
          </p:nvPr>
        </p:nvSpPr>
        <p:spPr>
          <a:xfrm>
            <a:off x="8038681" y="180870"/>
            <a:ext cx="3911522" cy="6677130"/>
          </a:xfrm>
        </p:spPr>
        <p:txBody>
          <a:bodyPr/>
          <a:lstStyle/>
          <a:p>
            <a:pPr marL="0" indent="0">
              <a:spcBef>
                <a:spcPts val="1600"/>
              </a:spcBef>
              <a:buClr>
                <a:srgbClr val="B21C58">
                  <a:lumMod val="75000"/>
                </a:srgbClr>
              </a:buClr>
              <a:buNone/>
            </a:pPr>
            <a:r>
              <a:rPr lang="fi-FI" sz="1400">
                <a:solidFill>
                  <a:schemeClr val="bg1"/>
                </a:solidFill>
              </a:rPr>
              <a:t>Yhteiskunnan ja erityisesti teollisuuden voimakas sähköistyminen edellyttää koko sähköjärjestelmän vahvistamista.  Verkkoyhtiöt mahdollistavat osaltaan sähköintensiiviset investoinnit.</a:t>
            </a:r>
          </a:p>
          <a:p>
            <a:pPr marL="0" indent="0">
              <a:spcBef>
                <a:spcPts val="1600"/>
              </a:spcBef>
              <a:buClr>
                <a:srgbClr val="B21C58">
                  <a:lumMod val="75000"/>
                </a:srgbClr>
              </a:buClr>
              <a:buNone/>
            </a:pPr>
            <a:r>
              <a:rPr lang="fi-FI" sz="1400">
                <a:solidFill>
                  <a:schemeClr val="bg1"/>
                </a:solidFill>
              </a:rPr>
              <a:t>Energia-ala lisää sähkön tuotantoa ja </a:t>
            </a:r>
            <a:r>
              <a:rPr lang="fi-FI" sz="1400" err="1">
                <a:solidFill>
                  <a:schemeClr val="bg1"/>
                </a:solidFill>
              </a:rPr>
              <a:t>verkkoinves-tointeja</a:t>
            </a:r>
            <a:r>
              <a:rPr lang="fi-FI" sz="1400">
                <a:solidFill>
                  <a:schemeClr val="bg1"/>
                </a:solidFill>
              </a:rPr>
              <a:t> kysynnän mukaan. Investoinnit  edellyttävät teollisuuden kysyntäsignaalia ja avointa keskustelua riittävän ajoissa. </a:t>
            </a:r>
          </a:p>
          <a:p>
            <a:pPr marL="0" indent="0">
              <a:spcBef>
                <a:spcPts val="1600"/>
              </a:spcBef>
              <a:buClr>
                <a:srgbClr val="B21C58">
                  <a:lumMod val="75000"/>
                </a:srgbClr>
              </a:buClr>
              <a:buNone/>
            </a:pPr>
            <a:r>
              <a:rPr lang="fi-FI" sz="1400">
                <a:solidFill>
                  <a:schemeClr val="bg1"/>
                </a:solidFill>
              </a:rPr>
              <a:t>Kaukolämpöverkkojen siirtymää matalalämpöisiksi pitää selvittää sidosryhmä-yhteistyönä tunnistamalla muutoksen esteet ja hyödyt erillisessä ohjelmassa sekä rahoittamalla mallinnustutkimusta ja pilotointihankkeita.</a:t>
            </a:r>
          </a:p>
          <a:p>
            <a:pPr marL="0" indent="0">
              <a:spcBef>
                <a:spcPts val="1600"/>
              </a:spcBef>
              <a:buNone/>
            </a:pPr>
            <a:r>
              <a:rPr lang="fi-FI" sz="1400">
                <a:solidFill>
                  <a:schemeClr val="bg1"/>
                </a:solidFill>
              </a:rPr>
              <a:t>Puhtaiden kaasujen edistämiseksi pitää tehdä kansallinen strategia, joka vahvistaa kaasuverkkoja osana tulevaisuuden energiamarkkinaa ja eri sektoreiden integroitumista.</a:t>
            </a:r>
          </a:p>
          <a:p>
            <a:pPr marL="0" lvl="0" indent="0">
              <a:spcBef>
                <a:spcPts val="1600"/>
              </a:spcBef>
              <a:buClr>
                <a:srgbClr val="B21C58">
                  <a:lumMod val="75000"/>
                </a:srgbClr>
              </a:buClr>
              <a:buNone/>
            </a:pPr>
            <a:r>
              <a:rPr lang="fi-FI" sz="1400">
                <a:solidFill>
                  <a:schemeClr val="bg1"/>
                </a:solidFill>
              </a:rPr>
              <a:t>Hallinnolliset kustannukset ja erityisesti byrokratia hidastavat toimivien energiaverkkojen kehittämistä.  </a:t>
            </a:r>
          </a:p>
          <a:p>
            <a:pPr marL="0" lvl="0" indent="0">
              <a:spcBef>
                <a:spcPts val="1600"/>
              </a:spcBef>
              <a:buNone/>
            </a:pPr>
            <a:r>
              <a:rPr lang="fi-FI" sz="1400">
                <a:solidFill>
                  <a:schemeClr val="bg1"/>
                </a:solidFill>
              </a:rPr>
              <a:t>Toimitusvarman sähkön saanti pitää varmistaa sähkömarkkinalain ja regulaation kautta. </a:t>
            </a:r>
          </a:p>
          <a:p>
            <a:pPr marL="0" lvl="0" indent="0">
              <a:spcBef>
                <a:spcPts val="1600"/>
              </a:spcBef>
              <a:buNone/>
            </a:pPr>
            <a:r>
              <a:rPr lang="fi-FI" sz="1400">
                <a:solidFill>
                  <a:schemeClr val="bg1"/>
                </a:solidFill>
                <a:latin typeface="Calibri" panose="020F0502020204030204" pitchFamily="34" charset="0"/>
                <a:ea typeface="Calibri" panose="020F0502020204030204" pitchFamily="34" charset="0"/>
              </a:rPr>
              <a:t>Sähkön kulutuksen lisääntyminen edellyttää panostuksia sähköjärjestelmän tasapainon ylläpitämiseksi. Tämä tarkoittaa jouston ja varastoinnin kehittämistä.</a:t>
            </a:r>
          </a:p>
        </p:txBody>
      </p:sp>
      <p:sp>
        <p:nvSpPr>
          <p:cNvPr id="5" name="Dian numeron paikkamerkki 4">
            <a:extLst>
              <a:ext uri="{FF2B5EF4-FFF2-40B4-BE49-F238E27FC236}">
                <a16:creationId xmlns:a16="http://schemas.microsoft.com/office/drawing/2014/main" id="{54DC9167-4998-4E95-90A0-5779E3A6045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5CDC59A-8C4B-3741-8921-09D2C8EE8BFB}" type="slidenum">
              <a:rPr kumimoji="0" lang="en-US" sz="1000" b="1"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000" b="1" i="0" u="none" strike="noStrike" kern="1200" cap="none" spc="0" normalizeH="0" baseline="0" noProof="0">
              <a:ln>
                <a:noFill/>
              </a:ln>
              <a:solidFill>
                <a:srgbClr val="595959"/>
              </a:solidFill>
              <a:effectLst/>
              <a:uLnTx/>
              <a:uFillTx/>
              <a:latin typeface="Calibri"/>
              <a:ea typeface="+mn-ea"/>
              <a:cs typeface="+mn-cs"/>
            </a:endParaRPr>
          </a:p>
        </p:txBody>
      </p:sp>
      <p:pic>
        <p:nvPicPr>
          <p:cNvPr id="7" name="Kuva 6">
            <a:extLst>
              <a:ext uri="{FF2B5EF4-FFF2-40B4-BE49-F238E27FC236}">
                <a16:creationId xmlns:a16="http://schemas.microsoft.com/office/drawing/2014/main" id="{87FF39AA-EF85-944B-9D12-BFDA9BE55B9A}"/>
              </a:ext>
            </a:extLst>
          </p:cNvPr>
          <p:cNvPicPr>
            <a:picLocks noChangeAspect="1"/>
          </p:cNvPicPr>
          <p:nvPr/>
        </p:nvPicPr>
        <p:blipFill>
          <a:blip r:embed="rId3"/>
          <a:stretch>
            <a:fillRect/>
          </a:stretch>
        </p:blipFill>
        <p:spPr>
          <a:xfrm>
            <a:off x="1277708" y="2231140"/>
            <a:ext cx="5499852" cy="3528985"/>
          </a:xfrm>
          <a:prstGeom prst="rect">
            <a:avLst/>
          </a:prstGeom>
        </p:spPr>
      </p:pic>
      <p:cxnSp>
        <p:nvCxnSpPr>
          <p:cNvPr id="9" name="Suora yhdysviiva 8">
            <a:extLst>
              <a:ext uri="{FF2B5EF4-FFF2-40B4-BE49-F238E27FC236}">
                <a16:creationId xmlns:a16="http://schemas.microsoft.com/office/drawing/2014/main" id="{8C81CF3B-98FD-F64E-A970-431353F5EB0F}"/>
              </a:ext>
            </a:extLst>
          </p:cNvPr>
          <p:cNvCxnSpPr>
            <a:cxnSpLocks/>
          </p:cNvCxnSpPr>
          <p:nvPr/>
        </p:nvCxnSpPr>
        <p:spPr>
          <a:xfrm>
            <a:off x="7747631" y="1096998"/>
            <a:ext cx="4434673" cy="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uora yhdysviiva 10">
            <a:extLst>
              <a:ext uri="{FF2B5EF4-FFF2-40B4-BE49-F238E27FC236}">
                <a16:creationId xmlns:a16="http://schemas.microsoft.com/office/drawing/2014/main" id="{BB363182-284D-ED40-BDFD-CD583BAAAC7F}"/>
              </a:ext>
            </a:extLst>
          </p:cNvPr>
          <p:cNvCxnSpPr>
            <a:cxnSpLocks/>
          </p:cNvCxnSpPr>
          <p:nvPr/>
        </p:nvCxnSpPr>
        <p:spPr>
          <a:xfrm>
            <a:off x="7747631" y="2051593"/>
            <a:ext cx="4434673" cy="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 name="Suora yhdysviiva 11">
            <a:extLst>
              <a:ext uri="{FF2B5EF4-FFF2-40B4-BE49-F238E27FC236}">
                <a16:creationId xmlns:a16="http://schemas.microsoft.com/office/drawing/2014/main" id="{44BF0CC0-2E32-4A47-B3D8-6E40FC493C4D}"/>
              </a:ext>
            </a:extLst>
          </p:cNvPr>
          <p:cNvCxnSpPr>
            <a:cxnSpLocks/>
          </p:cNvCxnSpPr>
          <p:nvPr/>
        </p:nvCxnSpPr>
        <p:spPr>
          <a:xfrm>
            <a:off x="7747631" y="3188922"/>
            <a:ext cx="4434673" cy="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 name="Suora yhdysviiva 12">
            <a:extLst>
              <a:ext uri="{FF2B5EF4-FFF2-40B4-BE49-F238E27FC236}">
                <a16:creationId xmlns:a16="http://schemas.microsoft.com/office/drawing/2014/main" id="{7BEA0D99-CF54-F54F-9FAB-FD64015970CC}"/>
              </a:ext>
            </a:extLst>
          </p:cNvPr>
          <p:cNvCxnSpPr>
            <a:cxnSpLocks/>
          </p:cNvCxnSpPr>
          <p:nvPr/>
        </p:nvCxnSpPr>
        <p:spPr>
          <a:xfrm>
            <a:off x="7747631" y="4152941"/>
            <a:ext cx="4434673" cy="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 name="Suora yhdysviiva 13">
            <a:extLst>
              <a:ext uri="{FF2B5EF4-FFF2-40B4-BE49-F238E27FC236}">
                <a16:creationId xmlns:a16="http://schemas.microsoft.com/office/drawing/2014/main" id="{48B60785-2240-0648-A8C9-C1EC21EFEC7C}"/>
              </a:ext>
            </a:extLst>
          </p:cNvPr>
          <p:cNvCxnSpPr>
            <a:cxnSpLocks/>
          </p:cNvCxnSpPr>
          <p:nvPr/>
        </p:nvCxnSpPr>
        <p:spPr>
          <a:xfrm>
            <a:off x="7747631" y="4924904"/>
            <a:ext cx="4434673" cy="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 name="Suora yhdysviiva 14">
            <a:extLst>
              <a:ext uri="{FF2B5EF4-FFF2-40B4-BE49-F238E27FC236}">
                <a16:creationId xmlns:a16="http://schemas.microsoft.com/office/drawing/2014/main" id="{14C0D566-7929-3940-AA98-35FFE9DBCB28}"/>
              </a:ext>
            </a:extLst>
          </p:cNvPr>
          <p:cNvCxnSpPr>
            <a:cxnSpLocks/>
          </p:cNvCxnSpPr>
          <p:nvPr/>
        </p:nvCxnSpPr>
        <p:spPr>
          <a:xfrm>
            <a:off x="7747631" y="5602598"/>
            <a:ext cx="4434673" cy="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42685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Kuva 13">
            <a:extLst>
              <a:ext uri="{FF2B5EF4-FFF2-40B4-BE49-F238E27FC236}">
                <a16:creationId xmlns:a16="http://schemas.microsoft.com/office/drawing/2014/main" id="{0827F0CE-372C-1843-A950-3E42248902EB}"/>
              </a:ext>
            </a:extLst>
          </p:cNvPr>
          <p:cNvPicPr>
            <a:picLocks noChangeAspect="1"/>
          </p:cNvPicPr>
          <p:nvPr/>
        </p:nvPicPr>
        <p:blipFill>
          <a:blip r:embed="rId3"/>
          <a:stretch>
            <a:fillRect/>
          </a:stretch>
        </p:blipFill>
        <p:spPr>
          <a:xfrm>
            <a:off x="4532334" y="1816100"/>
            <a:ext cx="5913965" cy="4377182"/>
          </a:xfrm>
          <a:prstGeom prst="rect">
            <a:avLst/>
          </a:prstGeom>
        </p:spPr>
      </p:pic>
      <p:sp>
        <p:nvSpPr>
          <p:cNvPr id="9" name="Suorakulmio 8">
            <a:extLst>
              <a:ext uri="{FF2B5EF4-FFF2-40B4-BE49-F238E27FC236}">
                <a16:creationId xmlns:a16="http://schemas.microsoft.com/office/drawing/2014/main" id="{B56DA49D-5DCF-FD41-A0E2-6A0BA8B33706}"/>
              </a:ext>
            </a:extLst>
          </p:cNvPr>
          <p:cNvSpPr/>
          <p:nvPr/>
        </p:nvSpPr>
        <p:spPr>
          <a:xfrm>
            <a:off x="8394192" y="-6001"/>
            <a:ext cx="3797808" cy="6858000"/>
          </a:xfrm>
          <a:prstGeom prst="rect">
            <a:avLst/>
          </a:prstGeom>
          <a:solidFill>
            <a:schemeClr val="accent6">
              <a:lumMod val="50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cxnSp>
        <p:nvCxnSpPr>
          <p:cNvPr id="10" name="Suora yhdysviiva 9">
            <a:extLst>
              <a:ext uri="{FF2B5EF4-FFF2-40B4-BE49-F238E27FC236}">
                <a16:creationId xmlns:a16="http://schemas.microsoft.com/office/drawing/2014/main" id="{C30E8AC2-69A8-D94A-ADE1-90D53E80BF3B}"/>
              </a:ext>
            </a:extLst>
          </p:cNvPr>
          <p:cNvCxnSpPr>
            <a:cxnSpLocks/>
          </p:cNvCxnSpPr>
          <p:nvPr/>
        </p:nvCxnSpPr>
        <p:spPr>
          <a:xfrm>
            <a:off x="8394192" y="1507666"/>
            <a:ext cx="3797808"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Otsikko 1">
            <a:extLst>
              <a:ext uri="{FF2B5EF4-FFF2-40B4-BE49-F238E27FC236}">
                <a16:creationId xmlns:a16="http://schemas.microsoft.com/office/drawing/2014/main" id="{A7A87954-F62D-4479-9A01-47DDC8E3C48E}"/>
              </a:ext>
            </a:extLst>
          </p:cNvPr>
          <p:cNvSpPr>
            <a:spLocks noGrp="1"/>
          </p:cNvSpPr>
          <p:nvPr>
            <p:ph type="title"/>
          </p:nvPr>
        </p:nvSpPr>
        <p:spPr>
          <a:xfrm>
            <a:off x="597694" y="419100"/>
            <a:ext cx="4355306" cy="2351532"/>
          </a:xfrm>
        </p:spPr>
        <p:txBody>
          <a:bodyPr>
            <a:normAutofit fontScale="90000"/>
          </a:bodyPr>
          <a:lstStyle/>
          <a:p>
            <a:r>
              <a:rPr lang="fi-FI" sz="4400">
                <a:solidFill>
                  <a:schemeClr val="accent6"/>
                </a:solidFill>
              </a:rPr>
              <a:t>Yhteistyö asiakkaan kanssa vahvistuu ja monipuolistuu</a:t>
            </a:r>
          </a:p>
        </p:txBody>
      </p:sp>
      <p:sp>
        <p:nvSpPr>
          <p:cNvPr id="5" name="Dian numeron paikkamerkki 4">
            <a:extLst>
              <a:ext uri="{FF2B5EF4-FFF2-40B4-BE49-F238E27FC236}">
                <a16:creationId xmlns:a16="http://schemas.microsoft.com/office/drawing/2014/main" id="{54DC9167-4998-4E95-90A0-5779E3A6045B}"/>
              </a:ext>
            </a:extLst>
          </p:cNvPr>
          <p:cNvSpPr>
            <a:spLocks noGrp="1"/>
          </p:cNvSpPr>
          <p:nvPr>
            <p:ph type="sldNum" sz="quarter" idx="12"/>
          </p:nvPr>
        </p:nvSpPr>
        <p:spPr/>
        <p:txBody>
          <a:bodyPr/>
          <a:lstStyle/>
          <a:p>
            <a:fld id="{D5CDC59A-8C4B-3741-8921-09D2C8EE8BFB}" type="slidenum">
              <a:rPr lang="en-US" smtClean="0"/>
              <a:t>26</a:t>
            </a:fld>
            <a:endParaRPr lang="en-US"/>
          </a:p>
        </p:txBody>
      </p:sp>
      <p:sp>
        <p:nvSpPr>
          <p:cNvPr id="6" name="Tekstiruutu 5">
            <a:extLst>
              <a:ext uri="{FF2B5EF4-FFF2-40B4-BE49-F238E27FC236}">
                <a16:creationId xmlns:a16="http://schemas.microsoft.com/office/drawing/2014/main" id="{3F0D44A8-575F-445F-8DC8-B212C3F2254E}"/>
              </a:ext>
            </a:extLst>
          </p:cNvPr>
          <p:cNvSpPr txBox="1"/>
          <p:nvPr/>
        </p:nvSpPr>
        <p:spPr>
          <a:xfrm>
            <a:off x="871030" y="2988486"/>
            <a:ext cx="3460750" cy="2677656"/>
          </a:xfrm>
          <a:prstGeom prst="rect">
            <a:avLst/>
          </a:prstGeom>
          <a:noFill/>
        </p:spPr>
        <p:txBody>
          <a:bodyPr wrap="square" rtlCol="0">
            <a:spAutoFit/>
          </a:bodyPr>
          <a:lstStyle/>
          <a:p>
            <a:pPr lvl="0">
              <a:defRPr/>
            </a:pPr>
            <a:r>
              <a:rPr lang="fi-FI" sz="1400"/>
              <a:t>Älykkään energiajärjestelmän kehitystyö on jo hyvässä vauhdissa. Asiakkaiden toiveet, tarpeet ja turvallisuus ohjaavat energia-alan isoa muutosta. Energia-alan palvelut mahdollistavat asiakkaiden arvovalinnat, heidän haluamansa osallistumistavat ja keinot vaikuttaa kustannuksiinsa. Asiakas voi omalla energiankäytöllään, varastoillaan ja tuotannollaan osallistua koko järjestelmän tasapainottamiseen ja ansaita tarjoamalla näitä palveluja – yleensä täysin automatisoidusti.</a:t>
            </a:r>
          </a:p>
        </p:txBody>
      </p:sp>
      <p:sp>
        <p:nvSpPr>
          <p:cNvPr id="4" name="Sisällön paikkamerkki 3">
            <a:extLst>
              <a:ext uri="{FF2B5EF4-FFF2-40B4-BE49-F238E27FC236}">
                <a16:creationId xmlns:a16="http://schemas.microsoft.com/office/drawing/2014/main" id="{18B12DAB-DAD4-4121-8ADC-E9E8CA4AED48}"/>
              </a:ext>
            </a:extLst>
          </p:cNvPr>
          <p:cNvSpPr>
            <a:spLocks noGrp="1"/>
          </p:cNvSpPr>
          <p:nvPr>
            <p:ph sz="half" idx="1"/>
          </p:nvPr>
        </p:nvSpPr>
        <p:spPr>
          <a:xfrm>
            <a:off x="8714232" y="908049"/>
            <a:ext cx="3108201" cy="5688783"/>
          </a:xfrm>
        </p:spPr>
        <p:txBody>
          <a:bodyPr/>
          <a:lstStyle/>
          <a:p>
            <a:pPr lvl="0">
              <a:spcBef>
                <a:spcPts val="2200"/>
              </a:spcBef>
              <a:buClr>
                <a:schemeClr val="accent1">
                  <a:lumMod val="25000"/>
                  <a:lumOff val="75000"/>
                </a:schemeClr>
              </a:buClr>
            </a:pPr>
            <a:r>
              <a:rPr lang="fi-FI" sz="1600">
                <a:solidFill>
                  <a:schemeClr val="bg1"/>
                </a:solidFill>
              </a:rPr>
              <a:t>Markkinat mahdollistavat parhaat vaihtoehdot asiakkaille. </a:t>
            </a:r>
          </a:p>
          <a:p>
            <a:pPr>
              <a:spcBef>
                <a:spcPts val="2200"/>
              </a:spcBef>
              <a:buClr>
                <a:schemeClr val="accent1">
                  <a:lumMod val="25000"/>
                  <a:lumOff val="75000"/>
                </a:schemeClr>
              </a:buClr>
            </a:pPr>
            <a:r>
              <a:rPr lang="fi-FI" sz="1600">
                <a:solidFill>
                  <a:schemeClr val="bg1"/>
                </a:solidFill>
              </a:rPr>
              <a:t>Sääntelyn pitkäjänteisyys pitää varmistaa, jotta kustannustehokkuus toteutuu yhtiöiden panostaessa tuotteiden ja palveluiden kehittämiseen. </a:t>
            </a:r>
            <a:endParaRPr lang="fi-FI" sz="1600"/>
          </a:p>
          <a:p>
            <a:pPr lvl="0">
              <a:spcBef>
                <a:spcPts val="2200"/>
              </a:spcBef>
              <a:buClr>
                <a:schemeClr val="accent1">
                  <a:lumMod val="25000"/>
                  <a:lumOff val="75000"/>
                </a:schemeClr>
              </a:buClr>
            </a:pPr>
            <a:r>
              <a:rPr lang="fi-FI" sz="1600">
                <a:solidFill>
                  <a:schemeClr val="bg1"/>
                </a:solidFill>
              </a:rPr>
              <a:t>Yhteiskunnan panostukset pitää suunnata tuotekehitykseen ja pilotointiin sekä asiakkaiden neuvontaan uusista mahdollisuuksista.</a:t>
            </a:r>
          </a:p>
          <a:p>
            <a:pPr lvl="0">
              <a:spcBef>
                <a:spcPts val="2200"/>
              </a:spcBef>
              <a:buClr>
                <a:schemeClr val="accent1">
                  <a:lumMod val="25000"/>
                  <a:lumOff val="75000"/>
                </a:schemeClr>
              </a:buClr>
            </a:pPr>
            <a:r>
              <a:rPr lang="fi-FI" sz="1600">
                <a:solidFill>
                  <a:schemeClr val="bg1"/>
                </a:solidFill>
              </a:rPr>
              <a:t>Sähköistä asiointia pitää edistää purkamalla energia-alan muita toimialoja rajoittavampaa sääntelyä.</a:t>
            </a:r>
          </a:p>
          <a:p>
            <a:pPr lvl="0">
              <a:spcBef>
                <a:spcPts val="2200"/>
              </a:spcBef>
              <a:buClr>
                <a:schemeClr val="accent1">
                  <a:lumMod val="25000"/>
                  <a:lumOff val="75000"/>
                </a:schemeClr>
              </a:buClr>
            </a:pPr>
            <a:r>
              <a:rPr lang="fi-FI" sz="1600">
                <a:solidFill>
                  <a:schemeClr val="bg1"/>
                </a:solidFill>
              </a:rPr>
              <a:t>Älykkäät energiaverkot toimivat alustana uusille palveluille ja ratkaisuille.</a:t>
            </a:r>
          </a:p>
        </p:txBody>
      </p:sp>
      <p:cxnSp>
        <p:nvCxnSpPr>
          <p:cNvPr id="11" name="Suora yhdysviiva 10">
            <a:extLst>
              <a:ext uri="{FF2B5EF4-FFF2-40B4-BE49-F238E27FC236}">
                <a16:creationId xmlns:a16="http://schemas.microsoft.com/office/drawing/2014/main" id="{D308F469-7D6C-4E4F-9B77-BC4A3E79B94D}"/>
              </a:ext>
            </a:extLst>
          </p:cNvPr>
          <p:cNvCxnSpPr>
            <a:cxnSpLocks/>
          </p:cNvCxnSpPr>
          <p:nvPr/>
        </p:nvCxnSpPr>
        <p:spPr>
          <a:xfrm>
            <a:off x="8394192" y="3095570"/>
            <a:ext cx="3797808"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uora yhdysviiva 11">
            <a:extLst>
              <a:ext uri="{FF2B5EF4-FFF2-40B4-BE49-F238E27FC236}">
                <a16:creationId xmlns:a16="http://schemas.microsoft.com/office/drawing/2014/main" id="{F233F260-BF9F-AE4B-AA3E-C536D4A1A8A1}"/>
              </a:ext>
            </a:extLst>
          </p:cNvPr>
          <p:cNvCxnSpPr>
            <a:cxnSpLocks/>
          </p:cNvCxnSpPr>
          <p:nvPr/>
        </p:nvCxnSpPr>
        <p:spPr>
          <a:xfrm>
            <a:off x="8394192" y="4479466"/>
            <a:ext cx="3797808"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 name="Kuva 2">
            <a:extLst>
              <a:ext uri="{FF2B5EF4-FFF2-40B4-BE49-F238E27FC236}">
                <a16:creationId xmlns:a16="http://schemas.microsoft.com/office/drawing/2014/main" id="{DAD0EB23-BEA0-436D-B3A2-666E689BE48D}"/>
              </a:ext>
            </a:extLst>
          </p:cNvPr>
          <p:cNvPicPr>
            <a:picLocks noChangeAspect="1"/>
          </p:cNvPicPr>
          <p:nvPr/>
        </p:nvPicPr>
        <p:blipFill>
          <a:blip r:embed="rId4"/>
          <a:stretch>
            <a:fillRect/>
          </a:stretch>
        </p:blipFill>
        <p:spPr>
          <a:xfrm>
            <a:off x="8387766" y="5656587"/>
            <a:ext cx="3804234" cy="6097"/>
          </a:xfrm>
          <a:prstGeom prst="rect">
            <a:avLst/>
          </a:prstGeom>
        </p:spPr>
      </p:pic>
    </p:spTree>
    <p:extLst>
      <p:ext uri="{BB962C8B-B14F-4D97-AF65-F5344CB8AC3E}">
        <p14:creationId xmlns:p14="http://schemas.microsoft.com/office/powerpoint/2010/main" val="40316151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7A87954-F62D-4479-9A01-47DDC8E3C48E}"/>
              </a:ext>
            </a:extLst>
          </p:cNvPr>
          <p:cNvSpPr>
            <a:spLocks noGrp="1"/>
          </p:cNvSpPr>
          <p:nvPr>
            <p:ph type="title"/>
          </p:nvPr>
        </p:nvSpPr>
        <p:spPr>
          <a:xfrm>
            <a:off x="615626" y="762334"/>
            <a:ext cx="10980225" cy="637578"/>
          </a:xfrm>
        </p:spPr>
        <p:txBody>
          <a:bodyPr>
            <a:noAutofit/>
          </a:bodyPr>
          <a:lstStyle/>
          <a:p>
            <a:r>
              <a:rPr lang="fi-FI">
                <a:solidFill>
                  <a:schemeClr val="bg1"/>
                </a:solidFill>
              </a:rPr>
              <a:t>Kehittyvä osaaminen</a:t>
            </a:r>
          </a:p>
        </p:txBody>
      </p:sp>
      <p:sp>
        <p:nvSpPr>
          <p:cNvPr id="4" name="Sisällön paikkamerkki 3">
            <a:extLst>
              <a:ext uri="{FF2B5EF4-FFF2-40B4-BE49-F238E27FC236}">
                <a16:creationId xmlns:a16="http://schemas.microsoft.com/office/drawing/2014/main" id="{18B12DAB-DAD4-4121-8ADC-E9E8CA4AED48}"/>
              </a:ext>
            </a:extLst>
          </p:cNvPr>
          <p:cNvSpPr>
            <a:spLocks noGrp="1"/>
          </p:cNvSpPr>
          <p:nvPr>
            <p:ph sz="half" idx="1"/>
          </p:nvPr>
        </p:nvSpPr>
        <p:spPr>
          <a:xfrm>
            <a:off x="587375" y="1616149"/>
            <a:ext cx="3268699" cy="4560813"/>
          </a:xfrm>
        </p:spPr>
        <p:txBody>
          <a:bodyPr numCol="1" spcCol="180000"/>
          <a:lstStyle/>
          <a:p>
            <a:pPr marL="0" indent="0">
              <a:buNone/>
            </a:pPr>
            <a:r>
              <a:rPr lang="fi-FI" sz="1400">
                <a:solidFill>
                  <a:schemeClr val="bg1"/>
                </a:solidFill>
                <a:latin typeface="+mj-lt"/>
              </a:rPr>
              <a:t>Energiamurroksen keskiössä ja ilmaston-muutoksen hillinnässä tarvitaan alalle kaikki parhaat tekijät. Ilmastohaasteen ratkaiseminen antaa uusia </a:t>
            </a:r>
            <a:r>
              <a:rPr lang="fi-FI" sz="1400" err="1">
                <a:solidFill>
                  <a:schemeClr val="bg1"/>
                </a:solidFill>
                <a:latin typeface="+mj-lt"/>
              </a:rPr>
              <a:t>mahdolli-suuksia</a:t>
            </a:r>
            <a:r>
              <a:rPr lang="fi-FI" sz="1400">
                <a:solidFill>
                  <a:schemeClr val="bg1"/>
                </a:solidFill>
                <a:latin typeface="+mj-lt"/>
              </a:rPr>
              <a:t> työmarkkinoille. Energia-ala tarvitsee sekä kokeneita että uusia tekijöitä, jotka kehittävät ja luovat uusia ratkaisuja.</a:t>
            </a:r>
          </a:p>
          <a:p>
            <a:pPr marL="0" indent="0">
              <a:buNone/>
            </a:pPr>
            <a:r>
              <a:rPr lang="fi-FI" sz="1400">
                <a:solidFill>
                  <a:schemeClr val="bg1"/>
                </a:solidFill>
                <a:latin typeface="+mj-lt"/>
              </a:rPr>
              <a:t>Energiamurros ja vähähiilisyyden saavuttaminen tarkoittavat myös taloudellista panostusta osaamiseen. Luonnontieteellis-matemaattisten aineiden rooli on tässä olennainen: jo peruskoulusta meidän täytyy luoda pohja tulevaisuuden huippuosaamiselle, jota ilman suomalaiset yritykset eivät pärjää.</a:t>
            </a:r>
          </a:p>
          <a:p>
            <a:pPr marL="0" indent="0">
              <a:buNone/>
            </a:pPr>
            <a:r>
              <a:rPr lang="fi-FI" sz="1400">
                <a:solidFill>
                  <a:schemeClr val="bg1"/>
                </a:solidFill>
                <a:latin typeface="+mj-lt"/>
              </a:rPr>
              <a:t>Ala tarjoaa merkityksellistä työtä niin asentajille, asiakaspalvelijoille, tuotekehittäjille, digi-alan osaajille kuin ydinfyysikoille. Poikkitieteellisyyden ja moniosaamisen tarve kasvaa. </a:t>
            </a:r>
          </a:p>
        </p:txBody>
      </p:sp>
      <p:sp>
        <p:nvSpPr>
          <p:cNvPr id="7" name="Sisällön paikkamerkki 6">
            <a:extLst>
              <a:ext uri="{FF2B5EF4-FFF2-40B4-BE49-F238E27FC236}">
                <a16:creationId xmlns:a16="http://schemas.microsoft.com/office/drawing/2014/main" id="{17DC9DDD-9346-4032-A6A3-4D99F9BC520C}"/>
              </a:ext>
            </a:extLst>
          </p:cNvPr>
          <p:cNvSpPr>
            <a:spLocks noGrp="1"/>
          </p:cNvSpPr>
          <p:nvPr>
            <p:ph sz="half" idx="2"/>
          </p:nvPr>
        </p:nvSpPr>
        <p:spPr/>
        <p:txBody>
          <a:bodyPr/>
          <a:lstStyle/>
          <a:p>
            <a:pPr lvl="0"/>
            <a:endParaRPr lang="fi-FI" sz="1600"/>
          </a:p>
          <a:p>
            <a:pPr marL="0" indent="0">
              <a:buNone/>
            </a:pPr>
            <a:endParaRPr lang="fi-FI" sz="1600"/>
          </a:p>
        </p:txBody>
      </p:sp>
      <p:sp>
        <p:nvSpPr>
          <p:cNvPr id="5" name="Dian numeron paikkamerkki 4">
            <a:extLst>
              <a:ext uri="{FF2B5EF4-FFF2-40B4-BE49-F238E27FC236}">
                <a16:creationId xmlns:a16="http://schemas.microsoft.com/office/drawing/2014/main" id="{54DC9167-4998-4E95-90A0-5779E3A6045B}"/>
              </a:ext>
            </a:extLst>
          </p:cNvPr>
          <p:cNvSpPr>
            <a:spLocks noGrp="1"/>
          </p:cNvSpPr>
          <p:nvPr>
            <p:ph type="sldNum" sz="quarter" idx="12"/>
          </p:nvPr>
        </p:nvSpPr>
        <p:spPr/>
        <p:txBody>
          <a:bodyPr/>
          <a:lstStyle/>
          <a:p>
            <a:fld id="{D5CDC59A-8C4B-3741-8921-09D2C8EE8BFB}" type="slidenum">
              <a:rPr lang="en-US" smtClean="0"/>
              <a:t>27</a:t>
            </a:fld>
            <a:endParaRPr lang="en-US"/>
          </a:p>
        </p:txBody>
      </p:sp>
      <p:sp>
        <p:nvSpPr>
          <p:cNvPr id="8" name="Sisällön paikkamerkki 3">
            <a:extLst>
              <a:ext uri="{FF2B5EF4-FFF2-40B4-BE49-F238E27FC236}">
                <a16:creationId xmlns:a16="http://schemas.microsoft.com/office/drawing/2014/main" id="{ABA5E73F-A7A1-0F48-9D52-EC3BB045B874}"/>
              </a:ext>
            </a:extLst>
          </p:cNvPr>
          <p:cNvSpPr txBox="1">
            <a:spLocks/>
          </p:cNvSpPr>
          <p:nvPr/>
        </p:nvSpPr>
        <p:spPr>
          <a:xfrm>
            <a:off x="4027846" y="1716073"/>
            <a:ext cx="2436749" cy="4160187"/>
          </a:xfrm>
          <a:prstGeom prst="rect">
            <a:avLst/>
          </a:prstGeom>
          <a:solidFill>
            <a:schemeClr val="accent6">
              <a:lumMod val="50000"/>
              <a:alpha val="60000"/>
            </a:schemeClr>
          </a:solidFill>
          <a:ln>
            <a:solidFill>
              <a:schemeClr val="accent6">
                <a:lumMod val="40000"/>
                <a:lumOff val="60000"/>
              </a:schemeClr>
            </a:solidFill>
          </a:ln>
        </p:spPr>
        <p:txBody>
          <a:bodyPr vert="horz" lIns="180000" tIns="288000" rIns="180000" bIns="360000" rtlCol="0">
            <a:noAutofit/>
          </a:bodyPr>
          <a:lstStyle>
            <a:lvl1pPr marL="228600" indent="-228600" algn="l" defTabSz="914400" rtl="0" eaLnBrk="1" latinLnBrk="0" hangingPunct="1">
              <a:lnSpc>
                <a:spcPct val="90000"/>
              </a:lnSpc>
              <a:spcBef>
                <a:spcPts val="1000"/>
              </a:spcBef>
              <a:buClr>
                <a:schemeClr val="accent3">
                  <a:lumMod val="75000"/>
                </a:schemeClr>
              </a:buClr>
              <a:buFont typeface="Arial"/>
              <a:buChar char="•"/>
              <a:defRPr sz="1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3">
                  <a:lumMod val="50000"/>
                </a:schemeClr>
              </a:buClr>
              <a:buFont typeface="Lucida Grande"/>
              <a:buChar char="–"/>
              <a:defRPr sz="16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fi-FI" sz="1600" b="1">
                <a:solidFill>
                  <a:schemeClr val="bg1"/>
                </a:solidFill>
                <a:latin typeface="+mj-lt"/>
              </a:rPr>
              <a:t>Uusi osaaminen, jota energiamurroksessa tarvitaan: </a:t>
            </a:r>
            <a:r>
              <a:rPr lang="fi-FI" sz="1600">
                <a:solidFill>
                  <a:schemeClr val="bg1"/>
                </a:solidFill>
                <a:latin typeface="+mj-lt"/>
              </a:rPr>
              <a:t> </a:t>
            </a:r>
          </a:p>
          <a:p>
            <a:pPr>
              <a:lnSpc>
                <a:spcPct val="100000"/>
              </a:lnSpc>
              <a:spcBef>
                <a:spcPts val="400"/>
              </a:spcBef>
              <a:buClr>
                <a:schemeClr val="bg1"/>
              </a:buClr>
            </a:pPr>
            <a:r>
              <a:rPr lang="fi-FI" sz="1600">
                <a:solidFill>
                  <a:schemeClr val="bg1"/>
                </a:solidFill>
                <a:latin typeface="+mj-lt"/>
              </a:rPr>
              <a:t>liiketoiminnallinen ja tekninen ymmärrys</a:t>
            </a:r>
          </a:p>
          <a:p>
            <a:pPr>
              <a:lnSpc>
                <a:spcPct val="100000"/>
              </a:lnSpc>
              <a:spcBef>
                <a:spcPts val="400"/>
              </a:spcBef>
              <a:buClr>
                <a:schemeClr val="bg1"/>
              </a:buClr>
            </a:pPr>
            <a:r>
              <a:rPr lang="fi-FI" sz="1600">
                <a:solidFill>
                  <a:schemeClr val="bg1"/>
                </a:solidFill>
                <a:latin typeface="+mj-lt"/>
              </a:rPr>
              <a:t>digitalisaatio</a:t>
            </a:r>
          </a:p>
          <a:p>
            <a:pPr>
              <a:lnSpc>
                <a:spcPct val="100000"/>
              </a:lnSpc>
              <a:spcBef>
                <a:spcPts val="400"/>
              </a:spcBef>
              <a:buClr>
                <a:schemeClr val="bg1"/>
              </a:buClr>
            </a:pPr>
            <a:r>
              <a:rPr lang="fi-FI" sz="1600">
                <a:solidFill>
                  <a:schemeClr val="bg1"/>
                </a:solidFill>
                <a:latin typeface="+mj-lt"/>
              </a:rPr>
              <a:t>data-analytiikka</a:t>
            </a:r>
          </a:p>
          <a:p>
            <a:pPr>
              <a:lnSpc>
                <a:spcPct val="100000"/>
              </a:lnSpc>
              <a:spcBef>
                <a:spcPts val="400"/>
              </a:spcBef>
              <a:buClr>
                <a:schemeClr val="bg1"/>
              </a:buClr>
            </a:pPr>
            <a:r>
              <a:rPr lang="fi-FI" sz="1600">
                <a:solidFill>
                  <a:schemeClr val="bg1"/>
                </a:solidFill>
                <a:latin typeface="+mj-lt"/>
              </a:rPr>
              <a:t>oppimiskyky ja vuorovaikutustaidot</a:t>
            </a:r>
          </a:p>
          <a:p>
            <a:pPr>
              <a:lnSpc>
                <a:spcPct val="100000"/>
              </a:lnSpc>
              <a:spcBef>
                <a:spcPts val="400"/>
              </a:spcBef>
              <a:buClr>
                <a:schemeClr val="bg1"/>
              </a:buClr>
            </a:pPr>
            <a:r>
              <a:rPr lang="fi-FI" sz="1600">
                <a:solidFill>
                  <a:schemeClr val="bg1"/>
                </a:solidFill>
                <a:latin typeface="+mj-lt"/>
              </a:rPr>
              <a:t>asiakaskeskeisyys </a:t>
            </a:r>
          </a:p>
          <a:p>
            <a:pPr>
              <a:lnSpc>
                <a:spcPct val="100000"/>
              </a:lnSpc>
              <a:spcBef>
                <a:spcPts val="400"/>
              </a:spcBef>
              <a:buClr>
                <a:schemeClr val="bg1"/>
              </a:buClr>
            </a:pPr>
            <a:r>
              <a:rPr lang="fi-FI" sz="1600">
                <a:solidFill>
                  <a:schemeClr val="bg1"/>
                </a:solidFill>
                <a:latin typeface="+mj-lt"/>
              </a:rPr>
              <a:t>projektijohtaminen</a:t>
            </a:r>
            <a:br>
              <a:rPr lang="fi-FI" sz="1200">
                <a:solidFill>
                  <a:schemeClr val="bg1"/>
                </a:solidFill>
                <a:latin typeface="+mj-lt"/>
              </a:rPr>
            </a:br>
            <a:r>
              <a:rPr lang="fi-FI" sz="1200">
                <a:solidFill>
                  <a:schemeClr val="bg1"/>
                </a:solidFill>
                <a:latin typeface="+mj-lt"/>
              </a:rPr>
              <a:t> </a:t>
            </a:r>
            <a:br>
              <a:rPr lang="fi-FI" sz="1200">
                <a:solidFill>
                  <a:schemeClr val="bg1"/>
                </a:solidFill>
                <a:latin typeface="+mj-lt"/>
              </a:rPr>
            </a:br>
            <a:endParaRPr lang="fi-FI" sz="1200">
              <a:solidFill>
                <a:schemeClr val="bg1"/>
              </a:solidFill>
              <a:latin typeface="+mj-lt"/>
            </a:endParaRPr>
          </a:p>
          <a:p>
            <a:endParaRPr lang="fi-FI" sz="1200">
              <a:solidFill>
                <a:schemeClr val="bg1"/>
              </a:solidFill>
              <a:latin typeface="+mj-lt"/>
            </a:endParaRPr>
          </a:p>
        </p:txBody>
      </p:sp>
    </p:spTree>
    <p:extLst>
      <p:ext uri="{BB962C8B-B14F-4D97-AF65-F5344CB8AC3E}">
        <p14:creationId xmlns:p14="http://schemas.microsoft.com/office/powerpoint/2010/main" val="23539780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orakulmio 14">
            <a:extLst>
              <a:ext uri="{FF2B5EF4-FFF2-40B4-BE49-F238E27FC236}">
                <a16:creationId xmlns:a16="http://schemas.microsoft.com/office/drawing/2014/main" id="{54DC7C45-5370-F145-B172-94C833EBF210}"/>
              </a:ext>
            </a:extLst>
          </p:cNvPr>
          <p:cNvSpPr/>
          <p:nvPr/>
        </p:nvSpPr>
        <p:spPr>
          <a:xfrm>
            <a:off x="8985529" y="0"/>
            <a:ext cx="3206471" cy="6858000"/>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FF63A09A-A51E-4638-995D-E85EECDD684B}"/>
              </a:ext>
            </a:extLst>
          </p:cNvPr>
          <p:cNvSpPr>
            <a:spLocks noGrp="1"/>
          </p:cNvSpPr>
          <p:nvPr>
            <p:ph type="title"/>
          </p:nvPr>
        </p:nvSpPr>
        <p:spPr>
          <a:xfrm>
            <a:off x="587375" y="788015"/>
            <a:ext cx="3664585" cy="2696010"/>
          </a:xfrm>
        </p:spPr>
        <p:txBody>
          <a:bodyPr>
            <a:normAutofit/>
          </a:bodyPr>
          <a:lstStyle/>
          <a:p>
            <a:r>
              <a:rPr lang="fi-FI" sz="3600">
                <a:solidFill>
                  <a:schemeClr val="accent6"/>
                </a:solidFill>
              </a:rPr>
              <a:t>Hiilineutraali yhteiskunta syntyy energia-alan ja päättäjien yhteistyöllä.</a:t>
            </a:r>
          </a:p>
        </p:txBody>
      </p:sp>
      <p:sp>
        <p:nvSpPr>
          <p:cNvPr id="3" name="Sisällön paikkamerkki 2">
            <a:extLst>
              <a:ext uri="{FF2B5EF4-FFF2-40B4-BE49-F238E27FC236}">
                <a16:creationId xmlns:a16="http://schemas.microsoft.com/office/drawing/2014/main" id="{B920AD6F-DE79-4E23-A43A-D9D4E6C01D1C}"/>
              </a:ext>
            </a:extLst>
          </p:cNvPr>
          <p:cNvSpPr>
            <a:spLocks noGrp="1"/>
          </p:cNvSpPr>
          <p:nvPr>
            <p:ph sz="half" idx="1"/>
          </p:nvPr>
        </p:nvSpPr>
        <p:spPr>
          <a:xfrm>
            <a:off x="8985529" y="929132"/>
            <a:ext cx="3078455" cy="4816094"/>
          </a:xfrm>
        </p:spPr>
        <p:txBody>
          <a:bodyPr/>
          <a:lstStyle/>
          <a:p>
            <a:pPr>
              <a:spcBef>
                <a:spcPts val="2600"/>
              </a:spcBef>
              <a:buClr>
                <a:srgbClr val="00B050"/>
              </a:buClr>
            </a:pPr>
            <a:r>
              <a:rPr lang="fi-FI" sz="1600">
                <a:solidFill>
                  <a:schemeClr val="bg1"/>
                </a:solidFill>
              </a:rPr>
              <a:t>EU:n on asetettava selkeät päästövähennystavoitteet vuosille 2040 ja 2050.</a:t>
            </a:r>
          </a:p>
          <a:p>
            <a:pPr>
              <a:spcBef>
                <a:spcPts val="2600"/>
              </a:spcBef>
              <a:buClr>
                <a:srgbClr val="00B050"/>
              </a:buClr>
            </a:pPr>
            <a:r>
              <a:rPr lang="fi-FI" sz="1600">
                <a:solidFill>
                  <a:schemeClr val="bg1"/>
                </a:solidFill>
              </a:rPr>
              <a:t>Päästökaupan kehittäminen ja laajentaminen on tärkein ilmastopolitiikan ohjauskeino.</a:t>
            </a:r>
          </a:p>
          <a:p>
            <a:pPr>
              <a:spcBef>
                <a:spcPts val="2600"/>
              </a:spcBef>
              <a:buClr>
                <a:srgbClr val="00B050"/>
              </a:buClr>
            </a:pPr>
            <a:r>
              <a:rPr lang="fi-FI" sz="1600">
                <a:solidFill>
                  <a:schemeClr val="bg1"/>
                </a:solidFill>
              </a:rPr>
              <a:t>Laaditaan energiaverotuksen tiekartta, jonka myötä päästöjen vähentämistä haittaavat energiaverot ja verorakenteet poistetaan.</a:t>
            </a:r>
          </a:p>
          <a:p>
            <a:pPr>
              <a:spcBef>
                <a:spcPts val="2600"/>
              </a:spcBef>
              <a:buClr>
                <a:srgbClr val="00B050"/>
              </a:buClr>
            </a:pPr>
            <a:r>
              <a:rPr lang="fi-FI" sz="1600">
                <a:solidFill>
                  <a:schemeClr val="bg1"/>
                </a:solidFill>
              </a:rPr>
              <a:t>Yhteiskunnan panostukset tulee kohdentaa tutkimukseen ja tuotekehitykseen.</a:t>
            </a:r>
          </a:p>
        </p:txBody>
      </p:sp>
      <p:sp>
        <p:nvSpPr>
          <p:cNvPr id="4" name="Sisällön paikkamerkki 3">
            <a:extLst>
              <a:ext uri="{FF2B5EF4-FFF2-40B4-BE49-F238E27FC236}">
                <a16:creationId xmlns:a16="http://schemas.microsoft.com/office/drawing/2014/main" id="{370B37D5-EC36-41D8-8C43-7248E043B162}"/>
              </a:ext>
            </a:extLst>
          </p:cNvPr>
          <p:cNvSpPr>
            <a:spLocks noGrp="1"/>
          </p:cNvSpPr>
          <p:nvPr>
            <p:ph sz="half" idx="2"/>
          </p:nvPr>
        </p:nvSpPr>
        <p:spPr>
          <a:xfrm>
            <a:off x="4466609" y="909583"/>
            <a:ext cx="3414067" cy="3829917"/>
          </a:xfrm>
        </p:spPr>
        <p:txBody>
          <a:bodyPr/>
          <a:lstStyle/>
          <a:p>
            <a:pPr marL="0" indent="0">
              <a:buNone/>
            </a:pPr>
            <a:r>
              <a:rPr lang="fi-FI" sz="1400">
                <a:solidFill>
                  <a:schemeClr val="tx1"/>
                </a:solidFill>
                <a:latin typeface="Calibri" panose="020F0502020204030204" pitchFamily="34" charset="0"/>
                <a:ea typeface="Calibri" panose="020F0502020204030204" pitchFamily="34" charset="0"/>
              </a:rPr>
              <a:t>Ennakoiva energia- ja ilmastopolitiikka mahdollistaa siirtymisen hiilineutraaliin yhteiskuntaan. Markkinat ohjaavat yhtiöt puhtaisiin ratkaisuihin ja antavat päätösvallan asiakkaille.</a:t>
            </a:r>
          </a:p>
          <a:p>
            <a:pPr marL="0" indent="0">
              <a:buNone/>
            </a:pPr>
            <a:r>
              <a:rPr lang="fi-FI" sz="1400">
                <a:solidFill>
                  <a:schemeClr val="tx1"/>
                </a:solidFill>
                <a:latin typeface="Calibri" panose="020F0502020204030204" pitchFamily="34" charset="0"/>
                <a:ea typeface="Calibri" panose="020F0502020204030204" pitchFamily="34" charset="0"/>
              </a:rPr>
              <a:t>Energiayhtiöiden teot auttavat teollisuutta, liikennettä, palveluita ja lämmitystä vähentämään päästöjä. </a:t>
            </a:r>
          </a:p>
          <a:p>
            <a:pPr marL="0" indent="0">
              <a:buNone/>
            </a:pPr>
            <a:r>
              <a:rPr lang="fi-FI" sz="1400">
                <a:solidFill>
                  <a:schemeClr val="tx1"/>
                </a:solidFill>
                <a:latin typeface="Calibri" panose="020F0502020204030204" pitchFamily="34" charset="0"/>
                <a:ea typeface="Calibri" panose="020F0502020204030204" pitchFamily="34" charset="0"/>
              </a:rPr>
              <a:t>Energiaverkkojen kehittäminen on energiamurroksen perusta. </a:t>
            </a:r>
          </a:p>
          <a:p>
            <a:pPr marL="0" indent="0">
              <a:buNone/>
            </a:pPr>
            <a:r>
              <a:rPr lang="fi-FI" sz="1400">
                <a:solidFill>
                  <a:schemeClr val="tx1"/>
                </a:solidFill>
                <a:latin typeface="Calibri" panose="020F0502020204030204" pitchFamily="34" charset="0"/>
                <a:ea typeface="Calibri" panose="020F0502020204030204" pitchFamily="34" charset="0"/>
              </a:rPr>
              <a:t>Laaja-alainen energiaosaaminen takaa Suomen </a:t>
            </a:r>
            <a:r>
              <a:rPr lang="fi-FI" sz="1400" err="1">
                <a:solidFill>
                  <a:schemeClr val="tx1"/>
                </a:solidFill>
                <a:latin typeface="Calibri" panose="020F0502020204030204" pitchFamily="34" charset="0"/>
                <a:ea typeface="Calibri" panose="020F0502020204030204" pitchFamily="34" charset="0"/>
              </a:rPr>
              <a:t>edelläkävijyyden</a:t>
            </a:r>
            <a:r>
              <a:rPr lang="fi-FI" sz="1400">
                <a:solidFill>
                  <a:schemeClr val="tx1"/>
                </a:solidFill>
                <a:latin typeface="Calibri" panose="020F0502020204030204" pitchFamily="34" charset="0"/>
                <a:ea typeface="Calibri" panose="020F0502020204030204" pitchFamily="34" charset="0"/>
              </a:rPr>
              <a:t>. </a:t>
            </a:r>
          </a:p>
          <a:p>
            <a:pPr marL="0" indent="0">
              <a:spcBef>
                <a:spcPts val="1200"/>
              </a:spcBef>
              <a:spcAft>
                <a:spcPts val="0"/>
              </a:spcAft>
              <a:buNone/>
            </a:pPr>
            <a:endParaRPr lang="fi-FI" sz="1400" b="1" kern="0">
              <a:solidFill>
                <a:srgbClr val="2F5496"/>
              </a:solidFill>
              <a:latin typeface="Calibri" panose="020F0502020204030204" pitchFamily="34" charset="0"/>
              <a:ea typeface="Yu Gothic Light" panose="020B0300000000000000" pitchFamily="34" charset="-128"/>
              <a:cs typeface="Calibri" panose="020F0502020204030204" pitchFamily="34" charset="0"/>
            </a:endParaRPr>
          </a:p>
          <a:p>
            <a:pPr marL="0" indent="0">
              <a:buNone/>
            </a:pPr>
            <a:endParaRPr lang="fi-FI" sz="1400"/>
          </a:p>
        </p:txBody>
      </p:sp>
      <p:sp>
        <p:nvSpPr>
          <p:cNvPr id="7" name="Dian numeron paikkamerkki 6">
            <a:extLst>
              <a:ext uri="{FF2B5EF4-FFF2-40B4-BE49-F238E27FC236}">
                <a16:creationId xmlns:a16="http://schemas.microsoft.com/office/drawing/2014/main" id="{C1B23595-7416-4BC5-A987-FA8C1DF032F2}"/>
              </a:ext>
            </a:extLst>
          </p:cNvPr>
          <p:cNvSpPr>
            <a:spLocks noGrp="1"/>
          </p:cNvSpPr>
          <p:nvPr>
            <p:ph type="sldNum" sz="quarter" idx="12"/>
          </p:nvPr>
        </p:nvSpPr>
        <p:spPr/>
        <p:txBody>
          <a:bodyPr/>
          <a:lstStyle/>
          <a:p>
            <a:fld id="{D5CDC59A-8C4B-3741-8921-09D2C8EE8BFB}" type="slidenum">
              <a:rPr lang="en-US" smtClean="0"/>
              <a:t>28</a:t>
            </a:fld>
            <a:endParaRPr lang="en-US"/>
          </a:p>
        </p:txBody>
      </p:sp>
      <p:pic>
        <p:nvPicPr>
          <p:cNvPr id="10" name="Kuva 9">
            <a:extLst>
              <a:ext uri="{FF2B5EF4-FFF2-40B4-BE49-F238E27FC236}">
                <a16:creationId xmlns:a16="http://schemas.microsoft.com/office/drawing/2014/main" id="{DBF4E5DA-187E-834C-8563-91C16BE85460}"/>
              </a:ext>
            </a:extLst>
          </p:cNvPr>
          <p:cNvPicPr>
            <a:picLocks noChangeAspect="1"/>
          </p:cNvPicPr>
          <p:nvPr/>
        </p:nvPicPr>
        <p:blipFill>
          <a:blip r:embed="rId2"/>
          <a:stretch>
            <a:fillRect/>
          </a:stretch>
        </p:blipFill>
        <p:spPr>
          <a:xfrm>
            <a:off x="587375" y="3187751"/>
            <a:ext cx="8755099" cy="2762199"/>
          </a:xfrm>
          <a:prstGeom prst="rect">
            <a:avLst/>
          </a:prstGeom>
        </p:spPr>
      </p:pic>
      <p:cxnSp>
        <p:nvCxnSpPr>
          <p:cNvPr id="12" name="Suora yhdysviiva 11">
            <a:extLst>
              <a:ext uri="{FF2B5EF4-FFF2-40B4-BE49-F238E27FC236}">
                <a16:creationId xmlns:a16="http://schemas.microsoft.com/office/drawing/2014/main" id="{CFF543C4-F67E-F049-B563-35CE2331D8E1}"/>
              </a:ext>
            </a:extLst>
          </p:cNvPr>
          <p:cNvCxnSpPr/>
          <p:nvPr/>
        </p:nvCxnSpPr>
        <p:spPr>
          <a:xfrm>
            <a:off x="8985529" y="1801368"/>
            <a:ext cx="3206471" cy="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 name="Suora yhdysviiva 12">
            <a:extLst>
              <a:ext uri="{FF2B5EF4-FFF2-40B4-BE49-F238E27FC236}">
                <a16:creationId xmlns:a16="http://schemas.microsoft.com/office/drawing/2014/main" id="{CD604685-BD6D-7B49-A7E9-0F7430A312A8}"/>
              </a:ext>
            </a:extLst>
          </p:cNvPr>
          <p:cNvCxnSpPr/>
          <p:nvPr/>
        </p:nvCxnSpPr>
        <p:spPr>
          <a:xfrm>
            <a:off x="8985529" y="2770632"/>
            <a:ext cx="3206471" cy="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 name="Suora yhdysviiva 13">
            <a:extLst>
              <a:ext uri="{FF2B5EF4-FFF2-40B4-BE49-F238E27FC236}">
                <a16:creationId xmlns:a16="http://schemas.microsoft.com/office/drawing/2014/main" id="{8AE80A8E-4DCD-214F-9C60-9A03907D86FB}"/>
              </a:ext>
            </a:extLst>
          </p:cNvPr>
          <p:cNvCxnSpPr/>
          <p:nvPr/>
        </p:nvCxnSpPr>
        <p:spPr>
          <a:xfrm>
            <a:off x="8985529" y="4200318"/>
            <a:ext cx="3206471" cy="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9362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kstiruutu 3">
            <a:extLst>
              <a:ext uri="{FF2B5EF4-FFF2-40B4-BE49-F238E27FC236}">
                <a16:creationId xmlns:a16="http://schemas.microsoft.com/office/drawing/2014/main" id="{2887D2B1-CF1B-4B43-8F3B-836C9030825D}"/>
              </a:ext>
            </a:extLst>
          </p:cNvPr>
          <p:cNvSpPr txBox="1"/>
          <p:nvPr/>
        </p:nvSpPr>
        <p:spPr>
          <a:xfrm>
            <a:off x="6925733" y="406399"/>
            <a:ext cx="445346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800" b="1" i="0" u="none" strike="noStrike" kern="1200" cap="none" spc="0" normalizeH="0" baseline="0" noProof="0" dirty="0">
                <a:ln>
                  <a:noFill/>
                </a:ln>
                <a:solidFill>
                  <a:srgbClr val="743874"/>
                </a:solidFill>
                <a:effectLst/>
                <a:uLnTx/>
                <a:uFillTx/>
                <a:latin typeface="Neo Sans W1G" panose="020B0504030504040204" pitchFamily="34" charset="0"/>
                <a:ea typeface="+mn-ea"/>
                <a:cs typeface="+mn-cs"/>
              </a:rPr>
              <a:t>Sähkön ja kaukolämmön päästöt putoavat nopeasti</a:t>
            </a:r>
          </a:p>
        </p:txBody>
      </p:sp>
      <p:sp>
        <p:nvSpPr>
          <p:cNvPr id="5" name="Tekstiruutu 4">
            <a:extLst>
              <a:ext uri="{FF2B5EF4-FFF2-40B4-BE49-F238E27FC236}">
                <a16:creationId xmlns:a16="http://schemas.microsoft.com/office/drawing/2014/main" id="{680F5A0B-AB2B-C345-B6E9-C7E5E5CFC4D0}"/>
              </a:ext>
            </a:extLst>
          </p:cNvPr>
          <p:cNvSpPr txBox="1"/>
          <p:nvPr/>
        </p:nvSpPr>
        <p:spPr>
          <a:xfrm>
            <a:off x="7021049" y="1360506"/>
            <a:ext cx="4187422" cy="1798313"/>
          </a:xfrm>
          <a:prstGeom prst="rect">
            <a:avLst/>
          </a:prstGeom>
          <a:noFill/>
        </p:spPr>
        <p:txBody>
          <a:bodyPr wrap="square" rtlCol="0">
            <a:spAutoFit/>
          </a:bodyPr>
          <a:lstStyle/>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fi-FI" sz="1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Energia-ala tukee hallituksen tavoitetta saavuttaa hiilineutraalisuus jo 2030-luvulla. </a:t>
            </a:r>
            <a:endParaRPr kumimoji="0" lang="fi-FI" sz="1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fi-FI" sz="1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Vuonna 2021 päivitetty vähähiilisyyden tiekartan kehityspolku osoittaa, että päästöt vähenevät ennustettua jyrkemmin ja alan hiilineutraalius on yhä lähempänä.</a:t>
            </a: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fi-FI" sz="1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Lue lisää </a:t>
            </a:r>
            <a:r>
              <a:rPr kumimoji="0" lang="fi-FI" sz="1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hlinkClick r:id="rId3"/>
              </a:rPr>
              <a:t>täältä</a:t>
            </a:r>
            <a:endParaRPr kumimoji="0" lang="fi-FI" sz="1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2669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7A87954-F62D-4479-9A01-47DDC8E3C48E}"/>
              </a:ext>
            </a:extLst>
          </p:cNvPr>
          <p:cNvSpPr>
            <a:spLocks noGrp="1"/>
          </p:cNvSpPr>
          <p:nvPr>
            <p:ph type="title"/>
          </p:nvPr>
        </p:nvSpPr>
        <p:spPr>
          <a:xfrm>
            <a:off x="573278" y="642965"/>
            <a:ext cx="6068094" cy="1035006"/>
          </a:xfrm>
        </p:spPr>
        <p:txBody>
          <a:bodyPr>
            <a:normAutofit fontScale="90000"/>
          </a:bodyPr>
          <a:lstStyle/>
          <a:p>
            <a:r>
              <a:rPr lang="fi-FI" sz="6000">
                <a:solidFill>
                  <a:schemeClr val="accent6">
                    <a:lumMod val="75000"/>
                  </a:schemeClr>
                </a:solidFill>
              </a:rPr>
              <a:t>Energia ratkaisijana</a:t>
            </a:r>
          </a:p>
        </p:txBody>
      </p:sp>
      <p:pic>
        <p:nvPicPr>
          <p:cNvPr id="9" name="Kuva 8" descr="Kuva, joka sisältää kohteen sateenvarjo&#10;&#10;Kuvaus luotu automaattisesti">
            <a:extLst>
              <a:ext uri="{FF2B5EF4-FFF2-40B4-BE49-F238E27FC236}">
                <a16:creationId xmlns:a16="http://schemas.microsoft.com/office/drawing/2014/main" id="{C53C3058-FA6C-734C-A56C-55862538AD4B}"/>
              </a:ext>
            </a:extLst>
          </p:cNvPr>
          <p:cNvPicPr>
            <a:picLocks noChangeAspect="1"/>
          </p:cNvPicPr>
          <p:nvPr/>
        </p:nvPicPr>
        <p:blipFill>
          <a:blip r:embed="rId2"/>
          <a:stretch>
            <a:fillRect/>
          </a:stretch>
        </p:blipFill>
        <p:spPr>
          <a:xfrm>
            <a:off x="0" y="2551944"/>
            <a:ext cx="12192000" cy="4306056"/>
          </a:xfrm>
          <a:prstGeom prst="rect">
            <a:avLst/>
          </a:prstGeom>
        </p:spPr>
      </p:pic>
      <p:sp>
        <p:nvSpPr>
          <p:cNvPr id="3" name="Suorakulmio 2">
            <a:extLst>
              <a:ext uri="{FF2B5EF4-FFF2-40B4-BE49-F238E27FC236}">
                <a16:creationId xmlns:a16="http://schemas.microsoft.com/office/drawing/2014/main" id="{098DF9B7-841F-4606-A0C8-C6D3A0798A1B}"/>
              </a:ext>
            </a:extLst>
          </p:cNvPr>
          <p:cNvSpPr/>
          <p:nvPr/>
        </p:nvSpPr>
        <p:spPr>
          <a:xfrm>
            <a:off x="7898489" y="689117"/>
            <a:ext cx="3063607" cy="4479238"/>
          </a:xfrm>
          <a:prstGeom prst="rect">
            <a:avLst/>
          </a:prstGeom>
          <a:solidFill>
            <a:srgbClr val="00B050">
              <a:alpha val="77000"/>
            </a:srgbClr>
          </a:solidFill>
          <a:ln w="6350">
            <a:noFill/>
          </a:ln>
        </p:spPr>
        <p:txBody>
          <a:bodyPr wrap="square" lIns="251999" tIns="251999" rIns="251999" bIns="251999">
            <a:spAutoFit/>
          </a:bodyPr>
          <a:lstStyle/>
          <a:p>
            <a:pPr lvl="0">
              <a:spcAft>
                <a:spcPts val="3000"/>
              </a:spcAft>
              <a:buClr>
                <a:srgbClr val="B21C58">
                  <a:lumMod val="75000"/>
                </a:srgbClr>
              </a:buClr>
            </a:pPr>
            <a:r>
              <a:rPr lang="fi-FI" sz="1600">
                <a:solidFill>
                  <a:schemeClr val="bg1"/>
                </a:solidFill>
                <a:latin typeface="Calibri Light" panose="020F0302020204030204" pitchFamily="34" charset="0"/>
                <a:cs typeface="Calibri Light" panose="020F0302020204030204" pitchFamily="34" charset="0"/>
              </a:rPr>
              <a:t>Päästöttömästi tuotettu sähkö palvelee yhteiskuntaamme joko suoraan, nesteinä tai kaasuna. </a:t>
            </a:r>
          </a:p>
          <a:p>
            <a:pPr lvl="0">
              <a:spcAft>
                <a:spcPts val="3000"/>
              </a:spcAft>
              <a:buClr>
                <a:srgbClr val="B21C58">
                  <a:lumMod val="75000"/>
                </a:srgbClr>
              </a:buClr>
            </a:pPr>
            <a:r>
              <a:rPr lang="fi-FI" sz="1600">
                <a:solidFill>
                  <a:schemeClr val="bg1"/>
                </a:solidFill>
                <a:latin typeface="Calibri Light" panose="020F0302020204030204" pitchFamily="34" charset="0"/>
                <a:cs typeface="Calibri Light" panose="020F0302020204030204" pitchFamily="34" charset="0"/>
              </a:rPr>
              <a:t>Fossiilisista polttoaineista luovutaan liikenteessä, palveluissa, työkoneissa, teollisuudessa, lämmityksessä ja maataloudessa.</a:t>
            </a:r>
          </a:p>
          <a:p>
            <a:pPr lvl="0">
              <a:spcAft>
                <a:spcPts val="3000"/>
              </a:spcAft>
              <a:buClr>
                <a:srgbClr val="B21C58">
                  <a:lumMod val="75000"/>
                </a:srgbClr>
              </a:buClr>
            </a:pPr>
            <a:r>
              <a:rPr lang="fi-FI" sz="1600">
                <a:solidFill>
                  <a:schemeClr val="bg1"/>
                </a:solidFill>
                <a:latin typeface="Calibri Light" panose="020F0302020204030204" pitchFamily="34" charset="0"/>
                <a:cs typeface="Calibri Light" panose="020F0302020204030204" pitchFamily="34" charset="0"/>
              </a:rPr>
              <a:t>Kehittyvät energiaverkot turvaavat toimitusvarmuuden ja monipuolisen päästöttömän tuotantopaletin.</a:t>
            </a:r>
          </a:p>
        </p:txBody>
      </p:sp>
      <p:sp>
        <p:nvSpPr>
          <p:cNvPr id="7" name="Tekstiruutu 6">
            <a:extLst>
              <a:ext uri="{FF2B5EF4-FFF2-40B4-BE49-F238E27FC236}">
                <a16:creationId xmlns:a16="http://schemas.microsoft.com/office/drawing/2014/main" id="{F387B882-EEE8-7B43-AE85-D2F173066042}"/>
              </a:ext>
            </a:extLst>
          </p:cNvPr>
          <p:cNvSpPr txBox="1"/>
          <p:nvPr/>
        </p:nvSpPr>
        <p:spPr>
          <a:xfrm>
            <a:off x="587375" y="1677971"/>
            <a:ext cx="5964254" cy="369332"/>
          </a:xfrm>
          <a:prstGeom prst="rect">
            <a:avLst/>
          </a:prstGeom>
          <a:noFill/>
        </p:spPr>
        <p:txBody>
          <a:bodyPr wrap="square" rtlCol="0">
            <a:spAutoFit/>
          </a:bodyPr>
          <a:lstStyle/>
          <a:p>
            <a:r>
              <a:rPr lang="fi-FI" spc="300">
                <a:solidFill>
                  <a:schemeClr val="tx1">
                    <a:lumMod val="65000"/>
                    <a:lumOff val="35000"/>
                  </a:schemeClr>
                </a:solidFill>
              </a:rPr>
              <a:t>ENERGIA-ALAN VÄHÄHIILISYYSTIEKARTTA</a:t>
            </a:r>
          </a:p>
        </p:txBody>
      </p:sp>
      <p:cxnSp>
        <p:nvCxnSpPr>
          <p:cNvPr id="8" name="Suora yhdysviiva 7">
            <a:extLst>
              <a:ext uri="{FF2B5EF4-FFF2-40B4-BE49-F238E27FC236}">
                <a16:creationId xmlns:a16="http://schemas.microsoft.com/office/drawing/2014/main" id="{4166DBA4-C748-0F4B-8024-B26B10312238}"/>
              </a:ext>
            </a:extLst>
          </p:cNvPr>
          <p:cNvCxnSpPr/>
          <p:nvPr/>
        </p:nvCxnSpPr>
        <p:spPr>
          <a:xfrm>
            <a:off x="7898488" y="2132942"/>
            <a:ext cx="3063607" cy="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 name="Suora yhdysviiva 10">
            <a:extLst>
              <a:ext uri="{FF2B5EF4-FFF2-40B4-BE49-F238E27FC236}">
                <a16:creationId xmlns:a16="http://schemas.microsoft.com/office/drawing/2014/main" id="{6761AEEA-DB55-9C49-BEEF-1AD12301A060}"/>
              </a:ext>
            </a:extLst>
          </p:cNvPr>
          <p:cNvCxnSpPr/>
          <p:nvPr/>
        </p:nvCxnSpPr>
        <p:spPr>
          <a:xfrm>
            <a:off x="7898488" y="3760705"/>
            <a:ext cx="3063607" cy="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 name="Dian numeron paikkamerkki 3">
            <a:extLst>
              <a:ext uri="{FF2B5EF4-FFF2-40B4-BE49-F238E27FC236}">
                <a16:creationId xmlns:a16="http://schemas.microsoft.com/office/drawing/2014/main" id="{A6D506E5-3C09-4EEC-8521-01348BE6E737}"/>
              </a:ext>
            </a:extLst>
          </p:cNvPr>
          <p:cNvSpPr>
            <a:spLocks noGrp="1"/>
          </p:cNvSpPr>
          <p:nvPr>
            <p:ph type="sldNum" sz="quarter" idx="12"/>
          </p:nvPr>
        </p:nvSpPr>
        <p:spPr/>
        <p:txBody>
          <a:bodyPr/>
          <a:lstStyle/>
          <a:p>
            <a:fld id="{D5CDC59A-8C4B-3741-8921-09D2C8EE8BFB}" type="slidenum">
              <a:rPr lang="en-US" smtClean="0"/>
              <a:t>4</a:t>
            </a:fld>
            <a:endParaRPr lang="en-US"/>
          </a:p>
        </p:txBody>
      </p:sp>
    </p:spTree>
    <p:extLst>
      <p:ext uri="{BB962C8B-B14F-4D97-AF65-F5344CB8AC3E}">
        <p14:creationId xmlns:p14="http://schemas.microsoft.com/office/powerpoint/2010/main" val="24236218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F29DCB93-FC3F-9F4A-A297-B04B1DDB44EC}"/>
              </a:ext>
            </a:extLst>
          </p:cNvPr>
          <p:cNvSpPr/>
          <p:nvPr/>
        </p:nvSpPr>
        <p:spPr>
          <a:xfrm>
            <a:off x="7015052" y="0"/>
            <a:ext cx="5176947" cy="6858000"/>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7" name="Sisällön paikkamerkki 6">
            <a:extLst>
              <a:ext uri="{FF2B5EF4-FFF2-40B4-BE49-F238E27FC236}">
                <a16:creationId xmlns:a16="http://schemas.microsoft.com/office/drawing/2014/main" id="{14A98261-5601-49E2-A2D3-ADDD98159207}"/>
              </a:ext>
            </a:extLst>
          </p:cNvPr>
          <p:cNvSpPr>
            <a:spLocks noGrp="1"/>
          </p:cNvSpPr>
          <p:nvPr>
            <p:ph sz="half" idx="2"/>
          </p:nvPr>
        </p:nvSpPr>
        <p:spPr>
          <a:xfrm>
            <a:off x="7552272" y="469921"/>
            <a:ext cx="4033272" cy="5918157"/>
          </a:xfrm>
        </p:spPr>
        <p:txBody>
          <a:bodyPr/>
          <a:lstStyle/>
          <a:p>
            <a:pPr marL="0" indent="0">
              <a:lnSpc>
                <a:spcPct val="100000"/>
              </a:lnSpc>
              <a:buNone/>
            </a:pPr>
            <a:r>
              <a:rPr lang="fi-FI" sz="1400" b="1">
                <a:solidFill>
                  <a:schemeClr val="accent4">
                    <a:lumMod val="20000"/>
                    <a:lumOff val="80000"/>
                  </a:schemeClr>
                </a:solidFill>
              </a:rPr>
              <a:t>Suomen tie vähähiilisyyteen </a:t>
            </a:r>
            <a:r>
              <a:rPr lang="fi-FI" sz="1400">
                <a:solidFill>
                  <a:schemeClr val="bg1"/>
                </a:solidFill>
              </a:rPr>
              <a:t>perustuu puhtaaseen energiaan, toimitusvarmoihin verkkoihin ja toimiviin energiamarkkinoihin. Sähkö-, lämpö- ja kaasuverkot ja joustavat markkinat ovat perusta uuden puhtaan energiajärjestelmän toimivuudelle.</a:t>
            </a:r>
          </a:p>
          <a:p>
            <a:pPr marL="0" indent="0">
              <a:lnSpc>
                <a:spcPct val="100000"/>
              </a:lnSpc>
              <a:buNone/>
            </a:pPr>
            <a:r>
              <a:rPr lang="fi-FI" sz="1400" b="1">
                <a:solidFill>
                  <a:schemeClr val="accent4">
                    <a:lumMod val="20000"/>
                    <a:lumOff val="80000"/>
                  </a:schemeClr>
                </a:solidFill>
              </a:rPr>
              <a:t>Kiertotalous perustuu toimialojen rajat ylittävälle yhteistyölle</a:t>
            </a:r>
            <a:r>
              <a:rPr lang="fi-FI" sz="1400">
                <a:solidFill>
                  <a:schemeClr val="bg1"/>
                </a:solidFill>
              </a:rPr>
              <a:t>, josta kaikki hyötyvät. Energiaksi käytetään maa- ja metsätalouden sivuvirtoja, jätteitä ja hukkalämpöjä. Samalla puhdas energia mahdollistaa kiertotalouden. </a:t>
            </a:r>
            <a:endParaRPr lang="fi-FI" sz="1400" b="1">
              <a:solidFill>
                <a:schemeClr val="bg1"/>
              </a:solidFill>
            </a:endParaRPr>
          </a:p>
          <a:p>
            <a:pPr marL="0" indent="0">
              <a:lnSpc>
                <a:spcPct val="100000"/>
              </a:lnSpc>
              <a:buNone/>
            </a:pPr>
            <a:r>
              <a:rPr lang="fi-FI" sz="1400" b="1">
                <a:solidFill>
                  <a:schemeClr val="accent4">
                    <a:lumMod val="20000"/>
                    <a:lumOff val="80000"/>
                  </a:schemeClr>
                </a:solidFill>
              </a:rPr>
              <a:t>Energiamurros on jo käynnissä </a:t>
            </a:r>
            <a:r>
              <a:rPr lang="fi-FI" sz="1400">
                <a:solidFill>
                  <a:schemeClr val="bg1"/>
                </a:solidFill>
              </a:rPr>
              <a:t>ja alan investoinnit suuntautuvat puhtaaseen tuotantoon. Energia-ala toteuttaa muutosta yhdessä muiden toimialojen ja asiakkaiden kanssa. Energiayhtiöiden teot vähentävät teollisuuden, liikenteen, rakennusten lämmityksen, palveluiden ja maatalouden hiilipäästöjä.</a:t>
            </a:r>
          </a:p>
          <a:p>
            <a:pPr marL="0" indent="0">
              <a:lnSpc>
                <a:spcPct val="100000"/>
              </a:lnSpc>
              <a:buNone/>
            </a:pPr>
            <a:r>
              <a:rPr lang="fi-FI" sz="1400" b="1">
                <a:solidFill>
                  <a:schemeClr val="tx2">
                    <a:lumMod val="20000"/>
                    <a:lumOff val="80000"/>
                  </a:schemeClr>
                </a:solidFill>
              </a:rPr>
              <a:t>Suomalaisen tuotannon kilpailukyky </a:t>
            </a:r>
            <a:r>
              <a:rPr lang="fi-FI" sz="1400">
                <a:solidFill>
                  <a:schemeClr val="bg1"/>
                </a:solidFill>
              </a:rPr>
              <a:t>perustuu toimitusvarmaan ja kustannustehokkaaseen energiaan. Energia-alan vastuullisuus on sitä, että huolehdimme yhteiskunnan toimintakyvystä hiilineutraaliuteen johtavalla tiellä. </a:t>
            </a:r>
          </a:p>
          <a:p>
            <a:pPr marL="0" lvl="0" indent="0">
              <a:lnSpc>
                <a:spcPct val="100000"/>
              </a:lnSpc>
              <a:buClr>
                <a:srgbClr val="B21C58">
                  <a:lumMod val="75000"/>
                </a:srgbClr>
              </a:buClr>
              <a:buNone/>
            </a:pPr>
            <a:r>
              <a:rPr lang="fi-FI" sz="1400" b="1">
                <a:solidFill>
                  <a:schemeClr val="accent4">
                    <a:lumMod val="20000"/>
                    <a:lumOff val="80000"/>
                  </a:schemeClr>
                </a:solidFill>
              </a:rPr>
              <a:t>Energia-ala on sitoutunut </a:t>
            </a:r>
            <a:r>
              <a:rPr lang="fi-FI" sz="1400">
                <a:solidFill>
                  <a:schemeClr val="bg1"/>
                </a:solidFill>
              </a:rPr>
              <a:t>energiatuotannon päästöjen puolittamiseen vuoteen 2030 mennessä, vertailuvuotena on 2018.</a:t>
            </a:r>
          </a:p>
        </p:txBody>
      </p:sp>
      <p:sp>
        <p:nvSpPr>
          <p:cNvPr id="5" name="Dian numeron paikkamerkki 4">
            <a:extLst>
              <a:ext uri="{FF2B5EF4-FFF2-40B4-BE49-F238E27FC236}">
                <a16:creationId xmlns:a16="http://schemas.microsoft.com/office/drawing/2014/main" id="{54DC9167-4998-4E95-90A0-5779E3A6045B}"/>
              </a:ext>
            </a:extLst>
          </p:cNvPr>
          <p:cNvSpPr>
            <a:spLocks noGrp="1"/>
          </p:cNvSpPr>
          <p:nvPr>
            <p:ph type="sldNum" sz="quarter" idx="12"/>
          </p:nvPr>
        </p:nvSpPr>
        <p:spPr/>
        <p:txBody>
          <a:bodyPr/>
          <a:lstStyle/>
          <a:p>
            <a:fld id="{D5CDC59A-8C4B-3741-8921-09D2C8EE8BFB}" type="slidenum">
              <a:rPr lang="en-US" smtClean="0"/>
              <a:t>5</a:t>
            </a:fld>
            <a:endParaRPr lang="en-US"/>
          </a:p>
        </p:txBody>
      </p:sp>
      <p:pic>
        <p:nvPicPr>
          <p:cNvPr id="4" name="Kuva 3">
            <a:extLst>
              <a:ext uri="{FF2B5EF4-FFF2-40B4-BE49-F238E27FC236}">
                <a16:creationId xmlns:a16="http://schemas.microsoft.com/office/drawing/2014/main" id="{9692B485-087E-DF4D-916B-A6E691DF6FFA}"/>
              </a:ext>
            </a:extLst>
          </p:cNvPr>
          <p:cNvPicPr>
            <a:picLocks noChangeAspect="1"/>
          </p:cNvPicPr>
          <p:nvPr/>
        </p:nvPicPr>
        <p:blipFill>
          <a:blip r:embed="rId2"/>
          <a:stretch>
            <a:fillRect/>
          </a:stretch>
        </p:blipFill>
        <p:spPr>
          <a:xfrm>
            <a:off x="1171389" y="328040"/>
            <a:ext cx="4648200" cy="6007100"/>
          </a:xfrm>
          <a:prstGeom prst="rect">
            <a:avLst/>
          </a:prstGeom>
        </p:spPr>
      </p:pic>
      <p:cxnSp>
        <p:nvCxnSpPr>
          <p:cNvPr id="9" name="Suora yhdysviiva 8">
            <a:extLst>
              <a:ext uri="{FF2B5EF4-FFF2-40B4-BE49-F238E27FC236}">
                <a16:creationId xmlns:a16="http://schemas.microsoft.com/office/drawing/2014/main" id="{54234919-D275-D04F-95B2-6AC3F868E233}"/>
              </a:ext>
            </a:extLst>
          </p:cNvPr>
          <p:cNvCxnSpPr>
            <a:cxnSpLocks/>
          </p:cNvCxnSpPr>
          <p:nvPr/>
        </p:nvCxnSpPr>
        <p:spPr>
          <a:xfrm>
            <a:off x="7015052" y="1667752"/>
            <a:ext cx="5176948" cy="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 name="Suora yhdysviiva 11">
            <a:extLst>
              <a:ext uri="{FF2B5EF4-FFF2-40B4-BE49-F238E27FC236}">
                <a16:creationId xmlns:a16="http://schemas.microsoft.com/office/drawing/2014/main" id="{AC1AF01B-72B9-2146-9961-CC4FD5F24DF7}"/>
              </a:ext>
            </a:extLst>
          </p:cNvPr>
          <p:cNvCxnSpPr>
            <a:cxnSpLocks/>
          </p:cNvCxnSpPr>
          <p:nvPr/>
        </p:nvCxnSpPr>
        <p:spPr>
          <a:xfrm>
            <a:off x="7015052" y="2840418"/>
            <a:ext cx="5176948" cy="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 name="Suora yhdysviiva 12">
            <a:extLst>
              <a:ext uri="{FF2B5EF4-FFF2-40B4-BE49-F238E27FC236}">
                <a16:creationId xmlns:a16="http://schemas.microsoft.com/office/drawing/2014/main" id="{34536B53-B779-C648-B7BA-6F0A4700B036}"/>
              </a:ext>
            </a:extLst>
          </p:cNvPr>
          <p:cNvCxnSpPr>
            <a:cxnSpLocks/>
          </p:cNvCxnSpPr>
          <p:nvPr/>
        </p:nvCxnSpPr>
        <p:spPr>
          <a:xfrm>
            <a:off x="7015051" y="4479099"/>
            <a:ext cx="5176948" cy="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 name="Suora yhdysviiva 13">
            <a:extLst>
              <a:ext uri="{FF2B5EF4-FFF2-40B4-BE49-F238E27FC236}">
                <a16:creationId xmlns:a16="http://schemas.microsoft.com/office/drawing/2014/main" id="{C1CA5589-E512-B944-9955-E4112429D10A}"/>
              </a:ext>
            </a:extLst>
          </p:cNvPr>
          <p:cNvCxnSpPr>
            <a:cxnSpLocks/>
          </p:cNvCxnSpPr>
          <p:nvPr/>
        </p:nvCxnSpPr>
        <p:spPr>
          <a:xfrm>
            <a:off x="7015052" y="5677237"/>
            <a:ext cx="5176948" cy="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4906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uorakulmio 9">
            <a:extLst>
              <a:ext uri="{FF2B5EF4-FFF2-40B4-BE49-F238E27FC236}">
                <a16:creationId xmlns:a16="http://schemas.microsoft.com/office/drawing/2014/main" id="{75268364-8D66-3D4B-99BC-9E064C1868F7}"/>
              </a:ext>
            </a:extLst>
          </p:cNvPr>
          <p:cNvSpPr/>
          <p:nvPr/>
        </p:nvSpPr>
        <p:spPr>
          <a:xfrm>
            <a:off x="3092207" y="3029387"/>
            <a:ext cx="6090695" cy="2973544"/>
          </a:xfrm>
          <a:prstGeom prst="rect">
            <a:avLst/>
          </a:prstGeom>
          <a:solidFill>
            <a:schemeClr val="tx2">
              <a:alpha val="58000"/>
            </a:schemeClr>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A7A87954-F62D-4479-9A01-47DDC8E3C48E}"/>
              </a:ext>
            </a:extLst>
          </p:cNvPr>
          <p:cNvSpPr>
            <a:spLocks noGrp="1"/>
          </p:cNvSpPr>
          <p:nvPr>
            <p:ph type="title"/>
          </p:nvPr>
        </p:nvSpPr>
        <p:spPr>
          <a:xfrm>
            <a:off x="2822038" y="1498019"/>
            <a:ext cx="6540453" cy="896174"/>
          </a:xfrm>
        </p:spPr>
        <p:txBody>
          <a:bodyPr>
            <a:noAutofit/>
          </a:bodyPr>
          <a:lstStyle/>
          <a:p>
            <a:pPr algn="ctr">
              <a:lnSpc>
                <a:spcPts val="6000"/>
              </a:lnSpc>
            </a:pPr>
            <a:r>
              <a:rPr lang="fi-FI" sz="6300">
                <a:solidFill>
                  <a:schemeClr val="bg1"/>
                </a:solidFill>
              </a:rPr>
              <a:t>Puhdistuva energia</a:t>
            </a:r>
          </a:p>
        </p:txBody>
      </p:sp>
      <p:sp>
        <p:nvSpPr>
          <p:cNvPr id="4" name="Sisällön paikkamerkki 3">
            <a:extLst>
              <a:ext uri="{FF2B5EF4-FFF2-40B4-BE49-F238E27FC236}">
                <a16:creationId xmlns:a16="http://schemas.microsoft.com/office/drawing/2014/main" id="{18B12DAB-DAD4-4121-8ADC-E9E8CA4AED48}"/>
              </a:ext>
            </a:extLst>
          </p:cNvPr>
          <p:cNvSpPr>
            <a:spLocks noGrp="1"/>
          </p:cNvSpPr>
          <p:nvPr>
            <p:ph sz="half" idx="1"/>
          </p:nvPr>
        </p:nvSpPr>
        <p:spPr>
          <a:xfrm>
            <a:off x="3245772" y="3185175"/>
            <a:ext cx="5842387" cy="2817757"/>
          </a:xfrm>
        </p:spPr>
        <p:txBody>
          <a:bodyPr numCol="2" spcCol="360000"/>
          <a:lstStyle/>
          <a:p>
            <a:pPr marL="0" lvl="0" indent="0">
              <a:buNone/>
            </a:pPr>
            <a:r>
              <a:rPr lang="fi-FI" sz="1400">
                <a:solidFill>
                  <a:schemeClr val="bg1"/>
                </a:solidFill>
              </a:rPr>
              <a:t>Sähkön ja kaukolämmön päästöt ovat puolittuneet kuluneen vuosi-kymmenen aikana ja nykyisen päästöohjauksen myötä päästö-vähennykset jatkuvat. Fossiiliset ja turve jäävät toimitus- ja huolto-varmuuspolttoaineiksi.</a:t>
            </a:r>
          </a:p>
          <a:p>
            <a:pPr marL="0" lvl="0" indent="0">
              <a:buNone/>
            </a:pPr>
            <a:r>
              <a:rPr lang="fi-FI" sz="1400">
                <a:solidFill>
                  <a:schemeClr val="bg1"/>
                </a:solidFill>
              </a:rPr>
              <a:t>Suomalaisen hajautetun </a:t>
            </a:r>
            <a:r>
              <a:rPr lang="fi-FI" sz="1400" err="1">
                <a:solidFill>
                  <a:schemeClr val="bg1"/>
                </a:solidFill>
              </a:rPr>
              <a:t>energiajär-jestelmän</a:t>
            </a:r>
            <a:r>
              <a:rPr lang="fi-FI" sz="1400">
                <a:solidFill>
                  <a:schemeClr val="bg1"/>
                </a:solidFill>
              </a:rPr>
              <a:t> vahvuutena on </a:t>
            </a:r>
            <a:r>
              <a:rPr lang="fi-FI" sz="1400" err="1">
                <a:solidFill>
                  <a:schemeClr val="bg1"/>
                </a:solidFill>
              </a:rPr>
              <a:t>monipuo-lisuus</a:t>
            </a:r>
            <a:r>
              <a:rPr lang="fi-FI" sz="1400">
                <a:solidFill>
                  <a:schemeClr val="bg1"/>
                </a:solidFill>
              </a:rPr>
              <a:t>, joka takaa epävarmoina aikoina energiaturvallisuuden ja edullisen energian saatavuuden.</a:t>
            </a:r>
          </a:p>
          <a:p>
            <a:pPr marL="0" indent="0">
              <a:buNone/>
            </a:pPr>
            <a:r>
              <a:rPr lang="fi-FI" sz="1400">
                <a:solidFill>
                  <a:schemeClr val="bg1"/>
                </a:solidFill>
              </a:rPr>
              <a:t>Puhtaan sähköntuotannon </a:t>
            </a:r>
            <a:r>
              <a:rPr lang="fi-FI" sz="1400" err="1">
                <a:solidFill>
                  <a:schemeClr val="bg1"/>
                </a:solidFill>
              </a:rPr>
              <a:t>kustan-nukset</a:t>
            </a:r>
            <a:r>
              <a:rPr lang="fi-FI" sz="1400">
                <a:solidFill>
                  <a:schemeClr val="bg1"/>
                </a:solidFill>
              </a:rPr>
              <a:t> ovat laskeneet ja sähkö on edullinen tapa vähentää päästöjä eri toimialoilla.</a:t>
            </a:r>
          </a:p>
          <a:p>
            <a:pPr marL="0" indent="0">
              <a:buNone/>
            </a:pPr>
            <a:r>
              <a:rPr lang="fi-FI" sz="1400">
                <a:solidFill>
                  <a:schemeClr val="bg1"/>
                </a:solidFill>
              </a:rPr>
              <a:t>Biotalouden ja kiertotalouden sivuvirtoihin perustuva kaukolämmön tuotanto vahvistuu ja sen rinnalle tulee polttoon perustumattomia teknologioita.</a:t>
            </a:r>
          </a:p>
          <a:p>
            <a:pPr marL="0" lvl="0" indent="0">
              <a:buNone/>
            </a:pPr>
            <a:endParaRPr lang="fi-FI" sz="1400">
              <a:solidFill>
                <a:schemeClr val="bg1"/>
              </a:solidFill>
            </a:endParaRPr>
          </a:p>
        </p:txBody>
      </p:sp>
      <p:sp>
        <p:nvSpPr>
          <p:cNvPr id="5" name="Dian numeron paikkamerkki 4">
            <a:extLst>
              <a:ext uri="{FF2B5EF4-FFF2-40B4-BE49-F238E27FC236}">
                <a16:creationId xmlns:a16="http://schemas.microsoft.com/office/drawing/2014/main" id="{54DC9167-4998-4E95-90A0-5779E3A6045B}"/>
              </a:ext>
            </a:extLst>
          </p:cNvPr>
          <p:cNvSpPr>
            <a:spLocks noGrp="1"/>
          </p:cNvSpPr>
          <p:nvPr>
            <p:ph type="sldNum" sz="quarter" idx="12"/>
          </p:nvPr>
        </p:nvSpPr>
        <p:spPr/>
        <p:txBody>
          <a:bodyPr/>
          <a:lstStyle/>
          <a:p>
            <a:fld id="{D5CDC59A-8C4B-3741-8921-09D2C8EE8BFB}" type="slidenum">
              <a:rPr lang="en-US" smtClean="0">
                <a:solidFill>
                  <a:schemeClr val="bg1"/>
                </a:solidFill>
              </a:rPr>
              <a:t>6</a:t>
            </a:fld>
            <a:endParaRPr lang="en-US">
              <a:solidFill>
                <a:schemeClr val="bg1"/>
              </a:solidFill>
            </a:endParaRPr>
          </a:p>
        </p:txBody>
      </p:sp>
      <p:sp>
        <p:nvSpPr>
          <p:cNvPr id="8" name="Alaotsikko 2">
            <a:extLst>
              <a:ext uri="{FF2B5EF4-FFF2-40B4-BE49-F238E27FC236}">
                <a16:creationId xmlns:a16="http://schemas.microsoft.com/office/drawing/2014/main" id="{F492207D-2F91-DC42-9D7B-EB5BC11AF0A7}"/>
              </a:ext>
            </a:extLst>
          </p:cNvPr>
          <p:cNvSpPr txBox="1">
            <a:spLocks/>
          </p:cNvSpPr>
          <p:nvPr/>
        </p:nvSpPr>
        <p:spPr>
          <a:xfrm>
            <a:off x="3001628" y="2394193"/>
            <a:ext cx="6181275" cy="43276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accent3">
                  <a:lumMod val="75000"/>
                </a:schemeClr>
              </a:buClr>
              <a:buFont typeface="Arial"/>
              <a:buChar char="•"/>
              <a:defRPr sz="1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3">
                  <a:lumMod val="50000"/>
                </a:schemeClr>
              </a:buClr>
              <a:buFont typeface="Lucida Grande"/>
              <a:buChar char="–"/>
              <a:defRPr sz="16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fi-FI" sz="2000">
                <a:solidFill>
                  <a:schemeClr val="bg1"/>
                </a:solidFill>
              </a:rPr>
              <a:t>Energiantuotannon päästöt vähenevät vuosi vuodelta</a:t>
            </a:r>
          </a:p>
        </p:txBody>
      </p:sp>
    </p:spTree>
    <p:extLst>
      <p:ext uri="{BB962C8B-B14F-4D97-AF65-F5344CB8AC3E}">
        <p14:creationId xmlns:p14="http://schemas.microsoft.com/office/powerpoint/2010/main" val="2921729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7A87954-F62D-4479-9A01-47DDC8E3C48E}"/>
              </a:ext>
            </a:extLst>
          </p:cNvPr>
          <p:cNvSpPr>
            <a:spLocks noGrp="1"/>
          </p:cNvSpPr>
          <p:nvPr>
            <p:ph type="title"/>
          </p:nvPr>
        </p:nvSpPr>
        <p:spPr>
          <a:xfrm>
            <a:off x="587375" y="864145"/>
            <a:ext cx="3707575" cy="1468074"/>
          </a:xfrm>
        </p:spPr>
        <p:txBody>
          <a:bodyPr>
            <a:noAutofit/>
          </a:bodyPr>
          <a:lstStyle/>
          <a:p>
            <a:r>
              <a:rPr lang="fi-FI" sz="6000">
                <a:solidFill>
                  <a:schemeClr val="tx2"/>
                </a:solidFill>
              </a:rPr>
              <a:t>Päästötön sähkö</a:t>
            </a:r>
          </a:p>
        </p:txBody>
      </p:sp>
      <p:sp>
        <p:nvSpPr>
          <p:cNvPr id="13" name="Tekstiruutu 12">
            <a:extLst>
              <a:ext uri="{FF2B5EF4-FFF2-40B4-BE49-F238E27FC236}">
                <a16:creationId xmlns:a16="http://schemas.microsoft.com/office/drawing/2014/main" id="{4E28534C-3D26-7B4D-BA10-913D11D47367}"/>
              </a:ext>
            </a:extLst>
          </p:cNvPr>
          <p:cNvSpPr txBox="1"/>
          <p:nvPr/>
        </p:nvSpPr>
        <p:spPr>
          <a:xfrm>
            <a:off x="587375" y="2555737"/>
            <a:ext cx="3117359" cy="2246769"/>
          </a:xfrm>
          <a:prstGeom prst="rect">
            <a:avLst/>
          </a:prstGeom>
          <a:noFill/>
        </p:spPr>
        <p:txBody>
          <a:bodyPr wrap="square" rtlCol="0">
            <a:spAutoFit/>
          </a:bodyPr>
          <a:lstStyle/>
          <a:p>
            <a:r>
              <a:rPr lang="fi-FI" sz="2000">
                <a:solidFill>
                  <a:schemeClr val="tx2"/>
                </a:solidFill>
              </a:rPr>
              <a:t>Energia-ala vastaa kasvavaan sähkön kysyntään markkinaehtoisesti. Päästökaupan ohjaus varmistaa investoinnit puhtaaseen sähkön tuotantoon. </a:t>
            </a:r>
          </a:p>
        </p:txBody>
      </p:sp>
      <p:sp>
        <p:nvSpPr>
          <p:cNvPr id="6" name="Tekstiruutu 5">
            <a:extLst>
              <a:ext uri="{FF2B5EF4-FFF2-40B4-BE49-F238E27FC236}">
                <a16:creationId xmlns:a16="http://schemas.microsoft.com/office/drawing/2014/main" id="{151C03EF-D779-5C45-A889-1BD7E51D93E3}"/>
              </a:ext>
            </a:extLst>
          </p:cNvPr>
          <p:cNvSpPr txBox="1"/>
          <p:nvPr/>
        </p:nvSpPr>
        <p:spPr>
          <a:xfrm>
            <a:off x="8809788" y="908050"/>
            <a:ext cx="3056472" cy="4803294"/>
          </a:xfrm>
          <a:prstGeom prst="rect">
            <a:avLst/>
          </a:prstGeom>
          <a:solidFill>
            <a:schemeClr val="tx2">
              <a:lumMod val="20000"/>
              <a:lumOff val="80000"/>
            </a:schemeClr>
          </a:solidFill>
        </p:spPr>
        <p:txBody>
          <a:bodyPr wrap="square" lIns="180000" tIns="288000" rIns="180000" bIns="288000" rtlCol="0">
            <a:spAutoFit/>
          </a:bodyPr>
          <a:lstStyle/>
          <a:p>
            <a:r>
              <a:rPr lang="fi-FI" sz="1400"/>
              <a:t>Päästökaupan laajentaminen ja vahvistaminen on tärkein ohjauskeino vuoden 2030 jälkeiselle ajalle.</a:t>
            </a:r>
          </a:p>
          <a:p>
            <a:endParaRPr lang="fi-FI" sz="1400"/>
          </a:p>
          <a:p>
            <a:endParaRPr lang="fi-FI" sz="1400"/>
          </a:p>
          <a:p>
            <a:r>
              <a:rPr lang="fi-FI" sz="1400"/>
              <a:t>Päästökaupan kanssa päällekkäisiä, esimerkiksi kansalliseen verotukseen perustuvia ohjauskeinoja ei tarvita.</a:t>
            </a:r>
          </a:p>
          <a:p>
            <a:endParaRPr lang="fi-FI" sz="1400"/>
          </a:p>
          <a:p>
            <a:pPr>
              <a:spcBef>
                <a:spcPts val="1000"/>
              </a:spcBef>
            </a:pPr>
            <a:r>
              <a:rPr lang="fi-FI" sz="1400"/>
              <a:t>Sähkömarkkinoiden toimivuutta pitää edistää yhteiseurooppalaisella lainsäädännöllä.</a:t>
            </a:r>
          </a:p>
          <a:p>
            <a:endParaRPr lang="fi-FI" sz="1400"/>
          </a:p>
          <a:p>
            <a:endParaRPr lang="fi-FI" sz="1400"/>
          </a:p>
          <a:p>
            <a:r>
              <a:rPr lang="fi-FI" sz="1400"/>
              <a:t>Julkinen tuki pitää kohdistaa energian demonstraatio- ja pilotointihankkeiseen, energiatuotanto ei tarvitse tukea.   </a:t>
            </a:r>
          </a:p>
        </p:txBody>
      </p:sp>
      <p:sp>
        <p:nvSpPr>
          <p:cNvPr id="9" name="Nuoli oikealle 8">
            <a:hlinkClick r:id="" action="ppaction://hlinkshowjump?jump=nextslide"/>
            <a:extLst>
              <a:ext uri="{FF2B5EF4-FFF2-40B4-BE49-F238E27FC236}">
                <a16:creationId xmlns:a16="http://schemas.microsoft.com/office/drawing/2014/main" id="{6ACD8365-9EA7-7743-AC60-C79334D811CA}"/>
              </a:ext>
            </a:extLst>
          </p:cNvPr>
          <p:cNvSpPr/>
          <p:nvPr/>
        </p:nvSpPr>
        <p:spPr>
          <a:xfrm>
            <a:off x="11442054" y="5837861"/>
            <a:ext cx="424206" cy="484632"/>
          </a:xfrm>
          <a:prstGeom prst="rightArrow">
            <a:avLst>
              <a:gd name="adj1" fmla="val 50000"/>
              <a:gd name="adj2" fmla="val 50000"/>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cxnSp>
        <p:nvCxnSpPr>
          <p:cNvPr id="11" name="Suora yhdysviiva 10">
            <a:extLst>
              <a:ext uri="{FF2B5EF4-FFF2-40B4-BE49-F238E27FC236}">
                <a16:creationId xmlns:a16="http://schemas.microsoft.com/office/drawing/2014/main" id="{FF91C61B-3F26-A94D-8B14-B08159E08419}"/>
              </a:ext>
            </a:extLst>
          </p:cNvPr>
          <p:cNvCxnSpPr>
            <a:cxnSpLocks/>
          </p:cNvCxnSpPr>
          <p:nvPr/>
        </p:nvCxnSpPr>
        <p:spPr>
          <a:xfrm>
            <a:off x="8809788" y="2246494"/>
            <a:ext cx="33822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uora yhdysviiva 14">
            <a:extLst>
              <a:ext uri="{FF2B5EF4-FFF2-40B4-BE49-F238E27FC236}">
                <a16:creationId xmlns:a16="http://schemas.microsoft.com/office/drawing/2014/main" id="{E9EA7696-8CF3-9747-BFB2-F4A5CA57556B}"/>
              </a:ext>
            </a:extLst>
          </p:cNvPr>
          <p:cNvCxnSpPr>
            <a:cxnSpLocks/>
          </p:cNvCxnSpPr>
          <p:nvPr/>
        </p:nvCxnSpPr>
        <p:spPr>
          <a:xfrm>
            <a:off x="8809788" y="3342743"/>
            <a:ext cx="33822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uora yhdysviiva 15">
            <a:extLst>
              <a:ext uri="{FF2B5EF4-FFF2-40B4-BE49-F238E27FC236}">
                <a16:creationId xmlns:a16="http://schemas.microsoft.com/office/drawing/2014/main" id="{346AE47E-BDD4-6545-A3CE-F66FF7A04034}"/>
              </a:ext>
            </a:extLst>
          </p:cNvPr>
          <p:cNvCxnSpPr>
            <a:cxnSpLocks/>
          </p:cNvCxnSpPr>
          <p:nvPr/>
        </p:nvCxnSpPr>
        <p:spPr>
          <a:xfrm>
            <a:off x="8809788" y="4299640"/>
            <a:ext cx="33822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kstiruutu 4">
            <a:extLst>
              <a:ext uri="{FF2B5EF4-FFF2-40B4-BE49-F238E27FC236}">
                <a16:creationId xmlns:a16="http://schemas.microsoft.com/office/drawing/2014/main" id="{C5E4384A-3F82-EC40-AEEB-93C418C56C32}"/>
              </a:ext>
            </a:extLst>
          </p:cNvPr>
          <p:cNvSpPr txBox="1"/>
          <p:nvPr/>
        </p:nvSpPr>
        <p:spPr>
          <a:xfrm>
            <a:off x="4330390" y="6033207"/>
            <a:ext cx="3982979" cy="246221"/>
          </a:xfrm>
          <a:prstGeom prst="rect">
            <a:avLst/>
          </a:prstGeom>
          <a:noFill/>
        </p:spPr>
        <p:txBody>
          <a:bodyPr wrap="square" rtlCol="0">
            <a:spAutoFit/>
          </a:bodyPr>
          <a:lstStyle/>
          <a:p>
            <a:r>
              <a:rPr lang="fi-FI" sz="1000">
                <a:solidFill>
                  <a:schemeClr val="tx1">
                    <a:lumMod val="65000"/>
                    <a:lumOff val="35000"/>
                  </a:schemeClr>
                </a:solidFill>
              </a:rPr>
              <a:t>Lähde: AFRY, </a:t>
            </a:r>
            <a:r>
              <a:rPr lang="fi-FI" sz="1000" err="1">
                <a:solidFill>
                  <a:schemeClr val="tx1">
                    <a:lumMod val="65000"/>
                    <a:lumOff val="35000"/>
                  </a:schemeClr>
                </a:solidFill>
              </a:rPr>
              <a:t>Finnish</a:t>
            </a:r>
            <a:r>
              <a:rPr lang="fi-FI" sz="1000">
                <a:solidFill>
                  <a:schemeClr val="tx1">
                    <a:lumMod val="65000"/>
                    <a:lumOff val="35000"/>
                  </a:schemeClr>
                </a:solidFill>
              </a:rPr>
              <a:t> Energy </a:t>
            </a:r>
            <a:r>
              <a:rPr lang="fi-FI" sz="1000" err="1">
                <a:solidFill>
                  <a:schemeClr val="tx1">
                    <a:lumMod val="65000"/>
                    <a:lumOff val="35000"/>
                  </a:schemeClr>
                </a:solidFill>
              </a:rPr>
              <a:t>Low</a:t>
            </a:r>
            <a:r>
              <a:rPr lang="fi-FI" sz="1000">
                <a:solidFill>
                  <a:schemeClr val="tx1">
                    <a:lumMod val="65000"/>
                    <a:lumOff val="35000"/>
                  </a:schemeClr>
                </a:solidFill>
              </a:rPr>
              <a:t> </a:t>
            </a:r>
            <a:r>
              <a:rPr lang="fi-FI" sz="1000" err="1">
                <a:solidFill>
                  <a:schemeClr val="tx1">
                    <a:lumMod val="65000"/>
                    <a:lumOff val="35000"/>
                  </a:schemeClr>
                </a:solidFill>
              </a:rPr>
              <a:t>Carbon</a:t>
            </a:r>
            <a:r>
              <a:rPr lang="fi-FI" sz="1000">
                <a:solidFill>
                  <a:schemeClr val="tx1">
                    <a:lumMod val="65000"/>
                    <a:lumOff val="35000"/>
                  </a:schemeClr>
                </a:solidFill>
              </a:rPr>
              <a:t> </a:t>
            </a:r>
            <a:r>
              <a:rPr lang="fi-FI" sz="1000" err="1">
                <a:solidFill>
                  <a:schemeClr val="tx1">
                    <a:lumMod val="65000"/>
                    <a:lumOff val="35000"/>
                  </a:schemeClr>
                </a:solidFill>
              </a:rPr>
              <a:t>Roadmap</a:t>
            </a:r>
            <a:r>
              <a:rPr lang="fi-FI" sz="1000">
                <a:solidFill>
                  <a:schemeClr val="tx1">
                    <a:lumMod val="65000"/>
                    <a:lumOff val="35000"/>
                  </a:schemeClr>
                </a:solidFill>
              </a:rPr>
              <a:t> 2020. </a:t>
            </a:r>
          </a:p>
        </p:txBody>
      </p:sp>
      <p:pic>
        <p:nvPicPr>
          <p:cNvPr id="8" name="Kuva 7">
            <a:extLst>
              <a:ext uri="{FF2B5EF4-FFF2-40B4-BE49-F238E27FC236}">
                <a16:creationId xmlns:a16="http://schemas.microsoft.com/office/drawing/2014/main" id="{AEA603A6-96D7-6A4B-8146-EC24D5FE373A}"/>
              </a:ext>
            </a:extLst>
          </p:cNvPr>
          <p:cNvPicPr>
            <a:picLocks noChangeAspect="1"/>
          </p:cNvPicPr>
          <p:nvPr/>
        </p:nvPicPr>
        <p:blipFill>
          <a:blip r:embed="rId3"/>
          <a:stretch>
            <a:fillRect/>
          </a:stretch>
        </p:blipFill>
        <p:spPr>
          <a:xfrm>
            <a:off x="4195320" y="1289748"/>
            <a:ext cx="4234124" cy="4708016"/>
          </a:xfrm>
          <a:prstGeom prst="rect">
            <a:avLst/>
          </a:prstGeom>
        </p:spPr>
      </p:pic>
      <p:sp>
        <p:nvSpPr>
          <p:cNvPr id="10" name="Tekstiruutu 9">
            <a:extLst>
              <a:ext uri="{FF2B5EF4-FFF2-40B4-BE49-F238E27FC236}">
                <a16:creationId xmlns:a16="http://schemas.microsoft.com/office/drawing/2014/main" id="{8B89E193-1260-F44C-81EF-A688AF59A322}"/>
              </a:ext>
            </a:extLst>
          </p:cNvPr>
          <p:cNvSpPr txBox="1"/>
          <p:nvPr/>
        </p:nvSpPr>
        <p:spPr>
          <a:xfrm>
            <a:off x="4274465" y="813839"/>
            <a:ext cx="3707575" cy="338554"/>
          </a:xfrm>
          <a:prstGeom prst="rect">
            <a:avLst/>
          </a:prstGeom>
          <a:noFill/>
        </p:spPr>
        <p:txBody>
          <a:bodyPr wrap="square" rtlCol="0">
            <a:spAutoFit/>
          </a:bodyPr>
          <a:lstStyle/>
          <a:p>
            <a:r>
              <a:rPr lang="fi-FI" sz="1600" b="1"/>
              <a:t>Voimakkaan sähköistymisen skenaario </a:t>
            </a:r>
          </a:p>
        </p:txBody>
      </p:sp>
      <p:sp>
        <p:nvSpPr>
          <p:cNvPr id="3" name="Dian numeron paikkamerkki 2">
            <a:extLst>
              <a:ext uri="{FF2B5EF4-FFF2-40B4-BE49-F238E27FC236}">
                <a16:creationId xmlns:a16="http://schemas.microsoft.com/office/drawing/2014/main" id="{ED7312B1-E68D-470E-944A-820B63F1D72D}"/>
              </a:ext>
            </a:extLst>
          </p:cNvPr>
          <p:cNvSpPr>
            <a:spLocks noGrp="1"/>
          </p:cNvSpPr>
          <p:nvPr>
            <p:ph type="sldNum" sz="quarter" idx="12"/>
          </p:nvPr>
        </p:nvSpPr>
        <p:spPr/>
        <p:txBody>
          <a:bodyPr/>
          <a:lstStyle/>
          <a:p>
            <a:fld id="{D5CDC59A-8C4B-3741-8921-09D2C8EE8BFB}" type="slidenum">
              <a:rPr lang="en-US" smtClean="0"/>
              <a:t>7</a:t>
            </a:fld>
            <a:endParaRPr lang="en-US"/>
          </a:p>
        </p:txBody>
      </p:sp>
    </p:spTree>
    <p:extLst>
      <p:ext uri="{BB962C8B-B14F-4D97-AF65-F5344CB8AC3E}">
        <p14:creationId xmlns:p14="http://schemas.microsoft.com/office/powerpoint/2010/main" val="3360742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66000"/>
          </a:schemeClr>
        </a:solidFill>
        <a:effectLst/>
      </p:bgPr>
    </p:bg>
    <p:spTree>
      <p:nvGrpSpPr>
        <p:cNvPr id="1" name=""/>
        <p:cNvGrpSpPr/>
        <p:nvPr/>
      </p:nvGrpSpPr>
      <p:grpSpPr>
        <a:xfrm>
          <a:off x="0" y="0"/>
          <a:ext cx="0" cy="0"/>
          <a:chOff x="0" y="0"/>
          <a:chExt cx="0" cy="0"/>
        </a:xfrm>
      </p:grpSpPr>
      <p:sp>
        <p:nvSpPr>
          <p:cNvPr id="10" name="Suorakulmio 9">
            <a:extLst>
              <a:ext uri="{FF2B5EF4-FFF2-40B4-BE49-F238E27FC236}">
                <a16:creationId xmlns:a16="http://schemas.microsoft.com/office/drawing/2014/main" id="{56297E53-9397-CC43-A3AC-57ACA4368327}"/>
              </a:ext>
            </a:extLst>
          </p:cNvPr>
          <p:cNvSpPr/>
          <p:nvPr/>
        </p:nvSpPr>
        <p:spPr>
          <a:xfrm>
            <a:off x="391886" y="642642"/>
            <a:ext cx="5034224" cy="5572715"/>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7" name="Sisällön paikkamerkki 6">
            <a:extLst>
              <a:ext uri="{FF2B5EF4-FFF2-40B4-BE49-F238E27FC236}">
                <a16:creationId xmlns:a16="http://schemas.microsoft.com/office/drawing/2014/main" id="{17DC9DDD-9346-4032-A6A3-4D99F9BC520C}"/>
              </a:ext>
            </a:extLst>
          </p:cNvPr>
          <p:cNvSpPr>
            <a:spLocks noGrp="1"/>
          </p:cNvSpPr>
          <p:nvPr>
            <p:ph sz="half" idx="2"/>
          </p:nvPr>
        </p:nvSpPr>
        <p:spPr>
          <a:xfrm>
            <a:off x="734982" y="908049"/>
            <a:ext cx="4329388" cy="5041901"/>
          </a:xfrm>
        </p:spPr>
        <p:txBody>
          <a:bodyPr vert="horz" lIns="0" tIns="0" rIns="0" bIns="0" numCol="1" spcCol="144000" rtlCol="0" anchor="t">
            <a:noAutofit/>
          </a:bodyPr>
          <a:lstStyle/>
          <a:p>
            <a:pPr marL="0" indent="0">
              <a:lnSpc>
                <a:spcPct val="100000"/>
              </a:lnSpc>
              <a:spcBef>
                <a:spcPts val="1600"/>
              </a:spcBef>
              <a:buNone/>
            </a:pPr>
            <a:r>
              <a:rPr lang="fi-FI" sz="1400" dirty="0">
                <a:solidFill>
                  <a:schemeClr val="tx1"/>
                </a:solidFill>
              </a:rPr>
              <a:t>Investointeja täytyy vauhdittaa säätämällä </a:t>
            </a:r>
            <a:r>
              <a:rPr lang="fi-FI" sz="1400" dirty="0" err="1">
                <a:solidFill>
                  <a:schemeClr val="tx1"/>
                </a:solidFill>
              </a:rPr>
              <a:t>luvitukselle</a:t>
            </a:r>
            <a:r>
              <a:rPr lang="fi-FI" sz="1400" dirty="0">
                <a:solidFill>
                  <a:schemeClr val="tx1"/>
                </a:solidFill>
              </a:rPr>
              <a:t> kokonaismääräaika ja kehittämällä kattava poikkihallinnollinen sähköinen asiointijärjestelmä.</a:t>
            </a:r>
          </a:p>
          <a:p>
            <a:pPr marL="0" indent="0">
              <a:lnSpc>
                <a:spcPct val="100000"/>
              </a:lnSpc>
              <a:spcBef>
                <a:spcPts val="1600"/>
              </a:spcBef>
              <a:buNone/>
            </a:pPr>
            <a:r>
              <a:rPr lang="fi-FI" sz="1400" dirty="0">
                <a:solidFill>
                  <a:schemeClr val="tx1"/>
                </a:solidFill>
              </a:rPr>
              <a:t>Maa- ja merituulivoiman rakentumista kaikkialle Suomeen pitää nopeuttaa yksinkertaistamalla kaavoitus-menetelmiä ja ratkaisemalla tutkajärjestelmän asettamat rajoitteet. </a:t>
            </a:r>
          </a:p>
          <a:p>
            <a:pPr marL="0" indent="0">
              <a:lnSpc>
                <a:spcPct val="100000"/>
              </a:lnSpc>
              <a:spcBef>
                <a:spcPts val="1600"/>
              </a:spcBef>
              <a:buNone/>
            </a:pPr>
            <a:r>
              <a:rPr lang="fi-FI" sz="1400" dirty="0" err="1">
                <a:solidFill>
                  <a:schemeClr val="tx1"/>
                </a:solidFill>
              </a:rPr>
              <a:t>Luvitus</a:t>
            </a:r>
            <a:r>
              <a:rPr lang="fi-FI" sz="1400" dirty="0">
                <a:solidFill>
                  <a:schemeClr val="tx1"/>
                </a:solidFill>
              </a:rPr>
              <a:t>- ja hankintakäytäntöjen kehittäminen yritysten ja viranomaisten yhteistyönä vahvistaa ydinvoiman toimintaympäristöä. </a:t>
            </a:r>
          </a:p>
          <a:p>
            <a:pPr marL="0" indent="0">
              <a:lnSpc>
                <a:spcPct val="100000"/>
              </a:lnSpc>
              <a:spcBef>
                <a:spcPts val="1600"/>
              </a:spcBef>
              <a:buNone/>
            </a:pPr>
            <a:r>
              <a:rPr lang="fi-FI" sz="1400" dirty="0">
                <a:solidFill>
                  <a:schemeClr val="tx1"/>
                </a:solidFill>
              </a:rPr>
              <a:t>Ydinvoima pitää sisällyttää EU:n kestävän rahoituksen puitteisiin. </a:t>
            </a:r>
          </a:p>
          <a:p>
            <a:pPr marL="0" indent="0">
              <a:lnSpc>
                <a:spcPct val="100000"/>
              </a:lnSpc>
              <a:spcBef>
                <a:spcPts val="1600"/>
              </a:spcBef>
              <a:buNone/>
            </a:pPr>
            <a:r>
              <a:rPr lang="fi-FI" sz="1400" dirty="0">
                <a:solidFill>
                  <a:schemeClr val="tx1"/>
                </a:solidFill>
              </a:rPr>
              <a:t>Vesivoima on vaihtelevan tuotannon säätäjä ja siitä täytyy pitää huolta. Vesilaki pitää säilyttää vesien käyttölakina ja vesivoima täytyy huomioida  vesivoimadirektiivissä tärkeänä käyttömuotona. </a:t>
            </a:r>
          </a:p>
          <a:p>
            <a:pPr marL="0" indent="0">
              <a:lnSpc>
                <a:spcPct val="100000"/>
              </a:lnSpc>
              <a:spcBef>
                <a:spcPts val="1600"/>
              </a:spcBef>
              <a:buNone/>
            </a:pPr>
            <a:r>
              <a:rPr lang="fi-FI" sz="1400" dirty="0">
                <a:solidFill>
                  <a:schemeClr val="tx1"/>
                </a:solidFill>
              </a:rPr>
              <a:t>Vaelluskalahankkeita pitää tukea jatkossakin.</a:t>
            </a:r>
          </a:p>
          <a:p>
            <a:pPr marL="0" indent="0">
              <a:lnSpc>
                <a:spcPct val="100000"/>
              </a:lnSpc>
              <a:spcBef>
                <a:spcPts val="1600"/>
              </a:spcBef>
              <a:buNone/>
            </a:pPr>
            <a:r>
              <a:rPr lang="fi-FI" sz="1400" dirty="0">
                <a:solidFill>
                  <a:schemeClr val="tx1"/>
                </a:solidFill>
              </a:rPr>
              <a:t>Metsätalouden ja teollisuuden sivuvirtoihin perustuvien puupolttoaineiden käyttöedellytykset pitää turvata sähköä ja lämpöä tuottavissa laitoksissa.</a:t>
            </a:r>
          </a:p>
          <a:p>
            <a:pPr marL="0" indent="0">
              <a:lnSpc>
                <a:spcPct val="100000"/>
              </a:lnSpc>
              <a:spcBef>
                <a:spcPts val="1600"/>
              </a:spcBef>
              <a:buNone/>
            </a:pPr>
            <a:endParaRPr lang="fi-FI" sz="1400" dirty="0">
              <a:solidFill>
                <a:schemeClr val="tx1"/>
              </a:solidFill>
            </a:endParaRPr>
          </a:p>
        </p:txBody>
      </p:sp>
      <p:sp>
        <p:nvSpPr>
          <p:cNvPr id="5" name="Dian numeron paikkamerkki 4">
            <a:extLst>
              <a:ext uri="{FF2B5EF4-FFF2-40B4-BE49-F238E27FC236}">
                <a16:creationId xmlns:a16="http://schemas.microsoft.com/office/drawing/2014/main" id="{54DC9167-4998-4E95-90A0-5779E3A6045B}"/>
              </a:ext>
            </a:extLst>
          </p:cNvPr>
          <p:cNvSpPr>
            <a:spLocks noGrp="1"/>
          </p:cNvSpPr>
          <p:nvPr>
            <p:ph type="sldNum" sz="quarter" idx="12"/>
          </p:nvPr>
        </p:nvSpPr>
        <p:spPr/>
        <p:txBody>
          <a:bodyPr/>
          <a:lstStyle/>
          <a:p>
            <a:fld id="{D5CDC59A-8C4B-3741-8921-09D2C8EE8BFB}" type="slidenum">
              <a:rPr lang="en-US" smtClean="0"/>
              <a:t>8</a:t>
            </a:fld>
            <a:endParaRPr lang="en-US"/>
          </a:p>
        </p:txBody>
      </p:sp>
      <p:pic>
        <p:nvPicPr>
          <p:cNvPr id="9" name="Kuva 8">
            <a:extLst>
              <a:ext uri="{FF2B5EF4-FFF2-40B4-BE49-F238E27FC236}">
                <a16:creationId xmlns:a16="http://schemas.microsoft.com/office/drawing/2014/main" id="{E244F9C5-33C6-9F4B-81B9-A5360B5C186D}"/>
              </a:ext>
            </a:extLst>
          </p:cNvPr>
          <p:cNvPicPr>
            <a:picLocks noChangeAspect="1"/>
          </p:cNvPicPr>
          <p:nvPr/>
        </p:nvPicPr>
        <p:blipFill>
          <a:blip r:embed="rId3"/>
          <a:stretch>
            <a:fillRect/>
          </a:stretch>
        </p:blipFill>
        <p:spPr>
          <a:xfrm>
            <a:off x="5426111" y="731014"/>
            <a:ext cx="6374003" cy="5494391"/>
          </a:xfrm>
          <a:prstGeom prst="rect">
            <a:avLst/>
          </a:prstGeom>
        </p:spPr>
      </p:pic>
      <p:cxnSp>
        <p:nvCxnSpPr>
          <p:cNvPr id="11" name="Suora yhdysviiva 10">
            <a:extLst>
              <a:ext uri="{FF2B5EF4-FFF2-40B4-BE49-F238E27FC236}">
                <a16:creationId xmlns:a16="http://schemas.microsoft.com/office/drawing/2014/main" id="{3580A463-256F-3D49-A0FC-C3569C277F14}"/>
              </a:ext>
            </a:extLst>
          </p:cNvPr>
          <p:cNvCxnSpPr>
            <a:cxnSpLocks/>
          </p:cNvCxnSpPr>
          <p:nvPr/>
        </p:nvCxnSpPr>
        <p:spPr>
          <a:xfrm>
            <a:off x="0" y="1651386"/>
            <a:ext cx="54261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uora yhdysviiva 12">
            <a:extLst>
              <a:ext uri="{FF2B5EF4-FFF2-40B4-BE49-F238E27FC236}">
                <a16:creationId xmlns:a16="http://schemas.microsoft.com/office/drawing/2014/main" id="{4A73E1E6-7F85-A14D-A824-22BF8F284EA0}"/>
              </a:ext>
            </a:extLst>
          </p:cNvPr>
          <p:cNvCxnSpPr>
            <a:cxnSpLocks/>
          </p:cNvCxnSpPr>
          <p:nvPr/>
        </p:nvCxnSpPr>
        <p:spPr>
          <a:xfrm>
            <a:off x="0" y="2485399"/>
            <a:ext cx="54261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uora yhdysviiva 13">
            <a:extLst>
              <a:ext uri="{FF2B5EF4-FFF2-40B4-BE49-F238E27FC236}">
                <a16:creationId xmlns:a16="http://schemas.microsoft.com/office/drawing/2014/main" id="{2DE7DAE3-E9E7-4B40-8F51-E9BE510D9F82}"/>
              </a:ext>
            </a:extLst>
          </p:cNvPr>
          <p:cNvCxnSpPr>
            <a:cxnSpLocks/>
          </p:cNvCxnSpPr>
          <p:nvPr/>
        </p:nvCxnSpPr>
        <p:spPr>
          <a:xfrm>
            <a:off x="0" y="3309364"/>
            <a:ext cx="54261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uora yhdysviiva 14">
            <a:extLst>
              <a:ext uri="{FF2B5EF4-FFF2-40B4-BE49-F238E27FC236}">
                <a16:creationId xmlns:a16="http://schemas.microsoft.com/office/drawing/2014/main" id="{75CA78CE-9A6B-DC4D-A97B-2E3B9C2837B1}"/>
              </a:ext>
            </a:extLst>
          </p:cNvPr>
          <p:cNvCxnSpPr>
            <a:cxnSpLocks/>
          </p:cNvCxnSpPr>
          <p:nvPr/>
        </p:nvCxnSpPr>
        <p:spPr>
          <a:xfrm>
            <a:off x="0" y="3942410"/>
            <a:ext cx="54261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uora yhdysviiva 15">
            <a:extLst>
              <a:ext uri="{FF2B5EF4-FFF2-40B4-BE49-F238E27FC236}">
                <a16:creationId xmlns:a16="http://schemas.microsoft.com/office/drawing/2014/main" id="{096527CF-6C3D-6449-9A83-BDD3FC7B715C}"/>
              </a:ext>
            </a:extLst>
          </p:cNvPr>
          <p:cNvCxnSpPr>
            <a:cxnSpLocks/>
          </p:cNvCxnSpPr>
          <p:nvPr/>
        </p:nvCxnSpPr>
        <p:spPr>
          <a:xfrm>
            <a:off x="0" y="4948593"/>
            <a:ext cx="54261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uora yhdysviiva 16">
            <a:extLst>
              <a:ext uri="{FF2B5EF4-FFF2-40B4-BE49-F238E27FC236}">
                <a16:creationId xmlns:a16="http://schemas.microsoft.com/office/drawing/2014/main" id="{C9E2FC6B-CFC5-E445-AC69-B034AFAB99A8}"/>
              </a:ext>
            </a:extLst>
          </p:cNvPr>
          <p:cNvCxnSpPr>
            <a:cxnSpLocks/>
          </p:cNvCxnSpPr>
          <p:nvPr/>
        </p:nvCxnSpPr>
        <p:spPr>
          <a:xfrm>
            <a:off x="0" y="5502599"/>
            <a:ext cx="54261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8294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4000"/>
            <a:lum/>
          </a:blip>
          <a:srcRect/>
          <a:stretch>
            <a:fillRect/>
          </a:stretch>
        </a:blip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A660B771-8B30-5A4E-9C19-67D96EBA1FB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E72364-7285-9240-9323-75750ECB2DC1}" type="datetime1">
              <a:rPr kumimoji="0" lang="fi-FI" sz="1000" b="0" i="0" u="none" strike="noStrike" kern="1200" cap="none" spc="0" normalizeH="0" baseline="0" noProof="0" smtClean="0">
                <a:ln>
                  <a:noFill/>
                </a:ln>
                <a:solidFill>
                  <a:srgbClr val="000000">
                    <a:lumMod val="65000"/>
                    <a:lumOff val="3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19.1.2022</a:t>
            </a:fld>
            <a:endParaRPr kumimoji="0" lang="en-US" sz="1000" b="0" i="0" u="none" strike="noStrike" kern="1200" cap="none" spc="0" normalizeH="0" baseline="0" noProof="0" dirty="0">
              <a:ln>
                <a:noFill/>
              </a:ln>
              <a:solidFill>
                <a:srgbClr val="000000">
                  <a:lumMod val="65000"/>
                  <a:lumOff val="35000"/>
                </a:srgbClr>
              </a:solidFill>
              <a:effectLst/>
              <a:uLnTx/>
              <a:uFillTx/>
              <a:latin typeface="Calibri"/>
              <a:ea typeface="+mn-ea"/>
              <a:cs typeface="+mn-cs"/>
            </a:endParaRPr>
          </a:p>
        </p:txBody>
      </p:sp>
      <p:sp>
        <p:nvSpPr>
          <p:cNvPr id="4" name="Dian numeron paikkamerkki 3">
            <a:extLst>
              <a:ext uri="{FF2B5EF4-FFF2-40B4-BE49-F238E27FC236}">
                <a16:creationId xmlns:a16="http://schemas.microsoft.com/office/drawing/2014/main" id="{663D145C-6C72-B744-BE36-0ED6E1D13D0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5CDC59A-8C4B-3741-8921-09D2C8EE8BFB}" type="slidenum">
              <a:rPr kumimoji="0" lang="en-US" sz="1000" b="1"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000" b="1" i="0" u="none" strike="noStrike" kern="1200" cap="none" spc="0" normalizeH="0" baseline="0" noProof="0">
              <a:ln>
                <a:noFill/>
              </a:ln>
              <a:solidFill>
                <a:srgbClr val="595959"/>
              </a:solidFill>
              <a:effectLst/>
              <a:uLnTx/>
              <a:uFillTx/>
              <a:latin typeface="Calibri"/>
              <a:ea typeface="+mn-ea"/>
              <a:cs typeface="+mn-cs"/>
            </a:endParaRPr>
          </a:p>
        </p:txBody>
      </p:sp>
      <p:sp>
        <p:nvSpPr>
          <p:cNvPr id="5" name="Otsikko 1">
            <a:extLst>
              <a:ext uri="{FF2B5EF4-FFF2-40B4-BE49-F238E27FC236}">
                <a16:creationId xmlns:a16="http://schemas.microsoft.com/office/drawing/2014/main" id="{C2545188-BC91-2743-A31E-F989B869DF88}"/>
              </a:ext>
            </a:extLst>
          </p:cNvPr>
          <p:cNvSpPr txBox="1">
            <a:spLocks/>
          </p:cNvSpPr>
          <p:nvPr/>
        </p:nvSpPr>
        <p:spPr>
          <a:xfrm>
            <a:off x="455399" y="544643"/>
            <a:ext cx="5885997" cy="2206693"/>
          </a:xfrm>
          <a:prstGeom prst="rect">
            <a:avLst/>
          </a:prstGeom>
        </p:spPr>
        <p:txBody>
          <a:bodyPr>
            <a:normAutofit/>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4000" b="1" i="0" u="none" strike="noStrike" kern="1200" cap="none" spc="0" normalizeH="0" baseline="0" noProof="0" dirty="0">
                <a:ln>
                  <a:noFill/>
                </a:ln>
                <a:solidFill>
                  <a:srgbClr val="DB5800"/>
                </a:solidFill>
                <a:effectLst/>
                <a:uLnTx/>
                <a:uFillTx/>
                <a:latin typeface="Calibri"/>
                <a:ea typeface="+mj-ea"/>
                <a:cs typeface="+mj-cs"/>
              </a:rPr>
              <a:t>Kaukolämmön päästöt vähenevät merkittävästi ennustettua nopeammin</a:t>
            </a:r>
          </a:p>
        </p:txBody>
      </p:sp>
      <p:pic>
        <p:nvPicPr>
          <p:cNvPr id="8" name="Kuva 7">
            <a:extLst>
              <a:ext uri="{FF2B5EF4-FFF2-40B4-BE49-F238E27FC236}">
                <a16:creationId xmlns:a16="http://schemas.microsoft.com/office/drawing/2014/main" id="{1B6FB78A-9327-E44E-BBF8-9C3965C3F7D9}"/>
              </a:ext>
            </a:extLst>
          </p:cNvPr>
          <p:cNvPicPr>
            <a:picLocks noChangeAspect="1"/>
          </p:cNvPicPr>
          <p:nvPr/>
        </p:nvPicPr>
        <p:blipFill>
          <a:blip r:embed="rId4"/>
          <a:stretch>
            <a:fillRect/>
          </a:stretch>
        </p:blipFill>
        <p:spPr>
          <a:xfrm>
            <a:off x="5972767" y="475530"/>
            <a:ext cx="5509079" cy="5654941"/>
          </a:xfrm>
          <a:prstGeom prst="rect">
            <a:avLst/>
          </a:prstGeom>
        </p:spPr>
      </p:pic>
      <p:sp>
        <p:nvSpPr>
          <p:cNvPr id="3" name="Tekstiruutu 2">
            <a:extLst>
              <a:ext uri="{FF2B5EF4-FFF2-40B4-BE49-F238E27FC236}">
                <a16:creationId xmlns:a16="http://schemas.microsoft.com/office/drawing/2014/main" id="{0C825A2B-AB3B-45CA-B567-41AF97437065}"/>
              </a:ext>
            </a:extLst>
          </p:cNvPr>
          <p:cNvSpPr txBox="1"/>
          <p:nvPr/>
        </p:nvSpPr>
        <p:spPr>
          <a:xfrm>
            <a:off x="814962" y="2820449"/>
            <a:ext cx="4798243"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333333"/>
                </a:solidFill>
                <a:effectLst/>
                <a:uLnTx/>
                <a:uFillTx/>
                <a:latin typeface="Calibri" panose="020F0502020204030204" pitchFamily="34" charset="0"/>
                <a:ea typeface="Times New Roman" panose="02020603050405020304" pitchFamily="18" charset="0"/>
                <a:cs typeface="Arial" panose="020B0604020202020204" pitchFamily="34" charset="0"/>
              </a:rPr>
              <a:t>Kaukolämmön päästöt ovat vähentyneet kymmenessä vuodessa puoleen ja vähenevät kolmannekseen nykyisestä seuraavan 10 vuoden aikana. Alan yhtiöissä on vahva yhteinen näkemys päästöttömyyden välttämättömyydestä ja monin paikoin kaukolämpö on jo nyt päästötöntä. Energiayhtiöillä on vahva luotto siihen, että kaukolämpöjärjestelmä tarjoaa tehokkaimman ja joustavimmantavan vastata yhteiskunnan moninaisiin odotuksiin. </a:t>
            </a:r>
            <a:endParaRPr kumimoji="0" lang="fi-FI" sz="1800" b="0" i="0" u="none" strike="noStrike" kern="1200" cap="none" spc="0" normalizeH="0" baseline="0" noProof="0" dirty="0">
              <a:ln>
                <a:noFill/>
              </a:ln>
              <a:solidFill>
                <a:srgbClr val="000000">
                  <a:lumMod val="65000"/>
                  <a:lumOff val="35000"/>
                </a:srgbClr>
              </a:solidFill>
              <a:effectLst/>
              <a:uLnTx/>
              <a:uFillTx/>
              <a:latin typeface="Calibri"/>
              <a:ea typeface="+mn-ea"/>
              <a:cs typeface="+mn-cs"/>
            </a:endParaRPr>
          </a:p>
        </p:txBody>
      </p:sp>
    </p:spTree>
    <p:extLst>
      <p:ext uri="{BB962C8B-B14F-4D97-AF65-F5344CB8AC3E}">
        <p14:creationId xmlns:p14="http://schemas.microsoft.com/office/powerpoint/2010/main" val="2835571066"/>
      </p:ext>
    </p:extLst>
  </p:cSld>
  <p:clrMapOvr>
    <a:masterClrMapping/>
  </p:clrMapOvr>
</p:sld>
</file>

<file path=ppt/theme/theme1.xml><?xml version="1.0" encoding="utf-8"?>
<a:theme xmlns:a="http://schemas.openxmlformats.org/drawingml/2006/main" name="Energiateollisuus">
  <a:themeElements>
    <a:clrScheme name="Energiateollisuus">
      <a:dk1>
        <a:srgbClr val="000000"/>
      </a:dk1>
      <a:lt1>
        <a:srgbClr val="FFFFFF"/>
      </a:lt1>
      <a:dk2>
        <a:srgbClr val="DB5800"/>
      </a:dk2>
      <a:lt2>
        <a:srgbClr val="E7E6E6"/>
      </a:lt2>
      <a:accent1>
        <a:srgbClr val="460D56"/>
      </a:accent1>
      <a:accent2>
        <a:srgbClr val="9E78B2"/>
      </a:accent2>
      <a:accent3>
        <a:srgbClr val="B21C58"/>
      </a:accent3>
      <a:accent4>
        <a:srgbClr val="EA7911"/>
      </a:accent4>
      <a:accent5>
        <a:srgbClr val="4EADBB"/>
      </a:accent5>
      <a:accent6>
        <a:srgbClr val="14B063"/>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txDef>
      <a:spPr>
        <a:noFill/>
      </a:spPr>
      <a:bodyPr wrap="square" rtlCol="0">
        <a:spAutoFit/>
      </a:bodyPr>
      <a:lstStyle>
        <a:defPPr>
          <a:defRPr>
            <a:solidFill>
              <a:schemeClr val="tx1">
                <a:lumMod val="65000"/>
                <a:lumOff val="35000"/>
              </a:schemeClr>
            </a:solidFill>
          </a:defRPr>
        </a:defPPr>
      </a:lstStyle>
    </a:txDef>
  </a:objectDefaults>
  <a:extraClrSchemeLst/>
  <a:extLst>
    <a:ext uri="{05A4C25C-085E-4340-85A3-A5531E510DB2}">
      <thm15:themeFamily xmlns:thm15="http://schemas.microsoft.com/office/thememl/2012/main" name="Energiateollisuus" id="{55CFBF0B-11E4-2A4C-8D3A-81BA89ED3745}" vid="{DCA50BD7-A851-F742-8C56-D9351B008FF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B29037DA3279644A8C7C3E60A549524B" ma:contentTypeVersion="10" ma:contentTypeDescription="Luo uusi asiakirja." ma:contentTypeScope="" ma:versionID="7cee6e5b1c47c44010fa7ead72a07248">
  <xsd:schema xmlns:xsd="http://www.w3.org/2001/XMLSchema" xmlns:xs="http://www.w3.org/2001/XMLSchema" xmlns:p="http://schemas.microsoft.com/office/2006/metadata/properties" xmlns:ns2="fec14469-6942-4191-ae55-64105fbc7d70" targetNamespace="http://schemas.microsoft.com/office/2006/metadata/properties" ma:root="true" ma:fieldsID="75452c0d40098ab1cb1f5d7d3b34e57a" ns2:_="">
    <xsd:import namespace="fec14469-6942-4191-ae55-64105fbc7d7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c14469-6942-4191-ae55-64105fbc7d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E71CF37-9205-43E8-8396-1E4E5BC02D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c14469-6942-4191-ae55-64105fbc7d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859A38F-4351-4D89-AEFF-183F21307584}">
  <ds:schemaRefs>
    <ds:schemaRef ds:uri="http://schemas.microsoft.com/office/2006/metadata/properties"/>
    <ds:schemaRef ds:uri="http://purl.org/dc/terms/"/>
    <ds:schemaRef ds:uri="http://schemas.openxmlformats.org/package/2006/metadata/core-properties"/>
    <ds:schemaRef ds:uri="fec14469-6942-4191-ae55-64105fbc7d70"/>
    <ds:schemaRef ds:uri="http://schemas.microsoft.com/office/2006/documentManagement/types"/>
    <ds:schemaRef ds:uri="http://purl.org/dc/dcmitype/"/>
    <ds:schemaRef ds:uri="http://schemas.microsoft.com/office/infopath/2007/PartnerControls"/>
    <ds:schemaRef ds:uri="http://purl.org/dc/elements/1.1/"/>
    <ds:schemaRef ds:uri="http://www.w3.org/XML/1998/namespace"/>
  </ds:schemaRefs>
</ds:datastoreItem>
</file>

<file path=customXml/itemProps3.xml><?xml version="1.0" encoding="utf-8"?>
<ds:datastoreItem xmlns:ds="http://schemas.openxmlformats.org/officeDocument/2006/customXml" ds:itemID="{33275765-EC59-406E-A0CB-85640D69EB4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1393</TotalTime>
  <Words>2374</Words>
  <Application>Microsoft Office PowerPoint</Application>
  <PresentationFormat>Laajakuva</PresentationFormat>
  <Paragraphs>288</Paragraphs>
  <Slides>28</Slides>
  <Notes>18</Notes>
  <HiddenSlides>0</HiddenSlides>
  <MMClips>0</MMClips>
  <ScaleCrop>false</ScaleCrop>
  <HeadingPairs>
    <vt:vector size="6" baseType="variant">
      <vt:variant>
        <vt:lpstr>Käytetyt fontit</vt:lpstr>
      </vt:variant>
      <vt:variant>
        <vt:i4>7</vt:i4>
      </vt:variant>
      <vt:variant>
        <vt:lpstr>Teema</vt:lpstr>
      </vt:variant>
      <vt:variant>
        <vt:i4>1</vt:i4>
      </vt:variant>
      <vt:variant>
        <vt:lpstr>Dian otsikot</vt:lpstr>
      </vt:variant>
      <vt:variant>
        <vt:i4>28</vt:i4>
      </vt:variant>
    </vt:vector>
  </HeadingPairs>
  <TitlesOfParts>
    <vt:vector size="36" baseType="lpstr">
      <vt:lpstr>Arial</vt:lpstr>
      <vt:lpstr>Arial Unicode MS</vt:lpstr>
      <vt:lpstr>Calibri</vt:lpstr>
      <vt:lpstr>Calibri Light</vt:lpstr>
      <vt:lpstr>Lucida Grande</vt:lpstr>
      <vt:lpstr>Neo Sans W1G</vt:lpstr>
      <vt:lpstr>Symbol</vt:lpstr>
      <vt:lpstr>Energiateollisuus</vt:lpstr>
      <vt:lpstr>PowerPoint-esitys</vt:lpstr>
      <vt:lpstr>PowerPoint-esitys</vt:lpstr>
      <vt:lpstr>PowerPoint-esitys</vt:lpstr>
      <vt:lpstr>Energia ratkaisijana</vt:lpstr>
      <vt:lpstr>PowerPoint-esitys</vt:lpstr>
      <vt:lpstr>Puhdistuva energia</vt:lpstr>
      <vt:lpstr>Päästötön sähkö</vt:lpstr>
      <vt:lpstr>PowerPoint-esitys</vt:lpstr>
      <vt:lpstr>PowerPoint-esitys</vt:lpstr>
      <vt:lpstr>PowerPoint-esitys</vt:lpstr>
      <vt:lpstr>PowerPoint-esitys</vt:lpstr>
      <vt:lpstr>Kotimainen biotalous </vt:lpstr>
      <vt:lpstr>Puhtaan energian avulla kiertotaloudesta tulee totta</vt:lpstr>
      <vt:lpstr>Puhdistuva kaasu</vt:lpstr>
      <vt:lpstr>PowerPoint-esitys</vt:lpstr>
      <vt:lpstr>PowerPoint-esitys</vt:lpstr>
      <vt:lpstr>Sähköistyvä teollisuus</vt:lpstr>
      <vt:lpstr>PowerPoint-esitys</vt:lpstr>
      <vt:lpstr>Liikenteen puhdistuminen </vt:lpstr>
      <vt:lpstr>Kestävät lämmitysratkaisut </vt:lpstr>
      <vt:lpstr>PowerPoint-esitys</vt:lpstr>
      <vt:lpstr>Energia-alan visio</vt:lpstr>
      <vt:lpstr>Uusi energia-järjestelmä</vt:lpstr>
      <vt:lpstr>Energian sektori-integraatio</vt:lpstr>
      <vt:lpstr>Muutoksen mahdollistavat energiaverkot</vt:lpstr>
      <vt:lpstr>Yhteistyö asiakkaan kanssa vahvistuu ja monipuolistuu</vt:lpstr>
      <vt:lpstr>Kehittyvä osaaminen</vt:lpstr>
      <vt:lpstr>Hiilineutraali yhteiskunta syntyy energia-alan ja päättäjien yhteistyöllä.</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Ilkka Kumpunen</dc:creator>
  <cp:lastModifiedBy>Kaun Verena</cp:lastModifiedBy>
  <cp:revision>11</cp:revision>
  <dcterms:created xsi:type="dcterms:W3CDTF">2020-05-13T17:07:39Z</dcterms:created>
  <dcterms:modified xsi:type="dcterms:W3CDTF">2022-01-19T09:40:09Z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0x010100B29037DA3279644A8C7C3E60A549524B</vt:lpwstr>
  </property>
</Properties>
</file>