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64" r:id="rId6"/>
    <p:sldId id="315" r:id="rId7"/>
    <p:sldId id="306" r:id="rId8"/>
    <p:sldId id="312" r:id="rId9"/>
    <p:sldId id="304" r:id="rId10"/>
    <p:sldId id="298" r:id="rId11"/>
    <p:sldId id="265" r:id="rId12"/>
    <p:sldId id="266" r:id="rId13"/>
    <p:sldId id="276" r:id="rId14"/>
    <p:sldId id="282" r:id="rId15"/>
    <p:sldId id="302" r:id="rId16"/>
    <p:sldId id="268" r:id="rId17"/>
    <p:sldId id="311" r:id="rId18"/>
    <p:sldId id="289" r:id="rId19"/>
    <p:sldId id="313" r:id="rId20"/>
    <p:sldId id="314" r:id="rId21"/>
    <p:sldId id="316" r:id="rId22"/>
    <p:sldId id="290" r:id="rId23"/>
    <p:sldId id="261" r:id="rId24"/>
    <p:sldId id="303" r:id="rId25"/>
    <p:sldId id="295" r:id="rId26"/>
    <p:sldId id="280" r:id="rId27"/>
    <p:sldId id="271" r:id="rId28"/>
    <p:sldId id="275" r:id="rId2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094-5DEB-3D06-2D72-DF291A58450A}" name="Relander Jukka" initials="RJ" userId="S::jukka.relander@energia.fi::96100c8a-c6b4-4a32-9bef-63a7f88618b2" providerId="AD"/>
  <p188:author id="{D1A5D4D3-9175-C7A5-DE0A-E6DD1E3AA4F9}" name="Kerttula Janne" initials="KJ" userId="S::Janne.Kerttula@energia.fi::c96e51c2-f40c-4067-8963-e38e3e9b380c" providerId="AD"/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linkeinoelama-my.sharepoint.com/personal/mikko_vuorenmaa_energia_fi/Documents/Kaukol&#228;mm&#246;n%20huipputeh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8092738407698"/>
          <c:y val="6.0324825986078884E-2"/>
          <c:w val="0.86486351706036746"/>
          <c:h val="0.812082497781550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5857DE-DACF-48A8-AA0C-04924D2DC2C4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944-4E60-B12D-D6A55CCC88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494BE7-DA2B-4E31-B833-CFE0230891BF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944-4E60-B12D-D6A55CCC8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Taul1!$K$31:$L$31</c:f>
              <c:strCache>
                <c:ptCount val="2"/>
                <c:pt idx="0">
                  <c:v>Kaukolämmön kysyntä</c:v>
                </c:pt>
                <c:pt idx="1">
                  <c:v>Sähkön kysyntä</c:v>
                </c:pt>
              </c:strCache>
            </c:strRef>
          </c:cat>
          <c:val>
            <c:numRef>
              <c:f>Taul1!$K$32:$L$32</c:f>
              <c:numCache>
                <c:formatCode>0</c:formatCode>
                <c:ptCount val="2"/>
                <c:pt idx="0">
                  <c:v>12250.133203130306</c:v>
                </c:pt>
                <c:pt idx="1">
                  <c:v>14703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Taul1!$K$29:$L$29</c15:f>
                <c15:dlblRangeCache>
                  <c:ptCount val="2"/>
                  <c:pt idx="0">
                    <c:v>12250</c:v>
                  </c:pt>
                  <c:pt idx="1">
                    <c:v>14700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0944-4E60-B12D-D6A55CCC88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33780703"/>
        <c:axId val="33781031"/>
      </c:barChart>
      <c:catAx>
        <c:axId val="33780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MW, sähkön ja KL kysyntä 15.1.2021 klo 9-10</a:t>
                </a:r>
              </a:p>
            </c:rich>
          </c:tx>
          <c:layout>
            <c:manualLayout>
              <c:xMode val="edge"/>
              <c:yMode val="edge"/>
              <c:x val="0.12108843923705032"/>
              <c:y val="1.368608175529982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81031"/>
        <c:crosses val="autoZero"/>
        <c:auto val="1"/>
        <c:lblAlgn val="ctr"/>
        <c:lblOffset val="100"/>
        <c:noMultiLvlLbl val="0"/>
      </c:catAx>
      <c:valAx>
        <c:axId val="33781031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8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9225-BF67-4DF3-AC18-D9083F0E6006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6097-F58A-4259-AB86-8695682BDB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4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Graafi päivitetty – data pitää vielä tarkistaa, vuoden 2022 alussa. (MT)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0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47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63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86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52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20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3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785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39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26.1.2023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26.1.2023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CD8FE-0004-4F72-81F5-A8A67666F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Energiavuosi 2022</a:t>
            </a:r>
            <a:br>
              <a:rPr lang="fi-FI"/>
            </a:br>
            <a:r>
              <a:rPr lang="fi-FI"/>
              <a:t>Kaukolämpö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3623F4-D583-4508-8B74-C8C412140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8571"/>
            <a:ext cx="9144000" cy="13821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/>
              <a:t>26.01.2023 </a:t>
            </a:r>
          </a:p>
          <a:p>
            <a:pPr>
              <a:spcBef>
                <a:spcPts val="0"/>
              </a:spcBef>
            </a:pPr>
            <a:r>
              <a:rPr lang="fi-FI"/>
              <a:t>Energiateollisuus ry</a:t>
            </a:r>
          </a:p>
        </p:txBody>
      </p:sp>
    </p:spTree>
    <p:extLst>
      <p:ext uri="{BB962C8B-B14F-4D97-AF65-F5344CB8AC3E}">
        <p14:creationId xmlns:p14="http://schemas.microsoft.com/office/powerpoint/2010/main" val="364146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1120720" cy="1325563"/>
          </a:xfrm>
        </p:spPr>
        <p:txBody>
          <a:bodyPr>
            <a:normAutofit/>
          </a:bodyPr>
          <a:lstStyle/>
          <a:p>
            <a:r>
              <a:rPr lang="fi-FI" dirty="0"/>
              <a:t>Kallis sähkö vähensi hukkalämpöjen hyödyntämistä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7" name="Sisällön paikkamerkki 10">
            <a:extLst>
              <a:ext uri="{FF2B5EF4-FFF2-40B4-BE49-F238E27FC236}">
                <a16:creationId xmlns:a16="http://schemas.microsoft.com/office/drawing/2014/main" id="{EDA6674E-773F-42AF-AAA4-A88D917D08A3}"/>
              </a:ext>
            </a:extLst>
          </p:cNvPr>
          <p:cNvSpPr txBox="1">
            <a:spLocks/>
          </p:cNvSpPr>
          <p:nvPr/>
        </p:nvSpPr>
        <p:spPr>
          <a:xfrm>
            <a:off x="7932270" y="1943370"/>
            <a:ext cx="3876272" cy="435133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/>
              <a:t>Sähkön kallis hinta ja edellistä vuotta pienempi lämmöntarve näkyivät lämpöpumppujen vähentyneessä käytössä</a:t>
            </a:r>
          </a:p>
          <a:p>
            <a:pPr>
              <a:lnSpc>
                <a:spcPct val="100000"/>
              </a:lnSpc>
            </a:pPr>
            <a:r>
              <a:rPr lang="fi-FI"/>
              <a:t>Hukkalämpöjen talteenotolla voidaan hyödyntää muuten hukkaan meneviä energialähteitä, esimerkiksi savukaasujen ja jäteveden lämpöjä. Näin vältetään polttoaineiden käyttöä.</a:t>
            </a:r>
            <a:endParaRPr lang="fi-FI">
              <a:cs typeface="Calibri"/>
            </a:endParaRPr>
          </a:p>
          <a:p>
            <a:endParaRPr lang="fi-FI" sz="1800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C3136EB-7553-476B-BB36-3364A204D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108" y="1692272"/>
            <a:ext cx="6954882" cy="453920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36595E0-AEBF-447E-A2DF-85EF3EF993F7}"/>
              </a:ext>
            </a:extLst>
          </p:cNvPr>
          <p:cNvSpPr txBox="1"/>
          <p:nvPr/>
        </p:nvSpPr>
        <p:spPr>
          <a:xfrm>
            <a:off x="4476822" y="2375145"/>
            <a:ext cx="2233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Hukkalämpöjen talteenotto </a:t>
            </a:r>
          </a:p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ja lämpöpumppujen lämpö</a:t>
            </a:r>
          </a:p>
        </p:txBody>
      </p:sp>
    </p:spTree>
    <p:extLst>
      <p:ext uri="{BB962C8B-B14F-4D97-AF65-F5344CB8AC3E}">
        <p14:creationId xmlns:p14="http://schemas.microsoft.com/office/powerpoint/2010/main" val="308713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17E805-91FE-470C-9831-05421A38C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hiilidioksidipäästöt laskevat</a:t>
            </a:r>
          </a:p>
        </p:txBody>
      </p:sp>
    </p:spTree>
    <p:extLst>
      <p:ext uri="{BB962C8B-B14F-4D97-AF65-F5344CB8AC3E}">
        <p14:creationId xmlns:p14="http://schemas.microsoft.com/office/powerpoint/2010/main" val="418755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7C7D2C-3721-41FE-B2A5-61D6B154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125901" cy="1347974"/>
          </a:xfrm>
        </p:spPr>
        <p:txBody>
          <a:bodyPr>
            <a:normAutofit/>
          </a:bodyPr>
          <a:lstStyle/>
          <a:p>
            <a:r>
              <a:rPr lang="fi-FI"/>
              <a:t>Kaukolämmön kokonaispäästöt laskivat 7 %</a:t>
            </a:r>
            <a:br>
              <a:rPr lang="fi-FI"/>
            </a:br>
            <a:r>
              <a:rPr lang="fi-FI" sz="2400">
                <a:latin typeface="+mn-lt"/>
              </a:rPr>
              <a:t>Lämmön tuotanto oli 7 % edellistä vuotta pienempi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CB521D-9A6F-407F-A88D-2F3A4C7F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6733" y="2005012"/>
            <a:ext cx="340014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Kaukolämmön tuotannon    CO</a:t>
            </a:r>
            <a:r>
              <a:rPr lang="fi-FI" baseline="-25000"/>
              <a:t>2</a:t>
            </a:r>
            <a:r>
              <a:rPr lang="fi-FI"/>
              <a:t>-päästöt olivat vuonna 2022 3,7 milj. tonnia </a:t>
            </a:r>
          </a:p>
          <a:p>
            <a:pPr>
              <a:lnSpc>
                <a:spcPct val="100000"/>
              </a:lnSpc>
            </a:pPr>
            <a:r>
              <a:rPr lang="fi-FI"/>
              <a:t>päästöt laskivat</a:t>
            </a:r>
            <a:r>
              <a:rPr lang="fi-FI" sz="1800"/>
              <a:t> edellisvuodesta 7 %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C560F4-D19E-4622-AAA6-9EC555A2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16E0A4-A522-4AD3-AB0A-71459D2F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DEDD502-EAA5-40BE-8921-A28A845D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9207" y="1863493"/>
            <a:ext cx="7321031" cy="44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6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ABED792-CD36-42D8-937C-B68EE12C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187" y="1585342"/>
            <a:ext cx="7184679" cy="468918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6F8974-3616-4DD9-852E-1FD0CA1E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554028" cy="1325563"/>
          </a:xfrm>
        </p:spPr>
        <p:txBody>
          <a:bodyPr>
            <a:noAutofit/>
          </a:bodyPr>
          <a:lstStyle/>
          <a:p>
            <a:r>
              <a:rPr lang="fi-FI" sz="3600"/>
              <a:t>Kaukolämmön päästöt tuotettua energiayksikköä kohden laskeneet 47 % kymmenessä vuodessa </a:t>
            </a:r>
            <a:endParaRPr lang="fi-FI" sz="360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E0C03D-6E03-4CEF-9ACD-B31E5F04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DB950A-3175-4D58-89E7-73DA369D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6471E6E-8B8A-45B4-8106-6A001909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892" y="4536336"/>
            <a:ext cx="382402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Lähteet: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Tilastokeskus (2000...2020)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Energiateollisuus ry (1976...2020, 2021…2022)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C791434-FB1F-4DE8-B459-0FA8E91EB558}"/>
              </a:ext>
            </a:extLst>
          </p:cNvPr>
          <p:cNvSpPr txBox="1"/>
          <p:nvPr/>
        </p:nvSpPr>
        <p:spPr>
          <a:xfrm>
            <a:off x="8204373" y="2065653"/>
            <a:ext cx="3597487" cy="43447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Vuonna 2022 kaukolämmön tuotannon ominaispäästöt olivat noin 102 gCO</a:t>
            </a:r>
            <a:r>
              <a:rPr lang="fi-FI" baseline="-2500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/kWh </a:t>
            </a:r>
            <a:r>
              <a:rPr lang="fi-FI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(*</a:t>
            </a:r>
          </a:p>
          <a:p>
            <a:pPr marL="685800" lvl="1" indent="-228600">
              <a:spcBef>
                <a:spcPts val="10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Laskua edellisvuoteen 0,3 %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85800" lvl="2" indent="-228600">
              <a:spcBef>
                <a:spcPts val="6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Viimeisen kymmenen vuoden aikana ominais-päästöt laskeneet 47 %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*) Yhteistuotantolaitosten polttoaineet on jyvitetty hyödynjakomenetelmällä</a:t>
            </a:r>
            <a:endParaRPr lang="fi-FI" sz="1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01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BB9FF3-C6DB-4EC8-A4FA-09F800C8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anchor="ctr">
            <a:normAutofit/>
          </a:bodyPr>
          <a:lstStyle/>
          <a:p>
            <a:r>
              <a:rPr lang="fi-FI"/>
              <a:t>Energiateollisuuden hiilidioksidipäästöjen trendi laskeva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053FB4-089E-415B-92DF-11F31CACF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575" y="1767719"/>
            <a:ext cx="6806156" cy="4443651"/>
          </a:xfrm>
          <a:prstGeom prst="rect">
            <a:avLst/>
          </a:prstGeo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17869F5-E866-470F-B0EC-459D472C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4746" y="2072916"/>
            <a:ext cx="4101484" cy="38332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/>
              <a:t>Sähkön ja kaukolämmön tuotannon hiilidioksidipäästöt olivat yhteensä        8,6 milj. t vuonna 2022 ja vähenivät      6 % edellisvuodesta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Päästöt </a:t>
            </a:r>
            <a:r>
              <a:rPr lang="fi-FI">
                <a:solidFill>
                  <a:srgbClr val="595959"/>
                </a:solidFill>
                <a:latin typeface="Calibri" panose="020F0502020204030204" pitchFamily="34" charset="0"/>
              </a:rPr>
              <a:t>laskeneet 74 % 2000-luvun suurimpaan päästövuoteen </a:t>
            </a:r>
            <a:br>
              <a:rPr lang="fi-FI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fi-FI">
                <a:solidFill>
                  <a:srgbClr val="595959"/>
                </a:solidFill>
                <a:latin typeface="Calibri" panose="020F0502020204030204" pitchFamily="34" charset="0"/>
              </a:rPr>
              <a:t>(2003) verrattuna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9094A0-2FBA-499B-8ACE-59CBAD3A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26.1.2023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F81783-2502-4C52-A4E9-42D7C44E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2175E1F-8047-46BA-BD31-1387BFBC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anchor="ctr">
            <a:normAutofit/>
          </a:bodyPr>
          <a:lstStyle/>
          <a:p>
            <a:r>
              <a:rPr lang="fi-FI"/>
              <a:t>EU:n sitoutuminen päästövähennyksiin näkyy päästöoikeuksien hinnoissa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501D759-D793-4EEF-95A0-2C3ED789B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9302" y="1706485"/>
            <a:ext cx="3370738" cy="4665662"/>
          </a:xfrm>
        </p:spPr>
        <p:txBody>
          <a:bodyPr/>
          <a:lstStyle/>
          <a:p>
            <a:r>
              <a:rPr lang="en-US" sz="2000" err="1"/>
              <a:t>Nostaa</a:t>
            </a:r>
            <a:r>
              <a:rPr lang="en-US" sz="2000"/>
              <a:t> </a:t>
            </a:r>
            <a:r>
              <a:rPr lang="en-US" sz="2000" err="1"/>
              <a:t>fossiilisilla</a:t>
            </a:r>
            <a:r>
              <a:rPr lang="en-US" sz="2000"/>
              <a:t> </a:t>
            </a:r>
            <a:r>
              <a:rPr lang="en-US" sz="2000" err="1"/>
              <a:t>polttoaineilla</a:t>
            </a:r>
            <a:r>
              <a:rPr lang="en-US" sz="2000"/>
              <a:t> </a:t>
            </a:r>
            <a:r>
              <a:rPr lang="en-US" sz="2000" err="1"/>
              <a:t>tuotetun</a:t>
            </a:r>
            <a:r>
              <a:rPr lang="en-US" sz="2000"/>
              <a:t> </a:t>
            </a:r>
            <a:r>
              <a:rPr lang="en-US" sz="2000" err="1"/>
              <a:t>energian</a:t>
            </a:r>
            <a:r>
              <a:rPr lang="en-US" sz="2000"/>
              <a:t> </a:t>
            </a:r>
            <a:r>
              <a:rPr lang="en-US" sz="2000" err="1"/>
              <a:t>tuotantokustannuksia</a:t>
            </a:r>
            <a:r>
              <a:rPr lang="en-US" sz="2000"/>
              <a:t>.</a:t>
            </a:r>
          </a:p>
          <a:p>
            <a:r>
              <a:rPr lang="en-US" sz="2000" err="1"/>
              <a:t>Korkea</a:t>
            </a:r>
            <a:r>
              <a:rPr lang="en-US" sz="2000"/>
              <a:t> </a:t>
            </a:r>
            <a:r>
              <a:rPr lang="en-US" sz="2000" err="1"/>
              <a:t>päästökustannus</a:t>
            </a:r>
            <a:r>
              <a:rPr lang="en-US" sz="2000"/>
              <a:t> </a:t>
            </a:r>
            <a:r>
              <a:rPr lang="en-US" sz="2000" err="1"/>
              <a:t>lisää</a:t>
            </a:r>
            <a:r>
              <a:rPr lang="en-US" sz="2000"/>
              <a:t> </a:t>
            </a:r>
            <a:r>
              <a:rPr lang="en-US" sz="2000" err="1"/>
              <a:t>päästöttömästi</a:t>
            </a:r>
            <a:r>
              <a:rPr lang="en-US" sz="2000"/>
              <a:t> </a:t>
            </a:r>
            <a:r>
              <a:rPr lang="en-US" sz="2000" err="1"/>
              <a:t>tuotetun</a:t>
            </a:r>
            <a:r>
              <a:rPr lang="en-US" sz="2000"/>
              <a:t> </a:t>
            </a:r>
            <a:r>
              <a:rPr lang="en-US" sz="2000" err="1"/>
              <a:t>kaukolämmön</a:t>
            </a:r>
            <a:r>
              <a:rPr lang="en-US" sz="2000"/>
              <a:t> </a:t>
            </a:r>
            <a:r>
              <a:rPr lang="en-US" sz="2000" err="1"/>
              <a:t>kilpailukykyä</a:t>
            </a:r>
            <a:r>
              <a:rPr lang="en-US" sz="2000"/>
              <a:t>.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EDA575B6-E84B-4C2A-944E-6B74B210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26.1.2023</a:t>
            </a:r>
            <a:endParaRPr lang="fi-FI" noProof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4A0D8BF6-DC37-4D51-B6AC-A45D2BAE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/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4C37D30-D5F8-4545-8C4B-F353183D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1264" y="1888566"/>
            <a:ext cx="8004138" cy="37486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BD6ADAF-CEB7-4B62-8BAC-59B349BA9349}"/>
              </a:ext>
            </a:extLst>
          </p:cNvPr>
          <p:cNvSpPr txBox="1"/>
          <p:nvPr/>
        </p:nvSpPr>
        <p:spPr>
          <a:xfrm>
            <a:off x="614081" y="5929409"/>
            <a:ext cx="387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Lähde: https://sandbag.be/index.php/carbon-price-viewer/</a:t>
            </a:r>
          </a:p>
        </p:txBody>
      </p:sp>
    </p:spTree>
    <p:extLst>
      <p:ext uri="{BB962C8B-B14F-4D97-AF65-F5344CB8AC3E}">
        <p14:creationId xmlns:p14="http://schemas.microsoft.com/office/powerpoint/2010/main" val="552097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3852386-E76C-4862-A788-223658C0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067636" cy="1325563"/>
          </a:xfrm>
        </p:spPr>
        <p:txBody>
          <a:bodyPr>
            <a:normAutofit/>
          </a:bodyPr>
          <a:lstStyle/>
          <a:p>
            <a:r>
              <a:rPr lang="fi-FI"/>
              <a:t>Päästöoikeudet ja verot nostavat päästöllisten polttoaineiden hintakustannuksia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591F116-1FE5-4949-9EFD-052B2A31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A73F0E-A0AE-4F88-B69B-D169BAD7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703366-9020-4CD0-B36E-AFD9F119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05805" y="1533044"/>
            <a:ext cx="7627567" cy="49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3852386-E76C-4862-A788-223658C0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339794" cy="1325563"/>
          </a:xfrm>
        </p:spPr>
        <p:txBody>
          <a:bodyPr>
            <a:normAutofit/>
          </a:bodyPr>
          <a:lstStyle/>
          <a:p>
            <a:r>
              <a:rPr lang="fi-FI"/>
              <a:t>Tuontipolttoaineiden markkinahinnat olleet huipussaan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591F116-1FE5-4949-9EFD-052B2A31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A73F0E-A0AE-4F88-B69B-D169BAD7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703366-9020-4CD0-B36E-AFD9F119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849" y="1533044"/>
            <a:ext cx="7615630" cy="498094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FDF470E-ACE3-3645-843C-0D15A750E179}"/>
              </a:ext>
            </a:extLst>
          </p:cNvPr>
          <p:cNvSpPr txBox="1">
            <a:spLocks/>
          </p:cNvSpPr>
          <p:nvPr/>
        </p:nvSpPr>
        <p:spPr>
          <a:xfrm>
            <a:off x="8926037" y="1690688"/>
            <a:ext cx="2961163" cy="4665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Keskiarvo</a:t>
            </a:r>
            <a:r>
              <a:rPr lang="en-US" sz="2000" dirty="0"/>
              <a:t> </a:t>
            </a:r>
            <a:r>
              <a:rPr lang="en-US" sz="2000" dirty="0" err="1"/>
              <a:t>heinä-syyskuulta</a:t>
            </a:r>
            <a:r>
              <a:rPr lang="en-US" sz="20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9584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3852386-E76C-4862-A788-223658C0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067636" cy="1325563"/>
          </a:xfrm>
        </p:spPr>
        <p:txBody>
          <a:bodyPr>
            <a:normAutofit/>
          </a:bodyPr>
          <a:lstStyle/>
          <a:p>
            <a:r>
              <a:rPr lang="fi-FI"/>
              <a:t>Voimalaitospolttoaineiden hintojen kehitys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591F116-1FE5-4949-9EFD-052B2A31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A73F0E-A0AE-4F88-B69B-D169BAD7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18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703366-9020-4CD0-B36E-AFD9F119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11774" y="1686905"/>
            <a:ext cx="7615629" cy="46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CB9A6D-67D6-410D-9797-9A45478A5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Kaukolämpö on Suomen yleisin lämmitysmuoto</a:t>
            </a:r>
          </a:p>
        </p:txBody>
      </p:sp>
    </p:spTree>
    <p:extLst>
      <p:ext uri="{BB962C8B-B14F-4D97-AF65-F5344CB8AC3E}">
        <p14:creationId xmlns:p14="http://schemas.microsoft.com/office/powerpoint/2010/main" val="84546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3DDCB7C-C40B-40DD-B644-BC9625BEE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67" r="4367"/>
          <a:stretch/>
        </p:blipFill>
        <p:spPr>
          <a:xfrm>
            <a:off x="-31248" y="2104618"/>
            <a:ext cx="6123514" cy="43790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028F98D-00F5-4A49-807A-C9433FC4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19" y="311178"/>
            <a:ext cx="10719204" cy="1013819"/>
          </a:xfrm>
        </p:spPr>
        <p:txBody>
          <a:bodyPr>
            <a:normAutofit fontScale="90000"/>
          </a:bodyPr>
          <a:lstStyle/>
          <a:p>
            <a:r>
              <a:rPr lang="fi-FI"/>
              <a:t>Venäjän-tuonnin korvaaminen muuttanut polttoaineita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BA4685-CD36-4381-8DF2-2FF3B5D9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942F32-AEA6-4729-B543-FDEF9C78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25601B5-6B7D-4796-8D9C-3ED9FD3D19DF}"/>
              </a:ext>
            </a:extLst>
          </p:cNvPr>
          <p:cNvSpPr txBox="1"/>
          <p:nvPr/>
        </p:nvSpPr>
        <p:spPr>
          <a:xfrm>
            <a:off x="9073997" y="3429000"/>
            <a:ext cx="2802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Hukkalämmöt (sis. myös lämpöpumpuilla tuotetun uusiutuvan lämmön): muuten hyödyntämättä jäävä lämpöenergia, esimerkiksi lämmön talteenotto jätevedestä, savukaasuista, kaukojäähdytyksen paluuvedestä.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Muu biomassa:  sisältää myös sekajätteen bio-osuuden.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Muut: sekajätteen ei-bio-osuus, muovi- ja ongelmajätteet, sähkö.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2E27978-716C-4847-9898-969F66A853A5}"/>
              </a:ext>
            </a:extLst>
          </p:cNvPr>
          <p:cNvSpPr txBox="1"/>
          <p:nvPr/>
        </p:nvSpPr>
        <p:spPr>
          <a:xfrm>
            <a:off x="631285" y="2368092"/>
            <a:ext cx="101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673B476-1141-4264-AF86-9E94B0A3735C}"/>
              </a:ext>
            </a:extLst>
          </p:cNvPr>
          <p:cNvSpPr txBox="1"/>
          <p:nvPr/>
        </p:nvSpPr>
        <p:spPr>
          <a:xfrm>
            <a:off x="8609455" y="2415954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2021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3D2D71-E849-45B3-84F7-B13E7BEAF3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09" r="6109"/>
          <a:stretch/>
        </p:blipFill>
        <p:spPr>
          <a:xfrm>
            <a:off x="4970222" y="2880820"/>
            <a:ext cx="4810528" cy="3576665"/>
          </a:xfrm>
          <a:prstGeom prst="rect">
            <a:avLst/>
          </a:prstGeom>
        </p:spPr>
      </p:pic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EFABE29C-4BA4-4E50-ADEB-CA4B493E06B0}"/>
              </a:ext>
            </a:extLst>
          </p:cNvPr>
          <p:cNvSpPr txBox="1">
            <a:spLocks/>
          </p:cNvSpPr>
          <p:nvPr/>
        </p:nvSpPr>
        <p:spPr>
          <a:xfrm>
            <a:off x="532819" y="1170683"/>
            <a:ext cx="10719204" cy="80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>
                <a:solidFill>
                  <a:schemeClr val="accent1"/>
                </a:solidFill>
              </a:rPr>
              <a:t>Uusiutuvien ja hukkalämpöjen osuus kasvoi edellisvuoden 60 </a:t>
            </a:r>
            <a:r>
              <a:rPr lang="fi-FI" sz="2400">
                <a:solidFill>
                  <a:schemeClr val="accent1"/>
                </a:solidFill>
              </a:rPr>
              <a:t>prosentista 61 </a:t>
            </a:r>
            <a:r>
              <a:rPr lang="fi-FI" sz="2400" dirty="0">
                <a:solidFill>
                  <a:schemeClr val="accent1"/>
                </a:solidFill>
              </a:rPr>
              <a:t>prosenttiin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375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EC898-8B4B-4F87-9A78-ADE044BA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255069"/>
            <a:ext cx="8714853" cy="1435619"/>
          </a:xfrm>
        </p:spPr>
        <p:txBody>
          <a:bodyPr>
            <a:normAutofit/>
          </a:bodyPr>
          <a:lstStyle/>
          <a:p>
            <a:r>
              <a:rPr lang="fi-FI" sz="3600"/>
              <a:t>Lämmitysmuotojen markkinaosuudet 2020 </a:t>
            </a:r>
            <a:r>
              <a:rPr lang="fi-FI" sz="2400" b="0"/>
              <a:t>Asuin- ja palvelurakennukset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A95179-17CB-48FB-A4FE-84B636E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6834F6-18E7-49D6-A1F4-4DE635DA4A60}"/>
              </a:ext>
            </a:extLst>
          </p:cNvPr>
          <p:cNvSpPr txBox="1"/>
          <p:nvPr/>
        </p:nvSpPr>
        <p:spPr>
          <a:xfrm>
            <a:off x="6686057" y="4328009"/>
            <a:ext cx="427104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</a:t>
            </a: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: lämpöpumpuilla tuotettu energia, jota käytetään rakennusten lämmitykseen (sisältää lämpöpumppujen käyttämän sähkön). </a:t>
            </a:r>
          </a:p>
          <a:p>
            <a:r>
              <a:rPr lang="fi-FI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Sähkö</a:t>
            </a: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: sisältää myös lämmönjakolaitteiden käyttämän sähkön sekä kiukaiden sähkön. </a:t>
            </a:r>
            <a:endParaRPr lang="fi-FI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Puu</a:t>
            </a: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: sisältää myös kiukaiden käyttämän puun.</a:t>
            </a:r>
            <a:endParaRPr lang="fi-FI" sz="16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B0DF8BF7-1039-4E82-8A6D-CBEC2144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63" y="605874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rPr>
              <a:t>Lähde: Tilastokeskus, </a:t>
            </a:r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Energia 2021 –taulukkopalvelu, Taulukko 7.2</a:t>
            </a:r>
            <a:endParaRPr lang="fi-FI" sz="120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A242FA2-B9EE-4E1E-88E1-E53177469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5195" y="1721739"/>
            <a:ext cx="6847793" cy="420633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60D727C-9536-4F31-9C32-C949707D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C7D14-1901-4D9B-A7D8-AF9BAF87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Kaukolämpö suosituin lämmitystapa uudisrakennuksissa </a:t>
            </a:r>
            <a:endParaRPr lang="fi-FI" baseline="30000">
              <a:cs typeface="Calibri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DF4FD2D-4518-475D-A4F9-E225CFFE8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2859" y="1825625"/>
            <a:ext cx="3970991" cy="4351338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Kaukolämmön markkinaosuus 2021</a:t>
            </a:r>
          </a:p>
          <a:p>
            <a:r>
              <a:rPr lang="fi-FI"/>
              <a:t>Kaikki rakennukset 50 %</a:t>
            </a:r>
          </a:p>
          <a:p>
            <a:r>
              <a:rPr lang="fi-FI"/>
              <a:t>Asuinrakennukset 54 %</a:t>
            </a:r>
          </a:p>
          <a:p>
            <a:pPr lvl="1"/>
            <a:r>
              <a:rPr lang="fi-FI"/>
              <a:t>kerrostalot 83 %</a:t>
            </a:r>
          </a:p>
          <a:p>
            <a:pPr lvl="1"/>
            <a:r>
              <a:rPr lang="fi-FI"/>
              <a:t>pientalot 15 % </a:t>
            </a:r>
          </a:p>
          <a:p>
            <a:r>
              <a:rPr lang="fi-FI"/>
              <a:t>Toimistorakennukset 84 %</a:t>
            </a:r>
          </a:p>
          <a:p>
            <a:r>
              <a:rPr lang="fi-FI"/>
              <a:t>Julkiset palvelurakennukset 69 %</a:t>
            </a:r>
          </a:p>
          <a:p>
            <a:r>
              <a:rPr lang="fi-FI"/>
              <a:t>Liikerakennukset 58 %</a:t>
            </a:r>
          </a:p>
          <a:p>
            <a:r>
              <a:rPr lang="fi-FI"/>
              <a:t>Teollisuus ja kaivannaistoiminnot 48 %</a:t>
            </a:r>
          </a:p>
          <a:p>
            <a:r>
              <a:rPr lang="fi-FI"/>
              <a:t>Varastorakennukset 38 %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sz="1400"/>
              <a:t>Päälämmitysmuoto, osuudet lämmitetystä rakennustilavuudesta.</a:t>
            </a:r>
          </a:p>
          <a:p>
            <a:pPr marL="0" indent="0">
              <a:buNone/>
            </a:pPr>
            <a:r>
              <a:rPr lang="fi-FI" sz="1400"/>
              <a:t>Pientalo = omakotitalot, paritalot, rivitalot.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1AD40D-0BF1-4790-9AA6-A383246A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26.1.2023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orakulmio 1">
            <a:extLst>
              <a:ext uri="{FF2B5EF4-FFF2-40B4-BE49-F238E27FC236}">
                <a16:creationId xmlns:a16="http://schemas.microsoft.com/office/drawing/2014/main" id="{6B62D01F-B3A6-4D50-AD83-612414AC7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550" y="6292850"/>
            <a:ext cx="3816350" cy="400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Lähde: Tilastokeskus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Myönnetyt rakennusluvat (lämmitetty rakennustilavuus)</a:t>
            </a:r>
            <a:endParaRPr kumimoji="0" lang="fi-FI" altLang="fi-FI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B54D92-6893-46EA-958A-AEF94403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8AC5159-0747-4A05-A7CC-98E788B25D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4082" y="1895549"/>
            <a:ext cx="6882094" cy="42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3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8C0389-ADC2-43C6-A3D8-3B1954B8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Päälämmitysmuodon valinnat uudisrakentamisessa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9DE543-8B2C-43B3-ABE3-F996948A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73C5C0-663A-40EE-89DD-AF4BA392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22</a:t>
            </a:fld>
            <a:endParaRPr lang="en-US"/>
          </a:p>
        </p:txBody>
      </p:sp>
      <p:sp>
        <p:nvSpPr>
          <p:cNvPr id="12" name="Suorakulmio 1">
            <a:extLst>
              <a:ext uri="{FF2B5EF4-FFF2-40B4-BE49-F238E27FC236}">
                <a16:creationId xmlns:a16="http://schemas.microsoft.com/office/drawing/2014/main" id="{7174E9AB-24FF-40F6-ABEE-9D450B0B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593" y="6356350"/>
            <a:ext cx="3816350" cy="400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Lähde: Tilastokeskus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Myönnetyt rakennusluvat (lämmitetty rakennustilavuus)</a:t>
            </a:r>
            <a:endParaRPr kumimoji="0" lang="fi-FI" altLang="fi-FI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0C4F670-2EF7-4369-B8D7-2EE0B216BB42}"/>
              </a:ext>
            </a:extLst>
          </p:cNvPr>
          <p:cNvSpPr txBox="1"/>
          <p:nvPr/>
        </p:nvSpPr>
        <p:spPr>
          <a:xfrm>
            <a:off x="7967049" y="5818650"/>
            <a:ext cx="3413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100">
                <a:solidFill>
                  <a:schemeClr val="tx1">
                    <a:lumMod val="65000"/>
                    <a:lumOff val="35000"/>
                  </a:schemeClr>
                </a:solidFill>
              </a:rPr>
              <a:t>Päälämmitysmuoto, osuudet rakennustilavuudesta.</a:t>
            </a:r>
          </a:p>
          <a:p>
            <a:pPr marL="0" indent="0">
              <a:buNone/>
            </a:pPr>
            <a:r>
              <a:rPr lang="fi-FI" sz="1100">
                <a:solidFill>
                  <a:schemeClr val="tx1">
                    <a:lumMod val="65000"/>
                    <a:lumOff val="35000"/>
                  </a:schemeClr>
                </a:solidFill>
              </a:rPr>
              <a:t>Pientalo = omakotitalot, paritalot, rivitalot.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1DC4F16-6E25-4D88-A2F8-EA2D8E4F28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789" y="1642138"/>
            <a:ext cx="6991503" cy="457371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CDEDC54-DA00-448C-8190-840EFF5223DE}"/>
              </a:ext>
            </a:extLst>
          </p:cNvPr>
          <p:cNvSpPr txBox="1">
            <a:spLocks/>
          </p:cNvSpPr>
          <p:nvPr/>
        </p:nvSpPr>
        <p:spPr>
          <a:xfrm>
            <a:off x="7967050" y="1838040"/>
            <a:ext cx="3610870" cy="3833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i-FI"/>
              <a:t>Uudisrakentamisessa näkyy lämmitysmuotojen sähköistyminen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>
                <a:solidFill>
                  <a:srgbClr val="595959"/>
                </a:solidFill>
                <a:latin typeface="Calibri" panose="020F0502020204030204" pitchFamily="34" charset="0"/>
              </a:rPr>
              <a:t>Myös kaukolämpöyhtiöt ovat alkaneet tarjota rakennuskohtaisia lämpöpumppuratkaisuja</a:t>
            </a:r>
          </a:p>
          <a:p>
            <a:pPr>
              <a:buFont typeface="Arial" panose="020B0604020202020204" pitchFamily="34" charset="0"/>
              <a:buChar char="•"/>
            </a:pPr>
            <a:endParaRPr lang="fi-FI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35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60ECF-36C4-4E29-8FE9-BE1F36AD3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Kaukojäähdytys on kustannustehokasta ja ympäristöystävällistä</a:t>
            </a:r>
          </a:p>
        </p:txBody>
      </p:sp>
    </p:spTree>
    <p:extLst>
      <p:ext uri="{BB962C8B-B14F-4D97-AF65-F5344CB8AC3E}">
        <p14:creationId xmlns:p14="http://schemas.microsoft.com/office/powerpoint/2010/main" val="396334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108984"/>
          </a:xfrm>
        </p:spPr>
        <p:txBody>
          <a:bodyPr>
            <a:normAutofit/>
          </a:bodyPr>
          <a:lstStyle/>
          <a:p>
            <a:r>
              <a:rPr lang="fi-FI" sz="3600"/>
              <a:t>Kaukojäähdytystoiminta jatkaa kasvuaan</a:t>
            </a:r>
            <a:endParaRPr lang="fi-FI" sz="3200" b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24</a:t>
            </a:fld>
            <a:endParaRPr lang="en-US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43272AD5-6470-4DAF-85F8-B89F3CDE4316}"/>
              </a:ext>
            </a:extLst>
          </p:cNvPr>
          <p:cNvSpPr txBox="1">
            <a:spLocks/>
          </p:cNvSpPr>
          <p:nvPr/>
        </p:nvSpPr>
        <p:spPr>
          <a:xfrm>
            <a:off x="8772808" y="1688555"/>
            <a:ext cx="3215317" cy="4481217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/>
              <a:t>Kaukojäähdytyksen asiakasmäärä kasvussa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/>
              <a:t>sopimusteho kasvoi 4 prosenttia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b="0"/>
              <a:t>myynti kasvoi 1 % edellisvuodesta</a:t>
            </a:r>
            <a:endParaRPr lang="fi-FI"/>
          </a:p>
          <a:p>
            <a:pPr marL="457200" lvl="1" indent="0">
              <a:lnSpc>
                <a:spcPct val="100000"/>
              </a:lnSpc>
              <a:buNone/>
            </a:pPr>
            <a:endParaRPr lang="fi-FI" sz="100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200"/>
              <a:t>Kaukojäähdytystä v. 2022 myyneet energiayritykset: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Etelä-Savon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Fortum Power and </a:t>
            </a:r>
            <a:r>
              <a:rPr lang="fi-FI" sz="1200" err="1"/>
              <a:t>Heat</a:t>
            </a:r>
            <a:r>
              <a:rPr lang="fi-FI" sz="1200"/>
              <a:t>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Helen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Jyväskylän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Kuopion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Lahti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Lempäälän Lämpö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Pori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Tampereen Sähkölaitos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Turku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Vierumäen Infra Oy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D45033-0FD9-4A12-89F0-9F1BC674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7130" y="1688556"/>
            <a:ext cx="7580845" cy="46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5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734" cy="1325563"/>
          </a:xfrm>
        </p:spPr>
        <p:txBody>
          <a:bodyPr>
            <a:normAutofit/>
          </a:bodyPr>
          <a:lstStyle/>
          <a:p>
            <a:r>
              <a:rPr lang="fi-FI"/>
              <a:t>Kaukojäähdytyksellä energiatehokkuutta</a:t>
            </a:r>
            <a:endParaRPr lang="fi-FI" sz="3600">
              <a:highlight>
                <a:srgbClr val="FFFF00"/>
              </a:highlight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25</a:t>
            </a:fld>
            <a:endParaRPr lang="en-US"/>
          </a:p>
        </p:txBody>
      </p:sp>
      <p:sp>
        <p:nvSpPr>
          <p:cNvPr id="21" name="Sisällön paikkamerkki 10">
            <a:extLst>
              <a:ext uri="{FF2B5EF4-FFF2-40B4-BE49-F238E27FC236}">
                <a16:creationId xmlns:a16="http://schemas.microsoft.com/office/drawing/2014/main" id="{1714A92F-A5E5-472A-825C-952774E19F23}"/>
              </a:ext>
            </a:extLst>
          </p:cNvPr>
          <p:cNvSpPr txBox="1">
            <a:spLocks/>
          </p:cNvSpPr>
          <p:nvPr/>
        </p:nvSpPr>
        <p:spPr>
          <a:xfrm>
            <a:off x="7727050" y="2325523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/>
              <a:t>Samoilla lämpöpumpuilla tuotetaan usein sekä lämpöä että jäähdytystä.</a:t>
            </a:r>
          </a:p>
          <a:p>
            <a:pPr lvl="1">
              <a:lnSpc>
                <a:spcPct val="100000"/>
              </a:lnSpc>
            </a:pPr>
            <a:r>
              <a:rPr lang="fi-FI"/>
              <a:t>jäähdytysvesi kylmenee ja kaukolämpövesi lämpenee samassa prosessissa.</a:t>
            </a:r>
          </a:p>
          <a:p>
            <a:pPr>
              <a:lnSpc>
                <a:spcPct val="100000"/>
              </a:lnSpc>
            </a:pPr>
            <a:r>
              <a:rPr lang="fi-FI"/>
              <a:t>Kaukojäähdytyksessä hyödynnetään myös vesistöjen ja ulkoilman energiaa aina kun lämpötila on riittävän alhainen.</a:t>
            </a:r>
          </a:p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E771EF3-C494-441E-B230-DABC751C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740" y="1692315"/>
            <a:ext cx="7570818" cy="46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3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C54720-A210-498B-AC75-1D27ACCB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1110157" cy="1325563"/>
          </a:xfrm>
        </p:spPr>
        <p:txBody>
          <a:bodyPr>
            <a:normAutofit/>
          </a:bodyPr>
          <a:lstStyle/>
          <a:p>
            <a:r>
              <a:rPr lang="fi-FI" sz="3600"/>
              <a:t>Lämpötilakorjattu lämmön käyttö laski edellisvuodesta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89F264-9423-4DAF-9FA3-90406992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262AEE-AA77-4ABB-85A9-76D21045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40E9C70-EE97-4E1C-A8BA-3870E249B364}"/>
              </a:ext>
            </a:extLst>
          </p:cNvPr>
          <p:cNvSpPr txBox="1"/>
          <p:nvPr/>
        </p:nvSpPr>
        <p:spPr>
          <a:xfrm>
            <a:off x="7529455" y="1794699"/>
            <a:ext cx="4419888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mitattu käyttö oli 32,8 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   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Lämmityskausi oli 0,4 astetta normaalia ja noin 1,2 astetta edellistä vuotta lämpimämpi.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Lämpötilakorjattuna käyttö oli 33,8 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Lämpötilakorjaus ottaa huomioon vuosittaiset lämpötilaerot.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DA4CAF-4E5A-4C76-B049-EC8EF9B9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3604" y="1760044"/>
            <a:ext cx="6696327" cy="44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02800" cy="1325563"/>
          </a:xfrm>
        </p:spPr>
        <p:txBody>
          <a:bodyPr>
            <a:noAutofit/>
          </a:bodyPr>
          <a:lstStyle/>
          <a:p>
            <a:r>
              <a:rPr lang="fi-FI" sz="2800"/>
              <a:t>Kaukolämpöä tarvitaan talvikuukausina yli viisinkertaisesti</a:t>
            </a:r>
            <a:br>
              <a:rPr lang="fi-FI" sz="2800"/>
            </a:br>
            <a:r>
              <a:rPr lang="fi-FI" sz="2800"/>
              <a:t>kesään verrattuna</a:t>
            </a:r>
            <a:endParaRPr lang="fi-FI" sz="280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4B1B0BE-D93A-4D2D-84FB-259AAE7856A4}"/>
              </a:ext>
            </a:extLst>
          </p:cNvPr>
          <p:cNvSpPr/>
          <p:nvPr/>
        </p:nvSpPr>
        <p:spPr>
          <a:xfrm>
            <a:off x="8832885" y="1427940"/>
            <a:ext cx="3024573" cy="33958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Vuosi 2022 oli noin 0,4 astetta normaalivuotta lämpimämpi.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Lämmityskuukausista vain joulukuu oli normaalia kylmempi, 1,2 astetta.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Eri vuodenaikoina tarvitaan erilaisia tuotantomuotoja riippuen ulkolämpötilasta. Kaukolämpöyhtiö huolehtii, että asiakkaille on aina tarjolla riittävästi lämpöä.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896C3D4-83E1-4860-BB2A-9A557F86E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4676" y="1427940"/>
            <a:ext cx="7624661" cy="49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D03D5D-2775-F6A8-C69D-1F70F492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Vertailu sähkö </a:t>
            </a:r>
            <a:r>
              <a:rPr lang="fi-FI" dirty="0" err="1"/>
              <a:t>vs</a:t>
            </a:r>
            <a:r>
              <a:rPr lang="fi-FI" dirty="0"/>
              <a:t> kaukolämpö talvella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56B26E-0E8B-64FE-E41C-F2BB373F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15886"/>
            <a:ext cx="5791200" cy="3849188"/>
          </a:xfrm>
        </p:spPr>
        <p:txBody>
          <a:bodyPr/>
          <a:lstStyle/>
          <a:p>
            <a:r>
              <a:rPr lang="fi-FI" sz="2000" dirty="0"/>
              <a:t>Kaukolämmön kysyntä on huippukulutuksen aikaan samaa suuruusluokkaa kuin sähkön kysyntä vaikka vuositasolla sähkön kysyntä on merkittävästi kaukolämmön kysyntää suurempaa (n. 85 </a:t>
            </a:r>
            <a:r>
              <a:rPr lang="fi-FI" sz="2000" dirty="0" err="1"/>
              <a:t>TWh</a:t>
            </a:r>
            <a:r>
              <a:rPr lang="fi-FI" sz="2000" dirty="0"/>
              <a:t> </a:t>
            </a:r>
            <a:r>
              <a:rPr lang="fi-FI" sz="2000" dirty="0" err="1"/>
              <a:t>vs</a:t>
            </a:r>
            <a:r>
              <a:rPr lang="fi-FI" sz="2000" dirty="0"/>
              <a:t> 35 </a:t>
            </a:r>
            <a:r>
              <a:rPr lang="fi-FI" sz="2000" dirty="0" err="1"/>
              <a:t>TWh</a:t>
            </a:r>
            <a:r>
              <a:rPr lang="fi-FI" sz="2000" dirty="0"/>
              <a:t>)</a:t>
            </a:r>
          </a:p>
          <a:p>
            <a:r>
              <a:rPr lang="fi-FI" sz="2000" dirty="0"/>
              <a:t>Kaukolämmön CHP-laitokset tuottavat merkittävän määrän sähköä (3 000 MW) samalla kuin tuottavat lämpöä </a:t>
            </a:r>
          </a:p>
          <a:p>
            <a:r>
              <a:rPr lang="fi-FI" sz="2000" dirty="0"/>
              <a:t>Kaukolämmön suuri osuus lämmityksessä pienentää sähkön kysyntähuippuja merkittävästi, sähkön tuotannon lisäksi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A0B124-87F2-E1BF-A116-82DA709D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47B799-25D0-DB1A-4DC8-2C042B7D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434AC3-CBC3-4661-816E-843792506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947013"/>
              </p:ext>
            </p:extLst>
          </p:nvPr>
        </p:nvGraphicFramePr>
        <p:xfrm>
          <a:off x="6096000" y="1767840"/>
          <a:ext cx="5593405" cy="441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48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800"/>
              <a:t>Kaukolämmön tuotannossa energiamurros on jo pitkällä</a:t>
            </a:r>
          </a:p>
        </p:txBody>
      </p:sp>
    </p:spTree>
    <p:extLst>
      <p:ext uri="{BB962C8B-B14F-4D97-AF65-F5344CB8AC3E}">
        <p14:creationId xmlns:p14="http://schemas.microsoft.com/office/powerpoint/2010/main" val="42072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76CC154-978A-41E6-8C71-335418A95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9070" y="2377346"/>
            <a:ext cx="6285461" cy="41022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B1842C7-714B-46E5-8D75-63867E736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38" r="7838"/>
          <a:stretch/>
        </p:blipFill>
        <p:spPr>
          <a:xfrm>
            <a:off x="126834" y="2071871"/>
            <a:ext cx="5965432" cy="46172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501E05B-BFE6-4D0F-A3C7-6E5ACEDC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7" y="376331"/>
            <a:ext cx="11103489" cy="1147783"/>
          </a:xfrm>
        </p:spPr>
        <p:txBody>
          <a:bodyPr>
            <a:noAutofit/>
          </a:bodyPr>
          <a:lstStyle/>
          <a:p>
            <a:r>
              <a:rPr lang="fi-FI" sz="3200"/>
              <a:t>Uusiutuvien osuus on lähes kaksinkertaistunut ja hukkalämpöjen osuus yli kolminkertaistunut 10 vuodessa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02A973-3263-4D9D-A43C-F285322A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AB90F0-948E-45FD-936E-7E7F29AD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1C72BA7-1C8E-402A-9D85-B9E28E0D28DB}"/>
              </a:ext>
            </a:extLst>
          </p:cNvPr>
          <p:cNvSpPr txBox="1"/>
          <p:nvPr/>
        </p:nvSpPr>
        <p:spPr>
          <a:xfrm>
            <a:off x="590030" y="2196000"/>
            <a:ext cx="8421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63FBAAC-318A-4E6C-BAA9-F4A2707C2925}"/>
              </a:ext>
            </a:extLst>
          </p:cNvPr>
          <p:cNvSpPr txBox="1"/>
          <p:nvPr/>
        </p:nvSpPr>
        <p:spPr>
          <a:xfrm>
            <a:off x="6415698" y="2196000"/>
            <a:ext cx="103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2012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0D5CFE9-8720-4662-9D8B-FD4D52EBB858}"/>
              </a:ext>
            </a:extLst>
          </p:cNvPr>
          <p:cNvSpPr txBox="1"/>
          <p:nvPr/>
        </p:nvSpPr>
        <p:spPr>
          <a:xfrm>
            <a:off x="490817" y="1423859"/>
            <a:ext cx="11385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>
                <a:solidFill>
                  <a:schemeClr val="accent1"/>
                </a:solidFill>
              </a:rPr>
              <a:t>Uusiutuvat kasvaneet 24 prosentista 49 prosenttiin ja hukkalämmöt 3 prosentista 12 prosenttiin</a:t>
            </a:r>
          </a:p>
        </p:txBody>
      </p:sp>
    </p:spTree>
    <p:extLst>
      <p:ext uri="{BB962C8B-B14F-4D97-AF65-F5344CB8AC3E}">
        <p14:creationId xmlns:p14="http://schemas.microsoft.com/office/powerpoint/2010/main" val="9767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954CD-EACB-40B0-BABE-476B1537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13755"/>
            <a:ext cx="9478683" cy="1325563"/>
          </a:xfrm>
        </p:spPr>
        <p:txBody>
          <a:bodyPr>
            <a:normAutofit/>
          </a:bodyPr>
          <a:lstStyle/>
          <a:p>
            <a:r>
              <a:rPr lang="fi-FI" sz="3600"/>
              <a:t>Uusiutuvien ja hukkalämpöjen osuus lämmön tuotannossa reilusti yli puolet 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FA1911-A2CE-4884-AB26-4C12687A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DE656E-A6B1-4748-BA88-F423E99D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0739A37-C786-4CC3-A327-9FDFEEE61823}"/>
              </a:ext>
            </a:extLst>
          </p:cNvPr>
          <p:cNvSpPr txBox="1"/>
          <p:nvPr/>
        </p:nvSpPr>
        <p:spPr>
          <a:xfrm>
            <a:off x="8674992" y="1570604"/>
            <a:ext cx="3311958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Biomassa ja hukkalämmöt ovat korvanneet fossiilisia polttoaineita kaukolämmön tuotannossa.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Biomassan käyttö on kaksinkertaistunut 2010-luvulla.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Hukkalämpöjen määrä on yli kolminkertaistunut 2010-luvulla. Hukkalämpöjä hyödyntämällä vältetään polttoaineiden käyttöä.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ECE818-3D9C-44D1-9DB6-35B30685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402" y="1506725"/>
            <a:ext cx="8093353" cy="487062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D7C0B9B-2759-4436-BAC9-13FB1839D177}"/>
              </a:ext>
            </a:extLst>
          </p:cNvPr>
          <p:cNvSpPr txBox="1"/>
          <p:nvPr/>
        </p:nvSpPr>
        <p:spPr>
          <a:xfrm>
            <a:off x="6684747" y="6356350"/>
            <a:ext cx="3114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*sisältää lämpöpumput ja hukkalämmöt</a:t>
            </a:r>
          </a:p>
        </p:txBody>
      </p:sp>
    </p:spTree>
    <p:extLst>
      <p:ext uri="{BB962C8B-B14F-4D97-AF65-F5344CB8AC3E}">
        <p14:creationId xmlns:p14="http://schemas.microsoft.com/office/powerpoint/2010/main" val="260429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Uusiutuvien polttoaineiden käytön kasvu taittui</a:t>
            </a:r>
            <a:br>
              <a:rPr lang="fi-FI" sz="3200" dirty="0"/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460D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Syynä edellisvuotta pienempi lämmöntarve ja Venäjän tuonnin loppuminen</a:t>
            </a:r>
            <a:endParaRPr lang="fi-FI" sz="32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1F9D37DB-E27F-4705-AD14-6A7AA44202FA}"/>
              </a:ext>
            </a:extLst>
          </p:cNvPr>
          <p:cNvSpPr txBox="1">
            <a:spLocks/>
          </p:cNvSpPr>
          <p:nvPr/>
        </p:nvSpPr>
        <p:spPr>
          <a:xfrm>
            <a:off x="8002556" y="1575303"/>
            <a:ext cx="3671052" cy="50257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Kaukolämpöä hyödyntävistä kunnista </a:t>
            </a:r>
            <a:endParaRPr lang="fi-FI">
              <a:cs typeface="Calibri"/>
            </a:endParaRPr>
          </a:p>
          <a:p>
            <a:pPr lvl="1"/>
            <a:r>
              <a:rPr lang="fi-FI" sz="1800"/>
              <a:t>75 prosenttia tuottaa lämmön pääsiassa uusiutuvilla polttoaineilla tai ympäristö- tai hukkalämmöillä.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Uusiutuvien polttoaineiden käyttö kaukolämmön ja siihen liittyvän sähkön tuotannossa yli viisinkertaistunut kahden vuosikymmenen aikana</a:t>
            </a:r>
            <a:endParaRPr lang="fi-FI" sz="1600">
              <a:cs typeface="Calibri"/>
            </a:endParaRPr>
          </a:p>
          <a:p>
            <a:r>
              <a:rPr lang="fi-FI"/>
              <a:t>Uusiutuvia polttoaineita ovat metsäpolttoaine, teollinen puutähde ja esimerkiksi yhdyskuntajätteen bio-osuus.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635AC38-059D-4083-B66A-EBF6F9532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310" y="1800122"/>
            <a:ext cx="7376015" cy="45562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ED44A4C-D171-4A0D-B121-3CCDA2B8BDBF}"/>
              </a:ext>
            </a:extLst>
          </p:cNvPr>
          <p:cNvSpPr txBox="1"/>
          <p:nvPr/>
        </p:nvSpPr>
        <p:spPr>
          <a:xfrm>
            <a:off x="2007302" y="3238689"/>
            <a:ext cx="409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ja siihen liittyvän sähkön tuotantoon </a:t>
            </a:r>
          </a:p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käytetyt uusiutuvat polttoaineet </a:t>
            </a:r>
          </a:p>
        </p:txBody>
      </p:sp>
    </p:spTree>
    <p:extLst>
      <p:ext uri="{BB962C8B-B14F-4D97-AF65-F5344CB8AC3E}">
        <p14:creationId xmlns:p14="http://schemas.microsoft.com/office/powerpoint/2010/main" val="1105036618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  <SharedWithUsers xmlns="f3637f4e-3105-4f21-b1b4-ef4680048a14">
      <UserInfo>
        <DisplayName>ENE Kaikki Members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6" ma:contentTypeDescription="Create a new document." ma:contentTypeScope="" ma:versionID="473892cb26a74bf78eed7bc52b11af9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b66235e915d4b44b0f712238323a030c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0B84B-7829-4358-8B52-CD9EBEBEAF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09C0B-4B30-4151-9AE7-33490848616A}">
  <ds:schemaRefs>
    <ds:schemaRef ds:uri="http://schemas.microsoft.com/office/2006/documentManagement/types"/>
    <ds:schemaRef ds:uri="http://schemas.microsoft.com/office/2006/metadata/properties"/>
    <ds:schemaRef ds:uri="f3637f4e-3105-4f21-b1b4-ef4680048a14"/>
    <ds:schemaRef ds:uri="2c39e6aa-46e8-428a-81cc-27a4ca9f522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76F0205-E672-4FCB-9EBA-1EDA1DBC1B46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888</Words>
  <Application>Microsoft Office PowerPoint</Application>
  <PresentationFormat>Laajakuva</PresentationFormat>
  <Paragraphs>175</Paragraphs>
  <Slides>25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Calibri</vt:lpstr>
      <vt:lpstr>Lucida Grande</vt:lpstr>
      <vt:lpstr>Energiateollisuus</vt:lpstr>
      <vt:lpstr>Energiavuosi 2022 Kaukolämpö</vt:lpstr>
      <vt:lpstr>Venäjän-tuonnin korvaaminen muuttanut polttoaineita</vt:lpstr>
      <vt:lpstr>Lämpötilakorjattu lämmön käyttö laski edellisvuodesta</vt:lpstr>
      <vt:lpstr>Kaukolämpöä tarvitaan talvikuukausina yli viisinkertaisesti kesään verrattuna</vt:lpstr>
      <vt:lpstr>Vertailu sähkö vs kaukolämpö talvella</vt:lpstr>
      <vt:lpstr>Kaukolämmön tuotannossa energiamurros on jo pitkällä</vt:lpstr>
      <vt:lpstr>Uusiutuvien osuus on lähes kaksinkertaistunut ja hukkalämpöjen osuus yli kolminkertaistunut 10 vuodessa</vt:lpstr>
      <vt:lpstr>Uusiutuvien ja hukkalämpöjen osuus lämmön tuotannossa reilusti yli puolet </vt:lpstr>
      <vt:lpstr>Uusiutuvien polttoaineiden käytön kasvu taittui Syynä edellisvuotta pienempi lämmöntarve ja Venäjän tuonnin loppuminen</vt:lpstr>
      <vt:lpstr>Kallis sähkö vähensi hukkalämpöjen hyödyntämistä</vt:lpstr>
      <vt:lpstr>Kaukolämmön hiilidioksidipäästöt laskevat</vt:lpstr>
      <vt:lpstr>Kaukolämmön kokonaispäästöt laskivat 7 % Lämmön tuotanto oli 7 % edellistä vuotta pienempi</vt:lpstr>
      <vt:lpstr>Kaukolämmön päästöt tuotettua energiayksikköä kohden laskeneet 47 % kymmenessä vuodessa </vt:lpstr>
      <vt:lpstr>Energiateollisuuden hiilidioksidipäästöjen trendi laskeva</vt:lpstr>
      <vt:lpstr>EU:n sitoutuminen päästövähennyksiin näkyy päästöoikeuksien hinnoissa</vt:lpstr>
      <vt:lpstr>Päästöoikeudet ja verot nostavat päästöllisten polttoaineiden hintakustannuksia</vt:lpstr>
      <vt:lpstr>Tuontipolttoaineiden markkinahinnat olleet huipussaan</vt:lpstr>
      <vt:lpstr>Voimalaitospolttoaineiden hintojen kehitys</vt:lpstr>
      <vt:lpstr>Kaukolämpö on Suomen yleisin lämmitysmuoto</vt:lpstr>
      <vt:lpstr>Lämmitysmuotojen markkinaosuudet 2020 Asuin- ja palvelurakennukset</vt:lpstr>
      <vt:lpstr>Kaukolämpö suosituin lämmitystapa uudisrakennuksissa </vt:lpstr>
      <vt:lpstr>Päälämmitysmuodon valinnat uudisrakentamisessa</vt:lpstr>
      <vt:lpstr>Kaukojäähdytys on kustannustehokasta ja ympäristöystävällistä</vt:lpstr>
      <vt:lpstr>Kaukojäähdytystoiminta jatkaa kasvuaan</vt:lpstr>
      <vt:lpstr>Kaukojäähdytyksellä energiatehokkuutta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Energiavuosi 2020 Kaukolämpö</dc:title>
  <dc:creator>Tiitinen Mirja</dc:creator>
  <cp:lastModifiedBy>Parkko Minna</cp:lastModifiedBy>
  <cp:revision>7</cp:revision>
  <dcterms:created xsi:type="dcterms:W3CDTF">2021-01-27T08:51:42Z</dcterms:created>
  <dcterms:modified xsi:type="dcterms:W3CDTF">2023-08-30T11:39:15Z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