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92" r:id="rId3"/>
    <p:sldId id="290" r:id="rId4"/>
    <p:sldId id="287" r:id="rId5"/>
    <p:sldId id="289" r:id="rId6"/>
    <p:sldId id="284" r:id="rId7"/>
    <p:sldId id="320" r:id="rId8"/>
    <p:sldId id="279" r:id="rId9"/>
    <p:sldId id="293" r:id="rId10"/>
    <p:sldId id="294" r:id="rId11"/>
    <p:sldId id="295" r:id="rId12"/>
    <p:sldId id="282" r:id="rId13"/>
    <p:sldId id="280" r:id="rId14"/>
    <p:sldId id="281" r:id="rId15"/>
    <p:sldId id="321" r:id="rId16"/>
    <p:sldId id="296" r:id="rId17"/>
    <p:sldId id="297" r:id="rId18"/>
    <p:sldId id="288" r:id="rId19"/>
    <p:sldId id="299" r:id="rId20"/>
    <p:sldId id="286" r:id="rId21"/>
    <p:sldId id="298" r:id="rId22"/>
    <p:sldId id="300" r:id="rId23"/>
    <p:sldId id="275" r:id="rId24"/>
    <p:sldId id="318" r:id="rId25"/>
    <p:sldId id="301" r:id="rId26"/>
    <p:sldId id="302" r:id="rId27"/>
    <p:sldId id="303" r:id="rId28"/>
    <p:sldId id="304" r:id="rId29"/>
    <p:sldId id="305" r:id="rId30"/>
    <p:sldId id="308" r:id="rId31"/>
    <p:sldId id="306" r:id="rId32"/>
    <p:sldId id="319" r:id="rId33"/>
    <p:sldId id="307" r:id="rId34"/>
    <p:sldId id="273" r:id="rId35"/>
    <p:sldId id="274" r:id="rId36"/>
    <p:sldId id="277" r:id="rId37"/>
    <p:sldId id="322" r:id="rId38"/>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99"/>
    <a:srgbClr val="0033CC"/>
    <a:srgbClr val="3366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4660"/>
  </p:normalViewPr>
  <p:slideViewPr>
    <p:cSldViewPr showGuides="1">
      <p:cViewPr>
        <p:scale>
          <a:sx n="110" d="100"/>
          <a:sy n="110" d="100"/>
        </p:scale>
        <p:origin x="744" y="642"/>
      </p:cViewPr>
      <p:guideLst>
        <p:guide orient="horz" pos="2160"/>
        <p:guide orient="horz" pos="482"/>
        <p:guide orient="horz" pos="1253"/>
        <p:guide pos="79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0E0DC81-B8C5-4D45-BBEC-94C7AE25ABD7}" type="datetimeFigureOut">
              <a:rPr lang="fi-FI" smtClean="0"/>
              <a:t>10.2.2014</a:t>
            </a:fld>
            <a:endParaRPr lang="fi-FI"/>
          </a:p>
        </p:txBody>
      </p:sp>
      <p:sp>
        <p:nvSpPr>
          <p:cNvPr id="4" name="Alatunnisteen paikkamerkki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CDD86F7-B14D-4B1A-8E08-79F47457B0C5}" type="slidenum">
              <a:rPr lang="fi-FI" smtClean="0"/>
              <a:t>‹#›</a:t>
            </a:fld>
            <a:endParaRPr lang="fi-FI"/>
          </a:p>
        </p:txBody>
      </p:sp>
    </p:spTree>
    <p:extLst>
      <p:ext uri="{BB962C8B-B14F-4D97-AF65-F5344CB8AC3E}">
        <p14:creationId xmlns:p14="http://schemas.microsoft.com/office/powerpoint/2010/main" val="189101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2DCE93B-6F53-4EAE-BDA8-3CF6FEEA2727}" type="datetimeFigureOut">
              <a:rPr lang="fi-FI" smtClean="0"/>
              <a:t>10.2.2014</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63C7A42C-A0B2-41E8-806A-FDD278D4D77F}" type="slidenum">
              <a:rPr lang="fi-FI" smtClean="0"/>
              <a:t>‹#›</a:t>
            </a:fld>
            <a:endParaRPr lang="fi-FI"/>
          </a:p>
        </p:txBody>
      </p:sp>
    </p:spTree>
    <p:extLst>
      <p:ext uri="{BB962C8B-B14F-4D97-AF65-F5344CB8AC3E}">
        <p14:creationId xmlns:p14="http://schemas.microsoft.com/office/powerpoint/2010/main" val="357574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0F9038B-17AB-47D0-9854-474C99B490A1}" type="datetime1">
              <a:rPr lang="fi-FI" smtClean="0"/>
              <a:t>10.2.2014</a:t>
            </a:fld>
            <a:endParaRPr lang="fi-FI"/>
          </a:p>
        </p:txBody>
      </p:sp>
      <p:sp>
        <p:nvSpPr>
          <p:cNvPr id="5" name="Alatunnisteen paikkamerkki 4"/>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6" name="Dian numeron paikkamerkki 5"/>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403025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BDAD62C-9A72-452E-87AE-DF4FDC7FBDA9}" type="datetime1">
              <a:rPr lang="fi-FI" smtClean="0"/>
              <a:t>10.2.2014</a:t>
            </a:fld>
            <a:endParaRPr lang="fi-FI"/>
          </a:p>
        </p:txBody>
      </p:sp>
      <p:sp>
        <p:nvSpPr>
          <p:cNvPr id="5" name="Alatunnisteen paikkamerkki 4"/>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6" name="Dian numeron paikkamerkki 5"/>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156834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39B38A4-E567-4C9E-8F11-6B246EDD41F1}" type="datetime1">
              <a:rPr lang="fi-FI" smtClean="0"/>
              <a:t>10.2.2014</a:t>
            </a:fld>
            <a:endParaRPr lang="fi-FI"/>
          </a:p>
        </p:txBody>
      </p:sp>
      <p:sp>
        <p:nvSpPr>
          <p:cNvPr id="5" name="Alatunnisteen paikkamerkki 4"/>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6" name="Dian numeron paikkamerkki 5"/>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227808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511" y="6256700"/>
            <a:ext cx="1721297" cy="55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Alatunnisteen paikkamerkki 4"/>
          <p:cNvSpPr>
            <a:spLocks noGrp="1"/>
          </p:cNvSpPr>
          <p:nvPr>
            <p:ph type="ftr" sz="quarter" idx="11"/>
          </p:nvPr>
        </p:nvSpPr>
        <p:spPr>
          <a:xfrm>
            <a:off x="26243" y="5589240"/>
            <a:ext cx="9144000" cy="1224136"/>
          </a:xfrm>
        </p:spPr>
        <p:txBody>
          <a:bodyPr/>
          <a:lstStyle>
            <a:lvl1pPr algn="ctr">
              <a:defRPr sz="1200"/>
            </a:lvl1p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6" name="Dian numeron paikkamerkki 5"/>
          <p:cNvSpPr>
            <a:spLocks noGrp="1"/>
          </p:cNvSpPr>
          <p:nvPr>
            <p:ph type="sldNum" sz="quarter" idx="12"/>
          </p:nvPr>
        </p:nvSpPr>
        <p:spPr>
          <a:xfrm>
            <a:off x="3505200" y="6403429"/>
            <a:ext cx="2133600" cy="365125"/>
          </a:xfrm>
        </p:spPr>
        <p:txBody>
          <a:bodyPr/>
          <a:lstStyle>
            <a:lvl1pPr algn="ctr">
              <a:defRPr/>
            </a:lvl1pPr>
          </a:lstStyle>
          <a:p>
            <a:fld id="{97D4FFC4-083F-492D-BCC4-443C1ED03D7A}" type="slidenum">
              <a:rPr lang="fi-FI" smtClean="0"/>
              <a:pPr/>
              <a:t>‹#›</a:t>
            </a:fld>
            <a:endParaRPr lang="fi-FI"/>
          </a:p>
        </p:txBody>
      </p:sp>
      <p:sp>
        <p:nvSpPr>
          <p:cNvPr id="7" name="Suorakulmio 6"/>
          <p:cNvSpPr/>
          <p:nvPr userDrawn="1"/>
        </p:nvSpPr>
        <p:spPr>
          <a:xfrm>
            <a:off x="0" y="0"/>
            <a:ext cx="971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18595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E354978-5482-432A-A6BF-BF675A34FE62}" type="datetime1">
              <a:rPr lang="fi-FI" smtClean="0"/>
              <a:t>10.2.2014</a:t>
            </a:fld>
            <a:endParaRPr lang="fi-FI"/>
          </a:p>
        </p:txBody>
      </p:sp>
      <p:sp>
        <p:nvSpPr>
          <p:cNvPr id="5" name="Alatunnisteen paikkamerkki 4"/>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6" name="Dian numeron paikkamerkki 5"/>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22705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40F01B3-FF1E-496D-9D45-1A8F2E2201D9}" type="datetime1">
              <a:rPr lang="fi-FI" smtClean="0"/>
              <a:t>10.2.2014</a:t>
            </a:fld>
            <a:endParaRPr lang="fi-FI"/>
          </a:p>
        </p:txBody>
      </p:sp>
      <p:sp>
        <p:nvSpPr>
          <p:cNvPr id="6" name="Alatunnisteen paikkamerkki 5"/>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7" name="Dian numeron paikkamerkki 6"/>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234660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9A6140B-A01B-4156-B99E-B45184CA0BB7}" type="datetime1">
              <a:rPr lang="fi-FI" smtClean="0"/>
              <a:t>10.2.2014</a:t>
            </a:fld>
            <a:endParaRPr lang="fi-FI"/>
          </a:p>
        </p:txBody>
      </p:sp>
      <p:sp>
        <p:nvSpPr>
          <p:cNvPr id="8" name="Alatunnisteen paikkamerkki 7"/>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9" name="Dian numeron paikkamerkki 8"/>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210289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50E88F0-CF95-4AA6-A7B5-E7B5D1591DE1}" type="datetime1">
              <a:rPr lang="fi-FI" smtClean="0"/>
              <a:t>10.2.2014</a:t>
            </a:fld>
            <a:endParaRPr lang="fi-FI"/>
          </a:p>
        </p:txBody>
      </p:sp>
      <p:sp>
        <p:nvSpPr>
          <p:cNvPr id="4" name="Alatunnisteen paikkamerkki 3"/>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5" name="Dian numeron paikkamerkki 4"/>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363678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50A4C04-1929-4DC4-B5CC-EB02C6152937}" type="datetime1">
              <a:rPr lang="fi-FI" smtClean="0"/>
              <a:t>10.2.2014</a:t>
            </a:fld>
            <a:endParaRPr lang="fi-FI"/>
          </a:p>
        </p:txBody>
      </p:sp>
      <p:sp>
        <p:nvSpPr>
          <p:cNvPr id="3" name="Alatunnisteen paikkamerkki 2"/>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4" name="Dian numeron paikkamerkki 3"/>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373768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7C7564A-E8C4-4993-AB59-8DB854F59593}" type="datetime1">
              <a:rPr lang="fi-FI" smtClean="0"/>
              <a:t>10.2.2014</a:t>
            </a:fld>
            <a:endParaRPr lang="fi-FI"/>
          </a:p>
        </p:txBody>
      </p:sp>
      <p:sp>
        <p:nvSpPr>
          <p:cNvPr id="6" name="Alatunnisteen paikkamerkki 5"/>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7" name="Dian numeron paikkamerkki 6"/>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320552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A0C5378-CC4A-45CE-8AB7-ECB20506DD0B}" type="datetime1">
              <a:rPr lang="fi-FI" smtClean="0"/>
              <a:t>10.2.2014</a:t>
            </a:fld>
            <a:endParaRPr lang="fi-FI"/>
          </a:p>
        </p:txBody>
      </p:sp>
      <p:sp>
        <p:nvSpPr>
          <p:cNvPr id="6" name="Alatunnisteen paikkamerkki 5"/>
          <p:cNvSpPr>
            <a:spLocks noGrp="1"/>
          </p:cNvSpPr>
          <p:nvPr>
            <p:ph type="ftr" sz="quarter" idx="11"/>
          </p:nvPr>
        </p:nvSpPr>
        <p:spPr/>
        <p:txBody>
          <a:bodyPr/>
          <a:lstStyle/>
          <a:p>
            <a:r>
              <a:rPr lang="fi-FI" smtClean="0"/>
              <a:t>______________________________________________________________________________________ Älykkäiden energiatehokkuuspalveluiden kehittäminen </a:t>
            </a:r>
            <a:endParaRPr lang="fi-FI"/>
          </a:p>
        </p:txBody>
      </p:sp>
      <p:sp>
        <p:nvSpPr>
          <p:cNvPr id="7" name="Dian numeron paikkamerkki 6"/>
          <p:cNvSpPr>
            <a:spLocks noGrp="1"/>
          </p:cNvSpPr>
          <p:nvPr>
            <p:ph type="sldNum" sz="quarter" idx="12"/>
          </p:nvPr>
        </p:nvSpPr>
        <p:spPr/>
        <p:txBody>
          <a:bodyPr/>
          <a:lstStyle/>
          <a:p>
            <a:fld id="{97D4FFC4-083F-492D-BCC4-443C1ED03D7A}" type="slidenum">
              <a:rPr lang="fi-FI" smtClean="0"/>
              <a:t>‹#›</a:t>
            </a:fld>
            <a:endParaRPr lang="fi-FI"/>
          </a:p>
        </p:txBody>
      </p:sp>
    </p:spTree>
    <p:extLst>
      <p:ext uri="{BB962C8B-B14F-4D97-AF65-F5344CB8AC3E}">
        <p14:creationId xmlns:p14="http://schemas.microsoft.com/office/powerpoint/2010/main" val="46729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0563B-9E3D-49DE-BBF5-F11EDAF92EF3}" type="datetime1">
              <a:rPr lang="fi-FI" smtClean="0"/>
              <a:t>10.2.2014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______________________________________________________________________________________ Älykkäiden energiatehokkuuspalveluiden kehittäminen </a:t>
            </a: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4FFC4-083F-492D-BCC4-443C1ED03D7A}" type="slidenum">
              <a:rPr lang="fi-FI" smtClean="0"/>
              <a:t>‹#›</a:t>
            </a:fld>
            <a:endParaRPr lang="fi-FI"/>
          </a:p>
        </p:txBody>
      </p:sp>
    </p:spTree>
    <p:extLst>
      <p:ext uri="{BB962C8B-B14F-4D97-AF65-F5344CB8AC3E}">
        <p14:creationId xmlns:p14="http://schemas.microsoft.com/office/powerpoint/2010/main" val="86266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nergia.fi/julkaisut/6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juuseri.com/" TargetMode="External"/><Relationship Id="rId7" Type="http://schemas.openxmlformats.org/officeDocument/2006/relationships/hyperlink" Target="http://www.kuluttajatutkimuskeskus.fi/" TargetMode="External"/><Relationship Id="rId2" Type="http://schemas.openxmlformats.org/officeDocument/2006/relationships/hyperlink" Target="http://mechanisms.energychange.info/fi/home"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blogit.kuluttajatutkimus.fi/osvu/?page_id=43" TargetMode="External"/><Relationship Id="rId4" Type="http://schemas.openxmlformats.org/officeDocument/2006/relationships/hyperlink" Target="http://www.udi.fi/"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kuluttajatutkimuskeskus.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5"/>
            <a:ext cx="9180512" cy="688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ctrTitle"/>
          </p:nvPr>
        </p:nvSpPr>
        <p:spPr>
          <a:xfrm>
            <a:off x="685800" y="1658605"/>
            <a:ext cx="7772400" cy="1470025"/>
          </a:xfrm>
        </p:spPr>
        <p:txBody>
          <a:bodyPr>
            <a:normAutofit fontScale="90000"/>
          </a:bodyPr>
          <a:lstStyle/>
          <a:p>
            <a:pPr algn="l"/>
            <a:r>
              <a:rPr lang="fi-FI" sz="5300" b="1" dirty="0" smtClean="0">
                <a:solidFill>
                  <a:schemeClr val="bg1"/>
                </a:solidFill>
              </a:rPr>
              <a:t>Älykkäiden </a:t>
            </a:r>
            <a:r>
              <a:rPr lang="fi-FI" sz="5300" b="1" dirty="0">
                <a:solidFill>
                  <a:schemeClr val="bg1"/>
                </a:solidFill>
              </a:rPr>
              <a:t>energiatehokkuuspalveluiden kehittäminen</a:t>
            </a:r>
            <a:r>
              <a:rPr lang="fi-FI" dirty="0"/>
              <a:t/>
            </a:r>
            <a:br>
              <a:rPr lang="fi-FI" dirty="0"/>
            </a:br>
            <a:endParaRPr lang="fi-FI" dirty="0"/>
          </a:p>
        </p:txBody>
      </p:sp>
      <p:sp>
        <p:nvSpPr>
          <p:cNvPr id="3" name="Alaotsikko 2"/>
          <p:cNvSpPr>
            <a:spLocks noGrp="1"/>
          </p:cNvSpPr>
          <p:nvPr>
            <p:ph type="subTitle" idx="1"/>
          </p:nvPr>
        </p:nvSpPr>
        <p:spPr>
          <a:xfrm>
            <a:off x="683568" y="3140968"/>
            <a:ext cx="7560840" cy="1752600"/>
          </a:xfrm>
        </p:spPr>
        <p:txBody>
          <a:bodyPr>
            <a:noAutofit/>
          </a:bodyPr>
          <a:lstStyle/>
          <a:p>
            <a:pPr algn="l"/>
            <a:r>
              <a:rPr lang="fi-FI" sz="3600" dirty="0" smtClean="0">
                <a:solidFill>
                  <a:schemeClr val="bg1"/>
                </a:solidFill>
              </a:rPr>
              <a:t>Palveluiden kehittämisen </a:t>
            </a:r>
            <a:br>
              <a:rPr lang="fi-FI" sz="3600" dirty="0" smtClean="0">
                <a:solidFill>
                  <a:schemeClr val="bg1"/>
                </a:solidFill>
              </a:rPr>
            </a:br>
            <a:r>
              <a:rPr lang="fi-FI" sz="3600" dirty="0" smtClean="0">
                <a:solidFill>
                  <a:schemeClr val="bg1"/>
                </a:solidFill>
              </a:rPr>
              <a:t>ensiaskeleet sähköyhtiöille</a:t>
            </a:r>
          </a:p>
          <a:p>
            <a:r>
              <a:rPr lang="fi-FI" sz="3600" dirty="0"/>
              <a:t> </a:t>
            </a:r>
          </a:p>
          <a:p>
            <a:r>
              <a:rPr lang="fi-FI" sz="3600" dirty="0"/>
              <a:t> </a:t>
            </a:r>
          </a:p>
          <a:p>
            <a:pPr algn="l"/>
            <a:r>
              <a:rPr lang="fi-FI" sz="1800" dirty="0" smtClean="0">
                <a:solidFill>
                  <a:schemeClr val="bg1"/>
                </a:solidFill>
              </a:rPr>
              <a:t>Kuluttajatutkimuskeskus </a:t>
            </a:r>
          </a:p>
          <a:p>
            <a:pPr algn="l"/>
            <a:r>
              <a:rPr lang="fi-FI" sz="1800" smtClean="0">
                <a:solidFill>
                  <a:schemeClr val="bg1"/>
                </a:solidFill>
              </a:rPr>
              <a:t>Kaisa Matschoss  </a:t>
            </a:r>
            <a:r>
              <a:rPr lang="fi-FI" sz="1800">
                <a:solidFill>
                  <a:schemeClr val="bg1"/>
                </a:solidFill>
              </a:rPr>
              <a:t>Eva </a:t>
            </a:r>
            <a:r>
              <a:rPr lang="fi-FI" sz="1800" smtClean="0">
                <a:solidFill>
                  <a:schemeClr val="bg1"/>
                </a:solidFill>
              </a:rPr>
              <a:t>Heiskanen </a:t>
            </a:r>
            <a:r>
              <a:rPr lang="fi-FI" sz="1800" dirty="0" smtClean="0">
                <a:solidFill>
                  <a:schemeClr val="bg1"/>
                </a:solidFill>
              </a:rPr>
              <a:t>Nina Kahma</a:t>
            </a:r>
            <a:endParaRPr lang="fi-FI" sz="1800" dirty="0">
              <a:solidFill>
                <a:schemeClr val="bg1"/>
              </a:solidFill>
            </a:endParaRPr>
          </a:p>
        </p:txBody>
      </p:sp>
    </p:spTree>
    <p:extLst>
      <p:ext uri="{BB962C8B-B14F-4D97-AF65-F5344CB8AC3E}">
        <p14:creationId xmlns:p14="http://schemas.microsoft.com/office/powerpoint/2010/main" val="383921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258888" y="4725144"/>
            <a:ext cx="7417568" cy="1440160"/>
          </a:xfrm>
        </p:spPr>
        <p:txBody>
          <a:bodyPr>
            <a:normAutofit/>
          </a:bodyPr>
          <a:lstStyle/>
          <a:p>
            <a:pPr marL="0" lvl="1" indent="0">
              <a:lnSpc>
                <a:spcPct val="114000"/>
              </a:lnSpc>
              <a:buNone/>
            </a:pPr>
            <a:r>
              <a:rPr lang="fi-FI" sz="2000" dirty="0" smtClean="0"/>
              <a:t>Kiinnostusta eri palveluihin lisää nykyisten jo olemassa olevien (</a:t>
            </a:r>
            <a:r>
              <a:rPr lang="fi-FI" sz="2000" dirty="0" err="1" smtClean="0"/>
              <a:t>ilmais)palvelujen</a:t>
            </a:r>
            <a:r>
              <a:rPr lang="fi-FI" sz="2000" dirty="0" smtClean="0"/>
              <a:t> käyttö, kuten laskun kulutustietojen tutkiminen ja online-palvelut, myös muissa asiakasryhmissä.</a:t>
            </a:r>
          </a:p>
          <a:p>
            <a:pPr lvl="1"/>
            <a:endParaRPr lang="fi-FI" dirty="0"/>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10</a:t>
            </a:fld>
            <a:endParaRPr lang="fi-FI"/>
          </a:p>
        </p:txBody>
      </p:sp>
      <p:sp>
        <p:nvSpPr>
          <p:cNvPr id="6"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Lupaavimpien asiakkaiden taustoista</a:t>
            </a:r>
            <a:endParaRPr lang="fi-FI"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765175"/>
            <a:ext cx="6907648" cy="374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88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11</a:t>
            </a:fld>
            <a:endParaRPr lang="fi-FI"/>
          </a:p>
        </p:txBody>
      </p:sp>
      <p:graphicFrame>
        <p:nvGraphicFramePr>
          <p:cNvPr id="7" name="Taulukko 6"/>
          <p:cNvGraphicFramePr>
            <a:graphicFrameLocks noGrp="1"/>
          </p:cNvGraphicFramePr>
          <p:nvPr>
            <p:extLst>
              <p:ext uri="{D42A27DB-BD31-4B8C-83A1-F6EECF244321}">
                <p14:modId xmlns:p14="http://schemas.microsoft.com/office/powerpoint/2010/main" val="3691848959"/>
              </p:ext>
            </p:extLst>
          </p:nvPr>
        </p:nvGraphicFramePr>
        <p:xfrm>
          <a:off x="1475655" y="2413613"/>
          <a:ext cx="6624737" cy="3535667"/>
        </p:xfrm>
        <a:graphic>
          <a:graphicData uri="http://schemas.openxmlformats.org/drawingml/2006/table">
            <a:tbl>
              <a:tblPr firstRow="1" firstCol="1" bandRow="1"/>
              <a:tblGrid>
                <a:gridCol w="1321484"/>
                <a:gridCol w="628509"/>
                <a:gridCol w="779124"/>
                <a:gridCol w="779124"/>
                <a:gridCol w="779124"/>
                <a:gridCol w="779124"/>
                <a:gridCol w="779124"/>
                <a:gridCol w="779124"/>
              </a:tblGrid>
              <a:tr h="960107">
                <a:tc>
                  <a:txBody>
                    <a:bodyPr/>
                    <a:lstStyle/>
                    <a:p>
                      <a:pPr algn="l">
                        <a:lnSpc>
                          <a:spcPct val="100000"/>
                        </a:lnSpc>
                        <a:spcBef>
                          <a:spcPts val="200"/>
                        </a:spcBef>
                        <a:spcAft>
                          <a:spcPts val="200"/>
                        </a:spcAft>
                      </a:pPr>
                      <a:r>
                        <a:rPr lang="fi-FI" sz="1200" b="1" dirty="0">
                          <a:solidFill>
                            <a:srgbClr val="000000"/>
                          </a:solidFill>
                          <a:effectLst/>
                          <a:latin typeface="Calibri"/>
                          <a:ea typeface="Times New Roman"/>
                          <a:cs typeface="Times New Roman"/>
                        </a:rPr>
                        <a:t>”Jo hankkinut” ja ”Harkitsee” yhteensä, %</a:t>
                      </a:r>
                      <a:endParaRPr lang="fi-FI" sz="12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Bef>
                          <a:spcPts val="200"/>
                        </a:spcBef>
                        <a:spcAft>
                          <a:spcPts val="200"/>
                        </a:spcAft>
                      </a:pPr>
                      <a:r>
                        <a:rPr lang="fi-FI" sz="1200" b="1" dirty="0">
                          <a:solidFill>
                            <a:schemeClr val="bg1"/>
                          </a:solidFill>
                          <a:effectLst/>
                          <a:latin typeface="Calibri"/>
                          <a:ea typeface="Times New Roman"/>
                          <a:cs typeface="Times New Roman"/>
                        </a:rPr>
                        <a:t>EDELLÄKÄVIJÄ</a:t>
                      </a:r>
                      <a:endParaRPr lang="fi-FI" sz="1200" dirty="0">
                        <a:solidFill>
                          <a:schemeClr val="bg1"/>
                        </a:solidFill>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00"/>
                    </a:solidFill>
                  </a:tcPr>
                </a:tc>
                <a:tc>
                  <a:txBody>
                    <a:bodyPr/>
                    <a:lstStyle/>
                    <a:p>
                      <a:pPr algn="ctr">
                        <a:lnSpc>
                          <a:spcPct val="100000"/>
                        </a:lnSpc>
                        <a:spcBef>
                          <a:spcPts val="200"/>
                        </a:spcBef>
                        <a:spcAft>
                          <a:spcPts val="200"/>
                        </a:spcAft>
                      </a:pPr>
                      <a:r>
                        <a:rPr lang="fi-FI" sz="1200" b="1" dirty="0" smtClean="0">
                          <a:solidFill>
                            <a:schemeClr val="bg1"/>
                          </a:solidFill>
                          <a:effectLst/>
                          <a:latin typeface="Calibri"/>
                          <a:ea typeface="Times New Roman"/>
                          <a:cs typeface="Times New Roman"/>
                        </a:rPr>
                        <a:t>KIINNOS-TUNUT ENERGIAS-TA</a:t>
                      </a:r>
                      <a:endParaRPr lang="fi-FI" sz="1200" dirty="0">
                        <a:solidFill>
                          <a:schemeClr val="bg1"/>
                        </a:solidFill>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00"/>
                    </a:solidFill>
                  </a:tcPr>
                </a:tc>
                <a:tc>
                  <a:txBody>
                    <a:bodyPr/>
                    <a:lstStyle/>
                    <a:p>
                      <a:pPr algn="ctr">
                        <a:lnSpc>
                          <a:spcPct val="100000"/>
                        </a:lnSpc>
                        <a:spcBef>
                          <a:spcPts val="200"/>
                        </a:spcBef>
                        <a:spcAft>
                          <a:spcPts val="200"/>
                        </a:spcAft>
                      </a:pPr>
                      <a:r>
                        <a:rPr lang="fi-FI" sz="1200" b="1" dirty="0" smtClean="0">
                          <a:solidFill>
                            <a:schemeClr val="bg1"/>
                          </a:solidFill>
                          <a:effectLst/>
                          <a:latin typeface="Calibri"/>
                          <a:ea typeface="Times New Roman"/>
                          <a:cs typeface="Times New Roman"/>
                        </a:rPr>
                        <a:t>SÄHKÖ-YHTIÖÖN LUOTTA-VAINEN</a:t>
                      </a:r>
                      <a:endParaRPr lang="fi-FI" sz="1200" dirty="0">
                        <a:solidFill>
                          <a:schemeClr val="bg1"/>
                        </a:solidFill>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00"/>
                    </a:solidFill>
                  </a:tcPr>
                </a:tc>
                <a:tc>
                  <a:txBody>
                    <a:bodyPr/>
                    <a:lstStyle/>
                    <a:p>
                      <a:pPr algn="ctr">
                        <a:lnSpc>
                          <a:spcPct val="100000"/>
                        </a:lnSpc>
                        <a:spcBef>
                          <a:spcPts val="200"/>
                        </a:spcBef>
                        <a:spcAft>
                          <a:spcPts val="200"/>
                        </a:spcAft>
                      </a:pPr>
                      <a:r>
                        <a:rPr lang="fi-FI" sz="1200" b="1" dirty="0" smtClean="0">
                          <a:solidFill>
                            <a:srgbClr val="000000"/>
                          </a:solidFill>
                          <a:effectLst/>
                          <a:latin typeface="Calibri"/>
                          <a:ea typeface="Times New Roman"/>
                          <a:cs typeface="Times New Roman"/>
                        </a:rPr>
                        <a:t>AUTO-NOMINEN</a:t>
                      </a:r>
                      <a:endParaRPr lang="fi-FI" sz="12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0000"/>
                        </a:lnSpc>
                        <a:spcBef>
                          <a:spcPts val="200"/>
                        </a:spcBef>
                        <a:spcAft>
                          <a:spcPts val="200"/>
                        </a:spcAft>
                      </a:pPr>
                      <a:r>
                        <a:rPr lang="fi-FI" sz="1200" b="1" dirty="0" smtClean="0">
                          <a:solidFill>
                            <a:srgbClr val="000000"/>
                          </a:solidFill>
                          <a:effectLst/>
                          <a:latin typeface="Calibri"/>
                          <a:ea typeface="Times New Roman"/>
                          <a:cs typeface="Times New Roman"/>
                        </a:rPr>
                        <a:t>EPÄLUU-LOINEN ENERGIA-YHTIÖITÄ </a:t>
                      </a:r>
                      <a:r>
                        <a:rPr lang="fi-FI" sz="1200" b="1" dirty="0">
                          <a:solidFill>
                            <a:srgbClr val="000000"/>
                          </a:solidFill>
                          <a:effectLst/>
                          <a:latin typeface="Calibri"/>
                          <a:ea typeface="Times New Roman"/>
                          <a:cs typeface="Times New Roman"/>
                        </a:rPr>
                        <a:t>KOHTAAN</a:t>
                      </a:r>
                      <a:endParaRPr lang="fi-FI" sz="12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0000"/>
                        </a:lnSpc>
                        <a:spcBef>
                          <a:spcPts val="200"/>
                        </a:spcBef>
                        <a:spcAft>
                          <a:spcPts val="200"/>
                        </a:spcAft>
                      </a:pPr>
                      <a:r>
                        <a:rPr lang="fi-FI" sz="1200" b="1" dirty="0" smtClean="0">
                          <a:solidFill>
                            <a:srgbClr val="000000"/>
                          </a:solidFill>
                          <a:effectLst/>
                          <a:latin typeface="Calibri"/>
                          <a:ea typeface="Times New Roman"/>
                          <a:cs typeface="Times New Roman"/>
                        </a:rPr>
                        <a:t>PASSIIVI-NEN</a:t>
                      </a:r>
                      <a:endParaRPr lang="fi-FI" sz="12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0000"/>
                        </a:lnSpc>
                        <a:spcBef>
                          <a:spcPts val="200"/>
                        </a:spcBef>
                        <a:spcAft>
                          <a:spcPts val="200"/>
                        </a:spcAft>
                      </a:pPr>
                      <a:r>
                        <a:rPr lang="fi-FI" sz="1200" b="1" dirty="0" smtClean="0">
                          <a:solidFill>
                            <a:srgbClr val="000000"/>
                          </a:solidFill>
                          <a:effectLst/>
                          <a:latin typeface="Calibri"/>
                          <a:ea typeface="Times New Roman"/>
                          <a:cs typeface="Times New Roman"/>
                        </a:rPr>
                        <a:t>VASTA-HAKOINEN</a:t>
                      </a:r>
                      <a:endParaRPr lang="fi-FI" sz="12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r>
              <a:tr h="192021">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Energiakatselmus</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9,6</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10</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10</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4,9</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6,4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6</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3,8</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576064">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Reaaliaikainen kulutuksen näyttölaite</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42</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27,5</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27,6</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21,3</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19,8</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23</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5,9</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384042">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Kulutusta ohjaava laite</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37,7</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25,8</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25,4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22,4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24,4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19,5</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15,4</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384042">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Energiaa säästävä laite</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56,2</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37,9</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45,4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34,3</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33,7</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30,3</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24,2</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192021">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Omatuotanto</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34,8</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24,8</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19,7</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31,1</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29,9</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66"/>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14,8</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a:solidFill>
                            <a:srgbClr val="000000"/>
                          </a:solidFill>
                          <a:effectLst/>
                          <a:latin typeface="Calibri"/>
                          <a:ea typeface="Times New Roman"/>
                          <a:cs typeface="Times New Roman"/>
                        </a:rPr>
                        <a:t>10,4</a:t>
                      </a:r>
                      <a:endParaRPr lang="fi-FI" sz="130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576064">
                <a:tc>
                  <a:txBody>
                    <a:bodyPr/>
                    <a:lstStyle/>
                    <a:p>
                      <a:pPr algn="l">
                        <a:lnSpc>
                          <a:spcPct val="100000"/>
                        </a:lnSpc>
                        <a:spcBef>
                          <a:spcPts val="200"/>
                        </a:spcBef>
                        <a:spcAft>
                          <a:spcPts val="200"/>
                        </a:spcAft>
                      </a:pPr>
                      <a:r>
                        <a:rPr lang="fi-FI" sz="1300" dirty="0">
                          <a:solidFill>
                            <a:srgbClr val="000000"/>
                          </a:solidFill>
                          <a:effectLst/>
                          <a:latin typeface="Calibri"/>
                          <a:ea typeface="Times New Roman"/>
                          <a:cs typeface="Times New Roman"/>
                        </a:rPr>
                        <a:t>Laitteisto omatuotantoa varten</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12,1</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6,4</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8,5</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9,1</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8,1</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66"/>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6,2</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dirty="0">
                          <a:solidFill>
                            <a:srgbClr val="000000"/>
                          </a:solidFill>
                          <a:effectLst/>
                          <a:latin typeface="Calibri"/>
                          <a:ea typeface="Times New Roman"/>
                          <a:cs typeface="Times New Roman"/>
                        </a:rPr>
                        <a:t>4,1</a:t>
                      </a:r>
                      <a:endParaRPr lang="fi-FI" sz="1300"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r h="192021">
                <a:tc>
                  <a:txBody>
                    <a:bodyPr/>
                    <a:lstStyle/>
                    <a:p>
                      <a:pPr algn="l">
                        <a:lnSpc>
                          <a:spcPct val="100000"/>
                        </a:lnSpc>
                        <a:spcBef>
                          <a:spcPts val="200"/>
                        </a:spcBef>
                        <a:spcAft>
                          <a:spcPts val="200"/>
                        </a:spcAft>
                      </a:pPr>
                      <a:r>
                        <a:rPr lang="fi-FI" sz="1300" b="1" dirty="0" smtClean="0">
                          <a:solidFill>
                            <a:srgbClr val="000000"/>
                          </a:solidFill>
                          <a:effectLst/>
                          <a:latin typeface="Calibri"/>
                          <a:ea typeface="Times New Roman"/>
                          <a:cs typeface="Times New Roman"/>
                        </a:rPr>
                        <a:t>N=1208</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182</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146</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256</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FF66"/>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121</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104</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171</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00"/>
                        </a:spcBef>
                        <a:spcAft>
                          <a:spcPts val="200"/>
                        </a:spcAft>
                      </a:pPr>
                      <a:r>
                        <a:rPr lang="fi-FI" sz="1300" b="1" dirty="0">
                          <a:solidFill>
                            <a:srgbClr val="000000"/>
                          </a:solidFill>
                          <a:effectLst/>
                          <a:latin typeface="Calibri"/>
                          <a:ea typeface="Times New Roman"/>
                          <a:cs typeface="Times New Roman"/>
                        </a:rPr>
                        <a:t>228</a:t>
                      </a:r>
                      <a:endParaRPr lang="fi-FI" sz="1300" b="1" dirty="0">
                        <a:effectLst/>
                        <a:latin typeface="Calibri"/>
                        <a:ea typeface="Times New Roman"/>
                        <a:cs typeface="Arial"/>
                      </a:endParaRPr>
                    </a:p>
                  </a:txBody>
                  <a:tcPr marL="44450" marR="4445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9" name="Tekstiruutu 8"/>
          <p:cNvSpPr txBox="1"/>
          <p:nvPr/>
        </p:nvSpPr>
        <p:spPr>
          <a:xfrm>
            <a:off x="1187624" y="476672"/>
            <a:ext cx="7776864" cy="1671291"/>
          </a:xfrm>
          <a:prstGeom prst="rect">
            <a:avLst/>
          </a:prstGeom>
          <a:noFill/>
        </p:spPr>
        <p:txBody>
          <a:bodyPr wrap="square" rtlCol="0">
            <a:spAutoFit/>
          </a:bodyPr>
          <a:lstStyle/>
          <a:p>
            <a:pPr>
              <a:lnSpc>
                <a:spcPct val="114000"/>
              </a:lnSpc>
            </a:pPr>
            <a:r>
              <a:rPr lang="fi-FI" dirty="0" smtClean="0"/>
              <a:t>Eri käyttäjäryhmiä kiinnostavat erilaiset palvelut. Palveluissa lähtökohtana oli oletus, että ne maksavat itsensä takaisin energiansäästönä 1-5 vuodessa.</a:t>
            </a:r>
          </a:p>
          <a:p>
            <a:pPr>
              <a:lnSpc>
                <a:spcPct val="114000"/>
              </a:lnSpc>
            </a:pPr>
            <a:r>
              <a:rPr lang="fi-FI" dirty="0" smtClean="0"/>
              <a:t>Eri palveluiden jo hankkineiden tai sitä harkitsevien osuus on erilainen eri käyttäjäryhmissä, mutta voidaan silti nähdä, että eniten palveluista ovat kiinnostuneet edelläkävijät.</a:t>
            </a:r>
            <a:endParaRPr lang="fi-FI" dirty="0"/>
          </a:p>
        </p:txBody>
      </p:sp>
      <p:sp>
        <p:nvSpPr>
          <p:cNvPr id="10"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Mitkä palvelut kiinnostavat?</a:t>
            </a:r>
            <a:endParaRPr lang="fi-FI" sz="3200" dirty="0"/>
          </a:p>
        </p:txBody>
      </p:sp>
    </p:spTree>
    <p:extLst>
      <p:ext uri="{BB962C8B-B14F-4D97-AF65-F5344CB8AC3E}">
        <p14:creationId xmlns:p14="http://schemas.microsoft.com/office/powerpoint/2010/main" val="329896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332656"/>
            <a:ext cx="7344816" cy="1143000"/>
          </a:xfrm>
        </p:spPr>
        <p:txBody>
          <a:bodyPr vert="horz" lIns="91440" tIns="45720" rIns="91440" bIns="45720" rtlCol="0" anchor="ctr">
            <a:noAutofit/>
          </a:bodyPr>
          <a:lstStyle/>
          <a:p>
            <a:pPr algn="l"/>
            <a:r>
              <a:rPr lang="fi-FI" sz="2400" b="1" dirty="0" smtClean="0">
                <a:ea typeface="Calibri"/>
                <a:cs typeface="Times New Roman"/>
              </a:rPr>
              <a:t>Edelläkävijä on muita useammin…</a:t>
            </a:r>
            <a:endParaRPr lang="fi-FI" sz="2400" b="1" dirty="0">
              <a:ea typeface="Calibri"/>
              <a:cs typeface="Times New Roman"/>
            </a:endParaRPr>
          </a:p>
        </p:txBody>
      </p:sp>
      <p:sp>
        <p:nvSpPr>
          <p:cNvPr id="3" name="Sisällön paikkamerkki 2"/>
          <p:cNvSpPr>
            <a:spLocks noGrp="1"/>
          </p:cNvSpPr>
          <p:nvPr>
            <p:ph idx="1"/>
          </p:nvPr>
        </p:nvSpPr>
        <p:spPr>
          <a:xfrm>
            <a:off x="1258888" y="1600200"/>
            <a:ext cx="7427912" cy="4525963"/>
          </a:xfrm>
          <a:solidFill>
            <a:schemeClr val="accent1">
              <a:lumMod val="20000"/>
              <a:lumOff val="80000"/>
            </a:schemeClr>
          </a:solidFill>
          <a:ln w="28575">
            <a:solidFill>
              <a:schemeClr val="accent5">
                <a:lumMod val="60000"/>
                <a:lumOff val="40000"/>
              </a:schemeClr>
            </a:solidFill>
          </a:ln>
        </p:spPr>
        <p:txBody>
          <a:bodyPr>
            <a:noAutofit/>
          </a:bodyPr>
          <a:lstStyle/>
          <a:p>
            <a:pPr marL="0" indent="0">
              <a:lnSpc>
                <a:spcPct val="150000"/>
              </a:lnSpc>
              <a:buNone/>
            </a:pPr>
            <a:r>
              <a:rPr lang="fi-FI" sz="1700" dirty="0"/>
              <a:t>Mies</a:t>
            </a:r>
            <a:r>
              <a:rPr lang="fi-FI" sz="1700" dirty="0" smtClean="0"/>
              <a:t>, iältään </a:t>
            </a:r>
            <a:r>
              <a:rPr lang="fi-FI" sz="1700" dirty="0"/>
              <a:t>alle 45-vuotias</a:t>
            </a:r>
          </a:p>
          <a:p>
            <a:pPr marL="0" indent="0">
              <a:lnSpc>
                <a:spcPct val="150000"/>
              </a:lnSpc>
              <a:buNone/>
            </a:pPr>
            <a:r>
              <a:rPr lang="fi-FI" sz="1700" dirty="0"/>
              <a:t>Hyvätuloinen ja korkeasti koulutettu, usein tekniikan alalla</a:t>
            </a:r>
          </a:p>
          <a:p>
            <a:pPr marL="0" indent="0">
              <a:lnSpc>
                <a:spcPct val="150000"/>
              </a:lnSpc>
              <a:buNone/>
            </a:pPr>
            <a:r>
              <a:rPr lang="fi-FI" sz="1700" dirty="0"/>
              <a:t>Johtavassa asemassa</a:t>
            </a:r>
          </a:p>
          <a:p>
            <a:pPr marL="0" indent="0">
              <a:lnSpc>
                <a:spcPct val="150000"/>
              </a:lnSpc>
              <a:buNone/>
            </a:pPr>
            <a:r>
              <a:rPr lang="fi-FI" sz="1700" dirty="0"/>
              <a:t>Kodin lämmityksenä usein maalämpö tai varaamaton sähkölämmitys</a:t>
            </a:r>
          </a:p>
          <a:p>
            <a:pPr marL="0" indent="0">
              <a:lnSpc>
                <a:spcPct val="150000"/>
              </a:lnSpc>
              <a:buNone/>
            </a:pPr>
            <a:r>
              <a:rPr lang="fi-FI" sz="1700" dirty="0"/>
              <a:t>On vaihtanut sähkönmyyjää</a:t>
            </a:r>
          </a:p>
          <a:p>
            <a:pPr marL="0" indent="0">
              <a:lnSpc>
                <a:spcPct val="150000"/>
              </a:lnSpc>
              <a:buNone/>
            </a:pPr>
            <a:r>
              <a:rPr lang="fi-FI" sz="1700" dirty="0"/>
              <a:t>Omistaa sähköistetyn vapaa-ajan asunnon</a:t>
            </a:r>
          </a:p>
          <a:p>
            <a:pPr marL="0" indent="0">
              <a:lnSpc>
                <a:spcPct val="150000"/>
              </a:lnSpc>
              <a:buNone/>
            </a:pPr>
            <a:r>
              <a:rPr lang="fi-FI" sz="1700" dirty="0"/>
              <a:t>On kiinnostunut tekniikasta ja seuraa tekniikan kehitystä eri medioissa</a:t>
            </a:r>
          </a:p>
          <a:p>
            <a:pPr marL="0" indent="0">
              <a:lnSpc>
                <a:spcPct val="150000"/>
              </a:lnSpc>
              <a:buNone/>
            </a:pPr>
            <a:r>
              <a:rPr lang="fi-FI" sz="1700" dirty="0"/>
              <a:t>Suhtautuu myönteisesti ympäristöön ja osallistuu aktiivisesti jonkin ympäristö- tai luonnonsuojelujärjestön työhön, toimii ehkäistäkseen ilmastonmuutosta</a:t>
            </a:r>
          </a:p>
          <a:p>
            <a:pPr marL="0" indent="0">
              <a:lnSpc>
                <a:spcPct val="150000"/>
              </a:lnSpc>
              <a:buNone/>
            </a:pPr>
            <a:r>
              <a:rPr lang="fi-FI" sz="1700" dirty="0"/>
              <a:t>Osallistuu mielellään kokeiluihin ja </a:t>
            </a:r>
            <a:r>
              <a:rPr lang="fi-FI" sz="1700" dirty="0" smtClean="0"/>
              <a:t>pilotteihin</a:t>
            </a:r>
            <a:endParaRPr lang="fi-FI" sz="17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12</a:t>
            </a:fld>
            <a:endParaRPr lang="fi-FI" dirty="0"/>
          </a:p>
        </p:txBody>
      </p:sp>
      <p:pic>
        <p:nvPicPr>
          <p:cNvPr id="9" name="Picture 2" descr="C:\Users\evh\Pictures\iStock_000001590128X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r="8280"/>
          <a:stretch/>
        </p:blipFill>
        <p:spPr bwMode="auto">
          <a:xfrm>
            <a:off x="6660232" y="1196752"/>
            <a:ext cx="2123052" cy="1544962"/>
          </a:xfrm>
          <a:prstGeom prst="rect">
            <a:avLst/>
          </a:prstGeom>
          <a:noFill/>
          <a:extLst>
            <a:ext uri="{909E8E84-426E-40DD-AFC4-6F175D3DCCD1}">
              <a14:hiddenFill xmlns:a14="http://schemas.microsoft.com/office/drawing/2010/main">
                <a:solidFill>
                  <a:srgbClr val="FFFFFF"/>
                </a:solidFill>
              </a14:hiddenFill>
            </a:ext>
          </a:extLst>
        </p:spPr>
      </p:pic>
      <p:sp>
        <p:nvSpPr>
          <p:cNvPr id="7"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Lupaavimmat asiakasryhmät </a:t>
            </a:r>
            <a:r>
              <a:rPr lang="fi-FI" sz="3200" b="1" dirty="0" smtClean="0"/>
              <a:t>I </a:t>
            </a:r>
            <a:endParaRPr lang="fi-FI" sz="3200" b="1" dirty="0"/>
          </a:p>
        </p:txBody>
      </p:sp>
    </p:spTree>
    <p:extLst>
      <p:ext uri="{BB962C8B-B14F-4D97-AF65-F5344CB8AC3E}">
        <p14:creationId xmlns:p14="http://schemas.microsoft.com/office/powerpoint/2010/main" val="2934569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76155" y="332656"/>
            <a:ext cx="7716325" cy="1143000"/>
          </a:xfrm>
        </p:spPr>
        <p:txBody>
          <a:bodyPr vert="horz" lIns="91440" tIns="45720" rIns="91440" bIns="45720" rtlCol="0" anchor="ctr">
            <a:normAutofit/>
          </a:bodyPr>
          <a:lstStyle/>
          <a:p>
            <a:pPr algn="l"/>
            <a:r>
              <a:rPr lang="fi-FI" sz="2400" b="1" dirty="0" smtClean="0">
                <a:ea typeface="Calibri"/>
                <a:cs typeface="Times New Roman"/>
              </a:rPr>
              <a:t>Energiasta </a:t>
            </a:r>
            <a:r>
              <a:rPr lang="fi-FI" sz="2400" b="1" dirty="0">
                <a:ea typeface="Calibri"/>
                <a:cs typeface="Times New Roman"/>
              </a:rPr>
              <a:t>kiinnostunut on muita useammin…</a:t>
            </a:r>
          </a:p>
        </p:txBody>
      </p:sp>
      <p:sp>
        <p:nvSpPr>
          <p:cNvPr id="3" name="Sisällön paikkamerkki 2"/>
          <p:cNvSpPr>
            <a:spLocks noGrp="1"/>
          </p:cNvSpPr>
          <p:nvPr>
            <p:ph idx="1"/>
          </p:nvPr>
        </p:nvSpPr>
        <p:spPr>
          <a:xfrm>
            <a:off x="1258888" y="1600200"/>
            <a:ext cx="7427912" cy="4525963"/>
          </a:xfrm>
          <a:solidFill>
            <a:schemeClr val="accent1">
              <a:lumMod val="20000"/>
              <a:lumOff val="80000"/>
            </a:schemeClr>
          </a:solidFill>
          <a:ln w="28575">
            <a:solidFill>
              <a:schemeClr val="accent5">
                <a:lumMod val="60000"/>
                <a:lumOff val="40000"/>
              </a:schemeClr>
            </a:solidFill>
          </a:ln>
        </p:spPr>
        <p:txBody>
          <a:bodyPr>
            <a:normAutofit/>
          </a:bodyPr>
          <a:lstStyle/>
          <a:p>
            <a:pPr marL="0" indent="0">
              <a:lnSpc>
                <a:spcPct val="160000"/>
              </a:lnSpc>
              <a:buNone/>
            </a:pPr>
            <a:r>
              <a:rPr lang="fi-FI" sz="1700" dirty="0"/>
              <a:t>Mies, iältään yli 55-vuotias</a:t>
            </a:r>
          </a:p>
          <a:p>
            <a:pPr marL="0" indent="0">
              <a:lnSpc>
                <a:spcPct val="160000"/>
              </a:lnSpc>
              <a:buNone/>
            </a:pPr>
            <a:r>
              <a:rPr lang="fi-FI" sz="1700" dirty="0"/>
              <a:t>Maanviljelijä tai yrittäjä</a:t>
            </a:r>
          </a:p>
          <a:p>
            <a:pPr marL="0" indent="0">
              <a:lnSpc>
                <a:spcPct val="160000"/>
              </a:lnSpc>
              <a:buNone/>
            </a:pPr>
            <a:r>
              <a:rPr lang="fi-FI" sz="1700" dirty="0"/>
              <a:t>Haja-asutusalueelta</a:t>
            </a:r>
          </a:p>
          <a:p>
            <a:pPr marL="0" indent="0">
              <a:lnSpc>
                <a:spcPct val="160000"/>
              </a:lnSpc>
              <a:buNone/>
            </a:pPr>
            <a:r>
              <a:rPr lang="fi-FI" sz="1700" dirty="0" smtClean="0"/>
              <a:t>Käynyt vähemmän kouluja</a:t>
            </a:r>
            <a:endParaRPr lang="fi-FI" sz="1700" dirty="0"/>
          </a:p>
          <a:p>
            <a:pPr marL="0" indent="0">
              <a:lnSpc>
                <a:spcPct val="160000"/>
              </a:lnSpc>
              <a:buNone/>
            </a:pPr>
            <a:r>
              <a:rPr lang="fi-FI" sz="1700" dirty="0"/>
              <a:t>On aktiivisesti etsinyt kotiautomaatiota</a:t>
            </a:r>
          </a:p>
          <a:p>
            <a:pPr marL="0" indent="0">
              <a:lnSpc>
                <a:spcPct val="160000"/>
              </a:lnSpc>
              <a:buNone/>
            </a:pPr>
            <a:r>
              <a:rPr lang="fi-FI" sz="1700" dirty="0"/>
              <a:t>Riskiä karttava ja haluaa suosituksia ennen ostopäätöstä</a:t>
            </a:r>
          </a:p>
          <a:p>
            <a:pPr marL="0" indent="0">
              <a:lnSpc>
                <a:spcPct val="160000"/>
              </a:lnSpc>
              <a:buNone/>
            </a:pPr>
            <a:r>
              <a:rPr lang="fi-FI" sz="1700" dirty="0"/>
              <a:t>Ostaisi mielellään suurilta, luotettavaksi kokemiltaan yrityksiltä</a:t>
            </a:r>
          </a:p>
          <a:p>
            <a:pPr marL="0" indent="0">
              <a:buNone/>
            </a:pPr>
            <a:endParaRPr lang="fi-FI" sz="17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13</a:t>
            </a:fld>
            <a:endParaRPr lang="fi-FI" dirty="0"/>
          </a:p>
        </p:txBody>
      </p:sp>
      <p:sp>
        <p:nvSpPr>
          <p:cNvPr id="8"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Lupaavimmat asiakasryhmät </a:t>
            </a:r>
            <a:r>
              <a:rPr lang="fi-FI" sz="3200" b="1" dirty="0" smtClean="0"/>
              <a:t>II </a:t>
            </a:r>
            <a:endParaRPr lang="fi-FI" sz="3200" b="1" dirty="0"/>
          </a:p>
        </p:txBody>
      </p:sp>
      <p:pic>
        <p:nvPicPr>
          <p:cNvPr id="1027" name="Picture 3" descr="C:\Users\kam.TUTKIMUS\AppData\Local\Microsoft\Windows\Temporary Internet Files\Content.Outlook\3XATJ9DN\iStock_000001333502Small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830" y="1196752"/>
            <a:ext cx="2274038" cy="151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9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0" y="-3"/>
            <a:ext cx="971600" cy="68580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332656"/>
            <a:ext cx="8229600" cy="1143000"/>
          </a:xfrm>
        </p:spPr>
        <p:txBody>
          <a:bodyPr vert="horz" lIns="91440" tIns="45720" rIns="91440" bIns="45720" rtlCol="0" anchor="ctr">
            <a:normAutofit/>
          </a:bodyPr>
          <a:lstStyle/>
          <a:p>
            <a:pPr algn="l"/>
            <a:r>
              <a:rPr lang="fi-FI" sz="2400" b="1" dirty="0" smtClean="0">
                <a:ea typeface="Calibri"/>
                <a:cs typeface="Times New Roman"/>
              </a:rPr>
              <a:t>Sähköyhtiöön myönteisesti </a:t>
            </a:r>
            <a:r>
              <a:rPr lang="fi-FI" sz="2400" b="1" dirty="0">
                <a:ea typeface="Calibri"/>
                <a:cs typeface="Times New Roman"/>
              </a:rPr>
              <a:t>suhtautuva on muita useammin…</a:t>
            </a:r>
          </a:p>
        </p:txBody>
      </p:sp>
      <p:sp>
        <p:nvSpPr>
          <p:cNvPr id="3" name="Sisällön paikkamerkki 2"/>
          <p:cNvSpPr>
            <a:spLocks noGrp="1"/>
          </p:cNvSpPr>
          <p:nvPr>
            <p:ph idx="1"/>
          </p:nvPr>
        </p:nvSpPr>
        <p:spPr>
          <a:xfrm>
            <a:off x="1258888" y="1600200"/>
            <a:ext cx="7427912" cy="4525963"/>
          </a:xfrm>
          <a:solidFill>
            <a:schemeClr val="accent1">
              <a:lumMod val="20000"/>
              <a:lumOff val="80000"/>
            </a:schemeClr>
          </a:solidFill>
          <a:ln w="28575">
            <a:solidFill>
              <a:schemeClr val="accent5">
                <a:lumMod val="60000"/>
                <a:lumOff val="40000"/>
              </a:schemeClr>
            </a:solidFill>
          </a:ln>
        </p:spPr>
        <p:txBody>
          <a:bodyPr>
            <a:normAutofit fontScale="85000" lnSpcReduction="10000"/>
          </a:bodyPr>
          <a:lstStyle/>
          <a:p>
            <a:pPr marL="0" indent="0">
              <a:lnSpc>
                <a:spcPct val="150000"/>
              </a:lnSpc>
              <a:buNone/>
            </a:pPr>
            <a:r>
              <a:rPr lang="fi-FI" sz="2000" dirty="0"/>
              <a:t>m</a:t>
            </a:r>
            <a:r>
              <a:rPr lang="fi-FI" sz="2000" dirty="0" smtClean="0"/>
              <a:t>ies </a:t>
            </a:r>
            <a:r>
              <a:rPr lang="fi-FI" sz="2000" dirty="0"/>
              <a:t>tai nainen, kaiken ikäinen</a:t>
            </a:r>
          </a:p>
          <a:p>
            <a:pPr marL="0" indent="0">
              <a:lnSpc>
                <a:spcPct val="150000"/>
              </a:lnSpc>
              <a:buNone/>
            </a:pPr>
            <a:r>
              <a:rPr lang="fi-FI" sz="2000" dirty="0"/>
              <a:t>Asuu keskikokoisessa tai suurehkossa asunnossa (80-120 m2)</a:t>
            </a:r>
          </a:p>
          <a:p>
            <a:pPr marL="0" indent="0">
              <a:lnSpc>
                <a:spcPct val="150000"/>
              </a:lnSpc>
              <a:buNone/>
            </a:pPr>
            <a:r>
              <a:rPr lang="fi-FI" sz="2000" dirty="0"/>
              <a:t>Ei ole vaihtanut </a:t>
            </a:r>
            <a:r>
              <a:rPr lang="fi-FI" sz="2000" dirty="0" smtClean="0"/>
              <a:t>sähkönmyyjää</a:t>
            </a:r>
            <a:endParaRPr lang="fi-FI" sz="2000" dirty="0"/>
          </a:p>
          <a:p>
            <a:pPr marL="0" indent="0">
              <a:lnSpc>
                <a:spcPct val="150000"/>
              </a:lnSpc>
              <a:buNone/>
            </a:pPr>
            <a:r>
              <a:rPr lang="fi-FI" sz="2000" dirty="0"/>
              <a:t>Ei omista sähköistettyä vapaa-ajan asuntoa</a:t>
            </a:r>
          </a:p>
          <a:p>
            <a:pPr marL="0" indent="0">
              <a:lnSpc>
                <a:spcPct val="150000"/>
              </a:lnSpc>
              <a:buNone/>
            </a:pPr>
            <a:r>
              <a:rPr lang="fi-FI" sz="2000" dirty="0"/>
              <a:t>Työntekijä </a:t>
            </a:r>
            <a:r>
              <a:rPr lang="fi-FI" sz="2000" dirty="0" smtClean="0"/>
              <a:t>ammattiasemaltaan</a:t>
            </a:r>
            <a:endParaRPr lang="fi-FI" sz="2000" dirty="0"/>
          </a:p>
          <a:p>
            <a:pPr marL="0" indent="0">
              <a:lnSpc>
                <a:spcPct val="150000"/>
              </a:lnSpc>
              <a:buNone/>
            </a:pPr>
            <a:r>
              <a:rPr lang="fi-FI" sz="2000" dirty="0"/>
              <a:t>On tyytyväinen sähköyhtiön tarjoamiin mahdollisuuksiin tehostaa energiankäyttöä</a:t>
            </a:r>
          </a:p>
          <a:p>
            <a:pPr marL="0" indent="0">
              <a:lnSpc>
                <a:spcPct val="150000"/>
              </a:lnSpc>
              <a:buNone/>
            </a:pPr>
            <a:r>
              <a:rPr lang="fi-FI" sz="2000" dirty="0"/>
              <a:t>Luottaa siihen, että sähköyhtiö kunnioittaa asiakkaan yksityisyyttä ja tietoturvaa</a:t>
            </a:r>
          </a:p>
          <a:p>
            <a:pPr marL="0" indent="0">
              <a:lnSpc>
                <a:spcPct val="150000"/>
              </a:lnSpc>
              <a:buNone/>
            </a:pPr>
            <a:r>
              <a:rPr lang="fi-FI" sz="2000" dirty="0"/>
              <a:t>Uskoo, että energiayhtiön tarjoamat laitteet ovat laadukkaita ja eivät rikkoudu tai riko muita laitteita</a:t>
            </a:r>
          </a:p>
          <a:p>
            <a:pPr marL="0" indent="0">
              <a:buNone/>
            </a:pPr>
            <a:endParaRPr lang="fi-FI"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14</a:t>
            </a:fld>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391" y="1421503"/>
            <a:ext cx="1298074" cy="18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tsikko 7"/>
          <p:cNvSpPr txBox="1">
            <a:spLocks/>
          </p:cNvSpPr>
          <p:nvPr/>
        </p:nvSpPr>
        <p:spPr>
          <a:xfrm rot="16200000">
            <a:off x="-2961459" y="2924943"/>
            <a:ext cx="6858003" cy="1008113"/>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Lupaavimmat asiakasryhmät </a:t>
            </a:r>
            <a:r>
              <a:rPr lang="fi-FI" sz="3200" b="1" dirty="0" smtClean="0"/>
              <a:t>III </a:t>
            </a:r>
            <a:endParaRPr lang="fi-FI" sz="3200" b="1" dirty="0"/>
          </a:p>
        </p:txBody>
      </p:sp>
    </p:spTree>
    <p:extLst>
      <p:ext uri="{BB962C8B-B14F-4D97-AF65-F5344CB8AC3E}">
        <p14:creationId xmlns:p14="http://schemas.microsoft.com/office/powerpoint/2010/main" val="1621964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a:extLst>
              <a:ext uri="{28A0092B-C50C-407E-A947-70E740481C1C}">
                <a14:useLocalDpi xmlns:a14="http://schemas.microsoft.com/office/drawing/2010/main" val="0"/>
              </a:ext>
            </a:extLst>
          </a:blip>
          <a:srcRect t="16511"/>
          <a:stretch/>
        </p:blipFill>
        <p:spPr>
          <a:xfrm>
            <a:off x="-6170" y="0"/>
            <a:ext cx="9150170" cy="6858000"/>
          </a:xfrm>
          <a:prstGeom prst="rect">
            <a:avLst/>
          </a:prstGeom>
        </p:spPr>
      </p:pic>
      <p:sp>
        <p:nvSpPr>
          <p:cNvPr id="2" name="Otsikko 1"/>
          <p:cNvSpPr>
            <a:spLocks noGrp="1"/>
          </p:cNvSpPr>
          <p:nvPr>
            <p:ph type="ctrTitle"/>
          </p:nvPr>
        </p:nvSpPr>
        <p:spPr>
          <a:xfrm>
            <a:off x="685800" y="1988840"/>
            <a:ext cx="7772400" cy="1470025"/>
          </a:xfrm>
        </p:spPr>
        <p:txBody>
          <a:bodyPr>
            <a:normAutofit/>
          </a:bodyPr>
          <a:lstStyle/>
          <a:p>
            <a:pPr>
              <a:lnSpc>
                <a:spcPct val="115000"/>
              </a:lnSpc>
              <a:spcAft>
                <a:spcPts val="1000"/>
              </a:spcAft>
            </a:pPr>
            <a:r>
              <a:rPr lang="fi-FI" sz="3600" b="1" dirty="0" smtClean="0">
                <a:solidFill>
                  <a:schemeClr val="tx2"/>
                </a:solidFill>
                <a:latin typeface="+mn-lt"/>
                <a:ea typeface="+mn-ea"/>
                <a:cs typeface="+mn-cs"/>
              </a:rPr>
              <a:t>Liikkeellelähtö</a:t>
            </a:r>
            <a:endParaRPr lang="fi-FI" sz="3600" b="1" dirty="0">
              <a:solidFill>
                <a:schemeClr val="tx2"/>
              </a:solidFill>
              <a:latin typeface="+mn-lt"/>
              <a:ea typeface="+mn-ea"/>
              <a:cs typeface="+mn-cs"/>
            </a:endParaRPr>
          </a:p>
        </p:txBody>
      </p:sp>
    </p:spTree>
    <p:extLst>
      <p:ext uri="{BB962C8B-B14F-4D97-AF65-F5344CB8AC3E}">
        <p14:creationId xmlns:p14="http://schemas.microsoft.com/office/powerpoint/2010/main" val="333982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115616" y="1639341"/>
            <a:ext cx="7200800" cy="4525963"/>
          </a:xfrm>
        </p:spPr>
        <p:txBody>
          <a:bodyPr>
            <a:normAutofit/>
          </a:bodyPr>
          <a:lstStyle/>
          <a:p>
            <a:pPr marL="0" lvl="0" indent="0">
              <a:lnSpc>
                <a:spcPct val="114000"/>
              </a:lnSpc>
              <a:buNone/>
            </a:pPr>
            <a:r>
              <a:rPr lang="fi-FI" sz="2400" dirty="0"/>
              <a:t>Palvelujen kehittäminen edellyttää uuden osaamisen kehittämistä. Pilottien ja kokeilujen avulla kertyy osaamista asiakkaiden tarpeista ja palvelujen tuottamisesta. Samalla tunnistetaan, mitä palvelun osia kannattaa tehdä itse ja mitä kannattaa hankkia muilta. </a:t>
            </a:r>
            <a:endParaRPr lang="fi-FI" sz="2400" dirty="0" smtClean="0"/>
          </a:p>
          <a:p>
            <a:pPr marL="0" lvl="0" indent="0">
              <a:lnSpc>
                <a:spcPct val="114000"/>
              </a:lnSpc>
              <a:buNone/>
            </a:pPr>
            <a:r>
              <a:rPr lang="fi-FI" sz="900" dirty="0" smtClean="0"/>
              <a:t> </a:t>
            </a:r>
            <a:r>
              <a:rPr lang="fi-FI" sz="400" dirty="0" smtClean="0"/>
              <a:t> </a:t>
            </a:r>
            <a:endParaRPr lang="fi-FI" sz="200" dirty="0" smtClean="0"/>
          </a:p>
          <a:p>
            <a:pPr marL="0" lvl="0" indent="0">
              <a:lnSpc>
                <a:spcPct val="114000"/>
              </a:lnSpc>
              <a:buNone/>
            </a:pPr>
            <a:r>
              <a:rPr lang="fi-FI" sz="2400" dirty="0" smtClean="0"/>
              <a:t>Seuraavassa </a:t>
            </a:r>
            <a:r>
              <a:rPr lang="fi-FI" sz="2400" dirty="0"/>
              <a:t>kerrotaan kokeneiden pilottien tekijöiden kokemuksia siitä, miten kokeilut ja pilotit kannattaa suunnitella ja toteuttaa. </a:t>
            </a:r>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16</a:t>
            </a:fld>
            <a:endParaRPr lang="fi-FI"/>
          </a:p>
        </p:txBody>
      </p:sp>
      <p:sp>
        <p:nvSpPr>
          <p:cNvPr id="6"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Liikkeellelähtö</a:t>
            </a:r>
          </a:p>
        </p:txBody>
      </p:sp>
    </p:spTree>
    <p:extLst>
      <p:ext uri="{BB962C8B-B14F-4D97-AF65-F5344CB8AC3E}">
        <p14:creationId xmlns:p14="http://schemas.microsoft.com/office/powerpoint/2010/main" val="4073681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66936" y="485800"/>
            <a:ext cx="8229600" cy="1143000"/>
          </a:xfrm>
        </p:spPr>
        <p:txBody>
          <a:bodyPr>
            <a:normAutofit/>
          </a:bodyPr>
          <a:lstStyle/>
          <a:p>
            <a:pPr algn="l"/>
            <a:r>
              <a:rPr lang="fi-FI" sz="2800" b="1" dirty="0">
                <a:ea typeface="Calibri"/>
                <a:cs typeface="Times New Roman"/>
              </a:rPr>
              <a:t>Kokeneiden tekijöiden ohjeet pilottien suunnitteluun</a:t>
            </a:r>
            <a:r>
              <a:rPr lang="fi-FI" sz="2000" dirty="0"/>
              <a:t/>
            </a:r>
            <a:br>
              <a:rPr lang="fi-FI" sz="2000" dirty="0"/>
            </a:br>
            <a:endParaRPr lang="fi-FI" sz="2000" dirty="0"/>
          </a:p>
        </p:txBody>
      </p:sp>
      <p:sp>
        <p:nvSpPr>
          <p:cNvPr id="3" name="Sisällön paikkamerkki 2"/>
          <p:cNvSpPr>
            <a:spLocks noGrp="1"/>
          </p:cNvSpPr>
          <p:nvPr>
            <p:ph idx="1"/>
          </p:nvPr>
        </p:nvSpPr>
        <p:spPr>
          <a:xfrm>
            <a:off x="1177280" y="1816224"/>
            <a:ext cx="7211144" cy="4133056"/>
          </a:xfrm>
        </p:spPr>
        <p:txBody>
          <a:bodyPr>
            <a:normAutofit/>
          </a:bodyPr>
          <a:lstStyle/>
          <a:p>
            <a:pPr marL="514350" indent="-514350">
              <a:lnSpc>
                <a:spcPct val="150000"/>
              </a:lnSpc>
              <a:buFont typeface="+mj-lt"/>
              <a:buAutoNum type="alphaUcPeriod"/>
            </a:pPr>
            <a:r>
              <a:rPr lang="fi-FI" sz="2400" dirty="0" smtClean="0"/>
              <a:t>Todellisten </a:t>
            </a:r>
            <a:r>
              <a:rPr lang="fi-FI" sz="2400" dirty="0"/>
              <a:t>ongelmien ratkaisu kannattavasti</a:t>
            </a:r>
          </a:p>
          <a:p>
            <a:pPr marL="514350" indent="-514350">
              <a:lnSpc>
                <a:spcPct val="150000"/>
              </a:lnSpc>
              <a:buFont typeface="+mj-lt"/>
              <a:buAutoNum type="alphaUcPeriod"/>
            </a:pPr>
            <a:r>
              <a:rPr lang="fi-FI" sz="2400" dirty="0" smtClean="0"/>
              <a:t>Asiakaslähtöisyys</a:t>
            </a:r>
            <a:r>
              <a:rPr lang="fi-FI" sz="2400" dirty="0"/>
              <a:t>, käytettävyys, selkeys</a:t>
            </a:r>
          </a:p>
          <a:p>
            <a:pPr marL="514350" indent="-514350">
              <a:lnSpc>
                <a:spcPct val="150000"/>
              </a:lnSpc>
              <a:buFont typeface="+mj-lt"/>
              <a:buAutoNum type="alphaUcPeriod"/>
            </a:pPr>
            <a:r>
              <a:rPr lang="fi-FI" sz="2400" dirty="0" smtClean="0"/>
              <a:t>Sitoutuneet </a:t>
            </a:r>
            <a:r>
              <a:rPr lang="fi-FI" sz="2400" dirty="0"/>
              <a:t>osallistujat</a:t>
            </a:r>
          </a:p>
          <a:p>
            <a:pPr marL="514350" indent="-514350">
              <a:lnSpc>
                <a:spcPct val="150000"/>
              </a:lnSpc>
              <a:buFont typeface="+mj-lt"/>
              <a:buAutoNum type="alphaUcPeriod"/>
            </a:pPr>
            <a:r>
              <a:rPr lang="fi-FI" sz="2400" dirty="0" smtClean="0"/>
              <a:t>Hyvä </a:t>
            </a:r>
            <a:r>
              <a:rPr lang="fi-FI" sz="2400" dirty="0"/>
              <a:t>suunnittelu ja resursointi, sisäinen organisointi</a:t>
            </a:r>
          </a:p>
          <a:p>
            <a:pPr marL="514350" indent="-514350">
              <a:lnSpc>
                <a:spcPct val="150000"/>
              </a:lnSpc>
              <a:buFont typeface="+mj-lt"/>
              <a:buAutoNum type="alphaUcPeriod"/>
            </a:pPr>
            <a:r>
              <a:rPr lang="fi-FI" sz="2400" dirty="0" smtClean="0"/>
              <a:t>Pilotin arviointi: Uutta </a:t>
            </a:r>
            <a:r>
              <a:rPr lang="fi-FI" sz="2400" dirty="0"/>
              <a:t>tietoa tuotekehitykseen</a:t>
            </a:r>
          </a:p>
          <a:p>
            <a:pPr>
              <a:lnSpc>
                <a:spcPct val="150000"/>
              </a:lnSpc>
            </a:pPr>
            <a:endParaRPr lang="fi-FI" sz="2400" b="1" dirty="0"/>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17</a:t>
            </a:fld>
            <a:endParaRPr lang="fi-FI"/>
          </a:p>
        </p:txBody>
      </p:sp>
      <p:sp>
        <p:nvSpPr>
          <p:cNvPr id="6"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Ohjeita ja suosituksia</a:t>
            </a:r>
            <a:endParaRPr lang="fi-FI" sz="3200" dirty="0"/>
          </a:p>
        </p:txBody>
      </p:sp>
    </p:spTree>
    <p:extLst>
      <p:ext uri="{BB962C8B-B14F-4D97-AF65-F5344CB8AC3E}">
        <p14:creationId xmlns:p14="http://schemas.microsoft.com/office/powerpoint/2010/main" val="3220228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a:xfrm>
            <a:off x="0"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7"/>
          <p:cNvSpPr>
            <a:spLocks noGrp="1"/>
          </p:cNvSpPr>
          <p:nvPr>
            <p:ph type="title"/>
          </p:nvPr>
        </p:nvSpPr>
        <p:spPr>
          <a:xfrm>
            <a:off x="1187624" y="341784"/>
            <a:ext cx="7344816" cy="1143000"/>
          </a:xfrm>
        </p:spPr>
        <p:txBody>
          <a:bodyPr>
            <a:normAutofit/>
          </a:bodyPr>
          <a:lstStyle/>
          <a:p>
            <a:pPr algn="l"/>
            <a:r>
              <a:rPr lang="fi-FI" sz="2400" b="1" dirty="0" smtClean="0"/>
              <a:t>A Todellisten </a:t>
            </a:r>
            <a:r>
              <a:rPr lang="fi-FI" sz="2400" b="1" dirty="0"/>
              <a:t>ongelmien ratkaisu </a:t>
            </a:r>
            <a:r>
              <a:rPr lang="fi-FI" sz="2400" b="1" dirty="0" smtClean="0"/>
              <a:t>kannattavasti</a:t>
            </a:r>
            <a:endParaRPr lang="fi-FI" sz="2400" dirty="0"/>
          </a:p>
        </p:txBody>
      </p:sp>
      <p:sp>
        <p:nvSpPr>
          <p:cNvPr id="7" name="Sisällön paikkamerkki 6"/>
          <p:cNvSpPr>
            <a:spLocks noGrp="1"/>
          </p:cNvSpPr>
          <p:nvPr>
            <p:ph idx="1"/>
          </p:nvPr>
        </p:nvSpPr>
        <p:spPr>
          <a:xfrm>
            <a:off x="1115616" y="1484784"/>
            <a:ext cx="7920880" cy="4688942"/>
          </a:xfrm>
        </p:spPr>
        <p:txBody>
          <a:bodyPr>
            <a:noAutofit/>
          </a:bodyPr>
          <a:lstStyle/>
          <a:p>
            <a:pPr marL="0" indent="0">
              <a:buNone/>
            </a:pPr>
            <a:r>
              <a:rPr lang="fi-FI" sz="2000" dirty="0" smtClean="0"/>
              <a:t>Palveluissa kannattaa lähteä liikkeelle asiakkaiden todellisista ongelmista, ei tekniikan mahdollisuuksista. Ongelman ratkaisemisen on oltava kannattavaa sekä palveluntarjoajalle että asiakkaalle. </a:t>
            </a:r>
          </a:p>
          <a:p>
            <a:pPr marL="0" indent="0">
              <a:buNone/>
            </a:pPr>
            <a:endParaRPr lang="fi-FI" sz="800" dirty="0"/>
          </a:p>
          <a:p>
            <a:pPr marL="0" indent="0">
              <a:buNone/>
            </a:pPr>
            <a:r>
              <a:rPr lang="fi-FI" sz="2000" dirty="0" smtClean="0"/>
              <a:t>Tämän pohjaksi tarvitaan</a:t>
            </a:r>
          </a:p>
          <a:p>
            <a:r>
              <a:rPr lang="fi-FI" sz="2000" dirty="0" smtClean="0"/>
              <a:t>tutkimustietoa </a:t>
            </a:r>
            <a:r>
              <a:rPr lang="fi-FI" sz="2000" dirty="0"/>
              <a:t>asiakastarpeista ja asiakaskohtaisista </a:t>
            </a:r>
            <a:r>
              <a:rPr lang="fi-FI" sz="2000" dirty="0" smtClean="0"/>
              <a:t>potentiaaleista</a:t>
            </a:r>
          </a:p>
          <a:p>
            <a:pPr lvl="1"/>
            <a:r>
              <a:rPr lang="fi-FI" sz="1800" dirty="0" smtClean="0"/>
              <a:t>eli tarvitaan tietoa potentiaalisten asiakkaiden sähkön käytöst</a:t>
            </a:r>
            <a:r>
              <a:rPr lang="fi-FI" sz="1800" dirty="0"/>
              <a:t>ä</a:t>
            </a:r>
            <a:r>
              <a:rPr lang="fi-FI" sz="1800" dirty="0" smtClean="0"/>
              <a:t> </a:t>
            </a:r>
          </a:p>
          <a:p>
            <a:r>
              <a:rPr lang="fi-FI" sz="2000" dirty="0" smtClean="0"/>
              <a:t>asiakkaiden </a:t>
            </a:r>
            <a:r>
              <a:rPr lang="fi-FI" sz="2000" dirty="0"/>
              <a:t>näkemykset tarpeistaan ja valmiudet </a:t>
            </a:r>
            <a:r>
              <a:rPr lang="fi-FI" sz="2000" dirty="0" smtClean="0"/>
              <a:t>muutokseen</a:t>
            </a:r>
          </a:p>
          <a:p>
            <a:pPr lvl="1"/>
            <a:r>
              <a:rPr lang="fi-FI" sz="1800" dirty="0" smtClean="0"/>
              <a:t>eli tarvitaan yrityskohtaisia kyselyjä tai tietoja asiakasraadeilta</a:t>
            </a:r>
            <a:endParaRPr lang="fi-FI" sz="1800" dirty="0"/>
          </a:p>
          <a:p>
            <a:r>
              <a:rPr lang="fi-FI" sz="2000" dirty="0" smtClean="0"/>
              <a:t>yhteiskunnallista keskustelua </a:t>
            </a:r>
          </a:p>
          <a:p>
            <a:pPr lvl="1"/>
            <a:r>
              <a:rPr lang="fi-FI" sz="1800" dirty="0"/>
              <a:t>e</a:t>
            </a:r>
            <a:r>
              <a:rPr lang="fi-FI" sz="1800" dirty="0" smtClean="0"/>
              <a:t>li on seurattava ja osallistuttava julkiseen keskusteluun energiatehokkuuden merkityksestä yhteiskunnassa</a:t>
            </a:r>
          </a:p>
          <a:p>
            <a:r>
              <a:rPr lang="fi-FI" sz="2000" dirty="0" smtClean="0"/>
              <a:t>palveluntarjoajan oma </a:t>
            </a:r>
            <a:r>
              <a:rPr lang="fi-FI" sz="2000" dirty="0"/>
              <a:t>visio: mitä ratkaisuja halutaan ja osataan </a:t>
            </a:r>
            <a:r>
              <a:rPr lang="fi-FI" sz="2000" dirty="0" smtClean="0"/>
              <a:t>tarjota</a:t>
            </a:r>
          </a:p>
          <a:p>
            <a:pPr lvl="1"/>
            <a:r>
              <a:rPr lang="fi-FI" sz="1800" dirty="0" smtClean="0"/>
              <a:t>on tunnistettava oma erityisosaaminen</a:t>
            </a:r>
            <a:endParaRPr lang="fi-FI" sz="28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18</a:t>
            </a:fld>
            <a:endParaRPr lang="fi-FI" dirty="0"/>
          </a:p>
        </p:txBody>
      </p:sp>
    </p:spTree>
    <p:extLst>
      <p:ext uri="{BB962C8B-B14F-4D97-AF65-F5344CB8AC3E}">
        <p14:creationId xmlns:p14="http://schemas.microsoft.com/office/powerpoint/2010/main" val="1298459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557808"/>
            <a:ext cx="8229600" cy="1143000"/>
          </a:xfrm>
        </p:spPr>
        <p:txBody>
          <a:bodyPr>
            <a:normAutofit/>
          </a:bodyPr>
          <a:lstStyle/>
          <a:p>
            <a:pPr algn="l"/>
            <a:r>
              <a:rPr lang="fi-FI" sz="2400" b="1" dirty="0" smtClean="0"/>
              <a:t>B Asiakaslähtöisyys</a:t>
            </a:r>
            <a:r>
              <a:rPr lang="fi-FI" sz="2400" b="1" dirty="0"/>
              <a:t>, käytettävyys ja selkeys</a:t>
            </a:r>
            <a:br>
              <a:rPr lang="fi-FI" sz="2400" b="1" dirty="0"/>
            </a:br>
            <a:endParaRPr lang="fi-FI" sz="2400" dirty="0"/>
          </a:p>
        </p:txBody>
      </p:sp>
      <p:sp>
        <p:nvSpPr>
          <p:cNvPr id="3" name="Sisällön paikkamerkki 2"/>
          <p:cNvSpPr>
            <a:spLocks noGrp="1"/>
          </p:cNvSpPr>
          <p:nvPr>
            <p:ph idx="1"/>
          </p:nvPr>
        </p:nvSpPr>
        <p:spPr>
          <a:xfrm>
            <a:off x="1115616" y="1916832"/>
            <a:ext cx="7427912" cy="4525963"/>
          </a:xfrm>
        </p:spPr>
        <p:txBody>
          <a:bodyPr>
            <a:normAutofit/>
          </a:bodyPr>
          <a:lstStyle/>
          <a:p>
            <a:pPr marL="0" indent="0">
              <a:lnSpc>
                <a:spcPct val="114000"/>
              </a:lnSpc>
              <a:buNone/>
            </a:pPr>
            <a:r>
              <a:rPr lang="fi-FI" sz="2000" dirty="0" err="1" smtClean="0"/>
              <a:t>Pilotoinnissa</a:t>
            </a:r>
            <a:r>
              <a:rPr lang="fi-FI" sz="2000" dirty="0" smtClean="0"/>
              <a:t> kannattaa edetä vaiheittain. Markkinointia ja käytettävyyttä on syytä kehittää, ennen kuin palvelu lanseerataan tavallisille asiakkaille. </a:t>
            </a:r>
          </a:p>
          <a:p>
            <a:pPr marL="0" indent="0">
              <a:lnSpc>
                <a:spcPct val="114000"/>
              </a:lnSpc>
              <a:buNone/>
            </a:pPr>
            <a:endParaRPr lang="fi-FI" sz="600" dirty="0" smtClean="0"/>
          </a:p>
          <a:p>
            <a:pPr marL="0" indent="0">
              <a:lnSpc>
                <a:spcPct val="114000"/>
              </a:lnSpc>
              <a:buNone/>
            </a:pPr>
            <a:r>
              <a:rPr lang="fi-FI" sz="2000" dirty="0" smtClean="0"/>
              <a:t>Asiakaslähtöisyyttä voidaan kehittää testaamalla viestinnässä käytettävää kieltä ja palvelun käytettävyyttä.</a:t>
            </a:r>
          </a:p>
          <a:p>
            <a:pPr marL="0" indent="0">
              <a:lnSpc>
                <a:spcPct val="114000"/>
              </a:lnSpc>
              <a:buNone/>
            </a:pPr>
            <a:endParaRPr lang="fi-FI" sz="600" dirty="0" smtClean="0"/>
          </a:p>
          <a:p>
            <a:pPr marL="0" indent="0">
              <a:lnSpc>
                <a:spcPct val="114000"/>
              </a:lnSpc>
              <a:buNone/>
            </a:pPr>
            <a:r>
              <a:rPr lang="fi-FI" sz="2000" dirty="0" smtClean="0"/>
              <a:t>Ensi vaiheen testaajia voi löytyä </a:t>
            </a:r>
            <a:r>
              <a:rPr lang="fi-FI" sz="2000" dirty="0"/>
              <a:t>omasta asiakasrekisteristä, oman firman ihmisten </a:t>
            </a:r>
            <a:r>
              <a:rPr lang="fi-FI" sz="2000" dirty="0" smtClean="0"/>
              <a:t>parista tai tuttavapiiristä. Tarvittaessa voi käyttää </a:t>
            </a:r>
            <a:r>
              <a:rPr lang="fi-FI" sz="2000" dirty="0"/>
              <a:t>myös ulkopuolista </a:t>
            </a:r>
            <a:r>
              <a:rPr lang="fi-FI" sz="2000" dirty="0" smtClean="0"/>
              <a:t>apua (markkinatutkimus, muotoilutoimistot).</a:t>
            </a:r>
            <a:endParaRPr lang="fi-FI" sz="2000" dirty="0"/>
          </a:p>
          <a:p>
            <a:pPr>
              <a:lnSpc>
                <a:spcPct val="114000"/>
              </a:lnSpc>
            </a:pPr>
            <a:endParaRPr lang="fi-FI" dirty="0"/>
          </a:p>
        </p:txBody>
      </p:sp>
      <p:sp>
        <p:nvSpPr>
          <p:cNvPr id="4" name="Alatunnisteen paikkamerkki 3"/>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19</a:t>
            </a:fld>
            <a:endParaRPr lang="fi-FI"/>
          </a:p>
        </p:txBody>
      </p:sp>
    </p:spTree>
    <p:extLst>
      <p:ext uri="{BB962C8B-B14F-4D97-AF65-F5344CB8AC3E}">
        <p14:creationId xmlns:p14="http://schemas.microsoft.com/office/powerpoint/2010/main" val="2756888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rot="16200000">
            <a:off x="-2939144" y="2947257"/>
            <a:ext cx="6813376" cy="1008111"/>
          </a:xfrm>
        </p:spPr>
        <p:txBody>
          <a:bodyPr>
            <a:normAutofit/>
          </a:bodyPr>
          <a:lstStyle/>
          <a:p>
            <a:pPr algn="r"/>
            <a:r>
              <a:rPr lang="fi-FI" sz="3200" b="1" dirty="0" smtClean="0"/>
              <a:t>Hanke pähkinänkuoressa</a:t>
            </a:r>
            <a:endParaRPr lang="fi-FI" sz="32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2</a:t>
            </a:fld>
            <a:endParaRPr lang="fi-FI" dirty="0"/>
          </a:p>
        </p:txBody>
      </p:sp>
      <p:sp>
        <p:nvSpPr>
          <p:cNvPr id="3" name="Tekstiruutu 2"/>
          <p:cNvSpPr txBox="1"/>
          <p:nvPr/>
        </p:nvSpPr>
        <p:spPr>
          <a:xfrm>
            <a:off x="1567483" y="1340768"/>
            <a:ext cx="6912768" cy="3785652"/>
          </a:xfrm>
          <a:prstGeom prst="rect">
            <a:avLst/>
          </a:prstGeom>
          <a:noFill/>
        </p:spPr>
        <p:txBody>
          <a:bodyPr wrap="square" rtlCol="0">
            <a:spAutoFit/>
          </a:bodyPr>
          <a:lstStyle/>
          <a:p>
            <a:pPr algn="ctr"/>
            <a:r>
              <a:rPr lang="fi-FI" sz="4000" b="1" dirty="0" smtClean="0"/>
              <a:t>Hyvä vuorovaikutus,  verkkopalvelut ja informatiivinen laskutus saavat osan asiakkaista kiinnostumaan myös muista energiatehokkuuspalveluista</a:t>
            </a:r>
            <a:endParaRPr lang="fi-FI" sz="4000" b="1" dirty="0"/>
          </a:p>
        </p:txBody>
      </p:sp>
    </p:spTree>
    <p:extLst>
      <p:ext uri="{BB962C8B-B14F-4D97-AF65-F5344CB8AC3E}">
        <p14:creationId xmlns:p14="http://schemas.microsoft.com/office/powerpoint/2010/main" val="1452911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isällön paikkamerkki 6"/>
          <p:cNvSpPr>
            <a:spLocks noGrp="1"/>
          </p:cNvSpPr>
          <p:nvPr>
            <p:ph idx="1"/>
          </p:nvPr>
        </p:nvSpPr>
        <p:spPr>
          <a:xfrm>
            <a:off x="1115616" y="1927373"/>
            <a:ext cx="8229600" cy="4525963"/>
          </a:xfrm>
        </p:spPr>
        <p:txBody>
          <a:bodyPr>
            <a:noAutofit/>
          </a:bodyPr>
          <a:lstStyle/>
          <a:p>
            <a:pPr marL="0" indent="0">
              <a:buNone/>
            </a:pPr>
            <a:r>
              <a:rPr lang="fi-FI" sz="2000" dirty="0" smtClean="0"/>
              <a:t>Vaikka pilotit ovat kokeiluja, ne on syytä ottaa vakavasti yrityksessä ja niihin on tärkeä löytää kokeiluun sitoutuneita osallistujia. Tarvitaan: </a:t>
            </a:r>
          </a:p>
          <a:p>
            <a:endParaRPr lang="fi-FI" sz="900" dirty="0"/>
          </a:p>
          <a:p>
            <a:r>
              <a:rPr lang="fi-FI" sz="2000" dirty="0" smtClean="0"/>
              <a:t>oikeasti kiinnostuneita asiakkaita, </a:t>
            </a:r>
            <a:r>
              <a:rPr lang="fi-FI" sz="2000" dirty="0"/>
              <a:t>jotka viitsivät antaa palautetta </a:t>
            </a:r>
          </a:p>
          <a:p>
            <a:r>
              <a:rPr lang="fi-FI" sz="2000" dirty="0" smtClean="0"/>
              <a:t>palveluntarjoajan viestintää </a:t>
            </a:r>
            <a:r>
              <a:rPr lang="fi-FI" sz="2000" dirty="0"/>
              <a:t>ja </a:t>
            </a:r>
            <a:r>
              <a:rPr lang="fi-FI" sz="2000" dirty="0" smtClean="0"/>
              <a:t>markkinointia</a:t>
            </a:r>
          </a:p>
          <a:p>
            <a:r>
              <a:rPr lang="fi-FI" sz="2000" dirty="0" smtClean="0"/>
              <a:t>jatkuvaa yhteydenpitoa pilotin asiakkaisiin</a:t>
            </a:r>
            <a:endParaRPr lang="fi-FI" sz="2000" dirty="0"/>
          </a:p>
          <a:p>
            <a:r>
              <a:rPr lang="fi-FI" sz="2000" dirty="0"/>
              <a:t>tuotteen </a:t>
            </a:r>
            <a:r>
              <a:rPr lang="fi-FI" sz="2000" dirty="0" smtClean="0"/>
              <a:t>riittävää kypsyysastetta (jotta kiinnostus ei hiivu teknisten ongelmien takia)</a:t>
            </a:r>
          </a:p>
          <a:p>
            <a:endParaRPr lang="fi-FI" sz="2000" dirty="0"/>
          </a:p>
          <a:p>
            <a:pPr marL="0" indent="0">
              <a:buNone/>
            </a:pPr>
            <a:r>
              <a:rPr lang="fi-FI" sz="2000" dirty="0" smtClean="0"/>
              <a:t>Asiakkaat on hyvä ottaa  mukaan </a:t>
            </a:r>
            <a:r>
              <a:rPr lang="fi-FI" sz="2000" dirty="0"/>
              <a:t>jo </a:t>
            </a:r>
            <a:r>
              <a:rPr lang="fi-FI" sz="2000" dirty="0" smtClean="0"/>
              <a:t>suunnitteluvaiheessa!</a:t>
            </a:r>
            <a:endParaRPr lang="fi-FI" sz="2000" dirty="0"/>
          </a:p>
          <a:p>
            <a:pPr marL="0" indent="0">
              <a:buNone/>
            </a:pPr>
            <a:endParaRPr lang="fi-FI" sz="24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20</a:t>
            </a:fld>
            <a:endParaRPr lang="fi-FI" dirty="0"/>
          </a:p>
        </p:txBody>
      </p:sp>
      <p:sp>
        <p:nvSpPr>
          <p:cNvPr id="2" name="Otsikko 1"/>
          <p:cNvSpPr>
            <a:spLocks noGrp="1"/>
          </p:cNvSpPr>
          <p:nvPr>
            <p:ph type="title"/>
          </p:nvPr>
        </p:nvSpPr>
        <p:spPr>
          <a:xfrm>
            <a:off x="1177280" y="629816"/>
            <a:ext cx="4114800" cy="1143000"/>
          </a:xfrm>
        </p:spPr>
        <p:txBody>
          <a:bodyPr>
            <a:normAutofit fontScale="90000"/>
          </a:bodyPr>
          <a:lstStyle/>
          <a:p>
            <a:pPr algn="l"/>
            <a:r>
              <a:rPr lang="fi-FI" sz="2700" b="1" dirty="0" smtClean="0"/>
              <a:t>C Sitoutuneet </a:t>
            </a:r>
            <a:r>
              <a:rPr lang="fi-FI" sz="2700" b="1" dirty="0"/>
              <a:t>osallistujat</a:t>
            </a:r>
            <a:r>
              <a:rPr lang="fi-FI" b="1" dirty="0"/>
              <a:t/>
            </a:r>
            <a:br>
              <a:rPr lang="fi-FI" b="1" dirty="0"/>
            </a:br>
            <a:endParaRPr lang="fi-FI" dirty="0"/>
          </a:p>
        </p:txBody>
      </p:sp>
    </p:spTree>
    <p:extLst>
      <p:ext uri="{BB962C8B-B14F-4D97-AF65-F5344CB8AC3E}">
        <p14:creationId xmlns:p14="http://schemas.microsoft.com/office/powerpoint/2010/main" val="3881481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485800"/>
            <a:ext cx="6192688" cy="1143000"/>
          </a:xfrm>
        </p:spPr>
        <p:txBody>
          <a:bodyPr>
            <a:normAutofit/>
          </a:bodyPr>
          <a:lstStyle/>
          <a:p>
            <a:pPr algn="l"/>
            <a:r>
              <a:rPr lang="fi-FI" sz="2400" b="1" dirty="0" smtClean="0"/>
              <a:t>D Suunnittelu, resursointi ja organisointi</a:t>
            </a:r>
            <a:r>
              <a:rPr lang="fi-FI" sz="2400" b="1" dirty="0"/>
              <a:t/>
            </a:r>
            <a:br>
              <a:rPr lang="fi-FI" sz="2400" b="1" dirty="0"/>
            </a:br>
            <a:endParaRPr lang="fi-FI" sz="2400" dirty="0"/>
          </a:p>
        </p:txBody>
      </p:sp>
      <p:sp>
        <p:nvSpPr>
          <p:cNvPr id="3" name="Sisällön paikkamerkki 2"/>
          <p:cNvSpPr>
            <a:spLocks noGrp="1"/>
          </p:cNvSpPr>
          <p:nvPr>
            <p:ph idx="1"/>
          </p:nvPr>
        </p:nvSpPr>
        <p:spPr>
          <a:xfrm>
            <a:off x="1115616" y="1927373"/>
            <a:ext cx="7571184" cy="4525963"/>
          </a:xfrm>
        </p:spPr>
        <p:txBody>
          <a:bodyPr>
            <a:normAutofit/>
          </a:bodyPr>
          <a:lstStyle/>
          <a:p>
            <a:pPr marL="0" indent="0">
              <a:buNone/>
            </a:pPr>
            <a:r>
              <a:rPr lang="fi-FI" sz="2000" dirty="0" smtClean="0"/>
              <a:t>Jotta pilotista olisi hyötyä ja se kannustaisi jatkamaan, tarvitaan työtä myös palveluntarjoajayrityksen sisällä. Onnistunutta pilottia pohjustavaa työtä ovat:</a:t>
            </a:r>
          </a:p>
          <a:p>
            <a:r>
              <a:rPr lang="fi-FI" sz="2000" dirty="0" smtClean="0"/>
              <a:t>taloudellisten </a:t>
            </a:r>
            <a:r>
              <a:rPr lang="fi-FI" sz="2000" dirty="0"/>
              <a:t>riskien ja hyötyjen sekä potentiaalisten ongelmien analysointi</a:t>
            </a:r>
          </a:p>
          <a:p>
            <a:r>
              <a:rPr lang="fi-FI" sz="2000" dirty="0"/>
              <a:t>johdon sitouttaminen: resurssit, pitkäjänteisyys ja kärsivällisyys</a:t>
            </a:r>
          </a:p>
          <a:p>
            <a:r>
              <a:rPr lang="fi-FI" sz="2000" dirty="0"/>
              <a:t>henkilöstön sitouttaminen, asiakastuki</a:t>
            </a:r>
          </a:p>
          <a:p>
            <a:r>
              <a:rPr lang="fi-FI" sz="2000" dirty="0" smtClean="0"/>
              <a:t>yhteistyö organisaation sisällä</a:t>
            </a:r>
            <a:endParaRPr lang="fi-FI" sz="2000" dirty="0"/>
          </a:p>
          <a:p>
            <a:r>
              <a:rPr lang="fi-FI" sz="2000" dirty="0"/>
              <a:t>asentajien valmiudet</a:t>
            </a:r>
          </a:p>
          <a:p>
            <a:endParaRPr lang="fi-FI" sz="2400" dirty="0"/>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21</a:t>
            </a:fld>
            <a:endParaRPr lang="fi-FI"/>
          </a:p>
        </p:txBody>
      </p:sp>
    </p:spTree>
    <p:extLst>
      <p:ext uri="{BB962C8B-B14F-4D97-AF65-F5344CB8AC3E}">
        <p14:creationId xmlns:p14="http://schemas.microsoft.com/office/powerpoint/2010/main" val="1883129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485800"/>
            <a:ext cx="6768752" cy="1143000"/>
          </a:xfrm>
        </p:spPr>
        <p:txBody>
          <a:bodyPr>
            <a:noAutofit/>
          </a:bodyPr>
          <a:lstStyle/>
          <a:p>
            <a:pPr algn="l"/>
            <a:r>
              <a:rPr lang="fi-FI" sz="2400" b="1" dirty="0"/>
              <a:t>E</a:t>
            </a:r>
            <a:r>
              <a:rPr lang="fi-FI" sz="2400" b="1" dirty="0" smtClean="0"/>
              <a:t> Pilotin arviointi: uutta tietoa </a:t>
            </a:r>
            <a:r>
              <a:rPr lang="fi-FI" sz="2400" b="1" dirty="0"/>
              <a:t>tuotekehitykseen</a:t>
            </a:r>
            <a:br>
              <a:rPr lang="fi-FI" sz="2400" b="1" dirty="0"/>
            </a:br>
            <a:endParaRPr lang="fi-FI" sz="2400" dirty="0"/>
          </a:p>
        </p:txBody>
      </p:sp>
      <p:sp>
        <p:nvSpPr>
          <p:cNvPr id="3" name="Sisällön paikkamerkki 2"/>
          <p:cNvSpPr>
            <a:spLocks noGrp="1"/>
          </p:cNvSpPr>
          <p:nvPr>
            <p:ph idx="1"/>
          </p:nvPr>
        </p:nvSpPr>
        <p:spPr>
          <a:xfrm>
            <a:off x="1115616" y="1888232"/>
            <a:ext cx="7571184" cy="3701008"/>
          </a:xfrm>
        </p:spPr>
        <p:txBody>
          <a:bodyPr>
            <a:normAutofit/>
          </a:bodyPr>
          <a:lstStyle/>
          <a:p>
            <a:pPr marL="0" indent="0">
              <a:buNone/>
            </a:pPr>
            <a:r>
              <a:rPr lang="fi-FI" sz="2000" dirty="0" smtClean="0"/>
              <a:t>Pilotin on tarkoitus palvella uuden liiketoiminnan kehittämistä. Siksi pilotti on arvioitava huolella ja rehellisesti. </a:t>
            </a:r>
          </a:p>
          <a:p>
            <a:pPr marL="0" indent="0">
              <a:buNone/>
            </a:pPr>
            <a:endParaRPr lang="fi-FI" sz="2000" dirty="0"/>
          </a:p>
          <a:p>
            <a:pPr marL="0" indent="0">
              <a:buNone/>
            </a:pPr>
            <a:r>
              <a:rPr lang="fi-FI" sz="2000" dirty="0" smtClean="0"/>
              <a:t>Huolellisella arvioinnilla pilotista voidaan saada paljon irti: </a:t>
            </a:r>
          </a:p>
          <a:p>
            <a:r>
              <a:rPr lang="fi-FI" sz="2000" dirty="0" smtClean="0"/>
              <a:t>asiakkailta </a:t>
            </a:r>
            <a:r>
              <a:rPr lang="fi-FI" sz="2000" dirty="0"/>
              <a:t>kehittämisehdotuksia</a:t>
            </a:r>
          </a:p>
          <a:p>
            <a:r>
              <a:rPr lang="fi-FI" sz="2000" dirty="0"/>
              <a:t>palvelun </a:t>
            </a:r>
            <a:r>
              <a:rPr lang="fi-FI" sz="2000" dirty="0" smtClean="0"/>
              <a:t>kehittäminen: mikä toimi hyvin, mitä on korjattava?</a:t>
            </a:r>
            <a:endParaRPr lang="fi-FI" sz="2000" dirty="0"/>
          </a:p>
          <a:p>
            <a:r>
              <a:rPr lang="fi-FI" sz="2000" dirty="0"/>
              <a:t>liiketoimintamallin verifiointi tai kumoaminen</a:t>
            </a:r>
          </a:p>
          <a:p>
            <a:endParaRPr lang="fi-FI" sz="2000" dirty="0"/>
          </a:p>
        </p:txBody>
      </p:sp>
      <p:sp>
        <p:nvSpPr>
          <p:cNvPr id="4" name="Alatunnisteen paikkamerkki 3"/>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22</a:t>
            </a:fld>
            <a:endParaRPr lang="fi-FI"/>
          </a:p>
        </p:txBody>
      </p:sp>
    </p:spTree>
    <p:extLst>
      <p:ext uri="{BB962C8B-B14F-4D97-AF65-F5344CB8AC3E}">
        <p14:creationId xmlns:p14="http://schemas.microsoft.com/office/powerpoint/2010/main" val="2893367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36512" y="0"/>
            <a:ext cx="1043608" cy="68853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87624" y="341784"/>
            <a:ext cx="7776864" cy="1143000"/>
          </a:xfrm>
        </p:spPr>
        <p:txBody>
          <a:bodyPr vert="horz" lIns="91440" tIns="45720" rIns="91440" bIns="45720" rtlCol="0" anchor="ctr">
            <a:normAutofit/>
          </a:bodyPr>
          <a:lstStyle/>
          <a:p>
            <a:pPr algn="l"/>
            <a:r>
              <a:rPr lang="fi-FI" sz="2400" b="1" dirty="0" smtClean="0">
                <a:ea typeface="Calibri"/>
                <a:cs typeface="Times New Roman"/>
              </a:rPr>
              <a:t>Ensivaiheen markkinaehtoisista palveluista</a:t>
            </a:r>
            <a:endParaRPr lang="fi-FI" sz="2400" b="1" dirty="0">
              <a:ea typeface="Calibri"/>
              <a:cs typeface="Times New Roman"/>
            </a:endParaRPr>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23</a:t>
            </a:fld>
            <a:endParaRPr lang="fi-FI" dirty="0"/>
          </a:p>
        </p:txBody>
      </p:sp>
      <p:sp>
        <p:nvSpPr>
          <p:cNvPr id="7"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Ensivaiheessa</a:t>
            </a:r>
            <a:endParaRPr lang="fi-FI"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740" y="1916832"/>
            <a:ext cx="7780756" cy="3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17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0" y="-19756"/>
            <a:ext cx="9180512" cy="69051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15" t="11401" r="-15" b="4914"/>
          <a:stretch/>
        </p:blipFill>
        <p:spPr bwMode="auto">
          <a:xfrm>
            <a:off x="1011151" y="-19755"/>
            <a:ext cx="6801209" cy="690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ctrTitle"/>
          </p:nvPr>
        </p:nvSpPr>
        <p:spPr>
          <a:xfrm>
            <a:off x="1336104" y="2319015"/>
            <a:ext cx="6476256" cy="1470025"/>
          </a:xfrm>
        </p:spPr>
        <p:txBody>
          <a:bodyPr>
            <a:normAutofit/>
          </a:bodyPr>
          <a:lstStyle/>
          <a:p>
            <a:pPr>
              <a:lnSpc>
                <a:spcPct val="115000"/>
              </a:lnSpc>
              <a:spcAft>
                <a:spcPts val="1000"/>
              </a:spcAft>
            </a:pPr>
            <a:r>
              <a:rPr lang="fi-FI" sz="3600" b="1" dirty="0">
                <a:solidFill>
                  <a:schemeClr val="bg1"/>
                </a:solidFill>
                <a:latin typeface="+mn-lt"/>
                <a:ea typeface="+mn-ea"/>
                <a:cs typeface="+mn-cs"/>
              </a:rPr>
              <a:t>Kumppanuudet</a:t>
            </a:r>
          </a:p>
        </p:txBody>
      </p:sp>
    </p:spTree>
    <p:extLst>
      <p:ext uri="{BB962C8B-B14F-4D97-AF65-F5344CB8AC3E}">
        <p14:creationId xmlns:p14="http://schemas.microsoft.com/office/powerpoint/2010/main" val="57847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3" name="Sisällön paikkamerkki 2"/>
          <p:cNvSpPr>
            <a:spLocks noGrp="1"/>
          </p:cNvSpPr>
          <p:nvPr>
            <p:ph idx="1"/>
          </p:nvPr>
        </p:nvSpPr>
        <p:spPr>
          <a:xfrm>
            <a:off x="1187624" y="664096"/>
            <a:ext cx="7643192" cy="1684784"/>
          </a:xfrm>
        </p:spPr>
        <p:txBody>
          <a:bodyPr>
            <a:noAutofit/>
          </a:bodyPr>
          <a:lstStyle/>
          <a:p>
            <a:pPr marL="0" indent="0">
              <a:buNone/>
            </a:pPr>
            <a:r>
              <a:rPr lang="fi-FI" sz="2000" dirty="0"/>
              <a:t>Sähköyhtiöille osoitetun kyselyn mukaan palvelujen kehittämisen tärkein este on henkilöstöresurssien puute. Kaikissa yhtiöissä ei myöskään enää ole henkilökohtaista kosketusta asiakkaisiin. Kumppanuudet ovatkin tärkeässä asemassa kehitettäessä uusia palveluja. </a:t>
            </a:r>
          </a:p>
          <a:p>
            <a:pPr marL="0" indent="0">
              <a:buNone/>
            </a:pPr>
            <a:endParaRPr lang="fi-FI" sz="2400" dirty="0"/>
          </a:p>
        </p:txBody>
      </p:sp>
      <p:sp>
        <p:nvSpPr>
          <p:cNvPr id="4" name="Alatunnisteen paikkamerkki 3"/>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25</a:t>
            </a:fld>
            <a:endParaRPr lang="fi-FI"/>
          </a:p>
        </p:txBody>
      </p:sp>
      <p:pic>
        <p:nvPicPr>
          <p:cNvPr id="7" name="Kuva 6"/>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552728" cy="3384376"/>
          </a:xfrm>
          <a:prstGeom prst="rect">
            <a:avLst/>
          </a:prstGeom>
          <a:noFill/>
        </p:spPr>
      </p:pic>
      <p:sp>
        <p:nvSpPr>
          <p:cNvPr id="8"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Palveluiden kehittämisen esteet</a:t>
            </a:r>
            <a:endParaRPr lang="fi-FI" sz="3200" dirty="0"/>
          </a:p>
        </p:txBody>
      </p:sp>
    </p:spTree>
    <p:extLst>
      <p:ext uri="{BB962C8B-B14F-4D97-AF65-F5344CB8AC3E}">
        <p14:creationId xmlns:p14="http://schemas.microsoft.com/office/powerpoint/2010/main" val="643226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15616" y="548680"/>
            <a:ext cx="7272808" cy="1143000"/>
          </a:xfrm>
        </p:spPr>
        <p:txBody>
          <a:bodyPr>
            <a:normAutofit/>
          </a:bodyPr>
          <a:lstStyle/>
          <a:p>
            <a:pPr algn="l"/>
            <a:r>
              <a:rPr lang="fi-FI" sz="2400" b="1" dirty="0" smtClean="0">
                <a:ea typeface="Calibri"/>
                <a:cs typeface="Times New Roman"/>
              </a:rPr>
              <a:t>Energiatehokkuuspalvelumarkkinoiden </a:t>
            </a:r>
            <a:r>
              <a:rPr lang="fi-FI" sz="2400" b="1" dirty="0">
                <a:ea typeface="Calibri"/>
                <a:cs typeface="Times New Roman"/>
              </a:rPr>
              <a:t>mahdollisia toimijoita:</a:t>
            </a:r>
            <a:endParaRPr lang="fi-FI" sz="2400" b="1" dirty="0"/>
          </a:p>
        </p:txBody>
      </p:sp>
      <p:sp>
        <p:nvSpPr>
          <p:cNvPr id="5" name="Dian numeron paikkamerkki 4"/>
          <p:cNvSpPr>
            <a:spLocks noGrp="1"/>
          </p:cNvSpPr>
          <p:nvPr>
            <p:ph type="sldNum" sz="quarter" idx="12"/>
          </p:nvPr>
        </p:nvSpPr>
        <p:spPr/>
        <p:txBody>
          <a:bodyPr/>
          <a:lstStyle/>
          <a:p>
            <a:fld id="{97D4FFC4-083F-492D-BCC4-443C1ED03D7A}" type="slidenum">
              <a:rPr lang="fi-FI" smtClean="0"/>
              <a:t>26</a:t>
            </a:fld>
            <a:endParaRPr lang="fi-FI"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3" name="Suorakulmio 2"/>
          <p:cNvSpPr/>
          <p:nvPr/>
        </p:nvSpPr>
        <p:spPr>
          <a:xfrm>
            <a:off x="1115616" y="1844824"/>
            <a:ext cx="7848872" cy="3859518"/>
          </a:xfrm>
          <a:prstGeom prst="rect">
            <a:avLst/>
          </a:prstGeom>
        </p:spPr>
        <p:txBody>
          <a:bodyPr wrap="square">
            <a:spAutoFit/>
          </a:bodyPr>
          <a:lstStyle/>
          <a:p>
            <a:pPr marL="285750" indent="-285750">
              <a:spcBef>
                <a:spcPct val="20000"/>
              </a:spcBef>
              <a:buClr>
                <a:schemeClr val="tx2"/>
              </a:buClr>
              <a:buFont typeface="Arial" panose="020B0604020202020204" pitchFamily="34" charset="0"/>
              <a:buChar char="•"/>
            </a:pPr>
            <a:r>
              <a:rPr lang="fi-FI" dirty="0"/>
              <a:t>asukasyhdistykset</a:t>
            </a:r>
          </a:p>
          <a:p>
            <a:pPr marL="285750" indent="-285750">
              <a:spcBef>
                <a:spcPct val="20000"/>
              </a:spcBef>
              <a:buClr>
                <a:schemeClr val="tx2"/>
              </a:buClr>
              <a:buFont typeface="Arial" panose="020B0604020202020204" pitchFamily="34" charset="0"/>
              <a:buChar char="•"/>
            </a:pPr>
            <a:r>
              <a:rPr lang="fi-FI" dirty="0"/>
              <a:t>kunnan tai kaupungin kaavoitus- ja suunnittelutoimi, ympäristötoimi, rakennustarkastaja tai tekninen toimi</a:t>
            </a:r>
          </a:p>
          <a:p>
            <a:pPr marL="285750" indent="-285750">
              <a:spcBef>
                <a:spcPct val="20000"/>
              </a:spcBef>
              <a:buClr>
                <a:schemeClr val="tx2"/>
              </a:buClr>
              <a:buFont typeface="Arial" panose="020B0604020202020204" pitchFamily="34" charset="0"/>
              <a:buChar char="•"/>
            </a:pPr>
            <a:r>
              <a:rPr lang="fi-FI" dirty="0"/>
              <a:t>muu kunnan tai kaupungin hallintokunta</a:t>
            </a:r>
          </a:p>
          <a:p>
            <a:pPr marL="285750" indent="-285750">
              <a:spcBef>
                <a:spcPct val="20000"/>
              </a:spcBef>
              <a:buClr>
                <a:schemeClr val="tx2"/>
              </a:buClr>
              <a:buFont typeface="Arial" panose="020B0604020202020204" pitchFamily="34" charset="0"/>
              <a:buChar char="•"/>
            </a:pPr>
            <a:r>
              <a:rPr lang="fi-FI" dirty="0"/>
              <a:t>muut palvelualan yritykset (esim. isännöitsijät, rahoitus, nuohoojat, asentajat, huolto, rakennus- ja remontointiliikkeet) </a:t>
            </a:r>
          </a:p>
          <a:p>
            <a:pPr marL="285750" indent="-285750">
              <a:spcBef>
                <a:spcPct val="20000"/>
              </a:spcBef>
              <a:buClr>
                <a:schemeClr val="tx2"/>
              </a:buClr>
              <a:buFont typeface="Arial" panose="020B0604020202020204" pitchFamily="34" charset="0"/>
              <a:buChar char="•"/>
            </a:pPr>
            <a:r>
              <a:rPr lang="fi-FI" dirty="0"/>
              <a:t>paikallisen energiatoimistot tms.</a:t>
            </a:r>
          </a:p>
          <a:p>
            <a:pPr marL="285750" indent="-285750">
              <a:spcBef>
                <a:spcPct val="20000"/>
              </a:spcBef>
              <a:buClr>
                <a:schemeClr val="tx2"/>
              </a:buClr>
              <a:buFont typeface="Arial" panose="020B0604020202020204" pitchFamily="34" charset="0"/>
              <a:buChar char="•"/>
            </a:pPr>
            <a:r>
              <a:rPr lang="fi-FI" dirty="0"/>
              <a:t>sähkön myyjät tai verkkoyhtiöt</a:t>
            </a:r>
          </a:p>
          <a:p>
            <a:pPr marL="285750" indent="-285750">
              <a:spcBef>
                <a:spcPct val="20000"/>
              </a:spcBef>
              <a:buClr>
                <a:schemeClr val="tx2"/>
              </a:buClr>
              <a:buFont typeface="Arial" panose="020B0604020202020204" pitchFamily="34" charset="0"/>
              <a:buChar char="•"/>
            </a:pPr>
            <a:r>
              <a:rPr lang="fi-FI" dirty="0"/>
              <a:t>tieto- ja viestintätekniikan alan yritykset (esim. mittaus ja seurantalaitteet)</a:t>
            </a:r>
          </a:p>
          <a:p>
            <a:pPr marL="285750" indent="-285750">
              <a:spcBef>
                <a:spcPct val="20000"/>
              </a:spcBef>
              <a:buClr>
                <a:schemeClr val="tx2"/>
              </a:buClr>
              <a:buFont typeface="Arial" panose="020B0604020202020204" pitchFamily="34" charset="0"/>
              <a:buChar char="•"/>
            </a:pPr>
            <a:r>
              <a:rPr lang="fi-FI" dirty="0"/>
              <a:t>valtakunnallisten neuvontaorganisaatioiden paikallisyhdistykset (esim. Martat, 4H-yhdistys)</a:t>
            </a:r>
          </a:p>
          <a:p>
            <a:pPr marL="285750" indent="-285750">
              <a:spcBef>
                <a:spcPct val="20000"/>
              </a:spcBef>
              <a:buClr>
                <a:schemeClr val="tx2"/>
              </a:buClr>
              <a:buFont typeface="Arial" panose="020B0604020202020204" pitchFamily="34" charset="0"/>
              <a:buChar char="•"/>
            </a:pPr>
            <a:r>
              <a:rPr lang="fi-FI" dirty="0"/>
              <a:t>ympäristöjärjestöt</a:t>
            </a:r>
          </a:p>
        </p:txBody>
      </p:sp>
    </p:spTree>
    <p:extLst>
      <p:ext uri="{BB962C8B-B14F-4D97-AF65-F5344CB8AC3E}">
        <p14:creationId xmlns:p14="http://schemas.microsoft.com/office/powerpoint/2010/main" val="3702592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15616" y="548680"/>
            <a:ext cx="7221488" cy="1143000"/>
          </a:xfrm>
        </p:spPr>
        <p:txBody>
          <a:bodyPr>
            <a:normAutofit/>
          </a:bodyPr>
          <a:lstStyle/>
          <a:p>
            <a:pPr algn="l"/>
            <a:r>
              <a:rPr lang="fi-FI" sz="2400" b="1" dirty="0">
                <a:ea typeface="Calibri"/>
                <a:cs typeface="Times New Roman"/>
              </a:rPr>
              <a:t>Kuluttajien sopivaksi katsoma taho tuottaa </a:t>
            </a:r>
            <a:r>
              <a:rPr lang="fi-FI" sz="2400" b="1" dirty="0" smtClean="0">
                <a:ea typeface="Calibri"/>
                <a:cs typeface="Times New Roman"/>
              </a:rPr>
              <a:t>energiatehokkuuspalveluita</a:t>
            </a:r>
            <a:endParaRPr lang="fi-FI" sz="2400" b="1" dirty="0"/>
          </a:p>
        </p:txBody>
      </p:sp>
      <p:sp>
        <p:nvSpPr>
          <p:cNvPr id="5" name="Dian numeron paikkamerkki 4"/>
          <p:cNvSpPr>
            <a:spLocks noGrp="1"/>
          </p:cNvSpPr>
          <p:nvPr>
            <p:ph type="sldNum" sz="quarter" idx="12"/>
          </p:nvPr>
        </p:nvSpPr>
        <p:spPr/>
        <p:txBody>
          <a:bodyPr/>
          <a:lstStyle/>
          <a:p>
            <a:fld id="{97D4FFC4-083F-492D-BCC4-443C1ED03D7A}" type="slidenum">
              <a:rPr lang="fi-FI" smtClean="0"/>
              <a:t>27</a:t>
            </a:fld>
            <a:endParaRPr lang="fi-FI"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grpSp>
        <p:nvGrpSpPr>
          <p:cNvPr id="7" name="Ryhmä 6"/>
          <p:cNvGrpSpPr/>
          <p:nvPr/>
        </p:nvGrpSpPr>
        <p:grpSpPr>
          <a:xfrm>
            <a:off x="4067944" y="2798855"/>
            <a:ext cx="5004048" cy="2899216"/>
            <a:chOff x="345360" y="1918470"/>
            <a:chExt cx="7397051" cy="3339273"/>
          </a:xfrm>
        </p:grpSpPr>
        <p:sp>
          <p:nvSpPr>
            <p:cNvPr id="8" name="Ellipsi 7"/>
            <p:cNvSpPr/>
            <p:nvPr/>
          </p:nvSpPr>
          <p:spPr>
            <a:xfrm>
              <a:off x="345360" y="2420887"/>
              <a:ext cx="2642465" cy="122413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solidFill>
                    <a:schemeClr val="tx1"/>
                  </a:solidFill>
                </a:rPr>
                <a:t>Paikallinen sähkö-verkkoyhtiö</a:t>
              </a:r>
            </a:p>
            <a:p>
              <a:pPr algn="ctr"/>
              <a:r>
                <a:rPr lang="fi-FI" sz="1600" b="1" dirty="0" smtClean="0">
                  <a:solidFill>
                    <a:schemeClr val="tx1"/>
                  </a:solidFill>
                </a:rPr>
                <a:t>59 %</a:t>
              </a:r>
              <a:endParaRPr lang="fi-FI" sz="1600" b="1" dirty="0">
                <a:solidFill>
                  <a:schemeClr val="tx1"/>
                </a:solidFill>
              </a:endParaRPr>
            </a:p>
          </p:txBody>
        </p:sp>
        <p:sp>
          <p:nvSpPr>
            <p:cNvPr id="9" name="Ellipsi 8"/>
            <p:cNvSpPr/>
            <p:nvPr/>
          </p:nvSpPr>
          <p:spPr>
            <a:xfrm>
              <a:off x="2580667" y="1918470"/>
              <a:ext cx="2022421" cy="86245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smtClean="0">
                  <a:solidFill>
                    <a:schemeClr val="tx1"/>
                  </a:solidFill>
                </a:rPr>
                <a:t>Kunta tai kaupunki</a:t>
              </a:r>
            </a:p>
            <a:p>
              <a:pPr algn="ctr"/>
              <a:r>
                <a:rPr lang="fi-FI" sz="1400" b="1" dirty="0" smtClean="0">
                  <a:solidFill>
                    <a:schemeClr val="tx1"/>
                  </a:solidFill>
                </a:rPr>
                <a:t>38 %</a:t>
              </a:r>
              <a:endParaRPr lang="fi-FI" sz="1400" b="1" dirty="0">
                <a:solidFill>
                  <a:schemeClr val="tx1"/>
                </a:solidFill>
              </a:endParaRPr>
            </a:p>
          </p:txBody>
        </p:sp>
        <p:sp>
          <p:nvSpPr>
            <p:cNvPr id="10" name="Ellipsi 9"/>
            <p:cNvSpPr/>
            <p:nvPr/>
          </p:nvSpPr>
          <p:spPr>
            <a:xfrm>
              <a:off x="4709531" y="2027838"/>
              <a:ext cx="1844935" cy="75309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smtClean="0">
                  <a:solidFill>
                    <a:schemeClr val="tx1"/>
                  </a:solidFill>
                </a:rPr>
                <a:t>Sähkön myyjä</a:t>
              </a:r>
            </a:p>
            <a:p>
              <a:pPr algn="ctr"/>
              <a:r>
                <a:rPr lang="fi-FI" sz="1200" b="1" dirty="0" smtClean="0">
                  <a:solidFill>
                    <a:schemeClr val="tx1"/>
                  </a:solidFill>
                </a:rPr>
                <a:t>35 %</a:t>
              </a:r>
              <a:endParaRPr lang="fi-FI" sz="1200" b="1" dirty="0">
                <a:solidFill>
                  <a:schemeClr val="tx1"/>
                </a:solidFill>
              </a:endParaRPr>
            </a:p>
          </p:txBody>
        </p:sp>
        <p:sp>
          <p:nvSpPr>
            <p:cNvPr id="11" name="Ellipsi 10"/>
            <p:cNvSpPr/>
            <p:nvPr/>
          </p:nvSpPr>
          <p:spPr>
            <a:xfrm>
              <a:off x="5667520" y="2780928"/>
              <a:ext cx="2074891" cy="86409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solidFill>
                    <a:schemeClr val="tx1"/>
                  </a:solidFill>
                </a:rPr>
                <a:t>Energiansäästö- laitteiden valmistaja</a:t>
              </a:r>
            </a:p>
            <a:p>
              <a:pPr algn="ctr"/>
              <a:r>
                <a:rPr lang="fi-FI" sz="1000" b="1" dirty="0" smtClean="0">
                  <a:solidFill>
                    <a:schemeClr val="tx1"/>
                  </a:solidFill>
                </a:rPr>
                <a:t>31 %</a:t>
              </a:r>
              <a:endParaRPr lang="fi-FI" sz="1000" b="1" dirty="0">
                <a:solidFill>
                  <a:schemeClr val="tx1"/>
                </a:solidFill>
              </a:endParaRPr>
            </a:p>
          </p:txBody>
        </p:sp>
        <p:sp>
          <p:nvSpPr>
            <p:cNvPr id="12" name="Ellipsi 11"/>
            <p:cNvSpPr/>
            <p:nvPr/>
          </p:nvSpPr>
          <p:spPr>
            <a:xfrm>
              <a:off x="5868146" y="3712951"/>
              <a:ext cx="1874265" cy="62823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solidFill>
                    <a:schemeClr val="tx1"/>
                  </a:solidFill>
                </a:rPr>
                <a:t>Isännöitsijä/huoltoyhtiö</a:t>
              </a:r>
            </a:p>
            <a:p>
              <a:pPr algn="ctr"/>
              <a:r>
                <a:rPr lang="fi-FI" sz="1000" b="1" dirty="0" smtClean="0">
                  <a:solidFill>
                    <a:schemeClr val="tx1"/>
                  </a:solidFill>
                </a:rPr>
                <a:t>24 %</a:t>
              </a:r>
              <a:endParaRPr lang="fi-FI" sz="1000" b="1" dirty="0">
                <a:solidFill>
                  <a:schemeClr val="tx1"/>
                </a:solidFill>
              </a:endParaRPr>
            </a:p>
          </p:txBody>
        </p:sp>
        <p:sp>
          <p:nvSpPr>
            <p:cNvPr id="13" name="Ellipsi 12"/>
            <p:cNvSpPr/>
            <p:nvPr/>
          </p:nvSpPr>
          <p:spPr>
            <a:xfrm>
              <a:off x="5356848" y="4417275"/>
              <a:ext cx="1694433" cy="66790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b="1" dirty="0" smtClean="0">
                  <a:solidFill>
                    <a:schemeClr val="tx1"/>
                  </a:solidFill>
                </a:rPr>
                <a:t>Rauta-kauppa</a:t>
              </a:r>
              <a:endParaRPr lang="fi-FI" sz="1100" b="1" dirty="0">
                <a:solidFill>
                  <a:schemeClr val="tx1"/>
                </a:solidFill>
              </a:endParaRPr>
            </a:p>
          </p:txBody>
        </p:sp>
        <p:sp>
          <p:nvSpPr>
            <p:cNvPr id="14" name="Ellipsi 13"/>
            <p:cNvSpPr/>
            <p:nvPr/>
          </p:nvSpPr>
          <p:spPr>
            <a:xfrm>
              <a:off x="3563887" y="4648979"/>
              <a:ext cx="1784303" cy="60876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err="1" smtClean="0">
                  <a:solidFill>
                    <a:schemeClr val="tx1"/>
                  </a:solidFill>
                  <a:effectLst/>
                </a:rPr>
                <a:t>Kotiautomaa-tiolaitteiden</a:t>
              </a:r>
              <a:r>
                <a:rPr lang="fi-FI" sz="900" b="1" dirty="0" smtClean="0">
                  <a:solidFill>
                    <a:schemeClr val="tx1"/>
                  </a:solidFill>
                  <a:effectLst/>
                </a:rPr>
                <a:t> valmistaja</a:t>
              </a:r>
              <a:endParaRPr lang="fi-FI" sz="1050" b="1" dirty="0">
                <a:solidFill>
                  <a:schemeClr val="tx1"/>
                </a:solidFill>
                <a:ea typeface="Times New Roman"/>
                <a:cs typeface="Arial"/>
              </a:endParaRPr>
            </a:p>
          </p:txBody>
        </p:sp>
        <p:sp>
          <p:nvSpPr>
            <p:cNvPr id="15" name="Ellipsi 14"/>
            <p:cNvSpPr/>
            <p:nvPr/>
          </p:nvSpPr>
          <p:spPr>
            <a:xfrm>
              <a:off x="2261337" y="4341187"/>
              <a:ext cx="1429799" cy="6121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solidFill>
                    <a:schemeClr val="tx1"/>
                  </a:solidFill>
                  <a:effectLst/>
                </a:rPr>
                <a:t>Asukas-yhdistys</a:t>
              </a:r>
              <a:endParaRPr lang="fi-FI" sz="1100" b="1" dirty="0">
                <a:solidFill>
                  <a:schemeClr val="tx1"/>
                </a:solidFill>
                <a:ea typeface="Times New Roman"/>
                <a:cs typeface="Arial"/>
              </a:endParaRPr>
            </a:p>
          </p:txBody>
        </p:sp>
        <p:sp>
          <p:nvSpPr>
            <p:cNvPr id="16" name="Ellipsi 15"/>
            <p:cNvSpPr/>
            <p:nvPr/>
          </p:nvSpPr>
          <p:spPr>
            <a:xfrm>
              <a:off x="2048451" y="3712951"/>
              <a:ext cx="1299413" cy="5567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smtClean="0">
                  <a:solidFill>
                    <a:schemeClr val="tx1"/>
                  </a:solidFill>
                  <a:effectLst/>
                </a:rPr>
                <a:t>Luonnon-suojelu-yhdistys</a:t>
              </a:r>
              <a:endParaRPr lang="fi-FI" sz="1050" b="1" dirty="0">
                <a:solidFill>
                  <a:schemeClr val="tx1"/>
                </a:solidFill>
                <a:ea typeface="Times New Roman"/>
                <a:cs typeface="Arial"/>
              </a:endParaRPr>
            </a:p>
          </p:txBody>
        </p:sp>
        <p:sp>
          <p:nvSpPr>
            <p:cNvPr id="17" name="Ellipsi 16"/>
            <p:cNvSpPr/>
            <p:nvPr/>
          </p:nvSpPr>
          <p:spPr>
            <a:xfrm>
              <a:off x="2793553" y="3212975"/>
              <a:ext cx="1170875" cy="49997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b="1" dirty="0" err="1" smtClean="0">
                  <a:solidFill>
                    <a:schemeClr val="tx1"/>
                  </a:solidFill>
                  <a:effectLst/>
                </a:rPr>
                <a:t>Teleope-raattori</a:t>
              </a:r>
              <a:endParaRPr lang="fi-FI" sz="800" b="1" dirty="0">
                <a:solidFill>
                  <a:schemeClr val="tx1"/>
                </a:solidFill>
                <a:ea typeface="Times New Roman"/>
                <a:cs typeface="Arial"/>
              </a:endParaRPr>
            </a:p>
          </p:txBody>
        </p:sp>
      </p:grpSp>
      <p:sp>
        <p:nvSpPr>
          <p:cNvPr id="3" name="Tekstiruutu 2"/>
          <p:cNvSpPr txBox="1"/>
          <p:nvPr/>
        </p:nvSpPr>
        <p:spPr>
          <a:xfrm>
            <a:off x="1238034" y="1641647"/>
            <a:ext cx="7905966" cy="1355499"/>
          </a:xfrm>
          <a:prstGeom prst="rect">
            <a:avLst/>
          </a:prstGeom>
          <a:noFill/>
        </p:spPr>
        <p:txBody>
          <a:bodyPr wrap="square" rtlCol="0">
            <a:spAutoFit/>
          </a:bodyPr>
          <a:lstStyle/>
          <a:p>
            <a:pPr>
              <a:lnSpc>
                <a:spcPct val="114000"/>
              </a:lnSpc>
              <a:spcBef>
                <a:spcPct val="20000"/>
              </a:spcBef>
              <a:buClr>
                <a:schemeClr val="tx2"/>
              </a:buClr>
            </a:pPr>
            <a:r>
              <a:rPr lang="fi-FI" dirty="0" smtClean="0"/>
              <a:t>Tällä </a:t>
            </a:r>
            <a:r>
              <a:rPr lang="fi-FI" dirty="0"/>
              <a:t>hetkellä markkinat ovat vasta tuoreet ja kenties siksi perinteiset palveluiden tarjoajat tuntuvat tässä vaiheessa sopivimmilta tahoilta palveluntarjoajiksi. Vastauksissa näkyy se, että vastaajat arvostavat </a:t>
            </a:r>
            <a:r>
              <a:rPr lang="fi-FI" dirty="0" smtClean="0"/>
              <a:t>paikallisuutta, mahdollisesti </a:t>
            </a:r>
            <a:r>
              <a:rPr lang="fi-FI" dirty="0"/>
              <a:t>siksi, että se koetaan </a:t>
            </a:r>
            <a:r>
              <a:rPr lang="fi-FI" dirty="0" smtClean="0"/>
              <a:t>tutuksi ja turvalliseksi</a:t>
            </a:r>
            <a:r>
              <a:rPr lang="fi-FI" dirty="0"/>
              <a:t>. </a:t>
            </a:r>
          </a:p>
        </p:txBody>
      </p:sp>
      <p:sp>
        <p:nvSpPr>
          <p:cNvPr id="4" name="Tekstiruutu 3"/>
          <p:cNvSpPr txBox="1"/>
          <p:nvPr/>
        </p:nvSpPr>
        <p:spPr>
          <a:xfrm>
            <a:off x="1238034" y="4293096"/>
            <a:ext cx="3838022" cy="1477328"/>
          </a:xfrm>
          <a:prstGeom prst="rect">
            <a:avLst/>
          </a:prstGeom>
          <a:noFill/>
        </p:spPr>
        <p:txBody>
          <a:bodyPr wrap="square" rtlCol="0">
            <a:spAutoFit/>
          </a:bodyPr>
          <a:lstStyle/>
          <a:p>
            <a:r>
              <a:rPr lang="fi-FI" dirty="0"/>
              <a:t>Kotitaloudet ovat kuitenkin avoimia hankkimaan palveluja useilta eri toimijoilta, joten kumppanuudet vaikuttavat lupaavalta vaihtoehdolta palveluiden tuottamisessa</a:t>
            </a:r>
            <a:r>
              <a:rPr lang="fi-FI" dirty="0" smtClean="0"/>
              <a:t>. </a:t>
            </a:r>
            <a:endParaRPr lang="fi-FI" dirty="0"/>
          </a:p>
        </p:txBody>
      </p:sp>
    </p:spTree>
    <p:extLst>
      <p:ext uri="{BB962C8B-B14F-4D97-AF65-F5344CB8AC3E}">
        <p14:creationId xmlns:p14="http://schemas.microsoft.com/office/powerpoint/2010/main" val="3267025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66936" y="548680"/>
            <a:ext cx="7725544" cy="1143000"/>
          </a:xfrm>
        </p:spPr>
        <p:txBody>
          <a:bodyPr vert="horz" lIns="91440" tIns="45720" rIns="91440" bIns="45720" rtlCol="0" anchor="ctr">
            <a:normAutofit/>
          </a:bodyPr>
          <a:lstStyle/>
          <a:p>
            <a:pPr algn="l"/>
            <a:r>
              <a:rPr lang="fi-FI" sz="2400" b="1" dirty="0">
                <a:ea typeface="Calibri"/>
                <a:cs typeface="Times New Roman"/>
              </a:rPr>
              <a:t>Sopiva palvelun tarjoaja asiakasryhmittäin – myönteisesti suhtautuvat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680452"/>
            <a:ext cx="5904656" cy="278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an numeron paikkamerkki 4"/>
          <p:cNvSpPr>
            <a:spLocks noGrp="1"/>
          </p:cNvSpPr>
          <p:nvPr>
            <p:ph type="sldNum" sz="quarter" idx="12"/>
          </p:nvPr>
        </p:nvSpPr>
        <p:spPr/>
        <p:txBody>
          <a:bodyPr/>
          <a:lstStyle/>
          <a:p>
            <a:fld id="{97D4FFC4-083F-492D-BCC4-443C1ED03D7A}" type="slidenum">
              <a:rPr lang="fi-FI" smtClean="0"/>
              <a:t>28</a:t>
            </a:fld>
            <a:endParaRPr lang="fi-FI"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3" name="Tekstiruutu 2"/>
          <p:cNvSpPr txBox="1"/>
          <p:nvPr/>
        </p:nvSpPr>
        <p:spPr>
          <a:xfrm>
            <a:off x="1115616" y="1556792"/>
            <a:ext cx="7776864" cy="2123658"/>
          </a:xfrm>
          <a:prstGeom prst="rect">
            <a:avLst/>
          </a:prstGeom>
          <a:noFill/>
        </p:spPr>
        <p:txBody>
          <a:bodyPr wrap="square" rtlCol="0">
            <a:spAutoFit/>
          </a:bodyPr>
          <a:lstStyle/>
          <a:p>
            <a:r>
              <a:rPr lang="fi-FI" dirty="0"/>
              <a:t>Eri vastaajaryhmät ovat valmiita hankkimaan palveluita pääosin samoilta toimijoilta. </a:t>
            </a:r>
            <a:endParaRPr lang="fi-FI" dirty="0" smtClean="0"/>
          </a:p>
          <a:p>
            <a:endParaRPr lang="fi-FI" sz="500" dirty="0"/>
          </a:p>
          <a:p>
            <a:r>
              <a:rPr lang="fi-FI" dirty="0"/>
              <a:t>Edelläkävijät ovat avoimimpia myös muiden toimijoiden kuin perinteisten sähkömarkkinoiden toimijoiden tarjoamille palveluille verrattuna muihin. Koska nämä ihmiset ovat edellä markkinoita, voi olettaa, että markkinoiden kehittyessä kiinnostus ja luottamus hankkia palveluita myös muilta toimijoilta lisääntyy </a:t>
            </a:r>
            <a:r>
              <a:rPr lang="fi-FI" dirty="0" smtClean="0"/>
              <a:t>muiden </a:t>
            </a:r>
            <a:r>
              <a:rPr lang="fi-FI" dirty="0"/>
              <a:t>asiakkaiden parissa.</a:t>
            </a:r>
          </a:p>
        </p:txBody>
      </p:sp>
      <p:sp>
        <p:nvSpPr>
          <p:cNvPr id="4" name="Tekstiruutu 3"/>
          <p:cNvSpPr txBox="1"/>
          <p:nvPr/>
        </p:nvSpPr>
        <p:spPr>
          <a:xfrm>
            <a:off x="3280948" y="3743454"/>
            <a:ext cx="282940" cy="261610"/>
          </a:xfrm>
          <a:prstGeom prst="rect">
            <a:avLst/>
          </a:prstGeom>
          <a:noFill/>
        </p:spPr>
        <p:txBody>
          <a:bodyPr wrap="square" rtlCol="0">
            <a:spAutoFit/>
          </a:bodyPr>
          <a:lstStyle/>
          <a:p>
            <a:r>
              <a:rPr lang="fi-FI" sz="1100" dirty="0" smtClean="0"/>
              <a:t>%</a:t>
            </a:r>
            <a:endParaRPr lang="fi-FI" sz="1100" dirty="0"/>
          </a:p>
        </p:txBody>
      </p:sp>
    </p:spTree>
    <p:extLst>
      <p:ext uri="{BB962C8B-B14F-4D97-AF65-F5344CB8AC3E}">
        <p14:creationId xmlns:p14="http://schemas.microsoft.com/office/powerpoint/2010/main" val="74936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66936" y="548680"/>
            <a:ext cx="8229600" cy="1143000"/>
          </a:xfrm>
        </p:spPr>
        <p:txBody>
          <a:bodyPr vert="horz" lIns="91440" tIns="45720" rIns="91440" bIns="45720" rtlCol="0" anchor="ctr">
            <a:normAutofit/>
          </a:bodyPr>
          <a:lstStyle/>
          <a:p>
            <a:pPr algn="l"/>
            <a:r>
              <a:rPr lang="fi-FI" sz="2400" b="1" dirty="0">
                <a:ea typeface="Calibri"/>
                <a:cs typeface="Times New Roman"/>
              </a:rPr>
              <a:t>Sopiva palvelun tarjoaja asiakasryhmittäin – kielteisesti suhtautuvat</a:t>
            </a:r>
          </a:p>
        </p:txBody>
      </p:sp>
      <p:sp>
        <p:nvSpPr>
          <p:cNvPr id="5" name="Dian numeron paikkamerkki 4"/>
          <p:cNvSpPr>
            <a:spLocks noGrp="1"/>
          </p:cNvSpPr>
          <p:nvPr>
            <p:ph type="sldNum" sz="quarter" idx="12"/>
          </p:nvPr>
        </p:nvSpPr>
        <p:spPr/>
        <p:txBody>
          <a:bodyPr/>
          <a:lstStyle/>
          <a:p>
            <a:fld id="{97D4FFC4-083F-492D-BCC4-443C1ED03D7A}" type="slidenum">
              <a:rPr lang="fi-FI" smtClean="0"/>
              <a:t>29</a:t>
            </a:fld>
            <a:endParaRPr lang="fi-FI" dirty="0"/>
          </a:p>
        </p:txBody>
      </p:sp>
      <p:sp>
        <p:nvSpPr>
          <p:cNvPr id="6" name="Alatunnisteen paikkamerkki 5"/>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500636"/>
            <a:ext cx="5905400" cy="29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1115616" y="1916832"/>
            <a:ext cx="7417568" cy="1200329"/>
          </a:xfrm>
          <a:prstGeom prst="rect">
            <a:avLst/>
          </a:prstGeom>
          <a:noFill/>
        </p:spPr>
        <p:txBody>
          <a:bodyPr wrap="square" rtlCol="0">
            <a:spAutoFit/>
          </a:bodyPr>
          <a:lstStyle/>
          <a:p>
            <a:r>
              <a:rPr lang="fi-FI" dirty="0" smtClean="0"/>
              <a:t>Myös kielteisesti suhtautuvien vastaajien mielestä sopivin taho tuottaa energiatehokkuuspalveluita olisi paikallinen sähköverkkoyhtiö. Myös näiden vastaajien kohdalla paikallisuus saattaa painaa vaa’assa enemmän, kuin sähköyhtiön muoto.</a:t>
            </a:r>
            <a:endParaRPr lang="fi-FI" dirty="0"/>
          </a:p>
        </p:txBody>
      </p:sp>
    </p:spTree>
    <p:extLst>
      <p:ext uri="{BB962C8B-B14F-4D97-AF65-F5344CB8AC3E}">
        <p14:creationId xmlns:p14="http://schemas.microsoft.com/office/powerpoint/2010/main" val="1430751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lum bright="40000" contrast="-40000"/>
            <a:extLst>
              <a:ext uri="{28A0092B-C50C-407E-A947-70E740481C1C}">
                <a14:useLocalDpi xmlns:a14="http://schemas.microsoft.com/office/drawing/2010/main" val="0"/>
              </a:ext>
            </a:extLst>
          </a:blip>
          <a:srcRect r="13931" b="32635"/>
          <a:stretch/>
        </p:blipFill>
        <p:spPr bwMode="auto">
          <a:xfrm rot="21072754">
            <a:off x="3764636" y="-94810"/>
            <a:ext cx="5371080" cy="58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tsikko 7"/>
          <p:cNvSpPr>
            <a:spLocks noGrp="1"/>
          </p:cNvSpPr>
          <p:nvPr>
            <p:ph type="title"/>
          </p:nvPr>
        </p:nvSpPr>
        <p:spPr>
          <a:xfrm rot="16200000">
            <a:off x="-2939144" y="2947257"/>
            <a:ext cx="6813376" cy="1008111"/>
          </a:xfrm>
        </p:spPr>
        <p:txBody>
          <a:bodyPr>
            <a:normAutofit/>
          </a:bodyPr>
          <a:lstStyle/>
          <a:p>
            <a:pPr algn="r"/>
            <a:r>
              <a:rPr lang="fi-FI" sz="3200" b="1" dirty="0" smtClean="0"/>
              <a:t>Sisältö</a:t>
            </a:r>
            <a:endParaRPr lang="fi-FI" sz="32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3</a:t>
            </a:fld>
            <a:endParaRPr lang="fi-FI" dirty="0"/>
          </a:p>
        </p:txBody>
      </p:sp>
      <p:sp>
        <p:nvSpPr>
          <p:cNvPr id="2" name="Tekstiruutu 1"/>
          <p:cNvSpPr txBox="1"/>
          <p:nvPr/>
        </p:nvSpPr>
        <p:spPr>
          <a:xfrm>
            <a:off x="1115616" y="1816363"/>
            <a:ext cx="6984776" cy="5016758"/>
          </a:xfrm>
          <a:prstGeom prst="rect">
            <a:avLst/>
          </a:prstGeom>
          <a:noFill/>
        </p:spPr>
        <p:txBody>
          <a:bodyPr wrap="square" rtlCol="0">
            <a:spAutoFit/>
          </a:bodyPr>
          <a:lstStyle/>
          <a:p>
            <a:pPr marL="342900" indent="-342900" algn="just">
              <a:lnSpc>
                <a:spcPct val="200000"/>
              </a:lnSpc>
              <a:buFont typeface="+mj-lt"/>
              <a:buAutoNum type="arabicPeriod"/>
            </a:pPr>
            <a:r>
              <a:rPr lang="fi-FI" sz="2000" dirty="0" smtClean="0"/>
              <a:t>Johdanto ……………………………………..……………………………..….. 4</a:t>
            </a:r>
          </a:p>
          <a:p>
            <a:pPr marL="342900" indent="-342900" algn="just">
              <a:lnSpc>
                <a:spcPct val="200000"/>
              </a:lnSpc>
              <a:buFont typeface="+mj-lt"/>
              <a:buAutoNum type="arabicPeriod"/>
            </a:pPr>
            <a:r>
              <a:rPr lang="fi-FI" sz="2000" dirty="0" smtClean="0"/>
              <a:t>Lupaavien asiakkaiden tunnistaminen ……………………………. </a:t>
            </a:r>
            <a:r>
              <a:rPr lang="fi-FI" sz="2000" dirty="0"/>
              <a:t>7</a:t>
            </a:r>
            <a:endParaRPr lang="fi-FI" sz="2000" dirty="0" smtClean="0"/>
          </a:p>
          <a:p>
            <a:pPr marL="342900" indent="-342900" algn="just">
              <a:lnSpc>
                <a:spcPct val="200000"/>
              </a:lnSpc>
              <a:buFont typeface="+mj-lt"/>
              <a:buAutoNum type="arabicPeriod"/>
            </a:pPr>
            <a:r>
              <a:rPr lang="fi-FI" sz="2000" dirty="0" smtClean="0"/>
              <a:t>Liikkeellelähtö …………………………………………………………..…… 15</a:t>
            </a:r>
          </a:p>
          <a:p>
            <a:pPr marL="342900" indent="-342900" algn="just">
              <a:lnSpc>
                <a:spcPct val="200000"/>
              </a:lnSpc>
              <a:buFont typeface="+mj-lt"/>
              <a:buAutoNum type="arabicPeriod"/>
            </a:pPr>
            <a:r>
              <a:rPr lang="fi-FI" sz="2000" dirty="0" smtClean="0"/>
              <a:t>Kumppanuudet …………………………………………………….…….…. 24</a:t>
            </a:r>
          </a:p>
          <a:p>
            <a:pPr marL="342900" indent="-342900" algn="just">
              <a:lnSpc>
                <a:spcPct val="200000"/>
              </a:lnSpc>
              <a:buFont typeface="+mj-lt"/>
              <a:buAutoNum type="arabicPeriod"/>
            </a:pPr>
            <a:r>
              <a:rPr lang="fi-FI" sz="2000" dirty="0" smtClean="0"/>
              <a:t>Seuraavat askeleet ……………………………….……………………….. 32</a:t>
            </a:r>
            <a:endParaRPr lang="fi-FI" sz="2000" dirty="0"/>
          </a:p>
          <a:p>
            <a:pPr marL="342900" indent="-342900" algn="just">
              <a:lnSpc>
                <a:spcPct val="200000"/>
              </a:lnSpc>
              <a:buFont typeface="+mj-lt"/>
              <a:buAutoNum type="arabicPeriod"/>
            </a:pPr>
            <a:endParaRPr lang="fi-FI" sz="2000" dirty="0" smtClean="0"/>
          </a:p>
          <a:p>
            <a:pPr marL="342900" indent="-342900" algn="just">
              <a:lnSpc>
                <a:spcPct val="200000"/>
              </a:lnSpc>
              <a:buFont typeface="+mj-lt"/>
              <a:buAutoNum type="arabicPeriod"/>
            </a:pPr>
            <a:endParaRPr lang="fi-FI" sz="2000" dirty="0" smtClean="0"/>
          </a:p>
          <a:p>
            <a:pPr marL="342900" indent="-342900" algn="just">
              <a:lnSpc>
                <a:spcPct val="200000"/>
              </a:lnSpc>
              <a:buFont typeface="+mj-lt"/>
              <a:buAutoNum type="arabicPeriod"/>
            </a:pPr>
            <a:endParaRPr lang="fi-FI" sz="2000" dirty="0"/>
          </a:p>
        </p:txBody>
      </p:sp>
    </p:spTree>
    <p:extLst>
      <p:ext uri="{BB962C8B-B14F-4D97-AF65-F5344CB8AC3E}">
        <p14:creationId xmlns:p14="http://schemas.microsoft.com/office/powerpoint/2010/main" val="837711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66936" y="332656"/>
            <a:ext cx="8229600" cy="1143000"/>
          </a:xfrm>
        </p:spPr>
        <p:txBody>
          <a:bodyPr>
            <a:normAutofit/>
          </a:bodyPr>
          <a:lstStyle/>
          <a:p>
            <a:pPr algn="l"/>
            <a:r>
              <a:rPr lang="fi-FI" sz="2400" b="1" dirty="0">
                <a:ea typeface="Calibri"/>
                <a:cs typeface="Times New Roman"/>
              </a:rPr>
              <a:t>Kumppanuuksien edut: synergiat</a:t>
            </a:r>
          </a:p>
        </p:txBody>
      </p:sp>
      <p:sp>
        <p:nvSpPr>
          <p:cNvPr id="3" name="Sisällön paikkamerkki 2"/>
          <p:cNvSpPr>
            <a:spLocks noGrp="1"/>
          </p:cNvSpPr>
          <p:nvPr>
            <p:ph idx="1"/>
          </p:nvPr>
        </p:nvSpPr>
        <p:spPr>
          <a:xfrm>
            <a:off x="1115616" y="1927373"/>
            <a:ext cx="7427168" cy="4525963"/>
          </a:xfrm>
        </p:spPr>
        <p:txBody>
          <a:bodyPr>
            <a:normAutofit/>
          </a:bodyPr>
          <a:lstStyle/>
          <a:p>
            <a:pPr marL="0" indent="0">
              <a:lnSpc>
                <a:spcPct val="114000"/>
              </a:lnSpc>
              <a:buNone/>
            </a:pPr>
            <a:r>
              <a:rPr lang="fi-FI" sz="2000" dirty="0" smtClean="0"/>
              <a:t>Kumppanuuksia </a:t>
            </a:r>
            <a:r>
              <a:rPr lang="fi-FI" sz="2000" dirty="0"/>
              <a:t>kannattaa pohtia myös suhteessa niiden tuomiin asiakassuhteisiin</a:t>
            </a:r>
            <a:r>
              <a:rPr lang="fi-FI" sz="2000" dirty="0" smtClean="0"/>
              <a:t>. </a:t>
            </a:r>
          </a:p>
          <a:p>
            <a:pPr marL="0" indent="0">
              <a:lnSpc>
                <a:spcPct val="114000"/>
              </a:lnSpc>
              <a:buNone/>
            </a:pPr>
            <a:r>
              <a:rPr lang="fi-FI" sz="2000" dirty="0" smtClean="0"/>
              <a:t>Hyvillä </a:t>
            </a:r>
            <a:r>
              <a:rPr lang="fi-FI" sz="2000" dirty="0"/>
              <a:t>kumppaneilla saattaa olla sellaista tietoa asiakkaiden tarpeista ja tilanteesta, joka verkkoyhtiöltä tai sähkön myyjältä puuttuu. </a:t>
            </a:r>
            <a:r>
              <a:rPr lang="fi-FI" sz="2000" dirty="0" smtClean="0"/>
              <a:t>Sähköyhtiöillä taas on yksityiskohtaista tietoa asiakkaiden kulutuksesta. </a:t>
            </a:r>
          </a:p>
          <a:p>
            <a:pPr marL="0" indent="0">
              <a:lnSpc>
                <a:spcPct val="114000"/>
              </a:lnSpc>
              <a:buNone/>
            </a:pPr>
            <a:r>
              <a:rPr lang="fi-FI" sz="2000" dirty="0" smtClean="0"/>
              <a:t>Tuntikulutusdatan </a:t>
            </a:r>
            <a:r>
              <a:rPr lang="fi-FI" sz="2000" dirty="0"/>
              <a:t>ja valikoitujen yhteistyökumppaneiden kautta kentältä saatavan tiedon yhdistäminen voi auttaa tuottamaan asiakkaille räätälöityjä palveluja.</a:t>
            </a:r>
          </a:p>
        </p:txBody>
      </p:sp>
      <p:sp>
        <p:nvSpPr>
          <p:cNvPr id="4" name="Alatunnisteen paikkamerkki 3"/>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30</a:t>
            </a:fld>
            <a:endParaRPr lang="fi-FI"/>
          </a:p>
        </p:txBody>
      </p:sp>
    </p:spTree>
    <p:extLst>
      <p:ext uri="{BB962C8B-B14F-4D97-AF65-F5344CB8AC3E}">
        <p14:creationId xmlns:p14="http://schemas.microsoft.com/office/powerpoint/2010/main" val="3141169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36512" y="0"/>
            <a:ext cx="1043608"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166936" y="332656"/>
            <a:ext cx="8229600" cy="1143000"/>
          </a:xfrm>
        </p:spPr>
        <p:txBody>
          <a:bodyPr>
            <a:normAutofit/>
          </a:bodyPr>
          <a:lstStyle/>
          <a:p>
            <a:pPr algn="l"/>
            <a:r>
              <a:rPr lang="fi-FI" sz="2400" b="1" dirty="0">
                <a:ea typeface="Calibri"/>
                <a:cs typeface="Times New Roman"/>
              </a:rPr>
              <a:t>Kumppanuuksien riskeihin varautuminen</a:t>
            </a:r>
          </a:p>
        </p:txBody>
      </p:sp>
      <p:sp>
        <p:nvSpPr>
          <p:cNvPr id="3" name="Sisällön paikkamerkki 2"/>
          <p:cNvSpPr>
            <a:spLocks noGrp="1"/>
          </p:cNvSpPr>
          <p:nvPr>
            <p:ph idx="1"/>
          </p:nvPr>
        </p:nvSpPr>
        <p:spPr>
          <a:xfrm>
            <a:off x="1115616" y="1916832"/>
            <a:ext cx="7571184" cy="4525963"/>
          </a:xfrm>
        </p:spPr>
        <p:txBody>
          <a:bodyPr>
            <a:normAutofit/>
          </a:bodyPr>
          <a:lstStyle/>
          <a:p>
            <a:pPr marL="0" indent="0">
              <a:lnSpc>
                <a:spcPct val="114000"/>
              </a:lnSpc>
              <a:buNone/>
            </a:pPr>
            <a:r>
              <a:rPr lang="fi-FI" sz="2000" dirty="0" smtClean="0"/>
              <a:t>Asiakkaat </a:t>
            </a:r>
            <a:r>
              <a:rPr lang="fi-FI" sz="2000" dirty="0"/>
              <a:t>eivät erottele palvelun tarjoamiseen tarjottavia tahoja, vaan arvioivat onnistumisia tai epäonnistumisia kokonaisuutena. Luottamus yhteistyöhön on tärkeää kumppanuuksissa ulkopuolisten yritysten kanssa, koska niihin liittyy asiakassuhteiden ja luottamuksellisen asiakastiedon suojelu. </a:t>
            </a:r>
            <a:r>
              <a:rPr lang="fi-FI" sz="2000" dirty="0" smtClean="0"/>
              <a:t>Kokeneiden yritysten mukaan tärkeää on:</a:t>
            </a:r>
          </a:p>
          <a:p>
            <a:pPr>
              <a:lnSpc>
                <a:spcPct val="114000"/>
              </a:lnSpc>
            </a:pPr>
            <a:r>
              <a:rPr lang="fi-FI" sz="2000" dirty="0" smtClean="0"/>
              <a:t>hyvien kumppaneiden löytäminen: palvelun tarjoamiseen osallistuvilla yrityksillä on oltava yhdensuuntaiset intressit</a:t>
            </a:r>
          </a:p>
          <a:p>
            <a:pPr>
              <a:lnSpc>
                <a:spcPct val="114000"/>
              </a:lnSpc>
            </a:pPr>
            <a:r>
              <a:rPr lang="fi-FI" sz="2000" dirty="0" smtClean="0"/>
              <a:t>sopimukset</a:t>
            </a:r>
            <a:r>
              <a:rPr lang="fi-FI" sz="2000" dirty="0"/>
              <a:t>: vastuiden ja velvoitteiden </a:t>
            </a:r>
            <a:r>
              <a:rPr lang="fi-FI" sz="2000" dirty="0" smtClean="0"/>
              <a:t>on oltava selviä puolin ja toisin</a:t>
            </a:r>
          </a:p>
          <a:p>
            <a:pPr>
              <a:lnSpc>
                <a:spcPct val="114000"/>
              </a:lnSpc>
            </a:pPr>
            <a:r>
              <a:rPr lang="fi-FI" sz="2000" dirty="0" smtClean="0"/>
              <a:t>jälkiseuranta </a:t>
            </a:r>
            <a:r>
              <a:rPr lang="fi-FI" sz="2000" dirty="0"/>
              <a:t>ja asiakastyytyväisyystutkimukset: näin päästään </a:t>
            </a:r>
            <a:r>
              <a:rPr lang="fi-FI" sz="2000" dirty="0" smtClean="0"/>
              <a:t>testaamaan </a:t>
            </a:r>
            <a:r>
              <a:rPr lang="fi-FI" sz="2000" dirty="0"/>
              <a:t>myös kumppanuuksien toimivuutta</a:t>
            </a:r>
          </a:p>
          <a:p>
            <a:pPr>
              <a:lnSpc>
                <a:spcPct val="114000"/>
              </a:lnSpc>
            </a:pPr>
            <a:endParaRPr lang="fi-FI" sz="2000" dirty="0"/>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31</a:t>
            </a:fld>
            <a:endParaRPr lang="fi-FI"/>
          </a:p>
        </p:txBody>
      </p:sp>
    </p:spTree>
    <p:extLst>
      <p:ext uri="{BB962C8B-B14F-4D97-AF65-F5344CB8AC3E}">
        <p14:creationId xmlns:p14="http://schemas.microsoft.com/office/powerpoint/2010/main" val="3160700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743"/>
          <a:stretch/>
        </p:blipFill>
        <p:spPr bwMode="auto">
          <a:xfrm>
            <a:off x="0" y="0"/>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ctrTitle"/>
          </p:nvPr>
        </p:nvSpPr>
        <p:spPr>
          <a:xfrm>
            <a:off x="685800" y="2276872"/>
            <a:ext cx="7772400" cy="1470025"/>
          </a:xfrm>
        </p:spPr>
        <p:txBody>
          <a:bodyPr>
            <a:normAutofit/>
          </a:bodyPr>
          <a:lstStyle/>
          <a:p>
            <a:pPr>
              <a:lnSpc>
                <a:spcPct val="115000"/>
              </a:lnSpc>
              <a:spcAft>
                <a:spcPts val="1000"/>
              </a:spcAft>
            </a:pPr>
            <a:r>
              <a:rPr lang="fi-FI" sz="3600" b="1" dirty="0">
                <a:solidFill>
                  <a:schemeClr val="bg1"/>
                </a:solidFill>
                <a:latin typeface="+mn-lt"/>
                <a:ea typeface="+mn-ea"/>
                <a:cs typeface="+mn-cs"/>
              </a:rPr>
              <a:t>Seuraavat askeleet</a:t>
            </a:r>
          </a:p>
        </p:txBody>
      </p:sp>
    </p:spTree>
    <p:extLst>
      <p:ext uri="{BB962C8B-B14F-4D97-AF65-F5344CB8AC3E}">
        <p14:creationId xmlns:p14="http://schemas.microsoft.com/office/powerpoint/2010/main" val="381850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a:xfrm>
            <a:off x="-36512" y="0"/>
            <a:ext cx="1043608" cy="6885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115616" y="1888232"/>
            <a:ext cx="7283152" cy="1684784"/>
          </a:xfrm>
        </p:spPr>
        <p:txBody>
          <a:bodyPr>
            <a:normAutofit/>
          </a:bodyPr>
          <a:lstStyle/>
          <a:p>
            <a:pPr marL="0" indent="0">
              <a:lnSpc>
                <a:spcPct val="114000"/>
              </a:lnSpc>
              <a:buNone/>
            </a:pPr>
            <a:r>
              <a:rPr lang="fi-FI" sz="2000" dirty="0" smtClean="0"/>
              <a:t>Energiatehokkuuspalvelujen </a:t>
            </a:r>
            <a:r>
              <a:rPr lang="fi-FI" sz="2000" dirty="0"/>
              <a:t>markkinat kehittyvät vähitellen. Verkkoyhtiöiden tarjoamat palvelut kehittävät markkinoita lisäämällä asiakkaiden osaamista ja edistämällä asiakaskohtaisen kulutustiedon jalostamista. </a:t>
            </a:r>
            <a:endParaRPr lang="fi-FI" sz="2000" dirty="0" smtClean="0"/>
          </a:p>
        </p:txBody>
      </p:sp>
      <p:sp>
        <p:nvSpPr>
          <p:cNvPr id="4" name="Alatunnisteen paikkamerkki 3"/>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33</a:t>
            </a:fld>
            <a:endParaRPr lang="fi-FI"/>
          </a:p>
        </p:txBody>
      </p:sp>
      <p:sp>
        <p:nvSpPr>
          <p:cNvPr id="6"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ea typeface="Calibri"/>
                <a:cs typeface="Times New Roman"/>
              </a:rPr>
              <a:t>Seuraavaksi</a:t>
            </a:r>
            <a:endParaRPr lang="fi-FI" sz="3200" dirty="0"/>
          </a:p>
        </p:txBody>
      </p:sp>
      <p:sp>
        <p:nvSpPr>
          <p:cNvPr id="8" name="Otsikko 1"/>
          <p:cNvSpPr>
            <a:spLocks noGrp="1"/>
          </p:cNvSpPr>
          <p:nvPr>
            <p:ph type="title"/>
          </p:nvPr>
        </p:nvSpPr>
        <p:spPr>
          <a:xfrm>
            <a:off x="1166936" y="332656"/>
            <a:ext cx="8229600" cy="1143000"/>
          </a:xfrm>
        </p:spPr>
        <p:txBody>
          <a:bodyPr>
            <a:normAutofit/>
          </a:bodyPr>
          <a:lstStyle/>
          <a:p>
            <a:pPr algn="l"/>
            <a:r>
              <a:rPr lang="fi-FI" sz="2400" b="1" dirty="0" smtClean="0">
                <a:ea typeface="Calibri"/>
                <a:cs typeface="Times New Roman"/>
              </a:rPr>
              <a:t>Seuraavat askeleet</a:t>
            </a:r>
            <a:endParaRPr lang="fi-FI" sz="2400" b="1" dirty="0">
              <a:ea typeface="Calibri"/>
              <a:cs typeface="Times New Roman"/>
            </a:endParaRPr>
          </a:p>
        </p:txBody>
      </p:sp>
      <p:sp>
        <p:nvSpPr>
          <p:cNvPr id="2" name="Suorakulmio 1"/>
          <p:cNvSpPr/>
          <p:nvPr/>
        </p:nvSpPr>
        <p:spPr>
          <a:xfrm>
            <a:off x="1259632" y="3501008"/>
            <a:ext cx="6480720" cy="230425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Markkinoiden </a:t>
            </a:r>
            <a:r>
              <a:rPr lang="fi-FI" dirty="0">
                <a:solidFill>
                  <a:schemeClr val="tx1"/>
                </a:solidFill>
              </a:rPr>
              <a:t>nykyisessä kehitysvaiheessa eri yhtiöiden kannattaa:</a:t>
            </a:r>
          </a:p>
          <a:p>
            <a:pPr marL="285750" indent="-285750">
              <a:buFont typeface="Arial" panose="020B0604020202020204" pitchFamily="34" charset="0"/>
              <a:buChar char="•"/>
            </a:pPr>
            <a:r>
              <a:rPr lang="fi-FI" dirty="0">
                <a:solidFill>
                  <a:schemeClr val="tx1"/>
                </a:solidFill>
              </a:rPr>
              <a:t>Seurata tiettyjä asioita</a:t>
            </a:r>
          </a:p>
          <a:p>
            <a:pPr marL="285750" indent="-285750">
              <a:buFont typeface="Arial" panose="020B0604020202020204" pitchFamily="34" charset="0"/>
              <a:buChar char="•"/>
            </a:pPr>
            <a:r>
              <a:rPr lang="fi-FI" dirty="0">
                <a:solidFill>
                  <a:schemeClr val="tx1"/>
                </a:solidFill>
              </a:rPr>
              <a:t>Kehittää osaamista</a:t>
            </a:r>
          </a:p>
          <a:p>
            <a:pPr marL="285750" indent="-285750">
              <a:buFont typeface="Arial" panose="020B0604020202020204" pitchFamily="34" charset="0"/>
              <a:buChar char="•"/>
            </a:pPr>
            <a:r>
              <a:rPr lang="fi-FI" dirty="0" err="1">
                <a:solidFill>
                  <a:schemeClr val="tx1"/>
                </a:solidFill>
              </a:rPr>
              <a:t>Pilotoida</a:t>
            </a:r>
            <a:r>
              <a:rPr lang="fi-FI" dirty="0">
                <a:solidFill>
                  <a:schemeClr val="tx1"/>
                </a:solidFill>
              </a:rPr>
              <a:t> palveluja</a:t>
            </a:r>
          </a:p>
          <a:p>
            <a:pPr marL="285750" indent="-285750">
              <a:buFont typeface="Arial" panose="020B0604020202020204" pitchFamily="34" charset="0"/>
              <a:buChar char="•"/>
            </a:pPr>
            <a:r>
              <a:rPr lang="fi-FI" dirty="0">
                <a:solidFill>
                  <a:schemeClr val="tx1"/>
                </a:solidFill>
              </a:rPr>
              <a:t>Investoida markkinoiden rakentamiseen</a:t>
            </a:r>
          </a:p>
        </p:txBody>
      </p:sp>
    </p:spTree>
    <p:extLst>
      <p:ext uri="{BB962C8B-B14F-4D97-AF65-F5344CB8AC3E}">
        <p14:creationId xmlns:p14="http://schemas.microsoft.com/office/powerpoint/2010/main" val="2381809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fld id="{97D4FFC4-083F-492D-BCC4-443C1ED03D7A}" type="slidenum">
              <a:rPr lang="fi-FI" smtClean="0"/>
              <a:t>34</a:t>
            </a:fld>
            <a:endParaRPr lang="fi-FI" dirty="0"/>
          </a:p>
        </p:txBody>
      </p:sp>
      <p:sp>
        <p:nvSpPr>
          <p:cNvPr id="6" name="Alatunnisteen paikkamerkki 5"/>
          <p:cNvSpPr>
            <a:spLocks noGrp="1"/>
          </p:cNvSpPr>
          <p:nvPr>
            <p:ph type="ftr" sz="quarter" idx="11"/>
          </p:nvPr>
        </p:nvSpPr>
        <p:spPr/>
        <p:txBody>
          <a:bodyPr/>
          <a:lstStyle/>
          <a:p>
            <a:r>
              <a:rPr lang="fi-FI" b="1" smtClean="0">
                <a:solidFill>
                  <a:srgbClr val="17365D"/>
                </a:solidFill>
                <a:ea typeface="Calibri"/>
                <a:cs typeface="Times New Roman"/>
              </a:rPr>
              <a:t>______________________________________________________________________________________</a:t>
            </a:r>
          </a:p>
          <a:p>
            <a:r>
              <a:rPr lang="fi-FI" smtClean="0">
                <a:solidFill>
                  <a:srgbClr val="17365D"/>
                </a:solidFill>
                <a:ea typeface="Calibri"/>
                <a:cs typeface="Times New Roman"/>
              </a:rPr>
              <a:t>Älykkäiden energiatehokkuuspalveluiden kehittäminen </a:t>
            </a:r>
            <a:endParaRPr lang="fi-FI" dirty="0"/>
          </a:p>
        </p:txBody>
      </p:sp>
      <p:sp>
        <p:nvSpPr>
          <p:cNvPr id="4" name="Tekstiruutu 3"/>
          <p:cNvSpPr txBox="1"/>
          <p:nvPr/>
        </p:nvSpPr>
        <p:spPr>
          <a:xfrm>
            <a:off x="1187624" y="692696"/>
            <a:ext cx="6912768" cy="461665"/>
          </a:xfrm>
          <a:prstGeom prst="rect">
            <a:avLst/>
          </a:prstGeom>
          <a:noFill/>
        </p:spPr>
        <p:txBody>
          <a:bodyPr wrap="square" rtlCol="0">
            <a:spAutoFit/>
          </a:bodyPr>
          <a:lstStyle/>
          <a:p>
            <a:r>
              <a:rPr lang="fi-FI" sz="2400" b="1" dirty="0">
                <a:latin typeface="+mj-lt"/>
                <a:ea typeface="Calibri"/>
                <a:cs typeface="Times New Roman"/>
              </a:rPr>
              <a:t>Seuraavat askeleet verkkoyhtiöille ja sähkön myyjille</a:t>
            </a:r>
          </a:p>
        </p:txBody>
      </p:sp>
      <p:sp>
        <p:nvSpPr>
          <p:cNvPr id="7" name="Suorakulmio 6"/>
          <p:cNvSpPr/>
          <p:nvPr/>
        </p:nvSpPr>
        <p:spPr>
          <a:xfrm>
            <a:off x="-36512" y="0"/>
            <a:ext cx="1043608" cy="6885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945" y="1935610"/>
            <a:ext cx="7616527" cy="451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79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66936" y="692696"/>
            <a:ext cx="7653536" cy="1143000"/>
          </a:xfrm>
        </p:spPr>
        <p:txBody>
          <a:bodyPr>
            <a:normAutofit fontScale="90000"/>
          </a:bodyPr>
          <a:lstStyle/>
          <a:p>
            <a:pPr algn="l"/>
            <a:r>
              <a:rPr lang="fi-FI" sz="2700" b="1" dirty="0">
                <a:ea typeface="Calibri"/>
                <a:cs typeface="Times New Roman"/>
              </a:rPr>
              <a:t>Tulevaisuuden markkinoiden rakentaminen verkkoyhtiöiden ja markkinaehtoisten palvelujen tuottajien rajapinnassa</a:t>
            </a:r>
            <a:endParaRPr lang="fi-FI" sz="2700" b="1" dirty="0"/>
          </a:p>
        </p:txBody>
      </p:sp>
      <p:sp>
        <p:nvSpPr>
          <p:cNvPr id="5" name="Dian numeron paikkamerkki 4"/>
          <p:cNvSpPr>
            <a:spLocks noGrp="1"/>
          </p:cNvSpPr>
          <p:nvPr>
            <p:ph type="sldNum" sz="quarter" idx="12"/>
          </p:nvPr>
        </p:nvSpPr>
        <p:spPr/>
        <p:txBody>
          <a:bodyPr/>
          <a:lstStyle/>
          <a:p>
            <a:fld id="{97D4FFC4-083F-492D-BCC4-443C1ED03D7A}" type="slidenum">
              <a:rPr lang="fi-FI" smtClean="0"/>
              <a:t>35</a:t>
            </a:fld>
            <a:endParaRPr lang="fi-FI"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36"/>
          <a:stretch/>
        </p:blipFill>
        <p:spPr bwMode="auto">
          <a:xfrm>
            <a:off x="1187624" y="2153270"/>
            <a:ext cx="7200800" cy="424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orakulmio 6"/>
          <p:cNvSpPr/>
          <p:nvPr/>
        </p:nvSpPr>
        <p:spPr>
          <a:xfrm>
            <a:off x="-36512" y="0"/>
            <a:ext cx="1043608" cy="6885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83807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36512" y="0"/>
            <a:ext cx="1043608" cy="6885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115616" y="1927373"/>
            <a:ext cx="7581528" cy="4525963"/>
          </a:xfrm>
        </p:spPr>
        <p:txBody>
          <a:bodyPr>
            <a:noAutofit/>
          </a:bodyPr>
          <a:lstStyle/>
          <a:p>
            <a:pPr>
              <a:buClr>
                <a:schemeClr val="tx2"/>
              </a:buClr>
            </a:pPr>
            <a:r>
              <a:rPr lang="fi-FI" sz="2000" dirty="0" smtClean="0"/>
              <a:t>hankkia </a:t>
            </a:r>
            <a:r>
              <a:rPr lang="fi-FI" sz="2000" dirty="0"/>
              <a:t>tietoa </a:t>
            </a:r>
          </a:p>
          <a:p>
            <a:pPr lvl="1">
              <a:buClr>
                <a:schemeClr val="tx2"/>
              </a:buClr>
              <a:buSzPct val="65000"/>
              <a:buFont typeface="Courier New" panose="02070309020205020404" pitchFamily="49" charset="0"/>
              <a:buChar char="o"/>
            </a:pPr>
            <a:r>
              <a:rPr lang="fi-FI" sz="2000" dirty="0" smtClean="0"/>
              <a:t>keinoista</a:t>
            </a:r>
            <a:r>
              <a:rPr lang="fi-FI" sz="2000" dirty="0"/>
              <a:t>, kuinka selvittää käyttäjätarpeita </a:t>
            </a:r>
          </a:p>
          <a:p>
            <a:pPr lvl="1">
              <a:buClr>
                <a:schemeClr val="tx2"/>
              </a:buClr>
              <a:buSzPct val="65000"/>
              <a:buFont typeface="Courier New" panose="02070309020205020404" pitchFamily="49" charset="0"/>
              <a:buChar char="o"/>
            </a:pPr>
            <a:r>
              <a:rPr lang="fi-FI" sz="2000" dirty="0" smtClean="0"/>
              <a:t>käyttäjien </a:t>
            </a:r>
            <a:r>
              <a:rPr lang="fi-FI" sz="2000" dirty="0"/>
              <a:t>huolenaiheista ja ongelmista</a:t>
            </a:r>
          </a:p>
          <a:p>
            <a:pPr lvl="1">
              <a:buClr>
                <a:schemeClr val="tx2"/>
              </a:buClr>
              <a:buSzPct val="65000"/>
              <a:buFont typeface="Courier New" panose="02070309020205020404" pitchFamily="49" charset="0"/>
              <a:buChar char="o"/>
            </a:pPr>
            <a:r>
              <a:rPr lang="fi-FI" sz="2000" dirty="0" smtClean="0"/>
              <a:t>ajankohtaisista tutkimuksista</a:t>
            </a:r>
          </a:p>
          <a:p>
            <a:pPr lvl="1">
              <a:buClr>
                <a:schemeClr val="tx2"/>
              </a:buClr>
              <a:buSzPct val="65000"/>
              <a:buFont typeface="Courier New" panose="02070309020205020404" pitchFamily="49" charset="0"/>
              <a:buChar char="o"/>
            </a:pPr>
            <a:r>
              <a:rPr lang="fi-FI" sz="2000" dirty="0" smtClean="0"/>
              <a:t>mm</a:t>
            </a:r>
            <a:r>
              <a:rPr lang="fi-FI" sz="2000" dirty="0"/>
              <a:t>. </a:t>
            </a:r>
            <a:r>
              <a:rPr lang="fi-FI" sz="2000" dirty="0">
                <a:hlinkClick r:id="rId2"/>
              </a:rPr>
              <a:t>http://</a:t>
            </a:r>
            <a:r>
              <a:rPr lang="fi-FI" sz="2000" dirty="0" smtClean="0">
                <a:hlinkClick r:id="rId2"/>
              </a:rPr>
              <a:t>www.energia.fi/julkaisut/69</a:t>
            </a:r>
            <a:endParaRPr lang="fi-FI" sz="2000" dirty="0"/>
          </a:p>
          <a:p>
            <a:pPr>
              <a:buClr>
                <a:schemeClr val="tx2"/>
              </a:buClr>
            </a:pPr>
            <a:r>
              <a:rPr lang="fi-FI" sz="2000" dirty="0" smtClean="0"/>
              <a:t>testata </a:t>
            </a:r>
            <a:r>
              <a:rPr lang="fi-FI" sz="2000" dirty="0"/>
              <a:t>ratkaisujen käytettävyyttä ennen </a:t>
            </a:r>
            <a:r>
              <a:rPr lang="fi-FI" sz="2000" dirty="0" err="1"/>
              <a:t>pilotointia</a:t>
            </a:r>
            <a:endParaRPr lang="fi-FI" sz="2000" dirty="0"/>
          </a:p>
          <a:p>
            <a:pPr>
              <a:buClr>
                <a:schemeClr val="tx2"/>
              </a:buClr>
            </a:pPr>
            <a:r>
              <a:rPr lang="fi-FI" sz="2000" dirty="0" smtClean="0"/>
              <a:t>etsiä </a:t>
            </a:r>
            <a:r>
              <a:rPr lang="fi-FI" sz="2000" dirty="0"/>
              <a:t>sopiva kumppani tarjoamaan palveluita yhteistyössä </a:t>
            </a:r>
            <a:r>
              <a:rPr lang="fi-FI" sz="2000" dirty="0" smtClean="0"/>
              <a:t>sähköyhtiön </a:t>
            </a:r>
            <a:r>
              <a:rPr lang="fi-FI" sz="2000" dirty="0"/>
              <a:t>kanssa</a:t>
            </a:r>
          </a:p>
          <a:p>
            <a:pPr>
              <a:buClr>
                <a:schemeClr val="tx2"/>
              </a:buClr>
            </a:pPr>
            <a:r>
              <a:rPr lang="fi-FI" sz="2000" dirty="0" smtClean="0"/>
              <a:t>selvittää</a:t>
            </a:r>
            <a:r>
              <a:rPr lang="fi-FI" sz="2000" dirty="0"/>
              <a:t>, mikä estää palveluiden kehitystä omassa </a:t>
            </a:r>
            <a:r>
              <a:rPr lang="fi-FI" sz="2000" dirty="0" smtClean="0"/>
              <a:t>yrityksessä</a:t>
            </a:r>
            <a:endParaRPr lang="fi-FI" sz="2000" dirty="0"/>
          </a:p>
        </p:txBody>
      </p:sp>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36</a:t>
            </a:fld>
            <a:endParaRPr lang="fi-FI" dirty="0"/>
          </a:p>
        </p:txBody>
      </p:sp>
      <p:sp>
        <p:nvSpPr>
          <p:cNvPr id="7"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fi-FI" sz="2800" dirty="0"/>
          </a:p>
        </p:txBody>
      </p:sp>
      <p:sp>
        <p:nvSpPr>
          <p:cNvPr id="8" name="Tekstiruutu 7"/>
          <p:cNvSpPr txBox="1"/>
          <p:nvPr/>
        </p:nvSpPr>
        <p:spPr>
          <a:xfrm>
            <a:off x="1191436" y="692696"/>
            <a:ext cx="6408712" cy="461665"/>
          </a:xfrm>
          <a:prstGeom prst="rect">
            <a:avLst/>
          </a:prstGeom>
          <a:noFill/>
        </p:spPr>
        <p:txBody>
          <a:bodyPr wrap="square" rtlCol="0">
            <a:spAutoFit/>
          </a:bodyPr>
          <a:lstStyle/>
          <a:p>
            <a:r>
              <a:rPr lang="fi-FI" sz="2400" b="1" dirty="0"/>
              <a:t>Palveluiden kehittäjän </a:t>
            </a:r>
            <a:r>
              <a:rPr lang="fi-FI" sz="2400" b="1" dirty="0" smtClean="0"/>
              <a:t>kannattaa</a:t>
            </a:r>
            <a:endParaRPr lang="fi-FI" sz="2400" b="1" dirty="0"/>
          </a:p>
        </p:txBody>
      </p:sp>
      <p:sp>
        <p:nvSpPr>
          <p:cNvPr id="9" name="Otsikko 7"/>
          <p:cNvSpPr txBox="1">
            <a:spLocks/>
          </p:cNvSpPr>
          <p:nvPr/>
        </p:nvSpPr>
        <p:spPr>
          <a:xfrm rot="16200000">
            <a:off x="-2786744" y="30996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Yhteenveto</a:t>
            </a:r>
            <a:endParaRPr lang="fi-FI" sz="3200" dirty="0"/>
          </a:p>
        </p:txBody>
      </p:sp>
    </p:spTree>
    <p:extLst>
      <p:ext uri="{BB962C8B-B14F-4D97-AF65-F5344CB8AC3E}">
        <p14:creationId xmlns:p14="http://schemas.microsoft.com/office/powerpoint/2010/main" val="424044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a:xfrm>
            <a:off x="1115616" y="775245"/>
            <a:ext cx="7427912" cy="4525963"/>
          </a:xfrm>
        </p:spPr>
        <p:txBody>
          <a:bodyPr>
            <a:normAutofit/>
          </a:bodyPr>
          <a:lstStyle/>
          <a:p>
            <a:r>
              <a:rPr lang="fi-FI" sz="2000" dirty="0" smtClean="0"/>
              <a:t>Julkaisu: Energiatehokkuuspalveluiden markkinapotentiaali ja parhaat käytännöt ISBN </a:t>
            </a:r>
            <a:r>
              <a:rPr lang="fi-FI" sz="2000" dirty="0"/>
              <a:t>978-951-698-274-1 (PDF)</a:t>
            </a:r>
            <a:endParaRPr lang="fi-FI" sz="2000" dirty="0" smtClean="0"/>
          </a:p>
          <a:p>
            <a:r>
              <a:rPr lang="fi-FI" sz="2000" dirty="0" smtClean="0"/>
              <a:t>Aineistona on käytetty edustavalle otokselle suomalaisia kuluttajia kohdistetun kyselyn vastauksia, suomalaisille sähköyhtiöille lähetetyn kyselyn vastauksia sekä kahdessa asiantuntijatyöpajassa tuotettua materiaalia. Kyselyvastauksia on analysoitu tilastollisin menetelmin.</a:t>
            </a:r>
          </a:p>
          <a:p>
            <a:r>
              <a:rPr lang="fi-FI" sz="2000" dirty="0" smtClean="0"/>
              <a:t>Kuluttajatutkimuskeskuksen muita oppaita:</a:t>
            </a:r>
          </a:p>
          <a:p>
            <a:pPr marL="400050" lvl="1" indent="0">
              <a:buNone/>
            </a:pPr>
            <a:r>
              <a:rPr lang="fi-FI" sz="1600" dirty="0">
                <a:hlinkClick r:id="rId2"/>
              </a:rPr>
              <a:t>http://</a:t>
            </a:r>
            <a:r>
              <a:rPr lang="fi-FI" sz="1600" dirty="0" smtClean="0">
                <a:hlinkClick r:id="rId2"/>
              </a:rPr>
              <a:t>mechanisms.energychange.info/fi/home</a:t>
            </a:r>
            <a:endParaRPr lang="fi-FI" sz="1600" dirty="0" smtClean="0"/>
          </a:p>
          <a:p>
            <a:pPr marL="400050" lvl="1" indent="0">
              <a:buNone/>
            </a:pPr>
            <a:r>
              <a:rPr lang="fi-FI" sz="1600" dirty="0" err="1" smtClean="0">
                <a:hlinkClick r:id="rId3"/>
              </a:rPr>
              <a:t>www.juuseri.com</a:t>
            </a:r>
            <a:endParaRPr lang="fi-FI" sz="1600" dirty="0" smtClean="0"/>
          </a:p>
          <a:p>
            <a:pPr marL="400050" lvl="1" indent="0">
              <a:buNone/>
            </a:pPr>
            <a:r>
              <a:rPr lang="fi-FI" sz="1600" dirty="0" err="1" smtClean="0">
                <a:hlinkClick r:id="rId4"/>
              </a:rPr>
              <a:t>www.udi.fi</a:t>
            </a:r>
            <a:endParaRPr lang="fi-FI" sz="1600" dirty="0" smtClean="0"/>
          </a:p>
          <a:p>
            <a:pPr marL="400050" lvl="1" indent="0">
              <a:buNone/>
            </a:pPr>
            <a:r>
              <a:rPr lang="fi-FI" sz="1600" dirty="0">
                <a:hlinkClick r:id="rId5"/>
              </a:rPr>
              <a:t>http://blogit.kuluttajatutkimus.fi/osvu/?</a:t>
            </a:r>
            <a:r>
              <a:rPr lang="fi-FI" sz="1600" dirty="0" smtClean="0">
                <a:hlinkClick r:id="rId5"/>
              </a:rPr>
              <a:t>page_id=43</a:t>
            </a:r>
            <a:endParaRPr lang="fi-FI" sz="1600" dirty="0" smtClean="0"/>
          </a:p>
          <a:p>
            <a:endParaRPr lang="fi-FI" sz="2000" dirty="0" smtClean="0"/>
          </a:p>
        </p:txBody>
      </p:sp>
      <p:sp>
        <p:nvSpPr>
          <p:cNvPr id="6" name="Suorakulmio 5"/>
          <p:cNvSpPr/>
          <p:nvPr/>
        </p:nvSpPr>
        <p:spPr>
          <a:xfrm>
            <a:off x="1043608" y="5877272"/>
            <a:ext cx="201622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4797882"/>
            <a:ext cx="2880320" cy="93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orakulmio 6"/>
          <p:cNvSpPr/>
          <p:nvPr/>
        </p:nvSpPr>
        <p:spPr>
          <a:xfrm>
            <a:off x="3779912" y="5805264"/>
            <a:ext cx="2880320" cy="1169551"/>
          </a:xfrm>
          <a:prstGeom prst="rect">
            <a:avLst/>
          </a:prstGeom>
        </p:spPr>
        <p:txBody>
          <a:bodyPr wrap="square">
            <a:spAutoFit/>
          </a:bodyPr>
          <a:lstStyle/>
          <a:p>
            <a:r>
              <a:rPr lang="fi-FI" sz="1400" dirty="0" smtClean="0">
                <a:solidFill>
                  <a:schemeClr val="accent1">
                    <a:lumMod val="75000"/>
                  </a:schemeClr>
                </a:solidFill>
              </a:rPr>
              <a:t>Kuluttajatutkimuskeskus</a:t>
            </a:r>
            <a:br>
              <a:rPr lang="fi-FI" sz="1400" dirty="0" smtClean="0">
                <a:solidFill>
                  <a:schemeClr val="accent1">
                    <a:lumMod val="75000"/>
                  </a:schemeClr>
                </a:solidFill>
              </a:rPr>
            </a:br>
            <a:r>
              <a:rPr lang="fi-FI" sz="1400" dirty="0" smtClean="0">
                <a:solidFill>
                  <a:schemeClr val="accent1">
                    <a:lumMod val="75000"/>
                  </a:schemeClr>
                </a:solidFill>
              </a:rPr>
              <a:t>PL </a:t>
            </a:r>
            <a:r>
              <a:rPr lang="fi-FI" sz="1400" dirty="0">
                <a:solidFill>
                  <a:schemeClr val="accent1">
                    <a:lumMod val="75000"/>
                  </a:schemeClr>
                </a:solidFill>
              </a:rPr>
              <a:t>142</a:t>
            </a:r>
            <a:br>
              <a:rPr lang="fi-FI" sz="1400" dirty="0">
                <a:solidFill>
                  <a:schemeClr val="accent1">
                    <a:lumMod val="75000"/>
                  </a:schemeClr>
                </a:solidFill>
              </a:rPr>
            </a:br>
            <a:r>
              <a:rPr lang="fi-FI" sz="1400" dirty="0">
                <a:solidFill>
                  <a:schemeClr val="accent1">
                    <a:lumMod val="75000"/>
                  </a:schemeClr>
                </a:solidFill>
              </a:rPr>
              <a:t>00531 </a:t>
            </a:r>
            <a:r>
              <a:rPr lang="fi-FI" sz="1400" dirty="0" smtClean="0">
                <a:solidFill>
                  <a:schemeClr val="accent1">
                    <a:lumMod val="75000"/>
                  </a:schemeClr>
                </a:solidFill>
              </a:rPr>
              <a:t>HELSINKI</a:t>
            </a:r>
          </a:p>
          <a:p>
            <a:r>
              <a:rPr lang="fi-FI" sz="1400" dirty="0" err="1" smtClean="0">
                <a:solidFill>
                  <a:schemeClr val="accent1">
                    <a:lumMod val="75000"/>
                  </a:schemeClr>
                </a:solidFill>
                <a:hlinkClick r:id="rId7"/>
              </a:rPr>
              <a:t>www.kuluttajatutkimuskeskus.fi</a:t>
            </a:r>
            <a:endParaRPr lang="fi-FI" sz="1400" dirty="0" smtClean="0">
              <a:solidFill>
                <a:schemeClr val="accent1">
                  <a:lumMod val="75000"/>
                </a:schemeClr>
              </a:solidFill>
            </a:endParaRPr>
          </a:p>
          <a:p>
            <a:endParaRPr lang="fi-FI" sz="1400" dirty="0">
              <a:solidFill>
                <a:schemeClr val="accent1">
                  <a:lumMod val="75000"/>
                </a:schemeClr>
              </a:solidFill>
            </a:endParaRPr>
          </a:p>
        </p:txBody>
      </p:sp>
    </p:spTree>
    <p:extLst>
      <p:ext uri="{BB962C8B-B14F-4D97-AF65-F5344CB8AC3E}">
        <p14:creationId xmlns:p14="http://schemas.microsoft.com/office/powerpoint/2010/main" val="269314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4</a:t>
            </a:fld>
            <a:endParaRPr lang="fi-FI" dirty="0"/>
          </a:p>
        </p:txBody>
      </p:sp>
      <p:sp>
        <p:nvSpPr>
          <p:cNvPr id="2" name="Sisällön paikkamerkki 1"/>
          <p:cNvSpPr>
            <a:spLocks noGrp="1"/>
          </p:cNvSpPr>
          <p:nvPr>
            <p:ph idx="1"/>
          </p:nvPr>
        </p:nvSpPr>
        <p:spPr>
          <a:xfrm>
            <a:off x="1115616" y="570992"/>
            <a:ext cx="7560840" cy="5760640"/>
          </a:xfrm>
        </p:spPr>
        <p:txBody>
          <a:bodyPr>
            <a:noAutofit/>
          </a:bodyPr>
          <a:lstStyle/>
          <a:p>
            <a:pPr>
              <a:lnSpc>
                <a:spcPct val="115000"/>
              </a:lnSpc>
            </a:pPr>
            <a:r>
              <a:rPr lang="fi-FI" sz="1800" dirty="0" smtClean="0">
                <a:ea typeface="Calibri"/>
                <a:cs typeface="Times New Roman"/>
              </a:rPr>
              <a:t>Energiatehokkuuspalvelut voivat auttaa kuluttajia </a:t>
            </a:r>
            <a:r>
              <a:rPr lang="fi-FI" sz="1800" dirty="0">
                <a:ea typeface="Calibri"/>
                <a:cs typeface="Times New Roman"/>
              </a:rPr>
              <a:t>vähentämään sähkönkulutustaan ja </a:t>
            </a:r>
            <a:r>
              <a:rPr lang="fi-FI" sz="1800" dirty="0" smtClean="0">
                <a:ea typeface="Calibri"/>
                <a:cs typeface="Times New Roman"/>
              </a:rPr>
              <a:t>ne voivat luoda </a:t>
            </a:r>
            <a:r>
              <a:rPr lang="fi-FI" sz="1800" dirty="0">
                <a:ea typeface="Calibri"/>
                <a:cs typeface="Times New Roman"/>
              </a:rPr>
              <a:t>uuden tulonlähteen </a:t>
            </a:r>
            <a:r>
              <a:rPr lang="fi-FI" sz="1800" dirty="0" smtClean="0">
                <a:ea typeface="Calibri"/>
                <a:cs typeface="Times New Roman"/>
              </a:rPr>
              <a:t>sähköyhtiöille. </a:t>
            </a:r>
            <a:r>
              <a:rPr lang="fi-FI" sz="1800" dirty="0">
                <a:ea typeface="Calibri"/>
                <a:cs typeface="Times New Roman"/>
              </a:rPr>
              <a:t>Palveluiden kautta sähköyhtiö voi profiloitua ja vahvistaa asiakassuhdetta.</a:t>
            </a:r>
          </a:p>
          <a:p>
            <a:pPr>
              <a:lnSpc>
                <a:spcPct val="115000"/>
              </a:lnSpc>
            </a:pPr>
            <a:r>
              <a:rPr lang="fi-FI" sz="1800" dirty="0">
                <a:ea typeface="Calibri"/>
                <a:cs typeface="Times New Roman"/>
              </a:rPr>
              <a:t>Tässä oppaassa esitetään kuluttajille ja sähköyhtiöille suunnattuihin kyselyihin ja niiden </a:t>
            </a:r>
            <a:r>
              <a:rPr lang="fi-FI" sz="1800" dirty="0" smtClean="0">
                <a:ea typeface="Calibri"/>
                <a:cs typeface="Times New Roman"/>
              </a:rPr>
              <a:t>tuloksiin perustuvia ideoita </a:t>
            </a:r>
            <a:r>
              <a:rPr lang="fi-FI" sz="1800" dirty="0">
                <a:ea typeface="Calibri"/>
                <a:cs typeface="Times New Roman"/>
              </a:rPr>
              <a:t>ja lähestymistapoja, joiden avulla uudet asiakkaat saataisiin kiinnostumaan </a:t>
            </a:r>
            <a:r>
              <a:rPr lang="fi-FI" sz="1800" dirty="0" smtClean="0">
                <a:ea typeface="Calibri"/>
                <a:cs typeface="Times New Roman"/>
              </a:rPr>
              <a:t> energiatehokkuuspalveluista.</a:t>
            </a:r>
            <a:endParaRPr lang="fi-FI" sz="1800" dirty="0">
              <a:ea typeface="Calibri"/>
              <a:cs typeface="Times New Roman"/>
            </a:endParaRPr>
          </a:p>
          <a:p>
            <a:pPr>
              <a:lnSpc>
                <a:spcPct val="115000"/>
              </a:lnSpc>
            </a:pPr>
            <a:r>
              <a:rPr lang="fi-FI" sz="1800" dirty="0" smtClean="0">
                <a:ea typeface="Calibri"/>
                <a:cs typeface="Times New Roman"/>
              </a:rPr>
              <a:t>Energiatehokkuuspalvelujen liiketoimintamahdollisuudet ovat erilaisia eri yrityksille. Koska yritysten lähtökohdat palvelujen kehittämiselle vaihtelevat, opas </a:t>
            </a:r>
            <a:r>
              <a:rPr lang="fi-FI" sz="1800" dirty="0">
                <a:ea typeface="Calibri"/>
                <a:cs typeface="Times New Roman"/>
              </a:rPr>
              <a:t>ei tarjoa valmiita vastauksia vaan ehdottaa keinoja </a:t>
            </a:r>
            <a:r>
              <a:rPr lang="fi-FI" sz="1800" dirty="0" smtClean="0">
                <a:ea typeface="Calibri"/>
                <a:cs typeface="Times New Roman"/>
              </a:rPr>
              <a:t>vastata palvelumarkkinoiden herättämiin kysymyksiin kunkin yrityksen omista lähtökohdista.</a:t>
            </a:r>
            <a:endParaRPr lang="fi-FI" sz="1800" dirty="0">
              <a:ea typeface="Calibri"/>
              <a:cs typeface="Times New Roman"/>
            </a:endParaRPr>
          </a:p>
          <a:p>
            <a:pPr>
              <a:lnSpc>
                <a:spcPct val="115000"/>
              </a:lnSpc>
            </a:pPr>
            <a:r>
              <a:rPr lang="fi-FI" sz="1800" dirty="0" smtClean="0">
                <a:ea typeface="Calibri"/>
                <a:cs typeface="Times New Roman"/>
              </a:rPr>
              <a:t>Opas </a:t>
            </a:r>
            <a:r>
              <a:rPr lang="fi-FI" sz="1800" dirty="0">
                <a:ea typeface="Calibri"/>
                <a:cs typeface="Times New Roman"/>
              </a:rPr>
              <a:t>perustuu Sähkötutkimuspoolin, Tekesin ja Energiateollisuus ry:n </a:t>
            </a:r>
            <a:r>
              <a:rPr lang="fi-FI" sz="1800" dirty="0" smtClean="0">
                <a:ea typeface="Calibri"/>
                <a:cs typeface="Times New Roman"/>
              </a:rPr>
              <a:t>rahoittamaan </a:t>
            </a:r>
            <a:r>
              <a:rPr lang="fi-FI" sz="1800" dirty="0">
                <a:ea typeface="Calibri"/>
                <a:cs typeface="Times New Roman"/>
              </a:rPr>
              <a:t>tutkimukseen </a:t>
            </a:r>
            <a:r>
              <a:rPr lang="fi-FI" sz="1800" i="1" dirty="0">
                <a:ea typeface="Calibri"/>
                <a:cs typeface="Times New Roman"/>
              </a:rPr>
              <a:t>Energiatehokkuuspalveluiden markkinapotentiaali ja parhaat käytännöt</a:t>
            </a:r>
            <a:r>
              <a:rPr lang="fi-FI" sz="1800" dirty="0">
                <a:ea typeface="Calibri"/>
                <a:cs typeface="Times New Roman"/>
              </a:rPr>
              <a:t>. Hankkeen raportti on saatavilla </a:t>
            </a:r>
            <a:r>
              <a:rPr lang="fi-FI" sz="1800" i="1" dirty="0">
                <a:ea typeface="Calibri"/>
                <a:cs typeface="Times New Roman"/>
              </a:rPr>
              <a:t>Kuluttajatutkimuskeskuksen</a:t>
            </a:r>
            <a:r>
              <a:rPr lang="fi-FI" sz="1800" dirty="0">
                <a:ea typeface="Calibri"/>
                <a:cs typeface="Times New Roman"/>
              </a:rPr>
              <a:t> internetsivuilta</a:t>
            </a:r>
            <a:r>
              <a:rPr lang="fi-FI" sz="1800" i="1" dirty="0">
                <a:ea typeface="Calibri"/>
                <a:cs typeface="Times New Roman"/>
              </a:rPr>
              <a:t>. </a:t>
            </a:r>
            <a:r>
              <a:rPr lang="fi-FI" sz="1800" dirty="0">
                <a:ea typeface="Calibri"/>
                <a:cs typeface="Times New Roman"/>
              </a:rPr>
              <a:t>(</a:t>
            </a:r>
            <a:r>
              <a:rPr lang="fi-FI" sz="1800" u="sng" dirty="0">
                <a:ea typeface="Calibri"/>
                <a:cs typeface="Times New Roman"/>
                <a:hlinkClick r:id="rId2"/>
              </a:rPr>
              <a:t>http://www.kuluttajatutkimuskeskus.fi</a:t>
            </a:r>
            <a:r>
              <a:rPr lang="fi-FI" sz="1800" dirty="0" smtClean="0">
                <a:ea typeface="Calibri"/>
                <a:cs typeface="Times New Roman"/>
              </a:rPr>
              <a:t>)</a:t>
            </a:r>
            <a:endParaRPr lang="fi-FI" sz="1800" dirty="0">
              <a:ea typeface="Calibri"/>
              <a:cs typeface="Times New Roman"/>
            </a:endParaRPr>
          </a:p>
        </p:txBody>
      </p:sp>
      <p:sp>
        <p:nvSpPr>
          <p:cNvPr id="7"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Johdanto</a:t>
            </a:r>
            <a:endParaRPr lang="fi-FI" sz="3200" dirty="0"/>
          </a:p>
        </p:txBody>
      </p:sp>
    </p:spTree>
    <p:extLst>
      <p:ext uri="{BB962C8B-B14F-4D97-AF65-F5344CB8AC3E}">
        <p14:creationId xmlns:p14="http://schemas.microsoft.com/office/powerpoint/2010/main" val="366102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5</a:t>
            </a:fld>
            <a:endParaRPr lang="fi-FI" dirty="0"/>
          </a:p>
        </p:txBody>
      </p:sp>
      <p:sp>
        <p:nvSpPr>
          <p:cNvPr id="2" name="Sisällön paikkamerkki 1"/>
          <p:cNvSpPr>
            <a:spLocks noGrp="1"/>
          </p:cNvSpPr>
          <p:nvPr>
            <p:ph idx="1"/>
          </p:nvPr>
        </p:nvSpPr>
        <p:spPr>
          <a:xfrm>
            <a:off x="1115616" y="3259656"/>
            <a:ext cx="7632848" cy="2736304"/>
          </a:xfrm>
        </p:spPr>
        <p:txBody>
          <a:bodyPr>
            <a:noAutofit/>
          </a:bodyPr>
          <a:lstStyle/>
          <a:p>
            <a:pPr>
              <a:lnSpc>
                <a:spcPts val="2400"/>
              </a:lnSpc>
            </a:pPr>
            <a:r>
              <a:rPr lang="fi-FI" sz="1800" dirty="0" smtClean="0"/>
              <a:t>Hanke </a:t>
            </a:r>
            <a:r>
              <a:rPr lang="fi-FI" sz="1800" dirty="0"/>
              <a:t>keskittyy </a:t>
            </a:r>
            <a:r>
              <a:rPr lang="fi-FI" sz="1800" dirty="0" smtClean="0"/>
              <a:t>kotitalouksille </a:t>
            </a:r>
            <a:r>
              <a:rPr lang="fi-FI" sz="1800" dirty="0"/>
              <a:t>kohdistettuihin älykkäisiin energiatehokkuuspalveluihin. Tarkastelussa ei ole katsottu esimerkiksi maatalouksien tai pienyritysten palvelutarpeita. Myös kysyntäjoustoon liittyvät kysymykset on rajattu hankkeen ulkopuolelle.</a:t>
            </a:r>
          </a:p>
          <a:p>
            <a:pPr>
              <a:lnSpc>
                <a:spcPts val="2400"/>
              </a:lnSpc>
            </a:pPr>
            <a:r>
              <a:rPr lang="fi-FI" sz="1800" dirty="0"/>
              <a:t>Lähtöoletuksenamme on se, että energiatehokkuuspalvelumarkkinoiden kehittyminen on oppimisprosessi, jossa käyttäjät, yritykset ja muut tahot oppivat palveluiden kehittyessä.</a:t>
            </a:r>
          </a:p>
          <a:p>
            <a:pPr>
              <a:lnSpc>
                <a:spcPts val="2400"/>
              </a:lnSpc>
            </a:pPr>
            <a:endParaRPr lang="fi-FI"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577" y="490860"/>
            <a:ext cx="3163887"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1187624" y="523352"/>
            <a:ext cx="3960440" cy="2554545"/>
          </a:xfrm>
          <a:prstGeom prst="rect">
            <a:avLst/>
          </a:prstGeom>
          <a:noFill/>
        </p:spPr>
        <p:txBody>
          <a:bodyPr wrap="square" rtlCol="0">
            <a:spAutoFit/>
          </a:bodyPr>
          <a:lstStyle/>
          <a:p>
            <a:pPr marL="342900" lvl="0" indent="-342900">
              <a:lnSpc>
                <a:spcPts val="2400"/>
              </a:lnSpc>
              <a:spcBef>
                <a:spcPct val="20000"/>
              </a:spcBef>
              <a:buFont typeface="Arial" panose="020B0604020202020204" pitchFamily="34" charset="0"/>
              <a:buChar char="•"/>
            </a:pPr>
            <a:r>
              <a:rPr lang="fi-FI" dirty="0"/>
              <a:t>Keskitymme käyttäjälähtöisyyden kannalta olennaisiin kysymyksiin palvelujen palveluiden kehittämisessä, kokeiluissa ja kumppanuuksien rakentamisessa. Muut teknillis-taloudelliset, juridiset ja muut kysymykset on rajattu ulkopuolelle. </a:t>
            </a:r>
          </a:p>
        </p:txBody>
      </p:sp>
      <p:sp>
        <p:nvSpPr>
          <p:cNvPr id="9" name="Otsikko 7"/>
          <p:cNvSpPr txBox="1">
            <a:spLocks/>
          </p:cNvSpPr>
          <p:nvPr/>
        </p:nvSpPr>
        <p:spPr>
          <a:xfrm rot="16200000">
            <a:off x="-2939144" y="2921929"/>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smtClean="0"/>
              <a:t>Lähtöoletukset ja rajaukset</a:t>
            </a:r>
            <a:endParaRPr lang="fi-FI" sz="3200" dirty="0"/>
          </a:p>
        </p:txBody>
      </p:sp>
    </p:spTree>
    <p:extLst>
      <p:ext uri="{BB962C8B-B14F-4D97-AF65-F5344CB8AC3E}">
        <p14:creationId xmlns:p14="http://schemas.microsoft.com/office/powerpoint/2010/main" val="422159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a:xfrm>
            <a:off x="180528" y="5589240"/>
            <a:ext cx="9144000" cy="1224136"/>
          </a:xfrm>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a:xfrm>
            <a:off x="3659485" y="6403429"/>
            <a:ext cx="2133600" cy="365125"/>
          </a:xfrm>
        </p:spPr>
        <p:txBody>
          <a:bodyPr/>
          <a:lstStyle/>
          <a:p>
            <a:fld id="{97D4FFC4-083F-492D-BCC4-443C1ED03D7A}" type="slidenum">
              <a:rPr lang="fi-FI" smtClean="0"/>
              <a:t>6</a:t>
            </a:fld>
            <a:endParaRPr lang="fi-FI" dirty="0"/>
          </a:p>
        </p:txBody>
      </p:sp>
      <p:grpSp>
        <p:nvGrpSpPr>
          <p:cNvPr id="11" name="Ryhmä 10"/>
          <p:cNvGrpSpPr/>
          <p:nvPr/>
        </p:nvGrpSpPr>
        <p:grpSpPr>
          <a:xfrm>
            <a:off x="1269901" y="1196752"/>
            <a:ext cx="7560840" cy="4608511"/>
            <a:chOff x="0" y="260648"/>
            <a:chExt cx="9144000" cy="5544616"/>
          </a:xfrm>
        </p:grpSpPr>
        <p:sp>
          <p:nvSpPr>
            <p:cNvPr id="12" name="Suorakulmio 11"/>
            <p:cNvSpPr/>
            <p:nvPr/>
          </p:nvSpPr>
          <p:spPr>
            <a:xfrm>
              <a:off x="0" y="260648"/>
              <a:ext cx="9144000" cy="55446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yöristetty suorakulmio 12"/>
            <p:cNvSpPr/>
            <p:nvPr/>
          </p:nvSpPr>
          <p:spPr>
            <a:xfrm>
              <a:off x="151316" y="1268760"/>
              <a:ext cx="8208912" cy="3240360"/>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yöristetty suorakulmio 13"/>
            <p:cNvSpPr/>
            <p:nvPr/>
          </p:nvSpPr>
          <p:spPr>
            <a:xfrm>
              <a:off x="251520" y="1988840"/>
              <a:ext cx="1584176" cy="1584176"/>
            </a:xfrm>
            <a:prstGeom prst="roundRect">
              <a:avLst/>
            </a:prstGeom>
            <a:solidFill>
              <a:schemeClr val="bg1"/>
            </a:solid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solidFill>
                    <a:schemeClr val="tx2">
                      <a:lumMod val="75000"/>
                    </a:schemeClr>
                  </a:solidFill>
                </a:rPr>
                <a:t>Lupaavat asiakas-ryhmät</a:t>
              </a:r>
              <a:endParaRPr lang="fi-FI" sz="1600" dirty="0">
                <a:solidFill>
                  <a:schemeClr val="tx2">
                    <a:lumMod val="75000"/>
                  </a:schemeClr>
                </a:solidFill>
              </a:endParaRPr>
            </a:p>
          </p:txBody>
        </p:sp>
        <p:sp>
          <p:nvSpPr>
            <p:cNvPr id="15" name="Pyöristetty suorakulmio 14"/>
            <p:cNvSpPr/>
            <p:nvPr/>
          </p:nvSpPr>
          <p:spPr>
            <a:xfrm>
              <a:off x="2411760" y="1988840"/>
              <a:ext cx="1584176" cy="1584176"/>
            </a:xfrm>
            <a:prstGeom prst="roundRect">
              <a:avLst/>
            </a:prstGeom>
            <a:solidFill>
              <a:schemeClr val="bg1"/>
            </a:solid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solidFill>
                    <a:schemeClr val="tx2">
                      <a:lumMod val="75000"/>
                    </a:schemeClr>
                  </a:solidFill>
                </a:rPr>
                <a:t>Liikkeelle-lähtö</a:t>
              </a:r>
              <a:endParaRPr lang="fi-FI" dirty="0">
                <a:solidFill>
                  <a:schemeClr val="tx2">
                    <a:lumMod val="75000"/>
                  </a:schemeClr>
                </a:solidFill>
              </a:endParaRPr>
            </a:p>
          </p:txBody>
        </p:sp>
        <p:sp>
          <p:nvSpPr>
            <p:cNvPr id="16" name="Pyöristetty suorakulmio 15"/>
            <p:cNvSpPr/>
            <p:nvPr/>
          </p:nvSpPr>
          <p:spPr>
            <a:xfrm>
              <a:off x="6660232" y="1988840"/>
              <a:ext cx="1584176" cy="1584176"/>
            </a:xfrm>
            <a:prstGeom prst="roundRect">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solidFill>
                    <a:schemeClr val="tx2">
                      <a:lumMod val="75000"/>
                    </a:schemeClr>
                  </a:solidFill>
                </a:rPr>
                <a:t>Seuraavataskeleet</a:t>
              </a:r>
              <a:endParaRPr lang="fi-FI" dirty="0">
                <a:solidFill>
                  <a:schemeClr val="tx2">
                    <a:lumMod val="75000"/>
                  </a:schemeClr>
                </a:solidFill>
              </a:endParaRPr>
            </a:p>
          </p:txBody>
        </p:sp>
        <p:sp>
          <p:nvSpPr>
            <p:cNvPr id="17" name="Nuoli oikealle 16"/>
            <p:cNvSpPr/>
            <p:nvPr/>
          </p:nvSpPr>
          <p:spPr>
            <a:xfrm>
              <a:off x="1907704" y="2564904"/>
              <a:ext cx="432048"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vasemmalle 17"/>
            <p:cNvSpPr/>
            <p:nvPr/>
          </p:nvSpPr>
          <p:spPr>
            <a:xfrm>
              <a:off x="1907704" y="2852936"/>
              <a:ext cx="432048" cy="21602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lle 18"/>
            <p:cNvSpPr/>
            <p:nvPr/>
          </p:nvSpPr>
          <p:spPr>
            <a:xfrm>
              <a:off x="4067944" y="2564904"/>
              <a:ext cx="432048"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vasemmalle 19"/>
            <p:cNvSpPr/>
            <p:nvPr/>
          </p:nvSpPr>
          <p:spPr>
            <a:xfrm>
              <a:off x="4067944" y="2852936"/>
              <a:ext cx="432048" cy="21602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Pyöristetty suorakulmio 20"/>
            <p:cNvSpPr/>
            <p:nvPr/>
          </p:nvSpPr>
          <p:spPr>
            <a:xfrm>
              <a:off x="2123728" y="692697"/>
              <a:ext cx="4536504" cy="936104"/>
            </a:xfrm>
            <a:prstGeom prst="roundRect">
              <a:avLst/>
            </a:prstGeom>
            <a:solidFill>
              <a:schemeClr val="bg1"/>
            </a:solidFill>
            <a:ln>
              <a:solidFill>
                <a:schemeClr val="bg1"/>
              </a:solidFill>
            </a:ln>
            <a:effectLst>
              <a:glow rad="177800">
                <a:schemeClr val="bg1">
                  <a:alpha val="8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2">
                      <a:lumMod val="75000"/>
                    </a:schemeClr>
                  </a:solidFill>
                </a:rPr>
                <a:t>Toimintaympäristön seuranta &amp; kehittäminen</a:t>
              </a:r>
              <a:endParaRPr lang="fi-FI" dirty="0">
                <a:solidFill>
                  <a:schemeClr val="tx2">
                    <a:lumMod val="75000"/>
                  </a:schemeClr>
                </a:solidFill>
              </a:endParaRPr>
            </a:p>
          </p:txBody>
        </p:sp>
        <p:cxnSp>
          <p:nvCxnSpPr>
            <p:cNvPr id="22" name="Kaareva yhdysviiva 21"/>
            <p:cNvCxnSpPr>
              <a:stCxn id="13" idx="2"/>
            </p:cNvCxnSpPr>
            <p:nvPr/>
          </p:nvCxnSpPr>
          <p:spPr>
            <a:xfrm rot="16200000" flipH="1">
              <a:off x="5335893" y="3429000"/>
              <a:ext cx="504057" cy="2664296"/>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Pyöristetty suorakulmio 22"/>
            <p:cNvSpPr/>
            <p:nvPr/>
          </p:nvSpPr>
          <p:spPr>
            <a:xfrm>
              <a:off x="7084541" y="4761147"/>
              <a:ext cx="1879947" cy="873514"/>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2">
                      <a:lumMod val="75000"/>
                    </a:schemeClr>
                  </a:solidFill>
                </a:rPr>
                <a:t>Y</a:t>
              </a:r>
              <a:r>
                <a:rPr lang="fi-FI" sz="1600" dirty="0" smtClean="0">
                  <a:solidFill>
                    <a:schemeClr val="tx2">
                      <a:lumMod val="75000"/>
                    </a:schemeClr>
                  </a:solidFill>
                </a:rPr>
                <a:t>hteisten valmiuksien kehittäminen</a:t>
              </a:r>
              <a:endParaRPr lang="fi-FI" sz="1600" dirty="0">
                <a:solidFill>
                  <a:schemeClr val="tx2">
                    <a:lumMod val="75000"/>
                  </a:schemeClr>
                </a:solidFill>
              </a:endParaRPr>
            </a:p>
          </p:txBody>
        </p:sp>
        <p:sp>
          <p:nvSpPr>
            <p:cNvPr id="24" name="Pyöristetty suorakulmio 23"/>
            <p:cNvSpPr/>
            <p:nvPr/>
          </p:nvSpPr>
          <p:spPr>
            <a:xfrm>
              <a:off x="4572000" y="1988840"/>
              <a:ext cx="1584176" cy="1584176"/>
            </a:xfrm>
            <a:prstGeom prst="roundRect">
              <a:avLst/>
            </a:prstGeom>
            <a:solidFill>
              <a:schemeClr val="bg1"/>
            </a:solidFill>
            <a:ln>
              <a:solidFill>
                <a:srgbClr val="FFFF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solidFill>
                    <a:schemeClr val="tx2">
                      <a:lumMod val="75000"/>
                    </a:schemeClr>
                  </a:solidFill>
                </a:rPr>
                <a:t>Kumppa-nuudet</a:t>
              </a:r>
              <a:endParaRPr lang="fi-FI" dirty="0">
                <a:solidFill>
                  <a:schemeClr val="tx2">
                    <a:lumMod val="75000"/>
                  </a:schemeClr>
                </a:solidFill>
              </a:endParaRPr>
            </a:p>
          </p:txBody>
        </p:sp>
        <p:sp>
          <p:nvSpPr>
            <p:cNvPr id="25" name="Nuoli oikealle 24"/>
            <p:cNvSpPr/>
            <p:nvPr/>
          </p:nvSpPr>
          <p:spPr>
            <a:xfrm>
              <a:off x="6228184" y="2717304"/>
              <a:ext cx="432048"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Nuoli vasemmalle 25"/>
            <p:cNvSpPr/>
            <p:nvPr/>
          </p:nvSpPr>
          <p:spPr>
            <a:xfrm>
              <a:off x="6228184" y="3005336"/>
              <a:ext cx="432048" cy="21602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nuoliyhdysviiva 26"/>
            <p:cNvCxnSpPr>
              <a:stCxn id="21" idx="2"/>
              <a:endCxn id="15" idx="0"/>
            </p:cNvCxnSpPr>
            <p:nvPr/>
          </p:nvCxnSpPr>
          <p:spPr>
            <a:xfrm flipH="1">
              <a:off x="3203848" y="1628801"/>
              <a:ext cx="1188132" cy="36003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uora nuoliyhdysviiva 27"/>
            <p:cNvCxnSpPr>
              <a:stCxn id="21" idx="2"/>
              <a:endCxn id="24" idx="0"/>
            </p:cNvCxnSpPr>
            <p:nvPr/>
          </p:nvCxnSpPr>
          <p:spPr>
            <a:xfrm>
              <a:off x="4391980" y="1628801"/>
              <a:ext cx="972108" cy="36003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uora nuoliyhdysviiva 28"/>
            <p:cNvCxnSpPr>
              <a:stCxn id="21" idx="2"/>
              <a:endCxn id="16" idx="0"/>
            </p:cNvCxnSpPr>
            <p:nvPr/>
          </p:nvCxnSpPr>
          <p:spPr>
            <a:xfrm>
              <a:off x="4391980" y="1628801"/>
              <a:ext cx="3060340" cy="36003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0"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Oppaan rakenne</a:t>
            </a:r>
            <a:endParaRPr lang="fi-FI" sz="3200" dirty="0"/>
          </a:p>
        </p:txBody>
      </p:sp>
    </p:spTree>
    <p:extLst>
      <p:ext uri="{BB962C8B-B14F-4D97-AF65-F5344CB8AC3E}">
        <p14:creationId xmlns:p14="http://schemas.microsoft.com/office/powerpoint/2010/main" val="100069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 y="0"/>
            <a:ext cx="9144000" cy="6858000"/>
          </a:xfrm>
          <a:prstGeom prst="rect">
            <a:avLst/>
          </a:prstGeom>
        </p:spPr>
      </p:pic>
      <p:sp>
        <p:nvSpPr>
          <p:cNvPr id="2" name="Otsikko 1"/>
          <p:cNvSpPr>
            <a:spLocks noGrp="1"/>
          </p:cNvSpPr>
          <p:nvPr>
            <p:ph type="ctrTitle"/>
          </p:nvPr>
        </p:nvSpPr>
        <p:spPr>
          <a:xfrm>
            <a:off x="0" y="2391023"/>
            <a:ext cx="9146252" cy="1470025"/>
          </a:xfrm>
        </p:spPr>
        <p:txBody>
          <a:bodyPr>
            <a:normAutofit/>
          </a:bodyPr>
          <a:lstStyle/>
          <a:p>
            <a:pPr>
              <a:lnSpc>
                <a:spcPct val="115000"/>
              </a:lnSpc>
              <a:spcAft>
                <a:spcPts val="1000"/>
              </a:spcAft>
            </a:pPr>
            <a:r>
              <a:rPr lang="fi-FI" sz="3600" b="1" dirty="0">
                <a:solidFill>
                  <a:schemeClr val="bg1"/>
                </a:solidFill>
                <a:latin typeface="+mn-lt"/>
                <a:ea typeface="+mn-ea"/>
                <a:cs typeface="+mn-cs"/>
              </a:rPr>
              <a:t>Lupaavien asiakkaiden tunnistaminen</a:t>
            </a:r>
          </a:p>
        </p:txBody>
      </p:sp>
    </p:spTree>
    <p:extLst>
      <p:ext uri="{BB962C8B-B14F-4D97-AF65-F5344CB8AC3E}">
        <p14:creationId xmlns:p14="http://schemas.microsoft.com/office/powerpoint/2010/main" val="250370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Alatunnisteen paikkamerkki 5"/>
          <p:cNvSpPr>
            <a:spLocks noGrp="1"/>
          </p:cNvSpPr>
          <p:nvPr>
            <p:ph type="ftr" sz="quarter" idx="11"/>
          </p:nvPr>
        </p:nvSpPr>
        <p:spPr>
          <a:xfrm>
            <a:off x="-34652" y="5589240"/>
            <a:ext cx="9144000" cy="1224136"/>
          </a:xfrm>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t>8</a:t>
            </a:fld>
            <a:endParaRPr lang="fi-FI" dirty="0"/>
          </a:p>
        </p:txBody>
      </p:sp>
      <p:sp>
        <p:nvSpPr>
          <p:cNvPr id="4" name="Sisällön paikkamerkki 3"/>
          <p:cNvSpPr>
            <a:spLocks noGrp="1"/>
          </p:cNvSpPr>
          <p:nvPr>
            <p:ph idx="1"/>
          </p:nvPr>
        </p:nvSpPr>
        <p:spPr>
          <a:xfrm>
            <a:off x="1152128" y="476672"/>
            <a:ext cx="8028384" cy="4525963"/>
          </a:xfrm>
        </p:spPr>
        <p:txBody>
          <a:bodyPr>
            <a:normAutofit fontScale="25000" lnSpcReduction="20000"/>
          </a:bodyPr>
          <a:lstStyle/>
          <a:p>
            <a:pPr marL="0" indent="0">
              <a:buNone/>
            </a:pPr>
            <a:r>
              <a:rPr lang="fi-FI" sz="9600" b="1" dirty="0" smtClean="0"/>
              <a:t>Lupaavimmat asiakasryhmät</a:t>
            </a:r>
          </a:p>
          <a:p>
            <a:pPr marL="0" indent="0">
              <a:buNone/>
            </a:pPr>
            <a:endParaRPr lang="fi-FI" sz="9600" b="1" dirty="0"/>
          </a:p>
          <a:p>
            <a:pPr marL="0" indent="0">
              <a:lnSpc>
                <a:spcPct val="134000"/>
              </a:lnSpc>
              <a:buNone/>
            </a:pPr>
            <a:r>
              <a:rPr lang="fi-FI" sz="6800" dirty="0" smtClean="0"/>
              <a:t>Asumismuoto, sähkölaskun suuruus ja monet muut asiat vaikuttavat siihen, miten kiinnostuneita kuluttajat ovat energiatehokkuuspalveluista. </a:t>
            </a:r>
          </a:p>
          <a:p>
            <a:pPr marL="0" indent="0">
              <a:buNone/>
            </a:pPr>
            <a:endParaRPr lang="fi-FI" sz="2400" dirty="0" smtClean="0"/>
          </a:p>
          <a:p>
            <a:pPr marL="0" indent="0">
              <a:buNone/>
            </a:pPr>
            <a:r>
              <a:rPr lang="fi-FI" sz="6800" dirty="0" smtClean="0"/>
              <a:t>Lisäksi asiaan vaikuttavat mahdollisesti edellisiäkin enemmän asennetekijät, kuten </a:t>
            </a:r>
          </a:p>
          <a:p>
            <a:r>
              <a:rPr lang="fi-FI" sz="6800" b="1" dirty="0" smtClean="0"/>
              <a:t>kokeilunhalukkuus</a:t>
            </a:r>
          </a:p>
          <a:p>
            <a:r>
              <a:rPr lang="fi-FI" sz="6800" b="1" dirty="0" smtClean="0"/>
              <a:t>energiatietämys ja oman kulutuksen seuranta</a:t>
            </a:r>
          </a:p>
          <a:p>
            <a:r>
              <a:rPr lang="fi-FI" sz="6800" b="1" dirty="0" smtClean="0"/>
              <a:t>suhtautuminen sähköyhtiöihin</a:t>
            </a:r>
          </a:p>
          <a:p>
            <a:pPr marL="0" indent="0">
              <a:buNone/>
            </a:pPr>
            <a:endParaRPr lang="fi-FI" sz="2400" dirty="0" smtClean="0"/>
          </a:p>
          <a:p>
            <a:pPr marL="0" indent="0">
              <a:lnSpc>
                <a:spcPct val="134000"/>
              </a:lnSpc>
              <a:buNone/>
            </a:pPr>
            <a:r>
              <a:rPr lang="fi-FI" sz="7200" dirty="0" smtClean="0"/>
              <a:t>Lupaavimmat ensi vaiheen asiakkaat (vajaa puolet kuluttajista) ovat edelläkävijöitä sekä energiasta kiinnostuneita ja sähköyhtiöihin myönteisesti suhtautuvia. Edelläkävijät ovat rohkeita kokeilijoita ja siksi kiinnostuneimpia ottamaan käyttöön täysin uusia palveluja. Energiasta kiinnostuneet ja sähköyhtiöihin myönteisesti suhtautuvat painottavat näitä enemmän käytännön hyötyjä ja suosituksia toisilta kuluttajilta. </a:t>
            </a:r>
          </a:p>
          <a:p>
            <a:pPr marL="0" indent="0">
              <a:lnSpc>
                <a:spcPct val="134000"/>
              </a:lnSpc>
              <a:buNone/>
            </a:pPr>
            <a:endParaRPr lang="fi-FI" sz="2400" dirty="0" smtClean="0"/>
          </a:p>
          <a:p>
            <a:pPr marL="0" indent="0">
              <a:lnSpc>
                <a:spcPct val="134000"/>
              </a:lnSpc>
              <a:buNone/>
            </a:pPr>
            <a:r>
              <a:rPr lang="fi-FI" sz="7200" dirty="0" smtClean="0"/>
              <a:t>Osa kuluttajista suhtautuu palveluihin eri syistä passiivisesti tai varautuneesti. Osa ei kaipaa ulkopuolista apua sähkönkäyttöönsä, osa suhtautuu sähköyhtiöihin epäluuloisesti, osaa eivät kiinnosta energia-asiat tai he eivät tiedä niistä paljon.</a:t>
            </a:r>
            <a:endParaRPr lang="fi-FI" sz="7200" dirty="0"/>
          </a:p>
        </p:txBody>
      </p:sp>
      <p:sp>
        <p:nvSpPr>
          <p:cNvPr id="7"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t>Ensivaiheessa lähestyttävät asiakkaat</a:t>
            </a:r>
            <a:endParaRPr lang="fi-FI" sz="3200" dirty="0"/>
          </a:p>
        </p:txBody>
      </p:sp>
    </p:spTree>
    <p:extLst>
      <p:ext uri="{BB962C8B-B14F-4D97-AF65-F5344CB8AC3E}">
        <p14:creationId xmlns:p14="http://schemas.microsoft.com/office/powerpoint/2010/main" val="393138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orakulmio 26"/>
          <p:cNvSpPr/>
          <p:nvPr/>
        </p:nvSpPr>
        <p:spPr>
          <a:xfrm>
            <a:off x="0" y="0"/>
            <a:ext cx="9716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p:cNvSpPr>
            <a:spLocks noGrp="1"/>
          </p:cNvSpPr>
          <p:nvPr>
            <p:ph type="title"/>
          </p:nvPr>
        </p:nvSpPr>
        <p:spPr>
          <a:xfrm>
            <a:off x="1177280" y="341784"/>
            <a:ext cx="7139136" cy="1143000"/>
          </a:xfrm>
        </p:spPr>
        <p:txBody>
          <a:bodyPr>
            <a:normAutofit/>
          </a:bodyPr>
          <a:lstStyle/>
          <a:p>
            <a:pPr algn="l"/>
            <a:r>
              <a:rPr lang="fi-FI" sz="2400" b="1" dirty="0" smtClean="0"/>
              <a:t>Asiakkaiden ryhmittely asenteiden perusteella</a:t>
            </a:r>
            <a:endParaRPr lang="fi-FI" sz="2400" b="1" dirty="0"/>
          </a:p>
        </p:txBody>
      </p:sp>
      <p:sp>
        <p:nvSpPr>
          <p:cNvPr id="4" name="Alatunnisteen paikkamerkki 3"/>
          <p:cNvSpPr>
            <a:spLocks noGrp="1"/>
          </p:cNvSpPr>
          <p:nvPr>
            <p:ph type="ftr" sz="quarter" idx="11"/>
          </p:nvPr>
        </p:nvSpPr>
        <p:spPr/>
        <p:txBody>
          <a:bodyPr/>
          <a:lstStyle/>
          <a:p>
            <a:r>
              <a:rPr lang="fi-FI" b="1" dirty="0" smtClean="0">
                <a:solidFill>
                  <a:srgbClr val="17365D"/>
                </a:solidFill>
                <a:ea typeface="Calibri"/>
                <a:cs typeface="Times New Roman"/>
              </a:rPr>
              <a:t>______________________________________________________________________________________</a:t>
            </a:r>
          </a:p>
          <a:p>
            <a:r>
              <a:rPr lang="fi-FI" dirty="0" smtClean="0">
                <a:solidFill>
                  <a:srgbClr val="17365D"/>
                </a:solidFill>
                <a:ea typeface="Calibri"/>
                <a:cs typeface="Times New Roman"/>
              </a:rPr>
              <a:t>Älykkäiden energiatehokkuuspalveluiden kehittäminen </a:t>
            </a:r>
            <a:endParaRPr lang="fi-FI" dirty="0"/>
          </a:p>
        </p:txBody>
      </p:sp>
      <p:sp>
        <p:nvSpPr>
          <p:cNvPr id="5" name="Dian numeron paikkamerkki 4"/>
          <p:cNvSpPr>
            <a:spLocks noGrp="1"/>
          </p:cNvSpPr>
          <p:nvPr>
            <p:ph type="sldNum" sz="quarter" idx="12"/>
          </p:nvPr>
        </p:nvSpPr>
        <p:spPr/>
        <p:txBody>
          <a:bodyPr/>
          <a:lstStyle/>
          <a:p>
            <a:fld id="{97D4FFC4-083F-492D-BCC4-443C1ED03D7A}" type="slidenum">
              <a:rPr lang="fi-FI" smtClean="0"/>
              <a:pPr/>
              <a:t>9</a:t>
            </a:fld>
            <a:endParaRPr lang="fi-FI"/>
          </a:p>
        </p:txBody>
      </p:sp>
      <p:grpSp>
        <p:nvGrpSpPr>
          <p:cNvPr id="8" name="Ryhmä 7"/>
          <p:cNvGrpSpPr/>
          <p:nvPr/>
        </p:nvGrpSpPr>
        <p:grpSpPr>
          <a:xfrm>
            <a:off x="1407592" y="1988840"/>
            <a:ext cx="5900712" cy="4248472"/>
            <a:chOff x="1403648" y="2567517"/>
            <a:chExt cx="5900712" cy="4248472"/>
          </a:xfrm>
        </p:grpSpPr>
        <p:cxnSp>
          <p:nvCxnSpPr>
            <p:cNvPr id="9" name="Suora nuoliyhdysviiva 8"/>
            <p:cNvCxnSpPr/>
            <p:nvPr/>
          </p:nvCxnSpPr>
          <p:spPr>
            <a:xfrm>
              <a:off x="1403648" y="5663861"/>
              <a:ext cx="57606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Suorakulmio 9"/>
            <p:cNvSpPr/>
            <p:nvPr/>
          </p:nvSpPr>
          <p:spPr>
            <a:xfrm>
              <a:off x="1543720" y="3397323"/>
              <a:ext cx="720080" cy="2194530"/>
            </a:xfrm>
            <a:prstGeom prst="rect">
              <a:avLst/>
            </a:prstGeom>
            <a:solidFill>
              <a:schemeClr val="accent3">
                <a:lumMod val="50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solidFill>
                  <a:schemeClr val="tx1"/>
                </a:solidFill>
              </a:endParaRPr>
            </a:p>
            <a:p>
              <a:pPr algn="ctr"/>
              <a:endParaRPr lang="fi-FI" b="1" dirty="0">
                <a:solidFill>
                  <a:schemeClr val="tx1"/>
                </a:solidFill>
              </a:endParaRPr>
            </a:p>
            <a:p>
              <a:pPr algn="ctr"/>
              <a:endParaRPr lang="fi-FI" b="1" dirty="0" smtClean="0">
                <a:solidFill>
                  <a:schemeClr val="tx1"/>
                </a:solidFill>
              </a:endParaRPr>
            </a:p>
            <a:p>
              <a:pPr algn="ctr"/>
              <a:endParaRPr lang="fi-FI" sz="1200" b="1" dirty="0">
                <a:solidFill>
                  <a:schemeClr val="tx1"/>
                </a:solidFill>
              </a:endParaRPr>
            </a:p>
            <a:p>
              <a:pPr algn="ctr"/>
              <a:endParaRPr lang="fi-FI" sz="1200" b="1" dirty="0" smtClean="0">
                <a:solidFill>
                  <a:schemeClr val="tx1"/>
                </a:solidFill>
              </a:endParaRPr>
            </a:p>
            <a:p>
              <a:pPr algn="ctr"/>
              <a:endParaRPr lang="fi-FI" b="1" dirty="0">
                <a:solidFill>
                  <a:schemeClr val="tx1"/>
                </a:solidFill>
              </a:endParaRPr>
            </a:p>
            <a:p>
              <a:pPr algn="ctr"/>
              <a:r>
                <a:rPr lang="fi-FI" b="1" dirty="0" smtClean="0">
                  <a:solidFill>
                    <a:schemeClr val="tx1"/>
                  </a:solidFill>
                </a:rPr>
                <a:t>15%</a:t>
              </a:r>
              <a:endParaRPr lang="fi-FI" b="1" dirty="0">
                <a:solidFill>
                  <a:schemeClr val="tx1"/>
                </a:solidFill>
              </a:endParaRPr>
            </a:p>
          </p:txBody>
        </p:sp>
        <p:sp>
          <p:nvSpPr>
            <p:cNvPr id="11" name="Suorakulmio 10"/>
            <p:cNvSpPr/>
            <p:nvPr/>
          </p:nvSpPr>
          <p:spPr>
            <a:xfrm>
              <a:off x="2335808" y="3945956"/>
              <a:ext cx="720080" cy="1645897"/>
            </a:xfrm>
            <a:prstGeom prst="rect">
              <a:avLst/>
            </a:prstGeom>
            <a:solidFill>
              <a:schemeClr val="accent3">
                <a:lumMod val="75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sz="1200" b="1" dirty="0"/>
            </a:p>
            <a:p>
              <a:pPr algn="ctr"/>
              <a:endParaRPr lang="fi-FI" sz="1200" b="1" dirty="0" smtClean="0"/>
            </a:p>
            <a:p>
              <a:pPr algn="ctr"/>
              <a:endParaRPr lang="fi-FI" b="1" dirty="0" smtClean="0"/>
            </a:p>
            <a:p>
              <a:pPr algn="ctr"/>
              <a:r>
                <a:rPr lang="fi-FI" b="1" dirty="0" smtClean="0">
                  <a:solidFill>
                    <a:schemeClr val="tx1"/>
                  </a:solidFill>
                </a:rPr>
                <a:t>12 %</a:t>
              </a:r>
              <a:endParaRPr lang="fi-FI" b="1" dirty="0">
                <a:solidFill>
                  <a:schemeClr val="tx1"/>
                </a:solidFill>
              </a:endParaRPr>
            </a:p>
          </p:txBody>
        </p:sp>
        <p:sp>
          <p:nvSpPr>
            <p:cNvPr id="12" name="Suorakulmio 11"/>
            <p:cNvSpPr/>
            <p:nvPr/>
          </p:nvSpPr>
          <p:spPr>
            <a:xfrm>
              <a:off x="3127896" y="2567517"/>
              <a:ext cx="720080" cy="3024336"/>
            </a:xfrm>
            <a:prstGeom prst="rect">
              <a:avLst/>
            </a:prstGeom>
            <a:solidFill>
              <a:schemeClr val="accent3">
                <a:lumMod val="60000"/>
                <a:lumOff val="40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b="1" dirty="0"/>
            </a:p>
            <a:p>
              <a:pPr algn="ctr"/>
              <a:endParaRPr lang="fi-FI" b="1" dirty="0" smtClean="0"/>
            </a:p>
            <a:p>
              <a:pPr algn="ctr"/>
              <a:endParaRPr lang="fi-FI" b="1" dirty="0"/>
            </a:p>
            <a:p>
              <a:pPr algn="ctr"/>
              <a:endParaRPr lang="fi-FI" b="1" dirty="0" smtClean="0"/>
            </a:p>
            <a:p>
              <a:pPr algn="ctr"/>
              <a:endParaRPr lang="fi-FI" b="1" dirty="0"/>
            </a:p>
            <a:p>
              <a:pPr algn="ctr"/>
              <a:endParaRPr lang="fi-FI" sz="600" b="1" dirty="0" smtClean="0"/>
            </a:p>
            <a:p>
              <a:pPr algn="ctr"/>
              <a:endParaRPr lang="fi-FI" b="1" dirty="0"/>
            </a:p>
            <a:p>
              <a:pPr algn="ctr"/>
              <a:endParaRPr lang="fi-FI" b="1" dirty="0" smtClean="0"/>
            </a:p>
            <a:p>
              <a:pPr algn="ctr"/>
              <a:r>
                <a:rPr lang="fi-FI" b="1" dirty="0" smtClean="0">
                  <a:solidFill>
                    <a:schemeClr val="tx1"/>
                  </a:solidFill>
                </a:rPr>
                <a:t>21 %</a:t>
              </a:r>
              <a:endParaRPr lang="fi-FI" b="1" dirty="0">
                <a:solidFill>
                  <a:schemeClr val="tx1"/>
                </a:solidFill>
              </a:endParaRPr>
            </a:p>
          </p:txBody>
        </p:sp>
        <p:sp>
          <p:nvSpPr>
            <p:cNvPr id="13" name="Suorakulmio 12"/>
            <p:cNvSpPr/>
            <p:nvPr/>
          </p:nvSpPr>
          <p:spPr>
            <a:xfrm>
              <a:off x="4856088" y="4151693"/>
              <a:ext cx="720080" cy="1440160"/>
            </a:xfrm>
            <a:prstGeom prst="rect">
              <a:avLst/>
            </a:prstGeom>
            <a:solidFill>
              <a:schemeClr val="bg1">
                <a:lumMod val="75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b="1" dirty="0"/>
            </a:p>
            <a:p>
              <a:pPr algn="ctr"/>
              <a:endParaRPr lang="fi-FI" sz="1050" b="1" dirty="0" smtClean="0"/>
            </a:p>
            <a:p>
              <a:pPr algn="ctr"/>
              <a:r>
                <a:rPr lang="fi-FI" b="1" dirty="0" smtClean="0">
                  <a:solidFill>
                    <a:schemeClr val="tx2">
                      <a:lumMod val="50000"/>
                    </a:schemeClr>
                  </a:solidFill>
                </a:rPr>
                <a:t>10 %</a:t>
              </a:r>
              <a:endParaRPr lang="fi-FI" b="1" dirty="0">
                <a:solidFill>
                  <a:schemeClr val="tx2">
                    <a:lumMod val="50000"/>
                  </a:schemeClr>
                </a:solidFill>
              </a:endParaRPr>
            </a:p>
          </p:txBody>
        </p:sp>
        <p:sp>
          <p:nvSpPr>
            <p:cNvPr id="14" name="Suorakulmio 13"/>
            <p:cNvSpPr/>
            <p:nvPr/>
          </p:nvSpPr>
          <p:spPr>
            <a:xfrm>
              <a:off x="4064000" y="3575629"/>
              <a:ext cx="720080" cy="2016224"/>
            </a:xfrm>
            <a:prstGeom prst="rect">
              <a:avLst/>
            </a:prstGeom>
            <a:solidFill>
              <a:schemeClr val="bg1">
                <a:lumMod val="95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b="1" dirty="0"/>
            </a:p>
            <a:p>
              <a:pPr algn="ctr"/>
              <a:endParaRPr lang="fi-FI" b="1" dirty="0" smtClean="0"/>
            </a:p>
            <a:p>
              <a:pPr algn="ctr"/>
              <a:endParaRPr lang="fi-FI" b="1" dirty="0"/>
            </a:p>
            <a:p>
              <a:pPr algn="ctr"/>
              <a:endParaRPr lang="fi-FI" sz="1200" b="1" dirty="0" smtClean="0"/>
            </a:p>
            <a:p>
              <a:pPr algn="ctr"/>
              <a:r>
                <a:rPr lang="fi-FI" b="1" dirty="0" smtClean="0">
                  <a:solidFill>
                    <a:schemeClr val="tx2">
                      <a:lumMod val="50000"/>
                    </a:schemeClr>
                  </a:solidFill>
                </a:rPr>
                <a:t>14 %</a:t>
              </a:r>
              <a:endParaRPr lang="fi-FI" b="1" dirty="0">
                <a:solidFill>
                  <a:schemeClr val="tx2">
                    <a:lumMod val="50000"/>
                  </a:schemeClr>
                </a:solidFill>
              </a:endParaRPr>
            </a:p>
          </p:txBody>
        </p:sp>
        <p:sp>
          <p:nvSpPr>
            <p:cNvPr id="15" name="Suorakulmio 14"/>
            <p:cNvSpPr/>
            <p:nvPr/>
          </p:nvSpPr>
          <p:spPr>
            <a:xfrm>
              <a:off x="6440264" y="2855549"/>
              <a:ext cx="720080" cy="2736304"/>
            </a:xfrm>
            <a:prstGeom prst="rect">
              <a:avLst/>
            </a:prstGeom>
            <a:solidFill>
              <a:schemeClr val="tx1">
                <a:lumMod val="65000"/>
                <a:lumOff val="35000"/>
              </a:schemeClr>
            </a:solidFill>
            <a:ln w="28575">
              <a:solidFill>
                <a:schemeClr val="accent5">
                  <a:lumMod val="60000"/>
                  <a:lumOff val="40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b="1" dirty="0"/>
            </a:p>
            <a:p>
              <a:pPr algn="ctr"/>
              <a:endParaRPr lang="fi-FI" b="1" dirty="0" smtClean="0"/>
            </a:p>
            <a:p>
              <a:pPr algn="ctr"/>
              <a:endParaRPr lang="fi-FI" b="1" dirty="0"/>
            </a:p>
            <a:p>
              <a:pPr algn="ctr"/>
              <a:endParaRPr lang="fi-FI" sz="1200" b="1" dirty="0" smtClean="0"/>
            </a:p>
            <a:p>
              <a:pPr algn="ctr"/>
              <a:endParaRPr lang="fi-FI" sz="900" b="1" dirty="0" smtClean="0"/>
            </a:p>
            <a:p>
              <a:pPr algn="ctr"/>
              <a:endParaRPr lang="fi-FI" b="1" dirty="0"/>
            </a:p>
            <a:p>
              <a:pPr algn="ctr"/>
              <a:endParaRPr lang="fi-FI" b="1" dirty="0" smtClean="0"/>
            </a:p>
            <a:p>
              <a:pPr algn="ctr"/>
              <a:r>
                <a:rPr lang="fi-FI" b="1" dirty="0" smtClean="0">
                  <a:solidFill>
                    <a:schemeClr val="tx1"/>
                  </a:solidFill>
                </a:rPr>
                <a:t>19 %</a:t>
              </a:r>
              <a:endParaRPr lang="fi-FI" b="1" dirty="0">
                <a:solidFill>
                  <a:schemeClr val="tx1"/>
                </a:solidFill>
              </a:endParaRPr>
            </a:p>
          </p:txBody>
        </p:sp>
        <p:sp>
          <p:nvSpPr>
            <p:cNvPr id="16" name="Suorakulmio 15"/>
            <p:cNvSpPr/>
            <p:nvPr/>
          </p:nvSpPr>
          <p:spPr>
            <a:xfrm>
              <a:off x="5648176" y="4288851"/>
              <a:ext cx="720080" cy="1303002"/>
            </a:xfrm>
            <a:prstGeom prst="rect">
              <a:avLst/>
            </a:prstGeom>
            <a:solidFill>
              <a:schemeClr val="tx1">
                <a:lumMod val="65000"/>
                <a:lumOff val="35000"/>
              </a:schemeClr>
            </a:solidFill>
            <a:ln w="28575">
              <a:solidFill>
                <a:schemeClr val="bg1">
                  <a:lumMod val="75000"/>
                </a:schemeClr>
              </a:solidFill>
            </a:ln>
            <a:effectLst>
              <a:outerShdw blurRad="508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smtClean="0"/>
            </a:p>
            <a:p>
              <a:pPr algn="ctr"/>
              <a:endParaRPr lang="fi-FI" b="1" dirty="0"/>
            </a:p>
            <a:p>
              <a:pPr algn="ctr"/>
              <a:r>
                <a:rPr lang="fi-FI" b="1" dirty="0" smtClean="0">
                  <a:solidFill>
                    <a:schemeClr val="tx2">
                      <a:lumMod val="50000"/>
                    </a:schemeClr>
                  </a:solidFill>
                </a:rPr>
                <a:t>9 %</a:t>
              </a:r>
              <a:endParaRPr lang="fi-FI" b="1" dirty="0">
                <a:solidFill>
                  <a:schemeClr val="tx2">
                    <a:lumMod val="50000"/>
                  </a:schemeClr>
                </a:solidFill>
              </a:endParaRPr>
            </a:p>
          </p:txBody>
        </p:sp>
        <p:sp>
          <p:nvSpPr>
            <p:cNvPr id="17" name="Tekstiruutu 16"/>
            <p:cNvSpPr txBox="1"/>
            <p:nvPr/>
          </p:nvSpPr>
          <p:spPr>
            <a:xfrm>
              <a:off x="1471712" y="5644697"/>
              <a:ext cx="792088" cy="523220"/>
            </a:xfrm>
            <a:prstGeom prst="rect">
              <a:avLst/>
            </a:prstGeom>
            <a:noFill/>
          </p:spPr>
          <p:txBody>
            <a:bodyPr wrap="square" rtlCol="0">
              <a:spAutoFit/>
            </a:bodyPr>
            <a:lstStyle/>
            <a:p>
              <a:pPr algn="ctr"/>
              <a:r>
                <a:rPr lang="fi-FI" sz="1400" b="1" i="1" dirty="0" err="1" smtClean="0">
                  <a:solidFill>
                    <a:schemeClr val="tx2">
                      <a:lumMod val="75000"/>
                    </a:schemeClr>
                  </a:solidFill>
                </a:rPr>
                <a:t>Edellä-kävijä</a:t>
              </a:r>
              <a:endParaRPr lang="fi-FI" sz="1400" b="1" i="1" dirty="0">
                <a:solidFill>
                  <a:schemeClr val="tx2">
                    <a:lumMod val="75000"/>
                  </a:schemeClr>
                </a:solidFill>
              </a:endParaRPr>
            </a:p>
          </p:txBody>
        </p:sp>
        <p:sp>
          <p:nvSpPr>
            <p:cNvPr id="18" name="Tekstiruutu 17"/>
            <p:cNvSpPr txBox="1"/>
            <p:nvPr/>
          </p:nvSpPr>
          <p:spPr>
            <a:xfrm>
              <a:off x="2109773" y="5645858"/>
              <a:ext cx="1090131" cy="738664"/>
            </a:xfrm>
            <a:prstGeom prst="rect">
              <a:avLst/>
            </a:prstGeom>
            <a:noFill/>
          </p:spPr>
          <p:txBody>
            <a:bodyPr wrap="square" rtlCol="0">
              <a:spAutoFit/>
            </a:bodyPr>
            <a:lstStyle/>
            <a:p>
              <a:pPr algn="ctr"/>
              <a:r>
                <a:rPr lang="fi-FI" sz="1400" b="1" i="1" dirty="0" err="1" smtClean="0">
                  <a:solidFill>
                    <a:schemeClr val="tx2">
                      <a:lumMod val="75000"/>
                    </a:schemeClr>
                  </a:solidFill>
                </a:rPr>
                <a:t>Kiinnos-tunut</a:t>
              </a:r>
              <a:r>
                <a:rPr lang="fi-FI" sz="1400" b="1" i="1" dirty="0" smtClean="0">
                  <a:solidFill>
                    <a:schemeClr val="tx2">
                      <a:lumMod val="75000"/>
                    </a:schemeClr>
                  </a:solidFill>
                </a:rPr>
                <a:t> energiasta</a:t>
              </a:r>
              <a:endParaRPr lang="fi-FI" sz="1400" b="1" i="1" dirty="0">
                <a:solidFill>
                  <a:schemeClr val="tx2">
                    <a:lumMod val="75000"/>
                  </a:schemeClr>
                </a:solidFill>
              </a:endParaRPr>
            </a:p>
          </p:txBody>
        </p:sp>
        <p:sp>
          <p:nvSpPr>
            <p:cNvPr id="19" name="Tekstiruutu 18"/>
            <p:cNvSpPr txBox="1"/>
            <p:nvPr/>
          </p:nvSpPr>
          <p:spPr>
            <a:xfrm>
              <a:off x="3055888" y="5645858"/>
              <a:ext cx="1080120" cy="738664"/>
            </a:xfrm>
            <a:prstGeom prst="rect">
              <a:avLst/>
            </a:prstGeom>
            <a:noFill/>
          </p:spPr>
          <p:txBody>
            <a:bodyPr wrap="square" rtlCol="0">
              <a:spAutoFit/>
            </a:bodyPr>
            <a:lstStyle/>
            <a:p>
              <a:pPr algn="ctr"/>
              <a:r>
                <a:rPr lang="fi-FI" sz="1400" b="1" i="1" dirty="0" smtClean="0">
                  <a:solidFill>
                    <a:schemeClr val="tx2">
                      <a:lumMod val="75000"/>
                    </a:schemeClr>
                  </a:solidFill>
                </a:rPr>
                <a:t>Sähkö-yhtiö-myönteinen</a:t>
              </a:r>
              <a:endParaRPr lang="fi-FI" sz="1400" b="1" i="1" dirty="0">
                <a:solidFill>
                  <a:schemeClr val="tx2">
                    <a:lumMod val="75000"/>
                  </a:schemeClr>
                </a:solidFill>
              </a:endParaRPr>
            </a:p>
          </p:txBody>
        </p:sp>
        <p:sp>
          <p:nvSpPr>
            <p:cNvPr id="20" name="Tekstiruutu 19"/>
            <p:cNvSpPr txBox="1"/>
            <p:nvPr/>
          </p:nvSpPr>
          <p:spPr>
            <a:xfrm>
              <a:off x="3919984" y="5644697"/>
              <a:ext cx="936104" cy="523220"/>
            </a:xfrm>
            <a:prstGeom prst="rect">
              <a:avLst/>
            </a:prstGeom>
            <a:noFill/>
          </p:spPr>
          <p:txBody>
            <a:bodyPr wrap="square" rtlCol="0">
              <a:spAutoFit/>
            </a:bodyPr>
            <a:lstStyle/>
            <a:p>
              <a:pPr algn="ctr"/>
              <a:r>
                <a:rPr lang="fi-FI" sz="1400" b="1" i="1" dirty="0" err="1" smtClean="0">
                  <a:solidFill>
                    <a:schemeClr val="tx2">
                      <a:lumMod val="75000"/>
                    </a:schemeClr>
                  </a:solidFill>
                </a:rPr>
                <a:t>Auto-nominen</a:t>
              </a:r>
              <a:endParaRPr lang="fi-FI" sz="1400" b="1" i="1" dirty="0">
                <a:solidFill>
                  <a:schemeClr val="tx2">
                    <a:lumMod val="75000"/>
                  </a:schemeClr>
                </a:solidFill>
              </a:endParaRPr>
            </a:p>
          </p:txBody>
        </p:sp>
        <p:sp>
          <p:nvSpPr>
            <p:cNvPr id="21" name="Tekstiruutu 20"/>
            <p:cNvSpPr txBox="1"/>
            <p:nvPr/>
          </p:nvSpPr>
          <p:spPr>
            <a:xfrm>
              <a:off x="4784080" y="5644697"/>
              <a:ext cx="792088" cy="523220"/>
            </a:xfrm>
            <a:prstGeom prst="rect">
              <a:avLst/>
            </a:prstGeom>
            <a:noFill/>
          </p:spPr>
          <p:txBody>
            <a:bodyPr wrap="square" rtlCol="0">
              <a:spAutoFit/>
            </a:bodyPr>
            <a:lstStyle/>
            <a:p>
              <a:pPr algn="ctr"/>
              <a:r>
                <a:rPr lang="fi-FI" sz="1400" b="1" i="1" dirty="0" err="1" smtClean="0">
                  <a:solidFill>
                    <a:schemeClr val="tx2">
                      <a:lumMod val="75000"/>
                    </a:schemeClr>
                  </a:solidFill>
                </a:rPr>
                <a:t>Passii-vinen</a:t>
              </a:r>
              <a:endParaRPr lang="fi-FI" sz="1400" b="1" i="1" dirty="0">
                <a:solidFill>
                  <a:schemeClr val="tx2">
                    <a:lumMod val="75000"/>
                  </a:schemeClr>
                </a:solidFill>
              </a:endParaRPr>
            </a:p>
          </p:txBody>
        </p:sp>
        <p:sp>
          <p:nvSpPr>
            <p:cNvPr id="22" name="Tekstiruutu 21"/>
            <p:cNvSpPr txBox="1"/>
            <p:nvPr/>
          </p:nvSpPr>
          <p:spPr>
            <a:xfrm>
              <a:off x="5648176" y="5646438"/>
              <a:ext cx="792088" cy="1169551"/>
            </a:xfrm>
            <a:prstGeom prst="rect">
              <a:avLst/>
            </a:prstGeom>
            <a:noFill/>
          </p:spPr>
          <p:txBody>
            <a:bodyPr wrap="square" rtlCol="0">
              <a:spAutoFit/>
            </a:bodyPr>
            <a:lstStyle/>
            <a:p>
              <a:pPr algn="ctr"/>
              <a:r>
                <a:rPr lang="fi-FI" sz="1400" b="1" i="1" dirty="0" smtClean="0">
                  <a:solidFill>
                    <a:schemeClr val="tx2">
                      <a:lumMod val="75000"/>
                    </a:schemeClr>
                  </a:solidFill>
                </a:rPr>
                <a:t>Epäluu-loinen sähkö-yhtiöitä kohtaan</a:t>
              </a:r>
              <a:endParaRPr lang="fi-FI" sz="1400" b="1" i="1" dirty="0">
                <a:solidFill>
                  <a:schemeClr val="tx2">
                    <a:lumMod val="75000"/>
                  </a:schemeClr>
                </a:solidFill>
              </a:endParaRPr>
            </a:p>
          </p:txBody>
        </p:sp>
        <p:sp>
          <p:nvSpPr>
            <p:cNvPr id="23" name="Tekstiruutu 22"/>
            <p:cNvSpPr txBox="1"/>
            <p:nvPr/>
          </p:nvSpPr>
          <p:spPr>
            <a:xfrm>
              <a:off x="6440264" y="5644697"/>
              <a:ext cx="864096" cy="523220"/>
            </a:xfrm>
            <a:prstGeom prst="rect">
              <a:avLst/>
            </a:prstGeom>
            <a:noFill/>
          </p:spPr>
          <p:txBody>
            <a:bodyPr wrap="square" rtlCol="0">
              <a:spAutoFit/>
            </a:bodyPr>
            <a:lstStyle/>
            <a:p>
              <a:pPr algn="ctr"/>
              <a:r>
                <a:rPr lang="fi-FI" sz="1400" b="1" i="1" dirty="0" err="1" smtClean="0">
                  <a:solidFill>
                    <a:schemeClr val="tx2">
                      <a:lumMod val="75000"/>
                    </a:schemeClr>
                  </a:solidFill>
                </a:rPr>
                <a:t>Vasta-hakoinen</a:t>
              </a:r>
              <a:endParaRPr lang="fi-FI" sz="1400" b="1" i="1" dirty="0">
                <a:solidFill>
                  <a:schemeClr val="tx2">
                    <a:lumMod val="75000"/>
                  </a:schemeClr>
                </a:solidFill>
              </a:endParaRPr>
            </a:p>
          </p:txBody>
        </p:sp>
      </p:grpSp>
      <p:sp>
        <p:nvSpPr>
          <p:cNvPr id="24" name="Tekstiruutu 23"/>
          <p:cNvSpPr txBox="1"/>
          <p:nvPr/>
        </p:nvSpPr>
        <p:spPr>
          <a:xfrm>
            <a:off x="2123728" y="1340768"/>
            <a:ext cx="1096134" cy="461665"/>
          </a:xfrm>
          <a:prstGeom prst="rect">
            <a:avLst/>
          </a:prstGeom>
          <a:noFill/>
        </p:spPr>
        <p:txBody>
          <a:bodyPr wrap="none" rtlCol="0">
            <a:spAutoFit/>
          </a:bodyPr>
          <a:lstStyle/>
          <a:p>
            <a:r>
              <a:rPr lang="fi-FI" sz="1200" b="1" dirty="0" smtClean="0">
                <a:solidFill>
                  <a:schemeClr val="tx2">
                    <a:lumMod val="50000"/>
                  </a:schemeClr>
                </a:solidFill>
              </a:rPr>
              <a:t>Ensi vaiheessa</a:t>
            </a:r>
          </a:p>
          <a:p>
            <a:r>
              <a:rPr lang="fi-FI" sz="1200" b="1" dirty="0" smtClean="0">
                <a:solidFill>
                  <a:schemeClr val="tx2">
                    <a:lumMod val="50000"/>
                  </a:schemeClr>
                </a:solidFill>
              </a:rPr>
              <a:t>kiinnostuneet</a:t>
            </a:r>
            <a:endParaRPr lang="fi-FI" sz="1200" b="1" dirty="0">
              <a:solidFill>
                <a:schemeClr val="tx2">
                  <a:lumMod val="50000"/>
                </a:schemeClr>
              </a:solidFill>
            </a:endParaRPr>
          </a:p>
        </p:txBody>
      </p:sp>
      <p:sp>
        <p:nvSpPr>
          <p:cNvPr id="25" name="Vasen aaltosulje 24"/>
          <p:cNvSpPr/>
          <p:nvPr/>
        </p:nvSpPr>
        <p:spPr>
          <a:xfrm rot="5400000">
            <a:off x="2555627" y="692547"/>
            <a:ext cx="288330" cy="2448272"/>
          </a:xfrm>
          <a:prstGeom prst="leftBrace">
            <a:avLst>
              <a:gd name="adj1" fmla="val 51209"/>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6" name="Otsikko 7"/>
          <p:cNvSpPr txBox="1">
            <a:spLocks/>
          </p:cNvSpPr>
          <p:nvPr/>
        </p:nvSpPr>
        <p:spPr>
          <a:xfrm rot="16200000">
            <a:off x="-2939144" y="2947257"/>
            <a:ext cx="6813376" cy="1008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i-FI" sz="3200" b="1" dirty="0">
                <a:solidFill>
                  <a:schemeClr val="tx2">
                    <a:lumMod val="75000"/>
                  </a:schemeClr>
                </a:solidFill>
              </a:rPr>
              <a:t>Asiakkaiden </a:t>
            </a:r>
            <a:r>
              <a:rPr lang="fi-FI" sz="3200" b="1" dirty="0" smtClean="0">
                <a:solidFill>
                  <a:schemeClr val="tx2">
                    <a:lumMod val="75000"/>
                  </a:schemeClr>
                </a:solidFill>
              </a:rPr>
              <a:t>ryhmittely</a:t>
            </a:r>
            <a:endParaRPr lang="fi-FI" sz="3200" dirty="0"/>
          </a:p>
        </p:txBody>
      </p:sp>
    </p:spTree>
    <p:extLst>
      <p:ext uri="{BB962C8B-B14F-4D97-AF65-F5344CB8AC3E}">
        <p14:creationId xmlns:p14="http://schemas.microsoft.com/office/powerpoint/2010/main" val="112419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1849</Words>
  <Application>Microsoft Office PowerPoint</Application>
  <PresentationFormat>Näytössä katseltava diaesitys (4:3)</PresentationFormat>
  <Paragraphs>424</Paragraphs>
  <Slides>37</Slides>
  <Notes>0</Notes>
  <HiddenSlides>0</HiddenSlides>
  <MMClips>0</MMClips>
  <ScaleCrop>false</ScaleCrop>
  <HeadingPairs>
    <vt:vector size="4" baseType="variant">
      <vt:variant>
        <vt:lpstr>Teema</vt:lpstr>
      </vt:variant>
      <vt:variant>
        <vt:i4>1</vt:i4>
      </vt:variant>
      <vt:variant>
        <vt:lpstr>Dian otsikot</vt:lpstr>
      </vt:variant>
      <vt:variant>
        <vt:i4>37</vt:i4>
      </vt:variant>
    </vt:vector>
  </HeadingPairs>
  <TitlesOfParts>
    <vt:vector size="38" baseType="lpstr">
      <vt:lpstr>Office-teema</vt:lpstr>
      <vt:lpstr>Älykkäiden energiatehokkuuspalveluiden kehittäminen </vt:lpstr>
      <vt:lpstr>Hanke pähkinänkuoressa</vt:lpstr>
      <vt:lpstr>Sisältö</vt:lpstr>
      <vt:lpstr>PowerPoint-esitys</vt:lpstr>
      <vt:lpstr>PowerPoint-esitys</vt:lpstr>
      <vt:lpstr>PowerPoint-esitys</vt:lpstr>
      <vt:lpstr>Lupaavien asiakkaiden tunnistaminen</vt:lpstr>
      <vt:lpstr>PowerPoint-esitys</vt:lpstr>
      <vt:lpstr>Asiakkaiden ryhmittely asenteiden perusteella</vt:lpstr>
      <vt:lpstr>PowerPoint-esitys</vt:lpstr>
      <vt:lpstr>PowerPoint-esitys</vt:lpstr>
      <vt:lpstr>Edelläkävijä on muita useammin…</vt:lpstr>
      <vt:lpstr>Energiasta kiinnostunut on muita useammin…</vt:lpstr>
      <vt:lpstr>Sähköyhtiöön myönteisesti suhtautuva on muita useammin…</vt:lpstr>
      <vt:lpstr>Liikkeellelähtö</vt:lpstr>
      <vt:lpstr>PowerPoint-esitys</vt:lpstr>
      <vt:lpstr>Kokeneiden tekijöiden ohjeet pilottien suunnitteluun </vt:lpstr>
      <vt:lpstr>A Todellisten ongelmien ratkaisu kannattavasti</vt:lpstr>
      <vt:lpstr>B Asiakaslähtöisyys, käytettävyys ja selkeys </vt:lpstr>
      <vt:lpstr>C Sitoutuneet osallistujat </vt:lpstr>
      <vt:lpstr>D Suunnittelu, resursointi ja organisointi </vt:lpstr>
      <vt:lpstr>E Pilotin arviointi: uutta tietoa tuotekehitykseen </vt:lpstr>
      <vt:lpstr>Ensivaiheen markkinaehtoisista palveluista</vt:lpstr>
      <vt:lpstr>Kumppanuudet</vt:lpstr>
      <vt:lpstr>PowerPoint-esitys</vt:lpstr>
      <vt:lpstr>Energiatehokkuuspalvelumarkkinoiden mahdollisia toimijoita:</vt:lpstr>
      <vt:lpstr>Kuluttajien sopivaksi katsoma taho tuottaa energiatehokkuuspalveluita</vt:lpstr>
      <vt:lpstr>Sopiva palvelun tarjoaja asiakasryhmittäin – myönteisesti suhtautuvat</vt:lpstr>
      <vt:lpstr>Sopiva palvelun tarjoaja asiakasryhmittäin – kielteisesti suhtautuvat</vt:lpstr>
      <vt:lpstr>Kumppanuuksien edut: synergiat</vt:lpstr>
      <vt:lpstr>Kumppanuuksien riskeihin varautuminen</vt:lpstr>
      <vt:lpstr>Seuraavat askeleet</vt:lpstr>
      <vt:lpstr>Seuraavat askeleet</vt:lpstr>
      <vt:lpstr>PowerPoint-esitys</vt:lpstr>
      <vt:lpstr>Tulevaisuuden markkinoiden rakentaminen verkkoyhtiöiden ja markkinaehtoisten palvelujen tuottajien rajapinnassa</vt:lpstr>
      <vt:lpstr>PowerPoint-esitys</vt:lpstr>
      <vt:lpstr>PowerPoint-esitys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Älykkäiden energiatehokkuuspalveluiden kehittäminen</dc:title>
  <dc:creator>Kaisa Matschoss</dc:creator>
  <cp:lastModifiedBy>Parkko Minna</cp:lastModifiedBy>
  <cp:revision>152</cp:revision>
  <cp:lastPrinted>2014-01-30T07:02:55Z</cp:lastPrinted>
  <dcterms:created xsi:type="dcterms:W3CDTF">2013-12-17T12:14:18Z</dcterms:created>
  <dcterms:modified xsi:type="dcterms:W3CDTF">2014-02-10T11:59:34Z</dcterms:modified>
</cp:coreProperties>
</file>