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57" r:id="rId4"/>
    <p:sldId id="299" r:id="rId5"/>
    <p:sldId id="298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47C4EA-1D5F-C4CE-90AF-9E6E8684EFE4}" name="Huttunen Neea" initials="HN" userId="S::neea.huttunen@energia.fi::2244a6da-0b88-4971-ba1f-380dc951390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986F4-4B4A-414D-B0A3-971C452E03C0}" type="datetimeFigureOut">
              <a:rPr lang="fi-FI" smtClean="0"/>
              <a:t>24.2.2023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A0A38-E614-4BA1-A813-38F8731195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1482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286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28.2.2023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Taina Wilhelms 11.9.2020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10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109802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576" y="1825625"/>
            <a:ext cx="5278718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2647" y="1825625"/>
            <a:ext cx="5283204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28.2.2023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Taina Wilhelms 11.9.2020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72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28.2.2023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Taina Wilhelms 11.9.2020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89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28.2.2023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Taina Wilhelms 11.9.2020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5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56884" y="141288"/>
            <a:ext cx="11887480" cy="6551612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74047"/>
            <a:ext cx="9144000" cy="1829081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6" y="5951123"/>
            <a:ext cx="2137832" cy="4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86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237288" y="141288"/>
            <a:ext cx="5807075" cy="6551612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5392271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575" y="1825625"/>
            <a:ext cx="5390777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28.2.2023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Taina Wilhelms 11.9.2020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28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48759" y="141288"/>
            <a:ext cx="5807075" cy="6551612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8638" y="365125"/>
            <a:ext cx="5392271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0132" y="1825625"/>
            <a:ext cx="5390777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/>
              <a:t>28.2.2023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Taina Wilhelms 11.9.2020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7" y="6405771"/>
            <a:ext cx="1490123" cy="18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31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pictur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48759" y="141287"/>
            <a:ext cx="11895604" cy="3169179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413620"/>
            <a:ext cx="9478683" cy="83016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81" y="4258730"/>
            <a:ext cx="9478683" cy="203897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28.2.2023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Taina Wilhelms 11.9.2020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98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32074" y="2407444"/>
            <a:ext cx="9137945" cy="878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Suomi on </a:t>
            </a:r>
            <a:r>
              <a:rPr lang="en-US" sz="4800" dirty="0" err="1">
                <a:solidFill>
                  <a:schemeClr val="bg1"/>
                </a:solidFill>
              </a:rPr>
              <a:t>energia-alan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edelläkävijä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woosh_1.png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15" name="Picture 14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85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13" name="Picture 12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560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" b="2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6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77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15" name="Picture 14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13" name="Picture 12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120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11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56884" y="141288"/>
            <a:ext cx="11887480" cy="5830142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94786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081" y="1825625"/>
            <a:ext cx="9478683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88815" y="6356350"/>
            <a:ext cx="1014507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/>
              <a:t>28.2.2023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5824" y="6356350"/>
            <a:ext cx="3812992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Taina Wilhelms 11.9.2020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9589" y="6356350"/>
            <a:ext cx="545354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595959"/>
                </a:solidFill>
              </a:defRPr>
            </a:lvl1pPr>
          </a:lstStyle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ET_vesileima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2" y="6405771"/>
            <a:ext cx="1490134" cy="18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63" r:id="rId3"/>
    <p:sldLayoutId id="2147483664" r:id="rId4"/>
    <p:sldLayoutId id="2147483666" r:id="rId5"/>
    <p:sldLayoutId id="2147483669" r:id="rId6"/>
    <p:sldLayoutId id="2147483667" r:id="rId7"/>
    <p:sldLayoutId id="2147483668" r:id="rId8"/>
    <p:sldLayoutId id="2147483670" r:id="rId9"/>
    <p:sldLayoutId id="2147483650" r:id="rId10"/>
    <p:sldLayoutId id="2147483652" r:id="rId11"/>
    <p:sldLayoutId id="2147483654" r:id="rId12"/>
    <p:sldLayoutId id="2147483655" r:id="rId13"/>
    <p:sldLayoutId id="2147483658" r:id="rId14"/>
    <p:sldLayoutId id="2147483659" r:id="rId15"/>
    <p:sldLayoutId id="2147483660" r:id="rId16"/>
    <p:sldLayoutId id="2147483661" r:id="rId17"/>
    <p:sldLayoutId id="2147483671" r:id="rId18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>
            <a:lumMod val="75000"/>
          </a:schemeClr>
        </a:buClr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50000"/>
          </a:schemeClr>
        </a:buClr>
        <a:buFont typeface="Lucida Grande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710FFB-ACCD-4797-AAB6-ED49953B30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8926" y="1599919"/>
            <a:ext cx="6914147" cy="1829081"/>
          </a:xfrm>
        </p:spPr>
        <p:txBody>
          <a:bodyPr/>
          <a:lstStyle/>
          <a:p>
            <a:r>
              <a:rPr lang="fi-FI" dirty="0"/>
              <a:t>Kaukolämmön hinta 1.1.2023</a:t>
            </a:r>
          </a:p>
        </p:txBody>
      </p:sp>
    </p:spTree>
    <p:extLst>
      <p:ext uri="{BB962C8B-B14F-4D97-AF65-F5344CB8AC3E}">
        <p14:creationId xmlns:p14="http://schemas.microsoft.com/office/powerpoint/2010/main" val="2012634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AB530289-AFB9-4089-B0D1-16383309E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10030245" cy="1099691"/>
          </a:xfrm>
        </p:spPr>
        <p:txBody>
          <a:bodyPr>
            <a:normAutofit/>
          </a:bodyPr>
          <a:lstStyle/>
          <a:p>
            <a:r>
              <a:rPr lang="fi-FI" sz="3600" dirty="0"/>
              <a:t>Kaukolämmön hinta uudisrakennuksissa (€/MWh)</a:t>
            </a:r>
            <a:br>
              <a:rPr lang="fi-FI" sz="3600" dirty="0"/>
            </a:br>
            <a:r>
              <a:rPr lang="fi-FI" sz="2000" dirty="0"/>
              <a:t>Teho- ja energiamaksu, sis. verot</a:t>
            </a:r>
            <a:endParaRPr lang="fi-FI" sz="3600" dirty="0"/>
          </a:p>
        </p:txBody>
      </p:sp>
      <p:sp>
        <p:nvSpPr>
          <p:cNvPr id="8" name="Tekstiruutu 8">
            <a:extLst>
              <a:ext uri="{FF2B5EF4-FFF2-40B4-BE49-F238E27FC236}">
                <a16:creationId xmlns:a16="http://schemas.microsoft.com/office/drawing/2014/main" id="{8D1FBC1A-9ABE-4286-BFC3-18618206BDB3}"/>
              </a:ext>
            </a:extLst>
          </p:cNvPr>
          <p:cNvSpPr txBox="1"/>
          <p:nvPr/>
        </p:nvSpPr>
        <p:spPr>
          <a:xfrm>
            <a:off x="8037926" y="2048586"/>
            <a:ext cx="37635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Hinta sisältää kaikki verot, teho- ja energiamaksut ja mahdolliset muut vuotuiset kaukolämpömaksut. Ei sisällä liittymismaksuja.</a:t>
            </a:r>
          </a:p>
          <a:p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Polttoaineiden hintojen nousu näkyy myös kaukolämmön hinnassa</a:t>
            </a:r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C627BC5-0968-451C-B53F-0C6902C42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28.2.2023</a:t>
            </a:r>
            <a:endParaRPr lang="en-US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CE0EF28-C0C1-4F5A-BCA0-54A7A4D821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45154" y="1464816"/>
            <a:ext cx="7158318" cy="479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26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AB530289-AFB9-4089-B0D1-16383309E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0" y="365125"/>
            <a:ext cx="8315315" cy="1325563"/>
          </a:xfrm>
        </p:spPr>
        <p:txBody>
          <a:bodyPr>
            <a:normAutofit/>
          </a:bodyPr>
          <a:lstStyle/>
          <a:p>
            <a:r>
              <a:rPr lang="fi-FI" sz="3600" dirty="0"/>
              <a:t>Lämmön tuotannon polttoaineiden hinnat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212B0BFF-A340-4762-B72A-078289F95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28.2.2023</a:t>
            </a:r>
            <a:endParaRPr lang="en-US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7DD69C3-1862-4011-89A0-4AD3F5E9B7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91612" y="1510349"/>
            <a:ext cx="7919027" cy="4846216"/>
          </a:xfrm>
          <a:prstGeom prst="rect">
            <a:avLst/>
          </a:prstGeom>
        </p:spPr>
      </p:pic>
      <p:sp>
        <p:nvSpPr>
          <p:cNvPr id="6" name="Tekstiruutu 1">
            <a:extLst>
              <a:ext uri="{FF2B5EF4-FFF2-40B4-BE49-F238E27FC236}">
                <a16:creationId xmlns:a16="http://schemas.microsoft.com/office/drawing/2014/main" id="{F99789B3-7FD3-8ABB-E130-F31CB0F0B164}"/>
              </a:ext>
            </a:extLst>
          </p:cNvPr>
          <p:cNvSpPr txBox="1"/>
          <p:nvPr/>
        </p:nvSpPr>
        <p:spPr>
          <a:xfrm>
            <a:off x="8592822" y="2052742"/>
            <a:ext cx="2704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Hinnoissa huomioidaan polttoaineiden hinta ja verot</a:t>
            </a:r>
          </a:p>
        </p:txBody>
      </p:sp>
    </p:spTree>
    <p:extLst>
      <p:ext uri="{BB962C8B-B14F-4D97-AF65-F5344CB8AC3E}">
        <p14:creationId xmlns:p14="http://schemas.microsoft.com/office/powerpoint/2010/main" val="255899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F67EE8-A87A-4109-897D-F49F82C99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Päästöoikeuden hintakehitys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EB61C0A-5AA6-4BA3-9A15-25E59F5BF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28.2.2023</a:t>
            </a:r>
            <a:endParaRPr lang="en-US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E13A5DA9-AA48-428E-9BDC-6B765747C0B2}"/>
              </a:ext>
            </a:extLst>
          </p:cNvPr>
          <p:cNvSpPr txBox="1"/>
          <p:nvPr/>
        </p:nvSpPr>
        <p:spPr>
          <a:xfrm>
            <a:off x="1206729" y="5991662"/>
            <a:ext cx="3878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Lähde: https://sandbag.be/index.php/carbon-price-viewer/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0B80466-081F-4BF8-B89A-F0462986D8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4224" y="1647651"/>
            <a:ext cx="8649907" cy="4170145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1CDC04D2-3AA0-4B12-AB36-A25E17B3E87B}"/>
              </a:ext>
            </a:extLst>
          </p:cNvPr>
          <p:cNvSpPr txBox="1"/>
          <p:nvPr/>
        </p:nvSpPr>
        <p:spPr>
          <a:xfrm>
            <a:off x="9402806" y="3409557"/>
            <a:ext cx="1904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Hintakehitys 4/2008-01/2023</a:t>
            </a:r>
          </a:p>
        </p:txBody>
      </p:sp>
    </p:spTree>
    <p:extLst>
      <p:ext uri="{BB962C8B-B14F-4D97-AF65-F5344CB8AC3E}">
        <p14:creationId xmlns:p14="http://schemas.microsoft.com/office/powerpoint/2010/main" val="3760639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7CAC240C-85DB-C5DF-A249-5C33157DA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211" y="1561805"/>
            <a:ext cx="7364252" cy="467024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979C1DB-285B-4688-BDB6-388653DE5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i-FI" sz="3600" dirty="0"/>
              <a:t>Kaukolämmön reaalihinnan kehitys</a:t>
            </a:r>
            <a:br>
              <a:rPr lang="fi-FI" sz="2800" dirty="0"/>
            </a:br>
            <a:r>
              <a:rPr lang="fi-FI" sz="2000" dirty="0"/>
              <a:t>Elinkustannusindeksillä korjattuna, verollinen ja veroton keskihinta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8E5C791-AB16-4C76-AA65-3C9959C6F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28.2.2023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9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AB530289-AFB9-4089-B0D1-16383309E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1"/>
            <a:ext cx="9478683" cy="1422922"/>
          </a:xfrm>
        </p:spPr>
        <p:txBody>
          <a:bodyPr>
            <a:noAutofit/>
          </a:bodyPr>
          <a:lstStyle/>
          <a:p>
            <a:r>
              <a:rPr lang="fi-FI" sz="3600" dirty="0" err="1"/>
              <a:t>Energiaverojen</a:t>
            </a:r>
            <a:r>
              <a:rPr lang="fi-FI" sz="3600" dirty="0"/>
              <a:t> kehitys</a:t>
            </a:r>
            <a:br>
              <a:rPr lang="fi-FI" sz="2800" dirty="0"/>
            </a:br>
            <a:r>
              <a:rPr lang="fi-FI" sz="2000" dirty="0"/>
              <a:t>Kaukolämmön tuotannon polttoaineet ja sähkön käyttö</a:t>
            </a:r>
            <a:endParaRPr lang="fi-FI" sz="2800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ABC6EAA-A0D2-4344-AFF9-CD54F7599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28.2.2023</a:t>
            </a:r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63C46A7-5F27-497A-B0AF-55FCF2C68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8913" y="1422923"/>
            <a:ext cx="7400166" cy="4837404"/>
          </a:xfrm>
          <a:prstGeom prst="rect">
            <a:avLst/>
          </a:prstGeom>
        </p:spPr>
      </p:pic>
      <p:sp>
        <p:nvSpPr>
          <p:cNvPr id="5" name="Tekstiruutu 1">
            <a:extLst>
              <a:ext uri="{FF2B5EF4-FFF2-40B4-BE49-F238E27FC236}">
                <a16:creationId xmlns:a16="http://schemas.microsoft.com/office/drawing/2014/main" id="{073F732B-85F2-077A-59C5-575FC79A3A49}"/>
              </a:ext>
            </a:extLst>
          </p:cNvPr>
          <p:cNvSpPr txBox="1"/>
          <p:nvPr/>
        </p:nvSpPr>
        <p:spPr>
          <a:xfrm>
            <a:off x="8477412" y="2017232"/>
            <a:ext cx="34541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Kaukolämmön polttoaineisiin liittyy valmistevero, jonka suuruus riippuu </a:t>
            </a:r>
            <a:r>
              <a:rPr lang="fi-FI" sz="1600">
                <a:solidFill>
                  <a:schemeClr val="tx1">
                    <a:lumMod val="65000"/>
                    <a:lumOff val="35000"/>
                  </a:schemeClr>
                </a:solidFill>
              </a:rPr>
              <a:t>siitä, </a:t>
            </a:r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tuotetaanko lämpö erillistuotannolla vai sähkön ja lämmön yhteistuotannolla.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Yhteistuotantolämmöllä on alennettu veroluokka, ja erillistuotannon valmisteverot ovat täysmääräisiä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Myös sähkökulutuksella on kaksi eri veroluokkaa, alempi II-veroluokka ja korkeampi I-veroluokka</a:t>
            </a:r>
          </a:p>
        </p:txBody>
      </p:sp>
    </p:spTree>
    <p:extLst>
      <p:ext uri="{BB962C8B-B14F-4D97-AF65-F5344CB8AC3E}">
        <p14:creationId xmlns:p14="http://schemas.microsoft.com/office/powerpoint/2010/main" val="614389363"/>
      </p:ext>
    </p:extLst>
  </p:cSld>
  <p:clrMapOvr>
    <a:masterClrMapping/>
  </p:clrMapOvr>
</p:sld>
</file>

<file path=ppt/theme/theme1.xml><?xml version="1.0" encoding="utf-8"?>
<a:theme xmlns:a="http://schemas.openxmlformats.org/drawingml/2006/main" name="Energiateollisuus">
  <a:themeElements>
    <a:clrScheme name="Energiateollisuus">
      <a:dk1>
        <a:srgbClr val="000000"/>
      </a:dk1>
      <a:lt1>
        <a:srgbClr val="FFFFFF"/>
      </a:lt1>
      <a:dk2>
        <a:srgbClr val="DB5800"/>
      </a:dk2>
      <a:lt2>
        <a:srgbClr val="E7E6E6"/>
      </a:lt2>
      <a:accent1>
        <a:srgbClr val="460D56"/>
      </a:accent1>
      <a:accent2>
        <a:srgbClr val="9E78B2"/>
      </a:accent2>
      <a:accent3>
        <a:srgbClr val="B21C58"/>
      </a:accent3>
      <a:accent4>
        <a:srgbClr val="EA7911"/>
      </a:accent4>
      <a:accent5>
        <a:srgbClr val="4EADBB"/>
      </a:accent5>
      <a:accent6>
        <a:srgbClr val="14B063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ateollisuus" id="{55CFBF0B-11E4-2A4C-8D3A-81BA89ED3745}" vid="{DCA50BD7-A851-F742-8C56-D9351B008FF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Energiateollisuus</Template>
  <TotalTime>10356</TotalTime>
  <Words>138</Words>
  <Application>Microsoft Office PowerPoint</Application>
  <PresentationFormat>Laajakuva</PresentationFormat>
  <Paragraphs>20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Lucida Grande</vt:lpstr>
      <vt:lpstr>Energiateollisuus</vt:lpstr>
      <vt:lpstr>Kaukolämmön hinta 1.1.2023</vt:lpstr>
      <vt:lpstr>Kaukolämmön hinta uudisrakennuksissa (€/MWh) Teho- ja energiamaksu, sis. verot</vt:lpstr>
      <vt:lpstr>Lämmön tuotannon polttoaineiden hinnat</vt:lpstr>
      <vt:lpstr>Päästöoikeuden hintakehitys</vt:lpstr>
      <vt:lpstr>Kaukolämmön reaalihinnan kehitys Elinkustannusindeksillä korjattuna, verollinen ja veroton keskihinta</vt:lpstr>
      <vt:lpstr>Energiaverojen kehitys Kaukolämmön tuotannon polttoaineet ja sähkön käyttö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Kaukojäähdytysenergian myynti ja asiakasmäärä</dc:title>
  <dc:creator>Tiitinen Mirja</dc:creator>
  <cp:lastModifiedBy>Huttunen Neea</cp:lastModifiedBy>
  <cp:revision>256</cp:revision>
  <dcterms:created xsi:type="dcterms:W3CDTF">2017-12-28T08:25:13Z</dcterms:created>
  <dcterms:modified xsi:type="dcterms:W3CDTF">2023-02-24T04:51:59Z</dcterms:modified>
</cp:coreProperties>
</file>